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74" r:id="rId5"/>
    <p:sldId id="265" r:id="rId6"/>
    <p:sldId id="266" r:id="rId7"/>
    <p:sldId id="268" r:id="rId8"/>
    <p:sldId id="269" r:id="rId9"/>
    <p:sldId id="270" r:id="rId10"/>
    <p:sldId id="271" r:id="rId11"/>
    <p:sldId id="272"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0" d="100"/>
          <a:sy n="90" d="100"/>
        </p:scale>
        <p:origin x="30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 Laši un taimiņi kopā (gab)</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lv-LV"/>
        </a:p>
      </c:txPr>
    </c:title>
    <c:autoTitleDeleted val="0"/>
    <c:plotArea>
      <c:layout/>
      <c:barChart>
        <c:barDir val="col"/>
        <c:grouping val="clustered"/>
        <c:varyColors val="0"/>
        <c:ser>
          <c:idx val="0"/>
          <c:order val="0"/>
          <c:tx>
            <c:strRef>
              <c:f>Sheet1!$F$27</c:f>
              <c:strCache>
                <c:ptCount val="1"/>
                <c:pt idx="0">
                  <c:v>Laši un taimiņi kopā</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Sheet1!$E$28:$E$31</c:f>
              <c:strCache>
                <c:ptCount val="4"/>
                <c:pt idx="0">
                  <c:v>2021. gads</c:v>
                </c:pt>
                <c:pt idx="1">
                  <c:v>2022. gads</c:v>
                </c:pt>
                <c:pt idx="2">
                  <c:v>2023. gads</c:v>
                </c:pt>
                <c:pt idx="3">
                  <c:v>2024. gads</c:v>
                </c:pt>
              </c:strCache>
            </c:strRef>
          </c:cat>
          <c:val>
            <c:numRef>
              <c:f>Sheet1!$F$28:$F$31</c:f>
              <c:numCache>
                <c:formatCode>General</c:formatCode>
                <c:ptCount val="4"/>
                <c:pt idx="0">
                  <c:v>897</c:v>
                </c:pt>
                <c:pt idx="1">
                  <c:v>371</c:v>
                </c:pt>
                <c:pt idx="2">
                  <c:v>1164</c:v>
                </c:pt>
                <c:pt idx="3">
                  <c:v>1652</c:v>
                </c:pt>
              </c:numCache>
            </c:numRef>
          </c:val>
          <c:extLst>
            <c:ext xmlns:c16="http://schemas.microsoft.com/office/drawing/2014/chart" uri="{C3380CC4-5D6E-409C-BE32-E72D297353CC}">
              <c16:uniqueId val="{00000000-DB91-4931-9F73-E17A181E4D7E}"/>
            </c:ext>
          </c:extLst>
        </c:ser>
        <c:dLbls>
          <c:dLblPos val="inEnd"/>
          <c:showLegendKey val="0"/>
          <c:showVal val="1"/>
          <c:showCatName val="0"/>
          <c:showSerName val="0"/>
          <c:showPercent val="0"/>
          <c:showBubbleSize val="0"/>
        </c:dLbls>
        <c:gapWidth val="65"/>
        <c:axId val="1184436928"/>
        <c:axId val="1184428608"/>
      </c:barChart>
      <c:catAx>
        <c:axId val="11844369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lv-LV"/>
          </a:p>
        </c:txPr>
        <c:crossAx val="1184428608"/>
        <c:crosses val="autoZero"/>
        <c:auto val="1"/>
        <c:lblAlgn val="ctr"/>
        <c:lblOffset val="100"/>
        <c:noMultiLvlLbl val="0"/>
      </c:catAx>
      <c:valAx>
        <c:axId val="11844286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184436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E2D58-6D19-422A-BB2D-309C71213E0C}" type="datetimeFigureOut">
              <a:rPr lang="lv-LV" smtClean="0"/>
              <a:t>16.01.2025</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57CC5-CF29-4E4B-8E14-0EF60E5D3ECB}" type="slidenum">
              <a:rPr lang="lv-LV" smtClean="0"/>
              <a:t>‹#›</a:t>
            </a:fld>
            <a:endParaRPr lang="lv-LV"/>
          </a:p>
        </p:txBody>
      </p:sp>
    </p:spTree>
    <p:extLst>
      <p:ext uri="{BB962C8B-B14F-4D97-AF65-F5344CB8AC3E}">
        <p14:creationId xmlns:p14="http://schemas.microsoft.com/office/powerpoint/2010/main" val="2615408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D2B826-C7D5-4CDF-A5B8-00EA7FD1EF6F}" type="datetime1">
              <a:rPr lang="lv-LV" smtClean="0"/>
              <a:t>16.01.2025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213564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E9C657-46FC-4694-ABBB-F089D8E85DF2}"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278758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BE9683-D4F9-404F-9637-C9D528C03087}"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1526781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979EC1-9BAB-40CC-83D2-F47E93A98ACB}"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9144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8E74D-9E9B-46D1-83CB-F3C1CBC8EE1B}"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2516014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8A1EDC2-8F49-435A-8150-4A340CCFA212}" type="datetime1">
              <a:rPr lang="lv-LV" smtClean="0"/>
              <a:t>16.01.2025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2599388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11C159-5C74-41EC-BE1B-B28991AAD465}" type="datetime1">
              <a:rPr lang="lv-LV" smtClean="0"/>
              <a:t>16.01.2025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1881668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A509F-F6F0-4A3F-9C0C-837CD5CA4D6F}" type="datetime1">
              <a:rPr lang="lv-LV" smtClean="0"/>
              <a:t>16.01.2025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3278346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A48E05-1265-41AA-8CC8-5602E721064E}" type="datetime1">
              <a:rPr lang="lv-LV" smtClean="0"/>
              <a:t>16.01.2025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189572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16628-E746-4FCD-B914-4B92674AB240}" type="datetime1">
              <a:rPr lang="lv-LV" smtClean="0"/>
              <a:t>16.01.2025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56422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F57259-E148-4585-AC2C-59AB81A85B3D}" type="datetime1">
              <a:rPr lang="lv-LV" smtClean="0"/>
              <a:t>16.01.2025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43590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5D026-462C-4D4F-983B-593F2952ED90}"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2442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31244-1010-4FE3-8B51-0996CA882ED7}" type="datetime1">
              <a:rPr lang="lv-LV" smtClean="0"/>
              <a:t>16.01.2025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348815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9FF7D-5F5E-4745-8B2B-58CFBC451B03}" type="datetime1">
              <a:rPr lang="lv-LV" smtClean="0"/>
              <a:t>16.01.2025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134232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97AD5-D293-4C81-85CE-C9D1642AF92B}" type="datetime1">
              <a:rPr lang="lv-LV" smtClean="0"/>
              <a:t>16.01.2025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31478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8A118A-B9BA-42F9-A35D-C8CEF4AC3A06}"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357365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16A7E1-80CE-4DA6-894A-B574307113D8}" type="datetime1">
              <a:rPr lang="lv-LV" smtClean="0"/>
              <a:t>16.01.2025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A1170E9-7145-4F78-A7F4-86A58C646099}" type="slidenum">
              <a:rPr lang="lv-LV" smtClean="0"/>
              <a:t>‹#›</a:t>
            </a:fld>
            <a:endParaRPr lang="lv-LV"/>
          </a:p>
        </p:txBody>
      </p:sp>
    </p:spTree>
    <p:extLst>
      <p:ext uri="{BB962C8B-B14F-4D97-AF65-F5344CB8AC3E}">
        <p14:creationId xmlns:p14="http://schemas.microsoft.com/office/powerpoint/2010/main" val="107590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6D19FAF-AC67-4600-A230-8CDB941756DD}" type="datetime1">
              <a:rPr lang="lv-LV" smtClean="0"/>
              <a:t>16.01.2025</a:t>
            </a:fld>
            <a:endParaRPr lang="lv-LV"/>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A1170E9-7145-4F78-A7F4-86A58C646099}" type="slidenum">
              <a:rPr lang="lv-LV" smtClean="0"/>
              <a:t>‹#›</a:t>
            </a:fld>
            <a:endParaRPr lang="lv-LV"/>
          </a:p>
        </p:txBody>
      </p:sp>
    </p:spTree>
    <p:extLst>
      <p:ext uri="{BB962C8B-B14F-4D97-AF65-F5344CB8AC3E}">
        <p14:creationId xmlns:p14="http://schemas.microsoft.com/office/powerpoint/2010/main" val="29632511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likumi.lv/ta/id/3478-makskeresanas-noteikumi"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576A4C-8044-C89E-7058-BB9F5003B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4" y="-3048"/>
            <a:ext cx="12186586" cy="6861048"/>
          </a:xfrm>
          <a:prstGeom prst="rect">
            <a:avLst/>
          </a:prstGeom>
        </p:spPr>
      </p:pic>
      <p:sp>
        <p:nvSpPr>
          <p:cNvPr id="2" name="Title 1">
            <a:extLst>
              <a:ext uri="{FF2B5EF4-FFF2-40B4-BE49-F238E27FC236}">
                <a16:creationId xmlns:a16="http://schemas.microsoft.com/office/drawing/2014/main" id="{10999D00-3980-1A21-F86A-63AD58D1E8B7}"/>
              </a:ext>
            </a:extLst>
          </p:cNvPr>
          <p:cNvSpPr>
            <a:spLocks noGrp="1"/>
          </p:cNvSpPr>
          <p:nvPr>
            <p:ph type="ctrTitle"/>
          </p:nvPr>
        </p:nvSpPr>
        <p:spPr>
          <a:xfrm>
            <a:off x="1521057" y="4590112"/>
            <a:ext cx="9746499" cy="2037348"/>
          </a:xfrm>
        </p:spPr>
        <p:txBody>
          <a:bodyPr>
            <a:normAutofit fontScale="90000"/>
          </a:bodyPr>
          <a:lstStyle/>
          <a:p>
            <a:r>
              <a:rPr lang="lv-LV" dirty="0">
                <a:latin typeface="Times New Roman" panose="02020603050405020304" pitchFamily="18" charset="0"/>
                <a:cs typeface="Times New Roman" panose="02020603050405020304" pitchFamily="18" charset="0"/>
              </a:rPr>
              <a:t>Atskaite par licencēto makšķerēšanu Gaujā 2024.gadā</a:t>
            </a:r>
            <a:br>
              <a:rPr lang="lv-LV" dirty="0">
                <a:latin typeface="Times New Roman" panose="02020603050405020304" pitchFamily="18" charset="0"/>
                <a:cs typeface="Times New Roman" panose="02020603050405020304" pitchFamily="18" charset="0"/>
              </a:rPr>
            </a:br>
            <a:br>
              <a:rPr lang="lv-LV" dirty="0">
                <a:latin typeface="Times New Roman" panose="02020603050405020304" pitchFamily="18" charset="0"/>
                <a:cs typeface="Times New Roman" panose="02020603050405020304" pitchFamily="18" charset="0"/>
              </a:rPr>
            </a:br>
            <a:r>
              <a:rPr lang="lv-LV" sz="2700" cap="none" dirty="0">
                <a:latin typeface="Times New Roman" panose="02020603050405020304" pitchFamily="18" charset="0"/>
                <a:cs typeface="Times New Roman" panose="02020603050405020304" pitchFamily="18" charset="0"/>
              </a:rPr>
              <a:t>(PA «Carnikavas </a:t>
            </a:r>
            <a:r>
              <a:rPr lang="lv-LV" sz="2700" cap="none" dirty="0" err="1">
                <a:latin typeface="Times New Roman" panose="02020603050405020304" pitchFamily="18" charset="0"/>
                <a:cs typeface="Times New Roman" panose="02020603050405020304" pitchFamily="18" charset="0"/>
              </a:rPr>
              <a:t>komunālserviss</a:t>
            </a:r>
            <a:r>
              <a:rPr lang="lv-LV" sz="2700" cap="none" dirty="0">
                <a:latin typeface="Times New Roman" panose="02020603050405020304" pitchFamily="18" charset="0"/>
                <a:cs typeface="Times New Roman" panose="02020603050405020304" pitchFamily="18" charset="0"/>
              </a:rPr>
              <a:t>» vides inspektors Raimonds Garenčiks)  </a:t>
            </a:r>
            <a:endParaRPr lang="lv-LV" sz="27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053C3AF8-CDE6-A5D1-6BE2-980A41116BBF}"/>
              </a:ext>
            </a:extLst>
          </p:cNvPr>
          <p:cNvSpPr>
            <a:spLocks noGrp="1"/>
          </p:cNvSpPr>
          <p:nvPr>
            <p:ph type="sldNum" sz="quarter" idx="12"/>
          </p:nvPr>
        </p:nvSpPr>
        <p:spPr/>
        <p:txBody>
          <a:bodyPr/>
          <a:lstStyle/>
          <a:p>
            <a:fld id="{1A1170E9-7145-4F78-A7F4-86A58C646099}" type="slidenum">
              <a:rPr lang="lv-LV" smtClean="0"/>
              <a:t>1</a:t>
            </a:fld>
            <a:endParaRPr lang="lv-LV"/>
          </a:p>
        </p:txBody>
      </p:sp>
    </p:spTree>
    <p:extLst>
      <p:ext uri="{BB962C8B-B14F-4D97-AF65-F5344CB8AC3E}">
        <p14:creationId xmlns:p14="http://schemas.microsoft.com/office/powerpoint/2010/main" val="1286773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BEEBA0-E46D-C174-15BF-EDC22FCFE213}"/>
              </a:ext>
            </a:extLst>
          </p:cNvPr>
          <p:cNvSpPr>
            <a:spLocks noGrp="1"/>
          </p:cNvSpPr>
          <p:nvPr>
            <p:ph type="sldNum" sz="quarter" idx="12"/>
          </p:nvPr>
        </p:nvSpPr>
        <p:spPr/>
        <p:txBody>
          <a:bodyPr/>
          <a:lstStyle/>
          <a:p>
            <a:fld id="{1A1170E9-7145-4F78-A7F4-86A58C646099}" type="slidenum">
              <a:rPr lang="lv-LV" smtClean="0"/>
              <a:t>10</a:t>
            </a:fld>
            <a:endParaRPr lang="lv-LV"/>
          </a:p>
        </p:txBody>
      </p:sp>
      <p:graphicFrame>
        <p:nvGraphicFramePr>
          <p:cNvPr id="3" name="Table 2">
            <a:extLst>
              <a:ext uri="{FF2B5EF4-FFF2-40B4-BE49-F238E27FC236}">
                <a16:creationId xmlns:a16="http://schemas.microsoft.com/office/drawing/2014/main" id="{BFD8BC86-A825-8F2A-1A97-0E911B4169D9}"/>
              </a:ext>
            </a:extLst>
          </p:cNvPr>
          <p:cNvGraphicFramePr>
            <a:graphicFrameLocks noGrp="1"/>
          </p:cNvGraphicFramePr>
          <p:nvPr>
            <p:extLst>
              <p:ext uri="{D42A27DB-BD31-4B8C-83A1-F6EECF244321}">
                <p14:modId xmlns:p14="http://schemas.microsoft.com/office/powerpoint/2010/main" val="2403646582"/>
              </p:ext>
            </p:extLst>
          </p:nvPr>
        </p:nvGraphicFramePr>
        <p:xfrm>
          <a:off x="88491" y="88492"/>
          <a:ext cx="12015019" cy="6656437"/>
        </p:xfrm>
        <a:graphic>
          <a:graphicData uri="http://schemas.openxmlformats.org/drawingml/2006/table">
            <a:tbl>
              <a:tblPr firstRow="1" firstCol="1" bandRow="1">
                <a:tableStyleId>{5C22544A-7EE6-4342-B048-85BDC9FD1C3A}</a:tableStyleId>
              </a:tblPr>
              <a:tblGrid>
                <a:gridCol w="973216">
                  <a:extLst>
                    <a:ext uri="{9D8B030D-6E8A-4147-A177-3AD203B41FA5}">
                      <a16:colId xmlns:a16="http://schemas.microsoft.com/office/drawing/2014/main" val="1677403155"/>
                    </a:ext>
                  </a:extLst>
                </a:gridCol>
                <a:gridCol w="3707835">
                  <a:extLst>
                    <a:ext uri="{9D8B030D-6E8A-4147-A177-3AD203B41FA5}">
                      <a16:colId xmlns:a16="http://schemas.microsoft.com/office/drawing/2014/main" val="4156445371"/>
                    </a:ext>
                  </a:extLst>
                </a:gridCol>
                <a:gridCol w="1492266">
                  <a:extLst>
                    <a:ext uri="{9D8B030D-6E8A-4147-A177-3AD203B41FA5}">
                      <a16:colId xmlns:a16="http://schemas.microsoft.com/office/drawing/2014/main" val="497546681"/>
                    </a:ext>
                  </a:extLst>
                </a:gridCol>
                <a:gridCol w="1499475">
                  <a:extLst>
                    <a:ext uri="{9D8B030D-6E8A-4147-A177-3AD203B41FA5}">
                      <a16:colId xmlns:a16="http://schemas.microsoft.com/office/drawing/2014/main" val="1273297831"/>
                    </a:ext>
                  </a:extLst>
                </a:gridCol>
                <a:gridCol w="4342227">
                  <a:extLst>
                    <a:ext uri="{9D8B030D-6E8A-4147-A177-3AD203B41FA5}">
                      <a16:colId xmlns:a16="http://schemas.microsoft.com/office/drawing/2014/main" val="2015278323"/>
                    </a:ext>
                  </a:extLst>
                </a:gridCol>
              </a:tblGrid>
              <a:tr h="1454638">
                <a:tc>
                  <a:txBody>
                    <a:bodyPr/>
                    <a:lstStyle/>
                    <a:p>
                      <a:pPr>
                        <a:lnSpc>
                          <a:spcPct val="107000"/>
                        </a:lnSpc>
                        <a:spcAft>
                          <a:spcPts val="800"/>
                        </a:spcAft>
                      </a:pPr>
                      <a:r>
                        <a:rPr lang="lv-LV" sz="1200">
                          <a:effectLst/>
                        </a:rPr>
                        <a:t>2.2.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dirty="0">
                          <a:effectLst/>
                        </a:rPr>
                        <a:t>noformētie ziņojumi par konstatētajiem makšķerēšanas, vēžošanas, zemūdens medību vai rūpnieciskās zvejas noteikumu pārkāpumiem</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skaits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indent="190500">
                        <a:lnSpc>
                          <a:spcPct val="107000"/>
                        </a:lnSpc>
                        <a:spcAft>
                          <a:spcPts val="800"/>
                        </a:spcAft>
                      </a:pPr>
                      <a:r>
                        <a:rPr lang="lv-LV" sz="1200">
                          <a:effectLst/>
                        </a:rPr>
                        <a:t>22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endParaRPr lang="lv-LV" sz="1100" dirty="0">
                        <a:effectLst/>
                        <a:latin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2030196469"/>
                  </a:ext>
                </a:extLst>
              </a:tr>
              <a:tr h="1160755">
                <a:tc>
                  <a:txBody>
                    <a:bodyPr/>
                    <a:lstStyle/>
                    <a:p>
                      <a:pPr>
                        <a:lnSpc>
                          <a:spcPct val="107000"/>
                        </a:lnSpc>
                        <a:spcAft>
                          <a:spcPts val="800"/>
                        </a:spcAft>
                      </a:pPr>
                      <a:r>
                        <a:rPr lang="lv-LV" sz="1200">
                          <a:effectLst/>
                        </a:rPr>
                        <a:t>2.3.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izcelti neatļauti izmantoti nemarķēti vai bez īpašnieka atstāti makšķerēšanas, vēžošanas vai rūpnieciskās zvejas rīki, kuru īpašnieks nav noskaidrojams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skaits, tīkliem – garums (m)</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indent="190500">
                        <a:lnSpc>
                          <a:spcPct val="107000"/>
                        </a:lnSpc>
                        <a:spcAft>
                          <a:spcPts val="800"/>
                        </a:spcAft>
                      </a:pPr>
                      <a:r>
                        <a:rPr lang="lv-LV" sz="1200">
                          <a:effectLst/>
                        </a:rPr>
                        <a:t>58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Informācija par tīklu garumu pieejama VVD</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2944601437"/>
                  </a:ext>
                </a:extLst>
              </a:tr>
              <a:tr h="1161040">
                <a:tc>
                  <a:txBody>
                    <a:bodyPr/>
                    <a:lstStyle/>
                    <a:p>
                      <a:pPr>
                        <a:lnSpc>
                          <a:spcPct val="107000"/>
                        </a:lnSpc>
                        <a:spcAft>
                          <a:spcPts val="800"/>
                        </a:spcAft>
                      </a:pPr>
                      <a:r>
                        <a:rPr lang="lv-LV" sz="1200">
                          <a:effectLst/>
                        </a:rPr>
                        <a:t>2.4.</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dirty="0">
                          <a:effectLst/>
                        </a:rPr>
                        <a:t>izcelti nelikumīgi zivju ieguves rīki administratīvā pārkāpuma procesa uzsākšanai, ja to īpašnieks ir noskaidrojams</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skaits, tīkliem – garums (m)</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indent="190500">
                        <a:lnSpc>
                          <a:spcPct val="107000"/>
                        </a:lnSpc>
                        <a:spcAft>
                          <a:spcPts val="800"/>
                        </a:spcAft>
                      </a:pPr>
                      <a:r>
                        <a:rPr lang="lv-LV" sz="1200">
                          <a:effectLst/>
                        </a:rPr>
                        <a:t>18</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Informācija par tīklu garumu pieejama VVD</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2860773195"/>
                  </a:ext>
                </a:extLst>
              </a:tr>
              <a:tr h="866872">
                <a:tc>
                  <a:txBody>
                    <a:bodyPr/>
                    <a:lstStyle/>
                    <a:p>
                      <a:pPr>
                        <a:lnSpc>
                          <a:spcPct val="107000"/>
                        </a:lnSpc>
                        <a:spcAft>
                          <a:spcPts val="800"/>
                        </a:spcAft>
                      </a:pPr>
                      <a:r>
                        <a:rPr lang="lv-LV" sz="1200">
                          <a:effectLst/>
                        </a:rPr>
                        <a:t>2.5.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citi ar zivju un vēžu resursu aizsardzību saistīti pasākumi</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endParaRPr lang="lv-LV" sz="1100">
                        <a:effectLst/>
                        <a:latin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15</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Gar Gauju izvietoti 15 informatīvie stendi “Lašiem būt” un nodrošināta sabiedrības informēšanas kampaņa sociālajos tīklos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3037909225"/>
                  </a:ext>
                </a:extLst>
              </a:tr>
              <a:tr h="572987">
                <a:tc>
                  <a:txBody>
                    <a:bodyPr/>
                    <a:lstStyle/>
                    <a:p>
                      <a:pPr>
                        <a:lnSpc>
                          <a:spcPct val="107000"/>
                        </a:lnSpc>
                        <a:spcAft>
                          <a:spcPts val="800"/>
                        </a:spcAft>
                      </a:pPr>
                      <a:r>
                        <a:rPr lang="lv-LV" sz="1200">
                          <a:effectLst/>
                        </a:rPr>
                        <a:t>3.</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Zivju un vēžu resursu papildināšana un dzīvotņu uzlabošana</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endParaRPr lang="lv-LV" sz="1100">
                        <a:effectLst/>
                        <a:latin typeface="Calibri" panose="020F0502020204030204" pitchFamily="34" charset="0"/>
                        <a:cs typeface="Times New Roman" panose="02020603050405020304" pitchFamily="18" charset="0"/>
                      </a:endParaRPr>
                    </a:p>
                  </a:txBody>
                  <a:tcPr marL="65882" marR="65882" marT="0" marB="0"/>
                </a:tc>
                <a:tc>
                  <a:txBody>
                    <a:bodyPr/>
                    <a:lstStyle/>
                    <a:p>
                      <a:endParaRPr lang="lv-LV" sz="1100">
                        <a:effectLst/>
                        <a:latin typeface="Calibri" panose="020F0502020204030204" pitchFamily="34" charset="0"/>
                        <a:cs typeface="Times New Roman" panose="02020603050405020304" pitchFamily="18" charset="0"/>
                      </a:endParaRPr>
                    </a:p>
                  </a:txBody>
                  <a:tcPr marL="65882" marR="65882" marT="0" marB="0"/>
                </a:tc>
                <a:tc>
                  <a:txBody>
                    <a:bodyPr/>
                    <a:lstStyle/>
                    <a:p>
                      <a:endParaRPr lang="lv-LV" sz="1100">
                        <a:effectLst/>
                        <a:latin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914079256"/>
                  </a:ext>
                </a:extLst>
              </a:tr>
              <a:tr h="866872">
                <a:tc>
                  <a:txBody>
                    <a:bodyPr/>
                    <a:lstStyle/>
                    <a:p>
                      <a:pPr>
                        <a:lnSpc>
                          <a:spcPct val="107000"/>
                        </a:lnSpc>
                        <a:spcAft>
                          <a:spcPts val="800"/>
                        </a:spcAft>
                      </a:pPr>
                      <a:r>
                        <a:rPr lang="lv-LV" sz="1200">
                          <a:effectLst/>
                        </a:rPr>
                        <a:t>3.1.</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rekultivētas nārsta vietas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skaits/m</a:t>
                      </a:r>
                      <a:r>
                        <a:rPr lang="lv-LV" sz="1200" baseline="30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indent="190500">
                        <a:lnSpc>
                          <a:spcPct val="107000"/>
                        </a:lnSpc>
                        <a:spcAft>
                          <a:spcPts val="800"/>
                        </a:spcAft>
                      </a:pPr>
                      <a:r>
                        <a:rPr lang="lv-LV" sz="1200">
                          <a:effectLst/>
                        </a:rPr>
                        <a:t>2 (3,05ha un 6,32 km)</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Lašveidīgo zivju nārsta vietu sakopšana Gaujā, Sikšņu krācēs un lašveidīgo zivju nārsta vietu tīrīšana Līgatnes upē 6,32 km upes posmā</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682543860"/>
                  </a:ext>
                </a:extLst>
              </a:tr>
              <a:tr h="573273">
                <a:tc>
                  <a:txBody>
                    <a:bodyPr/>
                    <a:lstStyle/>
                    <a:p>
                      <a:pPr>
                        <a:lnSpc>
                          <a:spcPct val="107000"/>
                        </a:lnSpc>
                        <a:spcAft>
                          <a:spcPts val="800"/>
                        </a:spcAft>
                      </a:pPr>
                      <a:r>
                        <a:rPr lang="lv-LV" sz="1200">
                          <a:effectLst/>
                        </a:rPr>
                        <a:t>3.2.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a:effectLst/>
                        </a:rPr>
                        <a:t>ierīkotas mākslīgās zivju nārsta vietas</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gn="ctr">
                        <a:lnSpc>
                          <a:spcPct val="107000"/>
                        </a:lnSpc>
                        <a:spcAft>
                          <a:spcPts val="800"/>
                        </a:spcAft>
                      </a:pPr>
                      <a:r>
                        <a:rPr lang="lv-LV" sz="1200">
                          <a:effectLst/>
                        </a:rPr>
                        <a:t>skaits/m</a:t>
                      </a:r>
                      <a:r>
                        <a:rPr lang="lv-LV" sz="1200" baseline="30000">
                          <a:effectLst/>
                        </a:rPr>
                        <a:t>2</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indent="190500">
                        <a:lnSpc>
                          <a:spcPct val="107000"/>
                        </a:lnSpc>
                        <a:spcAft>
                          <a:spcPts val="800"/>
                        </a:spcAft>
                      </a:pPr>
                      <a:r>
                        <a:rPr lang="lv-LV" sz="1200">
                          <a:effectLst/>
                        </a:rPr>
                        <a:t>1 (300m²)</a:t>
                      </a:r>
                      <a:endParaRPr lang="lv-LV" sz="110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tc>
                  <a:txBody>
                    <a:bodyPr/>
                    <a:lstStyle/>
                    <a:p>
                      <a:pPr>
                        <a:lnSpc>
                          <a:spcPct val="107000"/>
                        </a:lnSpc>
                        <a:spcAft>
                          <a:spcPts val="800"/>
                        </a:spcAft>
                      </a:pPr>
                      <a:r>
                        <a:rPr lang="lv-LV" sz="1200" dirty="0" err="1">
                          <a:effectLst/>
                        </a:rPr>
                        <a:t>Lašveidīgo</a:t>
                      </a:r>
                      <a:r>
                        <a:rPr lang="lv-LV" sz="1200" dirty="0">
                          <a:effectLst/>
                        </a:rPr>
                        <a:t> zivju nārsta vietas izveide Gaujā pie Vidagas trošu tilta)</a:t>
                      </a:r>
                      <a:endParaRPr lang="lv-LV"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882" marR="65882" marT="0" marB="0"/>
                </a:tc>
                <a:extLst>
                  <a:ext uri="{0D108BD9-81ED-4DB2-BD59-A6C34878D82A}">
                    <a16:rowId xmlns:a16="http://schemas.microsoft.com/office/drawing/2014/main" val="226122686"/>
                  </a:ext>
                </a:extLst>
              </a:tr>
            </a:tbl>
          </a:graphicData>
        </a:graphic>
      </p:graphicFrame>
    </p:spTree>
    <p:extLst>
      <p:ext uri="{BB962C8B-B14F-4D97-AF65-F5344CB8AC3E}">
        <p14:creationId xmlns:p14="http://schemas.microsoft.com/office/powerpoint/2010/main" val="231910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4B2BCD-B26F-A56C-428E-56E330E0A77D}"/>
              </a:ext>
            </a:extLst>
          </p:cNvPr>
          <p:cNvSpPr>
            <a:spLocks noGrp="1"/>
          </p:cNvSpPr>
          <p:nvPr>
            <p:ph type="sldNum" sz="quarter" idx="12"/>
          </p:nvPr>
        </p:nvSpPr>
        <p:spPr/>
        <p:txBody>
          <a:bodyPr/>
          <a:lstStyle/>
          <a:p>
            <a:fld id="{1A1170E9-7145-4F78-A7F4-86A58C646099}" type="slidenum">
              <a:rPr lang="lv-LV" smtClean="0"/>
              <a:t>11</a:t>
            </a:fld>
            <a:endParaRPr lang="lv-LV"/>
          </a:p>
        </p:txBody>
      </p:sp>
      <p:graphicFrame>
        <p:nvGraphicFramePr>
          <p:cNvPr id="3" name="Table 2">
            <a:extLst>
              <a:ext uri="{FF2B5EF4-FFF2-40B4-BE49-F238E27FC236}">
                <a16:creationId xmlns:a16="http://schemas.microsoft.com/office/drawing/2014/main" id="{54C90F37-0475-61F9-67F4-240C9073F0C9}"/>
              </a:ext>
            </a:extLst>
          </p:cNvPr>
          <p:cNvGraphicFramePr>
            <a:graphicFrameLocks noGrp="1"/>
          </p:cNvGraphicFramePr>
          <p:nvPr>
            <p:extLst>
              <p:ext uri="{D42A27DB-BD31-4B8C-83A1-F6EECF244321}">
                <p14:modId xmlns:p14="http://schemas.microsoft.com/office/powerpoint/2010/main" val="2732684543"/>
              </p:ext>
            </p:extLst>
          </p:nvPr>
        </p:nvGraphicFramePr>
        <p:xfrm>
          <a:off x="108155" y="98323"/>
          <a:ext cx="11995353" cy="6676101"/>
        </p:xfrm>
        <a:graphic>
          <a:graphicData uri="http://schemas.openxmlformats.org/drawingml/2006/table">
            <a:tbl>
              <a:tblPr firstRow="1" firstCol="1" bandRow="1">
                <a:tableStyleId>{5C22544A-7EE6-4342-B048-85BDC9FD1C3A}</a:tableStyleId>
              </a:tblPr>
              <a:tblGrid>
                <a:gridCol w="969223">
                  <a:extLst>
                    <a:ext uri="{9D8B030D-6E8A-4147-A177-3AD203B41FA5}">
                      <a16:colId xmlns:a16="http://schemas.microsoft.com/office/drawing/2014/main" val="1616013114"/>
                    </a:ext>
                  </a:extLst>
                </a:gridCol>
                <a:gridCol w="3699365">
                  <a:extLst>
                    <a:ext uri="{9D8B030D-6E8A-4147-A177-3AD203B41FA5}">
                      <a16:colId xmlns:a16="http://schemas.microsoft.com/office/drawing/2014/main" val="469632314"/>
                    </a:ext>
                  </a:extLst>
                </a:gridCol>
                <a:gridCol w="1307496">
                  <a:extLst>
                    <a:ext uri="{9D8B030D-6E8A-4147-A177-3AD203B41FA5}">
                      <a16:colId xmlns:a16="http://schemas.microsoft.com/office/drawing/2014/main" val="462359710"/>
                    </a:ext>
                  </a:extLst>
                </a:gridCol>
                <a:gridCol w="1681749">
                  <a:extLst>
                    <a:ext uri="{9D8B030D-6E8A-4147-A177-3AD203B41FA5}">
                      <a16:colId xmlns:a16="http://schemas.microsoft.com/office/drawing/2014/main" val="776798758"/>
                    </a:ext>
                  </a:extLst>
                </a:gridCol>
                <a:gridCol w="4337520">
                  <a:extLst>
                    <a:ext uri="{9D8B030D-6E8A-4147-A177-3AD203B41FA5}">
                      <a16:colId xmlns:a16="http://schemas.microsoft.com/office/drawing/2014/main" val="884394360"/>
                    </a:ext>
                  </a:extLst>
                </a:gridCol>
              </a:tblGrid>
              <a:tr h="611459">
                <a:tc>
                  <a:txBody>
                    <a:bodyPr/>
                    <a:lstStyle/>
                    <a:p>
                      <a:pPr>
                        <a:lnSpc>
                          <a:spcPct val="107000"/>
                        </a:lnSpc>
                        <a:spcAft>
                          <a:spcPts val="800"/>
                        </a:spcAft>
                      </a:pPr>
                      <a:r>
                        <a:rPr lang="lv-LV" sz="800">
                          <a:effectLst/>
                        </a:rPr>
                        <a:t>3.3.</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ūdenstilpē ielaisti zivju vai vēžu kāpuri vai mazuļi (norādīt zivju vai vēžu sugu, mazuļu vecumu, vidējo svaru)</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Nav tiesību</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755531426"/>
                  </a:ext>
                </a:extLst>
              </a:tr>
              <a:tr h="197093">
                <a:tc>
                  <a:txBody>
                    <a:bodyPr/>
                    <a:lstStyle/>
                    <a:p>
                      <a:pPr>
                        <a:lnSpc>
                          <a:spcPct val="107000"/>
                        </a:lnSpc>
                        <a:spcAft>
                          <a:spcPts val="800"/>
                        </a:spcAft>
                      </a:pPr>
                      <a:r>
                        <a:rPr lang="lv-LV" sz="800">
                          <a:effectLst/>
                        </a:rPr>
                        <a:t>3.3.1.</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 (tūkst.)</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819425368"/>
                  </a:ext>
                </a:extLst>
              </a:tr>
              <a:tr h="197093">
                <a:tc>
                  <a:txBody>
                    <a:bodyPr/>
                    <a:lstStyle/>
                    <a:p>
                      <a:pPr>
                        <a:lnSpc>
                          <a:spcPct val="107000"/>
                        </a:lnSpc>
                        <a:spcAft>
                          <a:spcPts val="800"/>
                        </a:spcAft>
                      </a:pPr>
                      <a:r>
                        <a:rPr lang="lv-LV" sz="800">
                          <a:effectLst/>
                        </a:rPr>
                        <a:t>3.3.2.</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 (tūkst.)</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366093333"/>
                  </a:ext>
                </a:extLst>
              </a:tr>
              <a:tr h="197093">
                <a:tc>
                  <a:txBody>
                    <a:bodyPr/>
                    <a:lstStyle/>
                    <a:p>
                      <a:pPr>
                        <a:lnSpc>
                          <a:spcPct val="107000"/>
                        </a:lnSpc>
                        <a:spcAft>
                          <a:spcPts val="800"/>
                        </a:spcAft>
                      </a:pPr>
                      <a:r>
                        <a:rPr lang="lv-LV" sz="800" dirty="0">
                          <a:effectLst/>
                        </a:rPr>
                        <a:t>3.3.3.</a:t>
                      </a:r>
                      <a:endParaRPr lang="lv-LV"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 (tūkst.)</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897804807"/>
                  </a:ext>
                </a:extLst>
              </a:tr>
              <a:tr h="197093">
                <a:tc>
                  <a:txBody>
                    <a:bodyPr/>
                    <a:lstStyle/>
                    <a:p>
                      <a:pPr>
                        <a:lnSpc>
                          <a:spcPct val="107000"/>
                        </a:lnSpc>
                        <a:spcAft>
                          <a:spcPts val="800"/>
                        </a:spcAft>
                      </a:pPr>
                      <a:r>
                        <a:rPr lang="lv-LV" sz="800">
                          <a:effectLst/>
                        </a:rPr>
                        <a:t>3.3.4.</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 (tūkst.)</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851990278"/>
                  </a:ext>
                </a:extLst>
              </a:tr>
              <a:tr h="197093">
                <a:tc>
                  <a:txBody>
                    <a:bodyPr/>
                    <a:lstStyle/>
                    <a:p>
                      <a:pPr>
                        <a:lnSpc>
                          <a:spcPct val="107000"/>
                        </a:lnSpc>
                        <a:spcAft>
                          <a:spcPts val="800"/>
                        </a:spcAft>
                      </a:pPr>
                      <a:r>
                        <a:rPr lang="lv-LV" sz="800">
                          <a:effectLst/>
                        </a:rPr>
                        <a:t>3.3.5.</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 (tūkst.)</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197912150"/>
                  </a:ext>
                </a:extLst>
              </a:tr>
              <a:tr h="404174">
                <a:tc>
                  <a:txBody>
                    <a:bodyPr/>
                    <a:lstStyle/>
                    <a:p>
                      <a:pPr>
                        <a:lnSpc>
                          <a:spcPct val="107000"/>
                        </a:lnSpc>
                        <a:spcAft>
                          <a:spcPts val="800"/>
                        </a:spcAft>
                      </a:pPr>
                      <a:r>
                        <a:rPr lang="lv-LV" sz="800">
                          <a:effectLst/>
                        </a:rPr>
                        <a:t>3.4.</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citi ar zivju un vēžu resursu papildināšanu un dzīvotņu uzlabošanu saistīti pasākumi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3829831268"/>
                  </a:ext>
                </a:extLst>
              </a:tr>
              <a:tr h="818742">
                <a:tc>
                  <a:txBody>
                    <a:bodyPr/>
                    <a:lstStyle/>
                    <a:p>
                      <a:pPr>
                        <a:lnSpc>
                          <a:spcPct val="107000"/>
                        </a:lnSpc>
                        <a:spcAft>
                          <a:spcPts val="800"/>
                        </a:spcAft>
                      </a:pPr>
                      <a:r>
                        <a:rPr lang="lv-LV" sz="800">
                          <a:effectLst/>
                        </a:rPr>
                        <a:t>4.</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Tiešie makšķerēšanas, vēžošanas vai zemūdens medību pakalpojumi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Piesaistīti makšķerēšanas tūristi no Polijas (3 grupas) un Vācijas (2 grupas). Intensīvs mārketings Lietuvas tirgū piesaistot virs 100 makšķerniekus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766573190"/>
                  </a:ext>
                </a:extLst>
              </a:tr>
              <a:tr h="611459">
                <a:tc>
                  <a:txBody>
                    <a:bodyPr/>
                    <a:lstStyle/>
                    <a:p>
                      <a:pPr>
                        <a:lnSpc>
                          <a:spcPct val="107000"/>
                        </a:lnSpc>
                        <a:spcAft>
                          <a:spcPts val="800"/>
                        </a:spcAft>
                      </a:pPr>
                      <a:r>
                        <a:rPr lang="lv-LV" sz="800">
                          <a:effectLst/>
                        </a:rPr>
                        <a:t>4.1.</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izvietotas vai atjaunotas informatīvās zīmes par licencēto makšķerēšanu, vēžošanu vai zemūdens medībām</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indent="190500">
                        <a:lnSpc>
                          <a:spcPct val="107000"/>
                        </a:lnSpc>
                        <a:spcAft>
                          <a:spcPts val="800"/>
                        </a:spcAft>
                      </a:pPr>
                      <a:r>
                        <a:rPr lang="lv-LV" sz="800">
                          <a:effectLst/>
                        </a:rPr>
                        <a:t>55</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Informatīvās zīmes upes labajā un kreisajā krastos no Valmieras līdz Carnikavai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1702677005"/>
                  </a:ext>
                </a:extLst>
              </a:tr>
              <a:tr h="197093">
                <a:tc>
                  <a:txBody>
                    <a:bodyPr/>
                    <a:lstStyle/>
                    <a:p>
                      <a:pPr>
                        <a:lnSpc>
                          <a:spcPct val="107000"/>
                        </a:lnSpc>
                        <a:spcAft>
                          <a:spcPts val="800"/>
                        </a:spcAft>
                      </a:pPr>
                      <a:r>
                        <a:rPr lang="lv-LV" sz="800">
                          <a:effectLst/>
                        </a:rPr>
                        <a:t>4.2.</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ierīkotas vietas makšķerēšanai no krasta</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911430104"/>
                  </a:ext>
                </a:extLst>
              </a:tr>
              <a:tr h="197093">
                <a:tc>
                  <a:txBody>
                    <a:bodyPr/>
                    <a:lstStyle/>
                    <a:p>
                      <a:pPr>
                        <a:lnSpc>
                          <a:spcPct val="107000"/>
                        </a:lnSpc>
                        <a:spcAft>
                          <a:spcPts val="800"/>
                        </a:spcAft>
                      </a:pPr>
                      <a:r>
                        <a:rPr lang="lv-LV" sz="800">
                          <a:effectLst/>
                        </a:rPr>
                        <a:t>4.3.</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ierīkotas makšķerēšanas laipas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593058093"/>
                  </a:ext>
                </a:extLst>
              </a:tr>
              <a:tr h="404377">
                <a:tc>
                  <a:txBody>
                    <a:bodyPr/>
                    <a:lstStyle/>
                    <a:p>
                      <a:pPr>
                        <a:lnSpc>
                          <a:spcPct val="107000"/>
                        </a:lnSpc>
                        <a:spcAft>
                          <a:spcPts val="800"/>
                        </a:spcAft>
                      </a:pPr>
                      <a:r>
                        <a:rPr lang="lv-LV" sz="800">
                          <a:effectLst/>
                        </a:rPr>
                        <a:t>4.4.</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ierīkotas laivu piestātnes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laivu vietu 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3719611745"/>
                  </a:ext>
                </a:extLst>
              </a:tr>
              <a:tr h="197093">
                <a:tc>
                  <a:txBody>
                    <a:bodyPr/>
                    <a:lstStyle/>
                    <a:p>
                      <a:pPr>
                        <a:lnSpc>
                          <a:spcPct val="107000"/>
                        </a:lnSpc>
                        <a:spcAft>
                          <a:spcPts val="800"/>
                        </a:spcAft>
                      </a:pPr>
                      <a:r>
                        <a:rPr lang="lv-LV" sz="800">
                          <a:effectLst/>
                        </a:rPr>
                        <a:t>4.5.</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piedāvātas iespējas laivu nomai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laivu 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3389033581"/>
                  </a:ext>
                </a:extLst>
              </a:tr>
              <a:tr h="1233310">
                <a:tc>
                  <a:txBody>
                    <a:bodyPr/>
                    <a:lstStyle/>
                    <a:p>
                      <a:pPr>
                        <a:lnSpc>
                          <a:spcPct val="107000"/>
                        </a:lnSpc>
                        <a:spcAft>
                          <a:spcPts val="800"/>
                        </a:spcAft>
                      </a:pPr>
                      <a:r>
                        <a:rPr lang="lv-LV" sz="800">
                          <a:effectLst/>
                        </a:rPr>
                        <a:t>4.6.</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sniegtas konsultācijas makšķerniekiem, vēžotājiem vai zemūdens medniekiem (piemēram, par makšķerēšanas, vēžošanas vai zemūdens medību īpatnībām konkrētajos ūdeņos, tuvākajām naktsmītnēm)</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konsultāciju 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indent="190500">
                        <a:lnSpc>
                          <a:spcPct val="107000"/>
                        </a:lnSpc>
                        <a:spcAft>
                          <a:spcPts val="800"/>
                        </a:spcAft>
                      </a:pPr>
                      <a:r>
                        <a:rPr lang="lv-LV" sz="800">
                          <a:effectLst/>
                        </a:rPr>
                        <a:t>141</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Pa diennakts informatīvo tālruni sniegtās konsultācijas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896605637"/>
                  </a:ext>
                </a:extLst>
              </a:tr>
              <a:tr h="404377">
                <a:tc>
                  <a:txBody>
                    <a:bodyPr/>
                    <a:lstStyle/>
                    <a:p>
                      <a:pPr>
                        <a:lnSpc>
                          <a:spcPct val="107000"/>
                        </a:lnSpc>
                        <a:spcAft>
                          <a:spcPts val="800"/>
                        </a:spcAft>
                      </a:pPr>
                      <a:r>
                        <a:rPr lang="lv-LV" sz="800">
                          <a:effectLst/>
                        </a:rPr>
                        <a:t>4.7.</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sniegti makšķerēšanas, vēžošanas vai zemūdens medību gida pakalpojumi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gn="ctr">
                        <a:lnSpc>
                          <a:spcPct val="107000"/>
                        </a:lnSpc>
                        <a:spcAft>
                          <a:spcPts val="800"/>
                        </a:spcAft>
                      </a:pPr>
                      <a:r>
                        <a:rPr lang="lv-LV" sz="800">
                          <a:effectLst/>
                        </a:rPr>
                        <a:t>pakalpojumu skaits</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4027836724"/>
                  </a:ext>
                </a:extLst>
              </a:tr>
              <a:tr h="611459">
                <a:tc>
                  <a:txBody>
                    <a:bodyPr/>
                    <a:lstStyle/>
                    <a:p>
                      <a:pPr>
                        <a:lnSpc>
                          <a:spcPct val="107000"/>
                        </a:lnSpc>
                        <a:spcAft>
                          <a:spcPts val="800"/>
                        </a:spcAft>
                      </a:pPr>
                      <a:r>
                        <a:rPr lang="lv-LV" sz="800">
                          <a:effectLst/>
                        </a:rPr>
                        <a:t>4.8.</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pPr>
                        <a:lnSpc>
                          <a:spcPct val="107000"/>
                        </a:lnSpc>
                        <a:spcAft>
                          <a:spcPts val="800"/>
                        </a:spcAft>
                      </a:pPr>
                      <a:r>
                        <a:rPr lang="lv-LV" sz="800">
                          <a:effectLst/>
                        </a:rPr>
                        <a:t>citi ar makšķerēšanas, vēžošanas vai zemūdens medību pakalpojumiem saistīti pasākumi</a:t>
                      </a:r>
                      <a:endParaRPr lang="lv-LV" sz="700">
                        <a:effectLst/>
                        <a:latin typeface="Calibri" panose="020F0502020204030204" pitchFamily="34" charset="0"/>
                        <a:ea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a:effectLst/>
                        <a:latin typeface="Calibri" panose="020F0502020204030204" pitchFamily="34" charset="0"/>
                        <a:cs typeface="Times New Roman" panose="02020603050405020304" pitchFamily="18" charset="0"/>
                      </a:endParaRPr>
                    </a:p>
                  </a:txBody>
                  <a:tcPr marL="44327" marR="44327" marT="0" marB="0"/>
                </a:tc>
                <a:tc>
                  <a:txBody>
                    <a:bodyPr/>
                    <a:lstStyle/>
                    <a:p>
                      <a:endParaRPr lang="lv-LV" sz="700" dirty="0">
                        <a:effectLst/>
                        <a:latin typeface="Calibri" panose="020F0502020204030204" pitchFamily="34" charset="0"/>
                        <a:cs typeface="Times New Roman" panose="02020603050405020304" pitchFamily="18" charset="0"/>
                      </a:endParaRPr>
                    </a:p>
                  </a:txBody>
                  <a:tcPr marL="44327" marR="44327" marT="0" marB="0"/>
                </a:tc>
                <a:extLst>
                  <a:ext uri="{0D108BD9-81ED-4DB2-BD59-A6C34878D82A}">
                    <a16:rowId xmlns:a16="http://schemas.microsoft.com/office/drawing/2014/main" val="2144389587"/>
                  </a:ext>
                </a:extLst>
              </a:tr>
            </a:tbl>
          </a:graphicData>
        </a:graphic>
      </p:graphicFrame>
    </p:spTree>
    <p:extLst>
      <p:ext uri="{BB962C8B-B14F-4D97-AF65-F5344CB8AC3E}">
        <p14:creationId xmlns:p14="http://schemas.microsoft.com/office/powerpoint/2010/main" val="107961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226D4-75C9-84FF-7576-86E2CC032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 y="0"/>
            <a:ext cx="12181172" cy="6858000"/>
          </a:xfrm>
          <a:prstGeom prst="rect">
            <a:avLst/>
          </a:prstGeom>
        </p:spPr>
      </p:pic>
      <p:sp>
        <p:nvSpPr>
          <p:cNvPr id="5" name="TextBox 4">
            <a:extLst>
              <a:ext uri="{FF2B5EF4-FFF2-40B4-BE49-F238E27FC236}">
                <a16:creationId xmlns:a16="http://schemas.microsoft.com/office/drawing/2014/main" id="{131BBA3B-DDF3-C705-20AD-25A485F150C4}"/>
              </a:ext>
            </a:extLst>
          </p:cNvPr>
          <p:cNvSpPr txBox="1"/>
          <p:nvPr/>
        </p:nvSpPr>
        <p:spPr>
          <a:xfrm>
            <a:off x="3215148" y="511277"/>
            <a:ext cx="8662220" cy="1569660"/>
          </a:xfrm>
          <a:prstGeom prst="rect">
            <a:avLst/>
          </a:prstGeom>
          <a:noFill/>
        </p:spPr>
        <p:txBody>
          <a:bodyPr wrap="square">
            <a:spAutoFit/>
          </a:bodyPr>
          <a:lstStyle/>
          <a:p>
            <a:pPr algn="r"/>
            <a:r>
              <a:rPr lang="lv-LV"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Priekšlikums - pieņemt informāciju zināšanai.</a:t>
            </a:r>
          </a:p>
          <a:p>
            <a:pPr algn="r"/>
            <a:endParaRPr lang="lv-LV"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r>
              <a:rPr lang="lv-LV"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Paldies par uzmanību!</a:t>
            </a:r>
          </a:p>
        </p:txBody>
      </p:sp>
      <p:sp>
        <p:nvSpPr>
          <p:cNvPr id="6" name="Slide Number Placeholder 5">
            <a:extLst>
              <a:ext uri="{FF2B5EF4-FFF2-40B4-BE49-F238E27FC236}">
                <a16:creationId xmlns:a16="http://schemas.microsoft.com/office/drawing/2014/main" id="{6AE7FC90-A4DC-927E-3EAE-95516E6CCB53}"/>
              </a:ext>
            </a:extLst>
          </p:cNvPr>
          <p:cNvSpPr>
            <a:spLocks noGrp="1"/>
          </p:cNvSpPr>
          <p:nvPr>
            <p:ph type="sldNum" sz="quarter" idx="12"/>
          </p:nvPr>
        </p:nvSpPr>
        <p:spPr/>
        <p:txBody>
          <a:bodyPr/>
          <a:lstStyle/>
          <a:p>
            <a:fld id="{1A1170E9-7145-4F78-A7F4-86A58C646099}" type="slidenum">
              <a:rPr lang="lv-LV" smtClean="0"/>
              <a:t>12</a:t>
            </a:fld>
            <a:endParaRPr lang="lv-LV"/>
          </a:p>
        </p:txBody>
      </p:sp>
    </p:spTree>
    <p:extLst>
      <p:ext uri="{BB962C8B-B14F-4D97-AF65-F5344CB8AC3E}">
        <p14:creationId xmlns:p14="http://schemas.microsoft.com/office/powerpoint/2010/main" val="140519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749BE5-69D1-783C-98A7-B785E483C6CC}"/>
              </a:ext>
            </a:extLst>
          </p:cNvPr>
          <p:cNvSpPr txBox="1"/>
          <p:nvPr/>
        </p:nvSpPr>
        <p:spPr>
          <a:xfrm>
            <a:off x="204927" y="1322681"/>
            <a:ext cx="11582400" cy="3416320"/>
          </a:xfrm>
          <a:prstGeom prst="rect">
            <a:avLst/>
          </a:prstGeom>
          <a:noFill/>
        </p:spPr>
        <p:txBody>
          <a:bodyPr wrap="square">
            <a:spAutoFit/>
          </a:bodyPr>
          <a:lstStyle/>
          <a:p>
            <a:pPr algn="ctr"/>
            <a:r>
              <a:rPr lang="lv-LV" sz="2400" dirty="0">
                <a:latin typeface="Times New Roman" panose="02020603050405020304" pitchFamily="18" charset="0"/>
                <a:cs typeface="Times New Roman" panose="02020603050405020304" pitchFamily="18" charset="0"/>
              </a:rPr>
              <a:t>Ādažu novada pašvaldības domes 2022. gada 21. decembra saistošie noteikumi Nr. 85/2022 «Par lašveidīgo zivju licencēto makšķerēšanu Gaujā»</a:t>
            </a:r>
          </a:p>
          <a:p>
            <a:endParaRPr lang="lv-LV" sz="2400" dirty="0">
              <a:latin typeface="Times New Roman" panose="02020603050405020304" pitchFamily="18" charset="0"/>
              <a:cs typeface="Times New Roman" panose="02020603050405020304" pitchFamily="18" charset="0"/>
            </a:endParaRPr>
          </a:p>
          <a:p>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1. Nosaka kārtību, kādā tiek organizēta lašveidīgo zivju licencēta makšķerēšana Gaujā.</a:t>
            </a:r>
          </a:p>
          <a:p>
            <a:endParaRPr lang="lv-LV" sz="2400" dirty="0">
              <a:latin typeface="Times New Roman" panose="02020603050405020304" pitchFamily="18" charset="0"/>
              <a:cs typeface="Times New Roman" panose="02020603050405020304" pitchFamily="18" charset="0"/>
            </a:endParaRPr>
          </a:p>
          <a:p>
            <a:r>
              <a:rPr lang="lv-LV" sz="2400" dirty="0">
                <a:latin typeface="Times New Roman" panose="02020603050405020304" pitchFamily="18" charset="0"/>
                <a:cs typeface="Times New Roman" panose="02020603050405020304" pitchFamily="18" charset="0"/>
              </a:rPr>
              <a:t>2. Licencētā makšķerēšana Gaujas upes daļā Ādažu novada administratīvajā teritorijā tiek organizēta saskaņā ar nolikumu «Nolikums par lašveidīgo zivju licencēto makšķerēšanu Gaujā un Braslā».</a:t>
            </a:r>
          </a:p>
        </p:txBody>
      </p:sp>
      <p:sp>
        <p:nvSpPr>
          <p:cNvPr id="6" name="Slide Number Placeholder 5">
            <a:extLst>
              <a:ext uri="{FF2B5EF4-FFF2-40B4-BE49-F238E27FC236}">
                <a16:creationId xmlns:a16="http://schemas.microsoft.com/office/drawing/2014/main" id="{44BCE156-A004-2283-3AD6-BBBB82AD8D2B}"/>
              </a:ext>
            </a:extLst>
          </p:cNvPr>
          <p:cNvSpPr>
            <a:spLocks noGrp="1"/>
          </p:cNvSpPr>
          <p:nvPr>
            <p:ph type="sldNum" sz="quarter" idx="12"/>
          </p:nvPr>
        </p:nvSpPr>
        <p:spPr/>
        <p:txBody>
          <a:bodyPr/>
          <a:lstStyle/>
          <a:p>
            <a:fld id="{1A1170E9-7145-4F78-A7F4-86A58C646099}" type="slidenum">
              <a:rPr lang="lv-LV" smtClean="0"/>
              <a:t>2</a:t>
            </a:fld>
            <a:endParaRPr lang="lv-LV"/>
          </a:p>
        </p:txBody>
      </p:sp>
    </p:spTree>
    <p:extLst>
      <p:ext uri="{BB962C8B-B14F-4D97-AF65-F5344CB8AC3E}">
        <p14:creationId xmlns:p14="http://schemas.microsoft.com/office/powerpoint/2010/main" val="163257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E09C4E-10B8-2F06-C3CD-39945DC64494}"/>
              </a:ext>
            </a:extLst>
          </p:cNvPr>
          <p:cNvSpPr txBox="1"/>
          <p:nvPr/>
        </p:nvSpPr>
        <p:spPr>
          <a:xfrm>
            <a:off x="288757" y="280737"/>
            <a:ext cx="11285621" cy="830997"/>
          </a:xfrm>
          <a:prstGeom prst="rect">
            <a:avLst/>
          </a:prstGeom>
          <a:noFill/>
        </p:spPr>
        <p:txBody>
          <a:bodyPr wrap="square">
            <a:spAutoFit/>
          </a:bodyPr>
          <a:lstStyle/>
          <a:p>
            <a:pPr algn="ctr"/>
            <a:r>
              <a:rPr lang="lv-LV" sz="2400" dirty="0">
                <a:latin typeface="Times New Roman" panose="02020603050405020304" pitchFamily="18" charset="0"/>
                <a:cs typeface="Times New Roman" panose="02020603050405020304" pitchFamily="18" charset="0"/>
              </a:rPr>
              <a:t>NOLIKUMS PAR LAŠVEIDĪGO ZIVJU LICENCĒTO MAKŠĶERĒŠANU GAUJĀ UN BRASLĀ</a:t>
            </a:r>
          </a:p>
        </p:txBody>
      </p:sp>
      <p:sp>
        <p:nvSpPr>
          <p:cNvPr id="5" name="TextBox 4">
            <a:extLst>
              <a:ext uri="{FF2B5EF4-FFF2-40B4-BE49-F238E27FC236}">
                <a16:creationId xmlns:a16="http://schemas.microsoft.com/office/drawing/2014/main" id="{E290E0EA-D49C-6631-4B35-4374E1C00AF8}"/>
              </a:ext>
            </a:extLst>
          </p:cNvPr>
          <p:cNvSpPr txBox="1"/>
          <p:nvPr/>
        </p:nvSpPr>
        <p:spPr>
          <a:xfrm>
            <a:off x="385011" y="1720840"/>
            <a:ext cx="11285621" cy="3046988"/>
          </a:xfrm>
          <a:prstGeom prst="rect">
            <a:avLst/>
          </a:prstGeom>
          <a:noFill/>
        </p:spPr>
        <p:txBody>
          <a:bodyPr wrap="square">
            <a:spAutoFit/>
          </a:bodyPr>
          <a:lstStyle/>
          <a:p>
            <a:pPr algn="just"/>
            <a:r>
              <a:rPr lang="lv-LV" sz="2400" dirty="0">
                <a:latin typeface="Times New Roman" panose="02020603050405020304" pitchFamily="18" charset="0"/>
                <a:cs typeface="Times New Roman" panose="02020603050405020304" pitchFamily="18" charset="0"/>
              </a:rPr>
              <a:t>43. Līdz 15. jūlijam un 15. janvārim – iesniegt Lauku atbalsta dienestā pārskatus par licencēto makšķerēšanu, saskaņojot ar novadu pašvaldībām, kuru teritorijās tiek organizēta licencētā makšķerēšana.</a:t>
            </a:r>
          </a:p>
          <a:p>
            <a:endParaRPr lang="lv-LV" sz="2400" dirty="0">
              <a:latin typeface="Times New Roman" panose="02020603050405020304" pitchFamily="18" charset="0"/>
              <a:cs typeface="Times New Roman" panose="02020603050405020304" pitchFamily="18" charset="0"/>
            </a:endParaRPr>
          </a:p>
          <a:p>
            <a:pPr algn="just"/>
            <a:r>
              <a:rPr lang="lv-LV" sz="2400" dirty="0">
                <a:latin typeface="Times New Roman" panose="02020603050405020304" pitchFamily="18" charset="0"/>
                <a:cs typeface="Times New Roman" panose="02020603050405020304" pitchFamily="18" charset="0"/>
              </a:rPr>
              <a:t>44. Līdz 31. decembrim iesniegt Valsts vides dienestā pārskatu par veiktajiem dabas aizsardzības un kontroles pasākumiem, kā arī informāciju par licencētās makšķerēšanas organizēšanai nepieciešamās infrastruktūras izveidošanu un uzturēšanu. Pārskatu saskaņot ar novadu pašvaldībām, kuru teritorijās tiek organizēta licencētā makšķerēšana.</a:t>
            </a:r>
          </a:p>
        </p:txBody>
      </p:sp>
      <p:sp>
        <p:nvSpPr>
          <p:cNvPr id="6" name="Slide Number Placeholder 5">
            <a:extLst>
              <a:ext uri="{FF2B5EF4-FFF2-40B4-BE49-F238E27FC236}">
                <a16:creationId xmlns:a16="http://schemas.microsoft.com/office/drawing/2014/main" id="{8030C452-4AF9-C515-10FA-7BAE8A06825C}"/>
              </a:ext>
            </a:extLst>
          </p:cNvPr>
          <p:cNvSpPr>
            <a:spLocks noGrp="1"/>
          </p:cNvSpPr>
          <p:nvPr>
            <p:ph type="sldNum" sz="quarter" idx="12"/>
          </p:nvPr>
        </p:nvSpPr>
        <p:spPr/>
        <p:txBody>
          <a:bodyPr/>
          <a:lstStyle/>
          <a:p>
            <a:fld id="{1A1170E9-7145-4F78-A7F4-86A58C646099}" type="slidenum">
              <a:rPr lang="lv-LV" smtClean="0"/>
              <a:t>3</a:t>
            </a:fld>
            <a:endParaRPr lang="lv-LV"/>
          </a:p>
        </p:txBody>
      </p:sp>
    </p:spTree>
    <p:extLst>
      <p:ext uri="{BB962C8B-B14F-4D97-AF65-F5344CB8AC3E}">
        <p14:creationId xmlns:p14="http://schemas.microsoft.com/office/powerpoint/2010/main" val="339594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9A83CE-4170-2CC1-DD40-ADFF25BF87D9}"/>
              </a:ext>
            </a:extLst>
          </p:cNvPr>
          <p:cNvSpPr>
            <a:spLocks noGrp="1"/>
          </p:cNvSpPr>
          <p:nvPr>
            <p:ph type="sldNum" sz="quarter" idx="12"/>
          </p:nvPr>
        </p:nvSpPr>
        <p:spPr/>
        <p:txBody>
          <a:bodyPr/>
          <a:lstStyle/>
          <a:p>
            <a:fld id="{1A1170E9-7145-4F78-A7F4-86A58C646099}" type="slidenum">
              <a:rPr lang="lv-LV" smtClean="0"/>
              <a:t>4</a:t>
            </a:fld>
            <a:endParaRPr lang="lv-LV"/>
          </a:p>
        </p:txBody>
      </p:sp>
      <p:sp>
        <p:nvSpPr>
          <p:cNvPr id="4" name="TextBox 3">
            <a:extLst>
              <a:ext uri="{FF2B5EF4-FFF2-40B4-BE49-F238E27FC236}">
                <a16:creationId xmlns:a16="http://schemas.microsoft.com/office/drawing/2014/main" id="{7238988C-EE3D-2652-01B2-EACFD0576F5B}"/>
              </a:ext>
            </a:extLst>
          </p:cNvPr>
          <p:cNvSpPr txBox="1"/>
          <p:nvPr/>
        </p:nvSpPr>
        <p:spPr>
          <a:xfrm>
            <a:off x="177238" y="246757"/>
            <a:ext cx="11709961" cy="3046988"/>
          </a:xfrm>
          <a:prstGeom prst="rect">
            <a:avLst/>
          </a:prstGeom>
          <a:noFill/>
        </p:spPr>
        <p:txBody>
          <a:bodyPr wrap="square">
            <a:spAutoFit/>
          </a:bodyPr>
          <a:lstStyle/>
          <a:p>
            <a:pPr algn="just"/>
            <a:r>
              <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rPr>
              <a:t>Gaujas ilgtspējīgas attīstības biedrība 18.07.2024. iesniedza saskaņošanai pārskatu par licencēto makšķerēšanu Gaujā un Braslā 2024. gadā.</a:t>
            </a:r>
          </a:p>
          <a:p>
            <a:pPr algn="just"/>
            <a:endPar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rPr>
              <a:t>2024. gada </a:t>
            </a:r>
            <a:r>
              <a:rPr lang="lv-LV" sz="2400" kern="100" dirty="0" err="1">
                <a:effectLst/>
                <a:latin typeface="Times New Roman" panose="02020603050405020304" pitchFamily="18" charset="0"/>
                <a:ea typeface="Times New Roman" panose="02020603050405020304" pitchFamily="18" charset="0"/>
                <a:cs typeface="Times New Roman" panose="02020603050405020304" pitchFamily="18" charset="0"/>
              </a:rPr>
              <a:t>lašveidīgo</a:t>
            </a:r>
            <a:r>
              <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rPr>
              <a:t> zivju licencētās makšķerēšanas sezona Gaujā un Braslā  bijusi vēsturiski veiksmīgākā. Tam pamatā ir makšķerēšanai piemērotie laika apstākļi, makšķerēšanas popularitāte, mārketinga un kontroles aktivitātes. Kā pozitīvais faktors jāpiemin salīdzinoši bagātīgais taimiņu resurss.</a:t>
            </a:r>
            <a:endParaRPr lang="lv-LV" sz="24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endPar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1">
            <a:extLst>
              <a:ext uri="{FF2B5EF4-FFF2-40B4-BE49-F238E27FC236}">
                <a16:creationId xmlns:a16="http://schemas.microsoft.com/office/drawing/2014/main" id="{96938220-04EC-AEAF-F0C6-B0C01FD3AC9E}"/>
              </a:ext>
            </a:extLst>
          </p:cNvPr>
          <p:cNvPicPr>
            <a:picLocks noChangeAspect="1"/>
          </p:cNvPicPr>
          <p:nvPr/>
        </p:nvPicPr>
        <p:blipFill>
          <a:blip r:embed="rId2"/>
          <a:stretch>
            <a:fillRect/>
          </a:stretch>
        </p:blipFill>
        <p:spPr>
          <a:xfrm>
            <a:off x="5992608" y="3124071"/>
            <a:ext cx="6022153" cy="3619699"/>
          </a:xfrm>
          <a:prstGeom prst="rect">
            <a:avLst/>
          </a:prstGeom>
        </p:spPr>
      </p:pic>
      <p:sp>
        <p:nvSpPr>
          <p:cNvPr id="5" name="TextBox 4">
            <a:extLst>
              <a:ext uri="{FF2B5EF4-FFF2-40B4-BE49-F238E27FC236}">
                <a16:creationId xmlns:a16="http://schemas.microsoft.com/office/drawing/2014/main" id="{AE383F33-BE34-B51B-C6F8-8C8242919698}"/>
              </a:ext>
            </a:extLst>
          </p:cNvPr>
          <p:cNvSpPr txBox="1"/>
          <p:nvPr/>
        </p:nvSpPr>
        <p:spPr>
          <a:xfrm>
            <a:off x="241019" y="3124071"/>
            <a:ext cx="5687808" cy="3416320"/>
          </a:xfrm>
          <a:prstGeom prst="rect">
            <a:avLst/>
          </a:prstGeom>
          <a:noFill/>
        </p:spPr>
        <p:txBody>
          <a:bodyPr wrap="square">
            <a:spAutoFit/>
          </a:bodyPr>
          <a:lstStyle/>
          <a:p>
            <a:pPr algn="just"/>
            <a:r>
              <a:rPr lang="lv-LV" sz="2400" kern="100" dirty="0">
                <a:effectLst/>
                <a:latin typeface="Times New Roman" panose="02020603050405020304" pitchFamily="18" charset="0"/>
                <a:ea typeface="Times New Roman" panose="02020603050405020304" pitchFamily="18" charset="0"/>
                <a:cs typeface="Times New Roman" panose="02020603050405020304" pitchFamily="18" charset="0"/>
              </a:rPr>
              <a:t>2024. gada makšķerēšanas sezonā realizētas 5305 licences (85,02 % no visām sezonas licencēm). Salīdzinot ar 2023. gada realizēto licenču skaits palielinājās par 64,8 %. </a:t>
            </a:r>
          </a:p>
          <a:p>
            <a:pPr algn="just"/>
            <a:endParaRPr lang="lv-LV" sz="24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400" kern="100" dirty="0">
                <a:effectLst/>
                <a:latin typeface="Times New Roman" panose="02020603050405020304" pitchFamily="18" charset="0"/>
                <a:ea typeface="Lucida Sans Unicode" panose="020B0602030504020204" pitchFamily="34" charset="0"/>
                <a:cs typeface="Mangal" panose="02040503050203030202" pitchFamily="18" charset="0"/>
              </a:rPr>
              <a:t>Atskaites tika iesniegtas 99,98 % no izsniegtajām licencēm. Atskaites neiesniedza 8 makšķernieki, informācija nodota Valsts Vides dienestam.</a:t>
            </a:r>
          </a:p>
        </p:txBody>
      </p:sp>
    </p:spTree>
    <p:extLst>
      <p:ext uri="{BB962C8B-B14F-4D97-AF65-F5344CB8AC3E}">
        <p14:creationId xmlns:p14="http://schemas.microsoft.com/office/powerpoint/2010/main" val="71430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F3A596B-D897-4CF4-9C1E-0792EC0A37C2}"/>
              </a:ext>
            </a:extLst>
          </p:cNvPr>
          <p:cNvGraphicFramePr/>
          <p:nvPr>
            <p:extLst>
              <p:ext uri="{D42A27DB-BD31-4B8C-83A1-F6EECF244321}">
                <p14:modId xmlns:p14="http://schemas.microsoft.com/office/powerpoint/2010/main" val="4271770693"/>
              </p:ext>
            </p:extLst>
          </p:nvPr>
        </p:nvGraphicFramePr>
        <p:xfrm>
          <a:off x="1483895" y="609601"/>
          <a:ext cx="8510337" cy="5221704"/>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D7E0C1D-1895-B15C-68BD-FBB5E6975DC6}"/>
              </a:ext>
            </a:extLst>
          </p:cNvPr>
          <p:cNvSpPr>
            <a:spLocks noGrp="1"/>
          </p:cNvSpPr>
          <p:nvPr>
            <p:ph type="sldNum" sz="quarter" idx="12"/>
          </p:nvPr>
        </p:nvSpPr>
        <p:spPr/>
        <p:txBody>
          <a:bodyPr/>
          <a:lstStyle/>
          <a:p>
            <a:fld id="{1A1170E9-7145-4F78-A7F4-86A58C646099}" type="slidenum">
              <a:rPr lang="lv-LV" smtClean="0"/>
              <a:t>5</a:t>
            </a:fld>
            <a:endParaRPr lang="lv-LV"/>
          </a:p>
        </p:txBody>
      </p:sp>
    </p:spTree>
    <p:extLst>
      <p:ext uri="{BB962C8B-B14F-4D97-AF65-F5344CB8AC3E}">
        <p14:creationId xmlns:p14="http://schemas.microsoft.com/office/powerpoint/2010/main" val="3114688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02D2DE-BE2F-68B5-13E0-7E861D9B6CC1}"/>
              </a:ext>
            </a:extLst>
          </p:cNvPr>
          <p:cNvSpPr txBox="1"/>
          <p:nvPr/>
        </p:nvSpPr>
        <p:spPr>
          <a:xfrm>
            <a:off x="657726" y="521368"/>
            <a:ext cx="10756232" cy="5324535"/>
          </a:xfrm>
          <a:prstGeom prst="rect">
            <a:avLst/>
          </a:prstGeom>
          <a:noFill/>
        </p:spPr>
        <p:txBody>
          <a:bodyPr wrap="square">
            <a:spAutoFit/>
          </a:bodyPr>
          <a:lstStyle/>
          <a:p>
            <a:pPr algn="just"/>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Biedrība nodrošina regulārus reidus </a:t>
            </a:r>
            <a:r>
              <a:rPr lang="lv-LV" sz="2000" kern="100" dirty="0" err="1">
                <a:effectLst/>
                <a:latin typeface="Times New Roman" panose="02020603050405020304" pitchFamily="18" charset="0"/>
                <a:ea typeface="Lucida Sans Unicode" panose="020B0602030504020204" pitchFamily="34" charset="0"/>
                <a:cs typeface="Mangal" panose="02040503050203030202" pitchFamily="18" charset="0"/>
              </a:rPr>
              <a:t>pirmsnārsta</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 periodā: oktobris - decembris un licencētās makšķerēšanas periodā - janvāris - aprīlis. </a:t>
            </a:r>
          </a:p>
          <a:p>
            <a:pPr algn="just"/>
            <a:endPar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Uzraudzību nodrošina biedrības biedri un darbinieki, piesaistot pašvaldību vides speciālistus, policijas darbiniekus, Zemessardzi, Valsts Vides dienesta inspektorus. </a:t>
            </a:r>
            <a:r>
              <a:rPr lang="lv-LV" sz="2000" kern="100" dirty="0">
                <a:latin typeface="Times New Roman" panose="02020603050405020304" pitchFamily="18" charset="0"/>
                <a:ea typeface="Lucida Sans Unicode" panose="020B0602030504020204" pitchFamily="34" charset="0"/>
                <a:cs typeface="Mangal" panose="02040503050203030202" pitchFamily="18" charset="0"/>
              </a:rPr>
              <a:t>S</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adarbība ar Valsts vides dienestu ir vāja, saistībā ar dienesta iekšējo kārtību, kas ierobežo sadarbību ar nevalstiskām organizācijām, un nenotiek koordinētas darbības, kas ievērojami uzlabotu to efektivitāti.</a:t>
            </a:r>
          </a:p>
          <a:p>
            <a:pPr algn="just"/>
            <a:endPar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Kopumā biedrība </a:t>
            </a:r>
            <a:r>
              <a:rPr lang="lv-LV" sz="2000" kern="100" dirty="0" err="1">
                <a:effectLst/>
                <a:latin typeface="Times New Roman" panose="02020603050405020304" pitchFamily="18" charset="0"/>
                <a:ea typeface="Lucida Sans Unicode" panose="020B0602030504020204" pitchFamily="34" charset="0"/>
                <a:cs typeface="Mangal" panose="02040503050203030202" pitchFamily="18" charset="0"/>
              </a:rPr>
              <a:t>pirmsnārsta</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 periodā (oktobris – decembris) organizēja un finansēja 53 reidus, tiem veltot 848 cilvēkstundas. Viena reida vidējās izmaksas sastāda 267,33 </a:t>
            </a:r>
            <a:r>
              <a:rPr lang="lv-LV" sz="2000" kern="100" dirty="0">
                <a:latin typeface="Times New Roman" panose="02020603050405020304" pitchFamily="18" charset="0"/>
                <a:ea typeface="Lucida Sans Unicode" panose="020B0602030504020204" pitchFamily="34" charset="0"/>
                <a:cs typeface="Mangal" panose="02040503050203030202" pitchFamily="18" charset="0"/>
              </a:rPr>
              <a:t>EUR</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 kas iekļauj darba algas + nodokļi, transporta izmaksas, aprīkojuma izmaksas (laivas, foto un video kameras, u.</a:t>
            </a:r>
            <a:r>
              <a:rPr lang="lv-LV" sz="2000" kern="100" dirty="0">
                <a:latin typeface="Times New Roman" panose="02020603050405020304" pitchFamily="18" charset="0"/>
                <a:ea typeface="Lucida Sans Unicode" panose="020B0602030504020204" pitchFamily="34" charset="0"/>
                <a:cs typeface="Mangal" panose="02040503050203030202" pitchFamily="18" charset="0"/>
              </a:rPr>
              <a:t>c</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a:t>
            </a:r>
          </a:p>
          <a:p>
            <a:pPr algn="just"/>
            <a:endPar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Reidu laikā tika konstatēti un novērsti virkne pārkāpumu – izņemti 26 nelegālie zvejas rīki, t.sk., 2 elektroaparāti, par maluzvejniecību aizturētas 4 personas</a:t>
            </a:r>
            <a:r>
              <a:rPr lang="lv-LV" sz="2000" kern="100" dirty="0">
                <a:latin typeface="Times New Roman" panose="02020603050405020304" pitchFamily="18" charset="0"/>
                <a:ea typeface="Lucida Sans Unicode" panose="020B0602030504020204" pitchFamily="34" charset="0"/>
                <a:cs typeface="Mangal" panose="02040503050203030202" pitchFamily="18" charset="0"/>
              </a:rPr>
              <a:t> (</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uzsākti 2 administratīvie procesi un 2 kriminālprocesi.</a:t>
            </a:r>
          </a:p>
          <a:p>
            <a:pPr algn="just"/>
            <a:endParaRPr lang="lv-LV" sz="2000" kern="100" dirty="0">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Kopumā rudens perioda reidu izmaksas ir 14168,49 </a:t>
            </a:r>
            <a:r>
              <a:rPr lang="lv-LV" sz="2000" kern="100" dirty="0">
                <a:latin typeface="Times New Roman" panose="02020603050405020304" pitchFamily="18" charset="0"/>
                <a:ea typeface="Lucida Sans Unicode" panose="020B0602030504020204" pitchFamily="34" charset="0"/>
                <a:cs typeface="Mangal" panose="02040503050203030202" pitchFamily="18" charset="0"/>
              </a:rPr>
              <a:t>EUR</a:t>
            </a:r>
            <a:r>
              <a:rPr lang="lv-LV" sz="2000" kern="100" dirty="0">
                <a:effectLst/>
                <a:latin typeface="Times New Roman" panose="02020603050405020304" pitchFamily="18" charset="0"/>
                <a:ea typeface="Lucida Sans Unicode" panose="020B0602030504020204" pitchFamily="34" charset="0"/>
                <a:cs typeface="Mangal" panose="02040503050203030202" pitchFamily="18" charset="0"/>
              </a:rPr>
              <a:t>.</a:t>
            </a:r>
          </a:p>
        </p:txBody>
      </p:sp>
      <p:sp>
        <p:nvSpPr>
          <p:cNvPr id="4" name="Slide Number Placeholder 3">
            <a:extLst>
              <a:ext uri="{FF2B5EF4-FFF2-40B4-BE49-F238E27FC236}">
                <a16:creationId xmlns:a16="http://schemas.microsoft.com/office/drawing/2014/main" id="{B4C16116-2E1F-52EF-196E-86AB0B0B4B08}"/>
              </a:ext>
            </a:extLst>
          </p:cNvPr>
          <p:cNvSpPr>
            <a:spLocks noGrp="1"/>
          </p:cNvSpPr>
          <p:nvPr>
            <p:ph type="sldNum" sz="quarter" idx="12"/>
          </p:nvPr>
        </p:nvSpPr>
        <p:spPr/>
        <p:txBody>
          <a:bodyPr/>
          <a:lstStyle/>
          <a:p>
            <a:fld id="{1A1170E9-7145-4F78-A7F4-86A58C646099}" type="slidenum">
              <a:rPr lang="lv-LV" smtClean="0"/>
              <a:t>6</a:t>
            </a:fld>
            <a:endParaRPr lang="lv-LV"/>
          </a:p>
        </p:txBody>
      </p:sp>
    </p:spTree>
    <p:extLst>
      <p:ext uri="{BB962C8B-B14F-4D97-AF65-F5344CB8AC3E}">
        <p14:creationId xmlns:p14="http://schemas.microsoft.com/office/powerpoint/2010/main" val="393372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0FA569-6BA3-A9B5-E002-24A070B15942}"/>
              </a:ext>
            </a:extLst>
          </p:cNvPr>
          <p:cNvSpPr txBox="1"/>
          <p:nvPr/>
        </p:nvSpPr>
        <p:spPr>
          <a:xfrm>
            <a:off x="601578" y="1018674"/>
            <a:ext cx="11275790" cy="1200329"/>
          </a:xfrm>
          <a:prstGeom prst="rect">
            <a:avLst/>
          </a:prstGeom>
          <a:noFill/>
        </p:spPr>
        <p:txBody>
          <a:bodyPr wrap="square">
            <a:spAutoFit/>
          </a:bodyPr>
          <a:lstStyle/>
          <a:p>
            <a:r>
              <a:rPr lang="lv-LV" sz="2400" dirty="0">
                <a:latin typeface="Times New Roman" panose="02020603050405020304" pitchFamily="18" charset="0"/>
                <a:cs typeface="Times New Roman" panose="02020603050405020304" pitchFamily="18" charset="0"/>
              </a:rPr>
              <a:t>Atbilstoši Nolikumam 20 % no realizēto licenču vērtības (EUR 10610,-) ieskaitīti Valsts budžetā, 7 % no realizēto licenču vērtības (EUR 3713,50) ieturēta komisijas maksa par licenču tirdzniecību, 21 % - (EUR 11140,50 – PVN).</a:t>
            </a:r>
          </a:p>
        </p:txBody>
      </p:sp>
      <p:sp>
        <p:nvSpPr>
          <p:cNvPr id="7" name="TextBox 6">
            <a:extLst>
              <a:ext uri="{FF2B5EF4-FFF2-40B4-BE49-F238E27FC236}">
                <a16:creationId xmlns:a16="http://schemas.microsoft.com/office/drawing/2014/main" id="{7515BFFA-52DC-18E3-A1C9-FBA451751A31}"/>
              </a:ext>
            </a:extLst>
          </p:cNvPr>
          <p:cNvSpPr txBox="1"/>
          <p:nvPr/>
        </p:nvSpPr>
        <p:spPr>
          <a:xfrm>
            <a:off x="601578" y="2466955"/>
            <a:ext cx="10931661" cy="3046988"/>
          </a:xfrm>
          <a:prstGeom prst="rect">
            <a:avLst/>
          </a:prstGeom>
          <a:noFill/>
        </p:spPr>
        <p:txBody>
          <a:bodyPr wrap="square">
            <a:spAutoFit/>
          </a:bodyPr>
          <a:lstStyle/>
          <a:p>
            <a:pPr algn="just"/>
            <a:r>
              <a:rPr lang="lv-LV" sz="2400" kern="100" dirty="0">
                <a:effectLst/>
                <a:latin typeface="Times New Roman" panose="02020603050405020304" pitchFamily="18" charset="0"/>
                <a:ea typeface="Lucida Sans Unicode" panose="020B0602030504020204" pitchFamily="34" charset="0"/>
                <a:cs typeface="Times New Roman" panose="02020603050405020304" pitchFamily="18" charset="0"/>
              </a:rPr>
              <a:t>Papildu biedrība iesniedza projektu par taimiņu populācijas atjaunošanu Vaidavas upē, kas netika atbalstīts. Lašu pavairošanas projektus nesniedzām, jo zivju audzētavas nevar nodrošināt lašu </a:t>
            </a:r>
            <a:r>
              <a:rPr lang="lv-LV" sz="2400" kern="100" dirty="0" err="1">
                <a:effectLst/>
                <a:latin typeface="Times New Roman" panose="02020603050405020304" pitchFamily="18" charset="0"/>
                <a:ea typeface="Lucida Sans Unicode" panose="020B0602030504020204" pitchFamily="34" charset="0"/>
                <a:cs typeface="Times New Roman" panose="02020603050405020304" pitchFamily="18" charset="0"/>
              </a:rPr>
              <a:t>smoltus</a:t>
            </a:r>
            <a:r>
              <a:rPr lang="lv-LV" sz="2400" kern="100" dirty="0">
                <a:effectLst/>
                <a:latin typeface="Times New Roman" panose="02020603050405020304" pitchFamily="18" charset="0"/>
                <a:ea typeface="Lucida Sans Unicode" panose="020B0602030504020204" pitchFamily="34" charset="0"/>
                <a:cs typeface="Times New Roman" panose="02020603050405020304" pitchFamily="18" charset="0"/>
              </a:rPr>
              <a:t> (slikta vaislinieku nozveja 2023. gada sezonā).</a:t>
            </a:r>
          </a:p>
          <a:p>
            <a:pPr algn="just"/>
            <a:endParaRPr lang="lv-LV" sz="2400" kern="100" dirty="0">
              <a:effectLst/>
              <a:latin typeface="Times New Roman" panose="02020603050405020304" pitchFamily="18" charset="0"/>
              <a:ea typeface="Lucida Sans Unicode" panose="020B0602030504020204" pitchFamily="34" charset="0"/>
              <a:cs typeface="Mangal" panose="02040503050203030202" pitchFamily="18" charset="0"/>
            </a:endParaRPr>
          </a:p>
          <a:p>
            <a:pPr algn="just"/>
            <a:r>
              <a:rPr lang="lv-LV" sz="2400" kern="100" dirty="0">
                <a:effectLst/>
                <a:latin typeface="Times New Roman" panose="02020603050405020304" pitchFamily="18" charset="0"/>
                <a:ea typeface="Lucida Sans Unicode" panose="020B0602030504020204" pitchFamily="34" charset="0"/>
                <a:cs typeface="Times New Roman" panose="02020603050405020304" pitchFamily="18" charset="0"/>
              </a:rPr>
              <a:t>Licencētās makšķerēšanas organizators, atbilstoši makšķerēšanas nolikumam, nodrošināja Gaujas krastu sakopšanu (atkritumu savākšanu) kopumā savācot 0,6 m³ dažādu atkritumu, kā arī informatīvo zīmju izvietošana licencētās makšķerēšanas posmā.</a:t>
            </a:r>
            <a:endParaRPr lang="lv-LV" sz="2400" kern="100" dirty="0">
              <a:effectLst/>
              <a:latin typeface="Times New Roman" panose="02020603050405020304" pitchFamily="18" charset="0"/>
              <a:ea typeface="Lucida Sans Unicode" panose="020B0602030504020204" pitchFamily="34" charset="0"/>
              <a:cs typeface="Mangal" panose="02040503050203030202" pitchFamily="18" charset="0"/>
            </a:endParaRPr>
          </a:p>
        </p:txBody>
      </p:sp>
      <p:sp>
        <p:nvSpPr>
          <p:cNvPr id="8" name="Slide Number Placeholder 7">
            <a:extLst>
              <a:ext uri="{FF2B5EF4-FFF2-40B4-BE49-F238E27FC236}">
                <a16:creationId xmlns:a16="http://schemas.microsoft.com/office/drawing/2014/main" id="{C3AFD9FB-9BA0-210F-FBFD-1A2E7F9E822C}"/>
              </a:ext>
            </a:extLst>
          </p:cNvPr>
          <p:cNvSpPr>
            <a:spLocks noGrp="1"/>
          </p:cNvSpPr>
          <p:nvPr>
            <p:ph type="sldNum" sz="quarter" idx="12"/>
          </p:nvPr>
        </p:nvSpPr>
        <p:spPr/>
        <p:txBody>
          <a:bodyPr/>
          <a:lstStyle/>
          <a:p>
            <a:fld id="{1A1170E9-7145-4F78-A7F4-86A58C646099}" type="slidenum">
              <a:rPr lang="lv-LV" smtClean="0"/>
              <a:t>7</a:t>
            </a:fld>
            <a:endParaRPr lang="lv-LV"/>
          </a:p>
        </p:txBody>
      </p:sp>
    </p:spTree>
    <p:extLst>
      <p:ext uri="{BB962C8B-B14F-4D97-AF65-F5344CB8AC3E}">
        <p14:creationId xmlns:p14="http://schemas.microsoft.com/office/powerpoint/2010/main" val="3767599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8EF500-5CEB-EBC2-5015-3EB01E5070AB}"/>
              </a:ext>
            </a:extLst>
          </p:cNvPr>
          <p:cNvSpPr>
            <a:spLocks noGrp="1"/>
          </p:cNvSpPr>
          <p:nvPr>
            <p:ph type="sldNum" sz="quarter" idx="12"/>
          </p:nvPr>
        </p:nvSpPr>
        <p:spPr/>
        <p:txBody>
          <a:bodyPr/>
          <a:lstStyle/>
          <a:p>
            <a:fld id="{1A1170E9-7145-4F78-A7F4-86A58C646099}" type="slidenum">
              <a:rPr lang="lv-LV" smtClean="0"/>
              <a:t>8</a:t>
            </a:fld>
            <a:endParaRPr lang="lv-LV"/>
          </a:p>
        </p:txBody>
      </p:sp>
      <p:sp>
        <p:nvSpPr>
          <p:cNvPr id="6" name="TextBox 5">
            <a:extLst>
              <a:ext uri="{FF2B5EF4-FFF2-40B4-BE49-F238E27FC236}">
                <a16:creationId xmlns:a16="http://schemas.microsoft.com/office/drawing/2014/main" id="{7C79B049-4A9C-D042-FD83-4598720404B4}"/>
              </a:ext>
            </a:extLst>
          </p:cNvPr>
          <p:cNvSpPr txBox="1"/>
          <p:nvPr/>
        </p:nvSpPr>
        <p:spPr>
          <a:xfrm>
            <a:off x="629264" y="2037347"/>
            <a:ext cx="11267767" cy="2651047"/>
          </a:xfrm>
          <a:prstGeom prst="rect">
            <a:avLst/>
          </a:prstGeom>
          <a:noFill/>
        </p:spPr>
        <p:txBody>
          <a:bodyPr wrap="square">
            <a:spAutoFit/>
          </a:bodyPr>
          <a:lstStyle/>
          <a:p>
            <a:pPr algn="ctr">
              <a:lnSpc>
                <a:spcPct val="107000"/>
              </a:lnSpc>
              <a:spcAft>
                <a:spcPts val="800"/>
              </a:spcAft>
            </a:pPr>
            <a:r>
              <a:rPr lang="lv-LV" sz="2400" b="1" dirty="0">
                <a:effectLst/>
                <a:latin typeface="Times New Roman" panose="02020603050405020304" pitchFamily="18" charset="0"/>
                <a:ea typeface="Times New Roman" panose="02020603050405020304" pitchFamily="18" charset="0"/>
                <a:cs typeface="Times New Roman" panose="02020603050405020304" pitchFamily="18" charset="0"/>
              </a:rPr>
              <a:t>Pārskats VVD par dabas aizsardzības, kontroles un zivju vai vēžu resursu papildināšanas pasākumiem, kā arī informācija par licencētās makšķerēšanas, vēžošanas vai zemūdens medību organizēšanai nepieciešamās infrastruktūras izveidošanu un uzturēšanu</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0500" algn="ctr">
              <a:lnSpc>
                <a:spcPct val="107000"/>
              </a:lnSpc>
              <a:spcAft>
                <a:spcPts val="800"/>
              </a:spcAft>
            </a:pPr>
            <a:r>
              <a:rPr lang="lv-LV" sz="2400" b="1" dirty="0">
                <a:effectLst/>
                <a:latin typeface="Times New Roman" panose="02020603050405020304" pitchFamily="18" charset="0"/>
                <a:ea typeface="Times New Roman" panose="02020603050405020304" pitchFamily="18" charset="0"/>
                <a:cs typeface="Times New Roman" panose="02020603050405020304" pitchFamily="18" charset="0"/>
              </a:rPr>
              <a:t>Gaujā, Braslā 2024. gadā</a:t>
            </a:r>
          </a:p>
          <a:p>
            <a:pPr indent="190500" algn="ctr">
              <a:lnSpc>
                <a:spcPct val="107000"/>
              </a:lnSpc>
              <a:spcAft>
                <a:spcPts val="800"/>
              </a:spcAft>
            </a:pP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81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85E3FD-2AFF-6DFA-FE9B-82D02C1B0D5D}"/>
              </a:ext>
            </a:extLst>
          </p:cNvPr>
          <p:cNvSpPr>
            <a:spLocks noGrp="1"/>
          </p:cNvSpPr>
          <p:nvPr>
            <p:ph type="sldNum" sz="quarter" idx="12"/>
          </p:nvPr>
        </p:nvSpPr>
        <p:spPr/>
        <p:txBody>
          <a:bodyPr/>
          <a:lstStyle/>
          <a:p>
            <a:fld id="{1A1170E9-7145-4F78-A7F4-86A58C646099}" type="slidenum">
              <a:rPr lang="lv-LV" smtClean="0"/>
              <a:t>9</a:t>
            </a:fld>
            <a:endParaRPr lang="lv-LV"/>
          </a:p>
        </p:txBody>
      </p:sp>
      <p:graphicFrame>
        <p:nvGraphicFramePr>
          <p:cNvPr id="3" name="Table 2">
            <a:extLst>
              <a:ext uri="{FF2B5EF4-FFF2-40B4-BE49-F238E27FC236}">
                <a16:creationId xmlns:a16="http://schemas.microsoft.com/office/drawing/2014/main" id="{D7E1B435-70A9-884C-70AD-EC3FA6A31EB2}"/>
              </a:ext>
            </a:extLst>
          </p:cNvPr>
          <p:cNvGraphicFramePr>
            <a:graphicFrameLocks noGrp="1"/>
          </p:cNvGraphicFramePr>
          <p:nvPr>
            <p:extLst>
              <p:ext uri="{D42A27DB-BD31-4B8C-83A1-F6EECF244321}">
                <p14:modId xmlns:p14="http://schemas.microsoft.com/office/powerpoint/2010/main" val="3863583643"/>
              </p:ext>
            </p:extLst>
          </p:nvPr>
        </p:nvGraphicFramePr>
        <p:xfrm>
          <a:off x="78658" y="88490"/>
          <a:ext cx="11975690" cy="6607278"/>
        </p:xfrm>
        <a:graphic>
          <a:graphicData uri="http://schemas.openxmlformats.org/drawingml/2006/table">
            <a:tbl>
              <a:tblPr firstRow="1" firstCol="1" bandRow="1">
                <a:tableStyleId>{5C22544A-7EE6-4342-B048-85BDC9FD1C3A}</a:tableStyleId>
              </a:tblPr>
              <a:tblGrid>
                <a:gridCol w="970032">
                  <a:extLst>
                    <a:ext uri="{9D8B030D-6E8A-4147-A177-3AD203B41FA5}">
                      <a16:colId xmlns:a16="http://schemas.microsoft.com/office/drawing/2014/main" val="2320160241"/>
                    </a:ext>
                  </a:extLst>
                </a:gridCol>
                <a:gridCol w="3695698">
                  <a:extLst>
                    <a:ext uri="{9D8B030D-6E8A-4147-A177-3AD203B41FA5}">
                      <a16:colId xmlns:a16="http://schemas.microsoft.com/office/drawing/2014/main" val="1974960335"/>
                    </a:ext>
                  </a:extLst>
                </a:gridCol>
                <a:gridCol w="1487380">
                  <a:extLst>
                    <a:ext uri="{9D8B030D-6E8A-4147-A177-3AD203B41FA5}">
                      <a16:colId xmlns:a16="http://schemas.microsoft.com/office/drawing/2014/main" val="261120014"/>
                    </a:ext>
                  </a:extLst>
                </a:gridCol>
                <a:gridCol w="1494566">
                  <a:extLst>
                    <a:ext uri="{9D8B030D-6E8A-4147-A177-3AD203B41FA5}">
                      <a16:colId xmlns:a16="http://schemas.microsoft.com/office/drawing/2014/main" val="526884676"/>
                    </a:ext>
                  </a:extLst>
                </a:gridCol>
                <a:gridCol w="4328014">
                  <a:extLst>
                    <a:ext uri="{9D8B030D-6E8A-4147-A177-3AD203B41FA5}">
                      <a16:colId xmlns:a16="http://schemas.microsoft.com/office/drawing/2014/main" val="963874563"/>
                    </a:ext>
                  </a:extLst>
                </a:gridCol>
              </a:tblGrid>
              <a:tr h="529209">
                <a:tc>
                  <a:txBody>
                    <a:bodyPr/>
                    <a:lstStyle/>
                    <a:p>
                      <a:pPr algn="ctr">
                        <a:lnSpc>
                          <a:spcPct val="107000"/>
                        </a:lnSpc>
                        <a:spcAft>
                          <a:spcPts val="800"/>
                        </a:spcAft>
                      </a:pPr>
                      <a:r>
                        <a:rPr lang="lv-LV" sz="1100" dirty="0">
                          <a:effectLst/>
                        </a:rPr>
                        <a:t>Nr.</a:t>
                      </a:r>
                      <a:br>
                        <a:rPr lang="lv-LV" sz="1100" dirty="0">
                          <a:effectLst/>
                        </a:rPr>
                      </a:br>
                      <a:r>
                        <a:rPr lang="lv-LV" sz="1100" dirty="0">
                          <a:effectLst/>
                        </a:rPr>
                        <a:t>p. k.</a:t>
                      </a:r>
                      <a:endParaRPr lang="lv-LV"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nchor="ctr"/>
                </a:tc>
                <a:tc>
                  <a:txBody>
                    <a:bodyPr/>
                    <a:lstStyle/>
                    <a:p>
                      <a:pPr algn="ctr">
                        <a:lnSpc>
                          <a:spcPct val="107000"/>
                        </a:lnSpc>
                        <a:spcAft>
                          <a:spcPts val="800"/>
                        </a:spcAft>
                      </a:pPr>
                      <a:r>
                        <a:rPr lang="lv-LV" sz="1100">
                          <a:effectLst/>
                        </a:rPr>
                        <a:t>Pasākums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nchor="ctr"/>
                </a:tc>
                <a:tc>
                  <a:txBody>
                    <a:bodyPr/>
                    <a:lstStyle/>
                    <a:p>
                      <a:pPr algn="ctr">
                        <a:lnSpc>
                          <a:spcPct val="107000"/>
                        </a:lnSpc>
                        <a:spcAft>
                          <a:spcPts val="800"/>
                        </a:spcAft>
                      </a:pPr>
                      <a:r>
                        <a:rPr lang="lv-LV" sz="1100">
                          <a:effectLst/>
                        </a:rPr>
                        <a:t>Mērvienība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nchor="ctr"/>
                </a:tc>
                <a:tc>
                  <a:txBody>
                    <a:bodyPr/>
                    <a:lstStyle/>
                    <a:p>
                      <a:pPr algn="ctr">
                        <a:lnSpc>
                          <a:spcPct val="107000"/>
                        </a:lnSpc>
                        <a:spcAft>
                          <a:spcPts val="800"/>
                        </a:spcAft>
                      </a:pPr>
                      <a:r>
                        <a:rPr lang="lv-LV" sz="1100">
                          <a:effectLst/>
                        </a:rPr>
                        <a:t>Daudzums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nchor="ctr"/>
                </a:tc>
                <a:tc>
                  <a:txBody>
                    <a:bodyPr/>
                    <a:lstStyle/>
                    <a:p>
                      <a:pPr algn="ctr">
                        <a:lnSpc>
                          <a:spcPct val="107000"/>
                        </a:lnSpc>
                        <a:spcAft>
                          <a:spcPts val="800"/>
                        </a:spcAft>
                      </a:pPr>
                      <a:r>
                        <a:rPr lang="lv-LV" sz="1100">
                          <a:effectLst/>
                        </a:rPr>
                        <a:t>Papildu informācija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nchor="ctr"/>
                </a:tc>
                <a:extLst>
                  <a:ext uri="{0D108BD9-81ED-4DB2-BD59-A6C34878D82A}">
                    <a16:rowId xmlns:a16="http://schemas.microsoft.com/office/drawing/2014/main" val="1243941780"/>
                  </a:ext>
                </a:extLst>
              </a:tr>
              <a:tr h="257930">
                <a:tc>
                  <a:txBody>
                    <a:bodyPr/>
                    <a:lstStyle/>
                    <a:p>
                      <a:pPr>
                        <a:lnSpc>
                          <a:spcPct val="107000"/>
                        </a:lnSpc>
                        <a:spcAft>
                          <a:spcPts val="800"/>
                        </a:spcAft>
                      </a:pPr>
                      <a:r>
                        <a:rPr lang="lv-LV" sz="1100">
                          <a:effectLst/>
                        </a:rPr>
                        <a:t>1.</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Dabas aizsardzība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55712228"/>
                  </a:ext>
                </a:extLst>
              </a:tr>
              <a:tr h="528921">
                <a:tc>
                  <a:txBody>
                    <a:bodyPr/>
                    <a:lstStyle/>
                    <a:p>
                      <a:pPr>
                        <a:lnSpc>
                          <a:spcPct val="107000"/>
                        </a:lnSpc>
                        <a:spcAft>
                          <a:spcPts val="800"/>
                        </a:spcAft>
                      </a:pPr>
                      <a:r>
                        <a:rPr lang="lv-LV" sz="1100">
                          <a:effectLst/>
                        </a:rPr>
                        <a:t>1.1.</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sakopti ūdeņu krasti</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m</a:t>
                      </a:r>
                      <a:r>
                        <a:rPr lang="lv-LV" sz="1100" baseline="30000">
                          <a:effectLst/>
                        </a:rPr>
                        <a:t>2</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Gaujas labā un kreisā krastu sakopšana posmā no Siguldas tilta līdz Ādažu tiltam (atkritumi)</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4031543946"/>
                  </a:ext>
                </a:extLst>
              </a:tr>
              <a:tr h="257930">
                <a:tc>
                  <a:txBody>
                    <a:bodyPr/>
                    <a:lstStyle/>
                    <a:p>
                      <a:pPr>
                        <a:lnSpc>
                          <a:spcPct val="107000"/>
                        </a:lnSpc>
                        <a:spcAft>
                          <a:spcPts val="800"/>
                        </a:spcAft>
                      </a:pPr>
                      <a:r>
                        <a:rPr lang="lv-LV" sz="1100">
                          <a:effectLst/>
                        </a:rPr>
                        <a:t>1.2.</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izvietoti atkritumu konteineri</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884880375"/>
                  </a:ext>
                </a:extLst>
              </a:tr>
              <a:tr h="257930">
                <a:tc>
                  <a:txBody>
                    <a:bodyPr/>
                    <a:lstStyle/>
                    <a:p>
                      <a:pPr>
                        <a:lnSpc>
                          <a:spcPct val="107000"/>
                        </a:lnSpc>
                        <a:spcAft>
                          <a:spcPts val="800"/>
                        </a:spcAft>
                      </a:pPr>
                      <a:r>
                        <a:rPr lang="lv-LV" sz="1100">
                          <a:effectLst/>
                        </a:rPr>
                        <a:t>1.3.</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ierīkotas ugunskuru vietas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vietu 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1499114726"/>
                  </a:ext>
                </a:extLst>
              </a:tr>
              <a:tr h="257930">
                <a:tc>
                  <a:txBody>
                    <a:bodyPr/>
                    <a:lstStyle/>
                    <a:p>
                      <a:pPr>
                        <a:lnSpc>
                          <a:spcPct val="107000"/>
                        </a:lnSpc>
                        <a:spcAft>
                          <a:spcPts val="800"/>
                        </a:spcAft>
                      </a:pPr>
                      <a:r>
                        <a:rPr lang="lv-LV" sz="1100">
                          <a:effectLst/>
                        </a:rPr>
                        <a:t>1.4.</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ierīkotas tualetes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vietu 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3450312066"/>
                  </a:ext>
                </a:extLst>
              </a:tr>
              <a:tr h="529209">
                <a:tc>
                  <a:txBody>
                    <a:bodyPr/>
                    <a:lstStyle/>
                    <a:p>
                      <a:pPr>
                        <a:lnSpc>
                          <a:spcPct val="107000"/>
                        </a:lnSpc>
                        <a:spcAft>
                          <a:spcPts val="800"/>
                        </a:spcAft>
                      </a:pPr>
                      <a:r>
                        <a:rPr lang="lv-LV" sz="1100">
                          <a:effectLst/>
                        </a:rPr>
                        <a:t>1.5.</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izveidotas autostāvvietas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automašīnu vietu 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685949456"/>
                  </a:ext>
                </a:extLst>
              </a:tr>
              <a:tr h="529209">
                <a:tc>
                  <a:txBody>
                    <a:bodyPr/>
                    <a:lstStyle/>
                    <a:p>
                      <a:pPr>
                        <a:lnSpc>
                          <a:spcPct val="107000"/>
                        </a:lnSpc>
                        <a:spcAft>
                          <a:spcPts val="800"/>
                        </a:spcAft>
                      </a:pPr>
                      <a:r>
                        <a:rPr lang="lv-LV" sz="1100">
                          <a:effectLst/>
                        </a:rPr>
                        <a:t>1.6.</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ierīkotas telšu vietas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telšu vietu 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3045301962"/>
                  </a:ext>
                </a:extLst>
              </a:tr>
              <a:tr h="257930">
                <a:tc>
                  <a:txBody>
                    <a:bodyPr/>
                    <a:lstStyle/>
                    <a:p>
                      <a:pPr>
                        <a:lnSpc>
                          <a:spcPct val="107000"/>
                        </a:lnSpc>
                        <a:spcAft>
                          <a:spcPts val="800"/>
                        </a:spcAft>
                      </a:pPr>
                      <a:r>
                        <a:rPr lang="lv-LV" sz="1100">
                          <a:effectLst/>
                        </a:rPr>
                        <a:t>1.7.</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ūdeņu aizauguma likvidēšana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ha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3653264629"/>
                  </a:ext>
                </a:extLst>
              </a:tr>
              <a:tr h="257930">
                <a:tc>
                  <a:txBody>
                    <a:bodyPr/>
                    <a:lstStyle/>
                    <a:p>
                      <a:pPr>
                        <a:lnSpc>
                          <a:spcPct val="107000"/>
                        </a:lnSpc>
                        <a:spcAft>
                          <a:spcPts val="800"/>
                        </a:spcAft>
                      </a:pPr>
                      <a:r>
                        <a:rPr lang="lv-LV" sz="1100">
                          <a:effectLst/>
                        </a:rPr>
                        <a:t>1.8.</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gultnes attīrīšana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ha</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3979892165"/>
                  </a:ext>
                </a:extLst>
              </a:tr>
              <a:tr h="800198">
                <a:tc>
                  <a:txBody>
                    <a:bodyPr/>
                    <a:lstStyle/>
                    <a:p>
                      <a:pPr>
                        <a:lnSpc>
                          <a:spcPct val="107000"/>
                        </a:lnSpc>
                        <a:spcAft>
                          <a:spcPts val="800"/>
                        </a:spcAft>
                      </a:pPr>
                      <a:r>
                        <a:rPr lang="lv-LV" sz="1100">
                          <a:effectLst/>
                        </a:rPr>
                        <a:t>1.9.</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citi ar ūdeņu sakopšanu saistīti pasākumi</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gab</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16</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Likvidēti 16 bebru dambji Gaujas pietekupēs (Līgatne, Vildoga, Skaļupe, Kumada, Loja, Raunis, Nurmižupīte, Lorupe)</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1155517572"/>
                  </a:ext>
                </a:extLst>
              </a:tr>
              <a:tr h="1071476">
                <a:tc>
                  <a:txBody>
                    <a:bodyPr/>
                    <a:lstStyle/>
                    <a:p>
                      <a:pPr>
                        <a:lnSpc>
                          <a:spcPct val="107000"/>
                        </a:lnSpc>
                        <a:spcAft>
                          <a:spcPts val="800"/>
                        </a:spcAft>
                      </a:pPr>
                      <a:r>
                        <a:rPr lang="lv-LV" sz="1100">
                          <a:effectLst/>
                        </a:rPr>
                        <a:t>2.</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Licencētās makšķerēšanas, vēžošanas vai zemūdens medību organizētāja atbildīgo personu darbība zivju resursu aizsardzībā un uzraudzībā</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atbildīgo personu skaits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indent="190500" algn="ctr">
                        <a:lnSpc>
                          <a:spcPct val="107000"/>
                        </a:lnSpc>
                        <a:spcAft>
                          <a:spcPts val="800"/>
                        </a:spcAft>
                      </a:pPr>
                      <a:r>
                        <a:rPr lang="lv-LV" sz="1100">
                          <a:effectLst/>
                        </a:rPr>
                        <a:t>2</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1730138521"/>
                  </a:ext>
                </a:extLst>
              </a:tr>
              <a:tr h="1071476">
                <a:tc>
                  <a:txBody>
                    <a:bodyPr/>
                    <a:lstStyle/>
                    <a:p>
                      <a:pPr>
                        <a:lnSpc>
                          <a:spcPct val="107000"/>
                        </a:lnSpc>
                        <a:spcAft>
                          <a:spcPts val="800"/>
                        </a:spcAft>
                      </a:pPr>
                      <a:r>
                        <a:rPr lang="lv-LV" sz="1100">
                          <a:effectLst/>
                        </a:rPr>
                        <a:t>2.1.</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nSpc>
                          <a:spcPct val="107000"/>
                        </a:lnSpc>
                        <a:spcAft>
                          <a:spcPts val="800"/>
                        </a:spcAft>
                      </a:pPr>
                      <a:r>
                        <a:rPr lang="lv-LV" sz="1100">
                          <a:effectLst/>
                        </a:rPr>
                        <a:t>licencētās </a:t>
                      </a:r>
                      <a:r>
                        <a:rPr lang="lv-LV" sz="1100" u="none" strike="noStrike">
                          <a:effectLst/>
                          <a:hlinkClick r:id="rId2"/>
                        </a:rPr>
                        <a:t>makšķerēšanas, vēžošanas vai zemūdens medību noteikumos</a:t>
                      </a:r>
                      <a:r>
                        <a:rPr lang="lv-LV" sz="1100">
                          <a:effectLst/>
                        </a:rPr>
                        <a:t> un pašvaldības saistošajos noteikumos noteikto prasību kontrole</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algn="ctr">
                        <a:lnSpc>
                          <a:spcPct val="107000"/>
                        </a:lnSpc>
                        <a:spcAft>
                          <a:spcPts val="800"/>
                        </a:spcAft>
                      </a:pPr>
                      <a:r>
                        <a:rPr lang="lv-LV" sz="1100">
                          <a:effectLst/>
                        </a:rPr>
                        <a:t>reidu skaits (stundas)</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pPr indent="190500">
                        <a:lnSpc>
                          <a:spcPct val="107000"/>
                        </a:lnSpc>
                        <a:spcAft>
                          <a:spcPts val="800"/>
                        </a:spcAft>
                      </a:pPr>
                      <a:r>
                        <a:rPr lang="lv-LV" sz="1100">
                          <a:effectLst/>
                        </a:rPr>
                        <a:t>968</a:t>
                      </a:r>
                      <a:endParaRPr lang="lv-LV" sz="1000">
                        <a:effectLst/>
                        <a:latin typeface="Calibri" panose="020F0502020204030204" pitchFamily="34" charset="0"/>
                        <a:ea typeface="Calibri" panose="020F0502020204030204" pitchFamily="34" charset="0"/>
                        <a:cs typeface="Times New Roman" panose="02020603050405020304" pitchFamily="18" charset="0"/>
                      </a:endParaRPr>
                    </a:p>
                  </a:txBody>
                  <a:tcPr marL="60621" marR="60621" marT="0" marB="0"/>
                </a:tc>
                <a:tc>
                  <a:txBody>
                    <a:bodyPr/>
                    <a:lstStyle/>
                    <a:p>
                      <a:endParaRPr lang="lv-LV" sz="1000" dirty="0">
                        <a:effectLst/>
                        <a:latin typeface="Calibri" panose="020F0502020204030204" pitchFamily="34" charset="0"/>
                        <a:cs typeface="Times New Roman" panose="02020603050405020304" pitchFamily="18" charset="0"/>
                      </a:endParaRPr>
                    </a:p>
                  </a:txBody>
                  <a:tcPr marL="60621" marR="60621" marT="0" marB="0"/>
                </a:tc>
                <a:extLst>
                  <a:ext uri="{0D108BD9-81ED-4DB2-BD59-A6C34878D82A}">
                    <a16:rowId xmlns:a16="http://schemas.microsoft.com/office/drawing/2014/main" val="874051176"/>
                  </a:ext>
                </a:extLst>
              </a:tr>
            </a:tbl>
          </a:graphicData>
        </a:graphic>
      </p:graphicFrame>
    </p:spTree>
    <p:extLst>
      <p:ext uri="{BB962C8B-B14F-4D97-AF65-F5344CB8AC3E}">
        <p14:creationId xmlns:p14="http://schemas.microsoft.com/office/powerpoint/2010/main" val="1309761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221</TotalTime>
  <Words>1198</Words>
  <Application>Microsoft Office PowerPoint</Application>
  <PresentationFormat>Widescreen</PresentationFormat>
  <Paragraphs>169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Bookman Old Style</vt:lpstr>
      <vt:lpstr>Calibri</vt:lpstr>
      <vt:lpstr>Rockwell</vt:lpstr>
      <vt:lpstr>Times New Roman</vt:lpstr>
      <vt:lpstr>Damask</vt:lpstr>
      <vt:lpstr>Atskaite par licencēto makšķerēšanu Gaujā 2024.gadā  (PA «Carnikavas komunālserviss» vides inspektors Raimonds Garenčiks)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Raimonds Garenčiks</dc:creator>
  <cp:lastModifiedBy>Sintija Tenisa</cp:lastModifiedBy>
  <cp:revision>13</cp:revision>
  <dcterms:created xsi:type="dcterms:W3CDTF">2025-01-06T10:22:31Z</dcterms:created>
  <dcterms:modified xsi:type="dcterms:W3CDTF">2025-01-16T07:52:49Z</dcterms:modified>
</cp:coreProperties>
</file>