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1" r:id="rId1"/>
    <p:sldMasterId id="2147483863" r:id="rId2"/>
    <p:sldMasterId id="2147483875" r:id="rId3"/>
  </p:sldMasterIdLst>
  <p:notesMasterIdLst>
    <p:notesMasterId r:id="rId21"/>
  </p:notesMasterIdLst>
  <p:sldIdLst>
    <p:sldId id="431" r:id="rId4"/>
    <p:sldId id="451" r:id="rId5"/>
    <p:sldId id="448" r:id="rId6"/>
    <p:sldId id="450" r:id="rId7"/>
    <p:sldId id="452" r:id="rId8"/>
    <p:sldId id="442" r:id="rId9"/>
    <p:sldId id="445" r:id="rId10"/>
    <p:sldId id="263" r:id="rId11"/>
    <p:sldId id="264" r:id="rId12"/>
    <p:sldId id="265" r:id="rId13"/>
    <p:sldId id="453" r:id="rId14"/>
    <p:sldId id="455" r:id="rId15"/>
    <p:sldId id="456" r:id="rId16"/>
    <p:sldId id="458" r:id="rId17"/>
    <p:sldId id="459" r:id="rId18"/>
    <p:sldId id="461" r:id="rId19"/>
    <p:sldId id="441" r:id="rId20"/>
  </p:sldIdLst>
  <p:sldSz cx="12192000" cy="6858000"/>
  <p:notesSz cx="6797675" cy="992663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426DAF0-2143-D3D1-5CAB-85835F1AE252}" name="Inga Reke" initials="IR" userId="S::inga.reke@Adazi.lv::167744bb-0684-4468-985a-ae74807f07c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C95B46"/>
    <a:srgbClr val="FFFFFF"/>
    <a:srgbClr val="828847"/>
    <a:srgbClr val="D3A983"/>
    <a:srgbClr val="7395AD"/>
    <a:srgbClr val="404040"/>
    <a:srgbClr val="FFD966"/>
    <a:srgbClr val="ED7E3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033" autoAdjust="0"/>
  </p:normalViewPr>
  <p:slideViewPr>
    <p:cSldViewPr snapToGrid="0">
      <p:cViewPr varScale="1">
        <p:scale>
          <a:sx n="103" d="100"/>
          <a:sy n="103" d="100"/>
        </p:scale>
        <p:origin x="91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8/10/relationships/authors" Target="author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450BD-68D1-40F9-8570-F2E67B80A823}" type="datetimeFigureOut">
              <a:rPr lang="lv-LV" smtClean="0"/>
              <a:t>16.10.2024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23CE6-85A1-4374-B09E-1FDCEE7367C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32249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730B3-38EB-A0A7-28AB-D4DEC9E41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63A0DA-AC20-C2D2-7387-31C3985BC9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6BA7E1-51DF-0B44-BF43-60ADA2177F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E5A087-BA4A-5291-878F-0AA5F37A87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E27AA-9BC7-E84F-8718-96696ED692D6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0208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541C8-3AEE-92D0-6BC7-43B9298F4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5853E-7624-0FE6-9FFF-82B092C16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6A15C-33BA-109B-C718-857CACB99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DBD1-BBC6-144F-BB04-668AE50EEAA2}" type="datetime1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F34E3-512D-C7E8-C9A1-C78861BE7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7C26C-60F9-7124-6965-208FDD90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94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ECC4-E968-3D5F-03A5-A4E8DD09E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C209E-3B70-2EEE-3172-85E0E4BC3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690F4-4792-117B-6615-1DA3855E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B9F0-4552-AC48-AA4F-42211AD280FC}" type="datetime1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5E789-7E16-BCEA-D165-29D3EA95E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CF779-A07C-29D5-7113-0D73DB7D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89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F72C63-D56C-29F1-9C66-0F53431B77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B5D915-09E9-64BF-214D-C4117A112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2A7ED-2898-66C5-8B14-CAF10E38C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4B85-EE1C-824B-90CF-74BDD2F38CBA}" type="datetime1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0F789-33AC-09E2-11AD-9629C7886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D5682-811F-8F9D-7DA1-21B71EA85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56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541C8-3AEE-92D0-6BC7-43B9298F4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5853E-7624-0FE6-9FFF-82B092C16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6A15C-33BA-109B-C718-857CACB99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DBD1-BBC6-144F-BB04-668AE50EEAA2}" type="datetime1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F34E3-512D-C7E8-C9A1-C78861BE7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7C26C-60F9-7124-6965-208FDD90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97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5D27-CFB8-6153-AFDF-92C8AF72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23432-3351-EE92-DC29-797117BD9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66F2B-CBAE-511B-DF3A-726E8FE2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FE41-FDFF-8047-B79B-356A78FD3E08}" type="datetime1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8B86A-7330-3189-51EC-BC8929C52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7A196-DFA2-AAF7-EC91-6BC8AA59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82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A6080-85A1-2BCE-DD4A-744EDE67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CFDBD-BC6E-47B5-E97C-F392EFE33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650B6-31BE-D0E5-FBBD-D6C76947F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4E0E-0A54-0C4A-A6CD-2D1CE1D43E84}" type="datetime1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3D1AE-D253-228A-7B9E-C7AC2A943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22A7-AC36-79E5-5420-725C999A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75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8E326-4237-8C99-A138-C1AD8BB9E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63024-7751-26EA-428C-2497E4D11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AC09D-1B7E-3147-32EF-ED6BCB15D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949EF-83E8-87AD-CBA1-DAC812DA5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0C60-2641-914D-8720-24CB9E1544F8}" type="datetime1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8BB95-20DC-906F-19A8-2F37569E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908B5-0AAB-EE31-068F-43822183C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89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3844F-BA58-53F9-0B1E-A3AE1248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BB852-EB59-4733-F019-52D320C33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1A709-738A-0ACA-8E91-C7EAE6E69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E12C7B-5E80-8DB1-4700-6C29C2D72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01D052-34EE-7525-5892-BA95E22BE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8A356C-9086-F788-A384-04A08B872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618D-AFDF-4441-B6AC-AB7256007DBD}" type="datetime1">
              <a:rPr lang="en-US" smtClean="0"/>
              <a:t>10/16/2024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5E61E3-D88C-E4D3-B411-2D18686FF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AF31C9-BBD9-6921-93CF-46488A811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52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0E216-8084-B633-9437-CBA62A0A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91758F-5162-D689-4336-005E6C00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66EA-52B9-B847-AD9B-694F049B33E6}" type="datetime1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B3810-4CF9-82A3-8E86-847DD431F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3C755D-5FC6-111E-7F40-7D492478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05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3EF83-3619-4F9B-E568-FE7EED132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F490-1998-4A44-A624-42F54DBDC226}" type="datetime1">
              <a:rPr lang="en-US" smtClean="0"/>
              <a:t>10/16/2024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2AA65-086E-6BC2-BF9E-C82C5EEA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7080E-3244-9936-7994-24FEB990A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7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556D6-553C-1328-806D-78813C4F0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A23D2-74A7-7103-2CEB-12001FA2E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0250-889D-60F7-4147-A5FED3A26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86620-40C3-9948-9875-F0890D755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FAB0-4578-A449-A906-ABE38DB7018B}" type="datetime1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E6BF5-E51A-4DAF-8676-D9C8C961F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B26A9-C2C1-690A-C2BC-BF351780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3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5D27-CFB8-6153-AFDF-92C8AF72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23432-3351-EE92-DC29-797117BD9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66F2B-CBAE-511B-DF3A-726E8FE2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FE41-FDFF-8047-B79B-356A78FD3E08}" type="datetime1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8B86A-7330-3189-51EC-BC8929C52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7A196-DFA2-AAF7-EC91-6BC8AA59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56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927AA-DC63-A17E-AC4E-58AA75E6E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19806E-8F6B-C676-3F01-A45287EFF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2FCF3-9663-C5C5-FA78-B176809D0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0C00F-2371-269C-218C-4EB909E1D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1D72-1054-794F-87B7-D0056D5203D5}" type="datetime1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6921E-EAFD-D74A-0F32-ED7C19A8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1CAB2-07BA-9CE5-EC9C-2236DBE1E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73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ECC4-E968-3D5F-03A5-A4E8DD09E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C209E-3B70-2EEE-3172-85E0E4BC3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690F4-4792-117B-6615-1DA3855E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B9F0-4552-AC48-AA4F-42211AD280FC}" type="datetime1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5E789-7E16-BCEA-D165-29D3EA95E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CF779-A07C-29D5-7113-0D73DB7D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23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F72C63-D56C-29F1-9C66-0F53431B77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B5D915-09E9-64BF-214D-C4117A112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2A7ED-2898-66C5-8B14-CAF10E38C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4B85-EE1C-824B-90CF-74BDD2F38CBA}" type="datetime1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0F789-33AC-09E2-11AD-9629C7886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D5682-811F-8F9D-7DA1-21B71EA85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9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03BA3-BD03-8C92-8A90-29F87A494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6AFD41-2B07-0F52-CD5A-7F7680BBE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0DB85-390B-1361-4F24-8E5213F27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D4D5-718E-4FFE-9889-6839B46B1A42}" type="datetimeFigureOut">
              <a:rPr lang="lv-LV" smtClean="0"/>
              <a:t>16.10.2024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8D5FB-698E-F6FF-77D8-80FD78219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15485-588A-FF94-BE8A-4BF167E54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E519-D2EF-49FC-A226-C5C3B053FF1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34742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2441E-B725-B109-9028-1C680CEB4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E7447-34D6-0AB4-7182-532A5EA66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C2D7F-5C6B-DD58-9553-E93639E0C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D4D5-718E-4FFE-9889-6839B46B1A42}" type="datetimeFigureOut">
              <a:rPr lang="lv-LV" smtClean="0"/>
              <a:t>16.10.2024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E7A8D-ED1C-87BF-FE89-97F4CDE37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C39A9-5D60-F633-C621-F00CF65A5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E519-D2EF-49FC-A226-C5C3B053FF1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09243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BB6BC-B8CD-018B-06D9-8FB331284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7D549-7C4C-F29A-087F-256D4B28C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8DE03-1DC0-8AB5-1B79-9589CE513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D4D5-718E-4FFE-9889-6839B46B1A42}" type="datetimeFigureOut">
              <a:rPr lang="lv-LV" smtClean="0"/>
              <a:t>16.10.2024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7CA82-6948-1C85-AA1C-132D541D6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6DEC7-3612-0F84-8E14-50ADAEE52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E519-D2EF-49FC-A226-C5C3B053FF1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02841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D9335-C161-EA89-63D3-892BB3C86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720DA-E2C9-7658-3ED0-6B1F40B6A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0A4AB-352D-FCC9-C9AD-515424383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19DCF2-7534-0844-70E8-7841AFCCF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D4D5-718E-4FFE-9889-6839B46B1A42}" type="datetimeFigureOut">
              <a:rPr lang="lv-LV" smtClean="0"/>
              <a:t>16.10.2024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63130-645E-9EFB-3C5D-87FF00359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23CB2-A696-E8E4-5492-0A560AAA3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E519-D2EF-49FC-A226-C5C3B053FF1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645029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2F83A-69A8-5ACC-06CC-85E7D84EC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DFD56-A5EF-25C5-201C-C293AFDE2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F4BAE-5B64-0EC8-94FC-0C1BA3CD3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B77EB-6C1C-F66E-A8DB-DE754DCD1C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B76C23-6475-2B1B-F062-6C451545A3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BF9134-6D7B-95AD-B38E-FC64E8EA1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D4D5-718E-4FFE-9889-6839B46B1A42}" type="datetimeFigureOut">
              <a:rPr lang="lv-LV" smtClean="0"/>
              <a:t>16.10.2024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1FAB64-6C06-C16E-05A9-645C66DFD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0940CC-DE54-69FA-26BF-15068AD42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E519-D2EF-49FC-A226-C5C3B053FF1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808076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2DD33-76AA-12C3-7627-9837368B7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A32F75-D6A8-EAB3-3FDA-D33CCBC27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D4D5-718E-4FFE-9889-6839B46B1A42}" type="datetimeFigureOut">
              <a:rPr lang="lv-LV" smtClean="0"/>
              <a:t>16.10.2024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7D99BB-A575-6FA8-9596-9E3C5A64C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E8B44-8618-7479-F39C-23E4AA0A5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E519-D2EF-49FC-A226-C5C3B053FF1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72078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ABBAB8-B52D-4EE9-8529-7645E7681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D4D5-718E-4FFE-9889-6839B46B1A42}" type="datetimeFigureOut">
              <a:rPr lang="lv-LV" smtClean="0"/>
              <a:t>16.10.2024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8BFC5E-5B0C-8CBD-FE40-51046AD39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4DC37-FA47-A831-D508-5E9E41279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E519-D2EF-49FC-A226-C5C3B053FF1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8693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A6080-85A1-2BCE-DD4A-744EDE67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CFDBD-BC6E-47B5-E97C-F392EFE33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650B6-31BE-D0E5-FBBD-D6C76947F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4E0E-0A54-0C4A-A6CD-2D1CE1D43E84}" type="datetime1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3D1AE-D253-228A-7B9E-C7AC2A943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22A7-AC36-79E5-5420-725C999A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84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C96FF-82B7-D283-53F9-923981B55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C5096-DFDA-9C3B-87C0-BB5E4203A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A2486-537F-5BC2-E249-D2E96EE4B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61826B-747D-EB18-05A6-40C36A150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D4D5-718E-4FFE-9889-6839B46B1A42}" type="datetimeFigureOut">
              <a:rPr lang="lv-LV" smtClean="0"/>
              <a:t>16.10.2024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EF916-4D12-5C22-D65D-44F0C5710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F7C68B-BDD1-6E7C-DC2E-F8D8CE58E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E519-D2EF-49FC-A226-C5C3B053FF1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761029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112C8-4DB6-715F-D766-10DBB568D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BEF681-F6AC-78A9-41BA-672D1B734B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742BA-D23D-A975-4AD3-691DAF0BB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36B9B-1E27-BFE0-BE6E-059325919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D4D5-718E-4FFE-9889-6839B46B1A42}" type="datetimeFigureOut">
              <a:rPr lang="lv-LV" smtClean="0"/>
              <a:t>16.10.2024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9807EC-EE78-E254-32FE-D0A786C5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14E457-1557-57BA-4431-6FA2C7866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E519-D2EF-49FC-A226-C5C3B053FF1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53500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F3A77-1ABD-A482-00BB-81788937B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575945-CE15-6FEB-BB63-AADDC6B3F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BA52C-2697-7E54-4A1F-D6FE94E91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D4D5-718E-4FFE-9889-6839B46B1A42}" type="datetimeFigureOut">
              <a:rPr lang="lv-LV" smtClean="0"/>
              <a:t>16.10.2024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B00A5-2B36-5821-76B2-BC0D1E3D5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12EC8-B42C-8665-B098-C4B563A88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E519-D2EF-49FC-A226-C5C3B053FF1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00457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EE9911-6DE5-7A96-2475-68B082536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A53E57-FA31-E09E-8866-A74742721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133D2-2B1F-EFEE-2D22-DC4D830C7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D4D5-718E-4FFE-9889-6839B46B1A42}" type="datetimeFigureOut">
              <a:rPr lang="lv-LV" smtClean="0"/>
              <a:t>16.10.2024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E276C-B21C-613B-C26C-137551D69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D0597-AA76-9DD5-13A5-53646D0E1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E519-D2EF-49FC-A226-C5C3B053FF1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71727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8E326-4237-8C99-A138-C1AD8BB9E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63024-7751-26EA-428C-2497E4D11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AC09D-1B7E-3147-32EF-ED6BCB15D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949EF-83E8-87AD-CBA1-DAC812DA5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0C60-2641-914D-8720-24CB9E1544F8}" type="datetime1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8BB95-20DC-906F-19A8-2F37569E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908B5-0AAB-EE31-068F-43822183C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7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3844F-BA58-53F9-0B1E-A3AE1248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BB852-EB59-4733-F019-52D320C33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1A709-738A-0ACA-8E91-C7EAE6E69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E12C7B-5E80-8DB1-4700-6C29C2D72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01D052-34EE-7525-5892-BA95E22BE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8A356C-9086-F788-A384-04A08B872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618D-AFDF-4441-B6AC-AB7256007DBD}" type="datetime1">
              <a:rPr lang="en-US" smtClean="0"/>
              <a:t>10/16/2024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5E61E3-D88C-E4D3-B411-2D18686FF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AF31C9-BBD9-6921-93CF-46488A811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52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0E216-8084-B633-9437-CBA62A0A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91758F-5162-D689-4336-005E6C00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66EA-52B9-B847-AD9B-694F049B33E6}" type="datetime1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B3810-4CF9-82A3-8E86-847DD431F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3C755D-5FC6-111E-7F40-7D492478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41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3EF83-3619-4F9B-E568-FE7EED132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F490-1998-4A44-A624-42F54DBDC226}" type="datetime1">
              <a:rPr lang="en-US" smtClean="0"/>
              <a:t>10/16/2024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2AA65-086E-6BC2-BF9E-C82C5EEA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7080E-3244-9936-7994-24FEB990A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1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556D6-553C-1328-806D-78813C4F0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A23D2-74A7-7103-2CEB-12001FA2E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0250-889D-60F7-4147-A5FED3A26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86620-40C3-9948-9875-F0890D755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FAB0-4578-A449-A906-ABE38DB7018B}" type="datetime1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E6BF5-E51A-4DAF-8676-D9C8C961F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B26A9-C2C1-690A-C2BC-BF351780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91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927AA-DC63-A17E-AC4E-58AA75E6E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19806E-8F6B-C676-3F01-A45287EFF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2FCF3-9663-C5C5-FA78-B176809D0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0C00F-2371-269C-218C-4EB909E1D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1D72-1054-794F-87B7-D0056D5203D5}" type="datetime1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6921E-EAFD-D74A-0F32-ED7C19A8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1CAB2-07BA-9CE5-EC9C-2236DBE1E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63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0916EE-EC74-18A7-E5A4-45042737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9A7A5-BDBE-5F10-6794-A795F3BF6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F1445-A891-5DDD-B88C-909AC5DB6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800B1-4C03-4D41-B773-165D95B0D0CA}" type="datetime1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F3E9B-179C-D21C-7EF0-0D4601B54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E1A7A-0032-9C2B-8E90-115F829F0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9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sldNum="0" hdr="0" dt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0916EE-EC74-18A7-E5A4-45042737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9A7A5-BDBE-5F10-6794-A795F3BF6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F1445-A891-5DDD-B88C-909AC5DB6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800B1-4C03-4D41-B773-165D95B0D0CA}" type="datetime1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F3E9B-179C-D21C-7EF0-0D4601B54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E1A7A-0032-9C2B-8E90-115F829F0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1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hf sldNum="0" hdr="0" dt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A003B9-45D9-07E8-36B0-95A27112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607923-8C38-026D-622C-D94D08885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4C34A-604A-0D3E-675A-DFA2C2C5F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5D4D5-718E-4FFE-9889-6839B46B1A42}" type="datetimeFigureOut">
              <a:rPr lang="lv-LV" smtClean="0"/>
              <a:t>16.10.2024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3959E-AACC-37C4-3562-B5F0D6A46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C52B0-D6C2-6831-54F9-0B8A68BB0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BE519-D2EF-49FC-A226-C5C3B053FF1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8646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95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1789">
            <a:off x="-3176" y="6326505"/>
            <a:ext cx="12198351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06254985-7120-C57B-662F-36B1141C0B14}"/>
              </a:ext>
            </a:extLst>
          </p:cNvPr>
          <p:cNvSpPr txBox="1"/>
          <p:nvPr/>
        </p:nvSpPr>
        <p:spPr>
          <a:xfrm>
            <a:off x="717055" y="4172528"/>
            <a:ext cx="10403325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lv-LV" sz="3600" b="1" cap="all" dirty="0">
                <a:solidFill>
                  <a:srgbClr val="FFFFFF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Ziņojums</a:t>
            </a:r>
          </a:p>
          <a:p>
            <a:pPr algn="ctr"/>
            <a:r>
              <a:rPr lang="lv-LV" sz="3600" b="1" cap="all" dirty="0">
                <a:solidFill>
                  <a:srgbClr val="FFFFFF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par ēku Jūras ielā 4, Carnikavā, Ādažu novadā</a:t>
            </a:r>
            <a:endParaRPr lang="lv-LV" sz="2800" b="1" kern="1200" cap="all" spc="0" noProof="0" dirty="0">
              <a:solidFill>
                <a:srgbClr val="FFFFFF"/>
              </a:solidFill>
              <a:uLnTx/>
              <a:uFillTx/>
              <a:latin typeface="Montserrat" panose="00000500000000000000" pitchFamily="2" charset="-7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E0E5435-2C7E-F0BF-8811-6A2E1F22FB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185" y="291003"/>
            <a:ext cx="1131064" cy="12090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F286716-D47D-66C2-E649-69E8967F266C}"/>
              </a:ext>
            </a:extLst>
          </p:cNvPr>
          <p:cNvSpPr txBox="1"/>
          <p:nvPr/>
        </p:nvSpPr>
        <p:spPr>
          <a:xfrm>
            <a:off x="294361" y="1543606"/>
            <a:ext cx="120909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20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Sagatavoja: p/a «Carnikavas </a:t>
            </a:r>
            <a:r>
              <a:rPr lang="lv-LV" sz="1200" dirty="0" err="1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komunālserviss</a:t>
            </a:r>
            <a:r>
              <a:rPr lang="lv-LV" sz="120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lv-LV" sz="120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sadarbībā ar Attīstības un projektu nodaļas kopienu eksperti Gunitu Dzeni </a:t>
            </a:r>
          </a:p>
          <a:p>
            <a:pPr algn="ctr"/>
            <a:r>
              <a:rPr lang="lv-LV" sz="120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Izglītības un jaunatnes nodaļas Jaunatnes lietu speciālisti Ievu </a:t>
            </a:r>
            <a:r>
              <a:rPr lang="lv-LV" sz="1200" dirty="0" err="1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Pelcmani</a:t>
            </a:r>
            <a:r>
              <a:rPr lang="lv-LV" sz="120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lv-LV" sz="1400" dirty="0">
              <a:solidFill>
                <a:schemeClr val="bg1"/>
              </a:solidFill>
              <a:latin typeface="Montserrat" panose="00000500000000000000" pitchFamily="2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3119556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EC99F-F310-9E54-197B-0C1965803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941"/>
            <a:ext cx="10515600" cy="573741"/>
          </a:xfrm>
        </p:spPr>
        <p:txBody>
          <a:bodyPr>
            <a:normAutofit/>
          </a:bodyPr>
          <a:lstStyle/>
          <a:p>
            <a:pPr algn="ctr"/>
            <a:r>
              <a:rPr lang="lv-LV" sz="3200" b="1" cap="all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Būves 3. stāva plāns</a:t>
            </a:r>
            <a:endParaRPr lang="lv-LV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3B7E4E-3CA4-EB34-E339-0341DECADB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5" t="-325" r="9309" b="1"/>
          <a:stretch/>
        </p:blipFill>
        <p:spPr>
          <a:xfrm rot="16200000">
            <a:off x="5744258" y="-495747"/>
            <a:ext cx="4308490" cy="8259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F6DDC7E-9C1C-E6EE-9989-9941A9091D39}"/>
              </a:ext>
            </a:extLst>
          </p:cNvPr>
          <p:cNvSpPr txBox="1">
            <a:spLocks/>
          </p:cNvSpPr>
          <p:nvPr/>
        </p:nvSpPr>
        <p:spPr>
          <a:xfrm>
            <a:off x="163670" y="1834001"/>
            <a:ext cx="3640577" cy="3005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000" b="1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Lielākā telpa – 43,20 m</a:t>
            </a:r>
            <a:r>
              <a:rPr lang="lv-LV" sz="2000" b="1" baseline="30000" dirty="0">
                <a:solidFill>
                  <a:srgbClr val="595959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lv-LV" sz="2400" b="1" dirty="0">
              <a:solidFill>
                <a:srgbClr val="595959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endParaRPr lang="lv-LV" sz="2000" b="1" dirty="0">
              <a:solidFill>
                <a:srgbClr val="595959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endParaRPr lang="lv-LV" sz="2000" b="1" dirty="0">
              <a:solidFill>
                <a:srgbClr val="595959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8374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46BEE0-87D2-E9E7-6440-70EBD78B6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0E377159-A39D-A4B7-0990-BB3A9C8AB7E5}"/>
              </a:ext>
            </a:extLst>
          </p:cNvPr>
          <p:cNvSpPr/>
          <p:nvPr/>
        </p:nvSpPr>
        <p:spPr>
          <a:xfrm rot="1789">
            <a:off x="-3176" y="6326505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0862C3-F102-0FB9-49F4-C064D1ADB3A4}"/>
              </a:ext>
            </a:extLst>
          </p:cNvPr>
          <p:cNvSpPr txBox="1"/>
          <p:nvPr/>
        </p:nvSpPr>
        <p:spPr>
          <a:xfrm>
            <a:off x="2527541" y="528321"/>
            <a:ext cx="91818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lv-LV" sz="3200" b="1" cap="all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Ēkas energoefektivitātes rādītāji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2B03CCE8-E593-7FFB-FCCA-4AE780785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082" y="1424384"/>
            <a:ext cx="5271246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14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22AF50-0237-DC7C-4BAF-D1DFB11C1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9686351A-B5C7-80EB-27DF-EEBB693BED12}"/>
              </a:ext>
            </a:extLst>
          </p:cNvPr>
          <p:cNvSpPr/>
          <p:nvPr/>
        </p:nvSpPr>
        <p:spPr>
          <a:xfrm rot="1789">
            <a:off x="-3176" y="6326505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FA5A8A-96F7-1C7A-8B28-B889231A4124}"/>
              </a:ext>
            </a:extLst>
          </p:cNvPr>
          <p:cNvSpPr txBox="1"/>
          <p:nvPr/>
        </p:nvSpPr>
        <p:spPr>
          <a:xfrm>
            <a:off x="2691443" y="739128"/>
            <a:ext cx="91818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lv-LV" sz="3200" b="1" cap="all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Ēkas uzturēšanas izmaksas</a:t>
            </a:r>
            <a:endParaRPr lang="en-US" sz="3200" b="1" cap="all" dirty="0">
              <a:solidFill>
                <a:srgbClr val="595959"/>
              </a:solidFill>
              <a:latin typeface="Montserrat" panose="00000500000000000000" pitchFamily="2" charset="-7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A771A9B-62A5-0528-5C77-8550D4076B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980976"/>
              </p:ext>
            </p:extLst>
          </p:nvPr>
        </p:nvGraphicFramePr>
        <p:xfrm>
          <a:off x="3260786" y="2527541"/>
          <a:ext cx="8462512" cy="192705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606505">
                  <a:extLst>
                    <a:ext uri="{9D8B030D-6E8A-4147-A177-3AD203B41FA5}">
                      <a16:colId xmlns:a16="http://schemas.microsoft.com/office/drawing/2014/main" val="697727567"/>
                    </a:ext>
                  </a:extLst>
                </a:gridCol>
                <a:gridCol w="1328467">
                  <a:extLst>
                    <a:ext uri="{9D8B030D-6E8A-4147-A177-3AD203B41FA5}">
                      <a16:colId xmlns:a16="http://schemas.microsoft.com/office/drawing/2014/main" val="497000615"/>
                    </a:ext>
                  </a:extLst>
                </a:gridCol>
                <a:gridCol w="1259457">
                  <a:extLst>
                    <a:ext uri="{9D8B030D-6E8A-4147-A177-3AD203B41FA5}">
                      <a16:colId xmlns:a16="http://schemas.microsoft.com/office/drawing/2014/main" val="1578962360"/>
                    </a:ext>
                  </a:extLst>
                </a:gridCol>
                <a:gridCol w="1268083">
                  <a:extLst>
                    <a:ext uri="{9D8B030D-6E8A-4147-A177-3AD203B41FA5}">
                      <a16:colId xmlns:a16="http://schemas.microsoft.com/office/drawing/2014/main" val="1925157501"/>
                    </a:ext>
                  </a:extLst>
                </a:gridCol>
              </a:tblGrid>
              <a:tr h="177708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1" u="none" strike="noStrike" dirty="0">
                          <a:effectLst/>
                          <a:latin typeface="Montserrat" panose="00000500000000000000" pitchFamily="2" charset="-70"/>
                        </a:rPr>
                        <a:t>Izmaksas: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effectLst/>
                          <a:latin typeface="Montserrat" panose="00000500000000000000" pitchFamily="2" charset="-70"/>
                        </a:rPr>
                        <a:t>2022.gads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effectLst/>
                          <a:latin typeface="Montserrat" panose="00000500000000000000" pitchFamily="2" charset="-70"/>
                        </a:rPr>
                        <a:t>2023.gads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effectLst/>
                          <a:latin typeface="Montserrat" panose="00000500000000000000" pitchFamily="2" charset="-70"/>
                        </a:rPr>
                        <a:t>2024.gads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0289129"/>
                  </a:ext>
                </a:extLst>
              </a:tr>
              <a:tr h="256484">
                <a:tc>
                  <a:txBody>
                    <a:bodyPr/>
                    <a:lstStyle/>
                    <a:p>
                      <a:pPr marL="0" indent="0" algn="l" fontAlgn="b">
                        <a:buNone/>
                      </a:pPr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1.</a:t>
                      </a:r>
                      <a:r>
                        <a:rPr lang="lv-LV" sz="1400" u="none" strike="noStrike" baseline="0" dirty="0">
                          <a:effectLst/>
                          <a:latin typeface="Montserrat" panose="00000500000000000000" pitchFamily="2" charset="-70"/>
                        </a:rPr>
                        <a:t> Apkure</a:t>
                      </a:r>
                      <a:endParaRPr lang="lv-LV" sz="1400" u="none" strike="noStrike" dirty="0">
                        <a:effectLst/>
                        <a:latin typeface="Montserrat" panose="00000500000000000000" pitchFamily="2" charset="-7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2 028.42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2 006.31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45.34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9101103"/>
                  </a:ext>
                </a:extLst>
              </a:tr>
              <a:tr h="256484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2. Ūdens, kanalizācija</a:t>
                      </a:r>
                      <a:endParaRPr lang="lv-LV" sz="1400" u="none" strike="noStrike" dirty="0">
                        <a:effectLst/>
                        <a:latin typeface="Montserrat" panose="00000500000000000000" pitchFamily="2" charset="-7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 147.04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 0.00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0.00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6353258"/>
                  </a:ext>
                </a:extLst>
              </a:tr>
              <a:tr h="338581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3. Elektrība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 1356.94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871.21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227.89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7968989"/>
                  </a:ext>
                </a:extLst>
              </a:tr>
              <a:tr h="3385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4.</a:t>
                      </a:r>
                      <a:r>
                        <a:rPr lang="lv-LV" sz="1400" u="none" strike="noStrike" baseline="0" dirty="0">
                          <a:effectLst/>
                          <a:latin typeface="Montserrat" panose="00000500000000000000" pitchFamily="2" charset="-70"/>
                        </a:rPr>
                        <a:t> Apsardze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425.29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425.29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295.14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154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5. Pārējie izdevumi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19.31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375.68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744.97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061"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u="none" strike="noStrike" dirty="0">
                          <a:effectLst/>
                          <a:latin typeface="Montserrat" panose="00000500000000000000" pitchFamily="2" charset="-70"/>
                        </a:rPr>
                        <a:t>Kopā: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u="none" strike="noStrike" dirty="0">
                          <a:effectLst/>
                          <a:latin typeface="Montserrat" panose="00000500000000000000" pitchFamily="2" charset="-70"/>
                        </a:rPr>
                        <a:t> 3 977.00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u="none" strike="noStrike" dirty="0"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  <a:r>
                        <a:rPr lang="lv-LV" sz="1400" b="1" u="none" strike="noStrike" baseline="0" dirty="0">
                          <a:effectLst/>
                          <a:latin typeface="Montserrat" panose="00000500000000000000" pitchFamily="2" charset="-70"/>
                        </a:rPr>
                        <a:t> 678.50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1313.35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6660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841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04BBD4-D3DE-B473-8404-753343F5E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4132C235-102F-B2AF-22C7-3AFAECF8289D}"/>
              </a:ext>
            </a:extLst>
          </p:cNvPr>
          <p:cNvSpPr/>
          <p:nvPr/>
        </p:nvSpPr>
        <p:spPr>
          <a:xfrm rot="1789">
            <a:off x="-3176" y="6326505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D741E5-B19B-2AEB-2F47-176BFC185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8921" y="365126"/>
            <a:ext cx="7264879" cy="1325563"/>
          </a:xfrm>
        </p:spPr>
        <p:txBody>
          <a:bodyPr>
            <a:normAutofit/>
          </a:bodyPr>
          <a:lstStyle/>
          <a:p>
            <a:r>
              <a:rPr lang="lv-LV" sz="3200" b="1" cap="all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Mērķis: Jauniešu </a:t>
            </a:r>
            <a:r>
              <a:rPr lang="en-US" sz="3200" b="1" cap="all" dirty="0" err="1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māja</a:t>
            </a:r>
            <a:endParaRPr lang="lv-LV" sz="3200" cap="all" dirty="0">
              <a:solidFill>
                <a:srgbClr val="595959"/>
              </a:solidFill>
              <a:latin typeface="Montserrat" panose="00000500000000000000" pitchFamily="2" charset="-7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858137-4D42-9721-79B0-47D9CFDD1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064" y="1825626"/>
            <a:ext cx="7152735" cy="4351338"/>
          </a:xfrm>
        </p:spPr>
        <p:txBody>
          <a:bodyPr/>
          <a:lstStyle/>
          <a:p>
            <a:pPr marL="0" indent="0">
              <a:buNone/>
            </a:pPr>
            <a:r>
              <a:rPr lang="lv-LV" sz="1800" dirty="0">
                <a:latin typeface="Montserrat" panose="00000500000000000000" pitchFamily="2" charset="-70"/>
              </a:rPr>
              <a:t>Ziņo: </a:t>
            </a:r>
          </a:p>
          <a:p>
            <a:pPr marL="0" indent="0">
              <a:buNone/>
            </a:pPr>
            <a:r>
              <a:rPr lang="lv-LV" sz="1800" dirty="0">
                <a:latin typeface="Montserrat" panose="00000500000000000000" pitchFamily="2" charset="-70"/>
              </a:rPr>
              <a:t>Izglītības un jaunatnes nodaļas Jaunatnes lietu speciāliste Ieva </a:t>
            </a:r>
            <a:r>
              <a:rPr lang="lv-LV" sz="1800" dirty="0" err="1">
                <a:latin typeface="Montserrat" panose="00000500000000000000" pitchFamily="2" charset="-70"/>
              </a:rPr>
              <a:t>Pelcmane</a:t>
            </a:r>
            <a:r>
              <a:rPr lang="lv-LV" sz="1800" dirty="0">
                <a:latin typeface="Montserrat" panose="00000500000000000000" pitchFamily="2" charset="-70"/>
              </a:rPr>
              <a:t> </a:t>
            </a:r>
            <a:endParaRPr lang="lv-LV" sz="1800" dirty="0"/>
          </a:p>
          <a:p>
            <a:pPr marL="0" indent="0">
              <a:buNone/>
            </a:pPr>
            <a:r>
              <a:rPr lang="lv-LV" sz="1800" dirty="0">
                <a:latin typeface="Montserrat" pitchFamily="2" charset="-70"/>
              </a:rPr>
              <a:t>Bērnu un jauniešu telpas Carnikavā Stacijas ielā 5 (pagrabstāvā)</a:t>
            </a:r>
          </a:p>
          <a:p>
            <a:pPr marL="0" indent="0">
              <a:buNone/>
            </a:pPr>
            <a:endParaRPr lang="lv-LV" sz="1800" dirty="0">
              <a:latin typeface="Montserrat" pitchFamily="2" charset="-70"/>
            </a:endParaRPr>
          </a:p>
          <a:p>
            <a:pPr marL="0" indent="0">
              <a:buNone/>
            </a:pPr>
            <a:endParaRPr lang="lv-LV" sz="1800" dirty="0">
              <a:latin typeface="Montserrat" pitchFamily="2" charset="-70"/>
            </a:endParaRPr>
          </a:p>
          <a:p>
            <a:pPr marL="0" indent="0">
              <a:buNone/>
            </a:pPr>
            <a:endParaRPr lang="lv-LV" dirty="0"/>
          </a:p>
          <a:p>
            <a:endParaRPr lang="lv-LV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E78EB6-131B-9FB3-B954-E4E0BC2958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115" y="3487709"/>
            <a:ext cx="2436529" cy="24365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7431" y="3307558"/>
            <a:ext cx="2780581" cy="278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32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5C7812-D937-1C76-803A-05E3AE619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28E71E4D-EF65-5729-C22F-B074C6B685ED}"/>
              </a:ext>
            </a:extLst>
          </p:cNvPr>
          <p:cNvSpPr/>
          <p:nvPr/>
        </p:nvSpPr>
        <p:spPr>
          <a:xfrm rot="1789">
            <a:off x="-3176" y="6326505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C964F7-9CB6-E0AC-7DFE-5C25F4162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162" y="365126"/>
            <a:ext cx="7316638" cy="1325563"/>
          </a:xfrm>
        </p:spPr>
        <p:txBody>
          <a:bodyPr>
            <a:normAutofit/>
          </a:bodyPr>
          <a:lstStyle/>
          <a:p>
            <a:r>
              <a:rPr lang="lv-LV" sz="3200" b="1" cap="all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Mērķis: Kopienu centrs</a:t>
            </a:r>
            <a:endParaRPr lang="lv-LV" sz="3200" cap="all" dirty="0">
              <a:solidFill>
                <a:srgbClr val="595959"/>
              </a:solidFill>
              <a:latin typeface="Montserrat" panose="00000500000000000000" pitchFamily="2" charset="-7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EEA645-3EB1-7E6F-BC5A-CE5BE62F5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162" y="1825626"/>
            <a:ext cx="7316637" cy="4351338"/>
          </a:xfrm>
        </p:spPr>
        <p:txBody>
          <a:bodyPr/>
          <a:lstStyle/>
          <a:p>
            <a:pPr marL="0" indent="0">
              <a:buNone/>
            </a:pPr>
            <a:r>
              <a:rPr lang="lv-LV" sz="1800" dirty="0">
                <a:latin typeface="Montserrat" pitchFamily="2" charset="-70"/>
                <a:cs typeface="Times New Roman" panose="02020603050405020304" pitchFamily="18" charset="0"/>
              </a:rPr>
              <a:t>Ziņo: </a:t>
            </a:r>
          </a:p>
          <a:p>
            <a:pPr marL="0" indent="0">
              <a:buNone/>
            </a:pPr>
            <a:r>
              <a:rPr lang="lv-LV" sz="1800" dirty="0">
                <a:latin typeface="Montserrat" pitchFamily="2" charset="-70"/>
                <a:cs typeface="Times New Roman" panose="02020603050405020304" pitchFamily="18" charset="0"/>
              </a:rPr>
              <a:t>Attīstības un projektu nodaļas kopienu eksperte Gunita Dzene</a:t>
            </a:r>
          </a:p>
          <a:p>
            <a:pPr marL="0" indent="0">
              <a:buNone/>
            </a:pPr>
            <a:endParaRPr lang="lv-LV" sz="1800" dirty="0">
              <a:latin typeface="Montserrat" pitchFamily="2" charset="-7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sz="1800" dirty="0">
                <a:latin typeface="Montserrat" pitchFamily="2" charset="-70"/>
                <a:cs typeface="Times New Roman" panose="02020603050405020304" pitchFamily="18" charset="0"/>
              </a:rPr>
              <a:t>Kopienas centrs - platforma veiksmīgai komunikācijai ar kopienu</a:t>
            </a:r>
          </a:p>
          <a:p>
            <a:endParaRPr lang="lv-LV" dirty="0"/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235336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B4DC85-F20D-4C84-9C75-AB0F5D7AF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63FDE4B1-E53A-243F-6EAF-660D5084FFB8}"/>
              </a:ext>
            </a:extLst>
          </p:cNvPr>
          <p:cNvSpPr/>
          <p:nvPr/>
        </p:nvSpPr>
        <p:spPr>
          <a:xfrm rot="1789">
            <a:off x="-3176" y="6326505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35CFF9-E1B7-0B98-6884-A8062AA09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1668" y="365126"/>
            <a:ext cx="7282132" cy="1325563"/>
          </a:xfrm>
        </p:spPr>
        <p:txBody>
          <a:bodyPr>
            <a:normAutofit/>
          </a:bodyPr>
          <a:lstStyle/>
          <a:p>
            <a:pPr algn="ctr"/>
            <a:r>
              <a:rPr lang="lv-LV" sz="2800" b="1" cap="all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Ēkas nepieciešamība pašvaldības funkciju veikšanai</a:t>
            </a:r>
            <a:endParaRPr lang="lv-LV" sz="2800" cap="all" dirty="0">
              <a:solidFill>
                <a:srgbClr val="595959"/>
              </a:solidFill>
              <a:latin typeface="Montserrat" panose="00000500000000000000" pitchFamily="2" charset="-7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BD0F08-7D6C-4845-34F4-00EA50CBF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1668" y="1825626"/>
            <a:ext cx="7282131" cy="4351338"/>
          </a:xfrm>
        </p:spPr>
        <p:txBody>
          <a:bodyPr>
            <a:normAutofit lnSpcReduction="10000"/>
          </a:bodyPr>
          <a:lstStyle/>
          <a:p>
            <a:r>
              <a:rPr lang="lv-LV" sz="2000" kern="0" dirty="0">
                <a:latin typeface="Montserrat" pitchFamily="2" charset="-70"/>
                <a:ea typeface="Times New Roman" panose="02020603050405020304" pitchFamily="18" charset="0"/>
                <a:cs typeface="Arial" panose="020B0604020202020204" pitchFamily="34" charset="0"/>
              </a:rPr>
              <a:t>Pašvaldības nekustamo īpašumu izvērtēšanas darba grupa </a:t>
            </a:r>
            <a:r>
              <a:rPr lang="lv-LV" sz="2000" dirty="0">
                <a:latin typeface="Montserrat" pitchFamily="2" charset="-70"/>
                <a:cs typeface="Arial" panose="020B0604020202020204" pitchFamily="34" charset="0"/>
              </a:rPr>
              <a:t>2023. gada 19. februārī (sanāksmes protokols Nr. 3)</a:t>
            </a:r>
            <a:r>
              <a:rPr lang="lv-LV" sz="2000" kern="0" dirty="0">
                <a:latin typeface="Montserrat" pitchFamily="2" charset="-70"/>
                <a:ea typeface="Times New Roman" panose="02020603050405020304" pitchFamily="18" charset="0"/>
                <a:cs typeface="Arial" panose="020B0604020202020204" pitchFamily="34" charset="0"/>
              </a:rPr>
              <a:t> izvērtēja </a:t>
            </a:r>
            <a:r>
              <a:rPr lang="lv-LV" sz="2000" kern="0" dirty="0">
                <a:solidFill>
                  <a:srgbClr val="000000"/>
                </a:solidFill>
                <a:latin typeface="Montserrat" pitchFamily="2" charset="-7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lv-LV" sz="2000" dirty="0">
                <a:solidFill>
                  <a:srgbClr val="000000"/>
                </a:solidFill>
                <a:latin typeface="Montserrat" pitchFamily="2" charset="-70"/>
                <a:ea typeface="Times New Roman" panose="02020603050405020304" pitchFamily="18" charset="0"/>
                <a:cs typeface="Arial" panose="020B0604020202020204" pitchFamily="34" charset="0"/>
              </a:rPr>
              <a:t>riekšlikumus Jūras ielas 4, Carnikavā, NĪ tālākai izmantošanai pašvaldības funkciju nodrošināšanai. Priekšlikumi iesniegti IDR.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v-LV" sz="2000" kern="0" dirty="0">
                <a:solidFill>
                  <a:srgbClr val="000000"/>
                </a:solidFill>
                <a:latin typeface="Montserrat" pitchFamily="2" charset="-70"/>
                <a:ea typeface="Times New Roman" panose="02020603050405020304" pitchFamily="18" charset="0"/>
                <a:cs typeface="Arial" panose="020B0604020202020204" pitchFamily="34" charset="0"/>
              </a:rPr>
              <a:t>Īstenojot Smilšu ielas pārbūves projektu 2026. gadā, būs nepieciešams nodrošināt transporta piekļuvi skolai un pirmsskolai. 2025. gadā nojaucot ēku</a:t>
            </a:r>
            <a:r>
              <a:rPr lang="lv-LV" sz="2000" kern="100" dirty="0">
                <a:solidFill>
                  <a:srgbClr val="000000"/>
                </a:solidFill>
                <a:latin typeface="Montserrat" pitchFamily="2" charset="-70"/>
                <a:ea typeface="Calibri" panose="020F0502020204030204" pitchFamily="34" charset="0"/>
                <a:cs typeface="Arial" panose="020B0604020202020204" pitchFamily="34" charset="0"/>
              </a:rPr>
              <a:t>, Jūras ielā 4, teritorija sagatavojama pagaidu stāvlaukumam.</a:t>
            </a:r>
          </a:p>
          <a:p>
            <a:r>
              <a:rPr lang="lv-LV" sz="2000" u="sng" kern="0" dirty="0">
                <a:solidFill>
                  <a:srgbClr val="000000"/>
                </a:solidFill>
                <a:latin typeface="Montserrat" pitchFamily="2" charset="-70"/>
                <a:ea typeface="Times New Roman" panose="02020603050405020304" pitchFamily="18" charset="0"/>
                <a:cs typeface="Arial" panose="020B0604020202020204" pitchFamily="34" charset="0"/>
              </a:rPr>
              <a:t>Priekšlikums</a:t>
            </a:r>
            <a:r>
              <a:rPr lang="lv-LV" sz="2000" kern="0" dirty="0">
                <a:solidFill>
                  <a:srgbClr val="000000"/>
                </a:solidFill>
                <a:latin typeface="Montserrat" pitchFamily="2" charset="-70"/>
                <a:ea typeface="Times New Roman" panose="02020603050405020304" pitchFamily="18" charset="0"/>
                <a:cs typeface="Arial" panose="020B0604020202020204" pitchFamily="34" charset="0"/>
              </a:rPr>
              <a:t> –Aģentūrai organizēt cenu aptauju ēkas demontāžas darbu cenas iegūšanai un ieplānot Aģentūras 2025. gada budžetā līdzekļus ēkas nojaukšanai un stāvlaukuma grants seguma izveidei.</a:t>
            </a:r>
            <a:endParaRPr lang="lv-LV" sz="2000" kern="100" dirty="0">
              <a:latin typeface="Montserrat" pitchFamily="2" charset="-7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lv-LV" sz="2000" dirty="0">
              <a:latin typeface="Montserrat" panose="00000500000000000000" pitchFamily="2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39190234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5DF77D-6C9A-64A5-6A3C-70C70B691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80E12004-D1DE-D812-9E6F-A36284017044}"/>
              </a:ext>
            </a:extLst>
          </p:cNvPr>
          <p:cNvSpPr/>
          <p:nvPr/>
        </p:nvSpPr>
        <p:spPr>
          <a:xfrm rot="1789">
            <a:off x="-3176" y="6326505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C7ED81-02EA-2BF0-5AB3-14A6B8D0D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1668" y="365126"/>
            <a:ext cx="7282132" cy="1325563"/>
          </a:xfrm>
        </p:spPr>
        <p:txBody>
          <a:bodyPr>
            <a:normAutofit/>
          </a:bodyPr>
          <a:lstStyle/>
          <a:p>
            <a:pPr algn="ctr"/>
            <a:r>
              <a:rPr lang="lv-LV" sz="2800" b="1" cap="all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Ēkas nodošana nomā</a:t>
            </a:r>
            <a:endParaRPr lang="lv-LV" sz="2800" b="1" cap="all" dirty="0">
              <a:solidFill>
                <a:srgbClr val="595959"/>
              </a:solidFill>
              <a:latin typeface="Montserrat" panose="00000500000000000000" pitchFamily="2" charset="-7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3AFE95-CB9D-3B2B-1223-9CBDB9666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1668" y="1825626"/>
            <a:ext cx="7282131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lv-LV" sz="2000" b="1" dirty="0">
                <a:latin typeface="Montserrat" panose="00000500000000000000" pitchFamily="2" charset="-70"/>
                <a:cs typeface="Times New Roman" panose="02020603050405020304" pitchFamily="18" charset="0"/>
              </a:rPr>
              <a:t>Minimālie ieguldījumi ēkas ekspluatācijai:</a:t>
            </a:r>
          </a:p>
          <a:p>
            <a:pPr marL="0" indent="0">
              <a:buNone/>
            </a:pPr>
            <a:r>
              <a:rPr lang="lv-LV" sz="2200" dirty="0">
                <a:latin typeface="Montserrat" panose="00000500000000000000" pitchFamily="2" charset="-70"/>
                <a:cs typeface="Times New Roman" panose="02020603050405020304" pitchFamily="18" charset="0"/>
              </a:rPr>
              <a:t>Tehniskās apsekošanas atzinums, aptuvenās izmaksas 1000 </a:t>
            </a:r>
            <a:r>
              <a:rPr lang="lv-LV" sz="2200" i="1" dirty="0">
                <a:latin typeface="Montserrat" pitchFamily="2" charset="-70"/>
                <a:cs typeface="Times New Roman" panose="02020603050405020304" pitchFamily="18" charset="0"/>
              </a:rPr>
              <a:t>euro</a:t>
            </a:r>
            <a:r>
              <a:rPr lang="lv-LV" sz="2200" dirty="0">
                <a:latin typeface="Montserrat" pitchFamily="2" charset="-7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lv-LV" sz="2200" dirty="0">
                <a:latin typeface="Montserrat" pitchFamily="2" charset="-70"/>
                <a:cs typeface="Times New Roman" panose="02020603050405020304" pitchFamily="18" charset="0"/>
              </a:rPr>
              <a:t>Inženierkomunikāciju pārbūve, aptuvenās izmaksas 5000 </a:t>
            </a:r>
            <a:r>
              <a:rPr lang="lv-LV" sz="2200" i="1" dirty="0" err="1">
                <a:latin typeface="Montserrat" pitchFamily="2" charset="-70"/>
                <a:cs typeface="Times New Roman" panose="02020603050405020304" pitchFamily="18" charset="0"/>
              </a:rPr>
              <a:t>euro</a:t>
            </a:r>
            <a:r>
              <a:rPr lang="lv-LV" sz="2200" i="1" dirty="0">
                <a:latin typeface="Montserrat" pitchFamily="2" charset="-7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lv-LV" sz="2200" dirty="0">
                <a:latin typeface="Montserrat" pitchFamily="2" charset="-70"/>
                <a:cs typeface="Times New Roman" panose="02020603050405020304" pitchFamily="18" charset="0"/>
              </a:rPr>
              <a:t>Ugunsdrošības pasākumu īstenošana, aptuvenās izmaksas 5000 </a:t>
            </a:r>
            <a:r>
              <a:rPr lang="lv-LV" sz="2200" i="1" dirty="0" err="1">
                <a:latin typeface="Montserrat" pitchFamily="2" charset="-70"/>
                <a:cs typeface="Times New Roman" panose="02020603050405020304" pitchFamily="18" charset="0"/>
              </a:rPr>
              <a:t>euro</a:t>
            </a:r>
            <a:r>
              <a:rPr lang="lv-LV" sz="2200" dirty="0">
                <a:latin typeface="Montserrat" pitchFamily="2" charset="-70"/>
                <a:cs typeface="Times New Roman" panose="02020603050405020304" pitchFamily="18" charset="0"/>
              </a:rPr>
              <a:t> </a:t>
            </a:r>
            <a:r>
              <a:rPr lang="lv-LV" sz="2200" i="1" dirty="0">
                <a:latin typeface="Montserrat" pitchFamily="2" charset="-70"/>
                <a:cs typeface="Times New Roman" panose="02020603050405020304" pitchFamily="18" charset="0"/>
              </a:rPr>
              <a:t>.</a:t>
            </a:r>
            <a:endParaRPr lang="lv-LV" sz="2200" dirty="0">
              <a:latin typeface="Montserrat" pitchFamily="2" charset="-7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sz="2200" b="1" dirty="0">
                <a:latin typeface="Montserrat" panose="00000500000000000000" pitchFamily="2" charset="-70"/>
                <a:cs typeface="Times New Roman" panose="02020603050405020304" pitchFamily="18" charset="0"/>
              </a:rPr>
              <a:t>Vēlamie ieguldījumi ēkas ekspluatācijai: </a:t>
            </a:r>
          </a:p>
          <a:p>
            <a:pPr marL="0" indent="0">
              <a:buNone/>
            </a:pPr>
            <a:r>
              <a:rPr lang="lv-LV" sz="2200" dirty="0">
                <a:latin typeface="Montserrat" panose="00000500000000000000" pitchFamily="2" charset="-70"/>
                <a:cs typeface="Times New Roman" panose="02020603050405020304" pitchFamily="18" charset="0"/>
              </a:rPr>
              <a:t>Koka logu maiņa, lai nodrošinātu energoefektivitātes minimālās prasības, aptuvenās izmaksas 5000 </a:t>
            </a:r>
            <a:r>
              <a:rPr lang="lv-LV" sz="2200" i="1" dirty="0">
                <a:latin typeface="Montserrat" panose="00000500000000000000" pitchFamily="2" charset="-70"/>
                <a:cs typeface="Times New Roman" panose="02020603050405020304" pitchFamily="18" charset="0"/>
              </a:rPr>
              <a:t>euro.</a:t>
            </a:r>
          </a:p>
          <a:p>
            <a:pPr marL="0" indent="0">
              <a:buNone/>
            </a:pPr>
            <a:r>
              <a:rPr lang="lv-LV" sz="2200" dirty="0">
                <a:latin typeface="Montserrat" panose="00000500000000000000" pitchFamily="2" charset="-70"/>
                <a:cs typeface="Times New Roman" panose="02020603050405020304" pitchFamily="18" charset="0"/>
              </a:rPr>
              <a:t>Mehāniskās ventilācijas nodrošināšana, aptuvenās izmaksas 7000 </a:t>
            </a:r>
            <a:r>
              <a:rPr lang="lv-LV" sz="2200" i="1" dirty="0">
                <a:latin typeface="Montserrat" panose="00000500000000000000" pitchFamily="2" charset="-70"/>
                <a:cs typeface="Times New Roman" panose="02020603050405020304" pitchFamily="18" charset="0"/>
              </a:rPr>
              <a:t>euro.</a:t>
            </a:r>
            <a:endParaRPr lang="lv-LV" sz="2200" dirty="0"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sz="2200" dirty="0">
                <a:latin typeface="Montserrat" panose="00000500000000000000" pitchFamily="2" charset="-70"/>
                <a:cs typeface="Times New Roman" panose="02020603050405020304" pitchFamily="18" charset="0"/>
              </a:rPr>
              <a:t>Kosmētiskie remontdarbi.</a:t>
            </a:r>
          </a:p>
          <a:p>
            <a:endParaRPr lang="lv-LV" sz="2000" i="1" dirty="0">
              <a:latin typeface="Montserrat" panose="00000500000000000000" pitchFamily="2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2089201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1789">
            <a:off x="-3176" y="6326505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CC2B34-072D-EC58-F50A-01C9280DCCCA}"/>
              </a:ext>
            </a:extLst>
          </p:cNvPr>
          <p:cNvSpPr txBox="1"/>
          <p:nvPr/>
        </p:nvSpPr>
        <p:spPr>
          <a:xfrm>
            <a:off x="2181224" y="2967335"/>
            <a:ext cx="7829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>
                <a:solidFill>
                  <a:srgbClr val="595959"/>
                </a:solidFill>
              </a:rPr>
              <a:t>JAUTĀJUMI?</a:t>
            </a:r>
          </a:p>
        </p:txBody>
      </p:sp>
    </p:spTree>
    <p:extLst>
      <p:ext uri="{BB962C8B-B14F-4D97-AF65-F5344CB8AC3E}">
        <p14:creationId xmlns:p14="http://schemas.microsoft.com/office/powerpoint/2010/main" val="3842560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195506-8464-91C3-23C7-385D682B9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D0BBFE7A-4D65-AB9E-9DE2-5912D69D8B9D}"/>
              </a:ext>
            </a:extLst>
          </p:cNvPr>
          <p:cNvSpPr/>
          <p:nvPr/>
        </p:nvSpPr>
        <p:spPr>
          <a:xfrm rot="1789">
            <a:off x="-3176" y="6326505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9AAAA3D5-B255-266E-BEB6-0D6E38697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118" y="365126"/>
            <a:ext cx="7207682" cy="132556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lv-LV" sz="3200" b="1" cap="all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Darba uzdevums</a:t>
            </a:r>
            <a:endParaRPr lang="en-US" sz="3200" b="1" cap="all" dirty="0">
              <a:solidFill>
                <a:srgbClr val="595959"/>
              </a:solidFill>
              <a:latin typeface="Montserrat" panose="00000500000000000000" pitchFamily="2" charset="-70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760D4E0C-1242-8E3C-8B40-337534567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118" y="4091917"/>
            <a:ext cx="3677398" cy="158091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lv-LV" sz="1600" b="1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Attīstības un projektu nodaļai,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lv-LV" sz="1600" b="1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Izglītības un jaunatnes nodaļai</a:t>
            </a:r>
          </a:p>
          <a:p>
            <a:r>
              <a:rPr lang="lv-LV" sz="1600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sagatavot nodaļas viedokli par 20.09.2024. iedzīvotāju iesniegto iesniegumu.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07B935B4-8F91-A237-CEF8-F434FA908EFA}"/>
              </a:ext>
            </a:extLst>
          </p:cNvPr>
          <p:cNvSpPr txBox="1">
            <a:spLocks/>
          </p:cNvSpPr>
          <p:nvPr/>
        </p:nvSpPr>
        <p:spPr>
          <a:xfrm>
            <a:off x="4183813" y="1866174"/>
            <a:ext cx="3602008" cy="2055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11" indent="-228611" algn="l" defTabSz="91444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9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1600" b="1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p/a «Carnikavas </a:t>
            </a:r>
            <a:r>
              <a:rPr lang="lv-LV" sz="1600" b="1" dirty="0" err="1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komunālserviss</a:t>
            </a:r>
            <a:r>
              <a:rPr lang="lv-LV" sz="1600" b="1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» ziņot: </a:t>
            </a:r>
            <a:endParaRPr lang="lv-LV" sz="1600" b="1" dirty="0">
              <a:solidFill>
                <a:srgbClr val="595959"/>
              </a:solidFill>
              <a:latin typeface="Montserrat" panose="00000500000000000000" pitchFamily="2" charset="-70"/>
            </a:endParaRPr>
          </a:p>
          <a:p>
            <a:r>
              <a:rPr lang="lv-LV" sz="1600" dirty="0">
                <a:solidFill>
                  <a:srgbClr val="595959"/>
                </a:solidFill>
                <a:latin typeface="Montserrat" panose="00000500000000000000" pitchFamily="2" charset="-70"/>
              </a:rPr>
              <a:t>par ēkas tehnisko stāvokli;</a:t>
            </a:r>
          </a:p>
          <a:p>
            <a:r>
              <a:rPr lang="lv-LV" sz="1600" dirty="0">
                <a:solidFill>
                  <a:srgbClr val="595959"/>
                </a:solidFill>
                <a:latin typeface="Montserrat" panose="00000500000000000000" pitchFamily="2" charset="-70"/>
              </a:rPr>
              <a:t>par nepieciešamajiem ieguldījumiem;</a:t>
            </a:r>
          </a:p>
          <a:p>
            <a:r>
              <a:rPr lang="lv-LV" sz="1600" dirty="0">
                <a:solidFill>
                  <a:srgbClr val="595959"/>
                </a:solidFill>
                <a:latin typeface="Montserrat" panose="00000500000000000000" pitchFamily="2" charset="-70"/>
              </a:rPr>
              <a:t>par priekšlikumiem tās izmantošanai.</a:t>
            </a:r>
          </a:p>
          <a:p>
            <a:endParaRPr lang="lv-LV" sz="1600" dirty="0">
              <a:solidFill>
                <a:srgbClr val="595959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E9161C2-9500-7020-031A-29D8DA2CC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8900" y="1423752"/>
            <a:ext cx="3463025" cy="489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19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ABF1F-7F1B-FB2E-85FB-49969C092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AFEB24C3-3E02-C28B-FA89-1C36F489C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72" y="676699"/>
            <a:ext cx="4680309" cy="132556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lv-LV" sz="3200" b="1" cap="all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JŪRAS IELA 4, Atrašanās vieta</a:t>
            </a:r>
            <a:endParaRPr lang="en-US" sz="3200" b="1" cap="all" dirty="0">
              <a:solidFill>
                <a:srgbClr val="595959"/>
              </a:solidFill>
              <a:latin typeface="Montserrat" panose="00000500000000000000" pitchFamily="2" charset="-7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5BF401-A9E4-F998-1761-0D147AC30F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04" y="1256135"/>
            <a:ext cx="3096455" cy="23170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535E3C-18CB-2607-E3A0-CA9E77E5A3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"/>
          <a:stretch/>
        </p:blipFill>
        <p:spPr>
          <a:xfrm>
            <a:off x="8781865" y="555722"/>
            <a:ext cx="3209471" cy="23966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2108DC-D917-03FD-6946-C44E35FD66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865" y="3042758"/>
            <a:ext cx="3209472" cy="2401571"/>
          </a:xfrm>
          <a:prstGeom prst="rect">
            <a:avLst/>
          </a:prstGeom>
        </p:spPr>
      </p:pic>
      <p:pic>
        <p:nvPicPr>
          <p:cNvPr id="5" name="Content Placeholder 20">
            <a:extLst>
              <a:ext uri="{FF2B5EF4-FFF2-40B4-BE49-F238E27FC236}">
                <a16:creationId xmlns:a16="http://schemas.microsoft.com/office/drawing/2014/main" id="{952E9325-B609-D95B-AA24-75A30741F0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04" y="3629920"/>
            <a:ext cx="3096454" cy="2317002"/>
          </a:xfrm>
        </p:spPr>
      </p:pic>
      <p:sp>
        <p:nvSpPr>
          <p:cNvPr id="14" name="AutoShape 3">
            <a:extLst>
              <a:ext uri="{FF2B5EF4-FFF2-40B4-BE49-F238E27FC236}">
                <a16:creationId xmlns:a16="http://schemas.microsoft.com/office/drawing/2014/main" id="{D5441F59-71BC-3D9E-8D80-CAFA326F0BE9}"/>
              </a:ext>
            </a:extLst>
          </p:cNvPr>
          <p:cNvSpPr/>
          <p:nvPr/>
        </p:nvSpPr>
        <p:spPr>
          <a:xfrm rot="1789">
            <a:off x="5390133" y="1035178"/>
            <a:ext cx="35245" cy="5288722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DDBE75-8761-D0D2-3397-D2A6FC87C83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7741" r="6518"/>
          <a:stretch/>
        </p:blipFill>
        <p:spPr>
          <a:xfrm>
            <a:off x="275017" y="2002262"/>
            <a:ext cx="5031932" cy="376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63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F72EE7-6946-393E-8950-E0377DFFB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8B90A007-9B1C-55C5-63EE-BF56267CCC8E}"/>
              </a:ext>
            </a:extLst>
          </p:cNvPr>
          <p:cNvSpPr/>
          <p:nvPr/>
        </p:nvSpPr>
        <p:spPr>
          <a:xfrm rot="1789">
            <a:off x="-3176" y="6326505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78E034-B630-CEC6-C2E9-BC54307DA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0" y="365126"/>
            <a:ext cx="8051800" cy="13255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lv-LV" sz="3200" b="1" cap="all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Ēkas vēsturiskā izmantošana</a:t>
            </a:r>
            <a:endParaRPr lang="en-US" sz="3200" b="1" cap="all" dirty="0">
              <a:solidFill>
                <a:srgbClr val="595959"/>
              </a:solidFill>
              <a:latin typeface="Montserrat" panose="00000500000000000000" pitchFamily="2" charset="-7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FA10A2-611D-3465-4757-115B02570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0" y="1825626"/>
            <a:ext cx="8051800" cy="1661722"/>
          </a:xfrm>
          <a:noFill/>
          <a:ln>
            <a:noFill/>
          </a:ln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lv-LV" sz="1400" dirty="0">
                <a:latin typeface="Montserrat" panose="00000500000000000000" pitchFamily="2" charset="-70"/>
                <a:cs typeface="Times New Roman" panose="02020603050405020304" pitchFamily="18" charset="0"/>
              </a:rPr>
              <a:t>Ekspluatācijas uzsākšana 1930.gadā;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lv-LV" sz="1400" dirty="0">
                <a:latin typeface="Montserrat" panose="00000500000000000000" pitchFamily="2" charset="-70"/>
                <a:cs typeface="Times New Roman" panose="02020603050405020304" pitchFamily="18" charset="0"/>
              </a:rPr>
              <a:t>Sākotnējā lietošana – dzīvojamā māja;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lv-LV" sz="1400" dirty="0">
                <a:latin typeface="Montserrat" panose="00000500000000000000" pitchFamily="2" charset="-70"/>
                <a:cs typeface="Times New Roman" panose="02020603050405020304" pitchFamily="18" charset="0"/>
              </a:rPr>
              <a:t>Carnikavas novada dome izmantoja pirmpirkuma tiesības un iegādājās ēku 2011.gadā mūzikas un mākslas skolas vajadzībām;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lv-LV" sz="1400" dirty="0">
                <a:latin typeface="Montserrat" panose="00000500000000000000" pitchFamily="2" charset="-70"/>
                <a:cs typeface="Times New Roman" panose="02020603050405020304" pitchFamily="18" charset="0"/>
              </a:rPr>
              <a:t>2014. gada 19. martā Carnikavas novada pašvaldība pieņēma lēmumu par CMMS dibināšanu un telpas tika ekspluatētas līdz 2022. gada septembrim.</a:t>
            </a:r>
            <a:endParaRPr lang="lv-LV" sz="1200" dirty="0">
              <a:solidFill>
                <a:srgbClr val="595959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</p:txBody>
      </p:sp>
      <p:pic>
        <p:nvPicPr>
          <p:cNvPr id="2" name="Content Placeholder 8">
            <a:extLst>
              <a:ext uri="{FF2B5EF4-FFF2-40B4-BE49-F238E27FC236}">
                <a16:creationId xmlns:a16="http://schemas.microsoft.com/office/drawing/2014/main" id="{22D0B961-070B-E7C3-1601-FAC75F7471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0" t="3299" r="37650" b="2733"/>
          <a:stretch/>
        </p:blipFill>
        <p:spPr>
          <a:xfrm rot="16200000">
            <a:off x="6693048" y="1594019"/>
            <a:ext cx="1269704" cy="612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14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8AFF93-5CC6-15D8-BAF4-E97420FC1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DF497BC7-A0CB-B5DD-FA26-BD2F48DB806E}"/>
              </a:ext>
            </a:extLst>
          </p:cNvPr>
          <p:cNvSpPr/>
          <p:nvPr/>
        </p:nvSpPr>
        <p:spPr>
          <a:xfrm rot="1789">
            <a:off x="-3176" y="6326505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765CCF-C16B-1F8D-2288-9A3E9F8BF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0" y="365126"/>
            <a:ext cx="8051800" cy="132556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lv-LV" sz="3200" b="1" cap="all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Ēkas izmantošana šobrīd:</a:t>
            </a:r>
            <a:endParaRPr lang="en-US" sz="3200" b="1" cap="all" dirty="0">
              <a:solidFill>
                <a:srgbClr val="595959"/>
              </a:solidFill>
              <a:latin typeface="Montserrat" panose="00000500000000000000" pitchFamily="2" charset="-7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0EF56E-108F-5C35-535E-89AEF0FC5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0" y="1825626"/>
            <a:ext cx="8051800" cy="166172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1800" dirty="0">
                <a:latin typeface="Montserrat" panose="00000500000000000000" pitchFamily="2" charset="-70"/>
              </a:rPr>
              <a:t>p/</a:t>
            </a:r>
            <a:r>
              <a:rPr lang="lv-LV" sz="1800" dirty="0" err="1">
                <a:latin typeface="Montserrat" panose="00000500000000000000" pitchFamily="2" charset="-70"/>
              </a:rPr>
              <a:t>a»Carnikavas</a:t>
            </a:r>
            <a:r>
              <a:rPr lang="lv-LV" sz="1800" dirty="0">
                <a:latin typeface="Montserrat" panose="00000500000000000000" pitchFamily="2" charset="-70"/>
              </a:rPr>
              <a:t> </a:t>
            </a:r>
            <a:r>
              <a:rPr lang="lv-LV" sz="1800" dirty="0" err="1">
                <a:latin typeface="Montserrat" panose="00000500000000000000" pitchFamily="2" charset="-70"/>
              </a:rPr>
              <a:t>komunālserviss</a:t>
            </a:r>
            <a:r>
              <a:rPr lang="lv-LV" sz="1800" dirty="0">
                <a:latin typeface="Montserrat" panose="00000500000000000000" pitchFamily="2" charset="-70"/>
              </a:rPr>
              <a:t>» Labiekārtošanas ēkas garāžas telpas izmanto tehnikas glabāšanai un remontdarbu veikšanai.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1800" dirty="0">
                <a:latin typeface="Montserrat" panose="00000500000000000000" pitchFamily="2" charset="-70"/>
              </a:rPr>
              <a:t>Pārējās telpas netiek izmantotas.</a:t>
            </a:r>
          </a:p>
        </p:txBody>
      </p:sp>
    </p:spTree>
    <p:extLst>
      <p:ext uri="{BB962C8B-B14F-4D97-AF65-F5344CB8AC3E}">
        <p14:creationId xmlns:p14="http://schemas.microsoft.com/office/powerpoint/2010/main" val="3345844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1789">
            <a:off x="-3176" y="6326505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8685D6-1E60-2C4C-81BB-61A5BE0E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0" y="365126"/>
            <a:ext cx="8051800" cy="13255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lv-LV" sz="32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Jūras iela 4 ēkas raksturojums</a:t>
            </a:r>
            <a:endParaRPr lang="en-US" sz="3200" b="1" cap="all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49A5A3-CE79-0FC9-617E-03045F039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0" y="1825626"/>
            <a:ext cx="8051800" cy="4351338"/>
          </a:xfrm>
        </p:spPr>
        <p:txBody>
          <a:bodyPr>
            <a:noAutofit/>
          </a:bodyPr>
          <a:lstStyle/>
          <a:p>
            <a:r>
              <a:rPr lang="lv-LV" sz="1400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Ēkas ekspluatācijas uzsākšanas gads 1930. Virszemes stāvi - 3 un pazemes stāvi - 1, kopējā platība 299.9m².</a:t>
            </a:r>
          </a:p>
          <a:p>
            <a:r>
              <a:rPr lang="lv-LV" sz="1400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Būves labiekārtojums - vietējā centralizētā apkure, elektroapgāde, aukstā ūdens apgāde, gāzes apgāde, kanalizācija, tualetes telpas  un dušas telpa, pirts.</a:t>
            </a:r>
          </a:p>
          <a:p>
            <a:r>
              <a:rPr lang="lv-LV" sz="1400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Ēkai Jūras ielā 4, pēc rekonstrukcijas, tehniskā inventarizācija tika veikta 2002. gadā 10. jūlijā.</a:t>
            </a:r>
          </a:p>
          <a:p>
            <a:r>
              <a:rPr lang="lv-LV" sz="1400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Ēka no ārpuses un iekšpuses izskatās apmierinošā tehniskā stāvoklī.</a:t>
            </a:r>
          </a:p>
          <a:p>
            <a:r>
              <a:rPr lang="lv-LV" sz="1400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Ēkas komunikācijas un daudzi konstruktīvie elementi ir neapmierinošā stāvoklī.</a:t>
            </a:r>
          </a:p>
          <a:p>
            <a:r>
              <a:rPr lang="lv-LV" sz="1400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Koka logi ir deformējušies un līdz ar to ir neenergoefektīvi.</a:t>
            </a:r>
          </a:p>
          <a:p>
            <a:r>
              <a:rPr lang="lv-LV" sz="1400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Ēka novērtēta ar energoefektivitātes klasi D – (158.71kwh/m²).</a:t>
            </a:r>
          </a:p>
          <a:p>
            <a:r>
              <a:rPr lang="lv-LV" sz="1400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Ēkas novērtējums četras reizes pārsniedz energoefektīvu ēku </a:t>
            </a:r>
            <a:r>
              <a:rPr lang="lv-LV" sz="1400" dirty="0" err="1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energopatēriņa</a:t>
            </a:r>
            <a:r>
              <a:rPr lang="lv-LV" sz="1400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 normu (40kwh/m²).</a:t>
            </a:r>
          </a:p>
          <a:p>
            <a:r>
              <a:rPr lang="lv-LV" sz="1400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Ēkas daudzās telpās nav ne mehāniskās, ne dabīgās ventilācijas.</a:t>
            </a:r>
          </a:p>
          <a:p>
            <a:r>
              <a:rPr lang="lv-LV" sz="1400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Ēkas stāvu gaiteņi ir šauri un vairāku līmeņu, kāpņu konstrukcija un durvju aiļu izmēri neļauj nodrošināt vides pieejamības minimālās prasības.</a:t>
            </a:r>
          </a:p>
        </p:txBody>
      </p:sp>
    </p:spTree>
    <p:extLst>
      <p:ext uri="{BB962C8B-B14F-4D97-AF65-F5344CB8AC3E}">
        <p14:creationId xmlns:p14="http://schemas.microsoft.com/office/powerpoint/2010/main" val="34180161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ADB57D-0EE0-07DC-395D-2B3B13D8D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77EF5D94-EA03-B5B2-AF99-21E2FEAE29CF}"/>
              </a:ext>
            </a:extLst>
          </p:cNvPr>
          <p:cNvSpPr/>
          <p:nvPr/>
        </p:nvSpPr>
        <p:spPr>
          <a:xfrm rot="1789">
            <a:off x="-3176" y="6326505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A357F3-31F0-F333-ADDA-8B24F391D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0" y="365126"/>
            <a:ext cx="8051800" cy="132556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lv-LV" sz="3200" b="1" cap="all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Telpu eksplikācija</a:t>
            </a:r>
            <a:endParaRPr lang="en-US" sz="3200" b="1" cap="all" dirty="0">
              <a:solidFill>
                <a:srgbClr val="595959"/>
              </a:solidFill>
              <a:latin typeface="Montserrat" panose="00000500000000000000" pitchFamily="2" charset="-70"/>
            </a:endParaRPr>
          </a:p>
        </p:txBody>
      </p:sp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7C4B663B-105C-6DF0-3F89-A94C81AAA0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9427160"/>
              </p:ext>
            </p:extLst>
          </p:nvPr>
        </p:nvGraphicFramePr>
        <p:xfrm>
          <a:off x="3792297" y="1423358"/>
          <a:ext cx="7561503" cy="4686193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542092">
                  <a:extLst>
                    <a:ext uri="{9D8B030D-6E8A-4147-A177-3AD203B41FA5}">
                      <a16:colId xmlns:a16="http://schemas.microsoft.com/office/drawing/2014/main" val="1890958393"/>
                    </a:ext>
                  </a:extLst>
                </a:gridCol>
                <a:gridCol w="840031">
                  <a:extLst>
                    <a:ext uri="{9D8B030D-6E8A-4147-A177-3AD203B41FA5}">
                      <a16:colId xmlns:a16="http://schemas.microsoft.com/office/drawing/2014/main" val="3709619147"/>
                    </a:ext>
                  </a:extLst>
                </a:gridCol>
                <a:gridCol w="2491999">
                  <a:extLst>
                    <a:ext uri="{9D8B030D-6E8A-4147-A177-3AD203B41FA5}">
                      <a16:colId xmlns:a16="http://schemas.microsoft.com/office/drawing/2014/main" val="2738934272"/>
                    </a:ext>
                  </a:extLst>
                </a:gridCol>
                <a:gridCol w="1963804">
                  <a:extLst>
                    <a:ext uri="{9D8B030D-6E8A-4147-A177-3AD203B41FA5}">
                      <a16:colId xmlns:a16="http://schemas.microsoft.com/office/drawing/2014/main" val="3686837047"/>
                    </a:ext>
                  </a:extLst>
                </a:gridCol>
                <a:gridCol w="847889">
                  <a:extLst>
                    <a:ext uri="{9D8B030D-6E8A-4147-A177-3AD203B41FA5}">
                      <a16:colId xmlns:a16="http://schemas.microsoft.com/office/drawing/2014/main" val="1550703204"/>
                    </a:ext>
                  </a:extLst>
                </a:gridCol>
                <a:gridCol w="875688">
                  <a:extLst>
                    <a:ext uri="{9D8B030D-6E8A-4147-A177-3AD203B41FA5}">
                      <a16:colId xmlns:a16="http://schemas.microsoft.com/office/drawing/2014/main" val="1240893663"/>
                    </a:ext>
                  </a:extLst>
                </a:gridCol>
              </a:tblGrid>
              <a:tr h="3968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800" kern="100" dirty="0">
                          <a:effectLst/>
                        </a:rPr>
                        <a:t>Stāvs</a:t>
                      </a:r>
                      <a:endParaRPr lang="lv-LV" sz="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800" kern="100" dirty="0">
                          <a:effectLst/>
                        </a:rPr>
                        <a:t>Telpas numurs</a:t>
                      </a:r>
                      <a:endParaRPr lang="lv-LV" sz="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800" kern="100" dirty="0">
                          <a:effectLst/>
                        </a:rPr>
                        <a:t>Telpas nosaukums</a:t>
                      </a:r>
                      <a:endParaRPr lang="lv-LV" sz="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800" kern="100" dirty="0">
                          <a:effectLst/>
                        </a:rPr>
                        <a:t>Telpas veids</a:t>
                      </a:r>
                      <a:endParaRPr lang="lv-LV" sz="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800" kern="100">
                          <a:effectLst/>
                        </a:rPr>
                        <a:t>Telpas platība (kv.m.)</a:t>
                      </a:r>
                      <a:endParaRPr lang="lv-LV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800" kern="100">
                          <a:effectLst/>
                        </a:rPr>
                        <a:t>Telpas augstums (m)</a:t>
                      </a:r>
                      <a:endParaRPr lang="lv-LV" sz="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extLst>
                  <a:ext uri="{0D108BD9-81ED-4DB2-BD59-A6C34878D82A}">
                    <a16:rowId xmlns:a16="http://schemas.microsoft.com/office/drawing/2014/main" val="4024871811"/>
                  </a:ext>
                </a:extLst>
              </a:tr>
              <a:tr h="117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Istaba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Dzīvojamā telpa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10.8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2.6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extLst>
                  <a:ext uri="{0D108BD9-81ED-4DB2-BD59-A6C34878D82A}">
                    <a16:rowId xmlns:a16="http://schemas.microsoft.com/office/drawing/2014/main" val="1831599235"/>
                  </a:ext>
                </a:extLst>
              </a:tr>
              <a:tr h="117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Istaba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Dzīvojamā telpa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27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2.6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extLst>
                  <a:ext uri="{0D108BD9-81ED-4DB2-BD59-A6C34878D82A}">
                    <a16:rowId xmlns:a16="http://schemas.microsoft.com/office/drawing/2014/main" val="1562552726"/>
                  </a:ext>
                </a:extLst>
              </a:tr>
              <a:tr h="117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Priekštelpa 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Dzīvokļa palīgtelpa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5.8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2.6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extLst>
                  <a:ext uri="{0D108BD9-81ED-4DB2-BD59-A6C34878D82A}">
                    <a16:rowId xmlns:a16="http://schemas.microsoft.com/office/drawing/2014/main" val="1618956080"/>
                  </a:ext>
                </a:extLst>
              </a:tr>
              <a:tr h="117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Virtuve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Dzīvokļa palīgtelpa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9.2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2.6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extLst>
                  <a:ext uri="{0D108BD9-81ED-4DB2-BD59-A6C34878D82A}">
                    <a16:rowId xmlns:a16="http://schemas.microsoft.com/office/drawing/2014/main" val="438927965"/>
                  </a:ext>
                </a:extLst>
              </a:tr>
              <a:tr h="117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Tualete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Dzīvokļa palīgtelpa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1.1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2.6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extLst>
                  <a:ext uri="{0D108BD9-81ED-4DB2-BD59-A6C34878D82A}">
                    <a16:rowId xmlns:a16="http://schemas.microsoft.com/office/drawing/2014/main" val="2429515280"/>
                  </a:ext>
                </a:extLst>
              </a:tr>
              <a:tr h="117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6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Veranda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Dzīvokļa palīgtelpa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8.3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2.6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extLst>
                  <a:ext uri="{0D108BD9-81ED-4DB2-BD59-A6C34878D82A}">
                    <a16:rowId xmlns:a16="http://schemas.microsoft.com/office/drawing/2014/main" val="2427289418"/>
                  </a:ext>
                </a:extLst>
              </a:tr>
              <a:tr h="117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7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Kāpņu telpa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Dzīvokļa palīgtelpa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12.4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2.4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extLst>
                  <a:ext uri="{0D108BD9-81ED-4DB2-BD59-A6C34878D82A}">
                    <a16:rowId xmlns:a16="http://schemas.microsoft.com/office/drawing/2014/main" val="2148688513"/>
                  </a:ext>
                </a:extLst>
              </a:tr>
              <a:tr h="117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8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Vējtveris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Dzīvokļa palīgtelpa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1.5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2.4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extLst>
                  <a:ext uri="{0D108BD9-81ED-4DB2-BD59-A6C34878D82A}">
                    <a16:rowId xmlns:a16="http://schemas.microsoft.com/office/drawing/2014/main" val="1220326363"/>
                  </a:ext>
                </a:extLst>
              </a:tr>
              <a:tr h="117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9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Saimniecības telpa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Dzīvokļa palīgtelpa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8.3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2.4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extLst>
                  <a:ext uri="{0D108BD9-81ED-4DB2-BD59-A6C34878D82A}">
                    <a16:rowId xmlns:a16="http://schemas.microsoft.com/office/drawing/2014/main" val="1562509681"/>
                  </a:ext>
                </a:extLst>
              </a:tr>
              <a:tr h="117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Tualete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Dzīvokļa palīgtelpa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9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2.4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extLst>
                  <a:ext uri="{0D108BD9-81ED-4DB2-BD59-A6C34878D82A}">
                    <a16:rowId xmlns:a16="http://schemas.microsoft.com/office/drawing/2014/main" val="2824038670"/>
                  </a:ext>
                </a:extLst>
              </a:tr>
              <a:tr h="117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11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Pirts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Dzīvokļa palīgtelpa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4.6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2.4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extLst>
                  <a:ext uri="{0D108BD9-81ED-4DB2-BD59-A6C34878D82A}">
                    <a16:rowId xmlns:a16="http://schemas.microsoft.com/office/drawing/2014/main" val="2405120750"/>
                  </a:ext>
                </a:extLst>
              </a:tr>
              <a:tr h="117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12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Garāža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Dzīvokļa palīgtelpa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41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2.3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extLst>
                  <a:ext uri="{0D108BD9-81ED-4DB2-BD59-A6C34878D82A}">
                    <a16:rowId xmlns:a16="http://schemas.microsoft.com/office/drawing/2014/main" val="2326326531"/>
                  </a:ext>
                </a:extLst>
              </a:tr>
              <a:tr h="117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13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Saimniecības telpa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Dzīvokļa palīgtelpa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8.5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2.65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extLst>
                  <a:ext uri="{0D108BD9-81ED-4DB2-BD59-A6C34878D82A}">
                    <a16:rowId xmlns:a16="http://schemas.microsoft.com/office/drawing/2014/main" val="502221581"/>
                  </a:ext>
                </a:extLst>
              </a:tr>
              <a:tr h="117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14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Saimniecības telpa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Dzīvokļa palīgtelpa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8.4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2.65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extLst>
                  <a:ext uri="{0D108BD9-81ED-4DB2-BD59-A6C34878D82A}">
                    <a16:rowId xmlns:a16="http://schemas.microsoft.com/office/drawing/2014/main" val="3748693574"/>
                  </a:ext>
                </a:extLst>
              </a:tr>
              <a:tr h="117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Saimniecības telpa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Dzīvokļa palīgtelpa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2.6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2.65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extLst>
                  <a:ext uri="{0D108BD9-81ED-4DB2-BD59-A6C34878D82A}">
                    <a16:rowId xmlns:a16="http://schemas.microsoft.com/office/drawing/2014/main" val="186122490"/>
                  </a:ext>
                </a:extLst>
              </a:tr>
              <a:tr h="117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16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Istaba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Dzīvojamā telpa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11.1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2.65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extLst>
                  <a:ext uri="{0D108BD9-81ED-4DB2-BD59-A6C34878D82A}">
                    <a16:rowId xmlns:a16="http://schemas.microsoft.com/office/drawing/2014/main" val="4203592577"/>
                  </a:ext>
                </a:extLst>
              </a:tr>
              <a:tr h="117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17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Istaba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Dzīvojamā telpa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14.1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2.65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extLst>
                  <a:ext uri="{0D108BD9-81ED-4DB2-BD59-A6C34878D82A}">
                    <a16:rowId xmlns:a16="http://schemas.microsoft.com/office/drawing/2014/main" val="3777563830"/>
                  </a:ext>
                </a:extLst>
              </a:tr>
              <a:tr h="117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18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Terase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Dzīvokļa </a:t>
                      </a:r>
                      <a:r>
                        <a:rPr lang="lv-LV" sz="900" kern="100" dirty="0" err="1">
                          <a:effectLst/>
                          <a:latin typeface="Montserrat" panose="00000500000000000000" pitchFamily="2" charset="-70"/>
                        </a:rPr>
                        <a:t>ārtelpa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9.7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2.65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extLst>
                  <a:ext uri="{0D108BD9-81ED-4DB2-BD59-A6C34878D82A}">
                    <a16:rowId xmlns:a16="http://schemas.microsoft.com/office/drawing/2014/main" val="1976571943"/>
                  </a:ext>
                </a:extLst>
              </a:tr>
              <a:tr h="117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19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Istaba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Dzīvojamā telpa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13.5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2.65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extLst>
                  <a:ext uri="{0D108BD9-81ED-4DB2-BD59-A6C34878D82A}">
                    <a16:rowId xmlns:a16="http://schemas.microsoft.com/office/drawing/2014/main" val="934095154"/>
                  </a:ext>
                </a:extLst>
              </a:tr>
              <a:tr h="117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20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Virtuve 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Dzīvokļa palīgtelpa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7.6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2.65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extLst>
                  <a:ext uri="{0D108BD9-81ED-4DB2-BD59-A6C34878D82A}">
                    <a16:rowId xmlns:a16="http://schemas.microsoft.com/office/drawing/2014/main" val="3157082678"/>
                  </a:ext>
                </a:extLst>
              </a:tr>
              <a:tr h="117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21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Tualete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Dzīvokļa palīgtelpa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1.3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2.65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extLst>
                  <a:ext uri="{0D108BD9-81ED-4DB2-BD59-A6C34878D82A}">
                    <a16:rowId xmlns:a16="http://schemas.microsoft.com/office/drawing/2014/main" val="127700861"/>
                  </a:ext>
                </a:extLst>
              </a:tr>
              <a:tr h="117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22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Priekštelpa 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Dzīvokļa palīgtelpa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7.6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2.65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extLst>
                  <a:ext uri="{0D108BD9-81ED-4DB2-BD59-A6C34878D82A}">
                    <a16:rowId xmlns:a16="http://schemas.microsoft.com/office/drawing/2014/main" val="2694759761"/>
                  </a:ext>
                </a:extLst>
              </a:tr>
              <a:tr h="117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23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Kāpņu telpa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Dzīvokļa palīgtelpa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12.4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2.65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extLst>
                  <a:ext uri="{0D108BD9-81ED-4DB2-BD59-A6C34878D82A}">
                    <a16:rowId xmlns:a16="http://schemas.microsoft.com/office/drawing/2014/main" val="3925864217"/>
                  </a:ext>
                </a:extLst>
              </a:tr>
              <a:tr h="117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24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Vannas istaba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Dzīvokļa palīgtelpa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8.1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2.65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extLst>
                  <a:ext uri="{0D108BD9-81ED-4DB2-BD59-A6C34878D82A}">
                    <a16:rowId xmlns:a16="http://schemas.microsoft.com/office/drawing/2014/main" val="347080737"/>
                  </a:ext>
                </a:extLst>
              </a:tr>
              <a:tr h="117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25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Saimniecības telpa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Dzīvokļa palīgtelpa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2.27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extLst>
                  <a:ext uri="{0D108BD9-81ED-4DB2-BD59-A6C34878D82A}">
                    <a16:rowId xmlns:a16="http://schemas.microsoft.com/office/drawing/2014/main" val="1173701970"/>
                  </a:ext>
                </a:extLst>
              </a:tr>
              <a:tr h="117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26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Tualete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Dzīvokļa palīgtelpa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1.1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2.27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extLst>
                  <a:ext uri="{0D108BD9-81ED-4DB2-BD59-A6C34878D82A}">
                    <a16:rowId xmlns:a16="http://schemas.microsoft.com/office/drawing/2014/main" val="304089614"/>
                  </a:ext>
                </a:extLst>
              </a:tr>
              <a:tr h="117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27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Saimniecības telpa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Dzīvokļa palīgtelpa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2.2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2.27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extLst>
                  <a:ext uri="{0D108BD9-81ED-4DB2-BD59-A6C34878D82A}">
                    <a16:rowId xmlns:a16="http://schemas.microsoft.com/office/drawing/2014/main" val="2255206554"/>
                  </a:ext>
                </a:extLst>
              </a:tr>
              <a:tr h="117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28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Istaba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Dzīvojamā telpa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28.9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2.38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extLst>
                  <a:ext uri="{0D108BD9-81ED-4DB2-BD59-A6C34878D82A}">
                    <a16:rowId xmlns:a16="http://schemas.microsoft.com/office/drawing/2014/main" val="1314625585"/>
                  </a:ext>
                </a:extLst>
              </a:tr>
              <a:tr h="117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29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Istaba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Dzīvojamā telpa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12.1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2.38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extLst>
                  <a:ext uri="{0D108BD9-81ED-4DB2-BD59-A6C34878D82A}">
                    <a16:rowId xmlns:a16="http://schemas.microsoft.com/office/drawing/2014/main" val="617244802"/>
                  </a:ext>
                </a:extLst>
              </a:tr>
              <a:tr h="117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30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Kāpņu telpa 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Dzīvokļa palīgtelpa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12.5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2.4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extLst>
                  <a:ext uri="{0D108BD9-81ED-4DB2-BD59-A6C34878D82A}">
                    <a16:rowId xmlns:a16="http://schemas.microsoft.com/office/drawing/2014/main" val="3682663825"/>
                  </a:ext>
                </a:extLst>
              </a:tr>
              <a:tr h="117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-1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31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Pagrabs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>
                          <a:effectLst/>
                          <a:latin typeface="Montserrat" panose="00000500000000000000" pitchFamily="2" charset="-70"/>
                        </a:rPr>
                        <a:t>Dzīvokļa palīgtelpa</a:t>
                      </a:r>
                      <a:endParaRPr lang="lv-LV" sz="9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900" kern="100" dirty="0">
                          <a:effectLst/>
                          <a:latin typeface="Montserrat" panose="00000500000000000000" pitchFamily="2" charset="-70"/>
                        </a:rPr>
                        <a:t>1.85</a:t>
                      </a:r>
                      <a:endParaRPr lang="lv-LV" sz="9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4" marR="42854" marT="0" marB="0"/>
                </a:tc>
                <a:extLst>
                  <a:ext uri="{0D108BD9-81ED-4DB2-BD59-A6C34878D82A}">
                    <a16:rowId xmlns:a16="http://schemas.microsoft.com/office/drawing/2014/main" val="3759567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7732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52D91-EC00-E63A-86B3-1CA4ECB33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9582"/>
          </a:xfrm>
        </p:spPr>
        <p:txBody>
          <a:bodyPr>
            <a:normAutofit/>
          </a:bodyPr>
          <a:lstStyle/>
          <a:p>
            <a:pPr algn="ctr"/>
            <a:r>
              <a:rPr lang="lv-LV" sz="3200" b="1" cap="all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Būves 1. stāva plāns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4F586E0-FEFB-6437-EF0E-6A3CDC61F8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7840"/>
          <a:stretch/>
        </p:blipFill>
        <p:spPr>
          <a:xfrm>
            <a:off x="2638502" y="1188013"/>
            <a:ext cx="9464360" cy="54860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EAEC81-9C27-BCDD-E451-22D3BDEC65B3}"/>
              </a:ext>
            </a:extLst>
          </p:cNvPr>
          <p:cNvSpPr txBox="1"/>
          <p:nvPr/>
        </p:nvSpPr>
        <p:spPr>
          <a:xfrm>
            <a:off x="388189" y="2512692"/>
            <a:ext cx="4201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1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Dzīvojamā telpa – 47,85 m</a:t>
            </a:r>
            <a:r>
              <a:rPr lang="lv-LV" sz="1800" b="1" baseline="30000" dirty="0">
                <a:solidFill>
                  <a:srgbClr val="595959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1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Garāža – 43,92 m</a:t>
            </a:r>
            <a:r>
              <a:rPr lang="lv-LV" sz="1800" b="1" baseline="30000" dirty="0">
                <a:solidFill>
                  <a:srgbClr val="595959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lv-LV" sz="2000" b="1" dirty="0">
              <a:solidFill>
                <a:srgbClr val="595959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1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Virtuve – 7,95 m</a:t>
            </a:r>
            <a:r>
              <a:rPr lang="lv-LV" sz="1800" b="1" baseline="30000" dirty="0">
                <a:solidFill>
                  <a:srgbClr val="595959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lv-LV" sz="2000" b="1" dirty="0">
              <a:solidFill>
                <a:srgbClr val="595959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endParaRPr lang="lv-LV" sz="2000" dirty="0">
              <a:latin typeface="Montserrat" panose="00000500000000000000" pitchFamily="2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24947094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009D9-E0D8-57EE-0592-1F671EC5F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969"/>
          </a:xfrm>
        </p:spPr>
        <p:txBody>
          <a:bodyPr>
            <a:normAutofit/>
          </a:bodyPr>
          <a:lstStyle/>
          <a:p>
            <a:pPr algn="ctr"/>
            <a:r>
              <a:rPr lang="lv-LV" sz="3200" b="1" cap="all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Būves 2. stāva plāns</a:t>
            </a:r>
            <a:endParaRPr lang="lv-LV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132372-8F85-45FA-5499-BA9C17E7E0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5289"/>
          <a:stretch/>
        </p:blipFill>
        <p:spPr>
          <a:xfrm>
            <a:off x="2276190" y="1068489"/>
            <a:ext cx="9628263" cy="56387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5650FD-255C-6BAC-5DB9-42F3C1874695}"/>
              </a:ext>
            </a:extLst>
          </p:cNvPr>
          <p:cNvSpPr txBox="1"/>
          <p:nvPr/>
        </p:nvSpPr>
        <p:spPr>
          <a:xfrm>
            <a:off x="175658" y="2521319"/>
            <a:ext cx="4201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1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Apdzīvojamā zona 47,26 m</a:t>
            </a:r>
            <a:r>
              <a:rPr lang="lv-LV" sz="2000" b="1" baseline="30000" dirty="0">
                <a:solidFill>
                  <a:srgbClr val="595959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lv-LV" sz="2400" b="1" dirty="0">
              <a:solidFill>
                <a:srgbClr val="595959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endParaRPr lang="lv-LV" sz="2000" b="1" dirty="0">
              <a:solidFill>
                <a:srgbClr val="595959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endParaRPr lang="lv-LV" sz="2000" dirty="0">
              <a:latin typeface="Montserrat" panose="00000500000000000000" pitchFamily="2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3763964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55408</TotalTime>
  <Words>903</Words>
  <Application>Microsoft Office PowerPoint</Application>
  <PresentationFormat>Widescreen</PresentationFormat>
  <Paragraphs>290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Montserrat</vt:lpstr>
      <vt:lpstr>Times New Roman</vt:lpstr>
      <vt:lpstr>Wingdings</vt:lpstr>
      <vt:lpstr>1_Office Theme</vt:lpstr>
      <vt:lpstr>Office Theme</vt:lpstr>
      <vt:lpstr>2_Office Theme</vt:lpstr>
      <vt:lpstr>PowerPoint Presentation</vt:lpstr>
      <vt:lpstr>Darba uzdevums</vt:lpstr>
      <vt:lpstr>JŪRAS IELA 4, Atrašanās vieta</vt:lpstr>
      <vt:lpstr>Ēkas vēsturiskā izmantošana</vt:lpstr>
      <vt:lpstr>Ēkas izmantošana šobrīd:</vt:lpstr>
      <vt:lpstr>Jūras iela 4 ēkas raksturojums</vt:lpstr>
      <vt:lpstr>Telpu eksplikācija</vt:lpstr>
      <vt:lpstr>Būves 1. stāva plāns</vt:lpstr>
      <vt:lpstr>Būves 2. stāva plāns</vt:lpstr>
      <vt:lpstr>Būves 3. stāva plāns</vt:lpstr>
      <vt:lpstr>PowerPoint Presentation</vt:lpstr>
      <vt:lpstr>PowerPoint Presentation</vt:lpstr>
      <vt:lpstr>Mērķis: Jauniešu māja</vt:lpstr>
      <vt:lpstr>Mērķis: Kopienu centrs</vt:lpstr>
      <vt:lpstr>Ēkas nepieciešamība pašvaldības funkciju veikšanai</vt:lpstr>
      <vt:lpstr>Ēkas nodošana nomā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</dc:creator>
  <cp:lastModifiedBy>Elīna Klindžāne</cp:lastModifiedBy>
  <cp:revision>371</cp:revision>
  <cp:lastPrinted>2024-01-17T06:47:34Z</cp:lastPrinted>
  <dcterms:created xsi:type="dcterms:W3CDTF">2022-12-08T15:15:20Z</dcterms:created>
  <dcterms:modified xsi:type="dcterms:W3CDTF">2024-10-16T05:47:38Z</dcterms:modified>
</cp:coreProperties>
</file>