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635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1129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766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93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16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4501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2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166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954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934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9767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57DE41-4470-4F28-A026-B05D9F5E68CC}" type="datetimeFigureOut">
              <a:rPr lang="lv-LV" smtClean="0"/>
              <a:t>14.12.2024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25AEA38-1808-4F9A-9332-18A6418FBB00}" type="slidenum">
              <a:rPr lang="lv-LV" smtClean="0"/>
              <a:t>‹#›</a:t>
            </a:fld>
            <a:endParaRPr lang="lv-LV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623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ED70C-5613-7162-D863-1AED37FE20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lv-LV" sz="6000" b="1" dirty="0"/>
              <a:t>Pašvaldības līdzfinansējums privātajām vispārējās pamata un vidējās izglītības iestādēm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5DF63-A4CE-C8A1-08B2-B40D3F7019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  <a:p>
            <a:r>
              <a:rPr lang="lv-LV" dirty="0"/>
              <a:t>Dati par iepriekšējo periodu (2023. – 2024. gads)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6D6C3-AE99-F676-E74A-CF708CF0C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79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34170-FD40-1933-6913-877783C9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400" b="1" dirty="0"/>
              <a:t>Izglītojamo skaits privātajās skolās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AAA421-C323-EE6D-3A2E-31126F4F84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2492830"/>
              </p:ext>
            </p:extLst>
          </p:nvPr>
        </p:nvGraphicFramePr>
        <p:xfrm>
          <a:off x="1096963" y="1846263"/>
          <a:ext cx="10058397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9332">
                  <a:extLst>
                    <a:ext uri="{9D8B030D-6E8A-4147-A177-3AD203B41FA5}">
                      <a16:colId xmlns:a16="http://schemas.microsoft.com/office/drawing/2014/main" val="632231420"/>
                    </a:ext>
                  </a:extLst>
                </a:gridCol>
                <a:gridCol w="3440033">
                  <a:extLst>
                    <a:ext uri="{9D8B030D-6E8A-4147-A177-3AD203B41FA5}">
                      <a16:colId xmlns:a16="http://schemas.microsoft.com/office/drawing/2014/main" val="3214451302"/>
                    </a:ext>
                  </a:extLst>
                </a:gridCol>
                <a:gridCol w="3959032">
                  <a:extLst>
                    <a:ext uri="{9D8B030D-6E8A-4147-A177-3AD203B41FA5}">
                      <a16:colId xmlns:a16="http://schemas.microsoft.com/office/drawing/2014/main" val="35599268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2000" dirty="0"/>
                        <a:t>Iestāžu sadalījums pēc atrašanās vietas</a:t>
                      </a:r>
                    </a:p>
                    <a:p>
                      <a:endParaRPr lang="lv-LV" sz="2000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01.09.-31.12.2023.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01.09.-11.12.2024.</a:t>
                      </a:r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628087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52737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Ādažu novadā (ĀBVS)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351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344</a:t>
                      </a:r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2603905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Citos novados un pilsētās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376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422</a:t>
                      </a:r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16141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Kopā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727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766</a:t>
                      </a:r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207048139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896438F-13AE-F655-7116-CBE1282A29A1}"/>
              </a:ext>
            </a:extLst>
          </p:cNvPr>
          <p:cNvSpPr txBox="1"/>
          <p:nvPr/>
        </p:nvSpPr>
        <p:spPr>
          <a:xfrm>
            <a:off x="975359" y="4966752"/>
            <a:ext cx="9638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/>
              <a:t>Pēc VIIS datiem Ādažu novadā deklarētie izglītojamie (! visiem nav deklarēti vecāki 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73298C-559E-5D21-3E13-889293BF1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52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87AC0-1A07-1C0C-868D-C9E9E3996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BA095-2E34-688A-82E6-C41D7B008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400" b="1" dirty="0"/>
              <a:t>Izdevumi par līdzfinansējumu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6875C83-E206-9CB8-4053-8E87834B2E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041402"/>
              </p:ext>
            </p:extLst>
          </p:nvPr>
        </p:nvGraphicFramePr>
        <p:xfrm>
          <a:off x="1097279" y="1753985"/>
          <a:ext cx="10058402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133">
                  <a:extLst>
                    <a:ext uri="{9D8B030D-6E8A-4147-A177-3AD203B41FA5}">
                      <a16:colId xmlns:a16="http://schemas.microsoft.com/office/drawing/2014/main" val="632231420"/>
                    </a:ext>
                  </a:extLst>
                </a:gridCol>
                <a:gridCol w="1686813">
                  <a:extLst>
                    <a:ext uri="{9D8B030D-6E8A-4147-A177-3AD203B41FA5}">
                      <a16:colId xmlns:a16="http://schemas.microsoft.com/office/drawing/2014/main" val="3214451302"/>
                    </a:ext>
                  </a:extLst>
                </a:gridCol>
                <a:gridCol w="1949205">
                  <a:extLst>
                    <a:ext uri="{9D8B030D-6E8A-4147-A177-3AD203B41FA5}">
                      <a16:colId xmlns:a16="http://schemas.microsoft.com/office/drawing/2014/main" val="3559926899"/>
                    </a:ext>
                  </a:extLst>
                </a:gridCol>
                <a:gridCol w="2132270">
                  <a:extLst>
                    <a:ext uri="{9D8B030D-6E8A-4147-A177-3AD203B41FA5}">
                      <a16:colId xmlns:a16="http://schemas.microsoft.com/office/drawing/2014/main" val="2349401671"/>
                    </a:ext>
                  </a:extLst>
                </a:gridCol>
                <a:gridCol w="2367981">
                  <a:extLst>
                    <a:ext uri="{9D8B030D-6E8A-4147-A177-3AD203B41FA5}">
                      <a16:colId xmlns:a16="http://schemas.microsoft.com/office/drawing/2014/main" val="6903368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sz="2000" dirty="0">
                          <a:latin typeface="+mj-lt"/>
                        </a:rPr>
                        <a:t>Iestāžu sadalījums pēc atrašanās </a:t>
                      </a:r>
                      <a:r>
                        <a:rPr lang="lv-LV" sz="1800" dirty="0">
                          <a:latin typeface="+mj-lt"/>
                        </a:rPr>
                        <a:t>vietas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+mj-lt"/>
                        </a:rPr>
                        <a:t>Izpilde 2023.g. </a:t>
                      </a:r>
                      <a:r>
                        <a:rPr lang="lv-LV" sz="1400" b="0" dirty="0">
                          <a:latin typeface="+mj-lt"/>
                        </a:rPr>
                        <a:t>(</a:t>
                      </a:r>
                      <a:r>
                        <a:rPr lang="lv-LV" sz="1400" b="0" dirty="0" err="1">
                          <a:latin typeface="+mj-lt"/>
                        </a:rPr>
                        <a:t>euro</a:t>
                      </a:r>
                      <a:r>
                        <a:rPr lang="lv-LV" sz="1400" b="0" dirty="0">
                          <a:latin typeface="+mj-lt"/>
                        </a:rPr>
                        <a:t>)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+mj-lt"/>
                        </a:rPr>
                        <a:t>Izpilde 2024.g. </a:t>
                      </a:r>
                    </a:p>
                    <a:p>
                      <a:pPr algn="ctr"/>
                      <a:r>
                        <a:rPr lang="lv-LV" sz="1400" b="0" dirty="0">
                          <a:latin typeface="+mj-lt"/>
                        </a:rPr>
                        <a:t>(</a:t>
                      </a:r>
                      <a:r>
                        <a:rPr lang="lv-LV" sz="1400" b="0" dirty="0" err="1">
                          <a:latin typeface="+mj-lt"/>
                        </a:rPr>
                        <a:t>euro</a:t>
                      </a:r>
                      <a:r>
                        <a:rPr lang="lv-LV" sz="1400" b="0" dirty="0">
                          <a:latin typeface="+mj-lt"/>
                        </a:rPr>
                        <a:t>)</a:t>
                      </a:r>
                    </a:p>
                    <a:p>
                      <a:pPr algn="ctr"/>
                      <a:endParaRPr lang="lv-LV" sz="1400" b="0" dirty="0">
                        <a:latin typeface="+mj-lt"/>
                      </a:endParaRP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endParaRPr lang="lv-LV" sz="2400" b="0" dirty="0">
                        <a:latin typeface="+mj-lt"/>
                      </a:endParaRP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latin typeface="+mj-lt"/>
                        </a:rPr>
                        <a:t>Prognozes 2025.g. </a:t>
                      </a:r>
                      <a:r>
                        <a:rPr lang="lv-LV" sz="1400" b="0" dirty="0">
                          <a:latin typeface="+mj-lt"/>
                        </a:rPr>
                        <a:t>(</a:t>
                      </a:r>
                      <a:r>
                        <a:rPr lang="lv-LV" sz="1400" b="0" dirty="0" err="1">
                          <a:latin typeface="+mj-lt"/>
                        </a:rPr>
                        <a:t>euro</a:t>
                      </a:r>
                      <a:r>
                        <a:rPr lang="lv-LV" sz="1400" b="0" dirty="0">
                          <a:latin typeface="+mj-lt"/>
                        </a:rPr>
                        <a:t>)</a:t>
                      </a:r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628087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endParaRPr lang="lv-LV" sz="2000" dirty="0"/>
                    </a:p>
                  </a:txBody>
                  <a:tcPr marL="87464" marR="87464"/>
                </a:tc>
                <a:extLst>
                  <a:ext uri="{0D108BD9-81ED-4DB2-BD59-A6C34878D82A}">
                    <a16:rowId xmlns:a16="http://schemas.microsoft.com/office/drawing/2014/main" val="52737017"/>
                  </a:ext>
                </a:extLst>
              </a:tr>
              <a:tr h="508127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Ādažu novadā (ĀBVS)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353 431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*363 978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 9 % rezerve </a:t>
                      </a:r>
                    </a:p>
                    <a:p>
                      <a:pPr algn="ctr"/>
                      <a:r>
                        <a:rPr lang="lv-LV" sz="1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(~30 izglītojamie)</a:t>
                      </a:r>
                    </a:p>
                    <a:p>
                      <a:pPr algn="ctr"/>
                      <a:r>
                        <a:rPr lang="lv-LV" sz="1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+32922 </a:t>
                      </a:r>
                      <a:r>
                        <a:rPr lang="lv-LV" sz="12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euro</a:t>
                      </a:r>
                      <a:endParaRPr lang="lv-LV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396 900</a:t>
                      </a:r>
                    </a:p>
                  </a:txBody>
                  <a:tcPr marL="87464" marR="87464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05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Citos novados un pilsētās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165 951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*208 676</a:t>
                      </a:r>
                    </a:p>
                    <a:p>
                      <a:pPr algn="ctr"/>
                      <a:endParaRPr lang="lv-LV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 + 25% </a:t>
                      </a:r>
                    </a:p>
                    <a:p>
                      <a:pPr algn="ctr"/>
                      <a:r>
                        <a:rPr lang="lv-LV" sz="1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(kā  pret iepriekšējo periodu)</a:t>
                      </a:r>
                    </a:p>
                    <a:p>
                      <a:pPr algn="ctr"/>
                      <a:r>
                        <a:rPr lang="lv-LV" sz="12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+ 50211 </a:t>
                      </a:r>
                      <a:r>
                        <a:rPr lang="lv-LV" sz="12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euro</a:t>
                      </a:r>
                      <a:endParaRPr lang="lv-LV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258 887</a:t>
                      </a:r>
                    </a:p>
                  </a:txBody>
                  <a:tcPr marL="87464" marR="87464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1997"/>
                  </a:ext>
                </a:extLst>
              </a:tr>
              <a:tr h="270383">
                <a:tc>
                  <a:txBody>
                    <a:bodyPr/>
                    <a:lstStyle/>
                    <a:p>
                      <a:pPr algn="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Kopā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519 382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*572 654</a:t>
                      </a: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endParaRPr lang="lv-LV" sz="20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7464" marR="874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655 787</a:t>
                      </a:r>
                    </a:p>
                  </a:txBody>
                  <a:tcPr marL="87464" marR="8746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48139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4EBDCE-507A-13C2-559A-9329ED610BF3}"/>
              </a:ext>
            </a:extLst>
          </p:cNvPr>
          <p:cNvSpPr txBox="1"/>
          <p:nvPr/>
        </p:nvSpPr>
        <p:spPr>
          <a:xfrm>
            <a:off x="1096963" y="5120641"/>
            <a:ext cx="5471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/>
              <a:t>Pēc datiem DVS Namejs un </a:t>
            </a:r>
            <a:r>
              <a:rPr lang="lv-LV" sz="1400" i="1" dirty="0" err="1"/>
              <a:t>Lietvaris</a:t>
            </a:r>
            <a:r>
              <a:rPr lang="lv-LV" sz="1400" i="1" dirty="0"/>
              <a:t> uz 11.12.2024.</a:t>
            </a:r>
          </a:p>
          <a:p>
            <a:endParaRPr lang="lv-LV" sz="1400" i="1" dirty="0"/>
          </a:p>
          <a:p>
            <a:r>
              <a:rPr lang="lv-LV" sz="1400" i="1" dirty="0"/>
              <a:t>*Prognozētā summa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7E9EF7E-BC91-2E38-F528-7E61B2480F9A}"/>
              </a:ext>
            </a:extLst>
          </p:cNvPr>
          <p:cNvSpPr/>
          <p:nvPr/>
        </p:nvSpPr>
        <p:spPr>
          <a:xfrm>
            <a:off x="7141464" y="1975104"/>
            <a:ext cx="877824" cy="29260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4E7C83-AF5D-ABF4-458E-613C73F27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12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F31CE-81F0-DEDD-784E-DF43F7798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71031-D5FD-F9F2-D802-D31C1CAA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32509"/>
            <a:ext cx="10058400" cy="1005840"/>
          </a:xfrm>
        </p:spPr>
        <p:txBody>
          <a:bodyPr>
            <a:normAutofit/>
          </a:bodyPr>
          <a:lstStyle/>
          <a:p>
            <a:r>
              <a:rPr lang="lv-LV" sz="4000" b="1" dirty="0"/>
              <a:t>Izdevumu atšifrējums pa mēnešiem 2024. gadā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F4C3D9E-0C07-2632-C7CA-C98BA9253A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6593046"/>
              </p:ext>
            </p:extLst>
          </p:nvPr>
        </p:nvGraphicFramePr>
        <p:xfrm>
          <a:off x="1107076" y="1313411"/>
          <a:ext cx="10181608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48">
                  <a:extLst>
                    <a:ext uri="{9D8B030D-6E8A-4147-A177-3AD203B41FA5}">
                      <a16:colId xmlns:a16="http://schemas.microsoft.com/office/drawing/2014/main" val="1420584527"/>
                    </a:ext>
                  </a:extLst>
                </a:gridCol>
                <a:gridCol w="3092471">
                  <a:extLst>
                    <a:ext uri="{9D8B030D-6E8A-4147-A177-3AD203B41FA5}">
                      <a16:colId xmlns:a16="http://schemas.microsoft.com/office/drawing/2014/main" val="967544926"/>
                    </a:ext>
                  </a:extLst>
                </a:gridCol>
                <a:gridCol w="3279086">
                  <a:extLst>
                    <a:ext uri="{9D8B030D-6E8A-4147-A177-3AD203B41FA5}">
                      <a16:colId xmlns:a16="http://schemas.microsoft.com/office/drawing/2014/main" val="2763571424"/>
                    </a:ext>
                  </a:extLst>
                </a:gridCol>
                <a:gridCol w="2386003">
                  <a:extLst>
                    <a:ext uri="{9D8B030D-6E8A-4147-A177-3AD203B41FA5}">
                      <a16:colId xmlns:a16="http://schemas.microsoft.com/office/drawing/2014/main" val="1057636523"/>
                    </a:ext>
                  </a:extLst>
                </a:gridCol>
              </a:tblGrid>
              <a:tr h="572201">
                <a:tc>
                  <a:txBody>
                    <a:bodyPr/>
                    <a:lstStyle/>
                    <a:p>
                      <a:r>
                        <a:rPr lang="lv-LV" sz="1600" dirty="0"/>
                        <a:t>2024. gada mēneši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Līdzfinansējums </a:t>
                      </a:r>
                      <a:r>
                        <a:rPr lang="lv-LV" sz="1600" b="0" dirty="0"/>
                        <a:t>skolai Ādažu novadā (izpilde, </a:t>
                      </a:r>
                      <a:r>
                        <a:rPr lang="lv-LV" sz="1600" b="0" dirty="0" err="1"/>
                        <a:t>euro</a:t>
                      </a:r>
                      <a:r>
                        <a:rPr lang="lv-LV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Līdzfinansējums </a:t>
                      </a:r>
                      <a:r>
                        <a:rPr lang="lv-LV" sz="1600" b="0" dirty="0"/>
                        <a:t>skolām citos novados/ pilsētās (izpilde, </a:t>
                      </a:r>
                      <a:r>
                        <a:rPr lang="lv-LV" sz="1600" b="0" dirty="0" err="1"/>
                        <a:t>euro</a:t>
                      </a:r>
                      <a:r>
                        <a:rPr lang="lv-LV" sz="1600" b="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b="0" dirty="0"/>
                        <a:t>Līdzfinansējums kopā (izpilde, </a:t>
                      </a:r>
                      <a:r>
                        <a:rPr lang="lv-LV" sz="1600" b="0" dirty="0" err="1"/>
                        <a:t>euro</a:t>
                      </a:r>
                      <a:r>
                        <a:rPr lang="lv-LV" sz="1600" b="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940406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Janvāris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20788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52018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587636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Februāris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31336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10539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41875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586013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Marts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15995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47315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301440"/>
                  </a:ext>
                </a:extLst>
              </a:tr>
              <a:tr h="292544">
                <a:tc>
                  <a:txBody>
                    <a:bodyPr/>
                    <a:lstStyle/>
                    <a:p>
                      <a:r>
                        <a:rPr lang="lv-LV" sz="1600" dirty="0"/>
                        <a:t>Aprīlis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19682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50912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90335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Maijs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1"/>
                          </a:solidFill>
                        </a:rPr>
                        <a:t>19360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50667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186888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Jūnijs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31221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17592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48813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639825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Jūlijs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30761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15889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46650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294149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Augusts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26276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12218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38494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721272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Septembris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25785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14336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40121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784994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Oktobris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31114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20759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51873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453932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Novembris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31062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20759 (prognoze)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51821 (prognoze)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25062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r>
                        <a:rPr lang="lv-LV" sz="1600" dirty="0"/>
                        <a:t>Decembris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31336 (prognoze)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20759 (prognoze)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/>
                        <a:t>52095 (prognoze)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084579"/>
                  </a:ext>
                </a:extLst>
              </a:tr>
              <a:tr h="314711">
                <a:tc>
                  <a:txBody>
                    <a:bodyPr/>
                    <a:lstStyle/>
                    <a:p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/>
                        <a:t>363978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/>
                        <a:t>208676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dirty="0"/>
                        <a:t>572654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57249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F61933E-6B52-3FC2-8ECB-C4D649453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377" y="260086"/>
            <a:ext cx="804742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00376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338</TotalTime>
  <Words>270</Words>
  <Application>Microsoft Office PowerPoint</Application>
  <PresentationFormat>Widescreen</PresentationFormat>
  <Paragraphs>100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Calibri Light</vt:lpstr>
      <vt:lpstr>Retrospect</vt:lpstr>
      <vt:lpstr>Pašvaldības līdzfinansējums privātajām vispārējās pamata un vidējās izglītības iestādēm</vt:lpstr>
      <vt:lpstr>Izglītojamo skaits privātajās skolās</vt:lpstr>
      <vt:lpstr>Izdevumi par līdzfinansējumu</vt:lpstr>
      <vt:lpstr>Izdevumu atšifrējums pa mēnešiem 2024. gadā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Lasma Dene</dc:creator>
  <cp:lastModifiedBy>Lasma Dene</cp:lastModifiedBy>
  <cp:revision>2</cp:revision>
  <cp:lastPrinted>2024-12-12T10:22:32Z</cp:lastPrinted>
  <dcterms:created xsi:type="dcterms:W3CDTF">2024-12-11T08:53:17Z</dcterms:created>
  <dcterms:modified xsi:type="dcterms:W3CDTF">2024-12-14T15:24:36Z</dcterms:modified>
</cp:coreProperties>
</file>