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60" r:id="rId5"/>
  </p:sldIdLst>
  <p:sldSz cx="12192000" cy="6858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85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7DE41-4470-4F28-A026-B05D9F5E68CC}" type="datetimeFigureOut">
              <a:rPr lang="lv-LV" smtClean="0"/>
              <a:t>14.12.2024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AEA38-1808-4F9A-9332-18A6418FBB00}" type="slidenum">
              <a:rPr lang="lv-LV" smtClean="0"/>
              <a:t>‹#›</a:t>
            </a:fld>
            <a:endParaRPr lang="lv-LV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646358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7DE41-4470-4F28-A026-B05D9F5E68CC}" type="datetimeFigureOut">
              <a:rPr lang="lv-LV" smtClean="0"/>
              <a:t>14.12.2024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AEA38-1808-4F9A-9332-18A6418FBB00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6211292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7DE41-4470-4F28-A026-B05D9F5E68CC}" type="datetimeFigureOut">
              <a:rPr lang="lv-LV" smtClean="0"/>
              <a:t>14.12.2024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AEA38-1808-4F9A-9332-18A6418FBB00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7176601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7DE41-4470-4F28-A026-B05D9F5E68CC}" type="datetimeFigureOut">
              <a:rPr lang="lv-LV" smtClean="0"/>
              <a:t>14.12.2024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AEA38-1808-4F9A-9332-18A6418FBB00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3593242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7DE41-4470-4F28-A026-B05D9F5E68CC}" type="datetimeFigureOut">
              <a:rPr lang="lv-LV" smtClean="0"/>
              <a:t>14.12.2024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AEA38-1808-4F9A-9332-18A6418FBB00}" type="slidenum">
              <a:rPr lang="lv-LV" smtClean="0"/>
              <a:t>‹#›</a:t>
            </a:fld>
            <a:endParaRPr lang="lv-LV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891625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7DE41-4470-4F28-A026-B05D9F5E68CC}" type="datetimeFigureOut">
              <a:rPr lang="lv-LV" smtClean="0"/>
              <a:t>14.12.2024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AEA38-1808-4F9A-9332-18A6418FBB00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3245011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7DE41-4470-4F28-A026-B05D9F5E68CC}" type="datetimeFigureOut">
              <a:rPr lang="lv-LV" smtClean="0"/>
              <a:t>14.12.2024</a:t>
            </a:fld>
            <a:endParaRPr lang="lv-LV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AEA38-1808-4F9A-9332-18A6418FBB00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64243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7DE41-4470-4F28-A026-B05D9F5E68CC}" type="datetimeFigureOut">
              <a:rPr lang="lv-LV" smtClean="0"/>
              <a:t>14.12.2024</a:t>
            </a:fld>
            <a:endParaRPr lang="lv-L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AEA38-1808-4F9A-9332-18A6418FBB00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501665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7DE41-4470-4F28-A026-B05D9F5E68CC}" type="datetimeFigureOut">
              <a:rPr lang="lv-LV" smtClean="0"/>
              <a:t>14.12.2024</a:t>
            </a:fld>
            <a:endParaRPr lang="lv-LV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lv-LV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AEA38-1808-4F9A-9332-18A6418FBB00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2595400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4857DE41-4470-4F28-A026-B05D9F5E68CC}" type="datetimeFigureOut">
              <a:rPr lang="lv-LV" smtClean="0"/>
              <a:t>14.12.2024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25AEA38-1808-4F9A-9332-18A6418FBB00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989346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7DE41-4470-4F28-A026-B05D9F5E68CC}" type="datetimeFigureOut">
              <a:rPr lang="lv-LV" smtClean="0"/>
              <a:t>14.12.2024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AEA38-1808-4F9A-9332-18A6418FBB00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5097673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4857DE41-4470-4F28-A026-B05D9F5E68CC}" type="datetimeFigureOut">
              <a:rPr lang="lv-LV" smtClean="0"/>
              <a:t>14.12.2024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225AEA38-1808-4F9A-9332-18A6418FBB00}" type="slidenum">
              <a:rPr lang="lv-LV" smtClean="0"/>
              <a:t>‹#›</a:t>
            </a:fld>
            <a:endParaRPr lang="lv-LV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976237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0ED70C-5613-7162-D863-1AED37FE20B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lv-LV" sz="6000" b="1" dirty="0"/>
              <a:t>Pašvaldības līdzfinansējums privātajām vispārējās pamata un vidējās izglītības iestādēm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7E5DF63-A4CE-C8A1-08B2-B40D3F70191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lv-LV" dirty="0"/>
          </a:p>
          <a:p>
            <a:r>
              <a:rPr lang="lv-LV" dirty="0"/>
              <a:t>Dati par iepriekšējo periodu (2023. – 2024. gads)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166D6C3-AE99-F676-E74A-CF708CF0C88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42377" y="260086"/>
            <a:ext cx="804742" cy="9876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62797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C34170-FD40-1933-6913-877783C9A9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v-LV" sz="4400" b="1" dirty="0"/>
              <a:t>Izglītojamo skaits privātajās skolās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E0AAA421-C323-EE6D-3A2E-31126F4F842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12492830"/>
              </p:ext>
            </p:extLst>
          </p:nvPr>
        </p:nvGraphicFramePr>
        <p:xfrm>
          <a:off x="1096963" y="1846263"/>
          <a:ext cx="10058397" cy="2895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59332">
                  <a:extLst>
                    <a:ext uri="{9D8B030D-6E8A-4147-A177-3AD203B41FA5}">
                      <a16:colId xmlns:a16="http://schemas.microsoft.com/office/drawing/2014/main" val="632231420"/>
                    </a:ext>
                  </a:extLst>
                </a:gridCol>
                <a:gridCol w="3440033">
                  <a:extLst>
                    <a:ext uri="{9D8B030D-6E8A-4147-A177-3AD203B41FA5}">
                      <a16:colId xmlns:a16="http://schemas.microsoft.com/office/drawing/2014/main" val="3214451302"/>
                    </a:ext>
                  </a:extLst>
                </a:gridCol>
                <a:gridCol w="3959032">
                  <a:extLst>
                    <a:ext uri="{9D8B030D-6E8A-4147-A177-3AD203B41FA5}">
                      <a16:colId xmlns:a16="http://schemas.microsoft.com/office/drawing/2014/main" val="355992689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lv-LV" sz="2000" dirty="0"/>
                        <a:t>Iestāžu sadalījums pēc atrašanās vietas</a:t>
                      </a:r>
                    </a:p>
                    <a:p>
                      <a:endParaRPr lang="lv-LV" sz="2000" dirty="0"/>
                    </a:p>
                  </a:txBody>
                  <a:tcPr marL="87464" marR="8746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2400" dirty="0"/>
                        <a:t>01.09.-31.12.2023.</a:t>
                      </a:r>
                    </a:p>
                  </a:txBody>
                  <a:tcPr marL="87464" marR="8746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2400" dirty="0"/>
                        <a:t>01.09.-11.12.2024.</a:t>
                      </a:r>
                    </a:p>
                  </a:txBody>
                  <a:tcPr marL="87464" marR="87464"/>
                </a:tc>
                <a:extLst>
                  <a:ext uri="{0D108BD9-81ED-4DB2-BD59-A6C34878D82A}">
                    <a16:rowId xmlns:a16="http://schemas.microsoft.com/office/drawing/2014/main" val="6280873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lv-LV" sz="2000" dirty="0"/>
                    </a:p>
                  </a:txBody>
                  <a:tcPr marL="87464" marR="87464"/>
                </a:tc>
                <a:tc>
                  <a:txBody>
                    <a:bodyPr/>
                    <a:lstStyle/>
                    <a:p>
                      <a:endParaRPr lang="lv-LV" sz="2000" dirty="0"/>
                    </a:p>
                  </a:txBody>
                  <a:tcPr marL="87464" marR="87464"/>
                </a:tc>
                <a:tc>
                  <a:txBody>
                    <a:bodyPr/>
                    <a:lstStyle/>
                    <a:p>
                      <a:endParaRPr lang="lv-LV" sz="2000" dirty="0"/>
                    </a:p>
                  </a:txBody>
                  <a:tcPr marL="87464" marR="87464"/>
                </a:tc>
                <a:extLst>
                  <a:ext uri="{0D108BD9-81ED-4DB2-BD59-A6C34878D82A}">
                    <a16:rowId xmlns:a16="http://schemas.microsoft.com/office/drawing/2014/main" val="527370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lv-LV" sz="20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Ādažu novadā (ĀBVS)</a:t>
                      </a:r>
                    </a:p>
                  </a:txBody>
                  <a:tcPr marL="87464" marR="8746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20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351</a:t>
                      </a:r>
                    </a:p>
                  </a:txBody>
                  <a:tcPr marL="87464" marR="8746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20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344</a:t>
                      </a:r>
                    </a:p>
                  </a:txBody>
                  <a:tcPr marL="87464" marR="87464"/>
                </a:tc>
                <a:extLst>
                  <a:ext uri="{0D108BD9-81ED-4DB2-BD59-A6C34878D82A}">
                    <a16:rowId xmlns:a16="http://schemas.microsoft.com/office/drawing/2014/main" val="26039057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lv-LV" sz="20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Citos novados un pilsētās</a:t>
                      </a:r>
                    </a:p>
                  </a:txBody>
                  <a:tcPr marL="87464" marR="8746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20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376</a:t>
                      </a:r>
                    </a:p>
                  </a:txBody>
                  <a:tcPr marL="87464" marR="8746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20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422</a:t>
                      </a:r>
                    </a:p>
                  </a:txBody>
                  <a:tcPr marL="87464" marR="87464"/>
                </a:tc>
                <a:extLst>
                  <a:ext uri="{0D108BD9-81ED-4DB2-BD59-A6C34878D82A}">
                    <a16:rowId xmlns:a16="http://schemas.microsoft.com/office/drawing/2014/main" val="161419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lv-LV" sz="2000" b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Kopā</a:t>
                      </a:r>
                    </a:p>
                  </a:txBody>
                  <a:tcPr marL="87464" marR="8746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2000" b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727</a:t>
                      </a:r>
                    </a:p>
                  </a:txBody>
                  <a:tcPr marL="87464" marR="8746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2000" b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766</a:t>
                      </a:r>
                    </a:p>
                  </a:txBody>
                  <a:tcPr marL="87464" marR="87464"/>
                </a:tc>
                <a:extLst>
                  <a:ext uri="{0D108BD9-81ED-4DB2-BD59-A6C34878D82A}">
                    <a16:rowId xmlns:a16="http://schemas.microsoft.com/office/drawing/2014/main" val="2070481397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1896438F-13AE-F655-7116-CBE1282A29A1}"/>
              </a:ext>
            </a:extLst>
          </p:cNvPr>
          <p:cNvSpPr txBox="1"/>
          <p:nvPr/>
        </p:nvSpPr>
        <p:spPr>
          <a:xfrm>
            <a:off x="975359" y="4966752"/>
            <a:ext cx="963821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400" i="1" dirty="0"/>
              <a:t>Pēc VIIS datiem Ādažu novadā deklarētie izglītojamie (! visiem nav deklarēti vecāki ) 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573298C-559E-5D21-3E13-889293BF148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42377" y="260086"/>
            <a:ext cx="804742" cy="9876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65524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187AC0-1A07-1C0C-868D-C9E9E39963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DBA095-2E34-688A-82E6-C41D7B0081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v-LV" sz="4400" b="1" dirty="0"/>
              <a:t>Izdevumi par līdzfinansējumu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A6875C83-E206-9CB8-4053-8E87834B2E6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68041402"/>
              </p:ext>
            </p:extLst>
          </p:nvPr>
        </p:nvGraphicFramePr>
        <p:xfrm>
          <a:off x="1097279" y="1753985"/>
          <a:ext cx="10058402" cy="3322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22133">
                  <a:extLst>
                    <a:ext uri="{9D8B030D-6E8A-4147-A177-3AD203B41FA5}">
                      <a16:colId xmlns:a16="http://schemas.microsoft.com/office/drawing/2014/main" val="632231420"/>
                    </a:ext>
                  </a:extLst>
                </a:gridCol>
                <a:gridCol w="1686813">
                  <a:extLst>
                    <a:ext uri="{9D8B030D-6E8A-4147-A177-3AD203B41FA5}">
                      <a16:colId xmlns:a16="http://schemas.microsoft.com/office/drawing/2014/main" val="3214451302"/>
                    </a:ext>
                  </a:extLst>
                </a:gridCol>
                <a:gridCol w="1949205">
                  <a:extLst>
                    <a:ext uri="{9D8B030D-6E8A-4147-A177-3AD203B41FA5}">
                      <a16:colId xmlns:a16="http://schemas.microsoft.com/office/drawing/2014/main" val="3559926899"/>
                    </a:ext>
                  </a:extLst>
                </a:gridCol>
                <a:gridCol w="2132270">
                  <a:extLst>
                    <a:ext uri="{9D8B030D-6E8A-4147-A177-3AD203B41FA5}">
                      <a16:colId xmlns:a16="http://schemas.microsoft.com/office/drawing/2014/main" val="2349401671"/>
                    </a:ext>
                  </a:extLst>
                </a:gridCol>
                <a:gridCol w="2367981">
                  <a:extLst>
                    <a:ext uri="{9D8B030D-6E8A-4147-A177-3AD203B41FA5}">
                      <a16:colId xmlns:a16="http://schemas.microsoft.com/office/drawing/2014/main" val="69033683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lv-LV" sz="2000" dirty="0">
                          <a:latin typeface="+mj-lt"/>
                        </a:rPr>
                        <a:t>Iestāžu sadalījums pēc atrašanās </a:t>
                      </a:r>
                      <a:r>
                        <a:rPr lang="lv-LV" sz="1800" dirty="0">
                          <a:latin typeface="+mj-lt"/>
                        </a:rPr>
                        <a:t>vietas</a:t>
                      </a:r>
                    </a:p>
                  </a:txBody>
                  <a:tcPr marL="87464" marR="8746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2000" dirty="0">
                          <a:latin typeface="+mj-lt"/>
                        </a:rPr>
                        <a:t>Izpilde 2023.g. </a:t>
                      </a:r>
                      <a:r>
                        <a:rPr lang="lv-LV" sz="1400" b="0" dirty="0">
                          <a:latin typeface="+mj-lt"/>
                        </a:rPr>
                        <a:t>(</a:t>
                      </a:r>
                      <a:r>
                        <a:rPr lang="lv-LV" sz="1400" b="0" dirty="0" err="1">
                          <a:latin typeface="+mj-lt"/>
                        </a:rPr>
                        <a:t>euro</a:t>
                      </a:r>
                      <a:r>
                        <a:rPr lang="lv-LV" sz="1400" b="0" dirty="0">
                          <a:latin typeface="+mj-lt"/>
                        </a:rPr>
                        <a:t>)</a:t>
                      </a:r>
                    </a:p>
                  </a:txBody>
                  <a:tcPr marL="87464" marR="8746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2000" dirty="0">
                          <a:latin typeface="+mj-lt"/>
                        </a:rPr>
                        <a:t>Izpilde 2024.g. </a:t>
                      </a:r>
                    </a:p>
                    <a:p>
                      <a:pPr algn="ctr"/>
                      <a:r>
                        <a:rPr lang="lv-LV" sz="1400" b="0" dirty="0">
                          <a:latin typeface="+mj-lt"/>
                        </a:rPr>
                        <a:t>(</a:t>
                      </a:r>
                      <a:r>
                        <a:rPr lang="lv-LV" sz="1400" b="0" dirty="0" err="1">
                          <a:latin typeface="+mj-lt"/>
                        </a:rPr>
                        <a:t>euro</a:t>
                      </a:r>
                      <a:r>
                        <a:rPr lang="lv-LV" sz="1400" b="0" dirty="0">
                          <a:latin typeface="+mj-lt"/>
                        </a:rPr>
                        <a:t>)</a:t>
                      </a:r>
                    </a:p>
                    <a:p>
                      <a:pPr algn="ctr"/>
                      <a:endParaRPr lang="lv-LV" sz="1400" b="0" dirty="0">
                        <a:latin typeface="+mj-lt"/>
                      </a:endParaRPr>
                    </a:p>
                  </a:txBody>
                  <a:tcPr marL="87464" marR="87464"/>
                </a:tc>
                <a:tc>
                  <a:txBody>
                    <a:bodyPr/>
                    <a:lstStyle/>
                    <a:p>
                      <a:pPr algn="ctr"/>
                      <a:endParaRPr lang="lv-LV" sz="2400" b="0" dirty="0">
                        <a:latin typeface="+mj-lt"/>
                      </a:endParaRPr>
                    </a:p>
                  </a:txBody>
                  <a:tcPr marL="87464" marR="87464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2000" dirty="0">
                          <a:latin typeface="+mj-lt"/>
                        </a:rPr>
                        <a:t>Prognozes 2025.g. </a:t>
                      </a:r>
                      <a:r>
                        <a:rPr lang="lv-LV" sz="1400" b="0" dirty="0">
                          <a:latin typeface="+mj-lt"/>
                        </a:rPr>
                        <a:t>(</a:t>
                      </a:r>
                      <a:r>
                        <a:rPr lang="lv-LV" sz="1400" b="0" dirty="0" err="1">
                          <a:latin typeface="+mj-lt"/>
                        </a:rPr>
                        <a:t>euro</a:t>
                      </a:r>
                      <a:r>
                        <a:rPr lang="lv-LV" sz="1400" b="0" dirty="0">
                          <a:latin typeface="+mj-lt"/>
                        </a:rPr>
                        <a:t>)</a:t>
                      </a:r>
                    </a:p>
                  </a:txBody>
                  <a:tcPr marL="87464" marR="87464"/>
                </a:tc>
                <a:extLst>
                  <a:ext uri="{0D108BD9-81ED-4DB2-BD59-A6C34878D82A}">
                    <a16:rowId xmlns:a16="http://schemas.microsoft.com/office/drawing/2014/main" val="6280873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lv-LV" sz="2000" dirty="0"/>
                    </a:p>
                  </a:txBody>
                  <a:tcPr marL="87464" marR="87464"/>
                </a:tc>
                <a:tc>
                  <a:txBody>
                    <a:bodyPr/>
                    <a:lstStyle/>
                    <a:p>
                      <a:endParaRPr lang="lv-LV" sz="2000" dirty="0"/>
                    </a:p>
                  </a:txBody>
                  <a:tcPr marL="87464" marR="87464"/>
                </a:tc>
                <a:tc>
                  <a:txBody>
                    <a:bodyPr/>
                    <a:lstStyle/>
                    <a:p>
                      <a:endParaRPr lang="lv-LV" sz="2000" dirty="0"/>
                    </a:p>
                  </a:txBody>
                  <a:tcPr marL="87464" marR="87464"/>
                </a:tc>
                <a:tc>
                  <a:txBody>
                    <a:bodyPr/>
                    <a:lstStyle/>
                    <a:p>
                      <a:endParaRPr lang="lv-LV" sz="2000" dirty="0"/>
                    </a:p>
                  </a:txBody>
                  <a:tcPr marL="87464" marR="87464"/>
                </a:tc>
                <a:tc>
                  <a:txBody>
                    <a:bodyPr/>
                    <a:lstStyle/>
                    <a:p>
                      <a:endParaRPr lang="lv-LV" sz="2000" dirty="0"/>
                    </a:p>
                  </a:txBody>
                  <a:tcPr marL="87464" marR="87464"/>
                </a:tc>
                <a:extLst>
                  <a:ext uri="{0D108BD9-81ED-4DB2-BD59-A6C34878D82A}">
                    <a16:rowId xmlns:a16="http://schemas.microsoft.com/office/drawing/2014/main" val="52737017"/>
                  </a:ext>
                </a:extLst>
              </a:tr>
              <a:tr h="508127">
                <a:tc>
                  <a:txBody>
                    <a:bodyPr/>
                    <a:lstStyle/>
                    <a:p>
                      <a:pPr algn="ctr"/>
                      <a:r>
                        <a:rPr lang="lv-LV" sz="20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Ādažu novadā (ĀBVS)</a:t>
                      </a:r>
                    </a:p>
                  </a:txBody>
                  <a:tcPr marL="87464" marR="8746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20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353 431</a:t>
                      </a:r>
                    </a:p>
                  </a:txBody>
                  <a:tcPr marL="87464" marR="8746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20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*363 978</a:t>
                      </a:r>
                    </a:p>
                  </a:txBody>
                  <a:tcPr marL="87464" marR="8746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20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~ 9 % rezerve </a:t>
                      </a:r>
                    </a:p>
                    <a:p>
                      <a:pPr algn="ctr"/>
                      <a:r>
                        <a:rPr lang="lv-LV" sz="12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(~30 izglītojamie)</a:t>
                      </a:r>
                    </a:p>
                    <a:p>
                      <a:pPr algn="ctr"/>
                      <a:r>
                        <a:rPr lang="lv-LV" sz="12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+32922 </a:t>
                      </a:r>
                      <a:r>
                        <a:rPr lang="lv-LV" sz="1200" dirty="0" err="1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euro</a:t>
                      </a:r>
                      <a:endParaRPr lang="lv-LV" sz="12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87464" marR="8746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2000" b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396 900</a:t>
                      </a:r>
                    </a:p>
                  </a:txBody>
                  <a:tcPr marL="87464" marR="87464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039057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lv-LV" sz="20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Citos novados un pilsētās</a:t>
                      </a:r>
                    </a:p>
                  </a:txBody>
                  <a:tcPr marL="87464" marR="8746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20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165 951</a:t>
                      </a:r>
                    </a:p>
                  </a:txBody>
                  <a:tcPr marL="87464" marR="8746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20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*208 676</a:t>
                      </a:r>
                    </a:p>
                    <a:p>
                      <a:pPr algn="ctr"/>
                      <a:endParaRPr lang="lv-LV" sz="20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87464" marR="8746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20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~ + 25% </a:t>
                      </a:r>
                    </a:p>
                    <a:p>
                      <a:pPr algn="ctr"/>
                      <a:r>
                        <a:rPr lang="lv-LV" sz="12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(kā  pret iepriekšējo periodu)</a:t>
                      </a:r>
                    </a:p>
                    <a:p>
                      <a:pPr algn="ctr"/>
                      <a:r>
                        <a:rPr lang="lv-LV" sz="12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+ 50211 </a:t>
                      </a:r>
                      <a:r>
                        <a:rPr lang="lv-LV" sz="1200" dirty="0" err="1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euro</a:t>
                      </a:r>
                      <a:endParaRPr lang="lv-LV" sz="12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87464" marR="8746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2000" b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258 887</a:t>
                      </a:r>
                    </a:p>
                  </a:txBody>
                  <a:tcPr marL="87464" marR="87464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141997"/>
                  </a:ext>
                </a:extLst>
              </a:tr>
              <a:tr h="270383">
                <a:tc>
                  <a:txBody>
                    <a:bodyPr/>
                    <a:lstStyle/>
                    <a:p>
                      <a:pPr algn="r"/>
                      <a:r>
                        <a:rPr lang="lv-LV" sz="2000" b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Kopā</a:t>
                      </a:r>
                    </a:p>
                  </a:txBody>
                  <a:tcPr marL="87464" marR="8746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2000" b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519 382</a:t>
                      </a:r>
                    </a:p>
                  </a:txBody>
                  <a:tcPr marL="87464" marR="8746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2000" b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*572 654</a:t>
                      </a:r>
                    </a:p>
                  </a:txBody>
                  <a:tcPr marL="87464" marR="87464"/>
                </a:tc>
                <a:tc>
                  <a:txBody>
                    <a:bodyPr/>
                    <a:lstStyle/>
                    <a:p>
                      <a:pPr algn="ctr"/>
                      <a:endParaRPr lang="lv-LV" sz="2000" b="1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87464" marR="8746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2000" b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655 787</a:t>
                      </a:r>
                    </a:p>
                  </a:txBody>
                  <a:tcPr marL="87464" marR="87464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70481397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AE4EBDCE-507A-13C2-559A-9329ED610BF3}"/>
              </a:ext>
            </a:extLst>
          </p:cNvPr>
          <p:cNvSpPr txBox="1"/>
          <p:nvPr/>
        </p:nvSpPr>
        <p:spPr>
          <a:xfrm>
            <a:off x="1096963" y="5120641"/>
            <a:ext cx="547116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400" i="1" dirty="0"/>
              <a:t>Pēc datiem DVS Namejs un </a:t>
            </a:r>
            <a:r>
              <a:rPr lang="lv-LV" sz="1400" i="1" dirty="0" err="1"/>
              <a:t>Lietvaris</a:t>
            </a:r>
            <a:r>
              <a:rPr lang="lv-LV" sz="1400" i="1" dirty="0"/>
              <a:t> uz 11.12.2024.</a:t>
            </a:r>
          </a:p>
          <a:p>
            <a:endParaRPr lang="lv-LV" sz="1400" i="1" dirty="0"/>
          </a:p>
          <a:p>
            <a:r>
              <a:rPr lang="lv-LV" sz="1400" i="1" dirty="0"/>
              <a:t>*Prognozētā summa</a:t>
            </a:r>
          </a:p>
        </p:txBody>
      </p:sp>
      <p:sp>
        <p:nvSpPr>
          <p:cNvPr id="3" name="Arrow: Right 2">
            <a:extLst>
              <a:ext uri="{FF2B5EF4-FFF2-40B4-BE49-F238E27FC236}">
                <a16:creationId xmlns:a16="http://schemas.microsoft.com/office/drawing/2014/main" id="{D7E9EF7E-BC91-2E38-F528-7E61B2480F9A}"/>
              </a:ext>
            </a:extLst>
          </p:cNvPr>
          <p:cNvSpPr/>
          <p:nvPr/>
        </p:nvSpPr>
        <p:spPr>
          <a:xfrm>
            <a:off x="7141464" y="1975104"/>
            <a:ext cx="877824" cy="292608"/>
          </a:xfrm>
          <a:prstGeom prst="right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54E7C83-AF5D-ABF4-458E-613C73F27A9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42377" y="260086"/>
            <a:ext cx="804742" cy="9876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85125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2F31CE-81F0-DEDD-784E-DF43F7798F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471031-D5FD-F9F2-D802-D31C1CAA58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332509"/>
            <a:ext cx="10058400" cy="1005840"/>
          </a:xfrm>
        </p:spPr>
        <p:txBody>
          <a:bodyPr>
            <a:normAutofit/>
          </a:bodyPr>
          <a:lstStyle/>
          <a:p>
            <a:r>
              <a:rPr lang="lv-LV" sz="4000" b="1" dirty="0"/>
              <a:t>Izdevumu atšifrējums pa mēnešiem 2024. gadā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2F4C3D9E-0C07-2632-C7CA-C98BA9253A7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26593046"/>
              </p:ext>
            </p:extLst>
          </p:nvPr>
        </p:nvGraphicFramePr>
        <p:xfrm>
          <a:off x="1107076" y="1313411"/>
          <a:ext cx="10181608" cy="4968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24048">
                  <a:extLst>
                    <a:ext uri="{9D8B030D-6E8A-4147-A177-3AD203B41FA5}">
                      <a16:colId xmlns:a16="http://schemas.microsoft.com/office/drawing/2014/main" val="1420584527"/>
                    </a:ext>
                  </a:extLst>
                </a:gridCol>
                <a:gridCol w="3092471">
                  <a:extLst>
                    <a:ext uri="{9D8B030D-6E8A-4147-A177-3AD203B41FA5}">
                      <a16:colId xmlns:a16="http://schemas.microsoft.com/office/drawing/2014/main" val="967544926"/>
                    </a:ext>
                  </a:extLst>
                </a:gridCol>
                <a:gridCol w="3279086">
                  <a:extLst>
                    <a:ext uri="{9D8B030D-6E8A-4147-A177-3AD203B41FA5}">
                      <a16:colId xmlns:a16="http://schemas.microsoft.com/office/drawing/2014/main" val="2763571424"/>
                    </a:ext>
                  </a:extLst>
                </a:gridCol>
                <a:gridCol w="2386003">
                  <a:extLst>
                    <a:ext uri="{9D8B030D-6E8A-4147-A177-3AD203B41FA5}">
                      <a16:colId xmlns:a16="http://schemas.microsoft.com/office/drawing/2014/main" val="1057636523"/>
                    </a:ext>
                  </a:extLst>
                </a:gridCol>
              </a:tblGrid>
              <a:tr h="572201">
                <a:tc>
                  <a:txBody>
                    <a:bodyPr/>
                    <a:lstStyle/>
                    <a:p>
                      <a:r>
                        <a:rPr lang="lv-LV" sz="1600" dirty="0"/>
                        <a:t>2024. gada mēneši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1600" dirty="0"/>
                        <a:t>Līdzfinansējums </a:t>
                      </a:r>
                      <a:r>
                        <a:rPr lang="lv-LV" sz="1600" b="0" dirty="0"/>
                        <a:t>skolai Ādažu novadā (izpilde, </a:t>
                      </a:r>
                      <a:r>
                        <a:rPr lang="lv-LV" sz="1600" b="0" dirty="0" err="1"/>
                        <a:t>euro</a:t>
                      </a:r>
                      <a:r>
                        <a:rPr lang="lv-LV" b="0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1600" dirty="0"/>
                        <a:t>Līdzfinansējums </a:t>
                      </a:r>
                      <a:r>
                        <a:rPr lang="lv-LV" sz="1600" b="0" dirty="0"/>
                        <a:t>skolām citos novados/ pilsētās (izpilde, </a:t>
                      </a:r>
                      <a:r>
                        <a:rPr lang="lv-LV" sz="1600" b="0" dirty="0" err="1"/>
                        <a:t>euro</a:t>
                      </a:r>
                      <a:r>
                        <a:rPr lang="lv-LV" sz="1600" b="0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1600" b="0" dirty="0"/>
                        <a:t>Līdzfinansējums kopā (izpilde, </a:t>
                      </a:r>
                      <a:r>
                        <a:rPr lang="lv-LV" sz="1600" b="0" dirty="0" err="1"/>
                        <a:t>euro</a:t>
                      </a:r>
                      <a:r>
                        <a:rPr lang="lv-LV" sz="1600" b="0" dirty="0"/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97940406"/>
                  </a:ext>
                </a:extLst>
              </a:tr>
              <a:tr h="314711">
                <a:tc>
                  <a:txBody>
                    <a:bodyPr/>
                    <a:lstStyle/>
                    <a:p>
                      <a:r>
                        <a:rPr lang="lv-LV" sz="1600" dirty="0"/>
                        <a:t>Janvāris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600" dirty="0"/>
                        <a:t>31230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600" dirty="0"/>
                        <a:t>20788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600" dirty="0"/>
                        <a:t>52018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0587636"/>
                  </a:ext>
                </a:extLst>
              </a:tr>
              <a:tr h="314711">
                <a:tc>
                  <a:txBody>
                    <a:bodyPr/>
                    <a:lstStyle/>
                    <a:p>
                      <a:r>
                        <a:rPr lang="lv-LV" sz="1600" dirty="0"/>
                        <a:t>Februāris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600" dirty="0"/>
                        <a:t>31336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600" dirty="0">
                          <a:solidFill>
                            <a:schemeClr val="tx1"/>
                          </a:solidFill>
                        </a:rPr>
                        <a:t>10539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600" dirty="0"/>
                        <a:t>41875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05586013"/>
                  </a:ext>
                </a:extLst>
              </a:tr>
              <a:tr h="314711">
                <a:tc>
                  <a:txBody>
                    <a:bodyPr/>
                    <a:lstStyle/>
                    <a:p>
                      <a:r>
                        <a:rPr lang="lv-LV" sz="1600" dirty="0"/>
                        <a:t>Marts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600" dirty="0"/>
                        <a:t>31320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600" dirty="0">
                          <a:solidFill>
                            <a:schemeClr val="tx1"/>
                          </a:solidFill>
                        </a:rPr>
                        <a:t>15995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600" dirty="0"/>
                        <a:t>47315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77301440"/>
                  </a:ext>
                </a:extLst>
              </a:tr>
              <a:tr h="292544">
                <a:tc>
                  <a:txBody>
                    <a:bodyPr/>
                    <a:lstStyle/>
                    <a:p>
                      <a:r>
                        <a:rPr lang="lv-LV" sz="1600" dirty="0"/>
                        <a:t>Aprīlis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600" dirty="0"/>
                        <a:t>31230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600" dirty="0">
                          <a:solidFill>
                            <a:schemeClr val="tx1"/>
                          </a:solidFill>
                        </a:rPr>
                        <a:t>19682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600" dirty="0"/>
                        <a:t>50912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490335"/>
                  </a:ext>
                </a:extLst>
              </a:tr>
              <a:tr h="314711">
                <a:tc>
                  <a:txBody>
                    <a:bodyPr/>
                    <a:lstStyle/>
                    <a:p>
                      <a:r>
                        <a:rPr lang="lv-LV" sz="1600" dirty="0"/>
                        <a:t>Maijs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600" dirty="0"/>
                        <a:t>31307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600" dirty="0">
                          <a:solidFill>
                            <a:schemeClr val="tx1"/>
                          </a:solidFill>
                        </a:rPr>
                        <a:t>19360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600" dirty="0"/>
                        <a:t>50667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4186888"/>
                  </a:ext>
                </a:extLst>
              </a:tr>
              <a:tr h="314711">
                <a:tc>
                  <a:txBody>
                    <a:bodyPr/>
                    <a:lstStyle/>
                    <a:p>
                      <a:r>
                        <a:rPr lang="lv-LV" sz="1600" dirty="0"/>
                        <a:t>Jūnijs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600" dirty="0"/>
                        <a:t>31221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600" dirty="0"/>
                        <a:t>17592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600" dirty="0"/>
                        <a:t>48813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57639825"/>
                  </a:ext>
                </a:extLst>
              </a:tr>
              <a:tr h="314711">
                <a:tc>
                  <a:txBody>
                    <a:bodyPr/>
                    <a:lstStyle/>
                    <a:p>
                      <a:r>
                        <a:rPr lang="lv-LV" sz="1600" dirty="0"/>
                        <a:t>Jūlijs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600" dirty="0"/>
                        <a:t>30761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600" dirty="0"/>
                        <a:t>15889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600" dirty="0"/>
                        <a:t>46650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9294149"/>
                  </a:ext>
                </a:extLst>
              </a:tr>
              <a:tr h="314711">
                <a:tc>
                  <a:txBody>
                    <a:bodyPr/>
                    <a:lstStyle/>
                    <a:p>
                      <a:r>
                        <a:rPr lang="lv-LV" sz="1600" dirty="0"/>
                        <a:t>Augusts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600" dirty="0"/>
                        <a:t>26276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600" dirty="0"/>
                        <a:t>12218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600" dirty="0"/>
                        <a:t>38494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82721272"/>
                  </a:ext>
                </a:extLst>
              </a:tr>
              <a:tr h="314711">
                <a:tc>
                  <a:txBody>
                    <a:bodyPr/>
                    <a:lstStyle/>
                    <a:p>
                      <a:r>
                        <a:rPr lang="lv-LV" sz="1600" dirty="0"/>
                        <a:t>Septembris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600" dirty="0"/>
                        <a:t>25785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600" dirty="0"/>
                        <a:t>14336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600" dirty="0"/>
                        <a:t>40121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72784994"/>
                  </a:ext>
                </a:extLst>
              </a:tr>
              <a:tr h="314711">
                <a:tc>
                  <a:txBody>
                    <a:bodyPr/>
                    <a:lstStyle/>
                    <a:p>
                      <a:r>
                        <a:rPr lang="lv-LV" sz="1600" dirty="0"/>
                        <a:t>Oktobris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600" dirty="0"/>
                        <a:t>31114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600" dirty="0"/>
                        <a:t>20759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600" dirty="0"/>
                        <a:t>51873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77453932"/>
                  </a:ext>
                </a:extLst>
              </a:tr>
              <a:tr h="314711">
                <a:tc>
                  <a:txBody>
                    <a:bodyPr/>
                    <a:lstStyle/>
                    <a:p>
                      <a:r>
                        <a:rPr lang="lv-LV" sz="1600" dirty="0"/>
                        <a:t>Novembris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600" dirty="0"/>
                        <a:t>31062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600" dirty="0"/>
                        <a:t>20759 (prognoze)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600" dirty="0"/>
                        <a:t>51821 (prognoze)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85625062"/>
                  </a:ext>
                </a:extLst>
              </a:tr>
              <a:tr h="314711">
                <a:tc>
                  <a:txBody>
                    <a:bodyPr/>
                    <a:lstStyle/>
                    <a:p>
                      <a:r>
                        <a:rPr lang="lv-LV" sz="1600" dirty="0"/>
                        <a:t>Decembris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600" dirty="0"/>
                        <a:t>31336 (prognoze)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600" dirty="0"/>
                        <a:t>20759 (prognoze)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600" dirty="0"/>
                        <a:t>52095 (prognoze)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85084579"/>
                  </a:ext>
                </a:extLst>
              </a:tr>
              <a:tr h="314711">
                <a:tc>
                  <a:txBody>
                    <a:bodyPr/>
                    <a:lstStyle/>
                    <a:p>
                      <a:endParaRPr lang="lv-LV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600" b="1" dirty="0"/>
                        <a:t>363978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600" b="1" dirty="0"/>
                        <a:t>208676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600" b="1" dirty="0"/>
                        <a:t>572654</a:t>
                      </a: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82572490"/>
                  </a:ext>
                </a:extLst>
              </a:tr>
            </a:tbl>
          </a:graphicData>
        </a:graphic>
      </p:graphicFrame>
      <p:pic>
        <p:nvPicPr>
          <p:cNvPr id="7" name="Picture 6">
            <a:extLst>
              <a:ext uri="{FF2B5EF4-FFF2-40B4-BE49-F238E27FC236}">
                <a16:creationId xmlns:a16="http://schemas.microsoft.com/office/drawing/2014/main" id="{3F61933E-6B52-3FC2-8ECB-C4D64945304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42377" y="260086"/>
            <a:ext cx="804742" cy="9876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9003761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rgbClr val="FFFFFF"/>
      </a:lt1>
      <a:dk2>
        <a:srgbClr val="46464A"/>
      </a:dk2>
      <a:lt2>
        <a:srgbClr val="D1D9E1"/>
      </a:lt2>
      <a:accent1>
        <a:srgbClr val="6F6F74"/>
      </a:accent1>
      <a:accent2>
        <a:srgbClr val="A7B789"/>
      </a:accent2>
      <a:accent3>
        <a:srgbClr val="BEAE98"/>
      </a:accent3>
      <a:accent4>
        <a:srgbClr val="92A9B9"/>
      </a:accent4>
      <a:accent5>
        <a:srgbClr val="9C8265"/>
      </a:accent5>
      <a:accent6>
        <a:srgbClr val="8D6974"/>
      </a:accent6>
      <a:hlink>
        <a:srgbClr val="67AABF"/>
      </a:hlink>
      <a:folHlink>
        <a:srgbClr val="B1B5AB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BAB94BD4-5D6D-4148-AB57-A4CCF1FD4E0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338</TotalTime>
  <Words>270</Words>
  <Application>Microsoft Office PowerPoint</Application>
  <PresentationFormat>Widescreen</PresentationFormat>
  <Paragraphs>100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Calibri</vt:lpstr>
      <vt:lpstr>Calibri Light</vt:lpstr>
      <vt:lpstr>Retrospect</vt:lpstr>
      <vt:lpstr>Pašvaldības līdzfinansējums privātajām vispārējās pamata un vidējās izglītības iestādēm</vt:lpstr>
      <vt:lpstr>Izglītojamo skaits privātajās skolās</vt:lpstr>
      <vt:lpstr>Izdevumi par līdzfinansējumu</vt:lpstr>
      <vt:lpstr>Izdevumu atšifrējums pa mēnešiem 2024. gadā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Lasma Dene</dc:creator>
  <cp:lastModifiedBy>Lasma Dene</cp:lastModifiedBy>
  <cp:revision>2</cp:revision>
  <cp:lastPrinted>2024-12-12T10:22:32Z</cp:lastPrinted>
  <dcterms:created xsi:type="dcterms:W3CDTF">2024-12-11T08:53:17Z</dcterms:created>
  <dcterms:modified xsi:type="dcterms:W3CDTF">2024-12-14T15:24:36Z</dcterms:modified>
</cp:coreProperties>
</file>