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3" r:id="rId1"/>
  </p:sldMasterIdLst>
  <p:notesMasterIdLst>
    <p:notesMasterId r:id="rId11"/>
  </p:notesMasterIdLst>
  <p:sldIdLst>
    <p:sldId id="256" r:id="rId2"/>
    <p:sldId id="262" r:id="rId3"/>
    <p:sldId id="263" r:id="rId4"/>
    <p:sldId id="275" r:id="rId5"/>
    <p:sldId id="276" r:id="rId6"/>
    <p:sldId id="274" r:id="rId7"/>
    <p:sldId id="277" r:id="rId8"/>
    <p:sldId id="278" r:id="rId9"/>
    <p:sldId id="272"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2" d="100"/>
          <a:sy n="62" d="100"/>
        </p:scale>
        <p:origin x="82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4C21C1-8CF7-40FC-83CB-0196B5E23FE9}" type="datetimeFigureOut">
              <a:rPr lang="lv-LV" smtClean="0"/>
              <a:t>19.11.2024</a:t>
            </a:fld>
            <a:endParaRPr lang="lv-LV"/>
          </a:p>
        </p:txBody>
      </p:sp>
      <p:sp>
        <p:nvSpPr>
          <p:cNvPr id="4" name="Slaida attēla vietturi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Piezīmju vietturi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6" name="Kājenes vietturi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aida numura vietturi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5A0EAE-5ECB-4FD6-83F1-806BD8E28341}" type="slidenum">
              <a:rPr lang="lv-LV" smtClean="0"/>
              <a:t>‹#›</a:t>
            </a:fld>
            <a:endParaRPr lang="lv-LV"/>
          </a:p>
        </p:txBody>
      </p:sp>
    </p:spTree>
    <p:extLst>
      <p:ext uri="{BB962C8B-B14F-4D97-AF65-F5344CB8AC3E}">
        <p14:creationId xmlns:p14="http://schemas.microsoft.com/office/powerpoint/2010/main" val="11789985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Virsraksta slaids">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lv-LV"/>
              <a:t>Rediģēt šablona virsraksta stilu</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lv-LV"/>
              <a:t>Rediģēt šablona apakšvirsraksta stilu</a:t>
            </a:r>
            <a:endParaRPr lang="en-US" dirty="0"/>
          </a:p>
        </p:txBody>
      </p:sp>
      <p:sp>
        <p:nvSpPr>
          <p:cNvPr id="4" name="Date Placeholder 3"/>
          <p:cNvSpPr>
            <a:spLocks noGrp="1"/>
          </p:cNvSpPr>
          <p:nvPr>
            <p:ph type="dt" sz="half" idx="10"/>
          </p:nvPr>
        </p:nvSpPr>
        <p:spPr/>
        <p:txBody>
          <a:bodyPr/>
          <a:lstStyle/>
          <a:p>
            <a:fld id="{92F611F9-6AB5-4648-AD3B-90866ACC44D4}" type="datetimeFigureOut">
              <a:rPr lang="lv-LV" smtClean="0"/>
              <a:t>19.11.2024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B2C344A-0F10-4FD9-9CB4-943695EAD8DD}" type="slidenum">
              <a:rPr lang="lv-LV" smtClean="0"/>
              <a:t>‹#›</a:t>
            </a:fld>
            <a:endParaRPr lang="lv-LV"/>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2507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t>Rediģēt šablona virsraksta stilu</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10"/>
          </p:nvPr>
        </p:nvSpPr>
        <p:spPr/>
        <p:txBody>
          <a:bodyPr/>
          <a:lstStyle/>
          <a:p>
            <a:fld id="{92F611F9-6AB5-4648-AD3B-90866ACC44D4}" type="datetimeFigureOut">
              <a:rPr lang="lv-LV" smtClean="0"/>
              <a:t>19.11.2024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B2C344A-0F10-4FD9-9CB4-943695EAD8DD}" type="slidenum">
              <a:rPr lang="lv-LV" smtClean="0"/>
              <a:t>‹#›</a:t>
            </a:fld>
            <a:endParaRPr lang="lv-LV"/>
          </a:p>
        </p:txBody>
      </p:sp>
    </p:spTree>
    <p:extLst>
      <p:ext uri="{BB962C8B-B14F-4D97-AF65-F5344CB8AC3E}">
        <p14:creationId xmlns:p14="http://schemas.microsoft.com/office/powerpoint/2010/main" val="228890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āls virsraksts un teksts">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lv-LV"/>
              <a:t>Rediģēt šablona virsraksta stilu</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10"/>
          </p:nvPr>
        </p:nvSpPr>
        <p:spPr/>
        <p:txBody>
          <a:bodyPr/>
          <a:lstStyle/>
          <a:p>
            <a:fld id="{92F611F9-6AB5-4648-AD3B-90866ACC44D4}" type="datetimeFigureOut">
              <a:rPr lang="lv-LV" smtClean="0"/>
              <a:t>19.11.2024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B2C344A-0F10-4FD9-9CB4-943695EAD8DD}" type="slidenum">
              <a:rPr lang="lv-LV" smtClean="0"/>
              <a:t>‹#›</a:t>
            </a:fld>
            <a:endParaRPr lang="lv-LV"/>
          </a:p>
        </p:txBody>
      </p:sp>
    </p:spTree>
    <p:extLst>
      <p:ext uri="{BB962C8B-B14F-4D97-AF65-F5344CB8AC3E}">
        <p14:creationId xmlns:p14="http://schemas.microsoft.com/office/powerpoint/2010/main" val="2932281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t>Rediģēt šablona virsraksta stilu</a:t>
            </a:r>
            <a:endParaRPr lang="en-US" dirty="0"/>
          </a:p>
        </p:txBody>
      </p:sp>
      <p:sp>
        <p:nvSpPr>
          <p:cNvPr id="3" name="Content Placeholder 2"/>
          <p:cNvSpPr>
            <a:spLocks noGrp="1"/>
          </p:cNvSpPr>
          <p:nvPr>
            <p:ph idx="1"/>
          </p:nvPr>
        </p:nvSpPr>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10"/>
          </p:nvPr>
        </p:nvSpPr>
        <p:spPr/>
        <p:txBody>
          <a:bodyPr/>
          <a:lstStyle/>
          <a:p>
            <a:fld id="{92F611F9-6AB5-4648-AD3B-90866ACC44D4}" type="datetimeFigureOut">
              <a:rPr lang="lv-LV" smtClean="0"/>
              <a:t>19.11.2024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B2C344A-0F10-4FD9-9CB4-943695EAD8DD}" type="slidenum">
              <a:rPr lang="lv-LV" smtClean="0"/>
              <a:t>‹#›</a:t>
            </a:fld>
            <a:endParaRPr lang="lv-LV"/>
          </a:p>
        </p:txBody>
      </p:sp>
    </p:spTree>
    <p:extLst>
      <p:ext uri="{BB962C8B-B14F-4D97-AF65-F5344CB8AC3E}">
        <p14:creationId xmlns:p14="http://schemas.microsoft.com/office/powerpoint/2010/main" val="1418497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adaļas galvene">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lv-LV"/>
              <a:t>Rediģēt šablona virsraksta stilu</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Rediģēt šablona teksta stilus</a:t>
            </a:r>
          </a:p>
        </p:txBody>
      </p:sp>
      <p:sp>
        <p:nvSpPr>
          <p:cNvPr id="4" name="Date Placeholder 3"/>
          <p:cNvSpPr>
            <a:spLocks noGrp="1"/>
          </p:cNvSpPr>
          <p:nvPr>
            <p:ph type="dt" sz="half" idx="10"/>
          </p:nvPr>
        </p:nvSpPr>
        <p:spPr/>
        <p:txBody>
          <a:bodyPr/>
          <a:lstStyle/>
          <a:p>
            <a:fld id="{92F611F9-6AB5-4648-AD3B-90866ACC44D4}" type="datetimeFigureOut">
              <a:rPr lang="lv-LV" smtClean="0"/>
              <a:t>19.11.2024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B2C344A-0F10-4FD9-9CB4-943695EAD8DD}" type="slidenum">
              <a:rPr lang="lv-LV" smtClean="0"/>
              <a:t>‹#›</a:t>
            </a:fld>
            <a:endParaRPr lang="lv-LV"/>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7223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i">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lv-LV"/>
              <a:t>Rediģēt šablona virsraksta stilu</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5" name="Date Placeholder 4"/>
          <p:cNvSpPr>
            <a:spLocks noGrp="1"/>
          </p:cNvSpPr>
          <p:nvPr>
            <p:ph type="dt" sz="half" idx="10"/>
          </p:nvPr>
        </p:nvSpPr>
        <p:spPr/>
        <p:txBody>
          <a:bodyPr/>
          <a:lstStyle/>
          <a:p>
            <a:fld id="{92F611F9-6AB5-4648-AD3B-90866ACC44D4}" type="datetimeFigureOut">
              <a:rPr lang="lv-LV" smtClean="0"/>
              <a:t>19.11.2024</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5B2C344A-0F10-4FD9-9CB4-943695EAD8DD}" type="slidenum">
              <a:rPr lang="lv-LV" smtClean="0"/>
              <a:t>‹#›</a:t>
            </a:fld>
            <a:endParaRPr lang="lv-LV"/>
          </a:p>
        </p:txBody>
      </p:sp>
    </p:spTree>
    <p:extLst>
      <p:ext uri="{BB962C8B-B14F-4D97-AF65-F5344CB8AC3E}">
        <p14:creationId xmlns:p14="http://schemas.microsoft.com/office/powerpoint/2010/main" val="1970660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lv-LV"/>
              <a:t>Rediģēt šablona virsraksta stilu</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Rediģēt šablona teksta stilus</a:t>
            </a:r>
          </a:p>
        </p:txBody>
      </p:sp>
      <p:sp>
        <p:nvSpPr>
          <p:cNvPr id="4" name="Content Placeholder 3"/>
          <p:cNvSpPr>
            <a:spLocks noGrp="1"/>
          </p:cNvSpPr>
          <p:nvPr>
            <p:ph sz="half" idx="2"/>
          </p:nvPr>
        </p:nvSpPr>
        <p:spPr>
          <a:xfrm>
            <a:off x="1097280" y="2582335"/>
            <a:ext cx="4937760" cy="3286760"/>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Rediģēt šablona teksta stilus</a:t>
            </a:r>
          </a:p>
        </p:txBody>
      </p:sp>
      <p:sp>
        <p:nvSpPr>
          <p:cNvPr id="6" name="Content Placeholder 5"/>
          <p:cNvSpPr>
            <a:spLocks noGrp="1"/>
          </p:cNvSpPr>
          <p:nvPr>
            <p:ph sz="quarter" idx="4"/>
          </p:nvPr>
        </p:nvSpPr>
        <p:spPr>
          <a:xfrm>
            <a:off x="6217920" y="2582334"/>
            <a:ext cx="4937760" cy="3286760"/>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7" name="Date Placeholder 6"/>
          <p:cNvSpPr>
            <a:spLocks noGrp="1"/>
          </p:cNvSpPr>
          <p:nvPr>
            <p:ph type="dt" sz="half" idx="10"/>
          </p:nvPr>
        </p:nvSpPr>
        <p:spPr/>
        <p:txBody>
          <a:bodyPr/>
          <a:lstStyle/>
          <a:p>
            <a:fld id="{92F611F9-6AB5-4648-AD3B-90866ACC44D4}" type="datetimeFigureOut">
              <a:rPr lang="lv-LV" smtClean="0"/>
              <a:t>19.11.2024</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5B2C344A-0F10-4FD9-9CB4-943695EAD8DD}" type="slidenum">
              <a:rPr lang="lv-LV" smtClean="0"/>
              <a:t>‹#›</a:t>
            </a:fld>
            <a:endParaRPr lang="lv-LV"/>
          </a:p>
        </p:txBody>
      </p:sp>
    </p:spTree>
    <p:extLst>
      <p:ext uri="{BB962C8B-B14F-4D97-AF65-F5344CB8AC3E}">
        <p14:creationId xmlns:p14="http://schemas.microsoft.com/office/powerpoint/2010/main" val="635970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t>Rediģēt šablona virsraksta stilu</a:t>
            </a:r>
            <a:endParaRPr lang="en-US" dirty="0"/>
          </a:p>
        </p:txBody>
      </p:sp>
      <p:sp>
        <p:nvSpPr>
          <p:cNvPr id="3" name="Date Placeholder 2"/>
          <p:cNvSpPr>
            <a:spLocks noGrp="1"/>
          </p:cNvSpPr>
          <p:nvPr>
            <p:ph type="dt" sz="half" idx="10"/>
          </p:nvPr>
        </p:nvSpPr>
        <p:spPr/>
        <p:txBody>
          <a:bodyPr/>
          <a:lstStyle/>
          <a:p>
            <a:fld id="{92F611F9-6AB5-4648-AD3B-90866ACC44D4}" type="datetimeFigureOut">
              <a:rPr lang="lv-LV" smtClean="0"/>
              <a:t>19.11.2024</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5B2C344A-0F10-4FD9-9CB4-943695EAD8DD}" type="slidenum">
              <a:rPr lang="lv-LV" smtClean="0"/>
              <a:t>‹#›</a:t>
            </a:fld>
            <a:endParaRPr lang="lv-LV"/>
          </a:p>
        </p:txBody>
      </p:sp>
    </p:spTree>
    <p:extLst>
      <p:ext uri="{BB962C8B-B14F-4D97-AF65-F5344CB8AC3E}">
        <p14:creationId xmlns:p14="http://schemas.microsoft.com/office/powerpoint/2010/main" val="3160607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ukšs">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2F611F9-6AB5-4648-AD3B-90866ACC44D4}" type="datetimeFigureOut">
              <a:rPr lang="lv-LV" smtClean="0"/>
              <a:t>19.11.2024</a:t>
            </a:fld>
            <a:endParaRPr lang="lv-LV"/>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lv-LV"/>
          </a:p>
        </p:txBody>
      </p:sp>
      <p:sp>
        <p:nvSpPr>
          <p:cNvPr id="9" name="Slide Number Placeholder 8"/>
          <p:cNvSpPr>
            <a:spLocks noGrp="1"/>
          </p:cNvSpPr>
          <p:nvPr>
            <p:ph type="sldNum" sz="quarter" idx="12"/>
          </p:nvPr>
        </p:nvSpPr>
        <p:spPr/>
        <p:txBody>
          <a:bodyPr/>
          <a:lstStyle/>
          <a:p>
            <a:fld id="{5B2C344A-0F10-4FD9-9CB4-943695EAD8DD}" type="slidenum">
              <a:rPr lang="lv-LV" smtClean="0"/>
              <a:t>‹#›</a:t>
            </a:fld>
            <a:endParaRPr lang="lv-LV"/>
          </a:p>
        </p:txBody>
      </p:sp>
    </p:spTree>
    <p:extLst>
      <p:ext uri="{BB962C8B-B14F-4D97-AF65-F5344CB8AC3E}">
        <p14:creationId xmlns:p14="http://schemas.microsoft.com/office/powerpoint/2010/main" val="3276872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Saturs ar parakstu">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lv-LV"/>
              <a:t>Rediģēt šablona virsraksta stilu</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a:t>Rediģēt šablona teksta stilus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2F611F9-6AB5-4648-AD3B-90866ACC44D4}" type="datetimeFigureOut">
              <a:rPr lang="lv-LV" smtClean="0"/>
              <a:t>19.11.2024</a:t>
            </a:fld>
            <a:endParaRPr lang="lv-LV"/>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lv-LV"/>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B2C344A-0F10-4FD9-9CB4-943695EAD8DD}" type="slidenum">
              <a:rPr lang="lv-LV" smtClean="0"/>
              <a:t>‹#›</a:t>
            </a:fld>
            <a:endParaRPr lang="lv-LV"/>
          </a:p>
        </p:txBody>
      </p:sp>
    </p:spTree>
    <p:extLst>
      <p:ext uri="{BB962C8B-B14F-4D97-AF65-F5344CB8AC3E}">
        <p14:creationId xmlns:p14="http://schemas.microsoft.com/office/powerpoint/2010/main" val="2046792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ttēls ar parakstu">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lv-LV"/>
              <a:t>Rediģēt šablona virsraksta stilu</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v-LV"/>
              <a:t>Noklikšķiniet uz ikonas, lai pievienotu attēlu</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a:t>Rediģēt šablona teksta stilus</a:t>
            </a:r>
          </a:p>
        </p:txBody>
      </p:sp>
      <p:sp>
        <p:nvSpPr>
          <p:cNvPr id="5" name="Date Placeholder 4"/>
          <p:cNvSpPr>
            <a:spLocks noGrp="1"/>
          </p:cNvSpPr>
          <p:nvPr>
            <p:ph type="dt" sz="half" idx="10"/>
          </p:nvPr>
        </p:nvSpPr>
        <p:spPr/>
        <p:txBody>
          <a:bodyPr/>
          <a:lstStyle/>
          <a:p>
            <a:fld id="{92F611F9-6AB5-4648-AD3B-90866ACC44D4}" type="datetimeFigureOut">
              <a:rPr lang="lv-LV" smtClean="0"/>
              <a:t>19.11.2024</a:t>
            </a:fld>
            <a:endParaRPr lang="lv-LV"/>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B2C344A-0F10-4FD9-9CB4-943695EAD8DD}" type="slidenum">
              <a:rPr lang="lv-LV" smtClean="0"/>
              <a:t>‹#›</a:t>
            </a:fld>
            <a:endParaRPr lang="lv-LV"/>
          </a:p>
        </p:txBody>
      </p:sp>
    </p:spTree>
    <p:extLst>
      <p:ext uri="{BB962C8B-B14F-4D97-AF65-F5344CB8AC3E}">
        <p14:creationId xmlns:p14="http://schemas.microsoft.com/office/powerpoint/2010/main" val="3288803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lv-LV"/>
              <a:t>Rediģēt šablona virsraksta stilu</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2F611F9-6AB5-4648-AD3B-90866ACC44D4}" type="datetimeFigureOut">
              <a:rPr lang="lv-LV" smtClean="0"/>
              <a:t>19.11.2024</a:t>
            </a:fld>
            <a:endParaRPr lang="lv-LV"/>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lv-LV"/>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B2C344A-0F10-4FD9-9CB4-943695EAD8DD}" type="slidenum">
              <a:rPr lang="lv-LV" smtClean="0"/>
              <a:t>‹#›</a:t>
            </a:fld>
            <a:endParaRPr lang="lv-LV"/>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1673321"/>
      </p:ext>
    </p:extLst>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2" r:id="rId9"/>
    <p:sldLayoutId id="2147483773" r:id="rId10"/>
    <p:sldLayoutId id="2147483774"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97AA8FD-25A6-3B11-FB8D-7F1C17D2FF94}"/>
              </a:ext>
            </a:extLst>
          </p:cNvPr>
          <p:cNvSpPr>
            <a:spLocks noGrp="1"/>
          </p:cNvSpPr>
          <p:nvPr>
            <p:ph type="ctrTitle"/>
          </p:nvPr>
        </p:nvSpPr>
        <p:spPr>
          <a:xfrm>
            <a:off x="784114" y="758952"/>
            <a:ext cx="11094720" cy="3597291"/>
          </a:xfrm>
        </p:spPr>
        <p:txBody>
          <a:bodyPr/>
          <a:lstStyle/>
          <a:p>
            <a:r>
              <a:rPr lang="lv-LV" b="1" dirty="0">
                <a:latin typeface="Times New Roman" panose="02020603050405020304" pitchFamily="18" charset="0"/>
                <a:cs typeface="Times New Roman" panose="02020603050405020304" pitchFamily="18" charset="0"/>
              </a:rPr>
              <a:t>Ādažu novada Būvvalde</a:t>
            </a:r>
          </a:p>
        </p:txBody>
      </p:sp>
      <p:pic>
        <p:nvPicPr>
          <p:cNvPr id="5" name="Attēls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70584" y="923192"/>
            <a:ext cx="1721780" cy="1835617"/>
          </a:xfrm>
          <a:prstGeom prst="rect">
            <a:avLst/>
          </a:prstGeom>
        </p:spPr>
      </p:pic>
    </p:spTree>
    <p:extLst>
      <p:ext uri="{BB962C8B-B14F-4D97-AF65-F5344CB8AC3E}">
        <p14:creationId xmlns:p14="http://schemas.microsoft.com/office/powerpoint/2010/main" val="1926794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F9824BED-BA38-CC9D-9140-FEFB73968CF8}"/>
              </a:ext>
            </a:extLst>
          </p:cNvPr>
          <p:cNvSpPr>
            <a:spLocks noGrp="1"/>
          </p:cNvSpPr>
          <p:nvPr>
            <p:ph type="title"/>
          </p:nvPr>
        </p:nvSpPr>
        <p:spPr>
          <a:xfrm>
            <a:off x="1097280" y="123290"/>
            <a:ext cx="10058400" cy="1613043"/>
          </a:xfrm>
        </p:spPr>
        <p:txBody>
          <a:bodyPr anchor="ctr">
            <a:normAutofit/>
          </a:bodyPr>
          <a:lstStyle/>
          <a:p>
            <a:pPr algn="ctr"/>
            <a:r>
              <a:rPr lang="en-US" sz="2800" b="1" dirty="0" err="1">
                <a:solidFill>
                  <a:srgbClr val="414142"/>
                </a:solidFill>
                <a:effectLst/>
                <a:latin typeface="Times New Roman" panose="02020603050405020304" pitchFamily="18" charset="0"/>
                <a:ea typeface="Times New Roman" panose="02020603050405020304" pitchFamily="18" charset="0"/>
              </a:rPr>
              <a:t>Maksimālais</a:t>
            </a:r>
            <a:r>
              <a:rPr lang="en-US" sz="2800" b="1" dirty="0">
                <a:solidFill>
                  <a:srgbClr val="414142"/>
                </a:solidFill>
                <a:effectLst/>
                <a:latin typeface="Times New Roman" panose="02020603050405020304" pitchFamily="18" charset="0"/>
                <a:ea typeface="Times New Roman" panose="02020603050405020304" pitchFamily="18" charset="0"/>
              </a:rPr>
              <a:t> </a:t>
            </a:r>
            <a:r>
              <a:rPr lang="en-US" sz="2800" b="1" dirty="0" err="1">
                <a:solidFill>
                  <a:srgbClr val="414142"/>
                </a:solidFill>
                <a:effectLst/>
                <a:latin typeface="Times New Roman" panose="02020603050405020304" pitchFamily="18" charset="0"/>
                <a:ea typeface="Times New Roman" panose="02020603050405020304" pitchFamily="18" charset="0"/>
              </a:rPr>
              <a:t>būvdarbu</a:t>
            </a:r>
            <a:r>
              <a:rPr lang="en-US" sz="2800" b="1" dirty="0">
                <a:solidFill>
                  <a:srgbClr val="414142"/>
                </a:solidFill>
                <a:effectLst/>
                <a:latin typeface="Times New Roman" panose="02020603050405020304" pitchFamily="18" charset="0"/>
                <a:ea typeface="Times New Roman" panose="02020603050405020304" pitchFamily="18" charset="0"/>
              </a:rPr>
              <a:t> </a:t>
            </a:r>
            <a:r>
              <a:rPr lang="en-US" sz="2800" b="1" dirty="0" err="1">
                <a:solidFill>
                  <a:srgbClr val="414142"/>
                </a:solidFill>
                <a:effectLst/>
                <a:latin typeface="Times New Roman" panose="02020603050405020304" pitchFamily="18" charset="0"/>
                <a:ea typeface="Times New Roman" panose="02020603050405020304" pitchFamily="18" charset="0"/>
              </a:rPr>
              <a:t>veikšanas</a:t>
            </a:r>
            <a:r>
              <a:rPr lang="en-US" sz="2800" b="1" dirty="0">
                <a:solidFill>
                  <a:srgbClr val="414142"/>
                </a:solidFill>
                <a:effectLst/>
                <a:latin typeface="Times New Roman" panose="02020603050405020304" pitchFamily="18" charset="0"/>
                <a:ea typeface="Times New Roman" panose="02020603050405020304" pitchFamily="18" charset="0"/>
              </a:rPr>
              <a:t> </a:t>
            </a:r>
            <a:r>
              <a:rPr lang="en-US" sz="2800" b="1" dirty="0" err="1">
                <a:solidFill>
                  <a:srgbClr val="414142"/>
                </a:solidFill>
                <a:effectLst/>
                <a:latin typeface="Times New Roman" panose="02020603050405020304" pitchFamily="18" charset="0"/>
                <a:ea typeface="Times New Roman" panose="02020603050405020304" pitchFamily="18" charset="0"/>
              </a:rPr>
              <a:t>ilgums</a:t>
            </a:r>
            <a:endParaRPr lang="lv-LV" sz="2800" b="1" dirty="0"/>
          </a:p>
        </p:txBody>
      </p:sp>
      <p:sp>
        <p:nvSpPr>
          <p:cNvPr id="3" name="Satura vietturis 2">
            <a:extLst>
              <a:ext uri="{FF2B5EF4-FFF2-40B4-BE49-F238E27FC236}">
                <a16:creationId xmlns:a16="http://schemas.microsoft.com/office/drawing/2014/main" id="{E4F2B577-F688-8C7A-3326-15729A9B20B6}"/>
              </a:ext>
            </a:extLst>
          </p:cNvPr>
          <p:cNvSpPr>
            <a:spLocks noGrp="1"/>
          </p:cNvSpPr>
          <p:nvPr>
            <p:ph idx="1"/>
          </p:nvPr>
        </p:nvSpPr>
        <p:spPr/>
        <p:txBody>
          <a:bodyPr/>
          <a:lstStyle/>
          <a:p>
            <a:pPr algn="just"/>
            <a:endParaRPr lang="lv-LV"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MK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noteikumi</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Nr. 500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Vispārīgie</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būvnoteikumi</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spēkā</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no 01.10.2014.)</a:t>
            </a:r>
            <a:endParaRPr lang="lv-LV"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80.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Maksimālais</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būvdarbu</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veikšanas</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ilgums</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līdz</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būves</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nodošanai</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ekspluatācijā</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lv-LV"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80.1.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būvēm</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kurām</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tika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veikts</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paredzētās</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darbības</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ietekmes</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uz</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vidi</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novērtējums</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pieci</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gadi;</a:t>
            </a:r>
            <a:endParaRPr lang="lv-LV"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80.2.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pārējām</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būvēm</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astoņi</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gadi.</a:t>
            </a:r>
            <a:endParaRPr lang="lv-LV"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81.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Maksimālo</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būvdarbu</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veikšanas</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ilgumu</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nosaka</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no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dienas</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kad</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būvatļaujā</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izdarīta</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atzīme</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par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visu</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tajā</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ietverto</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nosacījumu</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izpildi</a:t>
            </a:r>
            <a:r>
              <a:rPr lang="en-US"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dirty="0"/>
          </a:p>
        </p:txBody>
      </p:sp>
      <p:pic>
        <p:nvPicPr>
          <p:cNvPr id="4" name="Attēls 3">
            <a:extLst>
              <a:ext uri="{FF2B5EF4-FFF2-40B4-BE49-F238E27FC236}">
                <a16:creationId xmlns:a16="http://schemas.microsoft.com/office/drawing/2014/main" id="{DF713F94-E4DE-AE84-6EB4-C8BF7D34B1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75728" y="0"/>
            <a:ext cx="1721780" cy="1835617"/>
          </a:xfrm>
          <a:prstGeom prst="rect">
            <a:avLst/>
          </a:prstGeom>
        </p:spPr>
      </p:pic>
    </p:spTree>
    <p:extLst>
      <p:ext uri="{BB962C8B-B14F-4D97-AF65-F5344CB8AC3E}">
        <p14:creationId xmlns:p14="http://schemas.microsoft.com/office/powerpoint/2010/main" val="2309141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64C510A-4A01-000C-F531-6F032278E8A2}"/>
              </a:ext>
            </a:extLst>
          </p:cNvPr>
          <p:cNvSpPr>
            <a:spLocks noGrp="1"/>
          </p:cNvSpPr>
          <p:nvPr>
            <p:ph type="title"/>
          </p:nvPr>
        </p:nvSpPr>
        <p:spPr/>
        <p:txBody>
          <a:bodyPr anchor="ctr">
            <a:normAutofit/>
          </a:bodyPr>
          <a:lstStyle/>
          <a:p>
            <a:pPr algn="ctr"/>
            <a:r>
              <a:rPr lang="en-US" sz="2800" b="1" dirty="0" err="1">
                <a:solidFill>
                  <a:srgbClr val="414142"/>
                </a:solidFill>
                <a:effectLst/>
                <a:latin typeface="Times New Roman" panose="02020603050405020304" pitchFamily="18" charset="0"/>
                <a:ea typeface="Times New Roman" panose="02020603050405020304" pitchFamily="18" charset="0"/>
              </a:rPr>
              <a:t>Maksimālais</a:t>
            </a:r>
            <a:r>
              <a:rPr lang="en-US" sz="2800" b="1" dirty="0">
                <a:solidFill>
                  <a:srgbClr val="414142"/>
                </a:solidFill>
                <a:effectLst/>
                <a:latin typeface="Times New Roman" panose="02020603050405020304" pitchFamily="18" charset="0"/>
                <a:ea typeface="Times New Roman" panose="02020603050405020304" pitchFamily="18" charset="0"/>
              </a:rPr>
              <a:t> </a:t>
            </a:r>
            <a:r>
              <a:rPr lang="en-US" sz="2800" b="1" dirty="0" err="1">
                <a:solidFill>
                  <a:srgbClr val="414142"/>
                </a:solidFill>
                <a:effectLst/>
                <a:latin typeface="Times New Roman" panose="02020603050405020304" pitchFamily="18" charset="0"/>
                <a:ea typeface="Times New Roman" panose="02020603050405020304" pitchFamily="18" charset="0"/>
              </a:rPr>
              <a:t>būvdarbu</a:t>
            </a:r>
            <a:r>
              <a:rPr lang="en-US" sz="2800" b="1" dirty="0">
                <a:solidFill>
                  <a:srgbClr val="414142"/>
                </a:solidFill>
                <a:effectLst/>
                <a:latin typeface="Times New Roman" panose="02020603050405020304" pitchFamily="18" charset="0"/>
                <a:ea typeface="Times New Roman" panose="02020603050405020304" pitchFamily="18" charset="0"/>
              </a:rPr>
              <a:t> </a:t>
            </a:r>
            <a:r>
              <a:rPr lang="en-US" sz="2800" b="1" dirty="0" err="1">
                <a:solidFill>
                  <a:srgbClr val="414142"/>
                </a:solidFill>
                <a:effectLst/>
                <a:latin typeface="Times New Roman" panose="02020603050405020304" pitchFamily="18" charset="0"/>
                <a:ea typeface="Times New Roman" panose="02020603050405020304" pitchFamily="18" charset="0"/>
              </a:rPr>
              <a:t>veikšanas</a:t>
            </a:r>
            <a:r>
              <a:rPr lang="en-US" sz="2800" b="1" dirty="0">
                <a:solidFill>
                  <a:srgbClr val="414142"/>
                </a:solidFill>
                <a:effectLst/>
                <a:latin typeface="Times New Roman" panose="02020603050405020304" pitchFamily="18" charset="0"/>
                <a:ea typeface="Times New Roman" panose="02020603050405020304" pitchFamily="18" charset="0"/>
              </a:rPr>
              <a:t> </a:t>
            </a:r>
            <a:r>
              <a:rPr lang="en-US" sz="2800" b="1" dirty="0" err="1">
                <a:solidFill>
                  <a:srgbClr val="414142"/>
                </a:solidFill>
                <a:effectLst/>
                <a:latin typeface="Times New Roman" panose="02020603050405020304" pitchFamily="18" charset="0"/>
                <a:ea typeface="Times New Roman" panose="02020603050405020304" pitchFamily="18" charset="0"/>
              </a:rPr>
              <a:t>ilgums</a:t>
            </a:r>
            <a:endParaRPr lang="lv-LV" sz="2800" b="1" dirty="0"/>
          </a:p>
        </p:txBody>
      </p:sp>
      <p:sp>
        <p:nvSpPr>
          <p:cNvPr id="3" name="Satura vietturis 2">
            <a:extLst>
              <a:ext uri="{FF2B5EF4-FFF2-40B4-BE49-F238E27FC236}">
                <a16:creationId xmlns:a16="http://schemas.microsoft.com/office/drawing/2014/main" id="{13D29EBE-0765-355B-A9C6-8CE9D1863DE8}"/>
              </a:ext>
            </a:extLst>
          </p:cNvPr>
          <p:cNvSpPr>
            <a:spLocks noGrp="1"/>
          </p:cNvSpPr>
          <p:nvPr>
            <p:ph idx="1"/>
          </p:nvPr>
        </p:nvSpPr>
        <p:spPr/>
        <p:txBody>
          <a:bodyPr/>
          <a:lstStyle/>
          <a:p>
            <a:r>
              <a:rPr lang="lv-LV" sz="1800" i="1"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Grozījums Ādažu novada pašvaldības 2021. gada 20. oktobra saistošajos noteikumos Nr. 15/2021 "Par nekustamā īpašuma nodokli Ādažu novadā"</a:t>
            </a:r>
          </a:p>
          <a:p>
            <a:r>
              <a:rPr lang="en-US" sz="1800" i="1"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Ādažu novada </a:t>
            </a:r>
            <a:r>
              <a:rPr lang="en-US" sz="1800" i="1"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pašvaldības</a:t>
            </a:r>
            <a:r>
              <a:rPr lang="en-US" sz="1800" i="1"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domes</a:t>
            </a:r>
            <a:r>
              <a:rPr lang="en-US" sz="1800" i="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2022. gada 24. </a:t>
            </a:r>
            <a:r>
              <a:rPr lang="en-US" sz="1800" i="1"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augusta</a:t>
            </a:r>
            <a:r>
              <a:rPr lang="en-US" sz="1800" i="1"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sēdes</a:t>
            </a:r>
            <a:r>
              <a:rPr lang="en-US" sz="1800" i="1"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lēmum</a:t>
            </a:r>
            <a:r>
              <a:rPr lang="lv-LV" sz="1800" i="1"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s</a:t>
            </a:r>
            <a:r>
              <a:rPr lang="en-US" sz="1800" i="1"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endParaRPr lang="lv-LV"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"19.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Pēc</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2023. gada 1.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jūlija</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būvi</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kuras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būvniecībā</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pārsniegts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normatīvajos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aktos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noteiktais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kopējais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būvdarbu</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veikšanas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ilgums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līdz</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mēnesim</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kad</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parakstīts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akts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par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būves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pieņemšanu</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ekspluatācijā</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apliek</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ar</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NĪN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likmi</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3 %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trīs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procenti</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apmērā</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no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lielākās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būves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vai</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būvei</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piekritīgās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zemes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kadastrālās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vērtības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a:t>
            </a:r>
            <a:endParaRPr lang="lv-LV"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US" sz="1800" i="1"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endParaRPr lang="lv-LV"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US" sz="1800" i="1"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Ādažu novada </a:t>
            </a:r>
            <a:r>
              <a:rPr lang="en-US" sz="1800" i="1"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pašvaldības</a:t>
            </a:r>
            <a:r>
              <a:rPr lang="en-US" sz="1800" i="1"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domes</a:t>
            </a:r>
            <a:r>
              <a:rPr lang="en-US" sz="1800" i="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2023. gada 10. </a:t>
            </a:r>
            <a:r>
              <a:rPr lang="en-US" sz="1800" i="1"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maija</a:t>
            </a:r>
            <a:r>
              <a:rPr lang="en-US" sz="1800" i="1"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sēdes</a:t>
            </a:r>
            <a:r>
              <a:rPr lang="en-US" sz="1800" i="1"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lēmum</a:t>
            </a:r>
            <a:r>
              <a:rPr lang="lv-LV" sz="1800" i="1"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s</a:t>
            </a:r>
            <a:endParaRPr lang="lv-LV"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"19.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Pēc</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2024. gada 31.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decembra</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būvi</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kuras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būvniecībā</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pārsniegts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normatīvajos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aktos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noteiktais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kopējais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būvdarbu</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veikšanas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ilgums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līdz</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mēnesim</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kad</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parakstīts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akts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par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būves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pieņemšanu</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ekspluatācijā</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apliek</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ar</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NĪN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likmi</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3 %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trīs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procenti</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apmērā</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no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lielākās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būves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vai</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būvei</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piekritīgās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zemes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kadastrālās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vērtības</a:t>
            </a:r>
            <a:r>
              <a:rPr lang="en-US" sz="1800" dirty="0">
                <a:solidFill>
                  <a:srgbClr val="333333"/>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a:t>
            </a:r>
            <a:endParaRPr lang="lv-LV"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lv-LV" dirty="0"/>
          </a:p>
        </p:txBody>
      </p:sp>
      <p:pic>
        <p:nvPicPr>
          <p:cNvPr id="4" name="Attēls 3">
            <a:extLst>
              <a:ext uri="{FF2B5EF4-FFF2-40B4-BE49-F238E27FC236}">
                <a16:creationId xmlns:a16="http://schemas.microsoft.com/office/drawing/2014/main" id="{2554304B-85F6-3DBB-791F-C5FB947F30B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75728" y="0"/>
            <a:ext cx="1721780" cy="1835617"/>
          </a:xfrm>
          <a:prstGeom prst="rect">
            <a:avLst/>
          </a:prstGeom>
        </p:spPr>
      </p:pic>
    </p:spTree>
    <p:extLst>
      <p:ext uri="{BB962C8B-B14F-4D97-AF65-F5344CB8AC3E}">
        <p14:creationId xmlns:p14="http://schemas.microsoft.com/office/powerpoint/2010/main" val="916256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B99DD0-86A9-A9D1-C03D-11ED1BEA2A50}"/>
            </a:ext>
          </a:extLst>
        </p:cNvPr>
        <p:cNvGrpSpPr/>
        <p:nvPr/>
      </p:nvGrpSpPr>
      <p:grpSpPr>
        <a:xfrm>
          <a:off x="0" y="0"/>
          <a:ext cx="0" cy="0"/>
          <a:chOff x="0" y="0"/>
          <a:chExt cx="0" cy="0"/>
        </a:xfrm>
      </p:grpSpPr>
      <p:sp>
        <p:nvSpPr>
          <p:cNvPr id="2" name="Virsraksts 1">
            <a:extLst>
              <a:ext uri="{FF2B5EF4-FFF2-40B4-BE49-F238E27FC236}">
                <a16:creationId xmlns:a16="http://schemas.microsoft.com/office/drawing/2014/main" id="{0737860E-0279-5024-AAF3-B7C3CFE26DB9}"/>
              </a:ext>
            </a:extLst>
          </p:cNvPr>
          <p:cNvSpPr>
            <a:spLocks noGrp="1"/>
          </p:cNvSpPr>
          <p:nvPr>
            <p:ph type="title"/>
          </p:nvPr>
        </p:nvSpPr>
        <p:spPr/>
        <p:txBody>
          <a:bodyPr anchor="ctr">
            <a:normAutofit/>
          </a:bodyPr>
          <a:lstStyle/>
          <a:p>
            <a:pPr algn="ctr"/>
            <a:r>
              <a:rPr lang="en-US" sz="2800" b="1" dirty="0" err="1">
                <a:solidFill>
                  <a:srgbClr val="414142"/>
                </a:solidFill>
                <a:effectLst/>
                <a:latin typeface="Times New Roman" panose="02020603050405020304" pitchFamily="18" charset="0"/>
                <a:ea typeface="Times New Roman" panose="02020603050405020304" pitchFamily="18" charset="0"/>
              </a:rPr>
              <a:t>Maksimālais</a:t>
            </a:r>
            <a:r>
              <a:rPr lang="en-US" sz="2800" b="1" dirty="0">
                <a:solidFill>
                  <a:srgbClr val="414142"/>
                </a:solidFill>
                <a:effectLst/>
                <a:latin typeface="Times New Roman" panose="02020603050405020304" pitchFamily="18" charset="0"/>
                <a:ea typeface="Times New Roman" panose="02020603050405020304" pitchFamily="18" charset="0"/>
              </a:rPr>
              <a:t> </a:t>
            </a:r>
            <a:r>
              <a:rPr lang="en-US" sz="2800" b="1" dirty="0" err="1">
                <a:solidFill>
                  <a:srgbClr val="414142"/>
                </a:solidFill>
                <a:effectLst/>
                <a:latin typeface="Times New Roman" panose="02020603050405020304" pitchFamily="18" charset="0"/>
                <a:ea typeface="Times New Roman" panose="02020603050405020304" pitchFamily="18" charset="0"/>
              </a:rPr>
              <a:t>būvdarbu</a:t>
            </a:r>
            <a:r>
              <a:rPr lang="en-US" sz="2800" b="1" dirty="0">
                <a:solidFill>
                  <a:srgbClr val="414142"/>
                </a:solidFill>
                <a:effectLst/>
                <a:latin typeface="Times New Roman" panose="02020603050405020304" pitchFamily="18" charset="0"/>
                <a:ea typeface="Times New Roman" panose="02020603050405020304" pitchFamily="18" charset="0"/>
              </a:rPr>
              <a:t> </a:t>
            </a:r>
            <a:r>
              <a:rPr lang="en-US" sz="2800" b="1" dirty="0" err="1">
                <a:solidFill>
                  <a:srgbClr val="414142"/>
                </a:solidFill>
                <a:effectLst/>
                <a:latin typeface="Times New Roman" panose="02020603050405020304" pitchFamily="18" charset="0"/>
                <a:ea typeface="Times New Roman" panose="02020603050405020304" pitchFamily="18" charset="0"/>
              </a:rPr>
              <a:t>veikšanas</a:t>
            </a:r>
            <a:r>
              <a:rPr lang="en-US" sz="2800" b="1" dirty="0">
                <a:solidFill>
                  <a:srgbClr val="414142"/>
                </a:solidFill>
                <a:effectLst/>
                <a:latin typeface="Times New Roman" panose="02020603050405020304" pitchFamily="18" charset="0"/>
                <a:ea typeface="Times New Roman" panose="02020603050405020304" pitchFamily="18" charset="0"/>
              </a:rPr>
              <a:t> </a:t>
            </a:r>
            <a:r>
              <a:rPr lang="en-US" sz="2800" b="1" dirty="0" err="1">
                <a:solidFill>
                  <a:srgbClr val="414142"/>
                </a:solidFill>
                <a:effectLst/>
                <a:latin typeface="Times New Roman" panose="02020603050405020304" pitchFamily="18" charset="0"/>
                <a:ea typeface="Times New Roman" panose="02020603050405020304" pitchFamily="18" charset="0"/>
              </a:rPr>
              <a:t>ilgums</a:t>
            </a:r>
            <a:endParaRPr lang="lv-LV" sz="2800" b="1" dirty="0"/>
          </a:p>
        </p:txBody>
      </p:sp>
      <p:sp>
        <p:nvSpPr>
          <p:cNvPr id="3" name="Satura vietturis 2">
            <a:extLst>
              <a:ext uri="{FF2B5EF4-FFF2-40B4-BE49-F238E27FC236}">
                <a16:creationId xmlns:a16="http://schemas.microsoft.com/office/drawing/2014/main" id="{2864E3B0-D1F6-8142-8CFE-0C3B6B6B3DE9}"/>
              </a:ext>
            </a:extLst>
          </p:cNvPr>
          <p:cNvSpPr>
            <a:spLocks noGrp="1"/>
          </p:cNvSpPr>
          <p:nvPr>
            <p:ph idx="1"/>
          </p:nvPr>
        </p:nvSpPr>
        <p:spPr/>
        <p:txBody>
          <a:bodyPr/>
          <a:lstStyle/>
          <a:p>
            <a:pPr indent="0" algn="just">
              <a:buNone/>
              <a:tabLst>
                <a:tab pos="4279900" algn="l"/>
              </a:tabLst>
            </a:pPr>
            <a:r>
              <a:rPr lang="lv-LV" dirty="0">
                <a:latin typeface="Times New Roman" panose="02020603050405020304" pitchFamily="18" charset="0"/>
                <a:ea typeface="Times New Roman" panose="02020603050405020304" pitchFamily="18" charset="0"/>
              </a:rPr>
              <a:t>       </a:t>
            </a:r>
            <a:r>
              <a:rPr lang="lv-LV" sz="2000" dirty="0">
                <a:effectLst/>
                <a:latin typeface="Times New Roman" panose="02020603050405020304" pitchFamily="18" charset="0"/>
                <a:ea typeface="Times New Roman" panose="02020603050405020304" pitchFamily="18" charset="0"/>
              </a:rPr>
              <a:t>Likuma “Par nekustamā īpašuma nodokli” 3.panta 1</a:t>
            </a:r>
            <a:r>
              <a:rPr lang="lv-LV" sz="2000" baseline="30000" dirty="0">
                <a:effectLst/>
                <a:latin typeface="Times New Roman" panose="02020603050405020304" pitchFamily="18" charset="0"/>
                <a:ea typeface="Times New Roman" panose="02020603050405020304" pitchFamily="18" charset="0"/>
              </a:rPr>
              <a:t>6</a:t>
            </a:r>
            <a:r>
              <a:rPr lang="lv-LV" sz="2000" dirty="0">
                <a:effectLst/>
                <a:latin typeface="Times New Roman" panose="02020603050405020304" pitchFamily="18" charset="0"/>
                <a:ea typeface="Times New Roman" panose="02020603050405020304" pitchFamily="18" charset="0"/>
              </a:rPr>
              <a:t>.daļa nosaka, ka būvi, kuras būvniecībā </a:t>
            </a:r>
            <a:r>
              <a:rPr lang="lv-LV" sz="2000" u="sng" dirty="0">
                <a:effectLst/>
                <a:latin typeface="Times New Roman" panose="02020603050405020304" pitchFamily="18" charset="0"/>
                <a:ea typeface="Times New Roman" panose="02020603050405020304" pitchFamily="18" charset="0"/>
              </a:rPr>
              <a:t>pārsniegts normatīvajos aktos noteiktais kopējais būvdarbu veikšanas ilgums</a:t>
            </a:r>
            <a:r>
              <a:rPr lang="lv-LV" sz="2000" dirty="0">
                <a:effectLst/>
                <a:latin typeface="Times New Roman" panose="02020603050405020304" pitchFamily="18" charset="0"/>
                <a:ea typeface="Times New Roman" panose="02020603050405020304" pitchFamily="18" charset="0"/>
              </a:rPr>
              <a:t>, ar nākamo mēnesi pēc būvniecības termiņa izbeigšanās līdz mēnesim, kad parakstīts akts par būves pieņemšanu ekspluatācijā, apliek ar nekustamā īpašuma nodokļa likmi 3 procentu apmērā, ja to ir noteikusi pašvaldība savos saistošajos noteikumos, kurus tā publicē ne vēlāk kā līdz pirmstaksācijas gada 1.novembrim, no lielākās turpmāk minētās kadastrālās vērtības: 1) būvei piekritīgās zemes kadastrālās vērtības; 2) būves kadastrālās vērtības. </a:t>
            </a:r>
          </a:p>
          <a:p>
            <a:pPr indent="450215" algn="just">
              <a:tabLst>
                <a:tab pos="4279900" algn="l"/>
              </a:tabLst>
            </a:pPr>
            <a:r>
              <a:rPr lang="lv-LV" dirty="0">
                <a:effectLst/>
                <a:latin typeface="Times New Roman" panose="02020603050405020304" pitchFamily="18" charset="0"/>
                <a:ea typeface="Times New Roman" panose="02020603050405020304" pitchFamily="18" charset="0"/>
              </a:rPr>
              <a:t>Šāds normatīvais regulējums stājās spēkā 2014.gada 1.janvārī un tika ieviests, lai pasargātu sabiedrību un vidi no ilgstoša būvniecības procesa, kā arī dzīves kvalitātes pasliktināšanās ilgstošu būvdarbu dēļ, gadījumos, kad būve noteiktajā laikā netiek pabeigta un nodota ekspluatācijā.</a:t>
            </a:r>
            <a:endParaRPr lang="lv-LV"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tabLst>
                <a:tab pos="4279900" algn="l"/>
              </a:tabLst>
            </a:pPr>
            <a:r>
              <a:rPr lang="lv-LV" dirty="0">
                <a:latin typeface="Times New Roman" panose="02020603050405020304" pitchFamily="18" charset="0"/>
                <a:ea typeface="Times New Roman" panose="02020603050405020304" pitchFamily="18" charset="0"/>
                <a:cs typeface="Times New Roman" panose="02020603050405020304" pitchFamily="18" charset="0"/>
              </a:rPr>
              <a:t>Vairums apskatīto pašvaldību, piem. Jelgava, Mārupe, Ropaži jau 2024.gadā piemēro minēto likuma normu.</a:t>
            </a:r>
            <a:endParaRPr lang="lv-LV" dirty="0">
              <a:effectLst/>
              <a:latin typeface="Times New Roman" panose="02020603050405020304" pitchFamily="18" charset="0"/>
              <a:ea typeface="Times New Roman" panose="02020603050405020304" pitchFamily="18" charset="0"/>
            </a:endParaRPr>
          </a:p>
        </p:txBody>
      </p:sp>
      <p:pic>
        <p:nvPicPr>
          <p:cNvPr id="4" name="Attēls 3">
            <a:extLst>
              <a:ext uri="{FF2B5EF4-FFF2-40B4-BE49-F238E27FC236}">
                <a16:creationId xmlns:a16="http://schemas.microsoft.com/office/drawing/2014/main" id="{D3928D3D-A125-8B12-0577-1F29ACDC866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75728" y="0"/>
            <a:ext cx="1721780" cy="1835617"/>
          </a:xfrm>
          <a:prstGeom prst="rect">
            <a:avLst/>
          </a:prstGeom>
        </p:spPr>
      </p:pic>
    </p:spTree>
    <p:extLst>
      <p:ext uri="{BB962C8B-B14F-4D97-AF65-F5344CB8AC3E}">
        <p14:creationId xmlns:p14="http://schemas.microsoft.com/office/powerpoint/2010/main" val="1422819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AA52E0-407B-510E-4263-A458718B2CCD}"/>
            </a:ext>
          </a:extLst>
        </p:cNvPr>
        <p:cNvGrpSpPr/>
        <p:nvPr/>
      </p:nvGrpSpPr>
      <p:grpSpPr>
        <a:xfrm>
          <a:off x="0" y="0"/>
          <a:ext cx="0" cy="0"/>
          <a:chOff x="0" y="0"/>
          <a:chExt cx="0" cy="0"/>
        </a:xfrm>
      </p:grpSpPr>
      <p:sp>
        <p:nvSpPr>
          <p:cNvPr id="2" name="Virsraksts 1">
            <a:extLst>
              <a:ext uri="{FF2B5EF4-FFF2-40B4-BE49-F238E27FC236}">
                <a16:creationId xmlns:a16="http://schemas.microsoft.com/office/drawing/2014/main" id="{A54C0F76-920A-0215-A79F-8E3B17F7B526}"/>
              </a:ext>
            </a:extLst>
          </p:cNvPr>
          <p:cNvSpPr>
            <a:spLocks noGrp="1"/>
          </p:cNvSpPr>
          <p:nvPr>
            <p:ph type="title"/>
          </p:nvPr>
        </p:nvSpPr>
        <p:spPr/>
        <p:txBody>
          <a:bodyPr anchor="ctr">
            <a:normAutofit/>
          </a:bodyPr>
          <a:lstStyle/>
          <a:p>
            <a:pPr algn="ctr"/>
            <a:r>
              <a:rPr lang="en-US" sz="2800" b="1" dirty="0" err="1">
                <a:solidFill>
                  <a:srgbClr val="414142"/>
                </a:solidFill>
                <a:effectLst/>
                <a:latin typeface="Times New Roman" panose="02020603050405020304" pitchFamily="18" charset="0"/>
                <a:ea typeface="Times New Roman" panose="02020603050405020304" pitchFamily="18" charset="0"/>
              </a:rPr>
              <a:t>Maksimālais</a:t>
            </a:r>
            <a:r>
              <a:rPr lang="en-US" sz="2800" b="1" dirty="0">
                <a:solidFill>
                  <a:srgbClr val="414142"/>
                </a:solidFill>
                <a:effectLst/>
                <a:latin typeface="Times New Roman" panose="02020603050405020304" pitchFamily="18" charset="0"/>
                <a:ea typeface="Times New Roman" panose="02020603050405020304" pitchFamily="18" charset="0"/>
              </a:rPr>
              <a:t> </a:t>
            </a:r>
            <a:r>
              <a:rPr lang="en-US" sz="2800" b="1" dirty="0" err="1">
                <a:solidFill>
                  <a:srgbClr val="414142"/>
                </a:solidFill>
                <a:effectLst/>
                <a:latin typeface="Times New Roman" panose="02020603050405020304" pitchFamily="18" charset="0"/>
                <a:ea typeface="Times New Roman" panose="02020603050405020304" pitchFamily="18" charset="0"/>
              </a:rPr>
              <a:t>būvdarbu</a:t>
            </a:r>
            <a:r>
              <a:rPr lang="en-US" sz="2800" b="1" dirty="0">
                <a:solidFill>
                  <a:srgbClr val="414142"/>
                </a:solidFill>
                <a:effectLst/>
                <a:latin typeface="Times New Roman" panose="02020603050405020304" pitchFamily="18" charset="0"/>
                <a:ea typeface="Times New Roman" panose="02020603050405020304" pitchFamily="18" charset="0"/>
              </a:rPr>
              <a:t> </a:t>
            </a:r>
            <a:r>
              <a:rPr lang="en-US" sz="2800" b="1" dirty="0" err="1">
                <a:solidFill>
                  <a:srgbClr val="414142"/>
                </a:solidFill>
                <a:effectLst/>
                <a:latin typeface="Times New Roman" panose="02020603050405020304" pitchFamily="18" charset="0"/>
                <a:ea typeface="Times New Roman" panose="02020603050405020304" pitchFamily="18" charset="0"/>
              </a:rPr>
              <a:t>veikšanas</a:t>
            </a:r>
            <a:r>
              <a:rPr lang="en-US" sz="2800" b="1" dirty="0">
                <a:solidFill>
                  <a:srgbClr val="414142"/>
                </a:solidFill>
                <a:effectLst/>
                <a:latin typeface="Times New Roman" panose="02020603050405020304" pitchFamily="18" charset="0"/>
                <a:ea typeface="Times New Roman" panose="02020603050405020304" pitchFamily="18" charset="0"/>
              </a:rPr>
              <a:t> </a:t>
            </a:r>
            <a:r>
              <a:rPr lang="en-US" sz="2800" b="1" dirty="0" err="1">
                <a:solidFill>
                  <a:srgbClr val="414142"/>
                </a:solidFill>
                <a:effectLst/>
                <a:latin typeface="Times New Roman" panose="02020603050405020304" pitchFamily="18" charset="0"/>
                <a:ea typeface="Times New Roman" panose="02020603050405020304" pitchFamily="18" charset="0"/>
              </a:rPr>
              <a:t>ilgums</a:t>
            </a:r>
            <a:endParaRPr lang="lv-LV" sz="2800" b="1" dirty="0"/>
          </a:p>
        </p:txBody>
      </p:sp>
      <p:sp>
        <p:nvSpPr>
          <p:cNvPr id="3" name="Satura vietturis 2">
            <a:extLst>
              <a:ext uri="{FF2B5EF4-FFF2-40B4-BE49-F238E27FC236}">
                <a16:creationId xmlns:a16="http://schemas.microsoft.com/office/drawing/2014/main" id="{76457C19-51AD-3966-2343-380C07C6E21E}"/>
              </a:ext>
            </a:extLst>
          </p:cNvPr>
          <p:cNvSpPr>
            <a:spLocks noGrp="1"/>
          </p:cNvSpPr>
          <p:nvPr>
            <p:ph idx="1"/>
          </p:nvPr>
        </p:nvSpPr>
        <p:spPr>
          <a:xfrm>
            <a:off x="1097280" y="1737360"/>
            <a:ext cx="10058400" cy="4131734"/>
          </a:xfrm>
        </p:spPr>
        <p:txBody>
          <a:bodyPr>
            <a:normAutofit/>
          </a:bodyPr>
          <a:lstStyle/>
          <a:p>
            <a:pPr indent="0" algn="just">
              <a:buNone/>
              <a:tabLst>
                <a:tab pos="4279900" algn="l"/>
              </a:tabLst>
            </a:pPr>
            <a:endParaRPr lang="lv-LV" dirty="0">
              <a:latin typeface="Times New Roman" panose="02020603050405020304" pitchFamily="18" charset="0"/>
              <a:ea typeface="Times New Roman" panose="02020603050405020304" pitchFamily="18" charset="0"/>
            </a:endParaRPr>
          </a:p>
          <a:p>
            <a:pPr lvl="0"/>
            <a:r>
              <a:rPr lang="lv-LV" dirty="0">
                <a:latin typeface="Times New Roman" panose="02020603050405020304" pitchFamily="18" charset="0"/>
                <a:cs typeface="Times New Roman" panose="02020603050405020304" pitchFamily="18" charset="0"/>
              </a:rPr>
              <a:t>Izdotas būvatļaujas no 1995.g. līdz 2016.g. (kopā </a:t>
            </a:r>
            <a:r>
              <a:rPr lang="lv-LV" b="1" dirty="0">
                <a:latin typeface="Times New Roman" panose="02020603050405020304" pitchFamily="18" charset="0"/>
                <a:cs typeface="Times New Roman" panose="02020603050405020304" pitchFamily="18" charset="0"/>
              </a:rPr>
              <a:t>5458</a:t>
            </a:r>
            <a:r>
              <a:rPr lang="lv-LV" dirty="0">
                <a:latin typeface="Times New Roman" panose="02020603050405020304" pitchFamily="18" charset="0"/>
                <a:cs typeface="Times New Roman" panose="02020603050405020304" pitchFamily="18" charset="0"/>
              </a:rPr>
              <a:t>)</a:t>
            </a:r>
          </a:p>
          <a:p>
            <a:pPr marL="0" lvl="0" indent="0">
              <a:buNone/>
            </a:pPr>
            <a:endParaRPr lang="lv-LV" dirty="0">
              <a:latin typeface="Times New Roman" panose="02020603050405020304" pitchFamily="18" charset="0"/>
              <a:cs typeface="Times New Roman" panose="02020603050405020304" pitchFamily="18" charset="0"/>
            </a:endParaRPr>
          </a:p>
          <a:p>
            <a:r>
              <a:rPr lang="lv-LV" dirty="0">
                <a:latin typeface="Times New Roman" panose="02020603050405020304" pitchFamily="18" charset="0"/>
                <a:cs typeface="Times New Roman" panose="02020603050405020304" pitchFamily="18" charset="0"/>
              </a:rPr>
              <a:t>Dati liecina, ka nav noslēgtas </a:t>
            </a:r>
            <a:r>
              <a:rPr lang="lv-LV" b="1" dirty="0">
                <a:latin typeface="Times New Roman" panose="02020603050405020304" pitchFamily="18" charset="0"/>
                <a:cs typeface="Times New Roman" panose="02020603050405020304" pitchFamily="18" charset="0"/>
              </a:rPr>
              <a:t>1080</a:t>
            </a:r>
            <a:r>
              <a:rPr lang="lv-LV" dirty="0">
                <a:latin typeface="Times New Roman" panose="02020603050405020304" pitchFamily="18" charset="0"/>
                <a:cs typeface="Times New Roman" panose="02020603050405020304" pitchFamily="18" charset="0"/>
              </a:rPr>
              <a:t> būvatļaujas</a:t>
            </a:r>
          </a:p>
          <a:p>
            <a:pPr marL="0" lvl="0" indent="0">
              <a:buNone/>
            </a:pPr>
            <a:r>
              <a:rPr lang="lv-LV" dirty="0">
                <a:latin typeface="Times New Roman" panose="02020603050405020304" pitchFamily="18" charset="0"/>
                <a:cs typeface="Times New Roman" panose="02020603050405020304" pitchFamily="18" charset="0"/>
              </a:rPr>
              <a:t>	35 objektos nav uzsākti būvniecības darbi;</a:t>
            </a:r>
          </a:p>
          <a:p>
            <a:pPr marL="0" lvl="0" indent="0">
              <a:buNone/>
            </a:pPr>
            <a:r>
              <a:rPr lang="lv-LV" dirty="0">
                <a:latin typeface="Times New Roman" panose="02020603050405020304" pitchFamily="18" charset="0"/>
                <a:cs typeface="Times New Roman" panose="02020603050405020304" pitchFamily="18" charset="0"/>
              </a:rPr>
              <a:t>	32 objektos nepieciešams anulēt BA (izsniegta jauna BA);</a:t>
            </a:r>
          </a:p>
          <a:p>
            <a:pPr marL="0" lvl="0" indent="0">
              <a:buNone/>
            </a:pPr>
            <a:r>
              <a:rPr lang="lv-LV" dirty="0">
                <a:latin typeface="Times New Roman" panose="02020603050405020304" pitchFamily="18" charset="0"/>
                <a:cs typeface="Times New Roman" panose="02020603050405020304" pitchFamily="18" charset="0"/>
              </a:rPr>
              <a:t>	1013 objekti jāapliek ar NIN paaugstinātu nodokļa likmi 3%.</a:t>
            </a:r>
          </a:p>
          <a:p>
            <a:pPr marL="0" indent="0">
              <a:buNone/>
            </a:pPr>
            <a:endParaRPr lang="lv-LV" dirty="0"/>
          </a:p>
          <a:p>
            <a:pPr lvl="0"/>
            <a:endParaRPr lang="lv-LV" dirty="0">
              <a:latin typeface="Montserrat" pitchFamily="50"/>
            </a:endParaRPr>
          </a:p>
          <a:p>
            <a:pPr lvl="0"/>
            <a:endParaRPr lang="lv-LV" dirty="0"/>
          </a:p>
          <a:p>
            <a:pPr lvl="0"/>
            <a:endParaRPr lang="lv-LV" dirty="0"/>
          </a:p>
          <a:p>
            <a:pPr lvl="0"/>
            <a:endParaRPr lang="lv-LV" dirty="0"/>
          </a:p>
          <a:p>
            <a:pPr lvl="0"/>
            <a:endParaRPr lang="lv-LV" dirty="0"/>
          </a:p>
          <a:p>
            <a:pPr lvl="0"/>
            <a:endParaRPr lang="lv-LV" dirty="0"/>
          </a:p>
          <a:p>
            <a:pPr marL="0" lvl="0" indent="0">
              <a:buNone/>
            </a:pPr>
            <a:endParaRPr lang="lv-LV" dirty="0"/>
          </a:p>
          <a:p>
            <a:pPr lvl="0"/>
            <a:endParaRPr lang="lv-LV" dirty="0"/>
          </a:p>
        </p:txBody>
      </p:sp>
      <p:pic>
        <p:nvPicPr>
          <p:cNvPr id="4" name="Attēls 3">
            <a:extLst>
              <a:ext uri="{FF2B5EF4-FFF2-40B4-BE49-F238E27FC236}">
                <a16:creationId xmlns:a16="http://schemas.microsoft.com/office/drawing/2014/main" id="{2FFFD00F-CE91-1DD5-9B14-E98FEC01B3F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75728" y="0"/>
            <a:ext cx="1721780" cy="1835617"/>
          </a:xfrm>
          <a:prstGeom prst="rect">
            <a:avLst/>
          </a:prstGeom>
        </p:spPr>
      </p:pic>
    </p:spTree>
    <p:extLst>
      <p:ext uri="{BB962C8B-B14F-4D97-AF65-F5344CB8AC3E}">
        <p14:creationId xmlns:p14="http://schemas.microsoft.com/office/powerpoint/2010/main" val="2106016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64C510A-4A01-000C-F531-6F032278E8A2}"/>
              </a:ext>
            </a:extLst>
          </p:cNvPr>
          <p:cNvSpPr>
            <a:spLocks noGrp="1"/>
          </p:cNvSpPr>
          <p:nvPr>
            <p:ph type="title"/>
          </p:nvPr>
        </p:nvSpPr>
        <p:spPr/>
        <p:txBody>
          <a:bodyPr anchor="ctr">
            <a:normAutofit/>
          </a:bodyPr>
          <a:lstStyle/>
          <a:p>
            <a:pPr algn="ctr"/>
            <a:r>
              <a:rPr lang="en-US" sz="2800" b="1" dirty="0" err="1">
                <a:solidFill>
                  <a:srgbClr val="414142"/>
                </a:solidFill>
                <a:effectLst/>
                <a:latin typeface="Times New Roman" panose="02020603050405020304" pitchFamily="18" charset="0"/>
                <a:ea typeface="Times New Roman" panose="02020603050405020304" pitchFamily="18" charset="0"/>
              </a:rPr>
              <a:t>Maksimālais</a:t>
            </a:r>
            <a:r>
              <a:rPr lang="en-US" sz="2800" b="1" dirty="0">
                <a:solidFill>
                  <a:srgbClr val="414142"/>
                </a:solidFill>
                <a:effectLst/>
                <a:latin typeface="Times New Roman" panose="02020603050405020304" pitchFamily="18" charset="0"/>
                <a:ea typeface="Times New Roman" panose="02020603050405020304" pitchFamily="18" charset="0"/>
              </a:rPr>
              <a:t> </a:t>
            </a:r>
            <a:r>
              <a:rPr lang="en-US" sz="2800" b="1" dirty="0" err="1">
                <a:solidFill>
                  <a:srgbClr val="414142"/>
                </a:solidFill>
                <a:effectLst/>
                <a:latin typeface="Times New Roman" panose="02020603050405020304" pitchFamily="18" charset="0"/>
                <a:ea typeface="Times New Roman" panose="02020603050405020304" pitchFamily="18" charset="0"/>
              </a:rPr>
              <a:t>būvdarbu</a:t>
            </a:r>
            <a:r>
              <a:rPr lang="en-US" sz="2800" b="1" dirty="0">
                <a:solidFill>
                  <a:srgbClr val="414142"/>
                </a:solidFill>
                <a:effectLst/>
                <a:latin typeface="Times New Roman" panose="02020603050405020304" pitchFamily="18" charset="0"/>
                <a:ea typeface="Times New Roman" panose="02020603050405020304" pitchFamily="18" charset="0"/>
              </a:rPr>
              <a:t> </a:t>
            </a:r>
            <a:r>
              <a:rPr lang="en-US" sz="2800" b="1" dirty="0" err="1">
                <a:solidFill>
                  <a:srgbClr val="414142"/>
                </a:solidFill>
                <a:effectLst/>
                <a:latin typeface="Times New Roman" panose="02020603050405020304" pitchFamily="18" charset="0"/>
                <a:ea typeface="Times New Roman" panose="02020603050405020304" pitchFamily="18" charset="0"/>
              </a:rPr>
              <a:t>veikšanas</a:t>
            </a:r>
            <a:r>
              <a:rPr lang="en-US" sz="2800" b="1" dirty="0">
                <a:solidFill>
                  <a:srgbClr val="414142"/>
                </a:solidFill>
                <a:effectLst/>
                <a:latin typeface="Times New Roman" panose="02020603050405020304" pitchFamily="18" charset="0"/>
                <a:ea typeface="Times New Roman" panose="02020603050405020304" pitchFamily="18" charset="0"/>
              </a:rPr>
              <a:t> </a:t>
            </a:r>
            <a:r>
              <a:rPr lang="en-US" sz="2800" b="1" dirty="0" err="1">
                <a:solidFill>
                  <a:srgbClr val="414142"/>
                </a:solidFill>
                <a:effectLst/>
                <a:latin typeface="Times New Roman" panose="02020603050405020304" pitchFamily="18" charset="0"/>
                <a:ea typeface="Times New Roman" panose="02020603050405020304" pitchFamily="18" charset="0"/>
              </a:rPr>
              <a:t>ilgums</a:t>
            </a:r>
            <a:endParaRPr lang="lv-LV" sz="2800" b="1" dirty="0"/>
          </a:p>
        </p:txBody>
      </p:sp>
      <p:sp>
        <p:nvSpPr>
          <p:cNvPr id="3" name="Satura vietturis 2">
            <a:extLst>
              <a:ext uri="{FF2B5EF4-FFF2-40B4-BE49-F238E27FC236}">
                <a16:creationId xmlns:a16="http://schemas.microsoft.com/office/drawing/2014/main" id="{13D29EBE-0765-355B-A9C6-8CE9D1863DE8}"/>
              </a:ext>
            </a:extLst>
          </p:cNvPr>
          <p:cNvSpPr>
            <a:spLocks noGrp="1"/>
          </p:cNvSpPr>
          <p:nvPr>
            <p:ph idx="1"/>
          </p:nvPr>
        </p:nvSpPr>
        <p:spPr/>
        <p:txBody>
          <a:bodyPr>
            <a:normAutofit/>
          </a:bodyPr>
          <a:lstStyle/>
          <a:p>
            <a:endParaRPr lang="lv-LV" dirty="0">
              <a:solidFill>
                <a:srgbClr val="333333"/>
              </a:solidFill>
              <a:highlight>
                <a:srgbClr val="FFFFFF"/>
              </a:highlight>
              <a:latin typeface="Times New Roman" panose="02020603050405020304" pitchFamily="18" charset="0"/>
              <a:ea typeface="Times New Roman" panose="02020603050405020304" pitchFamily="18" charset="0"/>
            </a:endParaRPr>
          </a:p>
          <a:p>
            <a:endParaRPr lang="lv-LV" dirty="0">
              <a:solidFill>
                <a:srgbClr val="333333"/>
              </a:solidFill>
              <a:highlight>
                <a:srgbClr val="FFFFFF"/>
              </a:highlight>
              <a:latin typeface="Times New Roman" panose="02020603050405020304" pitchFamily="18" charset="0"/>
              <a:ea typeface="Times New Roman" panose="02020603050405020304" pitchFamily="18" charset="0"/>
            </a:endParaRPr>
          </a:p>
          <a:p>
            <a:r>
              <a:rPr lang="lv-LV" dirty="0">
                <a:solidFill>
                  <a:srgbClr val="333333"/>
                </a:solidFill>
                <a:highlight>
                  <a:srgbClr val="FFFFFF"/>
                </a:highlight>
                <a:latin typeface="Times New Roman" panose="02020603050405020304" pitchFamily="18" charset="0"/>
                <a:ea typeface="Times New Roman" panose="02020603050405020304" pitchFamily="18" charset="0"/>
              </a:rPr>
              <a:t>Būvatļauju skaits, kurām ir pārsniegts</a:t>
            </a:r>
            <a:r>
              <a:rPr lang="en-US" dirty="0">
                <a:solidFill>
                  <a:srgbClr val="333333"/>
                </a:solidFill>
                <a:effectLst/>
                <a:highlight>
                  <a:srgbClr val="FFFFFF"/>
                </a:highlight>
                <a:latin typeface="Times New Roman" panose="02020603050405020304" pitchFamily="18" charset="0"/>
                <a:ea typeface="Times New Roman" panose="02020603050405020304" pitchFamily="18" charset="0"/>
              </a:rPr>
              <a:t> </a:t>
            </a:r>
            <a:r>
              <a:rPr lang="lv-LV" dirty="0">
                <a:solidFill>
                  <a:srgbClr val="333333"/>
                </a:solidFill>
                <a:effectLst/>
                <a:highlight>
                  <a:srgbClr val="FFFFFF"/>
                </a:highlight>
                <a:latin typeface="Times New Roman" panose="02020603050405020304" pitchFamily="18" charset="0"/>
                <a:ea typeface="Times New Roman" panose="02020603050405020304" pitchFamily="18" charset="0"/>
              </a:rPr>
              <a:t>noteiktais</a:t>
            </a:r>
            <a:r>
              <a:rPr lang="en-US" dirty="0">
                <a:solidFill>
                  <a:srgbClr val="333333"/>
                </a:solidFill>
                <a:effectLst/>
                <a:highlight>
                  <a:srgbClr val="FFFFFF"/>
                </a:highlight>
                <a:latin typeface="Times New Roman" panose="02020603050405020304" pitchFamily="18" charset="0"/>
                <a:ea typeface="Times New Roman" panose="02020603050405020304" pitchFamily="18" charset="0"/>
              </a:rPr>
              <a:t> </a:t>
            </a:r>
            <a:r>
              <a:rPr lang="en-US" dirty="0" err="1">
                <a:solidFill>
                  <a:srgbClr val="333333"/>
                </a:solidFill>
                <a:effectLst/>
                <a:highlight>
                  <a:srgbClr val="FFFFFF"/>
                </a:highlight>
                <a:latin typeface="Times New Roman" panose="02020603050405020304" pitchFamily="18" charset="0"/>
                <a:ea typeface="Times New Roman" panose="02020603050405020304" pitchFamily="18" charset="0"/>
              </a:rPr>
              <a:t>būvdarbu</a:t>
            </a:r>
            <a:r>
              <a:rPr lang="en-US" dirty="0">
                <a:solidFill>
                  <a:srgbClr val="333333"/>
                </a:solidFill>
                <a:effectLst/>
                <a:highlight>
                  <a:srgbClr val="FFFFFF"/>
                </a:highlight>
                <a:latin typeface="Times New Roman" panose="02020603050405020304" pitchFamily="18" charset="0"/>
                <a:ea typeface="Times New Roman" panose="02020603050405020304" pitchFamily="18" charset="0"/>
              </a:rPr>
              <a:t> </a:t>
            </a:r>
            <a:r>
              <a:rPr lang="en-US" dirty="0" err="1">
                <a:solidFill>
                  <a:srgbClr val="333333"/>
                </a:solidFill>
                <a:effectLst/>
                <a:highlight>
                  <a:srgbClr val="FFFFFF"/>
                </a:highlight>
                <a:latin typeface="Times New Roman" panose="02020603050405020304" pitchFamily="18" charset="0"/>
                <a:ea typeface="Times New Roman" panose="02020603050405020304" pitchFamily="18" charset="0"/>
              </a:rPr>
              <a:t>veikšanas</a:t>
            </a:r>
            <a:r>
              <a:rPr lang="en-US" dirty="0">
                <a:solidFill>
                  <a:srgbClr val="333333"/>
                </a:solidFill>
                <a:effectLst/>
                <a:highlight>
                  <a:srgbClr val="FFFFFF"/>
                </a:highlight>
                <a:latin typeface="Times New Roman" panose="02020603050405020304" pitchFamily="18" charset="0"/>
                <a:ea typeface="Times New Roman" panose="02020603050405020304" pitchFamily="18" charset="0"/>
              </a:rPr>
              <a:t> </a:t>
            </a:r>
            <a:r>
              <a:rPr lang="en-US" dirty="0" err="1">
                <a:solidFill>
                  <a:srgbClr val="333333"/>
                </a:solidFill>
                <a:effectLst/>
                <a:highlight>
                  <a:srgbClr val="FFFFFF"/>
                </a:highlight>
                <a:latin typeface="Times New Roman" panose="02020603050405020304" pitchFamily="18" charset="0"/>
                <a:ea typeface="Times New Roman" panose="02020603050405020304" pitchFamily="18" charset="0"/>
              </a:rPr>
              <a:t>ilgums</a:t>
            </a:r>
            <a:r>
              <a:rPr lang="lv-LV" dirty="0">
                <a:solidFill>
                  <a:srgbClr val="333333"/>
                </a:solidFill>
                <a:highlight>
                  <a:srgbClr val="FFFFFF"/>
                </a:highlight>
                <a:latin typeface="Times New Roman" panose="02020603050405020304" pitchFamily="18" charset="0"/>
                <a:ea typeface="Times New Roman" panose="02020603050405020304" pitchFamily="18" charset="0"/>
              </a:rPr>
              <a:t>:</a:t>
            </a:r>
          </a:p>
          <a:p>
            <a:pPr marL="0" indent="0">
              <a:buNone/>
            </a:pPr>
            <a:r>
              <a:rPr lang="lv-LV" dirty="0">
                <a:solidFill>
                  <a:srgbClr val="333333"/>
                </a:solidFill>
                <a:effectLst/>
                <a:highlight>
                  <a:srgbClr val="FFFFFF"/>
                </a:highlight>
                <a:latin typeface="Times New Roman" panose="02020603050405020304" pitchFamily="18" charset="0"/>
                <a:ea typeface="Times New Roman" panose="02020603050405020304" pitchFamily="18" charset="0"/>
              </a:rPr>
              <a:t>	1080 (būvatļauju skaits), t.sk.</a:t>
            </a:r>
          </a:p>
          <a:p>
            <a:pPr marL="0" indent="0">
              <a:buNone/>
            </a:pPr>
            <a:r>
              <a:rPr lang="lv-LV" dirty="0">
                <a:solidFill>
                  <a:srgbClr val="333333"/>
                </a:solidFill>
                <a:highlight>
                  <a:srgbClr val="FFFFFF"/>
                </a:highlight>
                <a:latin typeface="Times New Roman" panose="02020603050405020304" pitchFamily="18" charset="0"/>
              </a:rPr>
              <a:t>	Ādažu pagastā 367;</a:t>
            </a:r>
          </a:p>
          <a:p>
            <a:pPr marL="0" indent="0">
              <a:buNone/>
            </a:pPr>
            <a:r>
              <a:rPr lang="lv-LV" dirty="0">
                <a:solidFill>
                  <a:srgbClr val="333333"/>
                </a:solidFill>
                <a:highlight>
                  <a:srgbClr val="FFFFFF"/>
                </a:highlight>
                <a:latin typeface="Times New Roman" panose="02020603050405020304" pitchFamily="18" charset="0"/>
              </a:rPr>
              <a:t>	Carnikavas pagastā 713</a:t>
            </a:r>
            <a:endParaRPr lang="lv-LV" dirty="0"/>
          </a:p>
        </p:txBody>
      </p:sp>
      <p:pic>
        <p:nvPicPr>
          <p:cNvPr id="4" name="Attēls 3">
            <a:extLst>
              <a:ext uri="{FF2B5EF4-FFF2-40B4-BE49-F238E27FC236}">
                <a16:creationId xmlns:a16="http://schemas.microsoft.com/office/drawing/2014/main" id="{2554304B-85F6-3DBB-791F-C5FB947F30B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75728" y="0"/>
            <a:ext cx="1721780" cy="1835617"/>
          </a:xfrm>
          <a:prstGeom prst="rect">
            <a:avLst/>
          </a:prstGeom>
        </p:spPr>
      </p:pic>
    </p:spTree>
    <p:extLst>
      <p:ext uri="{BB962C8B-B14F-4D97-AF65-F5344CB8AC3E}">
        <p14:creationId xmlns:p14="http://schemas.microsoft.com/office/powerpoint/2010/main" val="37227328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EEC853-DDD1-1CB4-0B48-7AE08CA326F2}"/>
            </a:ext>
          </a:extLst>
        </p:cNvPr>
        <p:cNvGrpSpPr/>
        <p:nvPr/>
      </p:nvGrpSpPr>
      <p:grpSpPr>
        <a:xfrm>
          <a:off x="0" y="0"/>
          <a:ext cx="0" cy="0"/>
          <a:chOff x="0" y="0"/>
          <a:chExt cx="0" cy="0"/>
        </a:xfrm>
      </p:grpSpPr>
      <p:sp>
        <p:nvSpPr>
          <p:cNvPr id="2" name="Virsraksts 1">
            <a:extLst>
              <a:ext uri="{FF2B5EF4-FFF2-40B4-BE49-F238E27FC236}">
                <a16:creationId xmlns:a16="http://schemas.microsoft.com/office/drawing/2014/main" id="{FB4D7E87-EAEE-5CDF-7D72-91A95C5EFD58}"/>
              </a:ext>
            </a:extLst>
          </p:cNvPr>
          <p:cNvSpPr>
            <a:spLocks noGrp="1"/>
          </p:cNvSpPr>
          <p:nvPr>
            <p:ph type="title"/>
          </p:nvPr>
        </p:nvSpPr>
        <p:spPr/>
        <p:txBody>
          <a:bodyPr anchor="ctr">
            <a:normAutofit/>
          </a:bodyPr>
          <a:lstStyle/>
          <a:p>
            <a:pPr algn="ctr"/>
            <a:r>
              <a:rPr lang="en-US" sz="2800" b="1" dirty="0" err="1">
                <a:solidFill>
                  <a:srgbClr val="414142"/>
                </a:solidFill>
                <a:effectLst/>
                <a:latin typeface="Times New Roman" panose="02020603050405020304" pitchFamily="18" charset="0"/>
                <a:ea typeface="Times New Roman" panose="02020603050405020304" pitchFamily="18" charset="0"/>
              </a:rPr>
              <a:t>Maksimālais</a:t>
            </a:r>
            <a:r>
              <a:rPr lang="en-US" sz="2800" b="1" dirty="0">
                <a:solidFill>
                  <a:srgbClr val="414142"/>
                </a:solidFill>
                <a:effectLst/>
                <a:latin typeface="Times New Roman" panose="02020603050405020304" pitchFamily="18" charset="0"/>
                <a:ea typeface="Times New Roman" panose="02020603050405020304" pitchFamily="18" charset="0"/>
              </a:rPr>
              <a:t> </a:t>
            </a:r>
            <a:r>
              <a:rPr lang="en-US" sz="2800" b="1" dirty="0" err="1">
                <a:solidFill>
                  <a:srgbClr val="414142"/>
                </a:solidFill>
                <a:effectLst/>
                <a:latin typeface="Times New Roman" panose="02020603050405020304" pitchFamily="18" charset="0"/>
                <a:ea typeface="Times New Roman" panose="02020603050405020304" pitchFamily="18" charset="0"/>
              </a:rPr>
              <a:t>būvdarbu</a:t>
            </a:r>
            <a:r>
              <a:rPr lang="en-US" sz="2800" b="1" dirty="0">
                <a:solidFill>
                  <a:srgbClr val="414142"/>
                </a:solidFill>
                <a:effectLst/>
                <a:latin typeface="Times New Roman" panose="02020603050405020304" pitchFamily="18" charset="0"/>
                <a:ea typeface="Times New Roman" panose="02020603050405020304" pitchFamily="18" charset="0"/>
              </a:rPr>
              <a:t> </a:t>
            </a:r>
            <a:r>
              <a:rPr lang="en-US" sz="2800" b="1" dirty="0" err="1">
                <a:solidFill>
                  <a:srgbClr val="414142"/>
                </a:solidFill>
                <a:effectLst/>
                <a:latin typeface="Times New Roman" panose="02020603050405020304" pitchFamily="18" charset="0"/>
                <a:ea typeface="Times New Roman" panose="02020603050405020304" pitchFamily="18" charset="0"/>
              </a:rPr>
              <a:t>veikšanas</a:t>
            </a:r>
            <a:r>
              <a:rPr lang="en-US" sz="2800" b="1" dirty="0">
                <a:solidFill>
                  <a:srgbClr val="414142"/>
                </a:solidFill>
                <a:effectLst/>
                <a:latin typeface="Times New Roman" panose="02020603050405020304" pitchFamily="18" charset="0"/>
                <a:ea typeface="Times New Roman" panose="02020603050405020304" pitchFamily="18" charset="0"/>
              </a:rPr>
              <a:t> </a:t>
            </a:r>
            <a:r>
              <a:rPr lang="en-US" sz="2800" b="1" dirty="0" err="1">
                <a:solidFill>
                  <a:srgbClr val="414142"/>
                </a:solidFill>
                <a:effectLst/>
                <a:latin typeface="Times New Roman" panose="02020603050405020304" pitchFamily="18" charset="0"/>
                <a:ea typeface="Times New Roman" panose="02020603050405020304" pitchFamily="18" charset="0"/>
              </a:rPr>
              <a:t>ilgums</a:t>
            </a:r>
            <a:endParaRPr lang="lv-LV" sz="2800" b="1" dirty="0"/>
          </a:p>
        </p:txBody>
      </p:sp>
      <p:sp>
        <p:nvSpPr>
          <p:cNvPr id="3" name="Satura vietturis 2">
            <a:extLst>
              <a:ext uri="{FF2B5EF4-FFF2-40B4-BE49-F238E27FC236}">
                <a16:creationId xmlns:a16="http://schemas.microsoft.com/office/drawing/2014/main" id="{A9CA7C60-19C3-996F-2DCC-EE3DE726E104}"/>
              </a:ext>
            </a:extLst>
          </p:cNvPr>
          <p:cNvSpPr>
            <a:spLocks noGrp="1"/>
          </p:cNvSpPr>
          <p:nvPr>
            <p:ph idx="1"/>
          </p:nvPr>
        </p:nvSpPr>
        <p:spPr/>
        <p:txBody>
          <a:bodyPr>
            <a:normAutofit/>
          </a:bodyPr>
          <a:lstStyle/>
          <a:p>
            <a:endParaRPr lang="lv-LV" dirty="0">
              <a:solidFill>
                <a:srgbClr val="333333"/>
              </a:solidFill>
              <a:highlight>
                <a:srgbClr val="FFFFFF"/>
              </a:highlight>
              <a:latin typeface="Times New Roman" panose="02020603050405020304" pitchFamily="18" charset="0"/>
              <a:ea typeface="Times New Roman" panose="02020603050405020304" pitchFamily="18" charset="0"/>
            </a:endParaRPr>
          </a:p>
          <a:p>
            <a:endParaRPr lang="lv-LV" dirty="0">
              <a:solidFill>
                <a:srgbClr val="333333"/>
              </a:solidFill>
              <a:highlight>
                <a:srgbClr val="FFFFFF"/>
              </a:highlight>
              <a:latin typeface="Times New Roman" panose="02020603050405020304" pitchFamily="18" charset="0"/>
              <a:ea typeface="Times New Roman" panose="02020603050405020304" pitchFamily="18" charset="0"/>
            </a:endParaRPr>
          </a:p>
          <a:p>
            <a:r>
              <a:rPr lang="lv-LV" dirty="0">
                <a:latin typeface="Times New Roman" panose="02020603050405020304" pitchFamily="18" charset="0"/>
                <a:cs typeface="Times New Roman" panose="02020603050405020304" pitchFamily="18" charset="0"/>
              </a:rPr>
              <a:t>Informācija par ēku nodošanu ekspluatācijā sniegta:</a:t>
            </a:r>
          </a:p>
          <a:p>
            <a:pPr marL="0" indent="0">
              <a:buNone/>
            </a:pPr>
            <a:r>
              <a:rPr lang="lv-LV" dirty="0">
                <a:latin typeface="Times New Roman" panose="02020603050405020304" pitchFamily="18" charset="0"/>
                <a:cs typeface="Times New Roman" panose="02020603050405020304" pitchFamily="18" charset="0"/>
              </a:rPr>
              <a:t>	Ādažu novada vēstis</a:t>
            </a:r>
          </a:p>
          <a:p>
            <a:pPr marL="0" indent="0">
              <a:buNone/>
            </a:pPr>
            <a:r>
              <a:rPr lang="lv-LV" dirty="0">
                <a:latin typeface="Times New Roman" panose="02020603050405020304" pitchFamily="18" charset="0"/>
                <a:cs typeface="Times New Roman" panose="02020603050405020304" pitchFamily="18" charset="0"/>
              </a:rPr>
              <a:t>	Mājas lapā ww.adazunovads.lv</a:t>
            </a:r>
          </a:p>
          <a:p>
            <a:pPr marL="0" indent="0">
              <a:buNone/>
            </a:pPr>
            <a:r>
              <a:rPr lang="lv-LV" dirty="0">
                <a:latin typeface="Times New Roman" panose="02020603050405020304" pitchFamily="18" charset="0"/>
                <a:cs typeface="Times New Roman" panose="02020603050405020304" pitchFamily="18" charset="0"/>
              </a:rPr>
              <a:t>	Sociālajos tīklos – www.facebook.com</a:t>
            </a:r>
          </a:p>
          <a:p>
            <a:pPr marL="0" indent="0">
              <a:buNone/>
            </a:pPr>
            <a:r>
              <a:rPr lang="lv-LV" dirty="0">
                <a:latin typeface="Times New Roman" panose="02020603050405020304" pitchFamily="18" charset="0"/>
                <a:cs typeface="Times New Roman" panose="02020603050405020304" pitchFamily="18" charset="0"/>
              </a:rPr>
              <a:t>	Būvvaldes lēmumos par būvatļaujas pagarināšanu</a:t>
            </a:r>
          </a:p>
          <a:p>
            <a:endParaRPr lang="lv-LV" dirty="0"/>
          </a:p>
        </p:txBody>
      </p:sp>
      <p:pic>
        <p:nvPicPr>
          <p:cNvPr id="4" name="Attēls 3">
            <a:extLst>
              <a:ext uri="{FF2B5EF4-FFF2-40B4-BE49-F238E27FC236}">
                <a16:creationId xmlns:a16="http://schemas.microsoft.com/office/drawing/2014/main" id="{92EF7E1A-0454-05E6-447B-B9DBC2AFF0E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75728" y="0"/>
            <a:ext cx="1721780" cy="1835617"/>
          </a:xfrm>
          <a:prstGeom prst="rect">
            <a:avLst/>
          </a:prstGeom>
        </p:spPr>
      </p:pic>
    </p:spTree>
    <p:extLst>
      <p:ext uri="{BB962C8B-B14F-4D97-AF65-F5344CB8AC3E}">
        <p14:creationId xmlns:p14="http://schemas.microsoft.com/office/powerpoint/2010/main" val="2134501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4BA7FD-75C3-11F3-0D1D-AD565880275E}"/>
            </a:ext>
          </a:extLst>
        </p:cNvPr>
        <p:cNvGrpSpPr/>
        <p:nvPr/>
      </p:nvGrpSpPr>
      <p:grpSpPr>
        <a:xfrm>
          <a:off x="0" y="0"/>
          <a:ext cx="0" cy="0"/>
          <a:chOff x="0" y="0"/>
          <a:chExt cx="0" cy="0"/>
        </a:xfrm>
      </p:grpSpPr>
      <p:sp>
        <p:nvSpPr>
          <p:cNvPr id="2" name="Virsraksts 1">
            <a:extLst>
              <a:ext uri="{FF2B5EF4-FFF2-40B4-BE49-F238E27FC236}">
                <a16:creationId xmlns:a16="http://schemas.microsoft.com/office/drawing/2014/main" id="{77101DFC-068F-BE61-E8A8-8D820885A7A8}"/>
              </a:ext>
            </a:extLst>
          </p:cNvPr>
          <p:cNvSpPr>
            <a:spLocks noGrp="1"/>
          </p:cNvSpPr>
          <p:nvPr>
            <p:ph type="title"/>
          </p:nvPr>
        </p:nvSpPr>
        <p:spPr>
          <a:xfrm>
            <a:off x="1097280" y="286603"/>
            <a:ext cx="10058400" cy="1450757"/>
          </a:xfrm>
        </p:spPr>
        <p:txBody>
          <a:bodyPr anchor="ctr">
            <a:normAutofit/>
          </a:bodyPr>
          <a:lstStyle/>
          <a:p>
            <a:pPr algn="ctr"/>
            <a:r>
              <a:rPr lang="en-US" sz="2800" b="1" dirty="0" err="1">
                <a:solidFill>
                  <a:srgbClr val="414142"/>
                </a:solidFill>
                <a:effectLst/>
                <a:latin typeface="Times New Roman" panose="02020603050405020304" pitchFamily="18" charset="0"/>
                <a:ea typeface="Times New Roman" panose="02020603050405020304" pitchFamily="18" charset="0"/>
              </a:rPr>
              <a:t>Maksimālais</a:t>
            </a:r>
            <a:r>
              <a:rPr lang="en-US" sz="2800" b="1" dirty="0">
                <a:solidFill>
                  <a:srgbClr val="414142"/>
                </a:solidFill>
                <a:effectLst/>
                <a:latin typeface="Times New Roman" panose="02020603050405020304" pitchFamily="18" charset="0"/>
                <a:ea typeface="Times New Roman" panose="02020603050405020304" pitchFamily="18" charset="0"/>
              </a:rPr>
              <a:t> </a:t>
            </a:r>
            <a:r>
              <a:rPr lang="en-US" sz="2800" b="1" dirty="0" err="1">
                <a:solidFill>
                  <a:srgbClr val="414142"/>
                </a:solidFill>
                <a:effectLst/>
                <a:latin typeface="Times New Roman" panose="02020603050405020304" pitchFamily="18" charset="0"/>
                <a:ea typeface="Times New Roman" panose="02020603050405020304" pitchFamily="18" charset="0"/>
              </a:rPr>
              <a:t>būvdarbu</a:t>
            </a:r>
            <a:r>
              <a:rPr lang="en-US" sz="2800" b="1" dirty="0">
                <a:solidFill>
                  <a:srgbClr val="414142"/>
                </a:solidFill>
                <a:effectLst/>
                <a:latin typeface="Times New Roman" panose="02020603050405020304" pitchFamily="18" charset="0"/>
                <a:ea typeface="Times New Roman" panose="02020603050405020304" pitchFamily="18" charset="0"/>
              </a:rPr>
              <a:t> </a:t>
            </a:r>
            <a:r>
              <a:rPr lang="en-US" sz="2800" b="1" dirty="0" err="1">
                <a:solidFill>
                  <a:srgbClr val="414142"/>
                </a:solidFill>
                <a:effectLst/>
                <a:latin typeface="Times New Roman" panose="02020603050405020304" pitchFamily="18" charset="0"/>
                <a:ea typeface="Times New Roman" panose="02020603050405020304" pitchFamily="18" charset="0"/>
              </a:rPr>
              <a:t>veikšanas</a:t>
            </a:r>
            <a:r>
              <a:rPr lang="en-US" sz="2800" b="1" dirty="0">
                <a:solidFill>
                  <a:srgbClr val="414142"/>
                </a:solidFill>
                <a:effectLst/>
                <a:latin typeface="Times New Roman" panose="02020603050405020304" pitchFamily="18" charset="0"/>
                <a:ea typeface="Times New Roman" panose="02020603050405020304" pitchFamily="18" charset="0"/>
              </a:rPr>
              <a:t> </a:t>
            </a:r>
            <a:r>
              <a:rPr lang="en-US" sz="2800" b="1" dirty="0" err="1">
                <a:solidFill>
                  <a:srgbClr val="414142"/>
                </a:solidFill>
                <a:effectLst/>
                <a:latin typeface="Times New Roman" panose="02020603050405020304" pitchFamily="18" charset="0"/>
                <a:ea typeface="Times New Roman" panose="02020603050405020304" pitchFamily="18" charset="0"/>
              </a:rPr>
              <a:t>ilgums</a:t>
            </a:r>
            <a:endParaRPr lang="lv-LV" sz="2800" b="1" dirty="0"/>
          </a:p>
        </p:txBody>
      </p:sp>
      <p:sp>
        <p:nvSpPr>
          <p:cNvPr id="3" name="Satura vietturis 2">
            <a:extLst>
              <a:ext uri="{FF2B5EF4-FFF2-40B4-BE49-F238E27FC236}">
                <a16:creationId xmlns:a16="http://schemas.microsoft.com/office/drawing/2014/main" id="{CAF565EC-7A92-6094-CD1D-212F63600248}"/>
              </a:ext>
            </a:extLst>
          </p:cNvPr>
          <p:cNvSpPr>
            <a:spLocks noGrp="1"/>
          </p:cNvSpPr>
          <p:nvPr>
            <p:ph idx="1"/>
          </p:nvPr>
        </p:nvSpPr>
        <p:spPr>
          <a:xfrm>
            <a:off x="1097280" y="1737360"/>
            <a:ext cx="10058400" cy="4023360"/>
          </a:xfrm>
        </p:spPr>
        <p:txBody>
          <a:bodyPr>
            <a:normAutofit/>
          </a:bodyPr>
          <a:lstStyle/>
          <a:p>
            <a:endParaRPr lang="lv-LV" dirty="0">
              <a:solidFill>
                <a:srgbClr val="333333"/>
              </a:solidFill>
              <a:highlight>
                <a:srgbClr val="FFFFFF"/>
              </a:highlight>
              <a:latin typeface="Times New Roman" panose="02020603050405020304" pitchFamily="18" charset="0"/>
              <a:ea typeface="Times New Roman" panose="02020603050405020304" pitchFamily="18" charset="0"/>
            </a:endParaRPr>
          </a:p>
          <a:p>
            <a:endParaRPr lang="lv-LV" dirty="0">
              <a:solidFill>
                <a:srgbClr val="333333"/>
              </a:solidFill>
              <a:highlight>
                <a:srgbClr val="FFFFFF"/>
              </a:highlight>
              <a:latin typeface="Times New Roman" panose="02020603050405020304" pitchFamily="18" charset="0"/>
              <a:ea typeface="Times New Roman" panose="02020603050405020304" pitchFamily="18" charset="0"/>
            </a:endParaRPr>
          </a:p>
          <a:p>
            <a:pPr lvl="0"/>
            <a:r>
              <a:rPr lang="lv-LV" b="1" dirty="0">
                <a:latin typeface="Times New Roman" panose="02020603050405020304" pitchFamily="18" charset="0"/>
                <a:cs typeface="Times New Roman" panose="02020603050405020304" pitchFamily="18" charset="0"/>
              </a:rPr>
              <a:t>Kas kavē ēku nodošanai ekspluatācijā?</a:t>
            </a:r>
          </a:p>
          <a:p>
            <a:pPr lvl="0"/>
            <a:endParaRPr lang="lv-LV" dirty="0">
              <a:latin typeface="Times New Roman" panose="02020603050405020304" pitchFamily="18" charset="0"/>
              <a:cs typeface="Times New Roman" panose="02020603050405020304" pitchFamily="18" charset="0"/>
            </a:endParaRPr>
          </a:p>
          <a:p>
            <a:pPr marL="201168" lvl="1" indent="0">
              <a:buNone/>
            </a:pPr>
            <a:r>
              <a:rPr lang="lv-LV" sz="2000" dirty="0">
                <a:latin typeface="Times New Roman" panose="02020603050405020304" pitchFamily="18" charset="0"/>
                <a:cs typeface="Times New Roman" panose="02020603050405020304" pitchFamily="18" charset="0"/>
              </a:rPr>
              <a:t>Valsts zemes dienesta kadastrālās uzmērīšanas izpildes termiņš 4 - 6 mēneši</a:t>
            </a:r>
          </a:p>
          <a:p>
            <a:pPr marL="457200" lvl="1" indent="0">
              <a:buNone/>
            </a:pPr>
            <a:endParaRPr lang="lv-LV" sz="2000" dirty="0">
              <a:latin typeface="Times New Roman" panose="02020603050405020304" pitchFamily="18" charset="0"/>
              <a:cs typeface="Times New Roman" panose="02020603050405020304" pitchFamily="18" charset="0"/>
            </a:endParaRPr>
          </a:p>
          <a:p>
            <a:pPr marL="201168" lvl="1" indent="0">
              <a:buNone/>
            </a:pPr>
            <a:r>
              <a:rPr lang="lv-LV" sz="2000" dirty="0">
                <a:latin typeface="Times New Roman" panose="02020603050405020304" pitchFamily="18" charset="0"/>
                <a:cs typeface="Times New Roman" panose="02020603050405020304" pitchFamily="18" charset="0"/>
              </a:rPr>
              <a:t>Finanšu izdevumi, lai pabeigtu ēkas būvniecību un sagatavotu dokumentus ēkas nodošanai ekspluatācijā (kadastrālā uzmērīšanas lieta, </a:t>
            </a:r>
            <a:r>
              <a:rPr lang="lv-LV" sz="2000" dirty="0" err="1">
                <a:latin typeface="Times New Roman" panose="02020603050405020304" pitchFamily="18" charset="0"/>
                <a:cs typeface="Times New Roman" panose="02020603050405020304" pitchFamily="18" charset="0"/>
              </a:rPr>
              <a:t>izpilduzmērījums</a:t>
            </a:r>
            <a:r>
              <a:rPr lang="lv-LV" sz="2000" dirty="0">
                <a:latin typeface="Times New Roman" panose="02020603050405020304" pitchFamily="18" charset="0"/>
                <a:cs typeface="Times New Roman" panose="02020603050405020304" pitchFamily="18" charset="0"/>
              </a:rPr>
              <a:t>, ēkas pagaidu energoefektivitātes sertifikāts, skursteņslauķa atzinums, atzinums par iekšējiem elektrotīkliem)</a:t>
            </a:r>
          </a:p>
          <a:p>
            <a:endParaRPr lang="lv-LV" dirty="0"/>
          </a:p>
        </p:txBody>
      </p:sp>
      <p:pic>
        <p:nvPicPr>
          <p:cNvPr id="4" name="Attēls 3">
            <a:extLst>
              <a:ext uri="{FF2B5EF4-FFF2-40B4-BE49-F238E27FC236}">
                <a16:creationId xmlns:a16="http://schemas.microsoft.com/office/drawing/2014/main" id="{8A7C81E4-5AA8-AE17-F181-046FE73C52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75728" y="0"/>
            <a:ext cx="1721780" cy="1835617"/>
          </a:xfrm>
          <a:prstGeom prst="rect">
            <a:avLst/>
          </a:prstGeom>
        </p:spPr>
      </p:pic>
    </p:spTree>
    <p:extLst>
      <p:ext uri="{BB962C8B-B14F-4D97-AF65-F5344CB8AC3E}">
        <p14:creationId xmlns:p14="http://schemas.microsoft.com/office/powerpoint/2010/main" val="14812140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F9824BED-BA38-CC9D-9140-FEFB73968CF8}"/>
              </a:ext>
            </a:extLst>
          </p:cNvPr>
          <p:cNvSpPr>
            <a:spLocks noGrp="1"/>
          </p:cNvSpPr>
          <p:nvPr>
            <p:ph type="title"/>
          </p:nvPr>
        </p:nvSpPr>
        <p:spPr/>
        <p:txBody>
          <a:bodyPr anchor="ctr">
            <a:normAutofit/>
          </a:bodyPr>
          <a:lstStyle/>
          <a:p>
            <a:pPr algn="ctr"/>
            <a:r>
              <a:rPr lang="en-US" sz="2800" b="1" dirty="0" err="1">
                <a:solidFill>
                  <a:srgbClr val="414142"/>
                </a:solidFill>
                <a:effectLst/>
                <a:latin typeface="Times New Roman" panose="02020603050405020304" pitchFamily="18" charset="0"/>
                <a:ea typeface="Times New Roman" panose="02020603050405020304" pitchFamily="18" charset="0"/>
              </a:rPr>
              <a:t>Maksimālais</a:t>
            </a:r>
            <a:r>
              <a:rPr lang="en-US" sz="2800" b="1" dirty="0">
                <a:solidFill>
                  <a:srgbClr val="414142"/>
                </a:solidFill>
                <a:effectLst/>
                <a:latin typeface="Times New Roman" panose="02020603050405020304" pitchFamily="18" charset="0"/>
                <a:ea typeface="Times New Roman" panose="02020603050405020304" pitchFamily="18" charset="0"/>
              </a:rPr>
              <a:t> </a:t>
            </a:r>
            <a:r>
              <a:rPr lang="en-US" sz="2800" b="1" dirty="0" err="1">
                <a:solidFill>
                  <a:srgbClr val="414142"/>
                </a:solidFill>
                <a:effectLst/>
                <a:latin typeface="Times New Roman" panose="02020603050405020304" pitchFamily="18" charset="0"/>
                <a:ea typeface="Times New Roman" panose="02020603050405020304" pitchFamily="18" charset="0"/>
              </a:rPr>
              <a:t>būvdarbu</a:t>
            </a:r>
            <a:r>
              <a:rPr lang="en-US" sz="2800" b="1" dirty="0">
                <a:solidFill>
                  <a:srgbClr val="414142"/>
                </a:solidFill>
                <a:effectLst/>
                <a:latin typeface="Times New Roman" panose="02020603050405020304" pitchFamily="18" charset="0"/>
                <a:ea typeface="Times New Roman" panose="02020603050405020304" pitchFamily="18" charset="0"/>
              </a:rPr>
              <a:t> </a:t>
            </a:r>
            <a:r>
              <a:rPr lang="en-US" sz="2800" b="1" dirty="0" err="1">
                <a:solidFill>
                  <a:srgbClr val="414142"/>
                </a:solidFill>
                <a:effectLst/>
                <a:latin typeface="Times New Roman" panose="02020603050405020304" pitchFamily="18" charset="0"/>
                <a:ea typeface="Times New Roman" panose="02020603050405020304" pitchFamily="18" charset="0"/>
              </a:rPr>
              <a:t>veikšanas</a:t>
            </a:r>
            <a:r>
              <a:rPr lang="en-US" sz="2800" b="1" dirty="0">
                <a:solidFill>
                  <a:srgbClr val="414142"/>
                </a:solidFill>
                <a:effectLst/>
                <a:latin typeface="Times New Roman" panose="02020603050405020304" pitchFamily="18" charset="0"/>
                <a:ea typeface="Times New Roman" panose="02020603050405020304" pitchFamily="18" charset="0"/>
              </a:rPr>
              <a:t> </a:t>
            </a:r>
            <a:r>
              <a:rPr lang="en-US" sz="2800" b="1" dirty="0" err="1">
                <a:solidFill>
                  <a:srgbClr val="414142"/>
                </a:solidFill>
                <a:effectLst/>
                <a:latin typeface="Times New Roman" panose="02020603050405020304" pitchFamily="18" charset="0"/>
                <a:ea typeface="Times New Roman" panose="02020603050405020304" pitchFamily="18" charset="0"/>
              </a:rPr>
              <a:t>ilgums</a:t>
            </a:r>
            <a:endParaRPr lang="lv-LV" sz="2800" b="1" dirty="0"/>
          </a:p>
        </p:txBody>
      </p:sp>
      <p:sp>
        <p:nvSpPr>
          <p:cNvPr id="3" name="Satura vietturis 2">
            <a:extLst>
              <a:ext uri="{FF2B5EF4-FFF2-40B4-BE49-F238E27FC236}">
                <a16:creationId xmlns:a16="http://schemas.microsoft.com/office/drawing/2014/main" id="{E4F2B577-F688-8C7A-3326-15729A9B20B6}"/>
              </a:ext>
            </a:extLst>
          </p:cNvPr>
          <p:cNvSpPr>
            <a:spLocks noGrp="1"/>
          </p:cNvSpPr>
          <p:nvPr>
            <p:ph idx="1"/>
          </p:nvPr>
        </p:nvSpPr>
        <p:spPr/>
        <p:txBody>
          <a:bodyPr>
            <a:normAutofit/>
          </a:bodyPr>
          <a:lstStyle/>
          <a:p>
            <a:pPr algn="just"/>
            <a:r>
              <a:rPr lang="lv-LV"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Priekšlikumi:</a:t>
            </a:r>
          </a:p>
          <a:p>
            <a:pPr algn="just"/>
            <a:r>
              <a:rPr lang="lv-LV"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 2024.gada decembra mēnesī:</a:t>
            </a:r>
          </a:p>
          <a:p>
            <a:pPr algn="just"/>
            <a:r>
              <a:rPr lang="lv-LV" dirty="0">
                <a:solidFill>
                  <a:srgbClr val="414142"/>
                </a:solidFill>
                <a:latin typeface="Times New Roman" panose="02020603050405020304" pitchFamily="18" charset="0"/>
                <a:ea typeface="Times New Roman" panose="02020603050405020304" pitchFamily="18" charset="0"/>
                <a:cs typeface="Times New Roman" panose="02020603050405020304" pitchFamily="18" charset="0"/>
              </a:rPr>
              <a:t>1. Sniegt informāciju Ādažu novada iedzīvotājiem</a:t>
            </a:r>
          </a:p>
          <a:p>
            <a:pPr algn="just"/>
            <a:r>
              <a:rPr lang="lv-LV"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1.1. Pašvaldības mājas lapā internetā;</a:t>
            </a:r>
          </a:p>
          <a:p>
            <a:pPr algn="just"/>
            <a:r>
              <a:rPr lang="lv-LV" dirty="0">
                <a:solidFill>
                  <a:srgbClr val="414142"/>
                </a:solidFill>
                <a:latin typeface="Times New Roman" panose="02020603050405020304" pitchFamily="18" charset="0"/>
                <a:ea typeface="Times New Roman" panose="02020603050405020304" pitchFamily="18" charset="0"/>
                <a:cs typeface="Times New Roman" panose="02020603050405020304" pitchFamily="18" charset="0"/>
              </a:rPr>
              <a:t>1.2. Ādažu novada pašvaldības informatīvajā izdevumā;</a:t>
            </a:r>
          </a:p>
          <a:p>
            <a:pPr algn="just"/>
            <a:r>
              <a:rPr lang="lv-LV"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1.3. </a:t>
            </a:r>
            <a:r>
              <a:rPr lang="lv-LV" dirty="0" err="1">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rPr>
              <a:t>Facebook</a:t>
            </a:r>
            <a:endParaRPr lang="lv-LV" dirty="0">
              <a:solidFill>
                <a:srgbClr val="41414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lv-LV" dirty="0">
                <a:solidFill>
                  <a:srgbClr val="414142"/>
                </a:solidFill>
                <a:latin typeface="Times New Roman" panose="02020603050405020304" pitchFamily="18" charset="0"/>
                <a:ea typeface="Times New Roman" panose="02020603050405020304" pitchFamily="18" charset="0"/>
                <a:cs typeface="Times New Roman" panose="02020603050405020304" pitchFamily="18" charset="0"/>
              </a:rPr>
              <a:t>2. Līdz 18.12.2024. Ādažu novada būvvaldei nodrošināt visu sarakstā iekļauto nekustamo īpašumu saraksta precizēšanu un </a:t>
            </a:r>
            <a:r>
              <a:rPr lang="lv-LV" dirty="0">
                <a:latin typeface="Times New Roman" panose="02020603050405020304" pitchFamily="18" charset="0"/>
                <a:cs typeface="Times New Roman" panose="02020603050405020304" pitchFamily="18" charset="0"/>
              </a:rPr>
              <a:t>objektu, kas jāapliek ar NIN paaugstinātu nodokļa likmi 3% iesniegšanu Grāmatvedības nodaļai</a:t>
            </a:r>
            <a:endParaRPr lang="lv-LV" dirty="0">
              <a:solidFill>
                <a:srgbClr val="414142"/>
              </a:solidFill>
              <a:latin typeface="Times New Roman" panose="02020603050405020304" pitchFamily="18" charset="0"/>
              <a:ea typeface="Times New Roman" panose="02020603050405020304" pitchFamily="18" charset="0"/>
              <a:cs typeface="Times New Roman" panose="02020603050405020304" pitchFamily="18" charset="0"/>
            </a:endParaRPr>
          </a:p>
          <a:p>
            <a:endParaRPr lang="lv-LV" dirty="0"/>
          </a:p>
        </p:txBody>
      </p:sp>
      <p:pic>
        <p:nvPicPr>
          <p:cNvPr id="4" name="Attēls 3">
            <a:extLst>
              <a:ext uri="{FF2B5EF4-FFF2-40B4-BE49-F238E27FC236}">
                <a16:creationId xmlns:a16="http://schemas.microsoft.com/office/drawing/2014/main" id="{DF713F94-E4DE-AE84-6EB4-C8BF7D34B1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75728" y="0"/>
            <a:ext cx="1721780" cy="1835617"/>
          </a:xfrm>
          <a:prstGeom prst="rect">
            <a:avLst/>
          </a:prstGeom>
        </p:spPr>
      </p:pic>
    </p:spTree>
    <p:extLst>
      <p:ext uri="{BB962C8B-B14F-4D97-AF65-F5344CB8AC3E}">
        <p14:creationId xmlns:p14="http://schemas.microsoft.com/office/powerpoint/2010/main" val="3901747109"/>
      </p:ext>
    </p:extLst>
  </p:cSld>
  <p:clrMapOvr>
    <a:masterClrMapping/>
  </p:clrMapOvr>
</p:sld>
</file>

<file path=ppt/theme/theme1.xml><?xml version="1.0" encoding="utf-8"?>
<a:theme xmlns:a="http://schemas.openxmlformats.org/drawingml/2006/main" name="Retrospekcija">
  <a:themeElements>
    <a:clrScheme name="Zils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Retrospekcij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cij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331</TotalTime>
  <Words>665</Words>
  <Application>Microsoft Office PowerPoint</Application>
  <PresentationFormat>Widescreen</PresentationFormat>
  <Paragraphs>65</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Calibri</vt:lpstr>
      <vt:lpstr>Calibri Light</vt:lpstr>
      <vt:lpstr>Montserrat</vt:lpstr>
      <vt:lpstr>Times New Roman</vt:lpstr>
      <vt:lpstr>Retrospekcija</vt:lpstr>
      <vt:lpstr>Ādažu novada Būvvalde</vt:lpstr>
      <vt:lpstr>Maksimālais būvdarbu veikšanas ilgums</vt:lpstr>
      <vt:lpstr>Maksimālais būvdarbu veikšanas ilgums</vt:lpstr>
      <vt:lpstr>Maksimālais būvdarbu veikšanas ilgums</vt:lpstr>
      <vt:lpstr>Maksimālais būvdarbu veikšanas ilgums</vt:lpstr>
      <vt:lpstr>Maksimālais būvdarbu veikšanas ilgums</vt:lpstr>
      <vt:lpstr>Maksimālais būvdarbu veikšanas ilgums</vt:lpstr>
      <vt:lpstr>Maksimālais būvdarbu veikšanas ilgums</vt:lpstr>
      <vt:lpstr>Maksimālais būvdarbu veikšanas ilgums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prezentācija</dc:title>
  <dc:creator>Kristaps Gargurns</dc:creator>
  <cp:lastModifiedBy>ainars.grikmanis</cp:lastModifiedBy>
  <cp:revision>6</cp:revision>
  <dcterms:created xsi:type="dcterms:W3CDTF">2024-06-02T15:03:29Z</dcterms:created>
  <dcterms:modified xsi:type="dcterms:W3CDTF">2024-11-19T15:23:28Z</dcterms:modified>
</cp:coreProperties>
</file>