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88" r:id="rId3"/>
    <p:sldId id="289" r:id="rId4"/>
    <p:sldId id="271" r:id="rId5"/>
    <p:sldId id="286" r:id="rId6"/>
    <p:sldId id="287" r:id="rId7"/>
    <p:sldId id="269" r:id="rId8"/>
  </p:sldIdLst>
  <p:sldSz cx="18288000" cy="10287000"/>
  <p:notesSz cx="6858000" cy="9144000"/>
  <p:embeddedFontLst>
    <p:embeddedFont>
      <p:font typeface="Arial Bold" panose="020B0704020202020204" pitchFamily="34" charset="0"/>
      <p:regular r:id="rId9"/>
      <p:bold r:id="rId10"/>
    </p:embeddedFont>
    <p:embeddedFont>
      <p:font typeface="Montserrat" panose="00000500000000000000" pitchFamily="2" charset="-7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5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Vidējs stils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Gaišs stils 2 - izcēlum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Darbgr&#257;ma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Darbgr&#257;mata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0692038495188106E-2"/>
          <c:y val="7.8151546041454301E-2"/>
          <c:w val="0.87130796150481193"/>
          <c:h val="0.806342555804377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Lapa1!$A$2</c:f>
              <c:strCache>
                <c:ptCount val="1"/>
                <c:pt idx="0">
                  <c:v>Projektu pieteikumu skaits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numRef>
              <c:f>Lapa1!$B$1:$J$1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Lapa1!$B$2:$J$2</c:f>
              <c:numCache>
                <c:formatCode>General</c:formatCode>
                <c:ptCount val="9"/>
                <c:pt idx="0">
                  <c:v>3</c:v>
                </c:pt>
                <c:pt idx="1">
                  <c:v>3</c:v>
                </c:pt>
                <c:pt idx="2">
                  <c:v>5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5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57-4191-BF12-D7E4DDF25138}"/>
            </c:ext>
          </c:extLst>
        </c:ser>
        <c:ser>
          <c:idx val="1"/>
          <c:order val="1"/>
          <c:tx>
            <c:strRef>
              <c:f>Lapa1!$A$3</c:f>
              <c:strCache>
                <c:ptCount val="1"/>
                <c:pt idx="0">
                  <c:v>Apstiprināts projekts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cat>
            <c:numRef>
              <c:f>Lapa1!$B$1:$J$1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Lapa1!$B$3:$J$3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57-4191-BF12-D7E4DDF251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0511536"/>
        <c:axId val="1140505776"/>
      </c:barChart>
      <c:valAx>
        <c:axId val="1140505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140511536"/>
        <c:crosses val="autoZero"/>
        <c:crossBetween val="between"/>
      </c:valAx>
      <c:catAx>
        <c:axId val="1140511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1405057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26246719160106"/>
          <c:y val="0.94030639433827889"/>
          <c:w val="0.62703062117235342"/>
          <c:h val="5.33684949722840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Piešķirtā atbalsta summa pa gadiem </a:t>
            </a:r>
            <a:r>
              <a:rPr lang="lv-LV" i="1"/>
              <a:t>euro</a:t>
            </a:r>
          </a:p>
        </c:rich>
      </c:tx>
      <c:layout>
        <c:manualLayout>
          <c:xMode val="edge"/>
          <c:yMode val="edge"/>
          <c:x val="0.1569096675415573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Lapa2!$A$2</c:f>
              <c:strCache>
                <c:ptCount val="1"/>
                <c:pt idx="0">
                  <c:v>Piešķirtā atbalsta summa euro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  <a:effectLst/>
            <a:sp3d>
              <a:contourClr>
                <a:srgbClr val="FF0000"/>
              </a:contourClr>
            </a:sp3d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left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Lapa2!$B$1:$J$1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Lapa2!$B$2:$J$2</c:f>
              <c:numCache>
                <c:formatCode>General</c:formatCode>
                <c:ptCount val="9"/>
                <c:pt idx="0">
                  <c:v>1000</c:v>
                </c:pt>
                <c:pt idx="1">
                  <c:v>1948</c:v>
                </c:pt>
                <c:pt idx="2">
                  <c:v>3000</c:v>
                </c:pt>
                <c:pt idx="3">
                  <c:v>1790</c:v>
                </c:pt>
                <c:pt idx="4">
                  <c:v>1936</c:v>
                </c:pt>
                <c:pt idx="5">
                  <c:v>2000</c:v>
                </c:pt>
                <c:pt idx="6">
                  <c:v>3888.22</c:v>
                </c:pt>
                <c:pt idx="7">
                  <c:v>2000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F3-46E6-B8EE-3C92DBA6C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30223184"/>
        <c:axId val="1230221744"/>
        <c:axId val="0"/>
      </c:bar3DChart>
      <c:catAx>
        <c:axId val="123022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0221744"/>
        <c:crosses val="autoZero"/>
        <c:auto val="1"/>
        <c:lblAlgn val="ctr"/>
        <c:lblOffset val="100"/>
        <c:noMultiLvlLbl val="0"/>
      </c:catAx>
      <c:valAx>
        <c:axId val="123022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30223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9492639"/>
            <a:ext cx="18288000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Freeform 3"/>
          <p:cNvSpPr/>
          <p:nvPr/>
        </p:nvSpPr>
        <p:spPr>
          <a:xfrm>
            <a:off x="7239000" y="546811"/>
            <a:ext cx="3810000" cy="3810000"/>
          </a:xfrm>
          <a:custGeom>
            <a:avLst/>
            <a:gdLst/>
            <a:ahLst/>
            <a:cxnLst/>
            <a:rect l="l" t="t" r="r" b="b"/>
            <a:pathLst>
              <a:path w="3810000" h="3810000">
                <a:moveTo>
                  <a:pt x="0" y="0"/>
                </a:moveTo>
                <a:lnTo>
                  <a:pt x="3810000" y="0"/>
                </a:lnTo>
                <a:lnTo>
                  <a:pt x="3810000" y="3810000"/>
                </a:lnTo>
                <a:lnTo>
                  <a:pt x="0" y="381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731" b="-731"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0" y="9687502"/>
            <a:ext cx="18288000" cy="2457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ĀDAŽU NOVADA PAŠVALDĪBA</a:t>
            </a:r>
            <a:r>
              <a:rPr lang="lv-LV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20.11</a:t>
            </a:r>
            <a:r>
              <a:rPr lang="en-US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.2024.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471009" y="4972050"/>
            <a:ext cx="15345983" cy="2357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99"/>
              </a:lnSpc>
            </a:pPr>
            <a:r>
              <a:rPr lang="lv-LV" sz="4500" dirty="0">
                <a:solidFill>
                  <a:srgbClr val="FFFFFF"/>
                </a:solidFill>
                <a:latin typeface="Montserrat" panose="00000500000000000000" pitchFamily="50" charset="-70"/>
                <a:cs typeface="Arial Bold"/>
              </a:rPr>
              <a:t>Par «Ādažu novada jauno uzņēmēju un </a:t>
            </a:r>
            <a:r>
              <a:rPr lang="lv-LV" sz="4500" dirty="0" err="1">
                <a:solidFill>
                  <a:srgbClr val="FFFFFF"/>
                </a:solidFill>
                <a:latin typeface="Montserrat" panose="00000500000000000000" pitchFamily="50" charset="-70"/>
                <a:cs typeface="Arial Bold"/>
              </a:rPr>
              <a:t>remigrantu</a:t>
            </a:r>
            <a:r>
              <a:rPr lang="lv-LV" sz="4500" dirty="0">
                <a:solidFill>
                  <a:srgbClr val="FFFFFF"/>
                </a:solidFill>
                <a:latin typeface="Montserrat" panose="00000500000000000000" pitchFamily="50" charset="-70"/>
                <a:cs typeface="Arial Bold"/>
              </a:rPr>
              <a:t> atbalsta konkurss 2024» rezultātiem un priekšlikumiem</a:t>
            </a:r>
            <a:endParaRPr lang="en-US" sz="4500" dirty="0">
              <a:solidFill>
                <a:srgbClr val="FFFFFF"/>
              </a:solidFill>
              <a:latin typeface="Montserrat" panose="00000500000000000000" pitchFamily="50" charset="-70"/>
              <a:cs typeface="Arial Bold"/>
              <a:sym typeface="Arial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CDAAD31-C362-E246-749F-2625DAFAF953}"/>
              </a:ext>
            </a:extLst>
          </p:cNvPr>
          <p:cNvSpPr/>
          <p:nvPr/>
        </p:nvSpPr>
        <p:spPr>
          <a:xfrm>
            <a:off x="-1" y="0"/>
            <a:ext cx="17195749" cy="1029553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213"/>
            </a:blip>
            <a:stretch>
              <a:fillRect t="-7000" b="-3000"/>
            </a:stretch>
          </a:blipFill>
        </p:spPr>
        <p:txBody>
          <a:bodyPr/>
          <a:lstStyle/>
          <a:p>
            <a:pPr algn="ctr">
              <a:lnSpc>
                <a:spcPts val="7128"/>
              </a:lnSpc>
            </a:pPr>
            <a:r>
              <a:rPr lang="lv-LV" sz="1800">
                <a:solidFill>
                  <a:srgbClr val="FFFFFF"/>
                </a:solidFill>
                <a:latin typeface="Montserrat" panose="00000500000000000000" pitchFamily="50" charset="-70"/>
                <a:cs typeface="Arial Bold"/>
              </a:rPr>
              <a:t>«Ādažu novada jauno uzņēmēju un remigrantu atbalsta konkurss 2024»</a:t>
            </a:r>
            <a:endParaRPr lang="en-US" sz="1800" dirty="0">
              <a:solidFill>
                <a:srgbClr val="595959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C655CAD1-0198-79C3-CBED-593600DDAB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817602"/>
              </p:ext>
            </p:extLst>
          </p:nvPr>
        </p:nvGraphicFramePr>
        <p:xfrm>
          <a:off x="3962400" y="2019300"/>
          <a:ext cx="120396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AFE7DCC-8A60-6AD6-8A96-936D7A71EB7E}"/>
              </a:ext>
            </a:extLst>
          </p:cNvPr>
          <p:cNvSpPr txBox="1"/>
          <p:nvPr/>
        </p:nvSpPr>
        <p:spPr>
          <a:xfrm>
            <a:off x="3048000" y="419100"/>
            <a:ext cx="13487400" cy="127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128"/>
              </a:lnSpc>
            </a:pPr>
            <a:r>
              <a:rPr lang="lv-LV" sz="2800" dirty="0">
                <a:solidFill>
                  <a:srgbClr val="595959"/>
                </a:solidFill>
                <a:latin typeface="Arial Bold"/>
                <a:cs typeface="Arial Bold"/>
              </a:rPr>
              <a:t>Projektu pieteikumu skaits un apstiprinātie projekti pa gadiem no 2021-2024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52017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993D8B4-D545-232E-E95B-63C2963B7A2C}"/>
              </a:ext>
            </a:extLst>
          </p:cNvPr>
          <p:cNvSpPr/>
          <p:nvPr/>
        </p:nvSpPr>
        <p:spPr>
          <a:xfrm>
            <a:off x="-1" y="0"/>
            <a:ext cx="17195749" cy="1029553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213"/>
            </a:blip>
            <a:stretch>
              <a:fillRect t="-7000" b="-3000"/>
            </a:stretch>
          </a:blipFill>
        </p:spPr>
        <p:txBody>
          <a:bodyPr/>
          <a:lstStyle/>
          <a:p>
            <a:pPr algn="ctr">
              <a:lnSpc>
                <a:spcPts val="7128"/>
              </a:lnSpc>
            </a:pPr>
            <a:r>
              <a:rPr lang="lv-LV" sz="1800" dirty="0">
                <a:solidFill>
                  <a:srgbClr val="FFFFFF"/>
                </a:solidFill>
                <a:latin typeface="Montserrat" panose="00000500000000000000" pitchFamily="50" charset="-70"/>
                <a:cs typeface="Arial Bold"/>
              </a:rPr>
              <a:t>«Ādažu novada jauno uzņēmēju un atbalsta konkurss 2024»</a:t>
            </a:r>
            <a:endParaRPr lang="en-US" sz="1800" dirty="0">
              <a:solidFill>
                <a:srgbClr val="595959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F996AA87-1AA3-4D05-F004-1363EEBE8C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078486"/>
              </p:ext>
            </p:extLst>
          </p:nvPr>
        </p:nvGraphicFramePr>
        <p:xfrm>
          <a:off x="4648200" y="2324100"/>
          <a:ext cx="119634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9167DE3-5879-1727-C9BF-6218D89E758C}"/>
              </a:ext>
            </a:extLst>
          </p:cNvPr>
          <p:cNvSpPr txBox="1"/>
          <p:nvPr/>
        </p:nvSpPr>
        <p:spPr>
          <a:xfrm>
            <a:off x="4572000" y="892320"/>
            <a:ext cx="9480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800" dirty="0">
                <a:solidFill>
                  <a:srgbClr val="595959"/>
                </a:solidFill>
                <a:latin typeface="Arial Bold"/>
                <a:cs typeface="Arial Bold"/>
              </a:rPr>
              <a:t>Piešķirtās atbalsta summas pa gadiem </a:t>
            </a:r>
            <a:r>
              <a:rPr lang="lv-LV" sz="2800" dirty="0" err="1">
                <a:solidFill>
                  <a:srgbClr val="595959"/>
                </a:solidFill>
                <a:latin typeface="Arial Bold"/>
                <a:cs typeface="Arial Bold"/>
              </a:rPr>
              <a:t>euro</a:t>
            </a:r>
            <a:r>
              <a:rPr lang="lv-LV" sz="2800" dirty="0">
                <a:solidFill>
                  <a:srgbClr val="595959"/>
                </a:solidFill>
                <a:latin typeface="Arial Bold"/>
                <a:cs typeface="Arial Bold"/>
              </a:rPr>
              <a:t> 2016-2024</a:t>
            </a:r>
          </a:p>
        </p:txBody>
      </p:sp>
    </p:spTree>
    <p:extLst>
      <p:ext uri="{BB962C8B-B14F-4D97-AF65-F5344CB8AC3E}">
        <p14:creationId xmlns:p14="http://schemas.microsoft.com/office/powerpoint/2010/main" val="171132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100912"/>
            <a:ext cx="172212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213"/>
            </a:blip>
            <a:stretch>
              <a:fillRect t="-7000" b="-3000"/>
            </a:stretch>
          </a:blipFill>
        </p:spPr>
        <p:txBody>
          <a:bodyPr/>
          <a:lstStyle/>
          <a:p>
            <a:endParaRPr lang="lv-LV" dirty="0"/>
          </a:p>
        </p:txBody>
      </p:sp>
      <p:grpSp>
        <p:nvGrpSpPr>
          <p:cNvPr id="3" name="Group 3"/>
          <p:cNvGrpSpPr/>
          <p:nvPr/>
        </p:nvGrpSpPr>
        <p:grpSpPr>
          <a:xfrm rot="1789">
            <a:off x="-9527" y="9484996"/>
            <a:ext cx="18307052" cy="9525"/>
            <a:chOff x="0" y="0"/>
            <a:chExt cx="24409403" cy="127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409400" cy="12700"/>
            </a:xfrm>
            <a:custGeom>
              <a:avLst/>
              <a:gdLst/>
              <a:ahLst/>
              <a:cxnLst/>
              <a:rect l="l" t="t" r="r" b="b"/>
              <a:pathLst>
                <a:path w="24409400" h="12700">
                  <a:moveTo>
                    <a:pt x="6350" y="0"/>
                  </a:moveTo>
                  <a:lnTo>
                    <a:pt x="24403050" y="0"/>
                  </a:lnTo>
                  <a:cubicBezTo>
                    <a:pt x="24406606" y="0"/>
                    <a:pt x="24409400" y="2794"/>
                    <a:pt x="24409400" y="6350"/>
                  </a:cubicBezTo>
                  <a:cubicBezTo>
                    <a:pt x="24409400" y="9906"/>
                    <a:pt x="24406606" y="12700"/>
                    <a:pt x="24403050" y="12700"/>
                  </a:cubicBezTo>
                  <a:lnTo>
                    <a:pt x="6350" y="12700"/>
                  </a:lnTo>
                  <a:cubicBezTo>
                    <a:pt x="2794" y="12700"/>
                    <a:pt x="0" y="9906"/>
                    <a:pt x="0" y="6350"/>
                  </a:cubicBezTo>
                  <a:cubicBezTo>
                    <a:pt x="0" y="2794"/>
                    <a:pt x="2794" y="0"/>
                    <a:pt x="6350" y="0"/>
                  </a:cubicBezTo>
                  <a:close/>
                </a:path>
              </a:pathLst>
            </a:custGeom>
            <a:solidFill>
              <a:srgbClr val="595959"/>
            </a:solidFill>
          </p:spPr>
        </p:sp>
      </p:grpSp>
      <p:sp>
        <p:nvSpPr>
          <p:cNvPr id="5" name="TextBox 5"/>
          <p:cNvSpPr txBox="1"/>
          <p:nvPr/>
        </p:nvSpPr>
        <p:spPr>
          <a:xfrm>
            <a:off x="91440" y="9659230"/>
            <a:ext cx="18105120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ĀDAŽU NOVADA PAŠVALDĪBA   </a:t>
            </a:r>
            <a:r>
              <a:rPr lang="lv-LV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lang="en-US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lv-LV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r>
              <a:rPr lang="en-US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.2024.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419600" y="1596261"/>
            <a:ext cx="13563600" cy="67387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2024.gada konkursa nolikumā tika dota iespēja pieteikties gan </a:t>
            </a:r>
            <a:r>
              <a:rPr lang="lv-LV" sz="3399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jaunajiem uzņēmējiem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, gan </a:t>
            </a:r>
            <a:r>
              <a:rPr lang="lv-LV" sz="3399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remigrantiem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(RPR projekts).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2024.gadā netika saņemti pieteikumi 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(2023.gadā- 5 pieteikumi, t.sk. noslēgts 1 līgums)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Pieteikšanās norisinājās līdz </a:t>
            </a:r>
            <a:r>
              <a:rPr lang="lv-LV" sz="3399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1.oktobrim 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( 2023.gadā -20.jūnijam)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Tika nodrošināta publicitāte- plakāti pieturās, raksti «Ādažu novada vēstīs», Ādažu novada pašvaldības mājaslapā, </a:t>
            </a:r>
            <a:r>
              <a:rPr lang="lv-LV" sz="339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Facebook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kontā, t.sk. publicitātes pasākums dienas aprūpes un rehabilitācijas centrā “Ādažu Ūdensroze” un video rullītis  ar 2023.gada konkursa uzvarētāju.</a:t>
            </a: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CCD5753E-69DD-64FF-4DCC-2E01CAB86776}"/>
              </a:ext>
            </a:extLst>
          </p:cNvPr>
          <p:cNvSpPr txBox="1"/>
          <p:nvPr/>
        </p:nvSpPr>
        <p:spPr>
          <a:xfrm>
            <a:off x="228600" y="571500"/>
            <a:ext cx="18059400" cy="8113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128"/>
              </a:lnSpc>
            </a:pPr>
            <a:r>
              <a:rPr lang="lv-LV" sz="4400" dirty="0">
                <a:solidFill>
                  <a:srgbClr val="595959"/>
                </a:solidFill>
                <a:latin typeface="Arial Bold"/>
                <a:ea typeface="Arial Bold"/>
                <a:cs typeface="Arial Bold"/>
                <a:sym typeface="Arial Bold"/>
              </a:rPr>
              <a:t>Par 2024. gada konkursu</a:t>
            </a:r>
            <a:endParaRPr lang="en-US" sz="4400" dirty="0">
              <a:solidFill>
                <a:srgbClr val="595959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962908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E3809-B145-FD58-0730-105A93AD1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FBD65E1-0B4E-2E49-E7AC-4588F435121C}"/>
              </a:ext>
            </a:extLst>
          </p:cNvPr>
          <p:cNvSpPr/>
          <p:nvPr/>
        </p:nvSpPr>
        <p:spPr>
          <a:xfrm>
            <a:off x="-1" y="0"/>
            <a:ext cx="17195749" cy="1029553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213"/>
            </a:blip>
            <a:stretch>
              <a:fillRect t="-7000" b="-3000"/>
            </a:stretch>
          </a:blipFill>
        </p:spPr>
        <p:txBody>
          <a:bodyPr/>
          <a:lstStyle/>
          <a:p>
            <a:endParaRPr lang="lv-LV" dirty="0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D8738712-9AAE-2E5F-7AB4-C22C82250226}"/>
              </a:ext>
            </a:extLst>
          </p:cNvPr>
          <p:cNvGrpSpPr/>
          <p:nvPr/>
        </p:nvGrpSpPr>
        <p:grpSpPr>
          <a:xfrm rot="1789">
            <a:off x="-9527" y="9484996"/>
            <a:ext cx="18307052" cy="9525"/>
            <a:chOff x="0" y="0"/>
            <a:chExt cx="24409403" cy="1270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807DD2DB-DBA0-D949-1F5A-31997F701877}"/>
                </a:ext>
              </a:extLst>
            </p:cNvPr>
            <p:cNvSpPr/>
            <p:nvPr/>
          </p:nvSpPr>
          <p:spPr>
            <a:xfrm>
              <a:off x="0" y="0"/>
              <a:ext cx="24409400" cy="12700"/>
            </a:xfrm>
            <a:custGeom>
              <a:avLst/>
              <a:gdLst/>
              <a:ahLst/>
              <a:cxnLst/>
              <a:rect l="l" t="t" r="r" b="b"/>
              <a:pathLst>
                <a:path w="24409400" h="12700">
                  <a:moveTo>
                    <a:pt x="6350" y="0"/>
                  </a:moveTo>
                  <a:lnTo>
                    <a:pt x="24403050" y="0"/>
                  </a:lnTo>
                  <a:cubicBezTo>
                    <a:pt x="24406606" y="0"/>
                    <a:pt x="24409400" y="2794"/>
                    <a:pt x="24409400" y="6350"/>
                  </a:cubicBezTo>
                  <a:cubicBezTo>
                    <a:pt x="24409400" y="9906"/>
                    <a:pt x="24406606" y="12700"/>
                    <a:pt x="24403050" y="12700"/>
                  </a:cubicBezTo>
                  <a:lnTo>
                    <a:pt x="6350" y="12700"/>
                  </a:lnTo>
                  <a:cubicBezTo>
                    <a:pt x="2794" y="12700"/>
                    <a:pt x="0" y="9906"/>
                    <a:pt x="0" y="6350"/>
                  </a:cubicBezTo>
                  <a:cubicBezTo>
                    <a:pt x="0" y="2794"/>
                    <a:pt x="2794" y="0"/>
                    <a:pt x="6350" y="0"/>
                  </a:cubicBezTo>
                  <a:close/>
                </a:path>
              </a:pathLst>
            </a:custGeom>
            <a:solidFill>
              <a:srgbClr val="595959"/>
            </a:solidFill>
          </p:spPr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7F288606-7576-5221-CED9-10A79CAC31A8}"/>
              </a:ext>
            </a:extLst>
          </p:cNvPr>
          <p:cNvSpPr txBox="1"/>
          <p:nvPr/>
        </p:nvSpPr>
        <p:spPr>
          <a:xfrm>
            <a:off x="91440" y="9659230"/>
            <a:ext cx="18105120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ĀDAŽU NOVADA PAŠVALDĪBA   </a:t>
            </a:r>
            <a:r>
              <a:rPr lang="lv-LV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lang="en-US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lv-LV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r>
              <a:rPr lang="en-US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.2024.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CFF0CC6-AE71-B88A-1BB3-18459A6B9A5E}"/>
              </a:ext>
            </a:extLst>
          </p:cNvPr>
          <p:cNvSpPr txBox="1"/>
          <p:nvPr/>
        </p:nvSpPr>
        <p:spPr>
          <a:xfrm>
            <a:off x="4419600" y="1596261"/>
            <a:ext cx="13563600" cy="56925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Pirmais uzsaukums bija izsludināts tikai </a:t>
            </a:r>
            <a:r>
              <a:rPr lang="lv-LV" sz="3399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remigrantu</a:t>
            </a:r>
            <a:r>
              <a:rPr lang="lv-LV" sz="3399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pieteikumiem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, kā to paredzēja nolikums.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Pēc pirmā uzsaukuma nolikums tika grozīts un </a:t>
            </a:r>
            <a:r>
              <a:rPr lang="lv-LV" sz="3399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līdz 1.oktobrim varēja pieteikties visi pretendenti.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Pirmo gadu nolikumā/konkursa nosaukumā iekļauti </a:t>
            </a:r>
            <a:r>
              <a:rPr lang="lv-LV" sz="339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remigranti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, iedzīvotāji iespējams neuztvēra, ka zem šī jaunā nosaukuma var pieteikties jebkurš pretendents ( par šo tika saņemti komentāri no sabiedrības, jo iedzīvotāji tiešām bija uztvēruši, ka šis atbalsts paredzēts tikai </a:t>
            </a:r>
            <a:r>
              <a:rPr lang="lv-LV" sz="339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remigrantiem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lv-LV" sz="3399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50" charset="-70"/>
              <a:cs typeface="Arial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DF2CA37C-0949-9791-4CC6-332418319E8B}"/>
              </a:ext>
            </a:extLst>
          </p:cNvPr>
          <p:cNvSpPr txBox="1"/>
          <p:nvPr/>
        </p:nvSpPr>
        <p:spPr>
          <a:xfrm>
            <a:off x="228600" y="571500"/>
            <a:ext cx="18059400" cy="8113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128"/>
              </a:lnSpc>
            </a:pPr>
            <a:r>
              <a:rPr lang="lv-LV" sz="4400" dirty="0">
                <a:solidFill>
                  <a:srgbClr val="595959"/>
                </a:solidFill>
                <a:latin typeface="Arial Bold"/>
                <a:ea typeface="Arial Bold"/>
                <a:cs typeface="Arial Bold"/>
                <a:sym typeface="Arial Bold"/>
              </a:rPr>
              <a:t>Iespējamie šķēršļi</a:t>
            </a:r>
            <a:endParaRPr lang="en-US" sz="4400" dirty="0">
              <a:solidFill>
                <a:srgbClr val="595959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20613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09102-B223-3FB1-02F3-04C8E9A63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2EF536B-1429-1665-ABFF-A9CAAAA55C4A}"/>
              </a:ext>
            </a:extLst>
          </p:cNvPr>
          <p:cNvSpPr/>
          <p:nvPr/>
        </p:nvSpPr>
        <p:spPr>
          <a:xfrm>
            <a:off x="-25451" y="8530"/>
            <a:ext cx="172212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213"/>
            </a:blip>
            <a:stretch>
              <a:fillRect t="-7000" b="-3000"/>
            </a:stretch>
          </a:blipFill>
        </p:spPr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7A4431F5-BF57-6199-EC9A-E1DF168CC6F7}"/>
              </a:ext>
            </a:extLst>
          </p:cNvPr>
          <p:cNvGrpSpPr/>
          <p:nvPr/>
        </p:nvGrpSpPr>
        <p:grpSpPr>
          <a:xfrm rot="1789">
            <a:off x="-9527" y="9484996"/>
            <a:ext cx="18307052" cy="9525"/>
            <a:chOff x="0" y="0"/>
            <a:chExt cx="24409403" cy="1270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CFACB8E-CE47-A843-1FC7-44DD2D24B270}"/>
                </a:ext>
              </a:extLst>
            </p:cNvPr>
            <p:cNvSpPr/>
            <p:nvPr/>
          </p:nvSpPr>
          <p:spPr>
            <a:xfrm>
              <a:off x="0" y="0"/>
              <a:ext cx="24409400" cy="12700"/>
            </a:xfrm>
            <a:custGeom>
              <a:avLst/>
              <a:gdLst/>
              <a:ahLst/>
              <a:cxnLst/>
              <a:rect l="l" t="t" r="r" b="b"/>
              <a:pathLst>
                <a:path w="24409400" h="12700">
                  <a:moveTo>
                    <a:pt x="6350" y="0"/>
                  </a:moveTo>
                  <a:lnTo>
                    <a:pt x="24403050" y="0"/>
                  </a:lnTo>
                  <a:cubicBezTo>
                    <a:pt x="24406606" y="0"/>
                    <a:pt x="24409400" y="2794"/>
                    <a:pt x="24409400" y="6350"/>
                  </a:cubicBezTo>
                  <a:cubicBezTo>
                    <a:pt x="24409400" y="9906"/>
                    <a:pt x="24406606" y="12700"/>
                    <a:pt x="24403050" y="12700"/>
                  </a:cubicBezTo>
                  <a:lnTo>
                    <a:pt x="6350" y="12700"/>
                  </a:lnTo>
                  <a:cubicBezTo>
                    <a:pt x="2794" y="12700"/>
                    <a:pt x="0" y="9906"/>
                    <a:pt x="0" y="6350"/>
                  </a:cubicBezTo>
                  <a:cubicBezTo>
                    <a:pt x="0" y="2794"/>
                    <a:pt x="2794" y="0"/>
                    <a:pt x="6350" y="0"/>
                  </a:cubicBezTo>
                  <a:close/>
                </a:path>
              </a:pathLst>
            </a:custGeom>
            <a:solidFill>
              <a:srgbClr val="595959"/>
            </a:solidFill>
          </p:spPr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D3FE0936-42D9-8951-CF03-BB93131B0D62}"/>
              </a:ext>
            </a:extLst>
          </p:cNvPr>
          <p:cNvSpPr txBox="1"/>
          <p:nvPr/>
        </p:nvSpPr>
        <p:spPr>
          <a:xfrm>
            <a:off x="91440" y="9659230"/>
            <a:ext cx="18105120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ĀDAŽU NOVADA PAŠVALDĪBA   </a:t>
            </a:r>
            <a:r>
              <a:rPr lang="lv-LV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lang="en-US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lv-LV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r>
              <a:rPr lang="en-US" sz="15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.2024.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D02E3F9-AF96-A40A-E9DF-D9D346A8F838}"/>
              </a:ext>
            </a:extLst>
          </p:cNvPr>
          <p:cNvSpPr txBox="1"/>
          <p:nvPr/>
        </p:nvSpPr>
        <p:spPr>
          <a:xfrm>
            <a:off x="4419600" y="1596261"/>
            <a:ext cx="13563600" cy="57850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2025.gadā veidot divus atsevišķus nolikumus, 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vienu </a:t>
            </a:r>
            <a:r>
              <a:rPr lang="lv-LV" sz="339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remigrantu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atbalstam, otru jaunajiem uzņēmējiem.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Atbalsts vienam pretendentam- 3 000 EUR</a:t>
            </a:r>
          </a:p>
          <a:p>
            <a:pPr>
              <a:spcBef>
                <a:spcPts val="1200"/>
              </a:spcBef>
            </a:pPr>
            <a:endParaRPr lang="lv-LV" sz="3399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50" charset="-70"/>
              <a:cs typeface="Arial"/>
            </a:endParaRPr>
          </a:p>
          <a:p>
            <a:pPr>
              <a:spcBef>
                <a:spcPts val="1200"/>
              </a:spcBef>
            </a:pP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2025.gada budžeta projektā iekļauti: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Remigrantu</a:t>
            </a: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 atbalstam 9 000 EUR (3 projekti)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3399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cs typeface="Arial"/>
              </a:rPr>
              <a:t>Jaunajiem uzņēmējiem 9 000 EUR (3 projekti)</a:t>
            </a:r>
          </a:p>
          <a:p>
            <a:pPr>
              <a:spcBef>
                <a:spcPts val="1200"/>
              </a:spcBef>
            </a:pPr>
            <a:endParaRPr lang="lv-LV" sz="3399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50" charset="-70"/>
              <a:cs typeface="Arial"/>
            </a:endParaRP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lv-LV" sz="3399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50" charset="-70"/>
              <a:cs typeface="Arial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D36D4306-B53F-139D-8660-5723C3BC2C59}"/>
              </a:ext>
            </a:extLst>
          </p:cNvPr>
          <p:cNvSpPr txBox="1"/>
          <p:nvPr/>
        </p:nvSpPr>
        <p:spPr>
          <a:xfrm>
            <a:off x="228600" y="571500"/>
            <a:ext cx="18059400" cy="8113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128"/>
              </a:lnSpc>
            </a:pPr>
            <a:r>
              <a:rPr lang="lv-LV" sz="4400" dirty="0">
                <a:solidFill>
                  <a:srgbClr val="595959"/>
                </a:solidFill>
                <a:latin typeface="Arial Bold"/>
                <a:ea typeface="Arial Bold"/>
                <a:cs typeface="Arial Bold"/>
                <a:sym typeface="Arial Bold"/>
              </a:rPr>
              <a:t>Priekšlikumi</a:t>
            </a:r>
            <a:endParaRPr lang="en-US" sz="4400" dirty="0">
              <a:solidFill>
                <a:srgbClr val="595959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3771736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9492639"/>
            <a:ext cx="18288000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Freeform 3"/>
          <p:cNvSpPr/>
          <p:nvPr/>
        </p:nvSpPr>
        <p:spPr>
          <a:xfrm>
            <a:off x="7239000" y="546811"/>
            <a:ext cx="3810000" cy="3810000"/>
          </a:xfrm>
          <a:custGeom>
            <a:avLst/>
            <a:gdLst/>
            <a:ahLst/>
            <a:cxnLst/>
            <a:rect l="l" t="t" r="r" b="b"/>
            <a:pathLst>
              <a:path w="3810000" h="3810000">
                <a:moveTo>
                  <a:pt x="0" y="0"/>
                </a:moveTo>
                <a:lnTo>
                  <a:pt x="3810000" y="0"/>
                </a:lnTo>
                <a:lnTo>
                  <a:pt x="3810000" y="3810000"/>
                </a:lnTo>
                <a:lnTo>
                  <a:pt x="0" y="381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731" b="-731"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471009" y="4972050"/>
            <a:ext cx="15345983" cy="741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99"/>
              </a:lnSpc>
            </a:pPr>
            <a:r>
              <a:rPr lang="en-US" sz="4500">
                <a:solidFill>
                  <a:srgbClr val="FFFFFF"/>
                </a:solidFill>
                <a:latin typeface="Montserrat" panose="00000500000000000000" pitchFamily="50" charset="-70"/>
                <a:ea typeface="Arial Bold"/>
                <a:cs typeface="Arial Bold"/>
                <a:sym typeface="Arial Bold"/>
              </a:rPr>
              <a:t>PALDIES PAR UZMANĪBU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FA2821BD-0833-56A9-2F52-E0E1D5509504}"/>
              </a:ext>
            </a:extLst>
          </p:cNvPr>
          <p:cNvSpPr txBox="1"/>
          <p:nvPr/>
        </p:nvSpPr>
        <p:spPr>
          <a:xfrm>
            <a:off x="0" y="9687502"/>
            <a:ext cx="18288000" cy="2457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ĀDAŽU NOVADA PAŠVALDĪBA</a:t>
            </a:r>
            <a:r>
              <a:rPr lang="lv-LV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22.11</a:t>
            </a:r>
            <a:r>
              <a:rPr lang="en-US" sz="15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.2024.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326</Words>
  <Application>Microsoft Office PowerPoint</Application>
  <PresentationFormat>Pielāgots</PresentationFormat>
  <Paragraphs>28</Paragraphs>
  <Slides>7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12" baseType="lpstr">
      <vt:lpstr>Arial Bold</vt:lpstr>
      <vt:lpstr>Montserrat</vt:lpstr>
      <vt:lpstr>Arial</vt:lpstr>
      <vt:lpstr>Calibri</vt:lpstr>
      <vt:lpstr>Office Theme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RECALL 08072024</dc:title>
  <dc:creator>Inga Pērkone</dc:creator>
  <cp:lastModifiedBy>Santa Ruģēna</cp:lastModifiedBy>
  <cp:revision>25</cp:revision>
  <dcterms:created xsi:type="dcterms:W3CDTF">2006-08-16T00:00:00Z</dcterms:created>
  <dcterms:modified xsi:type="dcterms:W3CDTF">2024-11-19T09:53:53Z</dcterms:modified>
  <dc:identifier>DAGKVkRkHP4</dc:identifier>
</cp:coreProperties>
</file>