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2" r:id="rId1"/>
  </p:sldMasterIdLst>
  <p:sldIdLst>
    <p:sldId id="258" r:id="rId2"/>
    <p:sldId id="279" r:id="rId3"/>
    <p:sldId id="308" r:id="rId4"/>
    <p:sldId id="313" r:id="rId5"/>
    <p:sldId id="315" r:id="rId6"/>
    <p:sldId id="309" r:id="rId7"/>
    <p:sldId id="310" r:id="rId8"/>
    <p:sldId id="316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371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419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7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8107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3415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033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4031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2523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809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273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1205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1061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319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830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889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518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476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D4636F-F7D9-4B56-8869-C78F089B0B58}" type="datetimeFigureOut">
              <a:rPr lang="lv-LV" smtClean="0"/>
              <a:t>13.12.2024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FAFF0C-9733-407D-AD1E-D0BFC65F30E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159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3" r:id="rId1"/>
    <p:sldLayoutId id="2147484484" r:id="rId2"/>
    <p:sldLayoutId id="2147484485" r:id="rId3"/>
    <p:sldLayoutId id="2147484486" r:id="rId4"/>
    <p:sldLayoutId id="2147484487" r:id="rId5"/>
    <p:sldLayoutId id="2147484488" r:id="rId6"/>
    <p:sldLayoutId id="2147484489" r:id="rId7"/>
    <p:sldLayoutId id="2147484490" r:id="rId8"/>
    <p:sldLayoutId id="2147484491" r:id="rId9"/>
    <p:sldLayoutId id="2147484492" r:id="rId10"/>
    <p:sldLayoutId id="2147484493" r:id="rId11"/>
    <p:sldLayoutId id="2147484494" r:id="rId12"/>
    <p:sldLayoutId id="2147484495" r:id="rId13"/>
    <p:sldLayoutId id="2147484496" r:id="rId14"/>
    <p:sldLayoutId id="2147484497" r:id="rId15"/>
    <p:sldLayoutId id="2147484498" r:id="rId16"/>
    <p:sldLayoutId id="214748449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>
            <a:extLst>
              <a:ext uri="{FF2B5EF4-FFF2-40B4-BE49-F238E27FC236}">
                <a16:creationId xmlns:a16="http://schemas.microsoft.com/office/drawing/2014/main" id="{11E39FD9-79D4-4F52-1A6C-8D0FACBA4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  <p:sp>
        <p:nvSpPr>
          <p:cNvPr id="2" name="Virsraksts 1">
            <a:extLst>
              <a:ext uri="{FF2B5EF4-FFF2-40B4-BE49-F238E27FC236}">
                <a16:creationId xmlns:a16="http://schemas.microsoft.com/office/drawing/2014/main" id="{ABE5F731-C67A-18BB-E5ED-D3BF514E9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140" y="1954008"/>
            <a:ext cx="10156609" cy="2387600"/>
          </a:xfrm>
        </p:spPr>
        <p:txBody>
          <a:bodyPr>
            <a:noAutofit/>
          </a:bodyPr>
          <a:lstStyle/>
          <a:p>
            <a:pPr algn="r"/>
            <a:r>
              <a:rPr lang="lv-LV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 nepieciešamajām izmaiņām pašvaldības līdzfinansējuma piešķiršanā privātajām vispārējās pamata un vidējās izglītības iestādēm 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8FEC9E5-8E95-1517-FA41-1611CEF38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3135" y="5115751"/>
            <a:ext cx="8180210" cy="1109921"/>
          </a:xfrm>
        </p:spPr>
        <p:txBody>
          <a:bodyPr>
            <a:noAutofit/>
          </a:bodyPr>
          <a:lstStyle/>
          <a:p>
            <a:pPr algn="r"/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Ziņojums IKSS komitejas sēdē 04.12.2024.</a:t>
            </a:r>
          </a:p>
          <a:p>
            <a:pPr algn="r"/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Ziņotājs: Izglītības satura un kvalitātes speciāliste Lāsma Dene</a:t>
            </a:r>
          </a:p>
        </p:txBody>
      </p:sp>
    </p:spTree>
    <p:extLst>
      <p:ext uri="{BB962C8B-B14F-4D97-AF65-F5344CB8AC3E}">
        <p14:creationId xmlns:p14="http://schemas.microsoft.com/office/powerpoint/2010/main" val="181752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78B36-EEF8-7276-A4AF-72184F1E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173082"/>
          </a:xfrm>
        </p:spPr>
        <p:txBody>
          <a:bodyPr>
            <a:no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Līdzfinansējuma piešķiršanas regulējums </a:t>
            </a:r>
            <a:b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privātajām skolām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DF68B-479F-C59B-66F4-9278F8B99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455" y="1770845"/>
            <a:ext cx="10040155" cy="405674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Izglītības likuma 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17. panta trešās daļas 5. punkts nosaka, ka pašvaldība uz savstarpēja līguma pamata var piedalīties privāto izglītības iestāžu finansēšanā;</a:t>
            </a:r>
          </a:p>
          <a:p>
            <a:pPr algn="just"/>
            <a:endParaRPr lang="lv-LV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ĀNP 28.09.2023.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Saistošie noteikumi 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Nr. 28/2023 «Par pašvaldības līdzfinansējumu privātām vispārējās izglītības iestādēm»;</a:t>
            </a:r>
          </a:p>
          <a:p>
            <a:pPr algn="just"/>
            <a:endParaRPr lang="lv-LV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Pašvaldības un privātās izglītības iestādes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līgums par līdzfinansējuma piešķiršanu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1C80555-A220-D5B3-C8A8-FCF5CE2B8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03D962F2-2B9A-8E3C-020F-35D990DAA927}"/>
              </a:ext>
            </a:extLst>
          </p:cNvPr>
          <p:cNvSpPr/>
          <p:nvPr/>
        </p:nvSpPr>
        <p:spPr>
          <a:xfrm>
            <a:off x="6270338" y="3039035"/>
            <a:ext cx="282388" cy="3899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66FB4792-248C-6FF3-AE33-B6617CFA48D6}"/>
              </a:ext>
            </a:extLst>
          </p:cNvPr>
          <p:cNvSpPr/>
          <p:nvPr/>
        </p:nvSpPr>
        <p:spPr>
          <a:xfrm>
            <a:off x="6272139" y="4502207"/>
            <a:ext cx="282388" cy="3899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3874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7DC2B-6E06-EF44-63A1-8C69D08C6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C1A35-EB14-C693-4A5B-B0C87C586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325563"/>
          </a:xfrm>
        </p:spPr>
        <p:txBody>
          <a:bodyPr>
            <a:norm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Līdzfinansējuma apmērs</a:t>
            </a:r>
            <a:endParaRPr lang="lv-LV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504FB-437B-4A28-3020-8AA9BE644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297" y="962168"/>
            <a:ext cx="10040155" cy="41249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Līdzfinansējuma apmēru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vienam skolēnam mēnesī 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katru gadu nosaka dome</a:t>
            </a:r>
          </a:p>
          <a:p>
            <a:pPr marL="0" indent="0" algn="just">
              <a:buNone/>
            </a:pP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2024. gadā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- 90 </a:t>
            </a:r>
            <a:r>
              <a:rPr lang="lv-LV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/mēnesī skolēnam, kurš apgūst vispārējās pamata vai vidējās izglītības programmu klātienē;</a:t>
            </a:r>
          </a:p>
          <a:p>
            <a:pPr marL="0" indent="0" algn="just">
              <a:buNone/>
            </a:pP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- 45 </a:t>
            </a:r>
            <a:r>
              <a:rPr lang="lv-LV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/mēnesī skolēnam, kurš apgūst vispārējās pamata vai vidējās izglītības programmu tālmācībā.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31A17069-592D-EB38-C778-65C89BB45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0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DA128-CDCC-BCB3-044F-D0930B7C6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94736-BF0F-DDED-3667-B888F167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325563"/>
          </a:xfrm>
        </p:spPr>
        <p:txBody>
          <a:bodyPr>
            <a:norm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Statistika uz 01.09.2024.</a:t>
            </a:r>
            <a:endParaRPr lang="lv-LV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C7886-DB7E-1386-F6B0-09455CD2C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921" y="1618365"/>
            <a:ext cx="10040155" cy="1627484"/>
          </a:xfrm>
        </p:spPr>
        <p:txBody>
          <a:bodyPr>
            <a:normAutofit/>
          </a:bodyPr>
          <a:lstStyle/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Līgumi ar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privātajām vispārējās pamata un vidējās izglītības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iestādēm 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(atbalsts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635 skolēniem, 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t.sk. arī pilngadīgajiem).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50C99561-E6A4-F549-80B6-81F67FF9B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B75BDCD-E648-966B-2609-695A9EC9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257333"/>
              </p:ext>
            </p:extLst>
          </p:nvPr>
        </p:nvGraphicFramePr>
        <p:xfrm>
          <a:off x="1295921" y="3523991"/>
          <a:ext cx="10260153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051">
                  <a:extLst>
                    <a:ext uri="{9D8B030D-6E8A-4147-A177-3AD203B41FA5}">
                      <a16:colId xmlns:a16="http://schemas.microsoft.com/office/drawing/2014/main" val="389226425"/>
                    </a:ext>
                  </a:extLst>
                </a:gridCol>
                <a:gridCol w="3420051">
                  <a:extLst>
                    <a:ext uri="{9D8B030D-6E8A-4147-A177-3AD203B41FA5}">
                      <a16:colId xmlns:a16="http://schemas.microsoft.com/office/drawing/2014/main" val="3272502885"/>
                    </a:ext>
                  </a:extLst>
                </a:gridCol>
                <a:gridCol w="3420051">
                  <a:extLst>
                    <a:ext uri="{9D8B030D-6E8A-4147-A177-3AD203B41FA5}">
                      <a16:colId xmlns:a16="http://schemas.microsoft.com/office/drawing/2014/main" val="17770753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Teritorijas sadalījums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Iestāžu skaits</a:t>
                      </a:r>
                      <a:endParaRPr lang="lv-L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Skolēnu skaits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689998"/>
                  </a:ext>
                </a:extLst>
              </a:tr>
              <a:tr h="494526"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Ādažu novads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469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Citi novadi/pilsētas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494999"/>
                  </a:ext>
                </a:extLst>
              </a:tr>
              <a:tr h="494526">
                <a:tc>
                  <a:txBody>
                    <a:bodyPr/>
                    <a:lstStyle/>
                    <a:p>
                      <a:pPr algn="r"/>
                      <a:r>
                        <a:rPr lang="lv-LV" sz="2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955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08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411DE-8297-86E8-60C2-A4B59EF05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24301-42A5-2105-7188-D7626FEB8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325563"/>
          </a:xfrm>
        </p:spPr>
        <p:txBody>
          <a:bodyPr>
            <a:norm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Līdzfinansējuma izmaksas</a:t>
            </a:r>
            <a:endParaRPr lang="lv-LV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CD9C3-A67B-38B6-434D-BCEDB93DF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921" y="1952951"/>
            <a:ext cx="10040155" cy="8791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Pašvaldības līdzfinansējums mēnesī ~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52 500 </a:t>
            </a:r>
            <a:r>
              <a:rPr lang="lv-LV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</a:t>
            </a:r>
            <a:endParaRPr lang="lv-LV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Gadā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~ 630 000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9A47256B-C252-956D-5523-20D7BD971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68F8AD3-FC9A-AAD6-CCE6-40FCC51B7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529121"/>
              </p:ext>
            </p:extLst>
          </p:nvPr>
        </p:nvGraphicFramePr>
        <p:xfrm>
          <a:off x="1295920" y="3014233"/>
          <a:ext cx="10040155" cy="3000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578">
                  <a:extLst>
                    <a:ext uri="{9D8B030D-6E8A-4147-A177-3AD203B41FA5}">
                      <a16:colId xmlns:a16="http://schemas.microsoft.com/office/drawing/2014/main" val="389226425"/>
                    </a:ext>
                  </a:extLst>
                </a:gridCol>
                <a:gridCol w="1470146">
                  <a:extLst>
                    <a:ext uri="{9D8B030D-6E8A-4147-A177-3AD203B41FA5}">
                      <a16:colId xmlns:a16="http://schemas.microsoft.com/office/drawing/2014/main" val="3272502885"/>
                    </a:ext>
                  </a:extLst>
                </a:gridCol>
                <a:gridCol w="2819093">
                  <a:extLst>
                    <a:ext uri="{9D8B030D-6E8A-4147-A177-3AD203B41FA5}">
                      <a16:colId xmlns:a16="http://schemas.microsoft.com/office/drawing/2014/main" val="1777075315"/>
                    </a:ext>
                  </a:extLst>
                </a:gridCol>
                <a:gridCol w="2724338">
                  <a:extLst>
                    <a:ext uri="{9D8B030D-6E8A-4147-A177-3AD203B41FA5}">
                      <a16:colId xmlns:a16="http://schemas.microsoft.com/office/drawing/2014/main" val="3325678422"/>
                    </a:ext>
                  </a:extLst>
                </a:gridCol>
              </a:tblGrid>
              <a:tr h="282273">
                <a:tc>
                  <a:txBody>
                    <a:bodyPr/>
                    <a:lstStyle/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Iestāžu sadalījums pēc atrašanās vietas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Skolēnu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Līdzfinansējuma summa</a:t>
                      </a:r>
                    </a:p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mēnesī (</a:t>
                      </a:r>
                      <a:r>
                        <a:rPr lang="lv-LV" sz="2400" b="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</a:t>
                      </a:r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Līdzfinansējuma summa</a:t>
                      </a:r>
                    </a:p>
                    <a:p>
                      <a:pPr algn="ctr"/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gadā (</a:t>
                      </a:r>
                      <a:r>
                        <a:rPr lang="lv-LV" sz="2400" b="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</a:t>
                      </a:r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689998"/>
                  </a:ext>
                </a:extLst>
              </a:tr>
              <a:tr h="494526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Ādažu novadā (ĀBVS)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469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Citos novados un pilsētās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258 000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494999"/>
                  </a:ext>
                </a:extLst>
              </a:tr>
              <a:tr h="494526">
                <a:tc>
                  <a:txBody>
                    <a:bodyPr/>
                    <a:lstStyle/>
                    <a:p>
                      <a:pPr algn="r"/>
                      <a:r>
                        <a:rPr lang="lv-LV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955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51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AA29F-A940-3A2A-CF80-6923BAE1C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66DF8-EC79-967B-049D-8D93B92F2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325563"/>
          </a:xfrm>
        </p:spPr>
        <p:txBody>
          <a:bodyPr>
            <a:norm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Nepieciešamība pārskatīt pašvaldības </a:t>
            </a:r>
            <a:b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līdzfinansējumu privātajām skolām</a:t>
            </a:r>
            <a:endParaRPr lang="lv-LV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0E5D10-9492-340D-C2DB-1FC295ABA5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343446"/>
              </p:ext>
            </p:extLst>
          </p:nvPr>
        </p:nvGraphicFramePr>
        <p:xfrm>
          <a:off x="1412902" y="3654115"/>
          <a:ext cx="10018708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2813">
                  <a:extLst>
                    <a:ext uri="{9D8B030D-6E8A-4147-A177-3AD203B41FA5}">
                      <a16:colId xmlns:a16="http://schemas.microsoft.com/office/drawing/2014/main" val="3040340883"/>
                    </a:ext>
                  </a:extLst>
                </a:gridCol>
                <a:gridCol w="2846541">
                  <a:extLst>
                    <a:ext uri="{9D8B030D-6E8A-4147-A177-3AD203B41FA5}">
                      <a16:colId xmlns:a16="http://schemas.microsoft.com/office/drawing/2014/main" val="2681453235"/>
                    </a:ext>
                  </a:extLst>
                </a:gridCol>
                <a:gridCol w="1848287">
                  <a:extLst>
                    <a:ext uri="{9D8B030D-6E8A-4147-A177-3AD203B41FA5}">
                      <a16:colId xmlns:a16="http://schemas.microsoft.com/office/drawing/2014/main" val="2808293201"/>
                    </a:ext>
                  </a:extLst>
                </a:gridCol>
                <a:gridCol w="3161067">
                  <a:extLst>
                    <a:ext uri="{9D8B030D-6E8A-4147-A177-3AD203B41FA5}">
                      <a16:colId xmlns:a16="http://schemas.microsoft.com/office/drawing/2014/main" val="3776988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Izmaksu pozīcija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2024. gada izmaksas </a:t>
                      </a:r>
                      <a:r>
                        <a:rPr lang="lv-LV" sz="1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</a:t>
                      </a:r>
                      <a:endParaRPr lang="lv-LV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lv-LV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(izpilde + prognoze dec.)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2025. gadam </a:t>
                      </a:r>
                    </a:p>
                    <a:p>
                      <a:r>
                        <a:rPr lang="lv-LV" sz="18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(% izmaksu palielinājums)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Pamatojums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36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Pašvaldību savstarpējie norēķini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Citu novadu izglītības iestāžu izmaksu tāmes palielinājums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259279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Līdzfinansējums PII un BUP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2 204 357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…%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ĀNP PII izmaksu palielinājums, līdz ar to arī  līdzfinansējums izglītojamajam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66501"/>
                  </a:ext>
                </a:extLst>
              </a:tr>
            </a:tbl>
          </a:graphicData>
        </a:graphic>
      </p:graphicFrame>
      <p:pic>
        <p:nvPicPr>
          <p:cNvPr id="4" name="Attēls 3">
            <a:extLst>
              <a:ext uri="{FF2B5EF4-FFF2-40B4-BE49-F238E27FC236}">
                <a16:creationId xmlns:a16="http://schemas.microsoft.com/office/drawing/2014/main" id="{5DF61529-BD08-378B-2025-253334B2F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020432-E2D2-D612-771F-30B2C79307FC}"/>
              </a:ext>
            </a:extLst>
          </p:cNvPr>
          <p:cNvSpPr txBox="1"/>
          <p:nvPr/>
        </p:nvSpPr>
        <p:spPr>
          <a:xfrm>
            <a:off x="1412902" y="1821951"/>
            <a:ext cx="100187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Budžeta projekta 2025. gadam tāmē prognozēts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izmaksu palielinājums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izglītības funkciju nodrošināšanai, kā rezultātā jāpārskata pašvaldības iniciatīva – līdzfinansējums privātajām skolām </a:t>
            </a:r>
          </a:p>
        </p:txBody>
      </p:sp>
    </p:spTree>
    <p:extLst>
      <p:ext uri="{BB962C8B-B14F-4D97-AF65-F5344CB8AC3E}">
        <p14:creationId xmlns:p14="http://schemas.microsoft.com/office/powerpoint/2010/main" val="935391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05E79-446E-F57E-BF52-EE8D0E913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614B4-3848-FD3B-61E7-FD5320997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173082"/>
          </a:xfrm>
        </p:spPr>
        <p:txBody>
          <a:bodyPr>
            <a:no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Ierosinājumi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22103-6131-5E3A-21E2-444CF7319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455" y="1770845"/>
            <a:ext cx="10040155" cy="50871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8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variants</a:t>
            </a:r>
          </a:p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 2025. gada 1. jūniju izbeigt ĀNP Saistošo noteikumu Nr. 28/2023 «Par pašvaldības līdzfinansējumu privātajām vispārējās izglītības iestādēm» darbību;</a:t>
            </a:r>
          </a:p>
          <a:p>
            <a:pPr algn="just"/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Saglabāt dotāciju Ādažu novada privātajai skolai (reģistrēta un faktiski atrodas novada teritorijā, nodrošina klātienes programmu apguvi) mācību laikā, atbilstoši skolēnu skaitam.</a:t>
            </a:r>
          </a:p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Rezultātā ietaupot 2025. gada budžetā ~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150 500 </a:t>
            </a:r>
            <a:r>
              <a:rPr lang="lv-LV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2026. gada budžetā vismaz </a:t>
            </a:r>
            <a:r>
              <a:rPr lang="lv-LV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258 000 </a:t>
            </a:r>
            <a:r>
              <a:rPr lang="lv-LV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</a:t>
            </a: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indent="-514350" algn="just">
              <a:buFont typeface="Arial"/>
              <a:buAutoNum type="arabicParenR"/>
            </a:pPr>
            <a:endParaRPr lang="lv-LV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501C7277-D1B0-5D6E-9B45-7B5F62775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9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89C48-AD41-EC2C-7AA8-DC8ACBD62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120E0-5B3B-39EB-BA2B-95E2CB9B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90" y="445282"/>
            <a:ext cx="10671220" cy="1173082"/>
          </a:xfrm>
        </p:spPr>
        <p:txBody>
          <a:bodyPr>
            <a:noAutofit/>
          </a:bodyPr>
          <a:lstStyle/>
          <a:p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Ierosinājumi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3EF1-A7EA-4D57-053B-6EF268BD0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160" y="1618364"/>
            <a:ext cx="10040155" cy="50871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8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variants</a:t>
            </a:r>
          </a:p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Turpināt nodrošināt pašvaldības iniciatīvu izglītības funkciju nodrošināšanai atbilstoši ĀNP saistošajiem noteikumiem Nr. 28/2023 «Par pašvaldības līdzfinansējumu privātajām vispārējās izglītības iestādēm»</a:t>
            </a:r>
          </a:p>
          <a:p>
            <a:pPr marL="0" indent="0" algn="just">
              <a:buNone/>
            </a:pPr>
            <a:r>
              <a:rPr lang="lv-LV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Papildu finansējums izglītības funkciju nodrošināšanai 2025. gadā tiks atrasts citur.</a:t>
            </a:r>
          </a:p>
          <a:p>
            <a:pPr marL="0" indent="0" algn="just">
              <a:buNone/>
            </a:pPr>
            <a:endParaRPr lang="lv-LV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18AC5CE-CFBE-D035-0338-D075F130B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039" y="167141"/>
            <a:ext cx="1217710" cy="117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42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6914</TotalTime>
  <Words>442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Corbel</vt:lpstr>
      <vt:lpstr>Parallax</vt:lpstr>
      <vt:lpstr>Par nepieciešamajām izmaiņām pašvaldības līdzfinansējuma piešķiršanā privātajām vispārējās pamata un vidējās izglītības iestādēm </vt:lpstr>
      <vt:lpstr>Līdzfinansējuma piešķiršanas regulējums  privātajām skolām</vt:lpstr>
      <vt:lpstr>Līdzfinansējuma apmērs</vt:lpstr>
      <vt:lpstr>Statistika uz 01.09.2024.</vt:lpstr>
      <vt:lpstr>Līdzfinansējuma izmaksas</vt:lpstr>
      <vt:lpstr>Nepieciešamība pārskatīt pašvaldības  līdzfinansējumu privātajām skolām</vt:lpstr>
      <vt:lpstr>Ierosinājumi (I)</vt:lpstr>
      <vt:lpstr>Ierosinājumi (II)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Lasma Dene</dc:creator>
  <cp:lastModifiedBy>Sintija Tenisa</cp:lastModifiedBy>
  <cp:revision>29</cp:revision>
  <cp:lastPrinted>2024-09-12T07:38:39Z</cp:lastPrinted>
  <dcterms:created xsi:type="dcterms:W3CDTF">2024-08-30T17:55:53Z</dcterms:created>
  <dcterms:modified xsi:type="dcterms:W3CDTF">2024-12-13T11:09:41Z</dcterms:modified>
</cp:coreProperties>
</file>