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7" r:id="rId6"/>
    <p:sldId id="463" r:id="rId7"/>
    <p:sldId id="491" r:id="rId8"/>
    <p:sldId id="466" r:id="rId9"/>
    <p:sldId id="468" r:id="rId10"/>
    <p:sldId id="494" r:id="rId11"/>
    <p:sldId id="481" r:id="rId12"/>
    <p:sldId id="469" r:id="rId13"/>
    <p:sldId id="470" r:id="rId14"/>
    <p:sldId id="471" r:id="rId15"/>
    <p:sldId id="475" r:id="rId16"/>
    <p:sldId id="477" r:id="rId17"/>
    <p:sldId id="479" r:id="rId18"/>
    <p:sldId id="482" r:id="rId19"/>
    <p:sldId id="483" r:id="rId20"/>
    <p:sldId id="484" r:id="rId21"/>
    <p:sldId id="497" r:id="rId22"/>
    <p:sldId id="485" r:id="rId23"/>
    <p:sldId id="506" r:id="rId24"/>
    <p:sldId id="486" r:id="rId25"/>
    <p:sldId id="487" r:id="rId26"/>
    <p:sldId id="493" r:id="rId27"/>
    <p:sldId id="496" r:id="rId28"/>
    <p:sldId id="499" r:id="rId29"/>
    <p:sldId id="500" r:id="rId30"/>
    <p:sldId id="474" r:id="rId31"/>
    <p:sldId id="488" r:id="rId32"/>
    <p:sldId id="498" r:id="rId33"/>
    <p:sldId id="507" r:id="rId34"/>
    <p:sldId id="490" r:id="rId35"/>
    <p:sldId id="492" r:id="rId36"/>
    <p:sldId id="501" r:id="rId37"/>
    <p:sldId id="502" r:id="rId38"/>
    <p:sldId id="441" r:id="rId3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0066FF"/>
    <a:srgbClr val="77A4BE"/>
    <a:srgbClr val="993300"/>
    <a:srgbClr val="AA4839"/>
    <a:srgbClr val="CDC847"/>
    <a:srgbClr val="F3DEA0"/>
    <a:srgbClr val="66FF33"/>
    <a:srgbClr val="99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varScale="1">
        <p:scale>
          <a:sx n="95" d="100"/>
          <a:sy n="95" d="100"/>
        </p:scale>
        <p:origin x="20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11/20/2024</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11/20/2024</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11/20/2024</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11/20/2024</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11/20/2024</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11/20/2024</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11/20/2024</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11/20/2024</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11/20/2024</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11/20/2024</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11/20/2024</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11/20/2024</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adazunovads.lv/lv/jaunums/ka-notiek-pasvaldibas-ielu-un-celu-uzturesana-ziem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endParaRPr lang="lv-LV"/>
          </a:p>
        </p:txBody>
      </p:sp>
      <p:sp>
        <p:nvSpPr>
          <p:cNvPr id="11" name="TextBox 4">
            <a:extLst>
              <a:ext uri="{FF2B5EF4-FFF2-40B4-BE49-F238E27FC236}">
                <a16:creationId xmlns:a16="http://schemas.microsoft.com/office/drawing/2014/main" id="{06254985-7120-C57B-662F-36B1141C0B14}"/>
              </a:ext>
            </a:extLst>
          </p:cNvPr>
          <p:cNvSpPr txBox="1"/>
          <p:nvPr/>
        </p:nvSpPr>
        <p:spPr>
          <a:xfrm>
            <a:off x="-3180" y="2903867"/>
            <a:ext cx="12195180" cy="2681375"/>
          </a:xfrm>
          <a:prstGeom prst="rect">
            <a:avLst/>
          </a:prstGeom>
        </p:spPr>
        <p:txBody>
          <a:bodyPr lIns="0" tIns="0" rIns="0" bIns="0" rtlCol="0" anchor="t">
            <a:spAutoFit/>
          </a:bodyPr>
          <a:lstStyle/>
          <a:p>
            <a:pPr algn="ctr" defTabSz="609630">
              <a:lnSpc>
                <a:spcPts val="5280"/>
              </a:lnSpc>
            </a:pPr>
            <a:r>
              <a:rPr lang="lv-LV" sz="4400" b="1" cap="all" dirty="0">
                <a:solidFill>
                  <a:srgbClr val="FFFFFF"/>
                </a:solidFill>
                <a:latin typeface="Montserrat" panose="00000500000000000000" pitchFamily="2" charset="-70"/>
              </a:rPr>
              <a:t>Ziņojums </a:t>
            </a:r>
          </a:p>
          <a:p>
            <a:pPr algn="ctr" defTabSz="609630">
              <a:lnSpc>
                <a:spcPts val="5280"/>
              </a:lnSpc>
            </a:pPr>
            <a:r>
              <a:rPr lang="lv-LV" sz="4400" b="1" cap="all" dirty="0">
                <a:solidFill>
                  <a:srgbClr val="FFFFFF"/>
                </a:solidFill>
                <a:latin typeface="Montserrat" panose="00000500000000000000" pitchFamily="2" charset="-70"/>
              </a:rPr>
              <a:t>par Atkritumu apsaimniekošanas pakalpojuma iepirkuma </a:t>
            </a:r>
          </a:p>
          <a:p>
            <a:pPr algn="ctr" defTabSz="609630">
              <a:lnSpc>
                <a:spcPts val="5280"/>
              </a:lnSpc>
            </a:pPr>
            <a:r>
              <a:rPr lang="lv-LV" sz="4400" b="1" cap="all" dirty="0">
                <a:solidFill>
                  <a:srgbClr val="FFFFFF"/>
                </a:solidFill>
                <a:latin typeface="Montserrat" panose="00000500000000000000" pitchFamily="2" charset="-70"/>
              </a:rPr>
              <a:t>tehnisko specifikāciju</a:t>
            </a:r>
            <a:endParaRPr lang="en-US"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I 13.11.2024. </a:t>
            </a:r>
            <a:endParaRPr lang="en-US" sz="1000" dirty="0">
              <a:solidFill>
                <a:srgbClr val="FFFFFF"/>
              </a:solidFill>
              <a:latin typeface="Montserrat" pitchFamily="2" charset="77"/>
            </a:endParaRP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380401"/>
            <a:ext cx="5160684" cy="2523466"/>
          </a:xfrm>
          <a:prstGeom prst="rect">
            <a:avLst/>
          </a:prstGeom>
        </p:spPr>
      </p:pic>
      <p:sp>
        <p:nvSpPr>
          <p:cNvPr id="4" name="TextBox 2">
            <a:extLst>
              <a:ext uri="{FF2B5EF4-FFF2-40B4-BE49-F238E27FC236}">
                <a16:creationId xmlns:a16="http://schemas.microsoft.com/office/drawing/2014/main" id="{8FA00259-3D75-FF10-AC69-FE8BE6C00890}"/>
              </a:ext>
            </a:extLst>
          </p:cNvPr>
          <p:cNvSpPr txBox="1"/>
          <p:nvPr/>
        </p:nvSpPr>
        <p:spPr>
          <a:xfrm>
            <a:off x="8041341" y="5996186"/>
            <a:ext cx="3765176" cy="169662"/>
          </a:xfrm>
          <a:prstGeom prst="rect">
            <a:avLst/>
          </a:prstGeom>
        </p:spPr>
        <p:txBody>
          <a:bodyPr wrap="square" lIns="0" tIns="0" rIns="0" bIns="0" rtlCol="0" anchor="t">
            <a:spAutoFit/>
          </a:bodyPr>
          <a:lstStyle/>
          <a:p>
            <a:pPr algn="ctr" defTabSz="609630">
              <a:lnSpc>
                <a:spcPts val="1200"/>
              </a:lnSpc>
            </a:pPr>
            <a:r>
              <a:rPr lang="lv-LV" dirty="0">
                <a:solidFill>
                  <a:srgbClr val="FFFFFF"/>
                </a:solidFill>
                <a:latin typeface="Montserrat" pitchFamily="2" charset="77"/>
              </a:rPr>
              <a:t>Sagatavoja DACE BIRNBAUMA </a:t>
            </a:r>
            <a:endParaRPr lang="en-US" dirty="0">
              <a:solidFill>
                <a:srgbClr val="FFFFFF"/>
              </a:solidFill>
              <a:latin typeface="Montserrat" pitchFamily="2" charset="77"/>
            </a:endParaRPr>
          </a:p>
        </p:txBody>
      </p:sp>
    </p:spTree>
    <p:extLst>
      <p:ext uri="{BB962C8B-B14F-4D97-AF65-F5344CB8AC3E}">
        <p14:creationId xmlns:p14="http://schemas.microsoft.com/office/powerpoint/2010/main" val="3119556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
            </a:r>
            <a:r>
              <a:rPr lang="lv-LV" sz="3200" b="1" cap="all" dirty="0" err="1">
                <a:solidFill>
                  <a:srgbClr val="595959"/>
                </a:solidFill>
                <a:latin typeface="Montserrat" panose="00000500000000000000" pitchFamily="2" charset="-70"/>
              </a:rPr>
              <a:t>kadagas</a:t>
            </a:r>
            <a:r>
              <a:rPr lang="lv-LV" sz="3200" b="1" cap="all" dirty="0">
                <a:solidFill>
                  <a:srgbClr val="595959"/>
                </a:solidFill>
                <a:latin typeface="Montserrat" panose="00000500000000000000" pitchFamily="2" charset="-70"/>
              </a:rPr>
              <a:t> šķiroto atkritumu laukumu</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825625"/>
            <a:ext cx="8441924" cy="4351338"/>
          </a:xfrm>
          <a:noFill/>
        </p:spPr>
        <p:txBody>
          <a:bodyPr>
            <a:normAutofit lnSpcReduction="10000"/>
          </a:bodyPr>
          <a:lstStyle/>
          <a:p>
            <a:pPr marL="0" indent="0" algn="just">
              <a:spcBef>
                <a:spcPts val="600"/>
              </a:spcBef>
              <a:spcAft>
                <a:spcPts val="600"/>
              </a:spcAft>
              <a:buNone/>
            </a:pPr>
            <a:r>
              <a:rPr lang="lv-LV" sz="2400" dirty="0">
                <a:latin typeface="Montserrat" panose="00000500000000000000" pitchFamily="2" charset="-70"/>
              </a:rPr>
              <a:t>Atkritumu </a:t>
            </a:r>
            <a:r>
              <a:rPr lang="lv-LV" sz="2400" dirty="0" err="1">
                <a:latin typeface="Montserrat" panose="00000500000000000000" pitchFamily="2" charset="-70"/>
              </a:rPr>
              <a:t>apsaimniekotājam</a:t>
            </a:r>
            <a:r>
              <a:rPr lang="lv-LV" sz="2400" dirty="0">
                <a:latin typeface="Montserrat" panose="00000500000000000000" pitchFamily="2" charset="-70"/>
              </a:rPr>
              <a:t> 2 (divu) mēnešu laikā no iepirkuma līguma noslēgšanas dienas, </a:t>
            </a:r>
            <a:r>
              <a:rPr lang="lv-LV" sz="2400" b="1" dirty="0">
                <a:latin typeface="Montserrat" panose="00000500000000000000" pitchFamily="2" charset="-70"/>
              </a:rPr>
              <a:t>jānoslēdz līgums par šķiroto atkritumu pieņemšanas laukuma</a:t>
            </a:r>
            <a:r>
              <a:rPr lang="lv-LV" sz="2400" dirty="0">
                <a:latin typeface="Montserrat" panose="00000500000000000000" pitchFamily="2" charset="-70"/>
              </a:rPr>
              <a:t> adresē "</a:t>
            </a:r>
            <a:r>
              <a:rPr lang="lv-LV" sz="2400" dirty="0" err="1">
                <a:latin typeface="Montserrat" panose="00000500000000000000" pitchFamily="2" charset="-70"/>
              </a:rPr>
              <a:t>Kadagas</a:t>
            </a:r>
            <a:r>
              <a:rPr lang="lv-LV" sz="2400" dirty="0">
                <a:latin typeface="Montserrat" panose="00000500000000000000" pitchFamily="2" charset="-70"/>
              </a:rPr>
              <a:t> attīrīšanas ietaises", Ādažu pagasts, Ādažu novads, </a:t>
            </a:r>
            <a:r>
              <a:rPr lang="lv-LV" sz="2400" b="1" dirty="0">
                <a:latin typeface="Montserrat" panose="00000500000000000000" pitchFamily="2" charset="-70"/>
              </a:rPr>
              <a:t>nomu.</a:t>
            </a:r>
            <a:r>
              <a:rPr lang="lv-LV" sz="2400" dirty="0">
                <a:latin typeface="Montserrat" panose="00000500000000000000" pitchFamily="2" charset="-70"/>
              </a:rPr>
              <a:t> </a:t>
            </a:r>
          </a:p>
          <a:p>
            <a:pPr marL="0" indent="0" algn="just">
              <a:spcBef>
                <a:spcPts val="600"/>
              </a:spcBef>
              <a:spcAft>
                <a:spcPts val="600"/>
              </a:spcAft>
              <a:buNone/>
            </a:pPr>
            <a:r>
              <a:rPr lang="lv-LV" sz="2400" dirty="0">
                <a:latin typeface="Montserrat" panose="00000500000000000000" pitchFamily="2" charset="-70"/>
              </a:rPr>
              <a:t>Elektroenerģijas līgumu atkritumu apsaimniekotajos slēdz pats ar elektroenerģijas tirgotāju un nodrošina tiešo elektrības maksājumu. </a:t>
            </a:r>
          </a:p>
          <a:p>
            <a:pPr marL="0" indent="0" algn="just">
              <a:spcBef>
                <a:spcPts val="600"/>
              </a:spcBef>
              <a:spcAft>
                <a:spcPts val="600"/>
              </a:spcAft>
              <a:buNone/>
            </a:pPr>
            <a:endParaRPr lang="lv-LV" sz="1800" dirty="0">
              <a:latin typeface="Montserrat" panose="00000500000000000000" pitchFamily="2" charset="-70"/>
            </a:endParaRPr>
          </a:p>
          <a:p>
            <a:pPr marL="0" indent="0" algn="just">
              <a:spcBef>
                <a:spcPts val="600"/>
              </a:spcBef>
              <a:spcAft>
                <a:spcPts val="600"/>
              </a:spcAft>
              <a:buNone/>
            </a:pPr>
            <a:r>
              <a:rPr lang="lv-LV" sz="2000" b="1" dirty="0">
                <a:solidFill>
                  <a:srgbClr val="00B050"/>
                </a:solidFill>
                <a:latin typeface="Montserrat" panose="00000500000000000000" pitchFamily="2" charset="-70"/>
              </a:rPr>
              <a:t>Informācijai - lai gan jaunā atkritumu pakalpojuma iepirkuma rezultātā būs jauns atkritumu </a:t>
            </a:r>
            <a:r>
              <a:rPr lang="lv-LV" sz="2000" b="1" dirty="0" err="1">
                <a:solidFill>
                  <a:srgbClr val="00B050"/>
                </a:solidFill>
                <a:latin typeface="Montserrat" panose="00000500000000000000" pitchFamily="2" charset="-70"/>
              </a:rPr>
              <a:t>apsaimniekotājs</a:t>
            </a:r>
            <a:r>
              <a:rPr lang="lv-LV" sz="2000" b="1" dirty="0">
                <a:solidFill>
                  <a:srgbClr val="00B050"/>
                </a:solidFill>
                <a:latin typeface="Montserrat" panose="00000500000000000000" pitchFamily="2" charset="-70"/>
              </a:rPr>
              <a:t>, vēl vienu gadu Ādažu pagastā, t.sk. </a:t>
            </a:r>
            <a:r>
              <a:rPr lang="lv-LV" sz="2000" b="1" dirty="0" err="1">
                <a:solidFill>
                  <a:srgbClr val="00B050"/>
                </a:solidFill>
                <a:latin typeface="Montserrat" panose="00000500000000000000" pitchFamily="2" charset="-70"/>
              </a:rPr>
              <a:t>Kadagas</a:t>
            </a:r>
            <a:r>
              <a:rPr lang="lv-LV" sz="2000" b="1" dirty="0">
                <a:solidFill>
                  <a:srgbClr val="00B050"/>
                </a:solidFill>
                <a:latin typeface="Montserrat" panose="00000500000000000000" pitchFamily="2" charset="-70"/>
              </a:rPr>
              <a:t> ŠAP laukumā saimniekos SIA «Eco </a:t>
            </a:r>
            <a:r>
              <a:rPr lang="lv-LV" sz="2000" b="1" dirty="0" err="1">
                <a:solidFill>
                  <a:srgbClr val="00B050"/>
                </a:solidFill>
                <a:latin typeface="Montserrat" panose="00000500000000000000" pitchFamily="2" charset="-70"/>
              </a:rPr>
              <a:t>Baltia</a:t>
            </a:r>
            <a:r>
              <a:rPr lang="lv-LV" sz="2000" b="1" dirty="0">
                <a:solidFill>
                  <a:srgbClr val="00B050"/>
                </a:solidFill>
                <a:latin typeface="Montserrat" panose="00000500000000000000" pitchFamily="2" charset="-70"/>
              </a:rPr>
              <a:t> vide»</a:t>
            </a:r>
          </a:p>
          <a:p>
            <a:pPr marL="0" indent="0" algn="just">
              <a:spcBef>
                <a:spcPts val="600"/>
              </a:spcBef>
              <a:spcAft>
                <a:spcPts val="600"/>
              </a:spcAft>
              <a:buNone/>
            </a:pPr>
            <a:endParaRPr lang="lv-LV" sz="1800" dirty="0">
              <a:latin typeface="Montserrat" panose="00000500000000000000" pitchFamily="2" charset="-70"/>
            </a:endParaRPr>
          </a:p>
        </p:txBody>
      </p:sp>
    </p:spTree>
    <p:extLst>
      <p:ext uri="{BB962C8B-B14F-4D97-AF65-F5344CB8AC3E}">
        <p14:creationId xmlns:p14="http://schemas.microsoft.com/office/powerpoint/2010/main" val="1153102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37822"/>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
            </a:r>
            <a:r>
              <a:rPr lang="lv-LV" sz="3200" b="1" cap="all" dirty="0" err="1">
                <a:solidFill>
                  <a:srgbClr val="595959"/>
                </a:solidFill>
                <a:latin typeface="Montserrat" panose="00000500000000000000" pitchFamily="2" charset="-70"/>
              </a:rPr>
              <a:t>dva</a:t>
            </a:r>
            <a:r>
              <a:rPr lang="lv-LV" sz="3200" b="1" cap="all" dirty="0">
                <a:solidFill>
                  <a:srgbClr val="595959"/>
                </a:solidFill>
                <a:latin typeface="Montserrat" panose="00000500000000000000" pitchFamily="2" charset="-70"/>
              </a:rPr>
              <a:t> punktiem</a:t>
            </a:r>
            <a:endParaRPr lang="en-US" sz="3200" b="1" cap="all" dirty="0">
              <a:solidFill>
                <a:srgbClr val="595959"/>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332566"/>
            <a:ext cx="8441924" cy="4351338"/>
          </a:xfrm>
          <a:noFill/>
        </p:spPr>
        <p:txBody>
          <a:bodyPr>
            <a:normAutofit lnSpcReduction="10000"/>
          </a:bodyPr>
          <a:lstStyle/>
          <a:p>
            <a:pPr marL="0" indent="0" algn="just">
              <a:spcBef>
                <a:spcPts val="600"/>
              </a:spcBef>
              <a:spcAft>
                <a:spcPts val="600"/>
              </a:spcAft>
              <a:buNone/>
            </a:pPr>
            <a:r>
              <a:rPr lang="lv-LV" sz="2400" dirty="0">
                <a:latin typeface="Montserrat" panose="00000500000000000000" pitchFamily="2" charset="-70"/>
              </a:rPr>
              <a:t>Atkritumu </a:t>
            </a:r>
            <a:r>
              <a:rPr lang="lv-LV" sz="2400" dirty="0" err="1">
                <a:latin typeface="Montserrat" panose="00000500000000000000" pitchFamily="2" charset="-70"/>
              </a:rPr>
              <a:t>apsaimniekotājam</a:t>
            </a:r>
            <a:r>
              <a:rPr lang="lv-LV" sz="2400" dirty="0">
                <a:latin typeface="Montserrat" panose="00000500000000000000" pitchFamily="2" charset="-70"/>
              </a:rPr>
              <a:t> jānodrošina atkritumu dalītās vākšanas punktu  uzturēšana.</a:t>
            </a:r>
          </a:p>
          <a:p>
            <a:pPr marL="0" indent="0" algn="just">
              <a:spcBef>
                <a:spcPts val="600"/>
              </a:spcBef>
              <a:spcAft>
                <a:spcPts val="600"/>
              </a:spcAft>
              <a:buNone/>
            </a:pPr>
            <a:r>
              <a:rPr lang="lv-LV" sz="2400" dirty="0">
                <a:latin typeface="Montserrat" panose="00000500000000000000" pitchFamily="2" charset="-70"/>
              </a:rPr>
              <a:t>Ir pienākums </a:t>
            </a:r>
            <a:r>
              <a:rPr lang="lv-LV" sz="2400" b="1" dirty="0">
                <a:latin typeface="Montserrat" panose="00000500000000000000" pitchFamily="2" charset="-70"/>
              </a:rPr>
              <a:t>bez maksas </a:t>
            </a:r>
            <a:r>
              <a:rPr lang="lv-LV" sz="2400" dirty="0">
                <a:latin typeface="Montserrat" panose="00000500000000000000" pitchFamily="2" charset="-70"/>
              </a:rPr>
              <a:t>nodrošināt tādu atkritumu konteineru uzstādīšanu un apsaimniekošanu, kas ir paredzēti dalīti vākto atkritumu apsaimniekošanai – papīra un kartona, plastmasas, metāla un stikla atkritumiem (tajā skaitā izlietotais iepakojums). Papildus konteineri – bez papildus maksas.</a:t>
            </a:r>
          </a:p>
          <a:p>
            <a:pPr marL="0" indent="0" algn="just">
              <a:spcBef>
                <a:spcPts val="600"/>
              </a:spcBef>
              <a:spcAft>
                <a:spcPts val="600"/>
              </a:spcAft>
              <a:buNone/>
            </a:pPr>
            <a:r>
              <a:rPr lang="lv-LV" sz="2400" dirty="0">
                <a:latin typeface="Montserrat" panose="00000500000000000000" pitchFamily="2" charset="-70"/>
              </a:rPr>
              <a:t>Sadzīves atkritumu dalītās savākšanas </a:t>
            </a:r>
            <a:r>
              <a:rPr lang="lv-LV" sz="2400" b="1" dirty="0">
                <a:latin typeface="Montserrat" panose="00000500000000000000" pitchFamily="2" charset="-70"/>
              </a:rPr>
              <a:t>punktu skaits un izvietojums </a:t>
            </a:r>
            <a:r>
              <a:rPr lang="lv-LV" sz="2400" dirty="0">
                <a:latin typeface="Montserrat" panose="00000500000000000000" pitchFamily="2" charset="-70"/>
              </a:rPr>
              <a:t>iepirkuma līguma izpildes laikā </a:t>
            </a:r>
            <a:r>
              <a:rPr lang="lv-LV" sz="2400" b="1" dirty="0">
                <a:latin typeface="Montserrat" panose="00000500000000000000" pitchFamily="2" charset="-70"/>
              </a:rPr>
              <a:t>var mainīties</a:t>
            </a:r>
            <a:r>
              <a:rPr lang="lv-LV" sz="2400" dirty="0">
                <a:latin typeface="Montserrat" panose="00000500000000000000" pitchFamily="2" charset="-70"/>
              </a:rPr>
              <a:t>, saskaņojot ar Ādažu novada pašvaldību.</a:t>
            </a:r>
          </a:p>
          <a:p>
            <a:pPr marL="0" indent="0" algn="just">
              <a:spcBef>
                <a:spcPts val="600"/>
              </a:spcBef>
              <a:spcAft>
                <a:spcPts val="600"/>
              </a:spcAft>
              <a:buNone/>
            </a:pPr>
            <a:r>
              <a:rPr lang="lv-LV" sz="2400" dirty="0">
                <a:latin typeface="Montserrat" panose="00000500000000000000" pitchFamily="2" charset="-70"/>
              </a:rPr>
              <a:t>DV atkritumi pieder Atkritumu </a:t>
            </a:r>
            <a:r>
              <a:rPr lang="lv-LV" sz="2400" dirty="0" err="1">
                <a:latin typeface="Montserrat" panose="00000500000000000000" pitchFamily="2" charset="-70"/>
              </a:rPr>
              <a:t>apsaimniekotājam</a:t>
            </a:r>
            <a:r>
              <a:rPr lang="lv-LV" sz="2400" dirty="0">
                <a:latin typeface="Montserrat" panose="00000500000000000000" pitchFamily="2" charset="-70"/>
              </a:rPr>
              <a:t>.</a:t>
            </a:r>
          </a:p>
          <a:p>
            <a:pPr algn="just">
              <a:spcBef>
                <a:spcPts val="600"/>
              </a:spcBef>
              <a:spcAft>
                <a:spcPts val="600"/>
              </a:spcAft>
            </a:pPr>
            <a:endParaRPr lang="lv-LV" sz="2400" dirty="0">
              <a:latin typeface="Montserrat" panose="00000500000000000000" pitchFamily="2" charset="-70"/>
            </a:endParaRPr>
          </a:p>
          <a:p>
            <a:pPr algn="just">
              <a:spcBef>
                <a:spcPts val="600"/>
              </a:spcBef>
              <a:spcAft>
                <a:spcPts val="600"/>
              </a:spcAft>
            </a:pPr>
            <a:endParaRPr lang="lv-LV" sz="1800" dirty="0">
              <a:latin typeface="Montserrat" panose="00000500000000000000" pitchFamily="2" charset="-70"/>
            </a:endParaRPr>
          </a:p>
        </p:txBody>
      </p:sp>
    </p:spTree>
    <p:extLst>
      <p:ext uri="{BB962C8B-B14F-4D97-AF65-F5344CB8AC3E}">
        <p14:creationId xmlns:p14="http://schemas.microsoft.com/office/powerpoint/2010/main" val="3917881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63223"/>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Papildus nosacījumi</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253331"/>
            <a:ext cx="8441924" cy="5069998"/>
          </a:xfrm>
          <a:noFill/>
        </p:spPr>
        <p:txBody>
          <a:bodyPr>
            <a:noAutofit/>
          </a:bodyPr>
          <a:lstStyle/>
          <a:p>
            <a:pPr marL="0" indent="0" algn="just">
              <a:spcBef>
                <a:spcPts val="600"/>
              </a:spcBef>
              <a:spcAft>
                <a:spcPts val="600"/>
              </a:spcAft>
              <a:buNone/>
            </a:pPr>
            <a:r>
              <a:rPr lang="lv-LV" sz="2200" dirty="0">
                <a:latin typeface="Montserrat" panose="00000500000000000000" pitchFamily="2" charset="-70"/>
              </a:rPr>
              <a:t>Pirms Pakalpojuma sniegšanas uzsākšanas Atkritumu </a:t>
            </a:r>
            <a:r>
              <a:rPr lang="lv-LV" sz="2200" dirty="0" err="1">
                <a:latin typeface="Montserrat" panose="00000500000000000000" pitchFamily="2" charset="-70"/>
              </a:rPr>
              <a:t>apsaimniekotājs</a:t>
            </a:r>
            <a:r>
              <a:rPr lang="lv-LV" sz="2200" dirty="0">
                <a:latin typeface="Montserrat" panose="00000500000000000000" pitchFamily="2" charset="-70"/>
              </a:rPr>
              <a:t> izstrādā un iesniedz pašvaldībā (informācijai) </a:t>
            </a:r>
            <a:r>
              <a:rPr lang="lv-LV" sz="2200" b="1" dirty="0">
                <a:latin typeface="Montserrat" panose="00000500000000000000" pitchFamily="2" charset="-70"/>
              </a:rPr>
              <a:t>sadzīves atkritumu izvešanas maršrutus ar laika grafikiem </a:t>
            </a:r>
            <a:r>
              <a:rPr lang="lv-LV" sz="2200" dirty="0">
                <a:latin typeface="Montserrat" panose="00000500000000000000" pitchFamily="2" charset="-70"/>
              </a:rPr>
              <a:t>(detalizācijas pakāpe – atkritumu izvešanas dienas).</a:t>
            </a:r>
          </a:p>
          <a:p>
            <a:pPr marL="0" indent="0" algn="just">
              <a:spcBef>
                <a:spcPts val="600"/>
              </a:spcBef>
              <a:spcAft>
                <a:spcPts val="600"/>
              </a:spcAft>
              <a:buNone/>
            </a:pPr>
            <a:r>
              <a:rPr lang="lv-LV" sz="2200" dirty="0">
                <a:latin typeface="Montserrat" panose="00000500000000000000" pitchFamily="2" charset="-70"/>
              </a:rPr>
              <a:t>Pakalpojuma sniegšana organizējama diennakts laikā no plkst. </a:t>
            </a:r>
            <a:r>
              <a:rPr lang="lv-LV" sz="2200" b="1" dirty="0">
                <a:latin typeface="Montserrat" panose="00000500000000000000" pitchFamily="2" charset="-70"/>
              </a:rPr>
              <a:t>07.00 līdz plkst. 23.00.</a:t>
            </a:r>
          </a:p>
          <a:p>
            <a:pPr algn="just">
              <a:spcBef>
                <a:spcPts val="600"/>
              </a:spcBef>
              <a:spcAft>
                <a:spcPts val="600"/>
              </a:spcAft>
            </a:pPr>
            <a:endParaRPr lang="lv-LV" sz="2200" b="1"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Atbilstoši Ministru kabineta 07.01.2014. noteikumu Nr. 16 “Trokšņa novērtēšanas un pārvaldības kārtība” nosacījumiem, miera stundas ir no plkst. 23:00 līdz 06:00.</a:t>
            </a:r>
          </a:p>
          <a:p>
            <a:pPr marL="0" indent="0" algn="just">
              <a:spcBef>
                <a:spcPts val="600"/>
              </a:spcBef>
              <a:spcAft>
                <a:spcPts val="600"/>
              </a:spcAft>
              <a:buNone/>
            </a:pPr>
            <a:r>
              <a:rPr lang="lv-LV" sz="2000" b="1" dirty="0">
                <a:solidFill>
                  <a:srgbClr val="00B050"/>
                </a:solidFill>
                <a:latin typeface="Montserrat" panose="00000500000000000000" pitchFamily="50" charset="-70"/>
              </a:rPr>
              <a:t>Vai deputāti atbalsta – pakalpojuma nodrošināšanas laiku mainīt uz 06:00 līdz 23:00?</a:t>
            </a:r>
          </a:p>
        </p:txBody>
      </p:sp>
    </p:spTree>
    <p:extLst>
      <p:ext uri="{BB962C8B-B14F-4D97-AF65-F5344CB8AC3E}">
        <p14:creationId xmlns:p14="http://schemas.microsoft.com/office/powerpoint/2010/main" val="1798426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424806"/>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Daļējs jaunums Par apmaksas kārtību</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529790"/>
            <a:ext cx="8441924" cy="4351338"/>
          </a:xfrm>
          <a:noFill/>
        </p:spPr>
        <p:txBody>
          <a:bodyPr>
            <a:normAutofit fontScale="92500" lnSpcReduction="10000"/>
          </a:bodyPr>
          <a:lstStyle/>
          <a:p>
            <a:pPr algn="just">
              <a:spcBef>
                <a:spcPts val="600"/>
              </a:spcBef>
              <a:spcAft>
                <a:spcPts val="600"/>
              </a:spcAft>
            </a:pPr>
            <a:r>
              <a:rPr lang="lv-LV" sz="2200" dirty="0">
                <a:latin typeface="Montserrat" panose="00000500000000000000" pitchFamily="2" charset="-70"/>
              </a:rPr>
              <a:t>Par sadzīves atkritumu, kā arī </a:t>
            </a:r>
            <a:r>
              <a:rPr lang="lv-LV" sz="2200" dirty="0" err="1">
                <a:latin typeface="Montserrat" panose="00000500000000000000" pitchFamily="2" charset="-70"/>
              </a:rPr>
              <a:t>lielgabarīta</a:t>
            </a:r>
            <a:r>
              <a:rPr lang="lv-LV" sz="2200" dirty="0">
                <a:latin typeface="Montserrat" panose="00000500000000000000" pitchFamily="2" charset="-70"/>
              </a:rPr>
              <a:t> atkritumu, būvniecības atkritumu, riepu un citu bīstamo atkritumu </a:t>
            </a:r>
            <a:r>
              <a:rPr lang="lv-LV" sz="2200" b="1" dirty="0">
                <a:latin typeface="Montserrat" panose="00000500000000000000" pitchFamily="2" charset="-70"/>
              </a:rPr>
              <a:t>izvešanu no Ādažu novada pašvaldības apsaimniekojamajiem objektiem </a:t>
            </a:r>
            <a:r>
              <a:rPr lang="lv-LV" sz="2200" dirty="0">
                <a:latin typeface="Montserrat" panose="00000500000000000000" pitchFamily="2" charset="-70"/>
              </a:rPr>
              <a:t>(iestādēm), maksā Ādažu novada pašvaldība, pamatojoties uz Atkritumu </a:t>
            </a:r>
            <a:r>
              <a:rPr lang="lv-LV" sz="2200" dirty="0" err="1">
                <a:latin typeface="Montserrat" panose="00000500000000000000" pitchFamily="2" charset="-70"/>
              </a:rPr>
              <a:t>apsaimniekotāja</a:t>
            </a:r>
            <a:r>
              <a:rPr lang="lv-LV" sz="2200" dirty="0">
                <a:latin typeface="Montserrat" panose="00000500000000000000" pitchFamily="2" charset="-70"/>
              </a:rPr>
              <a:t> izrakstīto rēķinu par iepriekšējā mēnesī savākto un izvesto atkritumu apjomu, saskaņā ar Finanšu piedāvājumu.</a:t>
            </a:r>
          </a:p>
          <a:p>
            <a:pPr algn="just">
              <a:spcBef>
                <a:spcPts val="600"/>
              </a:spcBef>
              <a:spcAft>
                <a:spcPts val="600"/>
              </a:spcAft>
            </a:pPr>
            <a:r>
              <a:rPr lang="lv-LV" sz="2200" dirty="0">
                <a:latin typeface="Montserrat" panose="00000500000000000000" pitchFamily="2" charset="-70"/>
              </a:rPr>
              <a:t>Maksu par sadzīves atkritumu konteineru iztukšošanu Klients maksā, pamatojoties uz Atkritumu </a:t>
            </a:r>
            <a:r>
              <a:rPr lang="lv-LV" sz="2200" dirty="0" err="1">
                <a:latin typeface="Montserrat" panose="00000500000000000000" pitchFamily="2" charset="-70"/>
              </a:rPr>
              <a:t>apsaimniekotāja</a:t>
            </a:r>
            <a:r>
              <a:rPr lang="lv-LV" sz="2200" dirty="0">
                <a:latin typeface="Montserrat" panose="00000500000000000000" pitchFamily="2" charset="-70"/>
              </a:rPr>
              <a:t> izrakstīto </a:t>
            </a:r>
            <a:r>
              <a:rPr lang="lv-LV" sz="2200" b="1" dirty="0">
                <a:latin typeface="Montserrat" panose="00000500000000000000" pitchFamily="2" charset="-70"/>
              </a:rPr>
              <a:t>rēķinu</a:t>
            </a:r>
            <a:r>
              <a:rPr lang="lv-LV" sz="2200" dirty="0">
                <a:latin typeface="Montserrat" panose="00000500000000000000" pitchFamily="2" charset="-70"/>
              </a:rPr>
              <a:t> </a:t>
            </a:r>
            <a:r>
              <a:rPr lang="lv-LV" sz="2200" b="1" dirty="0">
                <a:latin typeface="Montserrat" panose="00000500000000000000" pitchFamily="2" charset="-70"/>
              </a:rPr>
              <a:t>(pēcapmaksa)</a:t>
            </a:r>
            <a:r>
              <a:rPr lang="lv-LV" sz="2200" dirty="0">
                <a:latin typeface="Montserrat" panose="00000500000000000000" pitchFamily="2" charset="-70"/>
              </a:rPr>
              <a:t>, ne biežāk kā vienu reizi mēnesī.</a:t>
            </a:r>
          </a:p>
          <a:p>
            <a:pPr algn="just">
              <a:spcBef>
                <a:spcPts val="600"/>
              </a:spcBef>
              <a:spcAft>
                <a:spcPts val="600"/>
              </a:spcAft>
            </a:pPr>
            <a:endParaRPr lang="lv-LV" sz="2200" dirty="0">
              <a:latin typeface="Montserrat" panose="00000500000000000000" pitchFamily="2" charset="-70"/>
            </a:endParaRPr>
          </a:p>
          <a:p>
            <a:pPr marL="0" indent="0" algn="just">
              <a:spcBef>
                <a:spcPts val="600"/>
              </a:spcBef>
              <a:spcAft>
                <a:spcPts val="600"/>
              </a:spcAft>
              <a:buNone/>
            </a:pPr>
            <a:r>
              <a:rPr lang="lv-LV" sz="2200" dirty="0">
                <a:solidFill>
                  <a:srgbClr val="0066FF"/>
                </a:solidFill>
                <a:latin typeface="Montserrat" panose="00000500000000000000" pitchFamily="2" charset="-70"/>
              </a:rPr>
              <a:t>Carnikavas pagastā ir priekšapmaksas rēķini, kas rada sarežģījumus brīžos, kad netiek nodrošināta pakalpojuma saņemšana.</a:t>
            </a:r>
          </a:p>
        </p:txBody>
      </p:sp>
    </p:spTree>
    <p:extLst>
      <p:ext uri="{BB962C8B-B14F-4D97-AF65-F5344CB8AC3E}">
        <p14:creationId xmlns:p14="http://schemas.microsoft.com/office/powerpoint/2010/main" val="3251771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83197"/>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atkritumu tarifa saturu</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386354"/>
            <a:ext cx="9219164" cy="4886176"/>
          </a:xfrm>
          <a:noFill/>
        </p:spPr>
        <p:txBody>
          <a:bodyPr>
            <a:noAutofit/>
          </a:bodyPr>
          <a:lstStyle/>
          <a:p>
            <a:pPr marL="0" indent="0" algn="just">
              <a:spcBef>
                <a:spcPts val="600"/>
              </a:spcBef>
              <a:spcAft>
                <a:spcPts val="600"/>
              </a:spcAft>
              <a:buNone/>
            </a:pPr>
            <a:r>
              <a:rPr lang="lv-LV" sz="1800" dirty="0">
                <a:latin typeface="Montserrat" panose="00000500000000000000" pitchFamily="2" charset="-70"/>
              </a:rPr>
              <a:t>Izmaksas par sadzīves un dalīti vākto atkritumu apsaimniekošanu, jāiekļauj maksā par 1 m3 sadzīves atkritumu apsaimniekošanu un to veido: </a:t>
            </a:r>
          </a:p>
          <a:p>
            <a:pPr lvl="1" algn="just">
              <a:spcBef>
                <a:spcPts val="600"/>
              </a:spcBef>
              <a:spcAft>
                <a:spcPts val="600"/>
              </a:spcAft>
            </a:pPr>
            <a:r>
              <a:rPr lang="lv-LV" sz="1800" dirty="0">
                <a:latin typeface="Montserrat" panose="00000500000000000000" pitchFamily="2" charset="-70"/>
              </a:rPr>
              <a:t>maksa par sadzīves atkritumu savākšanu, pārvadāšanu, pārkraušanu un uzglabāšanu, atkritumu dalītās savākšanas, šķirošanas un pārkraušanas infrastruktūras objektu uzturēšanu atbilstoši līgumam ar Pasūtītāju; </a:t>
            </a:r>
          </a:p>
          <a:p>
            <a:pPr lvl="1" algn="just">
              <a:spcBef>
                <a:spcPts val="600"/>
              </a:spcBef>
              <a:spcAft>
                <a:spcPts val="600"/>
              </a:spcAft>
            </a:pPr>
            <a:r>
              <a:rPr lang="lv-LV" sz="1800" dirty="0">
                <a:latin typeface="Montserrat" panose="00000500000000000000" pitchFamily="2" charset="-70"/>
              </a:rPr>
              <a:t>sabiedrisko pakalpojumu regulatora apstiprinātais tarifs par sadzīves atkritumu </a:t>
            </a:r>
            <a:r>
              <a:rPr lang="lv-LV" sz="1800" u="sng" dirty="0">
                <a:latin typeface="Montserrat" panose="00000500000000000000" pitchFamily="2" charset="-70"/>
              </a:rPr>
              <a:t>apglabāšanu atkritumu poligonā</a:t>
            </a:r>
            <a:r>
              <a:rPr lang="lv-LV" sz="1800" dirty="0">
                <a:latin typeface="Montserrat" panose="00000500000000000000" pitchFamily="2" charset="-70"/>
              </a:rPr>
              <a:t>;</a:t>
            </a:r>
          </a:p>
          <a:p>
            <a:pPr lvl="1" algn="just">
              <a:spcBef>
                <a:spcPts val="600"/>
              </a:spcBef>
              <a:spcAft>
                <a:spcPts val="600"/>
              </a:spcAft>
            </a:pPr>
            <a:r>
              <a:rPr lang="lv-LV" sz="1800" u="sng" dirty="0">
                <a:latin typeface="Montserrat" panose="00000500000000000000" pitchFamily="2" charset="-70"/>
              </a:rPr>
              <a:t>dabas resursu nodoklis </a:t>
            </a:r>
            <a:r>
              <a:rPr lang="lv-LV" sz="1800" dirty="0">
                <a:latin typeface="Montserrat" panose="00000500000000000000" pitchFamily="2" charset="-70"/>
              </a:rPr>
              <a:t>par atkritumu apglabāšanu normatīvajos aktos noteiktajā apmērā;</a:t>
            </a:r>
          </a:p>
          <a:p>
            <a:pPr lvl="1" algn="just">
              <a:spcBef>
                <a:spcPts val="600"/>
              </a:spcBef>
              <a:spcAft>
                <a:spcPts val="600"/>
              </a:spcAft>
            </a:pPr>
            <a:r>
              <a:rPr lang="lv-LV" sz="1800" dirty="0">
                <a:latin typeface="Montserrat" panose="00000500000000000000" pitchFamily="2" charset="-70"/>
              </a:rPr>
              <a:t>citi izdevumi, kas nepieciešami sadzīves atkritumu apsaimniekošanas </a:t>
            </a:r>
            <a:r>
              <a:rPr lang="lv-LV" sz="1800" u="sng" dirty="0">
                <a:latin typeface="Montserrat" panose="00000500000000000000" pitchFamily="2" charset="-70"/>
              </a:rPr>
              <a:t>funkciju veikšanai saskaņā ar Tehniskās specifikācijas prasībām (ŠAP laukums).</a:t>
            </a:r>
          </a:p>
          <a:p>
            <a:pPr marL="0" indent="0" algn="just">
              <a:spcBef>
                <a:spcPts val="600"/>
              </a:spcBef>
              <a:spcAft>
                <a:spcPts val="600"/>
              </a:spcAft>
              <a:buNone/>
            </a:pPr>
            <a:r>
              <a:rPr lang="lv-LV" sz="2000" b="1" dirty="0">
                <a:latin typeface="Montserrat" panose="00000500000000000000" pitchFamily="2" charset="-70"/>
              </a:rPr>
              <a:t>Pretendents pārskatāmi uzrāda sadzīves atkritumu tarifu veidojošās komponentes.</a:t>
            </a:r>
          </a:p>
        </p:txBody>
      </p:sp>
    </p:spTree>
    <p:extLst>
      <p:ext uri="{BB962C8B-B14F-4D97-AF65-F5344CB8AC3E}">
        <p14:creationId xmlns:p14="http://schemas.microsoft.com/office/powerpoint/2010/main" val="3739007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iedzīvotāju izglītošanu</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655856"/>
            <a:ext cx="9219164" cy="4338768"/>
          </a:xfrm>
          <a:noFill/>
        </p:spPr>
        <p:txBody>
          <a:bodyPr>
            <a:noAutofit/>
          </a:bodyPr>
          <a:lstStyle/>
          <a:p>
            <a:pPr marL="0" indent="0" algn="just">
              <a:spcBef>
                <a:spcPts val="600"/>
              </a:spcBef>
              <a:spcAft>
                <a:spcPts val="600"/>
              </a:spcAft>
              <a:buNone/>
            </a:pPr>
            <a:r>
              <a:rPr lang="lv-LV" sz="2000" dirty="0">
                <a:latin typeface="Montserrat" panose="00000500000000000000" pitchFamily="2" charset="-70"/>
              </a:rPr>
              <a:t>Jāparedz novada iedzīvotāju/sabiedrības informēšanu, izglītošanu un aktīvu iesaistīšanu atkritumu dalītā savākšanā, regulāri (vismaz </a:t>
            </a:r>
            <a:r>
              <a:rPr lang="lv-LV" sz="2000" b="1" dirty="0">
                <a:latin typeface="Montserrat" panose="00000500000000000000" pitchFamily="2" charset="-70"/>
              </a:rPr>
              <a:t>četras</a:t>
            </a:r>
            <a:r>
              <a:rPr lang="lv-LV" sz="2000" dirty="0">
                <a:latin typeface="Montserrat" panose="00000500000000000000" pitchFamily="2" charset="-70"/>
              </a:rPr>
              <a:t> reizes gadā) veikt izglītojošu kampaņu </a:t>
            </a:r>
            <a:r>
              <a:rPr lang="lv-LV" sz="2000" b="1" dirty="0">
                <a:latin typeface="Montserrat" panose="00000500000000000000" pitchFamily="2" charset="-70"/>
              </a:rPr>
              <a:t>gan pieaugušajiem, gan bērnu un pusaudžu vidū</a:t>
            </a:r>
            <a:r>
              <a:rPr lang="lv-LV" sz="2000" dirty="0">
                <a:latin typeface="Montserrat" panose="00000500000000000000" pitchFamily="2" charset="-70"/>
              </a:rPr>
              <a:t>, saskaņojot to ar attiecīgo izglītības iestāžu vadību. </a:t>
            </a:r>
            <a:r>
              <a:rPr lang="lv-LV" sz="2000" b="1" dirty="0">
                <a:latin typeface="Montserrat" panose="00000500000000000000" pitchFamily="2" charset="-70"/>
              </a:rPr>
              <a:t>Papildus sniegt reizi divos kalendārajos mēnešos Ādažu novada iedzīvotājiem izglītojošu informāciju</a:t>
            </a:r>
            <a:r>
              <a:rPr lang="lv-LV" sz="2000" dirty="0">
                <a:latin typeface="Montserrat" panose="00000500000000000000" pitchFamily="2" charset="-70"/>
              </a:rPr>
              <a:t> par atkritumu apsaimniekošanas un šķirošanas iespējām Ādažu novada interneta mājaslapā un drukātajā izdevumā. </a:t>
            </a:r>
          </a:p>
          <a:p>
            <a:pPr marL="0" indent="0" algn="just">
              <a:spcBef>
                <a:spcPts val="600"/>
              </a:spcBef>
              <a:spcAft>
                <a:spcPts val="600"/>
              </a:spcAft>
              <a:buNone/>
            </a:pPr>
            <a:r>
              <a:rPr lang="lv-LV" sz="2000" dirty="0">
                <a:solidFill>
                  <a:srgbClr val="0066FF"/>
                </a:solidFill>
                <a:latin typeface="Montserrat" panose="00000500000000000000" pitchFamily="2" charset="-70"/>
              </a:rPr>
              <a:t>Iepriekš: regulāri izstrādāt un izdot dažādus informatīva un izglītojoša rakstura materiālus par aktualitātēm  atkritumu apsaimniekošanas jomā, tajā skaitā attiecībā uz atkritumu dalītu vākšanu, un izglītot par atkritumu apsaimniekošanas procesiem, nodrošinot sabiedrību ar informāciju medijos un dažādiem drukātiem materiāliem.</a:t>
            </a:r>
          </a:p>
        </p:txBody>
      </p:sp>
    </p:spTree>
    <p:extLst>
      <p:ext uri="{BB962C8B-B14F-4D97-AF65-F5344CB8AC3E}">
        <p14:creationId xmlns:p14="http://schemas.microsoft.com/office/powerpoint/2010/main" val="3125994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līgumu slēgšanu  </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655856"/>
            <a:ext cx="9219164" cy="4338768"/>
          </a:xfrm>
          <a:noFill/>
        </p:spPr>
        <p:txBody>
          <a:bodyPr>
            <a:noAutofit/>
          </a:bodyPr>
          <a:lstStyle/>
          <a:p>
            <a:pPr marL="0" indent="0" algn="just">
              <a:spcBef>
                <a:spcPts val="600"/>
              </a:spcBef>
              <a:spcAft>
                <a:spcPts val="600"/>
              </a:spcAft>
              <a:buNone/>
            </a:pPr>
            <a:r>
              <a:rPr lang="lv-LV" sz="2200" b="1" dirty="0">
                <a:latin typeface="Montserrat" panose="00000500000000000000" pitchFamily="2" charset="-70"/>
              </a:rPr>
              <a:t>5 (piecu) </a:t>
            </a:r>
            <a:r>
              <a:rPr lang="lv-LV" sz="2200" dirty="0">
                <a:latin typeface="Montserrat" panose="00000500000000000000" pitchFamily="2" charset="-70"/>
              </a:rPr>
              <a:t>mēneša laikā pēc iepirkuma līguma, ko slēdz ar Ādažu novada pašvaldības organizētās iepirkuma procedūras rezultātā izvēlēto atkritumu </a:t>
            </a:r>
            <a:r>
              <a:rPr lang="lv-LV" sz="2200" dirty="0" err="1">
                <a:latin typeface="Montserrat" panose="00000500000000000000" pitchFamily="2" charset="-70"/>
              </a:rPr>
              <a:t>apsaimniekotāju</a:t>
            </a:r>
            <a:r>
              <a:rPr lang="lv-LV" sz="2200" dirty="0">
                <a:latin typeface="Montserrat" panose="00000500000000000000" pitchFamily="2" charset="-70"/>
              </a:rPr>
              <a:t> (turpmāk - Atkritumu </a:t>
            </a:r>
            <a:r>
              <a:rPr lang="lv-LV" sz="2200" dirty="0" err="1">
                <a:latin typeface="Montserrat" panose="00000500000000000000" pitchFamily="2" charset="-70"/>
              </a:rPr>
              <a:t>apsaimniekotājs</a:t>
            </a:r>
            <a:r>
              <a:rPr lang="lv-LV" sz="2200" dirty="0">
                <a:latin typeface="Montserrat" panose="00000500000000000000" pitchFamily="2" charset="-70"/>
              </a:rPr>
              <a:t>), spēkā stāšanās, Atkritumu </a:t>
            </a:r>
            <a:r>
              <a:rPr lang="lv-LV" sz="2200" dirty="0" err="1">
                <a:latin typeface="Montserrat" panose="00000500000000000000" pitchFamily="2" charset="-70"/>
              </a:rPr>
              <a:t>apsaimniekotājs</a:t>
            </a:r>
            <a:r>
              <a:rPr lang="lv-LV" sz="2200" dirty="0">
                <a:latin typeface="Montserrat" panose="00000500000000000000" pitchFamily="2" charset="-70"/>
              </a:rPr>
              <a:t> noslēdz līgumus par sadzīves atkritumu savākšanu ar Klientiem - nekustamo īpašumu īpašniekiem, lietotājiem vai valdītājiem, daudzdzīvokļu māju īpašniekiem vai </a:t>
            </a:r>
            <a:r>
              <a:rPr lang="lv-LV" sz="2200" dirty="0" err="1">
                <a:latin typeface="Montserrat" panose="00000500000000000000" pitchFamily="2" charset="-70"/>
              </a:rPr>
              <a:t>apsaimniekotājiem</a:t>
            </a:r>
            <a:r>
              <a:rPr lang="lv-LV" sz="2200" dirty="0">
                <a:latin typeface="Montserrat" panose="00000500000000000000" pitchFamily="2" charset="-70"/>
              </a:rPr>
              <a:t>/pārvaldniekiem, iestādēm un komersantiem, Ādažu novada pašvaldības iestādēm Ādažu novadā Ādažu pilsētā, Ādažu pagastā un Carnikavas pagastā.</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solidFill>
                  <a:srgbClr val="0066FF"/>
                </a:solidFill>
                <a:latin typeface="Montserrat" panose="00000500000000000000" pitchFamily="2" charset="-70"/>
              </a:rPr>
              <a:t>Iepriekš bija 3 mēneši.</a:t>
            </a:r>
          </a:p>
        </p:txBody>
      </p:sp>
    </p:spTree>
    <p:extLst>
      <p:ext uri="{BB962C8B-B14F-4D97-AF65-F5344CB8AC3E}">
        <p14:creationId xmlns:p14="http://schemas.microsoft.com/office/powerpoint/2010/main" val="84112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konteineriem</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655856"/>
            <a:ext cx="9219164" cy="4338768"/>
          </a:xfrm>
          <a:noFill/>
        </p:spPr>
        <p:txBody>
          <a:bodyPr>
            <a:noAutofit/>
          </a:bodyPr>
          <a:lstStyle/>
          <a:p>
            <a:pPr marL="0" indent="0" algn="just">
              <a:spcBef>
                <a:spcPts val="600"/>
              </a:spcBef>
              <a:spcAft>
                <a:spcPts val="600"/>
              </a:spcAft>
              <a:buNone/>
            </a:pPr>
            <a:r>
              <a:rPr lang="lv-LV" sz="2200" dirty="0">
                <a:latin typeface="Montserrat" panose="00000500000000000000" pitchFamily="2" charset="-70"/>
              </a:rPr>
              <a:t>Pakalpojuma izpildei nepieciešamos atkritumu konteinerus  Atkritumu </a:t>
            </a:r>
            <a:r>
              <a:rPr lang="lv-LV" sz="2200" dirty="0" err="1">
                <a:latin typeface="Montserrat" panose="00000500000000000000" pitchFamily="2" charset="-70"/>
              </a:rPr>
              <a:t>apsaimniekotājs</a:t>
            </a:r>
            <a:r>
              <a:rPr lang="lv-LV" sz="2200" dirty="0">
                <a:latin typeface="Montserrat" panose="00000500000000000000" pitchFamily="2" charset="-70"/>
              </a:rPr>
              <a:t> Klientiem nodrošina  bez atlīdzības sadzīves, vieglā iepakojuma un </a:t>
            </a:r>
            <a:r>
              <a:rPr lang="lv-LV" sz="2200" b="1" dirty="0">
                <a:latin typeface="Montserrat" panose="00000500000000000000" pitchFamily="2" charset="-70"/>
              </a:rPr>
              <a:t>stikla atkritumu </a:t>
            </a:r>
            <a:r>
              <a:rPr lang="lv-LV" sz="2200" dirty="0">
                <a:latin typeface="Montserrat" panose="00000500000000000000" pitchFamily="2" charset="-70"/>
              </a:rPr>
              <a:t>veidiem. </a:t>
            </a:r>
          </a:p>
          <a:p>
            <a:pPr marL="0" indent="0" algn="just">
              <a:spcBef>
                <a:spcPts val="600"/>
              </a:spcBef>
              <a:spcAft>
                <a:spcPts val="600"/>
              </a:spcAft>
              <a:buNone/>
            </a:pPr>
            <a:r>
              <a:rPr lang="lv-LV" sz="2200" b="1" dirty="0">
                <a:solidFill>
                  <a:srgbClr val="00B050"/>
                </a:solidFill>
                <a:latin typeface="Montserrat" panose="00000500000000000000" pitchFamily="2" charset="-70"/>
              </a:rPr>
              <a:t>Vai deputāti atbalsta – 2x gadā rīkot dārza atkritumu savākšanas akcijas iedzīvotājiem?</a:t>
            </a:r>
          </a:p>
          <a:p>
            <a:pPr marL="0" indent="0" algn="just">
              <a:spcBef>
                <a:spcPts val="600"/>
              </a:spcBef>
              <a:spcAft>
                <a:spcPts val="600"/>
              </a:spcAft>
              <a:buNone/>
            </a:pPr>
            <a:endParaRPr lang="lv-LV" sz="2200" b="1" dirty="0">
              <a:solidFill>
                <a:srgbClr val="00B050"/>
              </a:solidFill>
              <a:latin typeface="Montserrat" panose="00000500000000000000" pitchFamily="2" charset="-70"/>
            </a:endParaRPr>
          </a:p>
          <a:p>
            <a:pPr marL="0" indent="0" algn="just">
              <a:spcBef>
                <a:spcPts val="600"/>
              </a:spcBef>
              <a:spcAft>
                <a:spcPts val="600"/>
              </a:spcAft>
              <a:buNone/>
            </a:pPr>
            <a:r>
              <a:rPr lang="lv-LV" sz="2200" b="1" dirty="0">
                <a:solidFill>
                  <a:srgbClr val="00B050"/>
                </a:solidFill>
                <a:latin typeface="Montserrat" panose="00000500000000000000" pitchFamily="2" charset="-70"/>
              </a:rPr>
              <a:t>Vai deputāti atbalsta – bioloģiski noārdāmo atkritumu konteinerus nevis iztukšo, bet paredz to nomaiņu pret tīru konteineru, atbilstoši LASA (Latvijas atkritumu saimniecības asociācija) ieteikumiem:</a:t>
            </a:r>
          </a:p>
          <a:p>
            <a:pPr algn="just">
              <a:spcBef>
                <a:spcPts val="600"/>
              </a:spcBef>
              <a:spcAft>
                <a:spcPts val="600"/>
              </a:spcAft>
            </a:pPr>
            <a:r>
              <a:rPr lang="lv-LV" sz="2200" b="1" dirty="0">
                <a:solidFill>
                  <a:srgbClr val="00B050"/>
                </a:solidFill>
                <a:latin typeface="Montserrat" panose="00000500000000000000" pitchFamily="2" charset="-70"/>
              </a:rPr>
              <a:t>vasarā 1x nedēļā;</a:t>
            </a:r>
          </a:p>
          <a:p>
            <a:pPr algn="just">
              <a:spcBef>
                <a:spcPts val="600"/>
              </a:spcBef>
              <a:spcAft>
                <a:spcPts val="600"/>
              </a:spcAft>
            </a:pPr>
            <a:r>
              <a:rPr lang="lv-LV" sz="2200" b="1" dirty="0">
                <a:solidFill>
                  <a:srgbClr val="00B050"/>
                </a:solidFill>
                <a:latin typeface="Montserrat" panose="00000500000000000000" pitchFamily="2" charset="-70"/>
              </a:rPr>
              <a:t>ziemā 1x divās nedēļās.</a:t>
            </a:r>
          </a:p>
        </p:txBody>
      </p:sp>
    </p:spTree>
    <p:extLst>
      <p:ext uri="{BB962C8B-B14F-4D97-AF65-F5344CB8AC3E}">
        <p14:creationId xmlns:p14="http://schemas.microsoft.com/office/powerpoint/2010/main" val="1216401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1130DE8D-0B7B-7E28-0C00-C4488A218C9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0A1C3329-9A04-722C-EB9B-13E32E3FF2D7}"/>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C69ADED7-93D5-5CA4-F9D9-AA71A1DE2679}"/>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97A54578-EC69-7894-5F23-9A8E67087931}"/>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konteineriem 2</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16CF1EF8-FB32-2A81-35A6-D3790A785566}"/>
              </a:ext>
            </a:extLst>
          </p:cNvPr>
          <p:cNvSpPr>
            <a:spLocks noGrp="1"/>
          </p:cNvSpPr>
          <p:nvPr>
            <p:ph idx="1"/>
          </p:nvPr>
        </p:nvSpPr>
        <p:spPr>
          <a:xfrm>
            <a:off x="2911876" y="1655856"/>
            <a:ext cx="9219164" cy="4338768"/>
          </a:xfrm>
          <a:noFill/>
        </p:spPr>
        <p:txBody>
          <a:bodyPr>
            <a:noAutofit/>
          </a:bodyPr>
          <a:lstStyle/>
          <a:p>
            <a:pPr marL="0" marR="0" lvl="0" indent="0" algn="just" defTabSz="914446" rtl="0" eaLnBrk="1" fontAlgn="auto" latinLnBrk="0" hangingPunct="1">
              <a:lnSpc>
                <a:spcPct val="90000"/>
              </a:lnSpc>
              <a:spcBef>
                <a:spcPts val="600"/>
              </a:spcBef>
              <a:spcAft>
                <a:spcPts val="600"/>
              </a:spcAft>
              <a:buClrTx/>
              <a:buSzTx/>
              <a:buNone/>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Atkritumu </a:t>
            </a:r>
            <a:r>
              <a:rPr kumimoji="0" lang="lv-LV" sz="2200" b="0" i="0" u="none" strike="noStrike" kern="1200" cap="none" spc="0" normalizeH="0" baseline="0" noProof="0" dirty="0" err="1">
                <a:ln>
                  <a:noFill/>
                </a:ln>
                <a:solidFill>
                  <a:prstClr val="black"/>
                </a:solidFill>
                <a:effectLst/>
                <a:uLnTx/>
                <a:uFillTx/>
                <a:latin typeface="Montserrat" panose="00000500000000000000" pitchFamily="2" charset="-70"/>
                <a:ea typeface="+mn-ea"/>
                <a:cs typeface="+mn-cs"/>
              </a:rPr>
              <a:t>apsaimniekotājam</a:t>
            </a: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 jānodrošina uzstādīto atkritumu konteineru bezmaksas </a:t>
            </a:r>
            <a:r>
              <a:rPr kumimoji="0" lang="lv-LV" sz="2200" b="1" i="0" u="none" strike="noStrike" kern="1200" cap="none" spc="0" normalizeH="0" baseline="0" noProof="0" dirty="0">
                <a:ln>
                  <a:noFill/>
                </a:ln>
                <a:effectLst/>
                <a:uLnTx/>
                <a:uFillTx/>
                <a:latin typeface="Montserrat" panose="00000500000000000000" pitchFamily="2" charset="-70"/>
                <a:ea typeface="+mn-ea"/>
                <a:cs typeface="+mn-cs"/>
              </a:rPr>
              <a:t>mazgāšana/dezinfekcija </a:t>
            </a: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ne retāk kā reizi gadā.</a:t>
            </a:r>
          </a:p>
          <a:p>
            <a:pPr marL="0" marR="0" lvl="0" indent="0" algn="just" defTabSz="914446" rtl="0" eaLnBrk="1" fontAlgn="auto" latinLnBrk="0" hangingPunct="1">
              <a:lnSpc>
                <a:spcPct val="90000"/>
              </a:lnSpc>
              <a:spcBef>
                <a:spcPts val="600"/>
              </a:spcBef>
              <a:spcAft>
                <a:spcPts val="600"/>
              </a:spcAft>
              <a:buClrTx/>
              <a:buSzTx/>
              <a:buNone/>
              <a:tabLst/>
              <a:defRPr/>
            </a:pPr>
            <a:endParaRPr lang="lv-LV" sz="2200" dirty="0">
              <a:solidFill>
                <a:prstClr val="black"/>
              </a:solidFill>
              <a:latin typeface="Montserrat" panose="00000500000000000000" pitchFamily="2" charset="-70"/>
            </a:endParaRP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sz="2200" b="1" i="0" u="none" strike="noStrike" kern="1200" cap="none" spc="0" normalizeH="0" baseline="0" noProof="0" dirty="0">
                <a:ln>
                  <a:noFill/>
                </a:ln>
                <a:solidFill>
                  <a:srgbClr val="00B050"/>
                </a:solidFill>
                <a:effectLst/>
                <a:uLnTx/>
                <a:uFillTx/>
                <a:latin typeface="Montserrat" panose="00000500000000000000" pitchFamily="2" charset="-70"/>
                <a:ea typeface="+mn-ea"/>
                <a:cs typeface="+mn-cs"/>
              </a:rPr>
              <a:t>Vai deputāti atbalsta konteineru mazgāšanu/dezinfekciju reizi gadā?</a:t>
            </a:r>
          </a:p>
          <a:p>
            <a:pPr marL="0" marR="0" lvl="0" indent="0" algn="just" defTabSz="914446" rtl="0" eaLnBrk="1" fontAlgn="auto" latinLnBrk="0" hangingPunct="1">
              <a:lnSpc>
                <a:spcPct val="90000"/>
              </a:lnSpc>
              <a:spcBef>
                <a:spcPts val="600"/>
              </a:spcBef>
              <a:spcAft>
                <a:spcPts val="600"/>
              </a:spcAft>
              <a:buClrTx/>
              <a:buSzTx/>
              <a:buNone/>
              <a:tabLst/>
              <a:defRPr/>
            </a:pPr>
            <a:endParaRPr lang="lv-LV" sz="2200" b="1" dirty="0">
              <a:solidFill>
                <a:srgbClr val="FF0000"/>
              </a:solidFill>
              <a:latin typeface="Montserrat" panose="00000500000000000000" pitchFamily="2" charset="-70"/>
            </a:endParaRPr>
          </a:p>
        </p:txBody>
      </p:sp>
    </p:spTree>
    <p:extLst>
      <p:ext uri="{BB962C8B-B14F-4D97-AF65-F5344CB8AC3E}">
        <p14:creationId xmlns:p14="http://schemas.microsoft.com/office/powerpoint/2010/main" val="2576887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513942" y="361958"/>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pakalpojuma nodrošināšanu</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043953" y="1494492"/>
            <a:ext cx="10087087" cy="4338768"/>
          </a:xfrm>
          <a:noFill/>
        </p:spPr>
        <p:txBody>
          <a:bodyPr>
            <a:noAutofit/>
          </a:bodyPr>
          <a:lstStyle/>
          <a:p>
            <a:pPr marL="0" indent="0" algn="just">
              <a:spcBef>
                <a:spcPts val="600"/>
              </a:spcBef>
              <a:spcAft>
                <a:spcPts val="600"/>
              </a:spcAft>
              <a:buNone/>
            </a:pPr>
            <a:r>
              <a:rPr lang="lv-LV" sz="2000" b="1" dirty="0">
                <a:latin typeface="Montserrat" panose="00000500000000000000" pitchFamily="2" charset="-70"/>
              </a:rPr>
              <a:t>Pretendents, sagatavojot piedāvājumu, apseko D uzturēšanas klases ielas un ceļus, lai pakalpojuma laikā nerastos domstarpības starp Pasūtītāju un Pretendentu par kvalitatīvu pakalpojuma sniegšanu, un apzinās, ka Pasūtītājs veic ielu uzturēšanu un apsaimniekošanu atbilstoši Ministru kabineta 07.01.2021. noteikumu  prasībām Nr. 26 «Noteikumi par valsts un pašvaldību autoceļu ikdienas uzturēšanas prasībām un to izpildes kontroli», tāpēc nodrošināma atbilstoša atkritumu izvešanas metode, lai atkritumu apsaimniekošanas pakalpojuma sniegšana netiktu pārtraukta. </a:t>
            </a:r>
          </a:p>
          <a:p>
            <a:pPr marL="0" indent="0" algn="just">
              <a:spcBef>
                <a:spcPts val="600"/>
              </a:spcBef>
              <a:spcAft>
                <a:spcPts val="600"/>
              </a:spcAft>
              <a:buNone/>
            </a:pPr>
            <a:r>
              <a:rPr lang="lv-LV" sz="2000" b="1" dirty="0">
                <a:latin typeface="Montserrat" panose="00000500000000000000" pitchFamily="2" charset="-70"/>
              </a:rPr>
              <a:t>Vairāk kā 75 % Ādažu novada ielām un ceļiem ir noteiktas D uzturēšanas klases ziemas periodā. Šādas ielas un ceļi netiek apstrādāti ar </a:t>
            </a:r>
            <a:r>
              <a:rPr lang="lv-LV" sz="2000" b="1" dirty="0" err="1">
                <a:latin typeface="Montserrat" panose="00000500000000000000" pitchFamily="2" charset="-70"/>
              </a:rPr>
              <a:t>pretslīdes</a:t>
            </a:r>
            <a:r>
              <a:rPr lang="lv-LV" sz="2000" b="1" dirty="0">
                <a:latin typeface="Montserrat" panose="00000500000000000000" pitchFamily="2" charset="-70"/>
              </a:rPr>
              <a:t> materiālu, kā arī brauktuves attīrīšana no sniega netiek normēta. Daudzas ielas ir ar kalnainu reljefu un strupceļiem. </a:t>
            </a:r>
          </a:p>
          <a:p>
            <a:pPr marL="0" indent="0" algn="just">
              <a:spcBef>
                <a:spcPts val="600"/>
              </a:spcBef>
              <a:spcAft>
                <a:spcPts val="600"/>
              </a:spcAft>
              <a:buNone/>
            </a:pPr>
            <a:r>
              <a:rPr lang="lv-LV" sz="1800" b="1" dirty="0">
                <a:latin typeface="Montserrat" panose="00000500000000000000" pitchFamily="2" charset="-70"/>
              </a:rPr>
              <a:t>Apstiprinātās ielu un ceļu uzturēšanas klases Ādažu novadā: </a:t>
            </a:r>
            <a:r>
              <a:rPr lang="lv-LV" sz="1800" b="1" dirty="0">
                <a:latin typeface="Montserrat" panose="00000500000000000000" pitchFamily="2" charset="-70"/>
                <a:hlinkClick r:id="rId3"/>
              </a:rPr>
              <a:t>https://www.adazunovads.lv/lv/jaunums/ka-notiek-pasvaldibas-ielu-un-celu-uzturesana-ziema</a:t>
            </a:r>
            <a:r>
              <a:rPr lang="lv-LV" sz="1800" b="1" dirty="0">
                <a:latin typeface="Montserrat" panose="00000500000000000000" pitchFamily="2" charset="-70"/>
              </a:rPr>
              <a:t> </a:t>
            </a:r>
          </a:p>
        </p:txBody>
      </p:sp>
    </p:spTree>
    <p:extLst>
      <p:ext uri="{BB962C8B-B14F-4D97-AF65-F5344CB8AC3E}">
        <p14:creationId xmlns:p14="http://schemas.microsoft.com/office/powerpoint/2010/main" val="92688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7119630"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tehnisko specifikāciju</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Tehniskajā specifikācijā tiek ietverti sekojoši dati:</a:t>
            </a:r>
          </a:p>
          <a:p>
            <a:pPr algn="just">
              <a:spcBef>
                <a:spcPts val="600"/>
              </a:spcBef>
              <a:spcAft>
                <a:spcPts val="600"/>
              </a:spcAft>
            </a:pPr>
            <a:r>
              <a:rPr lang="lv-LV" sz="2200" dirty="0">
                <a:latin typeface="Montserrat" panose="00000500000000000000" pitchFamily="2" charset="-70"/>
              </a:rPr>
              <a:t>Informācija par iepirkuma priekšmetu;</a:t>
            </a:r>
          </a:p>
          <a:p>
            <a:pPr algn="just">
              <a:spcBef>
                <a:spcPts val="600"/>
              </a:spcBef>
              <a:spcAft>
                <a:spcPts val="600"/>
              </a:spcAft>
            </a:pPr>
            <a:r>
              <a:rPr lang="lv-LV" sz="2200" dirty="0">
                <a:latin typeface="Montserrat" panose="00000500000000000000" pitchFamily="2" charset="-70"/>
              </a:rPr>
              <a:t>Esošās situācijas apraksts;</a:t>
            </a:r>
          </a:p>
          <a:p>
            <a:pPr algn="just">
              <a:spcBef>
                <a:spcPts val="600"/>
              </a:spcBef>
              <a:spcAft>
                <a:spcPts val="600"/>
              </a:spcAft>
            </a:pPr>
            <a:r>
              <a:rPr lang="lv-LV" sz="2200" b="1" dirty="0">
                <a:latin typeface="Montserrat" panose="00000500000000000000" pitchFamily="2" charset="-70"/>
              </a:rPr>
              <a:t>Darba uzdevums;</a:t>
            </a:r>
          </a:p>
          <a:p>
            <a:pPr algn="just">
              <a:spcBef>
                <a:spcPts val="600"/>
              </a:spcBef>
              <a:spcAft>
                <a:spcPts val="600"/>
              </a:spcAft>
            </a:pPr>
            <a:r>
              <a:rPr lang="lv-LV" sz="2200" dirty="0">
                <a:latin typeface="Montserrat" panose="00000500000000000000" pitchFamily="2" charset="-70"/>
              </a:rPr>
              <a:t>Pakalpojumu apmaksas kārtība.</a:t>
            </a:r>
          </a:p>
          <a:p>
            <a:pPr algn="just">
              <a:spcBef>
                <a:spcPts val="600"/>
              </a:spcBef>
              <a:spcAft>
                <a:spcPts val="600"/>
              </a:spcAft>
            </a:pPr>
            <a:endParaRPr lang="lv-LV" sz="2200" dirty="0">
              <a:latin typeface="Montserrat" panose="00000500000000000000" pitchFamily="2" charset="-70"/>
            </a:endParaRPr>
          </a:p>
          <a:p>
            <a:pPr algn="just">
              <a:spcBef>
                <a:spcPts val="600"/>
              </a:spcBef>
              <a:spcAft>
                <a:spcPts val="600"/>
              </a:spcAft>
            </a:pPr>
            <a:endParaRPr lang="lv-LV" sz="2200" dirty="0">
              <a:latin typeface="Montserrat" panose="00000500000000000000" pitchFamily="2" charset="-70"/>
            </a:endParaRPr>
          </a:p>
          <a:p>
            <a:pPr algn="just">
              <a:spcBef>
                <a:spcPts val="600"/>
              </a:spcBef>
              <a:spcAft>
                <a:spcPts val="600"/>
              </a:spcAft>
            </a:pPr>
            <a:endParaRPr lang="lv-LV" sz="2200" dirty="0">
              <a:latin typeface="Montserrat" panose="00000500000000000000" pitchFamily="2" charset="-70"/>
            </a:endParaRPr>
          </a:p>
          <a:p>
            <a:pPr algn="just">
              <a:spcBef>
                <a:spcPts val="600"/>
              </a:spcBef>
              <a:spcAft>
                <a:spcPts val="600"/>
              </a:spcAft>
            </a:pPr>
            <a:endParaRPr lang="lv-LV" sz="2200" dirty="0">
              <a:latin typeface="Montserrat" panose="00000500000000000000" pitchFamily="2" charset="-70"/>
            </a:endParaRPr>
          </a:p>
        </p:txBody>
      </p:sp>
    </p:spTree>
    <p:extLst>
      <p:ext uri="{BB962C8B-B14F-4D97-AF65-F5344CB8AC3E}">
        <p14:creationId xmlns:p14="http://schemas.microsoft.com/office/powerpoint/2010/main" val="3224557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406ACCE9-6A82-F81B-265F-13A3DDC0425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12469DB6-F51E-D2D0-8B1D-95F631C93907}"/>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94715DFA-6FC9-1C77-8DF6-34FB59847304}"/>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4C98A992-E842-5064-3B49-C8C464D7D95D}"/>
              </a:ext>
            </a:extLst>
          </p:cNvPr>
          <p:cNvSpPr>
            <a:spLocks noGrp="1"/>
          </p:cNvSpPr>
          <p:nvPr>
            <p:ph type="title"/>
          </p:nvPr>
        </p:nvSpPr>
        <p:spPr>
          <a:xfrm>
            <a:off x="2776409" y="410777"/>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par pakalpojuma nodrošināšanu 2</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E85E0A9C-E1A0-583B-F317-832BDE783B54}"/>
              </a:ext>
            </a:extLst>
          </p:cNvPr>
          <p:cNvSpPr>
            <a:spLocks noGrp="1"/>
          </p:cNvSpPr>
          <p:nvPr>
            <p:ph idx="1"/>
          </p:nvPr>
        </p:nvSpPr>
        <p:spPr>
          <a:xfrm>
            <a:off x="2913529" y="1836041"/>
            <a:ext cx="8695765" cy="4338768"/>
          </a:xfrm>
          <a:noFill/>
        </p:spPr>
        <p:txBody>
          <a:bodyPr>
            <a:noAutofit/>
          </a:bodyPr>
          <a:lstStyle/>
          <a:p>
            <a:pPr marL="0" indent="0" algn="just">
              <a:spcBef>
                <a:spcPts val="600"/>
              </a:spcBef>
              <a:spcAft>
                <a:spcPts val="600"/>
              </a:spcAft>
              <a:buNone/>
            </a:pPr>
            <a:r>
              <a:rPr lang="lv-LV" sz="2200" b="1" dirty="0">
                <a:latin typeface="Montserrat" panose="00000500000000000000" pitchFamily="2" charset="-70"/>
              </a:rPr>
              <a:t>Transportlīdzekļu pilnā masa paredzama ne lielāka par 18t. </a:t>
            </a:r>
          </a:p>
          <a:p>
            <a:pPr marL="0" indent="0" algn="just">
              <a:spcBef>
                <a:spcPts val="600"/>
              </a:spcBef>
              <a:spcAft>
                <a:spcPts val="600"/>
              </a:spcAft>
              <a:buNone/>
            </a:pPr>
            <a:endParaRPr lang="lv-LV" sz="2200" b="1" dirty="0">
              <a:solidFill>
                <a:srgbClr val="0066FF"/>
              </a:solidFill>
              <a:latin typeface="Montserrat" panose="00000500000000000000" pitchFamily="2" charset="-70"/>
            </a:endParaRPr>
          </a:p>
          <a:p>
            <a:pPr marL="0" indent="0" algn="just">
              <a:spcBef>
                <a:spcPts val="600"/>
              </a:spcBef>
              <a:spcAft>
                <a:spcPts val="600"/>
              </a:spcAft>
              <a:buNone/>
            </a:pPr>
            <a:r>
              <a:rPr lang="lv-LV" sz="2200" dirty="0">
                <a:solidFill>
                  <a:srgbClr val="0066FF"/>
                </a:solidFill>
                <a:latin typeface="Montserrat" panose="00000500000000000000" pitchFamily="2" charset="-70"/>
              </a:rPr>
              <a:t>Iepriekš: Pretendentam jānodrošina Klientam sadzīves atkritumu apsaimniekošanas pakalpojumu sniegšanas nepārtrauktība.</a:t>
            </a:r>
          </a:p>
          <a:p>
            <a:pPr marL="0" indent="0" algn="just">
              <a:spcBef>
                <a:spcPts val="600"/>
              </a:spcBef>
              <a:spcAft>
                <a:spcPts val="600"/>
              </a:spcAft>
              <a:buNone/>
            </a:pPr>
            <a:endParaRPr lang="lv-LV" sz="1800" b="1" dirty="0">
              <a:latin typeface="Montserrat" panose="00000500000000000000" pitchFamily="2" charset="-70"/>
            </a:endParaRPr>
          </a:p>
        </p:txBody>
      </p:sp>
    </p:spTree>
    <p:extLst>
      <p:ext uri="{BB962C8B-B14F-4D97-AF65-F5344CB8AC3E}">
        <p14:creationId xmlns:p14="http://schemas.microsoft.com/office/powerpoint/2010/main" val="994633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97640"/>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DVA punktu konteineru kontroli</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96543" y="1912185"/>
            <a:ext cx="8848324" cy="4152065"/>
          </a:xfrm>
          <a:noFill/>
        </p:spPr>
        <p:txBody>
          <a:bodyPr>
            <a:noAutofit/>
          </a:bodyPr>
          <a:lstStyle/>
          <a:p>
            <a:pPr marL="0" indent="0" algn="just">
              <a:spcBef>
                <a:spcPts val="600"/>
              </a:spcBef>
              <a:spcAft>
                <a:spcPts val="600"/>
              </a:spcAft>
              <a:buNone/>
            </a:pPr>
            <a:r>
              <a:rPr lang="lv-LV" sz="2200" b="1" dirty="0">
                <a:latin typeface="Montserrat" panose="00000500000000000000" pitchFamily="2" charset="-70"/>
              </a:rPr>
              <a:t>Atkritumu </a:t>
            </a:r>
            <a:r>
              <a:rPr lang="lv-LV" sz="2200" b="1" dirty="0" err="1">
                <a:latin typeface="Montserrat" panose="00000500000000000000" pitchFamily="2" charset="-70"/>
              </a:rPr>
              <a:t>apsaimniekotājam</a:t>
            </a:r>
            <a:r>
              <a:rPr lang="lv-LV" sz="2200" b="1" dirty="0">
                <a:latin typeface="Montserrat" panose="00000500000000000000" pitchFamily="2" charset="-70"/>
              </a:rPr>
              <a:t> ir pienākums patstāvīgi sekot līdzi atkritumu konteineru piepildījumam, lai neveidotos atkritumu novietošana ārpus tvertnēm. Atkritumu </a:t>
            </a:r>
            <a:r>
              <a:rPr lang="lv-LV" sz="2200" b="1" dirty="0" err="1">
                <a:latin typeface="Montserrat" panose="00000500000000000000" pitchFamily="2" charset="-70"/>
              </a:rPr>
              <a:t>apsaimniekotājam</a:t>
            </a:r>
            <a:r>
              <a:rPr lang="lv-LV" sz="2200" b="1" dirty="0">
                <a:latin typeface="Montserrat" panose="00000500000000000000" pitchFamily="2" charset="-70"/>
              </a:rPr>
              <a:t> jānodrošina regulāra sadzīves atkritumu dalītās savākšanas punktā izvietoto konteineru iztukšošana katru otro nedēļu vai biežāk pēc vajadzības (kad konteiners ir piepildīts).</a:t>
            </a:r>
          </a:p>
          <a:p>
            <a:pPr marL="0" indent="0" algn="just">
              <a:spcBef>
                <a:spcPts val="600"/>
              </a:spcBef>
              <a:spcAft>
                <a:spcPts val="600"/>
              </a:spcAft>
              <a:buNone/>
            </a:pPr>
            <a:endParaRPr lang="lv-LV" sz="2200" b="1" dirty="0">
              <a:latin typeface="Montserrat" panose="00000500000000000000" pitchFamily="2" charset="-70"/>
            </a:endParaRPr>
          </a:p>
          <a:p>
            <a:pPr marL="0" indent="0" algn="just">
              <a:spcBef>
                <a:spcPts val="600"/>
              </a:spcBef>
              <a:spcAft>
                <a:spcPts val="600"/>
              </a:spcAft>
              <a:buNone/>
            </a:pPr>
            <a:r>
              <a:rPr lang="lv-LV" sz="2200" dirty="0">
                <a:solidFill>
                  <a:srgbClr val="0066FF"/>
                </a:solidFill>
                <a:latin typeface="Montserrat" panose="00000500000000000000" pitchFamily="2" charset="-70"/>
              </a:rPr>
              <a:t>Iepriekš kontrolēja Aģentūra.</a:t>
            </a:r>
          </a:p>
        </p:txBody>
      </p:sp>
    </p:spTree>
    <p:extLst>
      <p:ext uri="{BB962C8B-B14F-4D97-AF65-F5344CB8AC3E}">
        <p14:creationId xmlns:p14="http://schemas.microsoft.com/office/powerpoint/2010/main" val="3169314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97640"/>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Jauninājums DVA punktu konteineru kontroli 2</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686703"/>
            <a:ext cx="9051524" cy="4330700"/>
          </a:xfrm>
          <a:noFill/>
        </p:spPr>
        <p:txBody>
          <a:bodyPr>
            <a:noAutofit/>
          </a:bodyPr>
          <a:lstStyle/>
          <a:p>
            <a:pPr marL="0" indent="0" algn="just">
              <a:spcBef>
                <a:spcPts val="600"/>
              </a:spcBef>
              <a:spcAft>
                <a:spcPts val="600"/>
              </a:spcAft>
              <a:buNone/>
            </a:pPr>
            <a:r>
              <a:rPr lang="lv-LV" sz="2200" dirty="0">
                <a:latin typeface="Montserrat" panose="00000500000000000000" pitchFamily="2" charset="-70"/>
              </a:rPr>
              <a:t>Ja šķirošanas atkritumu konteineros tiek konstatēti neatbilstoša sastāva atkritumi (&gt;20% no attiecīgā konteinera tilpuma), tad atkritumu </a:t>
            </a:r>
            <a:r>
              <a:rPr lang="lv-LV" sz="2200" dirty="0" err="1">
                <a:latin typeface="Montserrat" panose="00000500000000000000" pitchFamily="2" charset="-70"/>
              </a:rPr>
              <a:t>apsaimniekotājs</a:t>
            </a:r>
            <a:r>
              <a:rPr lang="lv-LV" sz="2200" dirty="0">
                <a:latin typeface="Montserrat" panose="00000500000000000000" pitchFamily="2" charset="-70"/>
              </a:rPr>
              <a:t> </a:t>
            </a:r>
            <a:r>
              <a:rPr lang="lv-LV" sz="2200" b="1" dirty="0">
                <a:latin typeface="Montserrat" panose="00000500000000000000" pitchFamily="2" charset="-70"/>
              </a:rPr>
              <a:t>pats nodrošina atkritumu satura šķirošanu, neparedzot Pasūtītājam maksas sankcijas. </a:t>
            </a:r>
            <a:r>
              <a:rPr lang="lv-LV" sz="2200" dirty="0">
                <a:latin typeface="Montserrat" panose="00000500000000000000" pitchFamily="2" charset="-70"/>
              </a:rPr>
              <a:t>Par konstatēto faktu, atkritumu </a:t>
            </a:r>
            <a:r>
              <a:rPr lang="lv-LV" sz="2200" dirty="0" err="1">
                <a:latin typeface="Montserrat" panose="00000500000000000000" pitchFamily="2" charset="-70"/>
              </a:rPr>
              <a:t>apsaimniekotājs</a:t>
            </a:r>
            <a:r>
              <a:rPr lang="lv-LV" sz="2200" dirty="0">
                <a:latin typeface="Montserrat" panose="00000500000000000000" pitchFamily="2" charset="-70"/>
              </a:rPr>
              <a:t> informē pašvaldību piecu darba dienu laikā. </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solidFill>
                  <a:srgbClr val="0066FF"/>
                </a:solidFill>
                <a:latin typeface="Montserrat" panose="00000500000000000000" pitchFamily="2" charset="-70"/>
              </a:rPr>
              <a:t>Iepriekš: ja šķirošanas atkritumu konteineros tiek konstatēti neatbilstoša sastāva atkritumi (&gt;20% no attiecīgā konteinera tilpuma), tad atkritumu </a:t>
            </a:r>
            <a:r>
              <a:rPr lang="lv-LV" sz="2200" dirty="0" err="1">
                <a:solidFill>
                  <a:srgbClr val="0066FF"/>
                </a:solidFill>
                <a:latin typeface="Montserrat" panose="00000500000000000000" pitchFamily="2" charset="-70"/>
              </a:rPr>
              <a:t>apsaimniekotājs</a:t>
            </a:r>
            <a:r>
              <a:rPr lang="lv-LV" sz="2200" dirty="0">
                <a:solidFill>
                  <a:srgbClr val="0066FF"/>
                </a:solidFill>
                <a:latin typeface="Montserrat" panose="00000500000000000000" pitchFamily="2" charset="-70"/>
              </a:rPr>
              <a:t> sastāda neatbilstošā sastāva aktu, veic foto fiksāciju, izved šādus atkritumus kā nešķirotus sadzīves atkritumus un </a:t>
            </a:r>
            <a:r>
              <a:rPr lang="lv-LV" sz="2200" b="1" dirty="0">
                <a:solidFill>
                  <a:srgbClr val="0066FF"/>
                </a:solidFill>
                <a:latin typeface="Montserrat" panose="00000500000000000000" pitchFamily="2" charset="-70"/>
              </a:rPr>
              <a:t>sastāda atbilstošu rēķinu pašvaldībai. </a:t>
            </a:r>
            <a:r>
              <a:rPr lang="lv-LV" sz="2200" dirty="0">
                <a:solidFill>
                  <a:srgbClr val="0066FF"/>
                </a:solidFill>
                <a:latin typeface="Montserrat" panose="00000500000000000000" pitchFamily="2" charset="-70"/>
              </a:rPr>
              <a:t>Par konstatēto faktu, atkritumu </a:t>
            </a:r>
            <a:r>
              <a:rPr lang="lv-LV" sz="2200" dirty="0" err="1">
                <a:solidFill>
                  <a:srgbClr val="0066FF"/>
                </a:solidFill>
                <a:latin typeface="Montserrat" panose="00000500000000000000" pitchFamily="2" charset="-70"/>
              </a:rPr>
              <a:t>apsaimniekotājs</a:t>
            </a:r>
            <a:r>
              <a:rPr lang="lv-LV" sz="2200" dirty="0">
                <a:solidFill>
                  <a:srgbClr val="0066FF"/>
                </a:solidFill>
                <a:latin typeface="Montserrat" panose="00000500000000000000" pitchFamily="2" charset="-70"/>
              </a:rPr>
              <a:t> informē pašvaldību piecu darba dienu laikā. </a:t>
            </a:r>
          </a:p>
          <a:p>
            <a:pPr marL="0" indent="0" algn="just">
              <a:spcBef>
                <a:spcPts val="600"/>
              </a:spcBef>
              <a:spcAft>
                <a:spcPts val="600"/>
              </a:spcAft>
              <a:buNone/>
            </a:pPr>
            <a:endParaRPr lang="lv-LV" sz="2200" dirty="0">
              <a:latin typeface="Montserrat" panose="00000500000000000000" pitchFamily="2" charset="-70"/>
            </a:endParaRPr>
          </a:p>
        </p:txBody>
      </p:sp>
    </p:spTree>
    <p:extLst>
      <p:ext uri="{BB962C8B-B14F-4D97-AF65-F5344CB8AC3E}">
        <p14:creationId xmlns:p14="http://schemas.microsoft.com/office/powerpoint/2010/main" val="2862773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F37BCA1E-7931-894D-5480-44CC37B19D71}"/>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2577602A-9753-EDA0-EF3C-EBBD170A7368}"/>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DCE263A2-5AAF-2647-3C82-FABF5176D52A}"/>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E82D6406-4B9C-8A60-D936-3235527F8658}"/>
              </a:ext>
            </a:extLst>
          </p:cNvPr>
          <p:cNvSpPr>
            <a:spLocks noGrp="1"/>
          </p:cNvSpPr>
          <p:nvPr>
            <p:ph type="title"/>
          </p:nvPr>
        </p:nvSpPr>
        <p:spPr>
          <a:xfrm>
            <a:off x="2911876" y="398689"/>
            <a:ext cx="8873919" cy="1325563"/>
          </a:xfrm>
        </p:spPr>
        <p:txBody>
          <a:bodyPr>
            <a:noAutofit/>
          </a:bodyPr>
          <a:lstStyle/>
          <a:p>
            <a:pPr>
              <a:spcBef>
                <a:spcPts val="0"/>
              </a:spcBef>
              <a:defRPr/>
            </a:pPr>
            <a:r>
              <a:rPr kumimoji="0" lang="lv-LV" sz="3200" b="1" i="0" u="none" strike="noStrike" kern="1200" cap="all" spc="0" normalizeH="0" baseline="0" noProof="0" dirty="0">
                <a:ln>
                  <a:noFill/>
                </a:ln>
                <a:solidFill>
                  <a:srgbClr val="595959"/>
                </a:solidFill>
                <a:effectLst/>
                <a:uLnTx/>
                <a:uFillTx/>
                <a:latin typeface="Montserrat" panose="00000500000000000000" pitchFamily="2" charset="-70"/>
                <a:ea typeface="+mj-ea"/>
                <a:cs typeface="+mj-cs"/>
              </a:rPr>
              <a:t>JAUNINĀJUMI par līgumiem un rēķiniem</a:t>
            </a:r>
            <a:endParaRPr lang="en-US" sz="3200" b="1" cap="all" dirty="0">
              <a:solidFill>
                <a:schemeClr val="tx1">
                  <a:lumMod val="65000"/>
                  <a:lumOff val="35000"/>
                </a:schemeClr>
              </a:solidFill>
              <a:latin typeface="Montserrat" panose="00000500000000000000" pitchFamily="2" charset="-70"/>
            </a:endParaRPr>
          </a:p>
        </p:txBody>
      </p:sp>
      <p:sp>
        <p:nvSpPr>
          <p:cNvPr id="2" name="Content Placeholder 1">
            <a:extLst>
              <a:ext uri="{FF2B5EF4-FFF2-40B4-BE49-F238E27FC236}">
                <a16:creationId xmlns:a16="http://schemas.microsoft.com/office/drawing/2014/main" id="{481AD026-821B-E450-3FDA-0502E25410FB}"/>
              </a:ext>
            </a:extLst>
          </p:cNvPr>
          <p:cNvSpPr txBox="1">
            <a:spLocks noGrp="1"/>
          </p:cNvSpPr>
          <p:nvPr>
            <p:ph idx="1"/>
          </p:nvPr>
        </p:nvSpPr>
        <p:spPr>
          <a:xfrm>
            <a:off x="2911876" y="1986719"/>
            <a:ext cx="8788400" cy="2726900"/>
          </a:xfrm>
          <a:prstGeom prst="rect">
            <a:avLst/>
          </a:prstGeom>
          <a:noFill/>
        </p:spPr>
        <p:txBody>
          <a:bodyPr wrap="square">
            <a:spAutoFit/>
          </a:bodyPr>
          <a:lstStyle/>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Atkritumu </a:t>
            </a:r>
            <a:r>
              <a:rPr kumimoji="0" lang="lv-LV" b="0" i="0" u="none" strike="noStrike" kern="1200" cap="none" spc="0" normalizeH="0" baseline="30000" noProof="0" dirty="0" err="1">
                <a:ln>
                  <a:noFill/>
                </a:ln>
                <a:solidFill>
                  <a:prstClr val="black"/>
                </a:solidFill>
                <a:effectLst/>
                <a:uLnTx/>
                <a:uFillTx/>
                <a:latin typeface="Montserrat" panose="00000500000000000000" pitchFamily="2" charset="-70"/>
                <a:ea typeface="+mn-ea"/>
                <a:cs typeface="+mn-cs"/>
              </a:rPr>
              <a:t>apsaimniekotājs</a:t>
            </a: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 nodrošina, ka </a:t>
            </a:r>
            <a:r>
              <a:rPr kumimoji="0" lang="lv-LV" b="1"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drukāta līguma otrā pusē ir norādīta informācija par sadzīves atkritumu šķirošanas iespējām vai arī </a:t>
            </a: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uzrādītas norādes, kur šī informācija ir pieejama. Pastāv iespēja </a:t>
            </a:r>
            <a:r>
              <a:rPr kumimoji="0" lang="lv-LV" b="1"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līgumam pievienot rokasgrāmatu par atkritumu apsaimniekošanas iespējām.</a:t>
            </a: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Līgumiem, kuri tiek parakstīti ar drošu elektronisko parakstu, šī informācija tiek iekļauta līguma </a:t>
            </a:r>
            <a:r>
              <a:rPr kumimoji="0" lang="lv-LV" b="1"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pielikumā elektroniski</a:t>
            </a: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a:t>
            </a: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Arī izsūtot Klientiem </a:t>
            </a:r>
            <a:r>
              <a:rPr kumimoji="0" lang="lv-LV" b="1"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rēķinus, pievienojama papildus informācija rēķina otrā pusē </a:t>
            </a: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par atkritumu šķirošanas iespējām.</a:t>
            </a:r>
          </a:p>
        </p:txBody>
      </p:sp>
    </p:spTree>
    <p:extLst>
      <p:ext uri="{BB962C8B-B14F-4D97-AF65-F5344CB8AC3E}">
        <p14:creationId xmlns:p14="http://schemas.microsoft.com/office/powerpoint/2010/main" val="622674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69026AD4-6E1B-6270-015B-8899D1BAC3D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DAD51B7D-B17A-9F5E-B483-F47DABB35120}"/>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EFEEACEF-73C2-52B6-446D-7668A8F48980}"/>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678F57C9-6E4D-4F0C-0AD2-A0E15EFC746F}"/>
              </a:ext>
            </a:extLst>
          </p:cNvPr>
          <p:cNvSpPr>
            <a:spLocks noGrp="1"/>
          </p:cNvSpPr>
          <p:nvPr>
            <p:ph type="title"/>
          </p:nvPr>
        </p:nvSpPr>
        <p:spPr>
          <a:xfrm>
            <a:off x="2911876" y="398689"/>
            <a:ext cx="8873919" cy="1325563"/>
          </a:xfrm>
        </p:spPr>
        <p:txBody>
          <a:bodyPr>
            <a:noAutofit/>
          </a:bodyPr>
          <a:lstStyle/>
          <a:p>
            <a:pPr>
              <a:spcBef>
                <a:spcPts val="0"/>
              </a:spcBef>
              <a:defRPr/>
            </a:pPr>
            <a:r>
              <a:rPr kumimoji="0" lang="lv-LV" sz="3200" b="1" i="0" u="none" strike="noStrike" kern="1200" cap="all" spc="0" normalizeH="0" baseline="0" noProof="0" dirty="0">
                <a:ln>
                  <a:noFill/>
                </a:ln>
                <a:solidFill>
                  <a:srgbClr val="595959"/>
                </a:solidFill>
                <a:effectLst/>
                <a:uLnTx/>
                <a:uFillTx/>
                <a:latin typeface="Montserrat" panose="00000500000000000000" pitchFamily="2" charset="-70"/>
                <a:ea typeface="+mj-ea"/>
                <a:cs typeface="+mj-cs"/>
              </a:rPr>
              <a:t>JAUNINĀJUMI par </a:t>
            </a:r>
            <a:r>
              <a:rPr lang="lv-LV" sz="3200" b="1" cap="all" dirty="0">
                <a:solidFill>
                  <a:srgbClr val="595959"/>
                </a:solidFill>
                <a:latin typeface="Montserrat" panose="00000500000000000000" pitchFamily="2" charset="-70"/>
              </a:rPr>
              <a:t>klientu apkalpošanu</a:t>
            </a:r>
            <a:endParaRPr lang="en-US" sz="3200" b="1" cap="all" dirty="0">
              <a:solidFill>
                <a:schemeClr val="tx1">
                  <a:lumMod val="65000"/>
                  <a:lumOff val="35000"/>
                </a:schemeClr>
              </a:solidFill>
              <a:latin typeface="Montserrat" panose="00000500000000000000" pitchFamily="2" charset="-70"/>
            </a:endParaRPr>
          </a:p>
        </p:txBody>
      </p:sp>
      <p:sp>
        <p:nvSpPr>
          <p:cNvPr id="2" name="Content Placeholder 1">
            <a:extLst>
              <a:ext uri="{FF2B5EF4-FFF2-40B4-BE49-F238E27FC236}">
                <a16:creationId xmlns:a16="http://schemas.microsoft.com/office/drawing/2014/main" id="{A5D77B83-46D0-1A27-0F09-07314732B6EA}"/>
              </a:ext>
            </a:extLst>
          </p:cNvPr>
          <p:cNvSpPr txBox="1">
            <a:spLocks noGrp="1"/>
          </p:cNvSpPr>
          <p:nvPr>
            <p:ph idx="1"/>
          </p:nvPr>
        </p:nvSpPr>
        <p:spPr>
          <a:xfrm>
            <a:off x="2911876" y="2060131"/>
            <a:ext cx="8788400" cy="3656386"/>
          </a:xfrm>
          <a:prstGeom prst="rect">
            <a:avLst/>
          </a:prstGeom>
          <a:noFill/>
        </p:spPr>
        <p:txBody>
          <a:bodyPr wrap="square">
            <a:spAutoFit/>
          </a:bodyPr>
          <a:lstStyle/>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srgbClr val="0066FF"/>
                </a:solidFill>
                <a:effectLst/>
                <a:uLnTx/>
                <a:uFillTx/>
                <a:latin typeface="Montserrat" panose="00000500000000000000" pitchFamily="2" charset="-70"/>
                <a:ea typeface="+mn-ea"/>
                <a:cs typeface="+mn-cs"/>
              </a:rPr>
              <a:t>Iepriekš: </a:t>
            </a:r>
            <a:r>
              <a:rPr kumimoji="0" lang="lv-LV" b="0" i="0" u="none" strike="noStrike" kern="1200" cap="none" spc="0" normalizeH="0" baseline="30000" noProof="0" dirty="0">
                <a:ln>
                  <a:noFill/>
                </a:ln>
                <a:effectLst/>
                <a:uLnTx/>
                <a:uFillTx/>
                <a:latin typeface="Montserrat" panose="00000500000000000000" pitchFamily="2" charset="-70"/>
                <a:ea typeface="+mn-ea"/>
                <a:cs typeface="+mn-cs"/>
              </a:rPr>
              <a:t>Pretendentam jānodrošina darbinieka atrašanos Pasūtītāja telpās Gaujas ielā 33A, Ādažos, </a:t>
            </a:r>
            <a:r>
              <a:rPr kumimoji="0" lang="lv-LV" b="0" i="0" u="none" strike="noStrike" kern="1200" cap="none" spc="0" normalizeH="0" baseline="30000" noProof="0" dirty="0" err="1">
                <a:ln>
                  <a:noFill/>
                </a:ln>
                <a:effectLst/>
                <a:uLnTx/>
                <a:uFillTx/>
                <a:latin typeface="Montserrat" panose="00000500000000000000" pitchFamily="2" charset="-70"/>
                <a:ea typeface="+mn-ea"/>
                <a:cs typeface="+mn-cs"/>
              </a:rPr>
              <a:t>Ādaž</a:t>
            </a:r>
            <a:r>
              <a:rPr lang="lv-LV" baseline="30000" dirty="0">
                <a:latin typeface="Montserrat" panose="00000500000000000000" pitchFamily="2" charset="-70"/>
              </a:rPr>
              <a:t>u novadā, lai nodrošinātu atkritumu apsaimniekošanas līgumu noslēgšanu un atkritumu maisu pārdošanu iedzīvotājiem un citas informācijas sniegšanu, kas saistīta ar sadzīves atkritumu apsaimniekošanu (Pasūtītājs nodrošina bezmaksas telpu un interneta </a:t>
            </a:r>
            <a:r>
              <a:rPr lang="lv-LV" baseline="30000" dirty="0" err="1">
                <a:latin typeface="Montserrat" panose="00000500000000000000" pitchFamily="2" charset="-70"/>
              </a:rPr>
              <a:t>pieslēgumu</a:t>
            </a:r>
            <a:r>
              <a:rPr lang="lv-LV" baseline="30000" dirty="0">
                <a:latin typeface="Montserrat" panose="00000500000000000000" pitchFamily="2" charset="-70"/>
              </a:rPr>
              <a:t> Klientu pieņemšanas laikā):</a:t>
            </a:r>
          </a:p>
          <a:p>
            <a:pPr algn="just">
              <a:spcBef>
                <a:spcPts val="600"/>
              </a:spcBef>
              <a:spcAft>
                <a:spcPts val="600"/>
              </a:spcAft>
              <a:defRPr/>
            </a:pPr>
            <a:r>
              <a:rPr lang="lv-LV" baseline="30000" dirty="0">
                <a:latin typeface="Montserrat" panose="00000500000000000000" pitchFamily="2" charset="-70"/>
              </a:rPr>
              <a:t>Trīs mēnešus vismaz 3x nedēļā 6h, no kurām viena diena ir sestdiena. Darba laiks vienojoties ar Pasūtītāju, bet vienā no darba dienām līdz plkst. 20:00;</a:t>
            </a:r>
          </a:p>
          <a:p>
            <a:pPr algn="just">
              <a:spcBef>
                <a:spcPts val="600"/>
              </a:spcBef>
              <a:spcAft>
                <a:spcPts val="600"/>
              </a:spcAft>
              <a:defRPr/>
            </a:pPr>
            <a:r>
              <a:rPr lang="lv-LV" baseline="30000" dirty="0">
                <a:latin typeface="Montserrat" panose="00000500000000000000" pitchFamily="2" charset="-70"/>
              </a:rPr>
              <a:t>Pēc tam, trīs mēnešus vienu reizi nedēļā 6h.</a:t>
            </a:r>
          </a:p>
          <a:p>
            <a:pPr marL="0" indent="0" algn="just">
              <a:spcBef>
                <a:spcPts val="600"/>
              </a:spcBef>
              <a:spcAft>
                <a:spcPts val="600"/>
              </a:spcAft>
              <a:buNone/>
              <a:defRPr/>
            </a:pPr>
            <a:r>
              <a:rPr lang="lv-LV" b="1" baseline="30000" dirty="0">
                <a:solidFill>
                  <a:srgbClr val="00B050"/>
                </a:solidFill>
                <a:latin typeface="Montserrat" panose="00000500000000000000" pitchFamily="2" charset="-70"/>
              </a:rPr>
              <a:t>Vai deputāti atbalsta – iepriekš minēto, pievienojot adresi Stacijas iela 5, Carnikava, Carnikavas pagasts, Ādažu novads?</a:t>
            </a:r>
          </a:p>
        </p:txBody>
      </p:sp>
    </p:spTree>
    <p:extLst>
      <p:ext uri="{BB962C8B-B14F-4D97-AF65-F5344CB8AC3E}">
        <p14:creationId xmlns:p14="http://schemas.microsoft.com/office/powerpoint/2010/main" val="2585184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C676E30E-117F-372F-CA2B-08A4B4A0FB7C}"/>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576B487C-24A2-04BB-8411-C15E333B725F}"/>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6140A43C-9412-1353-0D48-C17755D21B5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89F22FE8-3158-910B-60FB-FC42E52E6BA9}"/>
              </a:ext>
            </a:extLst>
          </p:cNvPr>
          <p:cNvSpPr>
            <a:spLocks noGrp="1"/>
          </p:cNvSpPr>
          <p:nvPr>
            <p:ph type="title"/>
          </p:nvPr>
        </p:nvSpPr>
        <p:spPr>
          <a:xfrm>
            <a:off x="2911876" y="398689"/>
            <a:ext cx="8873919" cy="1325563"/>
          </a:xfrm>
        </p:spPr>
        <p:txBody>
          <a:bodyPr>
            <a:noAutofit/>
          </a:bodyPr>
          <a:lstStyle/>
          <a:p>
            <a:pPr>
              <a:spcBef>
                <a:spcPts val="0"/>
              </a:spcBef>
              <a:defRPr/>
            </a:pPr>
            <a:r>
              <a:rPr kumimoji="0" lang="lv-LV" sz="3200" b="1" i="0" u="none" strike="noStrike" kern="1200" cap="all" spc="0" normalizeH="0" baseline="0" noProof="0" dirty="0">
                <a:ln>
                  <a:noFill/>
                </a:ln>
                <a:solidFill>
                  <a:srgbClr val="595959"/>
                </a:solidFill>
                <a:effectLst/>
                <a:uLnTx/>
                <a:uFillTx/>
                <a:latin typeface="Montserrat" panose="00000500000000000000" pitchFamily="2" charset="-70"/>
                <a:ea typeface="+mj-ea"/>
                <a:cs typeface="+mj-cs"/>
              </a:rPr>
              <a:t>JAUNINĀJUMI </a:t>
            </a:r>
            <a:r>
              <a:rPr lang="lv-LV" sz="3200" b="1" cap="all" dirty="0">
                <a:solidFill>
                  <a:srgbClr val="595959"/>
                </a:solidFill>
                <a:latin typeface="Montserrat" panose="00000500000000000000" pitchFamily="2" charset="-70"/>
              </a:rPr>
              <a:t>klientu apkalpošanā</a:t>
            </a:r>
            <a:endParaRPr lang="en-US" sz="3200" b="1" cap="all" dirty="0">
              <a:solidFill>
                <a:schemeClr val="tx1">
                  <a:lumMod val="65000"/>
                  <a:lumOff val="35000"/>
                </a:schemeClr>
              </a:solidFill>
              <a:latin typeface="Montserrat" panose="00000500000000000000" pitchFamily="2" charset="-70"/>
            </a:endParaRPr>
          </a:p>
        </p:txBody>
      </p:sp>
      <p:sp>
        <p:nvSpPr>
          <p:cNvPr id="9" name="TextBox 8">
            <a:extLst>
              <a:ext uri="{FF2B5EF4-FFF2-40B4-BE49-F238E27FC236}">
                <a16:creationId xmlns:a16="http://schemas.microsoft.com/office/drawing/2014/main" id="{2706629B-7AE6-329E-BADA-A9DC7F54C341}"/>
              </a:ext>
            </a:extLst>
          </p:cNvPr>
          <p:cNvSpPr txBox="1"/>
          <p:nvPr/>
        </p:nvSpPr>
        <p:spPr>
          <a:xfrm>
            <a:off x="2971800" y="1724252"/>
            <a:ext cx="8813995" cy="2818115"/>
          </a:xfrm>
          <a:prstGeom prst="rect">
            <a:avLst/>
          </a:prstGeom>
          <a:noFill/>
        </p:spPr>
        <p:txBody>
          <a:bodyPr wrap="square">
            <a:spAutoFit/>
          </a:bodyPr>
          <a:lstStyle/>
          <a:p>
            <a:pPr marR="0" lvl="0" algn="just" defTabSz="914446" rtl="0" eaLnBrk="1" fontAlgn="auto" latinLnBrk="0" hangingPunct="1">
              <a:lnSpc>
                <a:spcPct val="90000"/>
              </a:lnSpc>
              <a:spcBef>
                <a:spcPts val="600"/>
              </a:spcBef>
              <a:spcAft>
                <a:spcPts val="600"/>
              </a:spcAft>
              <a:buClrTx/>
              <a:buSzTx/>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Atkritumu </a:t>
            </a:r>
            <a:r>
              <a:rPr kumimoji="0" lang="lv-LV" sz="2200" b="0" i="0" u="none" strike="noStrike" kern="1200" cap="none" spc="0" normalizeH="0" baseline="0" noProof="0" dirty="0" err="1">
                <a:ln>
                  <a:noFill/>
                </a:ln>
                <a:solidFill>
                  <a:prstClr val="black"/>
                </a:solidFill>
                <a:effectLst/>
                <a:uLnTx/>
                <a:uFillTx/>
                <a:latin typeface="Montserrat" panose="00000500000000000000" pitchFamily="2" charset="-70"/>
                <a:ea typeface="+mn-ea"/>
                <a:cs typeface="+mn-cs"/>
              </a:rPr>
              <a:t>apsaimniekotājam</a:t>
            </a: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 ir jānodrošina: </a:t>
            </a:r>
          </a:p>
          <a:p>
            <a:pPr marL="342900" marR="0" lvl="0" indent="-342900"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Klientu apkalpošanas birojs; </a:t>
            </a:r>
          </a:p>
          <a:p>
            <a:pPr marL="342900" marR="0" lvl="0" indent="-342900"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Zvanu centrs; </a:t>
            </a:r>
          </a:p>
          <a:p>
            <a:pPr marL="342900" marR="0" lvl="0" indent="-342900"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Klientu apkalpošana caur elektronisko pastu;</a:t>
            </a:r>
          </a:p>
          <a:p>
            <a:pPr marL="342900" marR="0" lvl="0" indent="-342900"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lang="lv-LV" sz="2200" dirty="0">
                <a:solidFill>
                  <a:prstClr val="black"/>
                </a:solidFill>
                <a:latin typeface="Montserrat" panose="00000500000000000000" pitchFamily="2" charset="-70"/>
              </a:rPr>
              <a:t>Aplikācija atkritumu apsaimniekošanas pakalpojumu pieteikšanai un ar atkritumu apsaimniekošanu saistītās informācijas saņemšanai, t.sk. kontaktinformācija.</a:t>
            </a:r>
            <a:endParaRPr kumimoji="0" lang="lv-LV" sz="220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endParaRPr>
          </a:p>
        </p:txBody>
      </p:sp>
    </p:spTree>
    <p:extLst>
      <p:ext uri="{BB962C8B-B14F-4D97-AF65-F5344CB8AC3E}">
        <p14:creationId xmlns:p14="http://schemas.microsoft.com/office/powerpoint/2010/main" val="4012420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FFA2912F-C727-10A0-59FC-01788D7DC5B8}"/>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30F60B4B-1D5C-0429-17E4-348752AB9768}"/>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092CDB53-0344-89DD-1B3B-6A4A531AD62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339302B4-05D7-D823-C478-3A83E147D6B5}"/>
              </a:ext>
            </a:extLst>
          </p:cNvPr>
          <p:cNvSpPr>
            <a:spLocks noGrp="1"/>
          </p:cNvSpPr>
          <p:nvPr>
            <p:ph type="title"/>
          </p:nvPr>
        </p:nvSpPr>
        <p:spPr>
          <a:xfrm>
            <a:off x="2911876" y="398689"/>
            <a:ext cx="8873919" cy="1325563"/>
          </a:xfrm>
        </p:spPr>
        <p:txBody>
          <a:bodyPr>
            <a:noAutofit/>
          </a:bodyPr>
          <a:lstStyle/>
          <a:p>
            <a:pPr>
              <a:spcBef>
                <a:spcPts val="0"/>
              </a:spcBef>
              <a:defRPr/>
            </a:pPr>
            <a:r>
              <a:rPr kumimoji="0" lang="lv-LV" sz="3200" b="1" i="0" u="none" strike="noStrike" kern="1200" cap="all" spc="0" normalizeH="0" baseline="0" noProof="0" dirty="0">
                <a:ln>
                  <a:noFill/>
                </a:ln>
                <a:solidFill>
                  <a:srgbClr val="595959"/>
                </a:solidFill>
                <a:effectLst/>
                <a:uLnTx/>
                <a:uFillTx/>
                <a:latin typeface="Montserrat" panose="00000500000000000000" pitchFamily="2" charset="-70"/>
                <a:ea typeface="+mj-ea"/>
                <a:cs typeface="+mj-cs"/>
              </a:rPr>
              <a:t>JAUNINĀJUMI par līgumu kontroli</a:t>
            </a:r>
            <a:endParaRPr lang="en-US" sz="3200" b="1" cap="all" dirty="0">
              <a:solidFill>
                <a:schemeClr val="tx1">
                  <a:lumMod val="65000"/>
                  <a:lumOff val="35000"/>
                </a:schemeClr>
              </a:solidFill>
              <a:latin typeface="Montserrat" panose="00000500000000000000" pitchFamily="2" charset="-70"/>
            </a:endParaRPr>
          </a:p>
        </p:txBody>
      </p:sp>
      <p:sp>
        <p:nvSpPr>
          <p:cNvPr id="2" name="Content Placeholder 1">
            <a:extLst>
              <a:ext uri="{FF2B5EF4-FFF2-40B4-BE49-F238E27FC236}">
                <a16:creationId xmlns:a16="http://schemas.microsoft.com/office/drawing/2014/main" id="{A55903F6-9C81-C4FD-E5E2-F1827C877954}"/>
              </a:ext>
            </a:extLst>
          </p:cNvPr>
          <p:cNvSpPr txBox="1">
            <a:spLocks noGrp="1"/>
          </p:cNvSpPr>
          <p:nvPr>
            <p:ph idx="1"/>
          </p:nvPr>
        </p:nvSpPr>
        <p:spPr>
          <a:xfrm>
            <a:off x="2911876" y="1724252"/>
            <a:ext cx="8788400" cy="4173450"/>
          </a:xfrm>
          <a:prstGeom prst="rect">
            <a:avLst/>
          </a:prstGeom>
          <a:noFill/>
        </p:spPr>
        <p:txBody>
          <a:bodyPr wrap="square">
            <a:spAutoFit/>
          </a:bodyPr>
          <a:lstStyle/>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lang="lv-LV" baseline="30000" dirty="0">
                <a:solidFill>
                  <a:prstClr val="black"/>
                </a:solidFill>
                <a:latin typeface="Montserrat" panose="00000500000000000000" pitchFamily="2" charset="-70"/>
              </a:rPr>
              <a:t>Pretendentam ir jānodrošina noslēgto un pārtraukto līgumu par atkritumu apsaimniekošanu informācijas nodošana, sasaistot savu statistikas informācijas sistēmu ar Aģentūras ģeogrāfiskās informācijas sistēmu (ĢIS), rezultātā uzskatāmi atspoguļojot spēkā esošos līgumus – gan sezonālos, gan pastāvīgos līgumus.</a:t>
            </a: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prstClr val="black"/>
                </a:solidFill>
                <a:effectLst/>
                <a:uLnTx/>
                <a:uFillTx/>
                <a:latin typeface="Montserrat" panose="00000500000000000000" pitchFamily="2" charset="-70"/>
                <a:ea typeface="+mn-ea"/>
                <a:cs typeface="+mn-cs"/>
              </a:rPr>
              <a:t>Tas ir nepieciešams Aģentūrai kontroles funkciju veikšanai.</a:t>
            </a: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endParaRPr lang="lv-LV" baseline="30000" dirty="0">
              <a:solidFill>
                <a:prstClr val="black"/>
              </a:solidFill>
              <a:latin typeface="Montserrat" panose="00000500000000000000" pitchFamily="2" charset="-70"/>
            </a:endParaRPr>
          </a:p>
          <a:p>
            <a:pPr marL="0" marR="0" lvl="0" indent="0" algn="just" defTabSz="914446" rtl="0" eaLnBrk="1" fontAlgn="auto" latinLnBrk="0" hangingPunct="1">
              <a:lnSpc>
                <a:spcPct val="90000"/>
              </a:lnSpc>
              <a:spcBef>
                <a:spcPts val="600"/>
              </a:spcBef>
              <a:spcAft>
                <a:spcPts val="600"/>
              </a:spcAft>
              <a:buClrTx/>
              <a:buSzTx/>
              <a:buFont typeface="Arial" panose="020B0604020202020204" pitchFamily="34" charset="0"/>
              <a:buNone/>
              <a:tabLst/>
              <a:defRPr/>
            </a:pPr>
            <a:r>
              <a:rPr kumimoji="0" lang="lv-LV" b="0" i="0" u="none" strike="noStrike" kern="1200" cap="none" spc="0" normalizeH="0" baseline="30000" noProof="0" dirty="0">
                <a:ln>
                  <a:noFill/>
                </a:ln>
                <a:solidFill>
                  <a:srgbClr val="0066FF"/>
                </a:solidFill>
                <a:effectLst/>
                <a:uLnTx/>
                <a:uFillTx/>
                <a:latin typeface="Montserrat" panose="00000500000000000000" pitchFamily="2" charset="-70"/>
                <a:ea typeface="+mn-ea"/>
                <a:cs typeface="+mn-cs"/>
              </a:rPr>
              <a:t>Iepriekš: trīs darba dienu laikā pēc sadzīves atkritumu izvešanas uzsākšanas uz visām pakalpojuma sniegšanā iesaistītajām tehnikas vienībām jāuzstāda maršruta kontroles sistēma/globālās pozicionēšanas sistēma (GPS), kur Pasūtītājs var iegūt informāciju par katras pakalpojumā iesaistītās tehnikas vienības darba datumu, nobraukto maršrutu (km) un tā grafisko atspoguļojumu kartē, darba laiku (stundas) un agregāta darbības laiku.</a:t>
            </a:r>
          </a:p>
        </p:txBody>
      </p:sp>
    </p:spTree>
    <p:extLst>
      <p:ext uri="{BB962C8B-B14F-4D97-AF65-F5344CB8AC3E}">
        <p14:creationId xmlns:p14="http://schemas.microsoft.com/office/powerpoint/2010/main" val="4265936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marL="0" marR="0" lvl="0" indent="0" algn="ctr" defTabSz="609630" rtl="0" eaLnBrk="1" fontAlgn="auto" latinLnBrk="0" hangingPunct="1">
              <a:lnSpc>
                <a:spcPts val="1200"/>
              </a:lnSpc>
              <a:spcBef>
                <a:spcPts val="0"/>
              </a:spcBef>
              <a:spcAft>
                <a:spcPts val="0"/>
              </a:spcAft>
              <a:buClrTx/>
              <a:buSzTx/>
              <a:buFontTx/>
              <a:buNone/>
              <a:tabLst/>
              <a:defRPr/>
            </a:pPr>
            <a:r>
              <a:rPr kumimoji="0" lang="lv-LV" sz="1000" b="0" i="0" u="none" strike="noStrike" kern="1200" cap="none" spc="0" normalizeH="0" baseline="0" noProof="0" dirty="0">
                <a:ln>
                  <a:noFill/>
                </a:ln>
                <a:solidFill>
                  <a:prstClr val="black">
                    <a:lumMod val="65000"/>
                    <a:lumOff val="35000"/>
                  </a:prstClr>
                </a:solidFill>
                <a:effectLst/>
                <a:uLnTx/>
                <a:uFillTx/>
                <a:latin typeface="Montserrat" pitchFamily="2" charset="77"/>
                <a:ea typeface="+mn-ea"/>
                <a:cs typeface="+mn-cs"/>
              </a:rPr>
              <a:t>CARNIKAVAS KOMUNĀLSERVISS   </a:t>
            </a:r>
            <a:endParaRPr kumimoji="0" lang="en-US" sz="1000" b="0" i="0" u="none" strike="noStrike" kern="1200" cap="none" spc="0" normalizeH="0" baseline="0" noProof="0" dirty="0">
              <a:ln>
                <a:noFill/>
              </a:ln>
              <a:solidFill>
                <a:prstClr val="black">
                  <a:lumMod val="65000"/>
                  <a:lumOff val="35000"/>
                </a:prstClr>
              </a:solidFill>
              <a:effectLst/>
              <a:uLnTx/>
              <a:uFillTx/>
              <a:latin typeface="Montserrat" pitchFamily="2" charset="77"/>
              <a:ea typeface="+mn-ea"/>
              <a:cs typeface="+mn-cs"/>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cita veida atkritumiem</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775052"/>
            <a:ext cx="8441924" cy="4351338"/>
          </a:xfrm>
          <a:noFill/>
        </p:spPr>
        <p:txBody>
          <a:bodyPr>
            <a:normAutofit/>
          </a:bodyPr>
          <a:lstStyle/>
          <a:p>
            <a:pPr algn="just">
              <a:spcBef>
                <a:spcPts val="600"/>
              </a:spcBef>
              <a:spcAft>
                <a:spcPts val="600"/>
              </a:spcAft>
            </a:pPr>
            <a:r>
              <a:rPr lang="lv-LV" sz="2000" b="1" dirty="0" err="1">
                <a:latin typeface="Montserrat" panose="00000500000000000000" pitchFamily="2" charset="-70"/>
              </a:rPr>
              <a:t>Lielgabarīta</a:t>
            </a:r>
            <a:r>
              <a:rPr lang="lv-LV" sz="2000" b="1" dirty="0">
                <a:latin typeface="Montserrat" panose="00000500000000000000" pitchFamily="2" charset="-70"/>
              </a:rPr>
              <a:t> atkritumu, mājsaimniecībā radušos būvniecības atkritumu </a:t>
            </a:r>
            <a:r>
              <a:rPr lang="lv-LV" sz="2000" dirty="0">
                <a:latin typeface="Montserrat" panose="00000500000000000000" pitchFamily="2" charset="-70"/>
              </a:rPr>
              <a:t>savākšanu un izvešanu ar speciālu transportu no Klienta privātīpašuma Atkritumu </a:t>
            </a:r>
            <a:r>
              <a:rPr lang="lv-LV" sz="2000" dirty="0" err="1">
                <a:latin typeface="Montserrat" panose="00000500000000000000" pitchFamily="2" charset="-70"/>
              </a:rPr>
              <a:t>apsaimniekotājs</a:t>
            </a:r>
            <a:r>
              <a:rPr lang="lv-LV" sz="2000" dirty="0">
                <a:latin typeface="Montserrat" panose="00000500000000000000" pitchFamily="2" charset="-70"/>
              </a:rPr>
              <a:t> nodrošina </a:t>
            </a:r>
            <a:r>
              <a:rPr lang="lv-LV" sz="2000" u="sng" dirty="0">
                <a:latin typeface="Montserrat" panose="00000500000000000000" pitchFamily="2" charset="-70"/>
              </a:rPr>
              <a:t>pēc Klienta pieprasījuma</a:t>
            </a:r>
            <a:r>
              <a:rPr lang="lv-LV" sz="2000" dirty="0">
                <a:latin typeface="Montserrat" panose="00000500000000000000" pitchFamily="2" charset="-70"/>
              </a:rPr>
              <a:t>. </a:t>
            </a:r>
          </a:p>
          <a:p>
            <a:pPr algn="just">
              <a:spcBef>
                <a:spcPts val="600"/>
              </a:spcBef>
              <a:spcAft>
                <a:spcPts val="600"/>
              </a:spcAft>
            </a:pPr>
            <a:r>
              <a:rPr lang="lv-LV" sz="2000" b="1" dirty="0">
                <a:latin typeface="Montserrat" panose="00000500000000000000" pitchFamily="2" charset="-70"/>
              </a:rPr>
              <a:t>Bioloģiski noārdāmo atkritumu </a:t>
            </a:r>
            <a:r>
              <a:rPr lang="lv-LV" sz="2000" dirty="0">
                <a:latin typeface="Montserrat" panose="00000500000000000000" pitchFamily="2" charset="-70"/>
              </a:rPr>
              <a:t>(dārza atkritumu) savākšanu no privātīpašuma Atkritumu </a:t>
            </a:r>
            <a:r>
              <a:rPr lang="lv-LV" sz="2000" dirty="0" err="1">
                <a:latin typeface="Montserrat" panose="00000500000000000000" pitchFamily="2" charset="-70"/>
              </a:rPr>
              <a:t>apsaimniekotājs</a:t>
            </a:r>
            <a:r>
              <a:rPr lang="lv-LV" sz="2000" dirty="0">
                <a:latin typeface="Montserrat" panose="00000500000000000000" pitchFamily="2" charset="-70"/>
              </a:rPr>
              <a:t> nodrošina </a:t>
            </a:r>
            <a:r>
              <a:rPr lang="lv-LV" sz="2000" u="sng" dirty="0">
                <a:latin typeface="Montserrat" panose="00000500000000000000" pitchFamily="2" charset="-70"/>
              </a:rPr>
              <a:t>pēc Klienta pieprasījuma</a:t>
            </a:r>
            <a:r>
              <a:rPr lang="lv-LV" sz="2000" dirty="0">
                <a:latin typeface="Montserrat" panose="00000500000000000000" pitchFamily="2" charset="-70"/>
              </a:rPr>
              <a:t> ar speciālu transportu vai vienreiz lietojamiem maisiem.</a:t>
            </a:r>
          </a:p>
          <a:p>
            <a:pPr algn="just">
              <a:spcBef>
                <a:spcPts val="600"/>
              </a:spcBef>
              <a:spcAft>
                <a:spcPts val="600"/>
              </a:spcAft>
            </a:pPr>
            <a:r>
              <a:rPr lang="lv-LV" sz="2000" dirty="0">
                <a:latin typeface="Montserrat" panose="00000500000000000000" pitchFamily="2" charset="-70"/>
              </a:rPr>
              <a:t>Sadzīvē radušos </a:t>
            </a:r>
            <a:r>
              <a:rPr lang="lv-LV" sz="2000" b="1" dirty="0">
                <a:latin typeface="Montserrat" panose="00000500000000000000" pitchFamily="2" charset="-70"/>
              </a:rPr>
              <a:t>bīstamo atkritumu</a:t>
            </a:r>
            <a:r>
              <a:rPr lang="lv-LV" sz="2000" dirty="0">
                <a:latin typeface="Montserrat" panose="00000500000000000000" pitchFamily="2" charset="-70"/>
              </a:rPr>
              <a:t>, tostarp, akumulatoru, sadzīves bateriju, luminiscējošo spuldžu un riepu, kā arī nolietotās elektrotehnikas savākšanu no privātīpašuma ar speciālu transportu Atkritumu </a:t>
            </a:r>
            <a:r>
              <a:rPr lang="lv-LV" sz="2000" dirty="0" err="1">
                <a:latin typeface="Montserrat" panose="00000500000000000000" pitchFamily="2" charset="-70"/>
              </a:rPr>
              <a:t>apsaimniekotājs</a:t>
            </a:r>
            <a:r>
              <a:rPr lang="lv-LV" sz="2000" dirty="0">
                <a:latin typeface="Montserrat" panose="00000500000000000000" pitchFamily="2" charset="-70"/>
              </a:rPr>
              <a:t> nodrošina </a:t>
            </a:r>
            <a:r>
              <a:rPr lang="lv-LV" sz="2000" u="sng" dirty="0">
                <a:latin typeface="Montserrat" panose="00000500000000000000" pitchFamily="2" charset="-70"/>
              </a:rPr>
              <a:t>pēc Klienta pieprasījuma</a:t>
            </a:r>
            <a:r>
              <a:rPr lang="lv-LV" sz="2000" dirty="0">
                <a:latin typeface="Montserrat" panose="00000500000000000000" pitchFamily="2" charset="-70"/>
              </a:rPr>
              <a:t>. </a:t>
            </a:r>
          </a:p>
        </p:txBody>
      </p:sp>
    </p:spTree>
    <p:extLst>
      <p:ext uri="{BB962C8B-B14F-4D97-AF65-F5344CB8AC3E}">
        <p14:creationId xmlns:p14="http://schemas.microsoft.com/office/powerpoint/2010/main" val="2774716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JAUNINĀJUMI </a:t>
            </a:r>
            <a:r>
              <a:rPr lang="lv-LV" sz="3200" b="1" cap="all" dirty="0" err="1">
                <a:solidFill>
                  <a:srgbClr val="595959"/>
                </a:solidFill>
                <a:latin typeface="Montserrat" panose="00000500000000000000" pitchFamily="2" charset="-70"/>
              </a:rPr>
              <a:t>Kadagas</a:t>
            </a:r>
            <a:r>
              <a:rPr lang="lv-LV" sz="3200" b="1" cap="all" dirty="0">
                <a:solidFill>
                  <a:srgbClr val="595959"/>
                </a:solidFill>
                <a:latin typeface="Montserrat" panose="00000500000000000000" pitchFamily="2" charset="-70"/>
              </a:rPr>
              <a:t> ŠAP laukumam </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54388" y="2020060"/>
            <a:ext cx="8788894" cy="4007461"/>
          </a:xfrm>
          <a:noFill/>
        </p:spPr>
        <p:txBody>
          <a:bodyPr>
            <a:noAutofit/>
          </a:bodyPr>
          <a:lstStyle/>
          <a:p>
            <a:pPr marL="0" indent="0" algn="just">
              <a:spcBef>
                <a:spcPts val="600"/>
              </a:spcBef>
              <a:spcAft>
                <a:spcPts val="600"/>
              </a:spcAft>
              <a:buNone/>
            </a:pPr>
            <a:r>
              <a:rPr lang="lv-LV" baseline="30000" dirty="0">
                <a:latin typeface="Montserrat" panose="00000500000000000000" pitchFamily="2" charset="-70"/>
              </a:rPr>
              <a:t>Prasības Pretendentam:</a:t>
            </a:r>
          </a:p>
          <a:p>
            <a:pPr algn="just">
              <a:spcBef>
                <a:spcPts val="600"/>
              </a:spcBef>
              <a:spcAft>
                <a:spcPts val="600"/>
              </a:spcAft>
            </a:pPr>
            <a:r>
              <a:rPr lang="lv-LV" baseline="30000" dirty="0">
                <a:latin typeface="Montserrat" panose="00000500000000000000" pitchFamily="2" charset="-70"/>
              </a:rPr>
              <a:t>noteikt maksimālo apjomu bezmaksas izmetamajiem </a:t>
            </a:r>
            <a:r>
              <a:rPr lang="lv-LV" b="1" baseline="30000" dirty="0" err="1">
                <a:latin typeface="Montserrat" panose="00000500000000000000" pitchFamily="2" charset="-70"/>
              </a:rPr>
              <a:t>Lielgabarīta</a:t>
            </a:r>
            <a:r>
              <a:rPr lang="lv-LV" b="1" baseline="30000" dirty="0">
                <a:latin typeface="Montserrat" panose="00000500000000000000" pitchFamily="2" charset="-70"/>
              </a:rPr>
              <a:t> atkritumiem </a:t>
            </a:r>
            <a:r>
              <a:rPr lang="lv-LV" baseline="30000" dirty="0">
                <a:latin typeface="Montserrat" panose="00000500000000000000" pitchFamily="2" charset="-70"/>
              </a:rPr>
              <a:t>Laukumā  pie nosacījuma, ka tas nedrīkst būt mazāks par </a:t>
            </a:r>
            <a:r>
              <a:rPr lang="lv-LV" b="1" baseline="30000" dirty="0">
                <a:latin typeface="Montserrat" panose="00000500000000000000" pitchFamily="2" charset="-70"/>
              </a:rPr>
              <a:t>100 kilogramiem gadā </a:t>
            </a:r>
            <a:r>
              <a:rPr lang="lv-LV" baseline="30000" dirty="0">
                <a:latin typeface="Montserrat" panose="00000500000000000000" pitchFamily="2" charset="-70"/>
              </a:rPr>
              <a:t>vienam klientam;</a:t>
            </a:r>
          </a:p>
          <a:p>
            <a:pPr algn="just">
              <a:spcBef>
                <a:spcPts val="600"/>
              </a:spcBef>
              <a:spcAft>
                <a:spcPts val="600"/>
              </a:spcAft>
            </a:pPr>
            <a:r>
              <a:rPr lang="lv-LV" baseline="30000" dirty="0">
                <a:latin typeface="Montserrat" panose="00000500000000000000" pitchFamily="2" charset="-70"/>
              </a:rPr>
              <a:t>noteikt maksimālo apjomu bezmaksas izmetamajām vieglo automobiļu riepām Laukumā pie nosacījuma, ka to skaits nedrīkst būt mazāks par </a:t>
            </a:r>
            <a:r>
              <a:rPr lang="lv-LV" b="1" baseline="30000" dirty="0">
                <a:latin typeface="Montserrat" panose="00000500000000000000" pitchFamily="2" charset="-70"/>
              </a:rPr>
              <a:t>4 riepām gadā </a:t>
            </a:r>
            <a:r>
              <a:rPr lang="lv-LV" baseline="30000" dirty="0">
                <a:latin typeface="Montserrat" panose="00000500000000000000" pitchFamily="2" charset="-70"/>
              </a:rPr>
              <a:t>vienam klientam</a:t>
            </a:r>
          </a:p>
          <a:p>
            <a:pPr marL="0" indent="0" algn="just">
              <a:spcBef>
                <a:spcPts val="600"/>
              </a:spcBef>
              <a:spcAft>
                <a:spcPts val="600"/>
              </a:spcAft>
              <a:buNone/>
            </a:pPr>
            <a:endParaRPr lang="lv-LV" sz="2400" baseline="30000" dirty="0">
              <a:latin typeface="Montserrat" panose="00000500000000000000" pitchFamily="2" charset="-70"/>
            </a:endParaRPr>
          </a:p>
        </p:txBody>
      </p:sp>
    </p:spTree>
    <p:extLst>
      <p:ext uri="{BB962C8B-B14F-4D97-AF65-F5344CB8AC3E}">
        <p14:creationId xmlns:p14="http://schemas.microsoft.com/office/powerpoint/2010/main" val="23697302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92926F5D-9E19-E956-B802-0705D0C5AFF3}"/>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7C539D30-5D68-AADB-8A50-A456F16670EB}"/>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A8FEDCB3-730D-8EF0-C3E5-D87EBC3364E1}"/>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E4441F49-41BD-5E5D-147D-6D78E54E8524}"/>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JAUNINĀJUMI </a:t>
            </a:r>
            <a:r>
              <a:rPr lang="lv-LV" sz="3200" b="1" cap="all" dirty="0" err="1">
                <a:solidFill>
                  <a:srgbClr val="595959"/>
                </a:solidFill>
                <a:latin typeface="Montserrat" panose="00000500000000000000" pitchFamily="2" charset="-70"/>
              </a:rPr>
              <a:t>Kadagas</a:t>
            </a:r>
            <a:r>
              <a:rPr lang="lv-LV" sz="3200" b="1" cap="all" dirty="0">
                <a:solidFill>
                  <a:srgbClr val="595959"/>
                </a:solidFill>
                <a:latin typeface="Montserrat" panose="00000500000000000000" pitchFamily="2" charset="-70"/>
              </a:rPr>
              <a:t> ŠAP laukumam 2</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4F2A93D5-A63B-1E8E-640E-2033D6DEE512}"/>
              </a:ext>
            </a:extLst>
          </p:cNvPr>
          <p:cNvSpPr>
            <a:spLocks noGrp="1"/>
          </p:cNvSpPr>
          <p:nvPr>
            <p:ph idx="1"/>
          </p:nvPr>
        </p:nvSpPr>
        <p:spPr>
          <a:xfrm>
            <a:off x="2996901" y="1649546"/>
            <a:ext cx="8788894" cy="4007461"/>
          </a:xfrm>
          <a:noFill/>
        </p:spPr>
        <p:txBody>
          <a:bodyPr>
            <a:noAutofit/>
          </a:bodyPr>
          <a:lstStyle/>
          <a:p>
            <a:pPr marL="0" indent="0" algn="just">
              <a:spcBef>
                <a:spcPts val="600"/>
              </a:spcBef>
              <a:spcAft>
                <a:spcPts val="600"/>
              </a:spcAft>
              <a:buNone/>
            </a:pPr>
            <a:endParaRPr lang="lv-LV" sz="2400" baseline="30000" dirty="0">
              <a:latin typeface="Montserrat" panose="00000500000000000000" pitchFamily="2" charset="-70"/>
            </a:endParaRPr>
          </a:p>
          <a:p>
            <a:pPr marL="0" indent="0" algn="just">
              <a:spcBef>
                <a:spcPts val="600"/>
              </a:spcBef>
              <a:spcAft>
                <a:spcPts val="600"/>
              </a:spcAft>
              <a:buNone/>
            </a:pPr>
            <a:r>
              <a:rPr lang="lv-LV" baseline="30000" dirty="0">
                <a:latin typeface="Montserrat" panose="00000500000000000000" pitchFamily="2" charset="-70"/>
              </a:rPr>
              <a:t>Ņemot vērā, ka </a:t>
            </a:r>
            <a:r>
              <a:rPr lang="lv-LV" b="1" baseline="30000" dirty="0">
                <a:latin typeface="Montserrat" panose="00000500000000000000" pitchFamily="2" charset="-70"/>
              </a:rPr>
              <a:t>Atkritumu </a:t>
            </a:r>
            <a:r>
              <a:rPr lang="lv-LV" b="1" baseline="30000" dirty="0" err="1">
                <a:latin typeface="Montserrat" panose="00000500000000000000" pitchFamily="2" charset="-70"/>
              </a:rPr>
              <a:t>apsaimniekotājs</a:t>
            </a:r>
            <a:r>
              <a:rPr lang="lv-LV" b="1" baseline="30000" dirty="0">
                <a:latin typeface="Montserrat" panose="00000500000000000000" pitchFamily="2" charset="-70"/>
              </a:rPr>
              <a:t> apsaimniekos visu novadu</a:t>
            </a:r>
            <a:r>
              <a:rPr lang="lv-LV" baseline="30000" dirty="0">
                <a:latin typeface="Montserrat" panose="00000500000000000000" pitchFamily="2" charset="-70"/>
              </a:rPr>
              <a:t>, </a:t>
            </a:r>
            <a:r>
              <a:rPr lang="lv-LV" b="1" baseline="30000" dirty="0">
                <a:latin typeface="Montserrat" panose="00000500000000000000" pitchFamily="2" charset="-70"/>
              </a:rPr>
              <a:t>nāksies mainīt pierasto sistēmu:</a:t>
            </a:r>
          </a:p>
          <a:p>
            <a:pPr algn="just">
              <a:spcBef>
                <a:spcPts val="600"/>
              </a:spcBef>
              <a:spcAft>
                <a:spcPts val="600"/>
              </a:spcAft>
            </a:pPr>
            <a:r>
              <a:rPr lang="lv-LV" baseline="30000" dirty="0">
                <a:latin typeface="Montserrat" panose="00000500000000000000" pitchFamily="2" charset="-70"/>
              </a:rPr>
              <a:t>Carnikavas pagastā ir atkritumu savākšanas akcijas (</a:t>
            </a:r>
            <a:r>
              <a:rPr lang="lv-LV" baseline="30000" dirty="0" err="1">
                <a:latin typeface="Montserrat" panose="00000500000000000000" pitchFamily="2" charset="-70"/>
              </a:rPr>
              <a:t>lielgabarīti</a:t>
            </a:r>
            <a:r>
              <a:rPr lang="lv-LV" baseline="30000" dirty="0">
                <a:latin typeface="Montserrat" panose="00000500000000000000" pitchFamily="2" charset="-70"/>
              </a:rPr>
              <a:t>; riepas);</a:t>
            </a:r>
          </a:p>
          <a:p>
            <a:pPr algn="just">
              <a:spcBef>
                <a:spcPts val="600"/>
              </a:spcBef>
              <a:spcAft>
                <a:spcPts val="600"/>
              </a:spcAft>
            </a:pPr>
            <a:r>
              <a:rPr lang="lv-LV" baseline="30000" dirty="0">
                <a:latin typeface="Montserrat" panose="00000500000000000000" pitchFamily="2" charset="-70"/>
              </a:rPr>
              <a:t>Ādažu pagastā visu var vest uz </a:t>
            </a:r>
            <a:r>
              <a:rPr lang="lv-LV" baseline="30000" dirty="0" err="1">
                <a:latin typeface="Montserrat" panose="00000500000000000000" pitchFamily="2" charset="-70"/>
              </a:rPr>
              <a:t>Kadagas</a:t>
            </a:r>
            <a:r>
              <a:rPr lang="lv-LV" baseline="30000" dirty="0">
                <a:latin typeface="Montserrat" panose="00000500000000000000" pitchFamily="2" charset="-70"/>
              </a:rPr>
              <a:t> ŠAP laukumu vai pieteikt izvešanu adresē.</a:t>
            </a:r>
          </a:p>
          <a:p>
            <a:pPr algn="just">
              <a:spcBef>
                <a:spcPts val="600"/>
              </a:spcBef>
              <a:spcAft>
                <a:spcPts val="600"/>
              </a:spcAft>
            </a:pPr>
            <a:endParaRPr lang="lv-LV" b="1" baseline="30000" dirty="0">
              <a:solidFill>
                <a:srgbClr val="FF0000"/>
              </a:solidFill>
              <a:latin typeface="Montserrat" panose="00000500000000000000" pitchFamily="2" charset="-70"/>
            </a:endParaRPr>
          </a:p>
          <a:p>
            <a:pPr marL="0" indent="0" algn="just">
              <a:spcBef>
                <a:spcPts val="600"/>
              </a:spcBef>
              <a:spcAft>
                <a:spcPts val="600"/>
              </a:spcAft>
              <a:buNone/>
            </a:pPr>
            <a:r>
              <a:rPr lang="lv-LV" b="1" baseline="30000" dirty="0">
                <a:solidFill>
                  <a:srgbClr val="00B050"/>
                </a:solidFill>
                <a:latin typeface="Montserrat" panose="00000500000000000000" pitchFamily="2" charset="-70"/>
              </a:rPr>
              <a:t>Vai deputāti atbalsta – </a:t>
            </a:r>
            <a:r>
              <a:rPr lang="lv-LV" b="1" baseline="30000" dirty="0" err="1">
                <a:solidFill>
                  <a:srgbClr val="00B050"/>
                </a:solidFill>
                <a:latin typeface="Montserrat" panose="00000500000000000000" pitchFamily="2" charset="-70"/>
              </a:rPr>
              <a:t>Kadagas</a:t>
            </a:r>
            <a:r>
              <a:rPr lang="lv-LV" b="1" baseline="30000" dirty="0">
                <a:solidFill>
                  <a:srgbClr val="00B050"/>
                </a:solidFill>
                <a:latin typeface="Montserrat" panose="00000500000000000000" pitchFamily="2" charset="-70"/>
              </a:rPr>
              <a:t> ŠAP laukums apkalpo visus novada iedzīvotājus kā līdz šim Ādažu pagastā, bet atkritumu savākšanas akcijas rīkojam 1x gadā riepām un 1x gadā </a:t>
            </a:r>
            <a:r>
              <a:rPr lang="lv-LV" b="1" baseline="30000" dirty="0" err="1">
                <a:solidFill>
                  <a:srgbClr val="00B050"/>
                </a:solidFill>
                <a:latin typeface="Montserrat" panose="00000500000000000000" pitchFamily="2" charset="-70"/>
              </a:rPr>
              <a:t>lielgabarīta</a:t>
            </a:r>
            <a:r>
              <a:rPr lang="lv-LV" b="1" baseline="30000" dirty="0">
                <a:solidFill>
                  <a:srgbClr val="00B050"/>
                </a:solidFill>
                <a:latin typeface="Montserrat" panose="00000500000000000000" pitchFamily="2" charset="-70"/>
              </a:rPr>
              <a:t> atkritumiem visā novadā?</a:t>
            </a:r>
          </a:p>
        </p:txBody>
      </p:sp>
    </p:spTree>
    <p:extLst>
      <p:ext uri="{BB962C8B-B14F-4D97-AF65-F5344CB8AC3E}">
        <p14:creationId xmlns:p14="http://schemas.microsoft.com/office/powerpoint/2010/main" val="129122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3176" y="6346005"/>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darba uzdevumu</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Darba uzdevumā tiek ietverti sekojoši dati:</a:t>
            </a:r>
          </a:p>
          <a:p>
            <a:pPr algn="just">
              <a:spcBef>
                <a:spcPts val="600"/>
              </a:spcBef>
              <a:spcAft>
                <a:spcPts val="600"/>
              </a:spcAft>
            </a:pPr>
            <a:r>
              <a:rPr lang="lv-LV" sz="2200" dirty="0">
                <a:latin typeface="Montserrat" panose="00000500000000000000" pitchFamily="2" charset="-70"/>
              </a:rPr>
              <a:t>Vispārīgās prasības pakalpojuma sniegšanai</a:t>
            </a:r>
          </a:p>
          <a:p>
            <a:pPr lvl="1" algn="just">
              <a:spcBef>
                <a:spcPts val="600"/>
              </a:spcBef>
              <a:spcAft>
                <a:spcPts val="600"/>
              </a:spcAft>
            </a:pPr>
            <a:r>
              <a:rPr lang="lv-LV" sz="1800" dirty="0">
                <a:latin typeface="Montserrat" panose="00000500000000000000" pitchFamily="2" charset="-70"/>
              </a:rPr>
              <a:t>Transportlīdzekļu parametri</a:t>
            </a:r>
          </a:p>
          <a:p>
            <a:pPr lvl="1" algn="just">
              <a:spcBef>
                <a:spcPts val="600"/>
              </a:spcBef>
              <a:spcAft>
                <a:spcPts val="600"/>
              </a:spcAft>
            </a:pPr>
            <a:r>
              <a:rPr lang="lv-LV" sz="1800" dirty="0">
                <a:latin typeface="Montserrat" panose="00000500000000000000" pitchFamily="2" charset="-70"/>
              </a:rPr>
              <a:t>Darbinieku kvalifikācija un atpazīstamība;</a:t>
            </a:r>
          </a:p>
          <a:p>
            <a:pPr lvl="1" algn="just">
              <a:spcBef>
                <a:spcPts val="600"/>
              </a:spcBef>
              <a:spcAft>
                <a:spcPts val="600"/>
              </a:spcAft>
            </a:pPr>
            <a:r>
              <a:rPr lang="lv-LV" sz="1800" dirty="0">
                <a:latin typeface="Montserrat" panose="00000500000000000000" pitchFamily="2" charset="-70"/>
              </a:rPr>
              <a:t>Drošības prasības;</a:t>
            </a:r>
          </a:p>
          <a:p>
            <a:pPr lvl="1" algn="just">
              <a:spcBef>
                <a:spcPts val="600"/>
              </a:spcBef>
              <a:spcAft>
                <a:spcPts val="600"/>
              </a:spcAft>
            </a:pPr>
            <a:r>
              <a:rPr lang="lv-LV" sz="1800" dirty="0">
                <a:latin typeface="Montserrat" panose="00000500000000000000" pitchFamily="2" charset="-70"/>
              </a:rPr>
              <a:t>Atkritumu konteineru piedāvājums;</a:t>
            </a:r>
          </a:p>
          <a:p>
            <a:pPr lvl="1" algn="just">
              <a:spcBef>
                <a:spcPts val="600"/>
              </a:spcBef>
              <a:spcAft>
                <a:spcPts val="600"/>
              </a:spcAft>
            </a:pPr>
            <a:r>
              <a:rPr lang="lv-LV" sz="1800" dirty="0">
                <a:latin typeface="Montserrat" panose="00000500000000000000" pitchFamily="2" charset="-70"/>
              </a:rPr>
              <a:t>Klientu apkalpošanas prasības;</a:t>
            </a:r>
          </a:p>
          <a:p>
            <a:pPr lvl="1" algn="just">
              <a:spcBef>
                <a:spcPts val="600"/>
              </a:spcBef>
              <a:spcAft>
                <a:spcPts val="600"/>
              </a:spcAft>
            </a:pPr>
            <a:r>
              <a:rPr lang="lv-LV" sz="1800" dirty="0">
                <a:latin typeface="Montserrat" panose="00000500000000000000" pitchFamily="2" charset="-70"/>
              </a:rPr>
              <a:t>Dažādu atkritumu veidu apsaimniekošanas nosacījumi.</a:t>
            </a:r>
          </a:p>
          <a:p>
            <a:pPr lvl="1" algn="just">
              <a:spcBef>
                <a:spcPts val="600"/>
              </a:spcBef>
              <a:spcAft>
                <a:spcPts val="600"/>
              </a:spcAft>
            </a:pPr>
            <a:endParaRPr lang="lv-LV" sz="1800" dirty="0">
              <a:latin typeface="Montserrat" panose="00000500000000000000" pitchFamily="2" charset="-70"/>
            </a:endParaRPr>
          </a:p>
        </p:txBody>
      </p:sp>
    </p:spTree>
    <p:extLst>
      <p:ext uri="{BB962C8B-B14F-4D97-AF65-F5344CB8AC3E}">
        <p14:creationId xmlns:p14="http://schemas.microsoft.com/office/powerpoint/2010/main" val="3172580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1824CE2E-5DA6-72F2-0CBD-1018D5D24B18}"/>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70571877-5BE6-1144-D506-0EB5C427057E}"/>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0E8564AE-97A5-C1FF-EFBB-274486510684}"/>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410314C1-1B6B-D44A-F6F4-4B6F8348C809}"/>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iespējamām izmaiņām </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DED69B84-1746-7A6E-7A00-B6055015E4E6}"/>
              </a:ext>
            </a:extLst>
          </p:cNvPr>
          <p:cNvSpPr>
            <a:spLocks noGrp="1"/>
          </p:cNvSpPr>
          <p:nvPr>
            <p:ph idx="1"/>
          </p:nvPr>
        </p:nvSpPr>
        <p:spPr>
          <a:xfrm>
            <a:off x="2996901" y="1649546"/>
            <a:ext cx="8788894" cy="4007461"/>
          </a:xfrm>
          <a:noFill/>
        </p:spPr>
        <p:txBody>
          <a:bodyPr>
            <a:noAutofit/>
          </a:bodyPr>
          <a:lstStyle/>
          <a:p>
            <a:pPr marL="0" indent="0" algn="just">
              <a:spcBef>
                <a:spcPts val="600"/>
              </a:spcBef>
              <a:spcAft>
                <a:spcPts val="600"/>
              </a:spcAft>
              <a:buNone/>
            </a:pPr>
            <a:endParaRPr lang="lv-LV" sz="2400" baseline="30000" dirty="0">
              <a:latin typeface="Montserrat" panose="00000500000000000000" pitchFamily="2" charset="-70"/>
            </a:endParaRPr>
          </a:p>
          <a:p>
            <a:pPr marL="0" indent="0" algn="just">
              <a:spcBef>
                <a:spcPts val="600"/>
              </a:spcBef>
              <a:spcAft>
                <a:spcPts val="600"/>
              </a:spcAft>
              <a:buNone/>
            </a:pPr>
            <a:r>
              <a:rPr lang="lv-LV" baseline="30000" dirty="0">
                <a:latin typeface="Montserrat" panose="00000500000000000000" pitchFamily="2" charset="-70"/>
              </a:rPr>
              <a:t>Atkritumu apsaimniekošanas pakalpojuma iepirkuma tehniskajā specifikācijā plānojam ietvert nosacījumu, ka Pretendentam ir jārēķinās, ka nākotnē Ādažu novadā var mainīties šķiroto atkritumu pieņemšanas laukumu un dalīti vākto atkritumu punktu skaits, secīgi uzņemoties šo vietu apsaimniekošanu.</a:t>
            </a:r>
          </a:p>
          <a:p>
            <a:pPr marL="0" indent="0" algn="just">
              <a:spcBef>
                <a:spcPts val="600"/>
              </a:spcBef>
              <a:spcAft>
                <a:spcPts val="600"/>
              </a:spcAft>
              <a:buNone/>
            </a:pPr>
            <a:endParaRPr lang="lv-LV" baseline="30000" dirty="0">
              <a:latin typeface="Montserrat" panose="00000500000000000000" pitchFamily="2" charset="-70"/>
            </a:endParaRPr>
          </a:p>
          <a:p>
            <a:pPr marL="0" indent="0" algn="just">
              <a:spcBef>
                <a:spcPts val="600"/>
              </a:spcBef>
              <a:spcAft>
                <a:spcPts val="600"/>
              </a:spcAft>
              <a:buNone/>
            </a:pPr>
            <a:r>
              <a:rPr lang="lv-LV" baseline="30000" dirty="0">
                <a:latin typeface="Montserrat" panose="00000500000000000000" pitchFamily="2" charset="-70"/>
              </a:rPr>
              <a:t>Šobrīd tiek izvērtēta iespēja piedalīties Centrālās finanšu un līgumu aģentūras organizētajā projektu kārtā, ar iespēju izbūvēt Ādažu novadā papildus šķiroto atkritumu laukumu Carnikavas pagastā.</a:t>
            </a:r>
          </a:p>
          <a:p>
            <a:pPr marL="0" indent="0" algn="just">
              <a:spcBef>
                <a:spcPts val="600"/>
              </a:spcBef>
              <a:spcAft>
                <a:spcPts val="600"/>
              </a:spcAft>
              <a:buNone/>
            </a:pPr>
            <a:endParaRPr lang="lv-LV" baseline="30000" dirty="0">
              <a:latin typeface="Montserrat" panose="00000500000000000000" pitchFamily="2" charset="-70"/>
            </a:endParaRPr>
          </a:p>
          <a:p>
            <a:pPr marL="0" indent="0" algn="just">
              <a:spcBef>
                <a:spcPts val="600"/>
              </a:spcBef>
              <a:spcAft>
                <a:spcPts val="600"/>
              </a:spcAft>
              <a:buNone/>
            </a:pPr>
            <a:endParaRPr lang="lv-LV" baseline="30000" dirty="0">
              <a:latin typeface="Montserrat" panose="00000500000000000000" pitchFamily="2" charset="-70"/>
            </a:endParaRPr>
          </a:p>
        </p:txBody>
      </p:sp>
    </p:spTree>
    <p:extLst>
      <p:ext uri="{BB962C8B-B14F-4D97-AF65-F5344CB8AC3E}">
        <p14:creationId xmlns:p14="http://schemas.microsoft.com/office/powerpoint/2010/main" val="3623037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764827" y="95486"/>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Statistika </a:t>
            </a:r>
            <a:r>
              <a:rPr lang="lv-LV" sz="3200" b="1" cap="all" dirty="0" err="1">
                <a:solidFill>
                  <a:srgbClr val="595959"/>
                </a:solidFill>
                <a:latin typeface="Montserrat" panose="00000500000000000000" pitchFamily="2" charset="-70"/>
              </a:rPr>
              <a:t>kadagas</a:t>
            </a:r>
            <a:r>
              <a:rPr lang="lv-LV" sz="3200" b="1" cap="all" dirty="0">
                <a:solidFill>
                  <a:srgbClr val="595959"/>
                </a:solidFill>
                <a:latin typeface="Montserrat" panose="00000500000000000000" pitchFamily="2" charset="-70"/>
              </a:rPr>
              <a:t> </a:t>
            </a:r>
            <a:r>
              <a:rPr lang="lv-LV" sz="3200" b="1" cap="all" dirty="0" err="1">
                <a:solidFill>
                  <a:srgbClr val="595959"/>
                </a:solidFill>
                <a:latin typeface="Montserrat" panose="00000500000000000000" pitchFamily="2" charset="-70"/>
              </a:rPr>
              <a:t>šap</a:t>
            </a:r>
            <a:r>
              <a:rPr lang="lv-LV" sz="3200" b="1" cap="all" dirty="0">
                <a:solidFill>
                  <a:srgbClr val="595959"/>
                </a:solidFill>
                <a:latin typeface="Montserrat" panose="00000500000000000000" pitchFamily="2" charset="-70"/>
              </a:rPr>
              <a:t> laukumam</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endParaRPr lang="lv-LV" sz="2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pic>
        <p:nvPicPr>
          <p:cNvPr id="8" name="Picture 7">
            <a:extLst>
              <a:ext uri="{FF2B5EF4-FFF2-40B4-BE49-F238E27FC236}">
                <a16:creationId xmlns:a16="http://schemas.microsoft.com/office/drawing/2014/main" id="{9F5100DB-E102-4D3C-7812-156237195FFE}"/>
              </a:ext>
            </a:extLst>
          </p:cNvPr>
          <p:cNvPicPr>
            <a:picLocks noChangeAspect="1"/>
          </p:cNvPicPr>
          <p:nvPr/>
        </p:nvPicPr>
        <p:blipFill>
          <a:blip r:embed="rId3"/>
          <a:stretch>
            <a:fillRect/>
          </a:stretch>
        </p:blipFill>
        <p:spPr>
          <a:xfrm>
            <a:off x="2682370" y="1044670"/>
            <a:ext cx="8895437" cy="5034397"/>
          </a:xfrm>
          <a:prstGeom prst="rect">
            <a:avLst/>
          </a:prstGeom>
        </p:spPr>
      </p:pic>
    </p:spTree>
    <p:extLst>
      <p:ext uri="{BB962C8B-B14F-4D97-AF65-F5344CB8AC3E}">
        <p14:creationId xmlns:p14="http://schemas.microsoft.com/office/powerpoint/2010/main" val="40124122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3A55EFDB-629D-2431-E767-8B4326FB8F72}"/>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65F65429-CBA3-AD18-68A1-6F23FB60C3C7}"/>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EA74C46B-06C2-7676-4747-FA3DC41580F0}"/>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5D3CDE46-CEDF-0D34-1A9E-99DB31F4FB56}"/>
              </a:ext>
            </a:extLst>
          </p:cNvPr>
          <p:cNvSpPr>
            <a:spLocks noGrp="1"/>
          </p:cNvSpPr>
          <p:nvPr>
            <p:ph type="title"/>
          </p:nvPr>
        </p:nvSpPr>
        <p:spPr>
          <a:xfrm>
            <a:off x="2764827" y="44261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Statistika ikgadējām akcijām Carnikavas pagastā</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F1839510-0256-8E39-6C9F-A675A73C0835}"/>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endParaRPr lang="lv-LV" sz="2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pic>
        <p:nvPicPr>
          <p:cNvPr id="7" name="Picture 6">
            <a:extLst>
              <a:ext uri="{FF2B5EF4-FFF2-40B4-BE49-F238E27FC236}">
                <a16:creationId xmlns:a16="http://schemas.microsoft.com/office/drawing/2014/main" id="{CD4C4674-E13E-7E7D-0ABE-D267D9DFAF51}"/>
              </a:ext>
            </a:extLst>
          </p:cNvPr>
          <p:cNvPicPr>
            <a:picLocks noChangeAspect="1"/>
          </p:cNvPicPr>
          <p:nvPr/>
        </p:nvPicPr>
        <p:blipFill>
          <a:blip r:embed="rId3"/>
          <a:stretch>
            <a:fillRect/>
          </a:stretch>
        </p:blipFill>
        <p:spPr>
          <a:xfrm>
            <a:off x="2259009" y="2274680"/>
            <a:ext cx="9526786" cy="2308639"/>
          </a:xfrm>
          <a:prstGeom prst="rect">
            <a:avLst/>
          </a:prstGeom>
        </p:spPr>
      </p:pic>
    </p:spTree>
    <p:extLst>
      <p:ext uri="{BB962C8B-B14F-4D97-AF65-F5344CB8AC3E}">
        <p14:creationId xmlns:p14="http://schemas.microsoft.com/office/powerpoint/2010/main" val="2718157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444B93A3-D237-EF4D-D93B-ABC311EBB2C8}"/>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B1CC1E57-C99F-C932-197E-112AC0F8F17A}"/>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453A7AA-A36A-D380-32CF-84AC12105C25}"/>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ADF38B0D-DFBA-92C0-BCFB-CBC1B9235772}"/>
              </a:ext>
            </a:extLst>
          </p:cNvPr>
          <p:cNvSpPr>
            <a:spLocks noGrp="1"/>
          </p:cNvSpPr>
          <p:nvPr>
            <p:ph type="title"/>
          </p:nvPr>
        </p:nvSpPr>
        <p:spPr>
          <a:xfrm>
            <a:off x="2785352" y="401637"/>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sasniedzamajiem mērķiem</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71D31EF4-CF98-F98E-282C-FFFB1C1E5990}"/>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endParaRPr lang="lv-LV" sz="2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sp>
        <p:nvSpPr>
          <p:cNvPr id="2" name="TextBox 1">
            <a:extLst>
              <a:ext uri="{FF2B5EF4-FFF2-40B4-BE49-F238E27FC236}">
                <a16:creationId xmlns:a16="http://schemas.microsoft.com/office/drawing/2014/main" id="{C3FB0B17-D562-DDCC-23D4-7C1C5F054A64}"/>
              </a:ext>
            </a:extLst>
          </p:cNvPr>
          <p:cNvSpPr txBox="1"/>
          <p:nvPr/>
        </p:nvSpPr>
        <p:spPr>
          <a:xfrm>
            <a:off x="2827866" y="1727200"/>
            <a:ext cx="8788893" cy="3785652"/>
          </a:xfrm>
          <a:prstGeom prst="rect">
            <a:avLst/>
          </a:prstGeom>
          <a:noFill/>
        </p:spPr>
        <p:txBody>
          <a:bodyPr wrap="square" rtlCol="0">
            <a:spAutoFit/>
          </a:bodyPr>
          <a:lstStyle/>
          <a:p>
            <a:pPr algn="just"/>
            <a:r>
              <a:rPr lang="lv-LV" sz="2000" dirty="0">
                <a:latin typeface="Montserrat" panose="00000500000000000000" pitchFamily="50" charset="-70"/>
              </a:rPr>
              <a:t>Atbilstoši MK noteikumu Nr. 546 «Noteikumi par minimālajām prasībām, kas iekļaujamas darba uzdevumā, pašvaldībai izraugoties sadzīves atkritumu </a:t>
            </a:r>
            <a:r>
              <a:rPr lang="lv-LV" sz="2000" dirty="0" err="1">
                <a:latin typeface="Montserrat" panose="00000500000000000000" pitchFamily="50" charset="-70"/>
              </a:rPr>
              <a:t>apsaimniekotāju</a:t>
            </a:r>
            <a:r>
              <a:rPr lang="lv-LV" sz="2000" dirty="0">
                <a:latin typeface="Montserrat" panose="00000500000000000000" pitchFamily="50" charset="-70"/>
              </a:rPr>
              <a:t>, un atkritumu apsaimniekošanas līgumu būtiskie nosacījumi» prasībām, ieviešam sekojošu punktu:</a:t>
            </a:r>
          </a:p>
          <a:p>
            <a:pPr algn="just"/>
            <a:endParaRPr lang="lv-LV" sz="2000" dirty="0"/>
          </a:p>
          <a:p>
            <a:pPr algn="just"/>
            <a:r>
              <a:rPr lang="lv-LV" sz="2000" b="1" dirty="0">
                <a:latin typeface="Montserrat" panose="00000500000000000000" pitchFamily="50" charset="-70"/>
              </a:rPr>
              <a:t>Pretendentam ir pienākums nodrošināt efektīvu pasākumu izpildi un aktīvu iesaisti atkritumu apsaimniekošanā Ādažu novadā, lai noteiktajā termiņā sasniegtu Eiropas Savienības noteiktos atkritumu apsaimniekošanas mērķus, atbilstoši MK 22.01.2021. rīkojumam Nr. 45 «Par Atkritumu apsaimniekošanas valsts plānu 2021.-2028. gadam» prasībām.</a:t>
            </a:r>
          </a:p>
        </p:txBody>
      </p:sp>
    </p:spTree>
    <p:extLst>
      <p:ext uri="{BB962C8B-B14F-4D97-AF65-F5344CB8AC3E}">
        <p14:creationId xmlns:p14="http://schemas.microsoft.com/office/powerpoint/2010/main" val="3009202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CAD6527A-8BE1-CBE4-920E-ACA7E5914EC0}"/>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D22FA99A-3E4B-D747-EAF2-266629283846}"/>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63153111-5024-DCDF-555B-E6FBDAD80251}"/>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5" name="Content Placeholder 4">
            <a:extLst>
              <a:ext uri="{FF2B5EF4-FFF2-40B4-BE49-F238E27FC236}">
                <a16:creationId xmlns:a16="http://schemas.microsoft.com/office/drawing/2014/main" id="{620CCF68-65A5-4424-3A6E-D9AEB6261153}"/>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endParaRPr lang="lv-LV" sz="2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sp>
        <p:nvSpPr>
          <p:cNvPr id="2" name="TextBox 1">
            <a:extLst>
              <a:ext uri="{FF2B5EF4-FFF2-40B4-BE49-F238E27FC236}">
                <a16:creationId xmlns:a16="http://schemas.microsoft.com/office/drawing/2014/main" id="{A7B16FA2-BF4F-A47E-E244-20DBF9681543}"/>
              </a:ext>
            </a:extLst>
          </p:cNvPr>
          <p:cNvSpPr txBox="1"/>
          <p:nvPr/>
        </p:nvSpPr>
        <p:spPr>
          <a:xfrm>
            <a:off x="2996901" y="2259819"/>
            <a:ext cx="7620001" cy="2462213"/>
          </a:xfrm>
          <a:prstGeom prst="rect">
            <a:avLst/>
          </a:prstGeom>
          <a:noFill/>
        </p:spPr>
        <p:txBody>
          <a:bodyPr wrap="square" rtlCol="0">
            <a:spAutoFit/>
          </a:bodyPr>
          <a:lstStyle/>
          <a:p>
            <a:pPr algn="just"/>
            <a:r>
              <a:rPr lang="lv-LV" sz="2200" b="1" dirty="0">
                <a:latin typeface="Montserrat" panose="00000500000000000000" pitchFamily="50" charset="-70"/>
              </a:rPr>
              <a:t>Lūdzam deputātus atbalstīt prezentācijā piedāvātos risinājumus jaunās Ādažu novada atkritumu apsaimniekošanas pakalpojuma iepirkuma tehniskās specifikācijas sagatavošanai.</a:t>
            </a:r>
          </a:p>
          <a:p>
            <a:pPr algn="just"/>
            <a:endParaRPr lang="lv-LV" sz="2200" b="1" dirty="0">
              <a:latin typeface="Montserrat" panose="00000500000000000000" pitchFamily="50" charset="-70"/>
            </a:endParaRPr>
          </a:p>
          <a:p>
            <a:pPr algn="just"/>
            <a:r>
              <a:rPr lang="lv-LV" sz="2200" b="1" dirty="0">
                <a:latin typeface="Montserrat" panose="00000500000000000000" pitchFamily="50" charset="-70"/>
              </a:rPr>
              <a:t>Pieņemt informāciju zināšanai. </a:t>
            </a:r>
          </a:p>
          <a:p>
            <a:pPr algn="just"/>
            <a:endParaRPr lang="lv-LV" sz="2200" b="1" dirty="0">
              <a:latin typeface="Montserrat" panose="00000500000000000000" pitchFamily="50" charset="-70"/>
            </a:endParaRPr>
          </a:p>
        </p:txBody>
      </p:sp>
      <p:sp>
        <p:nvSpPr>
          <p:cNvPr id="8" name="Title 3">
            <a:extLst>
              <a:ext uri="{FF2B5EF4-FFF2-40B4-BE49-F238E27FC236}">
                <a16:creationId xmlns:a16="http://schemas.microsoft.com/office/drawing/2014/main" id="{8450B9CC-CCCA-D88F-632B-9205B8F194C7}"/>
              </a:ext>
            </a:extLst>
          </p:cNvPr>
          <p:cNvSpPr>
            <a:spLocks noGrp="1"/>
          </p:cNvSpPr>
          <p:nvPr>
            <p:ph type="title"/>
          </p:nvPr>
        </p:nvSpPr>
        <p:spPr>
          <a:xfrm>
            <a:off x="2996901" y="629986"/>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tālāko rīcību</a:t>
            </a:r>
            <a:endParaRPr lang="en-US" sz="3200" b="1" cap="all" dirty="0">
              <a:solidFill>
                <a:schemeClr val="tx1">
                  <a:lumMod val="65000"/>
                  <a:lumOff val="35000"/>
                </a:schemeClr>
              </a:solidFill>
              <a:latin typeface="Montserrat" panose="00000500000000000000" pitchFamily="2" charset="-70"/>
            </a:endParaRPr>
          </a:p>
        </p:txBody>
      </p:sp>
    </p:spTree>
    <p:extLst>
      <p:ext uri="{BB962C8B-B14F-4D97-AF65-F5344CB8AC3E}">
        <p14:creationId xmlns:p14="http://schemas.microsoft.com/office/powerpoint/2010/main" val="28624049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3176" y="6346005"/>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Vispārīgie dati</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lnSpcReduction="10000"/>
          </a:bodyPr>
          <a:lstStyle/>
          <a:p>
            <a:pPr marL="0" indent="0" algn="just">
              <a:spcBef>
                <a:spcPts val="600"/>
              </a:spcBef>
              <a:spcAft>
                <a:spcPts val="600"/>
              </a:spcAft>
              <a:buNone/>
            </a:pPr>
            <a:r>
              <a:rPr lang="lv-LV" sz="2200" dirty="0">
                <a:latin typeface="Montserrat" panose="00000500000000000000" pitchFamily="2" charset="-70"/>
              </a:rPr>
              <a:t>Ādažu novadā (uz 01.01.2024.) ir </a:t>
            </a:r>
            <a:r>
              <a:rPr lang="lv-LV" sz="2200" b="1" dirty="0">
                <a:latin typeface="Montserrat" panose="00000500000000000000" pitchFamily="2" charset="-70"/>
              </a:rPr>
              <a:t>24 702 iedzīvotāji</a:t>
            </a:r>
            <a:r>
              <a:rPr lang="lv-LV" sz="2200" dirty="0">
                <a:latin typeface="Montserrat" panose="00000500000000000000" pitchFamily="2" charset="-70"/>
              </a:rPr>
              <a:t>:</a:t>
            </a:r>
          </a:p>
          <a:p>
            <a:pPr algn="just">
              <a:spcBef>
                <a:spcPts val="600"/>
              </a:spcBef>
              <a:spcAft>
                <a:spcPts val="600"/>
              </a:spcAft>
            </a:pPr>
            <a:r>
              <a:rPr lang="lv-LV" sz="2200" dirty="0">
                <a:latin typeface="Montserrat" panose="00000500000000000000" pitchFamily="2" charset="-70"/>
              </a:rPr>
              <a:t>Ādažu pilsēta, pagasts  </a:t>
            </a:r>
          </a:p>
          <a:p>
            <a:pPr lvl="1" algn="just">
              <a:spcBef>
                <a:spcPts val="600"/>
              </a:spcBef>
              <a:spcAft>
                <a:spcPts val="600"/>
              </a:spcAft>
            </a:pPr>
            <a:r>
              <a:rPr lang="lv-LV" sz="1800" dirty="0">
                <a:latin typeface="Montserrat" panose="00000500000000000000" pitchFamily="2" charset="-70"/>
              </a:rPr>
              <a:t>Privātpersonu līgumi 2229</a:t>
            </a:r>
          </a:p>
          <a:p>
            <a:pPr lvl="1" algn="just">
              <a:spcBef>
                <a:spcPts val="600"/>
              </a:spcBef>
              <a:spcAft>
                <a:spcPts val="600"/>
              </a:spcAft>
            </a:pPr>
            <a:r>
              <a:rPr lang="lv-LV" sz="1800" dirty="0">
                <a:latin typeface="Montserrat" panose="00000500000000000000" pitchFamily="2" charset="-70"/>
              </a:rPr>
              <a:t>Juridisko personu līgumi 208 (t.sk. daudzdzīvokļu mājas)</a:t>
            </a:r>
          </a:p>
          <a:p>
            <a:pPr marL="457223" lvl="1" indent="0" algn="just">
              <a:spcBef>
                <a:spcPts val="600"/>
              </a:spcBef>
              <a:spcAft>
                <a:spcPts val="600"/>
              </a:spcAft>
              <a:buNone/>
            </a:pPr>
            <a:endParaRPr lang="lv-LV" sz="1800" dirty="0">
              <a:latin typeface="Montserrat" panose="00000500000000000000" pitchFamily="2" charset="-70"/>
            </a:endParaRPr>
          </a:p>
          <a:p>
            <a:pPr algn="just">
              <a:spcBef>
                <a:spcPts val="600"/>
              </a:spcBef>
              <a:spcAft>
                <a:spcPts val="600"/>
              </a:spcAft>
            </a:pPr>
            <a:r>
              <a:rPr lang="lv-LV" sz="2200" dirty="0">
                <a:latin typeface="Montserrat" panose="00000500000000000000" pitchFamily="2" charset="-70"/>
              </a:rPr>
              <a:t>Carnikavas pagasts </a:t>
            </a:r>
            <a:endParaRPr lang="lv-LV" sz="2200" dirty="0">
              <a:solidFill>
                <a:srgbClr val="0066FF"/>
              </a:solidFill>
              <a:latin typeface="Montserrat" panose="00000500000000000000" pitchFamily="2" charset="-70"/>
            </a:endParaRPr>
          </a:p>
          <a:p>
            <a:pPr lvl="1" algn="just">
              <a:spcBef>
                <a:spcPts val="600"/>
              </a:spcBef>
              <a:spcAft>
                <a:spcPts val="600"/>
              </a:spcAft>
            </a:pPr>
            <a:r>
              <a:rPr lang="lv-LV" sz="1800" dirty="0">
                <a:latin typeface="Montserrat" panose="00000500000000000000" pitchFamily="2" charset="-70"/>
              </a:rPr>
              <a:t>Privātpersonu līgumi 5024</a:t>
            </a:r>
          </a:p>
          <a:p>
            <a:pPr lvl="1" algn="just">
              <a:spcBef>
                <a:spcPts val="600"/>
              </a:spcBef>
              <a:spcAft>
                <a:spcPts val="600"/>
              </a:spcAft>
            </a:pPr>
            <a:r>
              <a:rPr lang="lv-LV" sz="1800" dirty="0">
                <a:latin typeface="Montserrat" panose="00000500000000000000" pitchFamily="2" charset="-70"/>
              </a:rPr>
              <a:t>Juridisko personu līgumi 132 (t.sk. daudzdzīvokļu mājas)</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b="1" dirty="0">
                <a:latin typeface="Montserrat" panose="00000500000000000000" pitchFamily="2" charset="-70"/>
              </a:rPr>
              <a:t>Ādažu pagasts, pilsēta </a:t>
            </a:r>
            <a:r>
              <a:rPr lang="lv-LV" sz="2200" dirty="0">
                <a:latin typeface="Montserrat" panose="00000500000000000000" pitchFamily="2" charset="-70"/>
              </a:rPr>
              <a:t>– SIA Eco </a:t>
            </a:r>
            <a:r>
              <a:rPr lang="lv-LV" sz="2200" dirty="0" err="1">
                <a:latin typeface="Montserrat" panose="00000500000000000000" pitchFamily="2" charset="-70"/>
              </a:rPr>
              <a:t>Baltia</a:t>
            </a:r>
            <a:r>
              <a:rPr lang="lv-LV" sz="2200" dirty="0">
                <a:latin typeface="Montserrat" panose="00000500000000000000" pitchFamily="2" charset="-70"/>
              </a:rPr>
              <a:t> vide, </a:t>
            </a:r>
            <a:r>
              <a:rPr lang="lv-LV" sz="2200" b="1" dirty="0">
                <a:latin typeface="Montserrat" panose="00000500000000000000" pitchFamily="2" charset="-70"/>
              </a:rPr>
              <a:t>līdz 02.06.2026.</a:t>
            </a:r>
          </a:p>
          <a:p>
            <a:pPr marL="0" indent="0" algn="just">
              <a:spcBef>
                <a:spcPts val="600"/>
              </a:spcBef>
              <a:spcAft>
                <a:spcPts val="600"/>
              </a:spcAft>
              <a:buNone/>
            </a:pPr>
            <a:r>
              <a:rPr lang="lv-LV" sz="2200" b="1" dirty="0">
                <a:latin typeface="Montserrat" panose="00000500000000000000" pitchFamily="2" charset="-70"/>
              </a:rPr>
              <a:t>Carnikavas pagasts </a:t>
            </a:r>
            <a:r>
              <a:rPr lang="lv-LV" sz="2200" dirty="0">
                <a:latin typeface="Montserrat" panose="00000500000000000000" pitchFamily="2" charset="-70"/>
              </a:rPr>
              <a:t>– SIA </a:t>
            </a:r>
            <a:r>
              <a:rPr lang="lv-LV" sz="2200" dirty="0" err="1">
                <a:latin typeface="Montserrat" panose="00000500000000000000" pitchFamily="2" charset="-70"/>
              </a:rPr>
              <a:t>Clean</a:t>
            </a:r>
            <a:r>
              <a:rPr lang="lv-LV" sz="2200" dirty="0">
                <a:latin typeface="Montserrat" panose="00000500000000000000" pitchFamily="2" charset="-70"/>
              </a:rPr>
              <a:t> R, </a:t>
            </a:r>
            <a:r>
              <a:rPr lang="lv-LV" sz="2200" b="1" dirty="0">
                <a:latin typeface="Montserrat" panose="00000500000000000000" pitchFamily="2" charset="-70"/>
              </a:rPr>
              <a:t>līdz 30.05.2025.</a:t>
            </a:r>
            <a:endParaRPr lang="lv-LV" sz="1800" b="1" dirty="0">
              <a:latin typeface="Montserrat" panose="00000500000000000000" pitchFamily="2" charset="-70"/>
            </a:endParaRPr>
          </a:p>
          <a:p>
            <a:pPr marL="457223" lvl="1" indent="0" algn="just">
              <a:spcBef>
                <a:spcPts val="600"/>
              </a:spcBef>
              <a:spcAft>
                <a:spcPts val="600"/>
              </a:spcAft>
              <a:buNone/>
            </a:pPr>
            <a:endParaRPr lang="lv-LV" sz="1800" dirty="0">
              <a:latin typeface="Montserrat" panose="00000500000000000000" pitchFamily="2" charset="-70"/>
            </a:endParaRPr>
          </a:p>
        </p:txBody>
      </p:sp>
    </p:spTree>
    <p:extLst>
      <p:ext uri="{BB962C8B-B14F-4D97-AF65-F5344CB8AC3E}">
        <p14:creationId xmlns:p14="http://schemas.microsoft.com/office/powerpoint/2010/main" val="4043107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konteineriem</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Atkritumu </a:t>
            </a:r>
            <a:r>
              <a:rPr lang="lv-LV" sz="2200" dirty="0" err="1">
                <a:latin typeface="Montserrat" panose="00000500000000000000" pitchFamily="2" charset="-70"/>
              </a:rPr>
              <a:t>apsaimniekotājam</a:t>
            </a:r>
            <a:r>
              <a:rPr lang="lv-LV" sz="2200" dirty="0">
                <a:latin typeface="Montserrat" panose="00000500000000000000" pitchFamily="2" charset="-70"/>
              </a:rPr>
              <a:t>, noslēdzot līgumu ar Klientu par sadzīves atkritumu savākšanu un pārvadāšanu, jānodrošina lietošanai derīgu sadzīves atkritumu savākšanas </a:t>
            </a:r>
            <a:r>
              <a:rPr lang="lv-LV" sz="2200" b="1" dirty="0">
                <a:latin typeface="Montserrat" panose="00000500000000000000" pitchFamily="2" charset="-70"/>
              </a:rPr>
              <a:t>konteineru uzstādīšanu </a:t>
            </a:r>
            <a:r>
              <a:rPr lang="lv-LV" sz="2200" dirty="0">
                <a:latin typeface="Montserrat" panose="00000500000000000000" pitchFamily="2" charset="-70"/>
              </a:rPr>
              <a:t>Klientiem bez papildu maksas. </a:t>
            </a:r>
          </a:p>
          <a:p>
            <a:pPr marL="0" indent="0" algn="just">
              <a:spcBef>
                <a:spcPts val="600"/>
              </a:spcBef>
              <a:spcAft>
                <a:spcPts val="600"/>
              </a:spcAft>
              <a:buNone/>
            </a:pPr>
            <a:r>
              <a:rPr lang="lv-LV" sz="2200" dirty="0">
                <a:latin typeface="Montserrat" panose="00000500000000000000" pitchFamily="2" charset="-70"/>
              </a:rPr>
              <a:t>Atkritumu </a:t>
            </a:r>
            <a:r>
              <a:rPr lang="lv-LV" sz="2200" dirty="0" err="1">
                <a:latin typeface="Montserrat" panose="00000500000000000000" pitchFamily="2" charset="-70"/>
              </a:rPr>
              <a:t>apsaimniekotājam</a:t>
            </a:r>
            <a:r>
              <a:rPr lang="lv-LV" sz="2200" dirty="0">
                <a:latin typeface="Montserrat" panose="00000500000000000000" pitchFamily="2" charset="-70"/>
              </a:rPr>
              <a:t> jānodrošina bez papildus samaksas pieprasīšanas, atkritumu iztukšošanas laikā bojāto sadzīves atkritumu </a:t>
            </a:r>
            <a:r>
              <a:rPr lang="lv-LV" sz="2200" b="1" dirty="0">
                <a:latin typeface="Montserrat" panose="00000500000000000000" pitchFamily="2" charset="-70"/>
              </a:rPr>
              <a:t>konteineru nomaiņu</a:t>
            </a:r>
            <a:r>
              <a:rPr lang="lv-LV" sz="2200" dirty="0">
                <a:latin typeface="Montserrat" panose="00000500000000000000" pitchFamily="2" charset="-70"/>
              </a:rPr>
              <a:t>.</a:t>
            </a:r>
          </a:p>
          <a:p>
            <a:pPr marL="0" indent="0" algn="just">
              <a:spcBef>
                <a:spcPts val="600"/>
              </a:spcBef>
              <a:spcAft>
                <a:spcPts val="600"/>
              </a:spcAft>
              <a:buNone/>
            </a:pPr>
            <a:r>
              <a:rPr lang="lv-LV" sz="2200" dirty="0">
                <a:latin typeface="Montserrat" panose="00000500000000000000" pitchFamily="2" charset="-70"/>
              </a:rPr>
              <a:t>Atkritumu radītāja vainas dēļ bojātu sadzīves atkritumu konteineru nomaiņa ir par papildus maksu.</a:t>
            </a:r>
          </a:p>
        </p:txBody>
      </p:sp>
    </p:spTree>
    <p:extLst>
      <p:ext uri="{BB962C8B-B14F-4D97-AF65-F5344CB8AC3E}">
        <p14:creationId xmlns:p14="http://schemas.microsoft.com/office/powerpoint/2010/main" val="51081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295572"/>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atkritumu somām</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496482"/>
            <a:ext cx="9219164" cy="4403164"/>
          </a:xfrm>
          <a:noFill/>
        </p:spPr>
        <p:txBody>
          <a:bodyPr>
            <a:noAutofit/>
          </a:bodyPr>
          <a:lstStyle/>
          <a:p>
            <a:pPr marL="0" indent="0" algn="just">
              <a:spcBef>
                <a:spcPts val="600"/>
              </a:spcBef>
              <a:spcAft>
                <a:spcPts val="600"/>
              </a:spcAft>
              <a:buNone/>
            </a:pPr>
            <a:r>
              <a:rPr lang="lv-LV" sz="2200" dirty="0">
                <a:latin typeface="Montserrat" panose="00000500000000000000" pitchFamily="2" charset="-70"/>
              </a:rPr>
              <a:t>Pēc Klientu pieprasījuma, Pretendentam jānodrošina privātmājas ar dalītu atkritumu savākšanas somām – vieglajam iepakojumam un stiklam. </a:t>
            </a:r>
          </a:p>
          <a:p>
            <a:pPr marL="0" indent="0" algn="just">
              <a:spcBef>
                <a:spcPts val="600"/>
              </a:spcBef>
              <a:spcAft>
                <a:spcPts val="600"/>
              </a:spcAft>
              <a:buNone/>
            </a:pPr>
            <a:r>
              <a:rPr lang="lv-LV" sz="2200" dirty="0">
                <a:latin typeface="Montserrat" panose="00000500000000000000" pitchFamily="2" charset="-70"/>
              </a:rPr>
              <a:t>Somām jābūt izturīgām – no polipropilēna ar rokturiem, speciāli marķētas (</a:t>
            </a:r>
            <a:r>
              <a:rPr lang="lv-LV" sz="2200" dirty="0" err="1">
                <a:latin typeface="Montserrat" panose="00000500000000000000" pitchFamily="2" charset="-70"/>
              </a:rPr>
              <a:t>trafarētas</a:t>
            </a:r>
            <a:r>
              <a:rPr lang="lv-LV" sz="2200" dirty="0">
                <a:latin typeface="Montserrat" panose="00000500000000000000" pitchFamily="2" charset="-70"/>
              </a:rPr>
              <a:t>), nodrošinot Klientam iespēju izvēlēties starp 2 izmēru somām ar tilpumu pēc klienta izvēles, intervālā no 20 līdz 120 litri, par vienreizēju maksu par somu, kas pāriet Klienta īpašumā. </a:t>
            </a:r>
          </a:p>
          <a:p>
            <a:pPr marL="0" indent="0" algn="just">
              <a:spcBef>
                <a:spcPts val="600"/>
              </a:spcBef>
              <a:spcAft>
                <a:spcPts val="600"/>
              </a:spcAft>
              <a:buNone/>
            </a:pPr>
            <a:r>
              <a:rPr lang="lv-LV" sz="2200" dirty="0">
                <a:latin typeface="Montserrat" panose="00000500000000000000" pitchFamily="2" charset="-70"/>
              </a:rPr>
              <a:t>Atkritumu somas izved pēc iepriekš saskaņota grafika.</a:t>
            </a:r>
          </a:p>
          <a:p>
            <a:pPr marL="0" indent="0" algn="just">
              <a:spcBef>
                <a:spcPts val="600"/>
              </a:spcBef>
              <a:spcAft>
                <a:spcPts val="600"/>
              </a:spcAft>
              <a:buNone/>
            </a:pPr>
            <a:endParaRPr lang="lv-LV" sz="2400" dirty="0">
              <a:latin typeface="Montserrat" panose="00000500000000000000" pitchFamily="2" charset="-70"/>
            </a:endParaRPr>
          </a:p>
        </p:txBody>
      </p:sp>
    </p:spTree>
    <p:extLst>
      <p:ext uri="{BB962C8B-B14F-4D97-AF65-F5344CB8AC3E}">
        <p14:creationId xmlns:p14="http://schemas.microsoft.com/office/powerpoint/2010/main" val="2733560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a:extLst>
            <a:ext uri="{FF2B5EF4-FFF2-40B4-BE49-F238E27FC236}">
              <a16:creationId xmlns:a16="http://schemas.microsoft.com/office/drawing/2014/main" id="{6CC97FE3-2ABE-70E1-F2FC-4C1F79ADBF98}"/>
            </a:ext>
          </a:extLst>
        </p:cNvPr>
        <p:cNvGrpSpPr/>
        <p:nvPr/>
      </p:nvGrpSpPr>
      <p:grpSpPr>
        <a:xfrm>
          <a:off x="0" y="0"/>
          <a:ext cx="0" cy="0"/>
          <a:chOff x="0" y="0"/>
          <a:chExt cx="0" cy="0"/>
        </a:xfrm>
      </p:grpSpPr>
      <p:sp>
        <p:nvSpPr>
          <p:cNvPr id="3" name="AutoShape 3">
            <a:extLst>
              <a:ext uri="{FF2B5EF4-FFF2-40B4-BE49-F238E27FC236}">
                <a16:creationId xmlns:a16="http://schemas.microsoft.com/office/drawing/2014/main" id="{FAB2E2C6-5E94-8422-55FD-00A6EFFA6E7A}"/>
              </a:ext>
            </a:extLst>
          </p:cNvPr>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159736EC-6D90-4A6E-3F60-43251203E635}"/>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1382790E-F40E-F388-FA19-8AE8CDBD1CAC}"/>
              </a:ext>
            </a:extLst>
          </p:cNvPr>
          <p:cNvSpPr>
            <a:spLocks noGrp="1"/>
          </p:cNvSpPr>
          <p:nvPr>
            <p:ph type="title"/>
          </p:nvPr>
        </p:nvSpPr>
        <p:spPr>
          <a:xfrm>
            <a:off x="2911876" y="323632"/>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atkritumu somām 2</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1D17CE98-074B-BD88-63DC-2C094F91257F}"/>
              </a:ext>
            </a:extLst>
          </p:cNvPr>
          <p:cNvSpPr>
            <a:spLocks noGrp="1"/>
          </p:cNvSpPr>
          <p:nvPr>
            <p:ph idx="1"/>
          </p:nvPr>
        </p:nvSpPr>
        <p:spPr>
          <a:xfrm>
            <a:off x="2911876" y="1577727"/>
            <a:ext cx="9219164" cy="4817072"/>
          </a:xfrm>
          <a:noFill/>
        </p:spPr>
        <p:txBody>
          <a:bodyPr>
            <a:noAutofit/>
          </a:bodyPr>
          <a:lstStyle/>
          <a:p>
            <a:pPr marL="0" indent="0" algn="just">
              <a:spcBef>
                <a:spcPts val="600"/>
              </a:spcBef>
              <a:spcAft>
                <a:spcPts val="600"/>
              </a:spcAft>
              <a:buNone/>
            </a:pPr>
            <a:r>
              <a:rPr lang="lv-LV" sz="2200" dirty="0">
                <a:latin typeface="Montserrat" panose="00000500000000000000" pitchFamily="2" charset="-70"/>
              </a:rPr>
              <a:t>Lai nodrošinātu sadzīves atkritumu izvešanu no apdzīvotām vietām, kurās specializētā transportlīdzekļa piekļūšana ir apgrūtināta/neiespējama </a:t>
            </a:r>
            <a:r>
              <a:rPr lang="lv-LV" sz="2200" b="1" dirty="0">
                <a:latin typeface="Montserrat" panose="00000500000000000000" pitchFamily="2" charset="-70"/>
              </a:rPr>
              <a:t>šauro piebraucamo ceļu dēļ </a:t>
            </a:r>
            <a:r>
              <a:rPr lang="lv-LV" sz="2200" dirty="0">
                <a:latin typeface="Montserrat" panose="00000500000000000000" pitchFamily="2" charset="-70"/>
              </a:rPr>
              <a:t>(piemēram, mazdārziņu teritorijās u.tml.), konteineru iztukšošanas dienās </a:t>
            </a:r>
            <a:r>
              <a:rPr lang="lv-LV" sz="2200" b="1" dirty="0">
                <a:latin typeface="Montserrat" panose="00000500000000000000" pitchFamily="2" charset="-70"/>
              </a:rPr>
              <a:t>Klienti</a:t>
            </a:r>
            <a:r>
              <a:rPr lang="lv-LV" sz="2200" dirty="0">
                <a:latin typeface="Montserrat" panose="00000500000000000000" pitchFamily="2" charset="-70"/>
              </a:rPr>
              <a:t> </a:t>
            </a:r>
            <a:r>
              <a:rPr lang="lv-LV" sz="2200" b="1" dirty="0">
                <a:latin typeface="Montserrat" panose="00000500000000000000" pitchFamily="2" charset="-70"/>
              </a:rPr>
              <a:t>konteinerus, maisus </a:t>
            </a:r>
            <a:r>
              <a:rPr lang="lv-LV" sz="2200" dirty="0">
                <a:latin typeface="Montserrat" panose="00000500000000000000" pitchFamily="2" charset="-70"/>
              </a:rPr>
              <a:t>vai dalīti vākto atkritumu </a:t>
            </a:r>
            <a:r>
              <a:rPr lang="lv-LV" sz="2200" b="1" dirty="0">
                <a:latin typeface="Montserrat" panose="00000500000000000000" pitchFamily="2" charset="-70"/>
              </a:rPr>
              <a:t>somas</a:t>
            </a:r>
            <a:r>
              <a:rPr lang="lv-LV" sz="2200" dirty="0">
                <a:latin typeface="Montserrat" panose="00000500000000000000" pitchFamily="2" charset="-70"/>
              </a:rPr>
              <a:t> </a:t>
            </a:r>
            <a:r>
              <a:rPr lang="lv-LV" sz="2200" b="1" dirty="0">
                <a:latin typeface="Montserrat" panose="00000500000000000000" pitchFamily="2" charset="-70"/>
              </a:rPr>
              <a:t>no īpašumiem pārvieto specializētajiem transportlīdzekļiem pieejamā vietā</a:t>
            </a:r>
            <a:r>
              <a:rPr lang="lv-LV" sz="2200" dirty="0">
                <a:latin typeface="Montserrat" panose="00000500000000000000" pitchFamily="2" charset="-70"/>
              </a:rPr>
              <a:t>, kur tie netraucē gājēju un transportlīdzekļu kustībai, kā arī nodrošina, lai pēc atkritumu izvešanas konteineri tiktu novietoti atpakaļ to pastāvīgajā atrašanās vietā.</a:t>
            </a:r>
          </a:p>
          <a:p>
            <a:pPr marL="0" indent="0" algn="just">
              <a:spcBef>
                <a:spcPts val="600"/>
              </a:spcBef>
              <a:spcAft>
                <a:spcPts val="600"/>
              </a:spcAft>
              <a:buNone/>
            </a:pPr>
            <a:endParaRPr lang="lv-LV" sz="2400" dirty="0">
              <a:latin typeface="Montserrat" panose="00000500000000000000" pitchFamily="2" charset="-70"/>
            </a:endParaRPr>
          </a:p>
        </p:txBody>
      </p:sp>
    </p:spTree>
    <p:extLst>
      <p:ext uri="{BB962C8B-B14F-4D97-AF65-F5344CB8AC3E}">
        <p14:creationId xmlns:p14="http://schemas.microsoft.com/office/powerpoint/2010/main" val="4085856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23632"/>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atkritumu somām 3</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2911876" y="1314635"/>
            <a:ext cx="8441924" cy="4754469"/>
          </a:xfrm>
          <a:noFill/>
        </p:spPr>
        <p:txBody>
          <a:bodyPr>
            <a:normAutofit fontScale="92500" lnSpcReduction="20000"/>
          </a:bodyPr>
          <a:lstStyle/>
          <a:p>
            <a:pPr marL="228611" marR="0" lvl="0" indent="-228611"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Pirmo somu komplekti (vismaz 2 somas - viena soma stiklam un viena soma jauktajam iepakojumam) Klientam pieejami bez maksas. </a:t>
            </a:r>
          </a:p>
          <a:p>
            <a:pPr marL="228611" marR="0" lvl="0" indent="-228611"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Katras nākamās jaunās (papildu) somas iegāde ir iespējama par maksu. </a:t>
            </a:r>
          </a:p>
          <a:p>
            <a:pPr marL="228611" marR="0" lvl="0" indent="-228611"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Pakalpojums pieejams tikai fiziskām personām, kam ar Atkritumu </a:t>
            </a:r>
            <a:r>
              <a:rPr kumimoji="0" lang="lv-LV" sz="2200" b="0" i="0" u="none" strike="noStrike" kern="1200" cap="none" spc="0" normalizeH="0" baseline="0" noProof="0" dirty="0" err="1">
                <a:ln>
                  <a:noFill/>
                </a:ln>
                <a:solidFill>
                  <a:prstClr val="black"/>
                </a:solidFill>
                <a:effectLst/>
                <a:uLnTx/>
                <a:uFillTx/>
                <a:latin typeface="Montserrat" panose="00000500000000000000" pitchFamily="2" charset="-70"/>
                <a:ea typeface="+mn-ea"/>
                <a:cs typeface="+mn-cs"/>
              </a:rPr>
              <a:t>apsaimniekotāju</a:t>
            </a: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 noslēgts sadzīves atkritumu apsaimniekošanas līgums. </a:t>
            </a:r>
          </a:p>
          <a:p>
            <a:pPr marL="228611" marR="0" lvl="0" indent="-228611" algn="just" defTabSz="914446" rtl="0" eaLnBrk="1" fontAlgn="auto" latinLnBrk="0" hangingPunct="1">
              <a:lnSpc>
                <a:spcPct val="90000"/>
              </a:lnSpc>
              <a:spcBef>
                <a:spcPts val="600"/>
              </a:spcBef>
              <a:spcAft>
                <a:spcPts val="600"/>
              </a:spcAft>
              <a:buClrTx/>
              <a:buSzTx/>
              <a:buFont typeface="Arial" panose="020B0604020202020204" pitchFamily="34" charset="0"/>
              <a:buChar char="•"/>
              <a:tabLst/>
              <a:defRPr/>
            </a:pPr>
            <a:endParaRPr lang="lv-LV" sz="2200" dirty="0">
              <a:solidFill>
                <a:prstClr val="black"/>
              </a:solidFill>
              <a:latin typeface="Montserrat" panose="00000500000000000000" pitchFamily="2" charset="-70"/>
            </a:endParaRPr>
          </a:p>
          <a:p>
            <a:pPr marL="0" marR="0" lvl="0" indent="0" algn="just" defTabSz="914446" rtl="0" eaLnBrk="1" fontAlgn="auto" latinLnBrk="0" hangingPunct="1">
              <a:lnSpc>
                <a:spcPct val="90000"/>
              </a:lnSpc>
              <a:spcBef>
                <a:spcPts val="600"/>
              </a:spcBef>
              <a:spcAft>
                <a:spcPts val="600"/>
              </a:spcAft>
              <a:buClrTx/>
              <a:buSzTx/>
              <a:buNone/>
              <a:tabLst/>
              <a:defRPr/>
            </a:pPr>
            <a:r>
              <a:rPr lang="lv-LV" sz="2200" dirty="0">
                <a:solidFill>
                  <a:prstClr val="black"/>
                </a:solidFill>
                <a:latin typeface="Montserrat" panose="00000500000000000000" pitchFamily="2" charset="-70"/>
              </a:rPr>
              <a:t>Somas izmanto 83 adresēs Ādažu pagastā (uz 01.10.2024.).</a:t>
            </a:r>
          </a:p>
          <a:p>
            <a:pPr marL="0" indent="0" algn="just">
              <a:spcBef>
                <a:spcPts val="600"/>
              </a:spcBef>
              <a:spcAft>
                <a:spcPts val="600"/>
              </a:spcAft>
              <a:buNone/>
              <a:defRPr/>
            </a:pPr>
            <a:r>
              <a:rPr lang="lv-LV" sz="2200" dirty="0">
                <a:solidFill>
                  <a:prstClr val="black"/>
                </a:solidFill>
                <a:latin typeface="Montserrat" panose="00000500000000000000" pitchFamily="2" charset="-70"/>
              </a:rPr>
              <a:t>Carnikavas pagastā – nav.</a:t>
            </a:r>
            <a:endPar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endParaRPr>
          </a:p>
          <a:p>
            <a:pPr marL="0" marR="0" lvl="0" indent="0" algn="just" defTabSz="914446" rtl="0" eaLnBrk="1" fontAlgn="auto" latinLnBrk="0" hangingPunct="1">
              <a:lnSpc>
                <a:spcPct val="90000"/>
              </a:lnSpc>
              <a:spcBef>
                <a:spcPts val="600"/>
              </a:spcBef>
              <a:spcAft>
                <a:spcPts val="600"/>
              </a:spcAft>
              <a:buClrTx/>
              <a:buSzTx/>
              <a:buNone/>
              <a:tabLst/>
              <a:defRPr/>
            </a:pPr>
            <a:r>
              <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rPr>
              <a:t>Sezonālie līgumi Ādažu pagastā – 226 (uz 01.10.2024.).</a:t>
            </a:r>
          </a:p>
          <a:p>
            <a:pPr marL="0" marR="0" lvl="0" indent="0" algn="just" defTabSz="914446" rtl="0" eaLnBrk="1" fontAlgn="auto" latinLnBrk="0" hangingPunct="1">
              <a:lnSpc>
                <a:spcPct val="90000"/>
              </a:lnSpc>
              <a:spcBef>
                <a:spcPts val="600"/>
              </a:spcBef>
              <a:spcAft>
                <a:spcPts val="600"/>
              </a:spcAft>
              <a:buClrTx/>
              <a:buSzTx/>
              <a:buNone/>
              <a:tabLst/>
              <a:defRPr/>
            </a:pPr>
            <a:r>
              <a:rPr lang="lv-LV" sz="2200" dirty="0">
                <a:solidFill>
                  <a:prstClr val="black"/>
                </a:solidFill>
                <a:latin typeface="Montserrat" panose="00000500000000000000" pitchFamily="2" charset="-70"/>
              </a:rPr>
              <a:t>Sezonālie līgumi Carnikavas pagastā – 1439, no tiem ikgadējie 575.</a:t>
            </a:r>
          </a:p>
          <a:p>
            <a:pPr marL="0" marR="0" lvl="0" indent="0" algn="just" defTabSz="914446" rtl="0" eaLnBrk="1" fontAlgn="auto" latinLnBrk="0" hangingPunct="1">
              <a:lnSpc>
                <a:spcPct val="90000"/>
              </a:lnSpc>
              <a:spcBef>
                <a:spcPts val="600"/>
              </a:spcBef>
              <a:spcAft>
                <a:spcPts val="600"/>
              </a:spcAft>
              <a:buClrTx/>
              <a:buSzTx/>
              <a:buNone/>
              <a:tabLst/>
              <a:defRPr/>
            </a:pPr>
            <a:r>
              <a:rPr kumimoji="0" lang="lv-LV" sz="2200" b="1" i="0" u="none" strike="noStrike" kern="1200" cap="none" spc="0" normalizeH="0" baseline="0" noProof="0" dirty="0">
                <a:ln>
                  <a:noFill/>
                </a:ln>
                <a:solidFill>
                  <a:srgbClr val="00B050"/>
                </a:solidFill>
                <a:effectLst/>
                <a:uLnTx/>
                <a:uFillTx/>
                <a:latin typeface="Montserrat" panose="00000500000000000000" pitchFamily="2" charset="-70"/>
                <a:ea typeface="+mn-ea"/>
                <a:cs typeface="+mn-cs"/>
              </a:rPr>
              <a:t>Vai deputāti atbalsta – </a:t>
            </a:r>
            <a:r>
              <a:rPr kumimoji="0" lang="lv-LV" sz="2200" b="1" i="0" u="none" strike="noStrike" kern="1200" cap="none" spc="0" normalizeH="0" baseline="0" noProof="0" dirty="0" err="1">
                <a:ln>
                  <a:noFill/>
                </a:ln>
                <a:solidFill>
                  <a:srgbClr val="00B050"/>
                </a:solidFill>
                <a:effectLst/>
                <a:uLnTx/>
                <a:uFillTx/>
                <a:latin typeface="Montserrat" panose="00000500000000000000" pitchFamily="2" charset="-70"/>
                <a:ea typeface="+mn-ea"/>
                <a:cs typeface="+mn-cs"/>
              </a:rPr>
              <a:t>sag</a:t>
            </a:r>
            <a:r>
              <a:rPr lang="lv-LV" sz="2200" b="1" dirty="0">
                <a:solidFill>
                  <a:srgbClr val="00B050"/>
                </a:solidFill>
                <a:latin typeface="Montserrat" panose="00000500000000000000" pitchFamily="2" charset="-70"/>
              </a:rPr>
              <a:t>labāt somu sistēmu?</a:t>
            </a:r>
            <a:endParaRPr kumimoji="0" lang="lv-LV" sz="2200" b="1" i="0" u="none" strike="noStrike" kern="1200" cap="none" spc="0" normalizeH="0" baseline="0" noProof="0" dirty="0">
              <a:ln>
                <a:noFill/>
              </a:ln>
              <a:solidFill>
                <a:srgbClr val="00B050"/>
              </a:solidFill>
              <a:effectLst/>
              <a:uLnTx/>
              <a:uFillTx/>
              <a:latin typeface="Montserrat" panose="00000500000000000000" pitchFamily="2" charset="-70"/>
              <a:ea typeface="+mn-ea"/>
              <a:cs typeface="+mn-cs"/>
            </a:endParaRPr>
          </a:p>
          <a:p>
            <a:pPr marL="0" marR="0" lvl="0" indent="0" algn="just" defTabSz="914446" rtl="0" eaLnBrk="1" fontAlgn="auto" latinLnBrk="0" hangingPunct="1">
              <a:lnSpc>
                <a:spcPct val="90000"/>
              </a:lnSpc>
              <a:spcBef>
                <a:spcPts val="600"/>
              </a:spcBef>
              <a:spcAft>
                <a:spcPts val="600"/>
              </a:spcAft>
              <a:buClrTx/>
              <a:buSzTx/>
              <a:buNone/>
              <a:tabLst/>
              <a:defRPr/>
            </a:pPr>
            <a:endParaRPr kumimoji="0" lang="lv-LV" sz="2200" b="0" i="0" u="none" strike="noStrike" kern="1200" cap="none" spc="0" normalizeH="0" baseline="0" noProof="0" dirty="0">
              <a:ln>
                <a:noFill/>
              </a:ln>
              <a:solidFill>
                <a:prstClr val="black"/>
              </a:solidFill>
              <a:effectLst/>
              <a:uLnTx/>
              <a:uFillTx/>
              <a:latin typeface="Montserrat" panose="00000500000000000000" pitchFamily="2" charset="-70"/>
              <a:ea typeface="+mn-ea"/>
              <a:cs typeface="+mn-cs"/>
            </a:endParaRPr>
          </a:p>
        </p:txBody>
      </p:sp>
    </p:spTree>
    <p:extLst>
      <p:ext uri="{BB962C8B-B14F-4D97-AF65-F5344CB8AC3E}">
        <p14:creationId xmlns:p14="http://schemas.microsoft.com/office/powerpoint/2010/main" val="3207687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endParaRPr lang="en-US" sz="1000" dirty="0">
              <a:solidFill>
                <a:prstClr val="black">
                  <a:lumMod val="65000"/>
                  <a:lumOff val="35000"/>
                </a:prstClr>
              </a:solidFill>
              <a:latin typeface="Montserrat" pitchFamily="2" charset="77"/>
            </a:endParaRP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23632"/>
            <a:ext cx="8159536"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Par </a:t>
            </a:r>
            <a:r>
              <a:rPr lang="lv-LV" sz="3200" b="1" cap="all" dirty="0" err="1">
                <a:solidFill>
                  <a:srgbClr val="595959"/>
                </a:solidFill>
                <a:latin typeface="Montserrat" panose="00000500000000000000" pitchFamily="2" charset="-70"/>
              </a:rPr>
              <a:t>trafarētiem</a:t>
            </a:r>
            <a:r>
              <a:rPr lang="lv-LV" sz="3200" b="1" cap="all" dirty="0">
                <a:solidFill>
                  <a:srgbClr val="595959"/>
                </a:solidFill>
                <a:latin typeface="Montserrat" panose="00000500000000000000" pitchFamily="2" charset="-70"/>
              </a:rPr>
              <a:t> maisiem</a:t>
            </a:r>
            <a:endParaRPr lang="en-US" sz="3200" b="1" cap="all" dirty="0">
              <a:solidFill>
                <a:schemeClr val="tx1">
                  <a:lumMod val="65000"/>
                  <a:lumOff val="35000"/>
                </a:schemeClr>
              </a:solidFill>
              <a:latin typeface="Montserrat" panose="00000500000000000000" pitchFamily="2" charset="-70"/>
            </a:endParaRPr>
          </a:p>
        </p:txBody>
      </p:sp>
      <p:sp>
        <p:nvSpPr>
          <p:cNvPr id="8" name="Content Placeholder 4">
            <a:extLst>
              <a:ext uri="{FF2B5EF4-FFF2-40B4-BE49-F238E27FC236}">
                <a16:creationId xmlns:a16="http://schemas.microsoft.com/office/drawing/2014/main" id="{C91C4B05-1734-A242-D9D7-9F0932C17D83}"/>
              </a:ext>
            </a:extLst>
          </p:cNvPr>
          <p:cNvSpPr>
            <a:spLocks noGrp="1"/>
          </p:cNvSpPr>
          <p:nvPr>
            <p:ph idx="1"/>
          </p:nvPr>
        </p:nvSpPr>
        <p:spPr>
          <a:xfrm>
            <a:off x="3031067" y="1458072"/>
            <a:ext cx="8847168" cy="4351338"/>
          </a:xfrm>
          <a:noFill/>
        </p:spPr>
        <p:txBody>
          <a:bodyPr>
            <a:noAutofit/>
          </a:bodyPr>
          <a:lstStyle/>
          <a:p>
            <a:pPr marL="0" indent="0" algn="just">
              <a:lnSpc>
                <a:spcPct val="120000"/>
              </a:lnSpc>
              <a:spcBef>
                <a:spcPts val="600"/>
              </a:spcBef>
              <a:spcAft>
                <a:spcPts val="600"/>
              </a:spcAft>
              <a:buNone/>
            </a:pPr>
            <a:r>
              <a:rPr lang="lv-LV" sz="2200" dirty="0">
                <a:latin typeface="Montserrat" panose="00000500000000000000" pitchFamily="2" charset="-70"/>
              </a:rPr>
              <a:t>Pretendentam jānodrošina </a:t>
            </a:r>
            <a:r>
              <a:rPr lang="lv-LV" sz="2200" dirty="0" err="1">
                <a:latin typeface="Montserrat" panose="00000500000000000000" pitchFamily="2" charset="-70"/>
              </a:rPr>
              <a:t>trafarētu</a:t>
            </a:r>
            <a:r>
              <a:rPr lang="lv-LV" sz="2200" dirty="0">
                <a:latin typeface="Montserrat" panose="00000500000000000000" pitchFamily="2" charset="-70"/>
              </a:rPr>
              <a:t> maisu nešķirotu sadzīves atkritumu savākšanai pārdošanu Klientiem ērtā veidā – Ādažu novada tirdzniecības vietās, pie pretendenta vai citā veidā. Maisiem jābūt izturīgiem – ūdens necaurlaidīgiem, necaurspīdīgiem ar biezumu vismaz 50 mikroni, aizsienamiem, ar tilpumu ne mazāku par 120 litri.</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Ādažu pagastā - 102 adresēs (uz 01.10.2024.).</a:t>
            </a:r>
          </a:p>
          <a:p>
            <a:pPr marL="0" indent="0" algn="just">
              <a:spcBef>
                <a:spcPts val="600"/>
              </a:spcBef>
              <a:spcAft>
                <a:spcPts val="600"/>
              </a:spcAft>
              <a:buNone/>
            </a:pPr>
            <a:r>
              <a:rPr lang="lv-LV" sz="2200" dirty="0">
                <a:latin typeface="Montserrat" panose="00000500000000000000" pitchFamily="2" charset="-70"/>
              </a:rPr>
              <a:t>Carnikavas pagastā – 1020 līgumi (uz 18.10.2024.). </a:t>
            </a:r>
          </a:p>
          <a:p>
            <a:pPr marL="0" indent="0" algn="just">
              <a:spcBef>
                <a:spcPts val="600"/>
              </a:spcBef>
              <a:spcAft>
                <a:spcPts val="600"/>
              </a:spcAft>
              <a:buNone/>
            </a:pPr>
            <a:r>
              <a:rPr lang="lv-LV" sz="2200" b="1" dirty="0">
                <a:solidFill>
                  <a:srgbClr val="00B050"/>
                </a:solidFill>
                <a:latin typeface="Montserrat" panose="00000500000000000000" pitchFamily="2" charset="-70"/>
              </a:rPr>
              <a:t>Vai deputāti atbalsta – saglabāt maisu sistēmu?</a:t>
            </a:r>
          </a:p>
        </p:txBody>
      </p:sp>
    </p:spTree>
    <p:extLst>
      <p:ext uri="{BB962C8B-B14F-4D97-AF65-F5344CB8AC3E}">
        <p14:creationId xmlns:p14="http://schemas.microsoft.com/office/powerpoint/2010/main" val="4077352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customXml/itemProps2.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6404388-E8D1-49A5-893B-E0BB1C4FF7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16373</TotalTime>
  <Words>2464</Words>
  <Application>Microsoft Office PowerPoint</Application>
  <PresentationFormat>Widescreen</PresentationFormat>
  <Paragraphs>207</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Calibri Light</vt:lpstr>
      <vt:lpstr>Montserrat</vt:lpstr>
      <vt:lpstr>Montserrat Medium</vt:lpstr>
      <vt:lpstr>Office Theme</vt:lpstr>
      <vt:lpstr>PowerPoint Presentation</vt:lpstr>
      <vt:lpstr>Par tehnisko specifikāciju</vt:lpstr>
      <vt:lpstr>Par darba uzdevumu</vt:lpstr>
      <vt:lpstr>Vispārīgie dati</vt:lpstr>
      <vt:lpstr>Par konteineriem</vt:lpstr>
      <vt:lpstr>Par atkritumu somām</vt:lpstr>
      <vt:lpstr>Par atkritumu somām 2</vt:lpstr>
      <vt:lpstr>Par atkritumu somām 3</vt:lpstr>
      <vt:lpstr>Par trafarētiem maisiem</vt:lpstr>
      <vt:lpstr>Par kadagas šķiroto atkritumu laukumu</vt:lpstr>
      <vt:lpstr>Par dva punktiem</vt:lpstr>
      <vt:lpstr>Papildus nosacījumi</vt:lpstr>
      <vt:lpstr>Daļējs jaunums Par apmaksas kārtību</vt:lpstr>
      <vt:lpstr>Par atkritumu tarifa saturu</vt:lpstr>
      <vt:lpstr>Jauninājums Par iedzīvotāju izglītošanu</vt:lpstr>
      <vt:lpstr>Jauninājums Par līgumu slēgšanu  </vt:lpstr>
      <vt:lpstr>Jauninājums par konteineriem</vt:lpstr>
      <vt:lpstr>Jauninājums par konteineriem 2</vt:lpstr>
      <vt:lpstr>Jauninājums par pakalpojuma nodrošināšanu</vt:lpstr>
      <vt:lpstr>Jauninājums par pakalpojuma nodrošināšanu 2</vt:lpstr>
      <vt:lpstr>Jauninājums DVA punktu konteineru kontroli</vt:lpstr>
      <vt:lpstr>Jauninājums DVA punktu konteineru kontroli 2</vt:lpstr>
      <vt:lpstr>JAUNINĀJUMI par līgumiem un rēķiniem</vt:lpstr>
      <vt:lpstr>JAUNINĀJUMI par klientu apkalpošanu</vt:lpstr>
      <vt:lpstr>JAUNINĀJUMI klientu apkalpošanā</vt:lpstr>
      <vt:lpstr>JAUNINĀJUMI par līgumu kontroli</vt:lpstr>
      <vt:lpstr>Par cita veida atkritumiem</vt:lpstr>
      <vt:lpstr>JAUNINĀJUMI Kadagas ŠAP laukumam </vt:lpstr>
      <vt:lpstr>JAUNINĀJUMI Kadagas ŠAP laukumam 2</vt:lpstr>
      <vt:lpstr>Par iespējamām izmaiņām </vt:lpstr>
      <vt:lpstr>Statistika kadagas šap laukumam</vt:lpstr>
      <vt:lpstr>Statistika ikgadējām akcijām Carnikavas pagastā</vt:lpstr>
      <vt:lpstr>Par sasniedzamajiem mērķiem</vt:lpstr>
      <vt:lpstr>Par tālāko rīcību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Sintija Tenisa</cp:lastModifiedBy>
  <cp:revision>324</cp:revision>
  <cp:lastPrinted>2023-05-10T06:23:10Z</cp:lastPrinted>
  <dcterms:created xsi:type="dcterms:W3CDTF">2016-05-19T10:18:40Z</dcterms:created>
  <dcterms:modified xsi:type="dcterms:W3CDTF">2024-11-20T13:37:42Z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