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85" r:id="rId3"/>
    <p:sldId id="286" r:id="rId4"/>
    <p:sldId id="277" r:id="rId5"/>
    <p:sldId id="287" r:id="rId6"/>
    <p:sldId id="278" r:id="rId7"/>
    <p:sldId id="276" r:id="rId8"/>
    <p:sldId id="279" r:id="rId9"/>
    <p:sldId id="281" r:id="rId10"/>
    <p:sldId id="264" r:id="rId11"/>
  </p:sldIdLst>
  <p:sldSz cx="12192000" cy="6858000"/>
  <p:notesSz cx="6797675" cy="9928225"/>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3BA65F-CB4E-4332-855A-1877247B0D74}" v="2" dt="2024-11-11T13:17:19.370"/>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140E34B-4623-AAF0-C639-BF3327BCA41F}"/>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E57AC880-D7D0-1F00-29C2-1C43AFCB62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5DCDDFDA-0EFC-77C1-4C6C-98025A56C3EA}"/>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46941AAD-F739-7FC9-7834-B50E29558A4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238B054-151D-80F5-286C-26F3EB63CD80}"/>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2806693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7319A9F-3460-1269-80F3-45DF40CE9CA0}"/>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9C5B5E16-8DAD-5E21-B039-E76BE30D9A0F}"/>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AEE64240-A5C0-BE08-34C8-7F9B87728D38}"/>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A44D2AF7-BAA9-1E7B-9186-2FCD70804DE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CC6DC3AA-9A6B-CB8A-05D2-0AA71BC32D51}"/>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93128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52096F1C-CA6F-EABC-65F8-6C5C59A4A027}"/>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81DB8F1E-22C9-66D7-AA19-3044BED891C2}"/>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D88788FC-9B93-4B28-C809-85648A2863A4}"/>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F0AAB6E8-2057-0196-DFC7-7E59D5593345}"/>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F214C01-5DAC-A465-3627-CBC49F82A6CB}"/>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2361964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Virsraksts un satur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lv-LV"/>
              <a:t>Rediģēt šablona virsraksta stilu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44D4DD5E-1A29-4B10-965A-EB642E0B8BA3}" type="datetimeFigureOut">
              <a:rPr lang="lv-LV" smtClean="0"/>
              <a:t>20.11.2024</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8A93D366-D60E-478F-A18F-5E2B330971A9}" type="slidenum">
              <a:rPr lang="lv-LV" smtClean="0"/>
              <a:t>‹#›</a:t>
            </a:fld>
            <a:endParaRPr lang="lv-LV" dirty="0"/>
          </a:p>
        </p:txBody>
      </p:sp>
    </p:spTree>
    <p:extLst>
      <p:ext uri="{BB962C8B-B14F-4D97-AF65-F5344CB8AC3E}">
        <p14:creationId xmlns:p14="http://schemas.microsoft.com/office/powerpoint/2010/main" val="2047078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473AC1C-CC63-026D-C470-BAD00B0BAF72}"/>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326F085D-8ABF-930A-3222-43AA0F9FD7B4}"/>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8006E3A1-4094-2EC8-7E36-7D4830CA2789}"/>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36939D80-E4C8-7580-5B47-76EF911654B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08A3CEF-6476-8122-50D0-A9CCAE0BB00D}"/>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140788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57C7160-CC15-F064-3539-B0E0115C706F}"/>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ECBFFE02-C5CC-E2F6-C024-E081A1152D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379CCDBE-46F2-B8ED-E996-DDF8F5A3F346}"/>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812E656F-F363-7118-2B18-66BE4943F9DD}"/>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40036D9E-648B-7514-2771-979321C78E92}"/>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1477059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B05CE0D-8E44-C0F1-C554-E34863749F22}"/>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420421B0-71B3-57E8-5959-85D00AA9CF26}"/>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2F68BFF6-2271-42AD-A45C-646A141A7446}"/>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EABCAD9E-2585-B633-BADA-18C6EA25EC20}"/>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6" name="Kājenes vietturis 5">
            <a:extLst>
              <a:ext uri="{FF2B5EF4-FFF2-40B4-BE49-F238E27FC236}">
                <a16:creationId xmlns:a16="http://schemas.microsoft.com/office/drawing/2014/main" id="{5C3B2C7A-D830-4267-A94C-6D42262688F4}"/>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15BFE7AD-9E62-A235-7419-57299C9B65A4}"/>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50380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714E46D-4695-2ED5-74B3-7519D4D6D2E5}"/>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63AD2EC5-F48F-BFFD-851F-5133956E3C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B1010FB6-E7E3-E780-FEBF-10E3E4A58368}"/>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AFDC2839-A208-056F-5DF1-584C3C1106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65872268-3906-4115-11EC-2B284EEC3B19}"/>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E36BB738-F753-FFB6-BB9B-43E9542A4CFB}"/>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8" name="Kājenes vietturis 7">
            <a:extLst>
              <a:ext uri="{FF2B5EF4-FFF2-40B4-BE49-F238E27FC236}">
                <a16:creationId xmlns:a16="http://schemas.microsoft.com/office/drawing/2014/main" id="{1B57FF79-2249-90AD-C167-32ADB49085C1}"/>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BD6438EC-2A69-7D22-881E-532617BD6D5F}"/>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178875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6EAE8E4-0FB7-AA0D-A8C4-2AA492E12593}"/>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BBE71A9-E606-7E61-83F7-5F868B182FF3}"/>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4" name="Kājenes vietturis 3">
            <a:extLst>
              <a:ext uri="{FF2B5EF4-FFF2-40B4-BE49-F238E27FC236}">
                <a16:creationId xmlns:a16="http://schemas.microsoft.com/office/drawing/2014/main" id="{14DF393E-0E61-B43D-3412-ED632343566A}"/>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2EB44A43-34AE-F70D-E531-280838AEB1BE}"/>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326659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F77ECBD0-64D9-7152-7BE7-046A167FF133}"/>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3" name="Kājenes vietturis 2">
            <a:extLst>
              <a:ext uri="{FF2B5EF4-FFF2-40B4-BE49-F238E27FC236}">
                <a16:creationId xmlns:a16="http://schemas.microsoft.com/office/drawing/2014/main" id="{1BB7FD7F-9CC2-CFD8-9F2B-E2A296F85D48}"/>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EE0CFD06-9FFD-7B71-B81D-E393373A3FAD}"/>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3232075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25D8BA9-6D1E-523C-98ED-276854A8E4D4}"/>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E6D48997-73A0-DDD0-81D2-7988F89EEE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0669BCDC-1FF3-0539-2062-2F7695DEB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C9BDE0C1-CED9-411E-FA18-1BAE54638F3E}"/>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6" name="Kājenes vietturis 5">
            <a:extLst>
              <a:ext uri="{FF2B5EF4-FFF2-40B4-BE49-F238E27FC236}">
                <a16:creationId xmlns:a16="http://schemas.microsoft.com/office/drawing/2014/main" id="{5C82E476-BAB1-D464-F0E9-3B07BDF3C182}"/>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BF90C904-4573-D2AE-62DB-D9CE18543F53}"/>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2719013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C4980FB-DCA9-152E-6072-7495E25571A0}"/>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7ED2DD15-BE35-35F4-133B-FDE623EB82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A0B51DFE-90CD-6AEE-397A-002EE241A4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8AF6A48B-C2E8-1C9A-E6C9-AB2903C950C7}"/>
              </a:ext>
            </a:extLst>
          </p:cNvPr>
          <p:cNvSpPr>
            <a:spLocks noGrp="1"/>
          </p:cNvSpPr>
          <p:nvPr>
            <p:ph type="dt" sz="half" idx="10"/>
          </p:nvPr>
        </p:nvSpPr>
        <p:spPr/>
        <p:txBody>
          <a:bodyPr/>
          <a:lstStyle/>
          <a:p>
            <a:fld id="{30878868-4E03-4E9B-9F3E-64D6603369DF}" type="datetimeFigureOut">
              <a:rPr lang="lv-LV" smtClean="0"/>
              <a:t>20.11.2024</a:t>
            </a:fld>
            <a:endParaRPr lang="lv-LV"/>
          </a:p>
        </p:txBody>
      </p:sp>
      <p:sp>
        <p:nvSpPr>
          <p:cNvPr id="6" name="Kājenes vietturis 5">
            <a:extLst>
              <a:ext uri="{FF2B5EF4-FFF2-40B4-BE49-F238E27FC236}">
                <a16:creationId xmlns:a16="http://schemas.microsoft.com/office/drawing/2014/main" id="{523A9D42-F8A5-8621-3D35-6175FA80931F}"/>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4F62D5A8-C1AB-03C2-08D2-2756DDE15B6C}"/>
              </a:ext>
            </a:extLst>
          </p:cNvPr>
          <p:cNvSpPr>
            <a:spLocks noGrp="1"/>
          </p:cNvSpPr>
          <p:nvPr>
            <p:ph type="sldNum" sz="quarter" idx="12"/>
          </p:nvPr>
        </p:nvSpPr>
        <p:spPr/>
        <p:txBody>
          <a:bodyPr/>
          <a:lstStyle/>
          <a:p>
            <a:fld id="{8029F449-5085-424E-BEDB-E7B8865FBE9A}" type="slidenum">
              <a:rPr lang="lv-LV" smtClean="0"/>
              <a:t>‹#›</a:t>
            </a:fld>
            <a:endParaRPr lang="lv-LV"/>
          </a:p>
        </p:txBody>
      </p:sp>
    </p:spTree>
    <p:extLst>
      <p:ext uri="{BB962C8B-B14F-4D97-AF65-F5344CB8AC3E}">
        <p14:creationId xmlns:p14="http://schemas.microsoft.com/office/powerpoint/2010/main" val="217967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755F5B62-F356-1050-3FB5-A9423124B6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7F4E1304-3E44-72A4-980D-4B9D330CFF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D6FA4810-4B8D-7FC9-1CA5-C5C4E04DE4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78868-4E03-4E9B-9F3E-64D6603369DF}" type="datetimeFigureOut">
              <a:rPr lang="lv-LV" smtClean="0"/>
              <a:t>20.11.2024</a:t>
            </a:fld>
            <a:endParaRPr lang="lv-LV"/>
          </a:p>
        </p:txBody>
      </p:sp>
      <p:sp>
        <p:nvSpPr>
          <p:cNvPr id="5" name="Kājenes vietturis 4">
            <a:extLst>
              <a:ext uri="{FF2B5EF4-FFF2-40B4-BE49-F238E27FC236}">
                <a16:creationId xmlns:a16="http://schemas.microsoft.com/office/drawing/2014/main" id="{060E5F09-8F97-F8B7-B0F4-6315A3C37D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AC256D5B-F8F3-1F04-7615-1877D8EE0F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9F449-5085-424E-BEDB-E7B8865FBE9A}" type="slidenum">
              <a:rPr lang="lv-LV" smtClean="0"/>
              <a:t>‹#›</a:t>
            </a:fld>
            <a:endParaRPr lang="lv-LV"/>
          </a:p>
        </p:txBody>
      </p:sp>
    </p:spTree>
    <p:extLst>
      <p:ext uri="{BB962C8B-B14F-4D97-AF65-F5344CB8AC3E}">
        <p14:creationId xmlns:p14="http://schemas.microsoft.com/office/powerpoint/2010/main" val="2913764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913775" y="833717"/>
            <a:ext cx="10364451" cy="4456037"/>
          </a:xfrm>
        </p:spPr>
        <p:txBody>
          <a:bodyPr>
            <a:normAutofit/>
          </a:bodyPr>
          <a:lstStyle/>
          <a:p>
            <a:pPr algn="ctr">
              <a:spcAft>
                <a:spcPts val="600"/>
              </a:spcAft>
            </a:pPr>
            <a:br>
              <a:rPr lang="lv-LV" sz="2800" b="1" dirty="0">
                <a:latin typeface="Times New Roman" panose="02020603050405020304" pitchFamily="18" charset="0"/>
                <a:cs typeface="Times New Roman" panose="02020603050405020304" pitchFamily="18" charset="0"/>
              </a:rPr>
            </a:br>
            <a:r>
              <a:rPr lang="lv-LV" sz="2800" b="1" dirty="0">
                <a:latin typeface="Times New Roman" panose="02020603050405020304" pitchFamily="18" charset="0"/>
                <a:cs typeface="Times New Roman" panose="02020603050405020304" pitchFamily="18" charset="0"/>
              </a:rPr>
              <a:t>SIA «Ādažu ūdens» (ĀŪ)</a:t>
            </a:r>
            <a:br>
              <a:rPr lang="lv-LV" sz="2800" b="1" dirty="0">
                <a:latin typeface="Times New Roman" panose="02020603050405020304" pitchFamily="18" charset="0"/>
                <a:cs typeface="Times New Roman" panose="02020603050405020304" pitchFamily="18" charset="0"/>
              </a:rPr>
            </a:br>
            <a:r>
              <a:rPr lang="lv-LV" sz="2800" b="1" kern="100" dirty="0">
                <a:effectLst/>
                <a:latin typeface="Times New Roman" panose="02020603050405020304" pitchFamily="18" charset="0"/>
                <a:ea typeface="Calibri" panose="020F0502020204030204" pitchFamily="34" charset="0"/>
              </a:rPr>
              <a:t>informācija</a:t>
            </a:r>
            <a:br>
              <a:rPr lang="lv-LV" sz="2800" b="1" kern="100" dirty="0">
                <a:effectLst/>
                <a:latin typeface="Times New Roman" panose="02020603050405020304" pitchFamily="18" charset="0"/>
                <a:ea typeface="Calibri" panose="020F0502020204030204" pitchFamily="34" charset="0"/>
              </a:rPr>
            </a:br>
            <a:r>
              <a:rPr lang="lv-LV" sz="2800" b="1" kern="100" dirty="0">
                <a:effectLst/>
                <a:latin typeface="Times New Roman" panose="02020603050405020304" pitchFamily="18" charset="0"/>
                <a:ea typeface="Calibri" panose="020F0502020204030204" pitchFamily="34" charset="0"/>
              </a:rPr>
              <a:t>par paveiktiem un uzsāktiem darbiem</a:t>
            </a:r>
            <a:br>
              <a:rPr lang="lv-LV" sz="2800" b="1" kern="100" dirty="0">
                <a:effectLst/>
                <a:latin typeface="Times New Roman" panose="02020603050405020304" pitchFamily="18" charset="0"/>
                <a:ea typeface="Calibri" panose="020F0502020204030204" pitchFamily="34" charset="0"/>
              </a:rPr>
            </a:br>
            <a:r>
              <a:rPr lang="lv-LV" sz="2800" b="1" kern="100" dirty="0">
                <a:effectLst/>
                <a:latin typeface="Times New Roman" panose="02020603050405020304" pitchFamily="18" charset="0"/>
                <a:ea typeface="Calibri" panose="020F0502020204030204" pitchFamily="34" charset="0"/>
              </a:rPr>
              <a:t>saistībā ar Carnikavas ūdenssaimniecības pārņemšanu </a:t>
            </a:r>
            <a:br>
              <a:rPr lang="lv-LV" sz="2800" b="1" kern="100" dirty="0">
                <a:effectLst/>
                <a:latin typeface="Times New Roman" panose="02020603050405020304" pitchFamily="18" charset="0"/>
                <a:ea typeface="Calibri" panose="020F0502020204030204" pitchFamily="34" charset="0"/>
              </a:rPr>
            </a:br>
            <a:br>
              <a:rPr lang="lv-LV" sz="2800" b="1" kern="100" dirty="0">
                <a:effectLst/>
                <a:latin typeface="Times New Roman" panose="02020603050405020304" pitchFamily="18" charset="0"/>
                <a:ea typeface="Calibri" panose="020F0502020204030204" pitchFamily="34" charset="0"/>
              </a:rPr>
            </a:br>
            <a:endParaRPr lang="lv-LV" sz="2800" b="1" dirty="0">
              <a:latin typeface="Times New Roman" panose="02020603050405020304" pitchFamily="18" charset="0"/>
              <a:cs typeface="Times New Roman" panose="02020603050405020304" pitchFamily="18" charset="0"/>
            </a:endParaRPr>
          </a:p>
        </p:txBody>
      </p:sp>
      <p:pic>
        <p:nvPicPr>
          <p:cNvPr id="7" name="Attēls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1734337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sz="quarter" idx="13"/>
          </p:nvPr>
        </p:nvSpPr>
        <p:spPr>
          <a:xfrm>
            <a:off x="913774" y="1700012"/>
            <a:ext cx="10363826" cy="4091188"/>
          </a:xfrm>
        </p:spPr>
        <p:txBody>
          <a:bodyPr>
            <a:normAutofit lnSpcReduction="10000"/>
          </a:bodyPr>
          <a:lstStyle/>
          <a:p>
            <a:pPr marL="0" indent="0">
              <a:buNone/>
            </a:pPr>
            <a:endParaRPr lang="lv-LV" cap="none" dirty="0"/>
          </a:p>
          <a:p>
            <a:pPr marL="0" indent="0">
              <a:buNone/>
            </a:pPr>
            <a:endParaRPr lang="lv-LV" cap="none" dirty="0"/>
          </a:p>
          <a:p>
            <a:pPr marL="0" indent="0">
              <a:buNone/>
            </a:pPr>
            <a:endParaRPr lang="lv-LV" cap="none" dirty="0"/>
          </a:p>
          <a:p>
            <a:pPr marL="0" indent="0" algn="ctr">
              <a:buNone/>
            </a:pPr>
            <a:r>
              <a:rPr lang="lv-LV" cap="none" dirty="0">
                <a:latin typeface="Times New Roman" panose="02020603050405020304" pitchFamily="18" charset="0"/>
                <a:cs typeface="Times New Roman" panose="02020603050405020304" pitchFamily="18" charset="0"/>
              </a:rPr>
              <a:t>Paldies par uzmanību !</a:t>
            </a:r>
          </a:p>
          <a:p>
            <a:pPr marL="0" indent="0" algn="ctr">
              <a:buNone/>
            </a:pPr>
            <a:r>
              <a:rPr lang="lv-LV" cap="none" dirty="0">
                <a:latin typeface="Times New Roman" panose="02020603050405020304" pitchFamily="18" charset="0"/>
                <a:cs typeface="Times New Roman" panose="02020603050405020304" pitchFamily="18" charset="0"/>
              </a:rPr>
              <a:t>Jautājumi un atbildes.</a:t>
            </a:r>
          </a:p>
          <a:p>
            <a:pPr marL="0" indent="0" algn="ctr">
              <a:buNone/>
            </a:pPr>
            <a:endParaRPr lang="lv-LV" cap="none" dirty="0">
              <a:latin typeface="Times New Roman" panose="02020603050405020304" pitchFamily="18" charset="0"/>
              <a:cs typeface="Times New Roman" panose="02020603050405020304" pitchFamily="18" charset="0"/>
            </a:endParaRPr>
          </a:p>
          <a:p>
            <a:pPr marL="0" indent="0" algn="ctr">
              <a:buNone/>
            </a:pPr>
            <a:endParaRPr lang="lv-LV" cap="none" dirty="0">
              <a:latin typeface="Times New Roman" panose="02020603050405020304" pitchFamily="18" charset="0"/>
              <a:cs typeface="Times New Roman" panose="02020603050405020304" pitchFamily="18" charset="0"/>
            </a:endParaRPr>
          </a:p>
          <a:p>
            <a:pPr marL="0" indent="0" algn="r">
              <a:buNone/>
            </a:pPr>
            <a:r>
              <a:rPr lang="lv-LV" sz="1600" cap="none" dirty="0">
                <a:latin typeface="Times New Roman" panose="02020603050405020304" pitchFamily="18" charset="0"/>
                <a:cs typeface="Times New Roman" panose="02020603050405020304" pitchFamily="18" charset="0"/>
              </a:rPr>
              <a:t>SIA «Ādažu ūdens» </a:t>
            </a:r>
          </a:p>
          <a:p>
            <a:pPr marL="0" indent="0" algn="r">
              <a:buNone/>
            </a:pPr>
            <a:r>
              <a:rPr lang="lv-LV" sz="1600" cap="none" dirty="0">
                <a:latin typeface="Times New Roman" panose="02020603050405020304" pitchFamily="18" charset="0"/>
                <a:cs typeface="Times New Roman" panose="02020603050405020304" pitchFamily="18" charset="0"/>
              </a:rPr>
              <a:t>valdes loceklis Aivars Dundurs</a:t>
            </a:r>
          </a:p>
          <a:p>
            <a:pPr marL="0" indent="0">
              <a:buNone/>
            </a:pPr>
            <a:endParaRPr lang="lv-LV" cap="none" dirty="0"/>
          </a:p>
        </p:txBody>
      </p:sp>
      <p:pic>
        <p:nvPicPr>
          <p:cNvPr id="2" name="Attēls 1"/>
          <p:cNvPicPr>
            <a:picLocks noChangeAspect="1"/>
          </p:cNvPicPr>
          <p:nvPr/>
        </p:nvPicPr>
        <p:blipFill>
          <a:blip r:embed="rId2"/>
          <a:stretch>
            <a:fillRect/>
          </a:stretch>
        </p:blipFill>
        <p:spPr>
          <a:xfrm>
            <a:off x="5282038" y="1700012"/>
            <a:ext cx="1786027" cy="1459579"/>
          </a:xfrm>
          <a:prstGeom prst="rect">
            <a:avLst/>
          </a:prstGeom>
        </p:spPr>
      </p:pic>
    </p:spTree>
    <p:extLst>
      <p:ext uri="{BB962C8B-B14F-4D97-AF65-F5344CB8AC3E}">
        <p14:creationId xmlns:p14="http://schemas.microsoft.com/office/powerpoint/2010/main" val="271825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B8A1E-3FB3-11A5-6814-90862D518255}"/>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24961517-9DD8-DEDC-0F5D-D8EF79C69AD3}"/>
              </a:ext>
            </a:extLst>
          </p:cNvPr>
          <p:cNvSpPr>
            <a:spLocks noGrp="1"/>
          </p:cNvSpPr>
          <p:nvPr>
            <p:ph type="title"/>
          </p:nvPr>
        </p:nvSpPr>
        <p:spPr>
          <a:xfrm>
            <a:off x="913775" y="833718"/>
            <a:ext cx="10364451" cy="336056"/>
          </a:xfrm>
        </p:spPr>
        <p:txBody>
          <a:bodyPr>
            <a:normAutofit fontScale="90000"/>
          </a:bodyPr>
          <a:lstStyle/>
          <a:p>
            <a:pPr algn="ctr">
              <a:spcAft>
                <a:spcPts val="600"/>
              </a:spcAft>
            </a:pPr>
            <a:r>
              <a:rPr lang="lv-LV" sz="1800" kern="100" dirty="0">
                <a:effectLst/>
                <a:latin typeface="Times New Roman" panose="02020603050405020304" pitchFamily="18" charset="0"/>
                <a:ea typeface="Calibri" panose="020F0502020204030204" pitchFamily="34" charset="0"/>
              </a:rPr>
              <a:t>SIA “Ādažu ūdens” (ĀŪ)</a:t>
            </a:r>
            <a:br>
              <a:rPr lang="lv-LV" sz="1800" kern="100" dirty="0">
                <a:effectLst/>
                <a:latin typeface="Times New Roman" panose="02020603050405020304" pitchFamily="18" charset="0"/>
                <a:ea typeface="Calibri" panose="020F0502020204030204" pitchFamily="34" charset="0"/>
              </a:rPr>
            </a:br>
            <a:r>
              <a:rPr lang="lv-LV" sz="1800" kern="100" dirty="0">
                <a:effectLst/>
                <a:latin typeface="Times New Roman" panose="02020603050405020304" pitchFamily="18" charset="0"/>
                <a:ea typeface="Calibri" panose="020F0502020204030204" pitchFamily="34" charset="0"/>
              </a:rPr>
              <a:t>  struktūrshēma no 01.11.24.</a:t>
            </a:r>
            <a:br>
              <a:rPr lang="lv-LV" sz="1800" kern="100" dirty="0">
                <a:effectLst/>
                <a:latin typeface="Times New Roman" panose="02020603050405020304" pitchFamily="18" charset="0"/>
                <a:ea typeface="Calibri" panose="020F0502020204030204" pitchFamily="34" charset="0"/>
              </a:rPr>
            </a:br>
            <a:endParaRPr lang="lv-LV" sz="1800" kern="100" dirty="0">
              <a:effectLst/>
              <a:latin typeface="Times New Roman" panose="02020603050405020304" pitchFamily="18" charset="0"/>
              <a:ea typeface="Calibri" panose="020F0502020204030204" pitchFamily="34" charset="0"/>
            </a:endParaRPr>
          </a:p>
        </p:txBody>
      </p:sp>
      <p:pic>
        <p:nvPicPr>
          <p:cNvPr id="7" name="Attēls 6">
            <a:extLst>
              <a:ext uri="{FF2B5EF4-FFF2-40B4-BE49-F238E27FC236}">
                <a16:creationId xmlns:a16="http://schemas.microsoft.com/office/drawing/2014/main" id="{4D816850-D177-D57F-9035-7C06A8F116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pic>
        <p:nvPicPr>
          <p:cNvPr id="6" name="Attēls 5">
            <a:extLst>
              <a:ext uri="{FF2B5EF4-FFF2-40B4-BE49-F238E27FC236}">
                <a16:creationId xmlns:a16="http://schemas.microsoft.com/office/drawing/2014/main" id="{F9FFD7D4-6852-2345-E8B4-455CF61C8A4A}"/>
              </a:ext>
            </a:extLst>
          </p:cNvPr>
          <p:cNvPicPr>
            <a:picLocks noChangeAspect="1"/>
          </p:cNvPicPr>
          <p:nvPr/>
        </p:nvPicPr>
        <p:blipFill>
          <a:blip r:embed="rId3"/>
          <a:stretch>
            <a:fillRect/>
          </a:stretch>
        </p:blipFill>
        <p:spPr>
          <a:xfrm>
            <a:off x="1006333" y="1252835"/>
            <a:ext cx="9377101" cy="5320030"/>
          </a:xfrm>
          <a:prstGeom prst="rect">
            <a:avLst/>
          </a:prstGeom>
        </p:spPr>
      </p:pic>
    </p:spTree>
    <p:extLst>
      <p:ext uri="{BB962C8B-B14F-4D97-AF65-F5344CB8AC3E}">
        <p14:creationId xmlns:p14="http://schemas.microsoft.com/office/powerpoint/2010/main" val="871596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6CDE4-CBEC-4453-FE9B-5C9EAA5F87CB}"/>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D7DA9B38-B3A3-64EB-6134-6EE5F1914A93}"/>
              </a:ext>
            </a:extLst>
          </p:cNvPr>
          <p:cNvSpPr>
            <a:spLocks noGrp="1"/>
          </p:cNvSpPr>
          <p:nvPr>
            <p:ph type="title"/>
          </p:nvPr>
        </p:nvSpPr>
        <p:spPr>
          <a:xfrm>
            <a:off x="913774" y="1305666"/>
            <a:ext cx="10364451" cy="4456037"/>
          </a:xfrm>
        </p:spPr>
        <p:txBody>
          <a:bodyPr>
            <a:normAutofit/>
          </a:bodyPr>
          <a:lstStyle/>
          <a:p>
            <a:pPr>
              <a:spcAft>
                <a:spcPts val="600"/>
              </a:spcAft>
            </a:pPr>
            <a:r>
              <a:rPr lang="lv-LV" sz="2400" kern="100" dirty="0">
                <a:effectLst/>
                <a:latin typeface="Times New Roman" panose="02020603050405020304" pitchFamily="18" charset="0"/>
                <a:ea typeface="Calibri" panose="020F0502020204030204" pitchFamily="34" charset="0"/>
              </a:rPr>
              <a:t>Par pamatlīdzekļu ieguldīšanu pamatkapitālā - ir saņemts Carnikavas pamatlīdzekļu novērtējums, domes sēdē apstiprināts, tālāk Dalībnieku sapulcē 11.11.2024. ir pieņems lēmumu pamatlīdzekļus ieguldīt pamatkapitālā. Novembrī dokumenti tiks iesniegti Uzņēmumu reģistrā izmaiņu veikšanai.</a:t>
            </a: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 </a:t>
            </a: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Ir sagatavoti budžeta grozījumi darbības ieņēmumos un izdevumos novembrī un decembrī sakarā ar Carnikavas ūdenssaimniecības pārņemšanu, balstoties uz provizoriskiem datiem. Tie ir apstiprināti Dalībnieku sapulcē.</a:t>
            </a: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Ir nosūtīta informācija Sabiedrisko pakalpojumu regulēšanas komisijai par saimnieciskās darbības uzsākšanu Carnikavas pagasta ūdenssaimniecībā.</a:t>
            </a:r>
            <a:br>
              <a:rPr lang="lv-LV" sz="2400" kern="100" dirty="0">
                <a:effectLst/>
                <a:latin typeface="Times New Roman" panose="02020603050405020304" pitchFamily="18" charset="0"/>
                <a:ea typeface="Calibri" panose="020F0502020204030204" pitchFamily="34" charset="0"/>
              </a:rPr>
            </a:br>
            <a:endParaRPr lang="lv-LV" sz="2400" kern="100" dirty="0">
              <a:effectLst/>
              <a:latin typeface="Times New Roman" panose="02020603050405020304" pitchFamily="18" charset="0"/>
              <a:ea typeface="Calibri" panose="020F0502020204030204" pitchFamily="34" charset="0"/>
            </a:endParaRPr>
          </a:p>
        </p:txBody>
      </p:sp>
      <p:pic>
        <p:nvPicPr>
          <p:cNvPr id="7" name="Attēls 6">
            <a:extLst>
              <a:ext uri="{FF2B5EF4-FFF2-40B4-BE49-F238E27FC236}">
                <a16:creationId xmlns:a16="http://schemas.microsoft.com/office/drawing/2014/main" id="{BBF344A6-D6DA-13E0-8B28-7C0FE6D7A4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32221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4101C-5F0E-B341-6B59-88E72407B367}"/>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6DD914E9-3723-6ED8-6929-E0765DF76EBA}"/>
              </a:ext>
            </a:extLst>
          </p:cNvPr>
          <p:cNvSpPr>
            <a:spLocks noGrp="1"/>
          </p:cNvSpPr>
          <p:nvPr>
            <p:ph type="title"/>
          </p:nvPr>
        </p:nvSpPr>
        <p:spPr>
          <a:xfrm>
            <a:off x="913775" y="833717"/>
            <a:ext cx="10364451" cy="4456037"/>
          </a:xfrm>
        </p:spPr>
        <p:txBody>
          <a:bodyPr>
            <a:normAutofit/>
          </a:bodyPr>
          <a:lstStyle/>
          <a:p>
            <a:pPr>
              <a:spcAft>
                <a:spcPts val="600"/>
              </a:spcAft>
            </a:pPr>
            <a:r>
              <a:rPr lang="lv-LV" sz="2400" i="1" kern="100" dirty="0">
                <a:latin typeface="Times New Roman" panose="02020603050405020304" pitchFamily="18" charset="0"/>
                <a:ea typeface="Calibri" panose="020F0502020204030204" pitchFamily="34" charset="0"/>
              </a:rPr>
              <a:t>P</a:t>
            </a:r>
            <a:r>
              <a:rPr lang="lv-LV" sz="2400" i="1" kern="100" dirty="0">
                <a:effectLst/>
                <a:latin typeface="Times New Roman" panose="02020603050405020304" pitchFamily="18" charset="0"/>
                <a:ea typeface="Calibri" panose="020F0502020204030204" pitchFamily="34" charset="0"/>
              </a:rPr>
              <a:t>ar stratēģiju.</a:t>
            </a:r>
            <a:br>
              <a:rPr lang="lv-LV" sz="2400" i="1"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Saistībā ar jaunu funkciju pārņemšanu 2025. gada sākumā stratēģija tiks aktualizēta spēkā esoša stratēģija, īpaši pievēršot uzmanību tuvākajā nākotnē plānot </a:t>
            </a:r>
            <a:r>
              <a:rPr lang="lv-LV" sz="2400" kern="100" dirty="0" err="1">
                <a:effectLst/>
                <a:latin typeface="Times New Roman" panose="02020603050405020304" pitchFamily="18" charset="0"/>
                <a:ea typeface="Calibri" panose="020F0502020204030204" pitchFamily="34" charset="0"/>
              </a:rPr>
              <a:t>Kalngales</a:t>
            </a:r>
            <a:r>
              <a:rPr lang="lv-LV" sz="2400" kern="100" dirty="0">
                <a:effectLst/>
                <a:latin typeface="Times New Roman" panose="02020603050405020304" pitchFamily="18" charset="0"/>
                <a:ea typeface="Calibri" panose="020F0502020204030204" pitchFamily="34" charset="0"/>
              </a:rPr>
              <a:t> NAI rekonstrukciju vai </a:t>
            </a:r>
            <a:r>
              <a:rPr lang="lv-LV" sz="2400" kern="100" dirty="0" err="1">
                <a:effectLst/>
                <a:latin typeface="Times New Roman" panose="02020603050405020304" pitchFamily="18" charset="0"/>
                <a:ea typeface="Calibri" panose="020F0502020204030204" pitchFamily="34" charset="0"/>
              </a:rPr>
              <a:t>Kalngales</a:t>
            </a:r>
            <a:r>
              <a:rPr lang="lv-LV" sz="2400" kern="100" dirty="0">
                <a:effectLst/>
                <a:latin typeface="Times New Roman" panose="02020603050405020304" pitchFamily="18" charset="0"/>
                <a:ea typeface="Calibri" panose="020F0502020204030204" pitchFamily="34" charset="0"/>
              </a:rPr>
              <a:t> - Ādažu kanalizācijas tīkla savienojumu. </a:t>
            </a:r>
          </a:p>
        </p:txBody>
      </p:sp>
      <p:pic>
        <p:nvPicPr>
          <p:cNvPr id="7" name="Attēls 6">
            <a:extLst>
              <a:ext uri="{FF2B5EF4-FFF2-40B4-BE49-F238E27FC236}">
                <a16:creationId xmlns:a16="http://schemas.microsoft.com/office/drawing/2014/main" id="{355FE0D1-DCFF-5857-9165-97F0A7E1B0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525399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F73A6-6255-460E-6BC4-4BE9F60358DF}"/>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F5568791-3B83-0799-F802-1F2A7665018A}"/>
              </a:ext>
            </a:extLst>
          </p:cNvPr>
          <p:cNvSpPr>
            <a:spLocks noGrp="1"/>
          </p:cNvSpPr>
          <p:nvPr>
            <p:ph type="title"/>
          </p:nvPr>
        </p:nvSpPr>
        <p:spPr>
          <a:xfrm>
            <a:off x="913775" y="833717"/>
            <a:ext cx="10364451" cy="4456037"/>
          </a:xfrm>
        </p:spPr>
        <p:txBody>
          <a:bodyPr>
            <a:noAutofit/>
          </a:bodyPr>
          <a:lstStyle/>
          <a:p>
            <a:pPr>
              <a:spcAft>
                <a:spcPts val="600"/>
              </a:spcAft>
            </a:pPr>
            <a:r>
              <a:rPr lang="lv-LV" sz="2400" kern="100" dirty="0">
                <a:effectLst/>
                <a:latin typeface="Times New Roman" panose="02020603050405020304" pitchFamily="18" charset="0"/>
                <a:ea typeface="Calibri" panose="020F0502020204030204" pitchFamily="34" charset="0"/>
              </a:rPr>
              <a:t>Oktobrī tika pieņemts lēmums ĀŪ mainīt grāmatvedības sistēmu no </a:t>
            </a:r>
            <a:r>
              <a:rPr lang="lv-LV" sz="2400" kern="100" dirty="0" err="1">
                <a:effectLst/>
                <a:latin typeface="Times New Roman" panose="02020603050405020304" pitchFamily="18" charset="0"/>
                <a:ea typeface="Calibri" panose="020F0502020204030204" pitchFamily="34" charset="0"/>
              </a:rPr>
              <a:t>ZZDats</a:t>
            </a:r>
            <a:r>
              <a:rPr lang="lv-LV" sz="2400" kern="100" dirty="0">
                <a:effectLst/>
                <a:latin typeface="Times New Roman" panose="02020603050405020304" pitchFamily="18" charset="0"/>
                <a:ea typeface="Calibri" panose="020F0502020204030204" pitchFamily="34" charset="0"/>
              </a:rPr>
              <a:t> uz </a:t>
            </a:r>
            <a:r>
              <a:rPr lang="lv-LV" sz="2400" kern="100" dirty="0" err="1">
                <a:effectLst/>
                <a:latin typeface="Times New Roman" panose="02020603050405020304" pitchFamily="18" charset="0"/>
                <a:ea typeface="Calibri" panose="020F0502020204030204" pitchFamily="34" charset="0"/>
              </a:rPr>
              <a:t>Horizon</a:t>
            </a:r>
            <a:r>
              <a:rPr lang="lv-LV" sz="2400" kern="100" dirty="0">
                <a:effectLst/>
                <a:latin typeface="Times New Roman" panose="02020603050405020304" pitchFamily="18" charset="0"/>
                <a:ea typeface="Calibri" panose="020F0502020204030204" pitchFamily="34" charset="0"/>
              </a:rPr>
              <a:t>, lai nodrošinātu Bill.me sistēmas darbību Carnikavas pakalpojumu lietotājiem. Līgums noslēgts oktobra vidū. Darba procesā notiek apmācības ĀŪ darbiniekiem. Līdz 31.12.24. ĀŪ </a:t>
            </a:r>
            <a:r>
              <a:rPr lang="lv-LV" sz="2400" kern="100" dirty="0" err="1">
                <a:effectLst/>
                <a:latin typeface="Times New Roman" panose="02020603050405020304" pitchFamily="18" charset="0"/>
                <a:ea typeface="Calibri" panose="020F0502020204030204" pitchFamily="34" charset="0"/>
              </a:rPr>
              <a:t>Horizon</a:t>
            </a:r>
            <a:r>
              <a:rPr lang="lv-LV" sz="2400" kern="100" dirty="0">
                <a:effectLst/>
                <a:latin typeface="Times New Roman" panose="02020603050405020304" pitchFamily="18" charset="0"/>
                <a:ea typeface="Calibri" panose="020F0502020204030204" pitchFamily="34" charset="0"/>
              </a:rPr>
              <a:t> sistēmā tiks veikts darbs ar Carnikavas pakalpojumu lietotājiem. </a:t>
            </a: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Ir uzsākta Carnikavas pagasta klientu pieņemšana Carnikavas pagasta ēkā Stacijas ielā 5, vienu dienu nedēļā - otrdienās laikā no 09.30-15.30 (vai citā laikā, ja par to ir iepriekšēja telefoniska vienošanās ar klientu). ĀŪ klienti var ierasties no pirmdienas līdz ceturtdienai darba laikā, veicot </a:t>
            </a:r>
            <a:r>
              <a:rPr lang="lv-LV" sz="2400" kern="100" dirty="0">
                <a:latin typeface="Times New Roman" panose="02020603050405020304" pitchFamily="18" charset="0"/>
                <a:ea typeface="Calibri" panose="020F0502020204030204" pitchFamily="34" charset="0"/>
              </a:rPr>
              <a:t>dokumentu noformēšanu un saņemot nepieciešamās konsultācijas. </a:t>
            </a:r>
            <a:r>
              <a:rPr lang="lv-LV" sz="2400" kern="100" dirty="0">
                <a:effectLst/>
                <a:latin typeface="Times New Roman" panose="02020603050405020304" pitchFamily="18" charset="0"/>
                <a:ea typeface="Calibri" panose="020F0502020204030204" pitchFamily="34" charset="0"/>
              </a:rPr>
              <a:t>Iespējams veikt dokumentu izdruku klientu vajadzībām.</a:t>
            </a:r>
          </a:p>
        </p:txBody>
      </p:sp>
      <p:pic>
        <p:nvPicPr>
          <p:cNvPr id="7" name="Attēls 6">
            <a:extLst>
              <a:ext uri="{FF2B5EF4-FFF2-40B4-BE49-F238E27FC236}">
                <a16:creationId xmlns:a16="http://schemas.microsoft.com/office/drawing/2014/main" id="{35E119A7-AB55-2AFE-272E-75B95EFF00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3403798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23ACF-5738-E412-675F-3B5B04B1273A}"/>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D562DA39-2A6F-12BB-2E08-6D4A3CB9BA65}"/>
              </a:ext>
            </a:extLst>
          </p:cNvPr>
          <p:cNvSpPr>
            <a:spLocks noGrp="1"/>
          </p:cNvSpPr>
          <p:nvPr>
            <p:ph type="title"/>
          </p:nvPr>
        </p:nvSpPr>
        <p:spPr>
          <a:xfrm>
            <a:off x="913774" y="1541639"/>
            <a:ext cx="10364451" cy="4456037"/>
          </a:xfrm>
        </p:spPr>
        <p:txBody>
          <a:bodyPr>
            <a:normAutofit/>
          </a:bodyPr>
          <a:lstStyle/>
          <a:p>
            <a:pPr>
              <a:spcAft>
                <a:spcPts val="600"/>
              </a:spcAft>
            </a:pPr>
            <a:r>
              <a:rPr lang="lv-LV" sz="2700" i="1" kern="100" dirty="0">
                <a:effectLst/>
                <a:latin typeface="Times New Roman" panose="02020603050405020304" pitchFamily="18" charset="0"/>
                <a:ea typeface="Calibri" panose="020F0502020204030204" pitchFamily="34" charset="0"/>
              </a:rPr>
              <a:t>Ikdienas saimnieciskā darbība.</a:t>
            </a:r>
            <a:br>
              <a:rPr lang="lv-LV" sz="2700" i="1" kern="100" dirty="0">
                <a:effectLst/>
                <a:latin typeface="Times New Roman" panose="02020603050405020304" pitchFamily="18" charset="0"/>
                <a:ea typeface="Calibri" panose="020F0502020204030204" pitchFamily="34" charset="0"/>
              </a:rPr>
            </a:br>
            <a:br>
              <a:rPr lang="lv-LV" sz="2700" kern="100" dirty="0">
                <a:effectLst/>
                <a:latin typeface="Times New Roman" panose="02020603050405020304" pitchFamily="18" charset="0"/>
                <a:ea typeface="Calibri" panose="020F0502020204030204" pitchFamily="34" charset="0"/>
              </a:rPr>
            </a:br>
            <a:r>
              <a:rPr lang="lv-LV" sz="2700" kern="100" dirty="0">
                <a:effectLst/>
                <a:latin typeface="Times New Roman" panose="02020603050405020304" pitchFamily="18" charset="0"/>
                <a:ea typeface="Calibri" panose="020F0502020204030204" pitchFamily="34" charset="0"/>
              </a:rPr>
              <a:t>Ir veikta pamatlīdzekļu un inventāra inventarizācija un pārņemšana. </a:t>
            </a:r>
            <a:br>
              <a:rPr lang="lv-LV" sz="2700" kern="100" dirty="0">
                <a:effectLst/>
                <a:latin typeface="Times New Roman" panose="02020603050405020304" pitchFamily="18" charset="0"/>
                <a:ea typeface="Calibri" panose="020F0502020204030204" pitchFamily="34" charset="0"/>
              </a:rPr>
            </a:br>
            <a:br>
              <a:rPr lang="lv-LV" sz="2700" kern="100" dirty="0">
                <a:effectLst/>
                <a:latin typeface="Times New Roman" panose="02020603050405020304" pitchFamily="18" charset="0"/>
                <a:ea typeface="Calibri" panose="020F0502020204030204" pitchFamily="34" charset="0"/>
              </a:rPr>
            </a:br>
            <a:r>
              <a:rPr lang="lv-LV" sz="2700" kern="100" dirty="0">
                <a:effectLst/>
                <a:latin typeface="Times New Roman" panose="02020603050405020304" pitchFamily="18" charset="0"/>
                <a:ea typeface="Calibri" panose="020F0502020204030204" pitchFamily="34" charset="0"/>
              </a:rPr>
              <a:t>Ir pārslēgti līgumi par regulāriem pakalpojumiem (elektrība, mobilie sakari, atkritumu izvešana, apsardze).</a:t>
            </a:r>
            <a:br>
              <a:rPr lang="lv-LV" sz="2700" kern="100" dirty="0">
                <a:effectLst/>
                <a:latin typeface="Times New Roman" panose="02020603050405020304" pitchFamily="18" charset="0"/>
                <a:ea typeface="Calibri" panose="020F0502020204030204" pitchFamily="34" charset="0"/>
              </a:rPr>
            </a:br>
            <a:br>
              <a:rPr lang="lv-LV" sz="2700" kern="100" dirty="0">
                <a:effectLst/>
                <a:latin typeface="Times New Roman" panose="02020603050405020304" pitchFamily="18" charset="0"/>
                <a:ea typeface="Calibri" panose="020F0502020204030204" pitchFamily="34" charset="0"/>
              </a:rPr>
            </a:br>
            <a:r>
              <a:rPr lang="lv-LV" sz="2700" kern="100" dirty="0">
                <a:effectLst/>
                <a:latin typeface="Times New Roman" panose="02020603050405020304" pitchFamily="18" charset="0"/>
                <a:ea typeface="Calibri" panose="020F0502020204030204" pitchFamily="34" charset="0"/>
              </a:rPr>
              <a:t>Tiek izvērtēta nepieciešamībā noslēgt līgumus par citiem ārpakalpojumiem, ņemot vērā faktisko nepieciešamību kā arī faktu, ka ar daļu no ārpakalpojumu sniedzējiem ĀŪ jau ir sadarbības līgumi.</a:t>
            </a:r>
            <a:br>
              <a:rPr lang="lv-LV" sz="2400" kern="100" dirty="0">
                <a:effectLst/>
                <a:latin typeface="Times New Roman" panose="02020603050405020304" pitchFamily="18" charset="0"/>
                <a:ea typeface="Calibri" panose="020F0502020204030204" pitchFamily="34" charset="0"/>
              </a:rPr>
            </a:br>
            <a:br>
              <a:rPr lang="lv-LV" sz="2400" b="1" kern="100" dirty="0">
                <a:effectLst/>
                <a:latin typeface="Times New Roman" panose="02020603050405020304" pitchFamily="18" charset="0"/>
                <a:ea typeface="Calibri" panose="020F0502020204030204" pitchFamily="34" charset="0"/>
              </a:rPr>
            </a:br>
            <a:endParaRPr lang="lv-LV" sz="2400" b="1" dirty="0">
              <a:latin typeface="Times New Roman" panose="02020603050405020304" pitchFamily="18" charset="0"/>
              <a:cs typeface="Times New Roman" panose="02020603050405020304" pitchFamily="18" charset="0"/>
            </a:endParaRPr>
          </a:p>
        </p:txBody>
      </p:sp>
      <p:pic>
        <p:nvPicPr>
          <p:cNvPr id="7" name="Attēls 6">
            <a:extLst>
              <a:ext uri="{FF2B5EF4-FFF2-40B4-BE49-F238E27FC236}">
                <a16:creationId xmlns:a16="http://schemas.microsoft.com/office/drawing/2014/main" id="{6261B52D-BE08-35F0-60F6-D880C40818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538952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8E829-602A-8923-7EEA-4EA8FAA3C19A}"/>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0013F5EB-1621-B2AB-528D-AA53D78B3572}"/>
              </a:ext>
            </a:extLst>
          </p:cNvPr>
          <p:cNvSpPr>
            <a:spLocks noGrp="1"/>
          </p:cNvSpPr>
          <p:nvPr>
            <p:ph type="title"/>
          </p:nvPr>
        </p:nvSpPr>
        <p:spPr>
          <a:xfrm>
            <a:off x="913775" y="833717"/>
            <a:ext cx="10364451" cy="4456037"/>
          </a:xfrm>
        </p:spPr>
        <p:txBody>
          <a:bodyPr>
            <a:normAutofit/>
          </a:bodyPr>
          <a:lstStyle/>
          <a:p>
            <a:pPr>
              <a:spcAft>
                <a:spcPts val="600"/>
              </a:spcAft>
            </a:pPr>
            <a:r>
              <a:rPr lang="lv-LV" sz="2400" kern="100" dirty="0">
                <a:effectLst/>
                <a:latin typeface="Times New Roman" panose="02020603050405020304" pitchFamily="18" charset="0"/>
                <a:ea typeface="Calibri" panose="020F0502020204030204" pitchFamily="34" charset="0"/>
              </a:rPr>
              <a:t>Ir noslēgti darba līgumi ar 5 bijušajiem PA “Carnikavas </a:t>
            </a:r>
            <a:r>
              <a:rPr lang="lv-LV" sz="2400" kern="100" dirty="0" err="1">
                <a:effectLst/>
                <a:latin typeface="Times New Roman" panose="02020603050405020304" pitchFamily="18" charset="0"/>
                <a:ea typeface="Calibri" panose="020F0502020204030204" pitchFamily="34" charset="0"/>
              </a:rPr>
              <a:t>komunālserviss</a:t>
            </a:r>
            <a:r>
              <a:rPr lang="lv-LV" sz="2400" kern="100" dirty="0">
                <a:effectLst/>
                <a:latin typeface="Times New Roman" panose="02020603050405020304" pitchFamily="18" charset="0"/>
                <a:ea typeface="Calibri" panose="020F0502020204030204" pitchFamily="34" charset="0"/>
              </a:rPr>
              <a:t>” (CKS) darbiniekiem sākot no 2024.gada 1.novembra.</a:t>
            </a: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No plānotiem (pēc iepriekšējas norunas ar CKS) 7 darbiniekiem viens jau līdz šim ir beidzis darba attiecības ar CKS, viens uzsāks darbu ĀŪ 19.11.24.</a:t>
            </a:r>
            <a:br>
              <a:rPr lang="lv-LV" sz="2400" kern="100" dirty="0">
                <a:effectLst/>
                <a:latin typeface="Times New Roman" panose="02020603050405020304" pitchFamily="18" charset="0"/>
                <a:ea typeface="Calibri" panose="020F0502020204030204" pitchFamily="34" charset="0"/>
              </a:rPr>
            </a:br>
            <a:endParaRPr lang="lv-LV" sz="2400" kern="100" dirty="0">
              <a:effectLst/>
              <a:latin typeface="Times New Roman" panose="02020603050405020304" pitchFamily="18" charset="0"/>
              <a:ea typeface="Calibri" panose="020F0502020204030204" pitchFamily="34" charset="0"/>
            </a:endParaRPr>
          </a:p>
        </p:txBody>
      </p:sp>
      <p:pic>
        <p:nvPicPr>
          <p:cNvPr id="7" name="Attēls 6">
            <a:extLst>
              <a:ext uri="{FF2B5EF4-FFF2-40B4-BE49-F238E27FC236}">
                <a16:creationId xmlns:a16="http://schemas.microsoft.com/office/drawing/2014/main" id="{495704AD-6854-828F-560D-592A1AAFCB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1815320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01E30-3F20-4572-0793-3E7FCAA737C2}"/>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F869F721-6587-9F6D-92EC-24A424A57F8F}"/>
              </a:ext>
            </a:extLst>
          </p:cNvPr>
          <p:cNvSpPr>
            <a:spLocks noGrp="1"/>
          </p:cNvSpPr>
          <p:nvPr>
            <p:ph type="title"/>
          </p:nvPr>
        </p:nvSpPr>
        <p:spPr>
          <a:xfrm>
            <a:off x="913775" y="833717"/>
            <a:ext cx="10364451" cy="4456037"/>
          </a:xfrm>
        </p:spPr>
        <p:txBody>
          <a:bodyPr>
            <a:normAutofit/>
          </a:bodyPr>
          <a:lstStyle/>
          <a:p>
            <a:pPr>
              <a:spcAft>
                <a:spcPts val="600"/>
              </a:spcAft>
            </a:pPr>
            <a:r>
              <a:rPr lang="lv-LV" sz="2400" i="1" kern="100" dirty="0">
                <a:effectLst/>
                <a:latin typeface="Times New Roman" panose="02020603050405020304" pitchFamily="18" charset="0"/>
                <a:ea typeface="Calibri" panose="020F0502020204030204" pitchFamily="34" charset="0"/>
              </a:rPr>
              <a:t>Šobrīd apzinātās aktuālās un steidzami risināmās problēmas.</a:t>
            </a: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Ikdienas operatīvā darba organizēšana un veikšana Carnikavas ūdenssaimniecībā, iespējams būs nepieciešama transporta līdzekļa iegāde.</a:t>
            </a: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Pēc faktiskās situācijas izvērtēšanas būs nepieciešama materiālu, instrumentu utt. iegāde Carnikavas ūdenssaimniecības vajadzībām.</a:t>
            </a:r>
            <a:br>
              <a:rPr lang="lv-LV" sz="2400" kern="100" dirty="0">
                <a:effectLst/>
                <a:latin typeface="Times New Roman" panose="02020603050405020304" pitchFamily="18" charset="0"/>
                <a:ea typeface="Calibri" panose="020F0502020204030204" pitchFamily="34" charset="0"/>
              </a:rPr>
            </a:br>
            <a:br>
              <a:rPr lang="lv-LV" sz="2400" kern="100" dirty="0">
                <a:effectLst/>
                <a:latin typeface="Times New Roman" panose="02020603050405020304" pitchFamily="18" charset="0"/>
                <a:ea typeface="Calibri" panose="020F0502020204030204" pitchFamily="34" charset="0"/>
              </a:rPr>
            </a:br>
            <a:r>
              <a:rPr lang="lv-LV" sz="2400" kern="100" dirty="0">
                <a:effectLst/>
                <a:latin typeface="Times New Roman" panose="02020603050405020304" pitchFamily="18" charset="0"/>
                <a:ea typeface="Calibri" panose="020F0502020204030204" pitchFamily="34" charset="0"/>
              </a:rPr>
              <a:t>Sadarbībā PA Carnikavas </a:t>
            </a:r>
            <a:r>
              <a:rPr lang="lv-LV" sz="2400" kern="100" dirty="0" err="1">
                <a:effectLst/>
                <a:latin typeface="Times New Roman" panose="02020603050405020304" pitchFamily="18" charset="0"/>
                <a:ea typeface="Calibri" panose="020F0502020204030204" pitchFamily="34" charset="0"/>
              </a:rPr>
              <a:t>komunālserviss</a:t>
            </a:r>
            <a:r>
              <a:rPr lang="lv-LV" sz="2400" kern="100" dirty="0">
                <a:effectLst/>
                <a:latin typeface="Times New Roman" panose="02020603050405020304" pitchFamily="18" charset="0"/>
                <a:ea typeface="Calibri" panose="020F0502020204030204" pitchFamily="34" charset="0"/>
              </a:rPr>
              <a:t> tiek apkopota informācija, lai tiktu sagatavots un parakstīts līgums par Domes īpašumā esošo pamatlīdzekļu bezatlīdzības lietošanu (zeme, uz kuras atrodas inženiertehniskās būves).</a:t>
            </a:r>
          </a:p>
        </p:txBody>
      </p:sp>
      <p:pic>
        <p:nvPicPr>
          <p:cNvPr id="7" name="Attēls 6">
            <a:extLst>
              <a:ext uri="{FF2B5EF4-FFF2-40B4-BE49-F238E27FC236}">
                <a16:creationId xmlns:a16="http://schemas.microsoft.com/office/drawing/2014/main" id="{0015659A-DE77-246D-3A1B-7493E8F6DE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362190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5972C-9610-8D32-670E-8C73C24B6579}"/>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FE452AB2-5A9A-0D04-9140-6D3C07E052F0}"/>
              </a:ext>
            </a:extLst>
          </p:cNvPr>
          <p:cNvSpPr>
            <a:spLocks noGrp="1"/>
          </p:cNvSpPr>
          <p:nvPr>
            <p:ph type="title"/>
          </p:nvPr>
        </p:nvSpPr>
        <p:spPr>
          <a:xfrm>
            <a:off x="913775" y="833717"/>
            <a:ext cx="10364451" cy="5193457"/>
          </a:xfrm>
        </p:spPr>
        <p:txBody>
          <a:bodyPr>
            <a:normAutofit fontScale="90000"/>
          </a:bodyPr>
          <a:lstStyle/>
          <a:p>
            <a:pPr>
              <a:spcAft>
                <a:spcPts val="600"/>
              </a:spcAft>
            </a:pPr>
            <a:r>
              <a:rPr lang="lv-LV" sz="2700" kern="100" dirty="0">
                <a:latin typeface="Times New Roman" panose="02020603050405020304" pitchFamily="18" charset="0"/>
                <a:ea typeface="Calibri" panose="020F0502020204030204" pitchFamily="34" charset="0"/>
              </a:rPr>
              <a:t>S</a:t>
            </a:r>
            <a:r>
              <a:rPr lang="lv-LV" sz="2700" kern="100" dirty="0">
                <a:effectLst/>
                <a:latin typeface="Times New Roman" panose="02020603050405020304" pitchFamily="18" charset="0"/>
                <a:ea typeface="Calibri" panose="020F0502020204030204" pitchFamily="34" charset="0"/>
              </a:rPr>
              <a:t>aistībā ar klientu datu bāzes izveidi, ievadīšanu un darba uzsākšanu </a:t>
            </a:r>
            <a:r>
              <a:rPr lang="lv-LV" sz="2700" i="1" kern="100" dirty="0" err="1">
                <a:effectLst/>
                <a:latin typeface="Times New Roman" panose="02020603050405020304" pitchFamily="18" charset="0"/>
                <a:ea typeface="Calibri" panose="020F0502020204030204" pitchFamily="34" charset="0"/>
              </a:rPr>
              <a:t>Horizon</a:t>
            </a:r>
            <a:r>
              <a:rPr lang="lv-LV" sz="2700" kern="100" dirty="0">
                <a:effectLst/>
                <a:latin typeface="Times New Roman" panose="02020603050405020304" pitchFamily="18" charset="0"/>
                <a:ea typeface="Calibri" panose="020F0502020204030204" pitchFamily="34" charset="0"/>
              </a:rPr>
              <a:t> sistēmā, lai nodrošinātu ūdenssaimniecībās pakalpojumu rēķinu izrakstīšanu par novembri decembra sākumā utt. un uzsākta pakāpeniska 1800 klientu līgumu pārslēgšana. Saskaņā ar 25.07.24. Domes lēmumu Nr.290 termiņš ir 31.12.25. </a:t>
            </a:r>
            <a:br>
              <a:rPr lang="lv-LV" sz="2700" kern="100" dirty="0">
                <a:effectLst/>
                <a:latin typeface="Times New Roman" panose="02020603050405020304" pitchFamily="18" charset="0"/>
                <a:ea typeface="Calibri" panose="020F0502020204030204" pitchFamily="34" charset="0"/>
              </a:rPr>
            </a:br>
            <a:r>
              <a:rPr lang="lv-LV" sz="2700" kern="100" dirty="0">
                <a:latin typeface="Times New Roman" panose="02020603050405020304" pitchFamily="18" charset="0"/>
                <a:ea typeface="Calibri" panose="020F0502020204030204" pitchFamily="34" charset="0"/>
              </a:rPr>
              <a:t>P</a:t>
            </a:r>
            <a:r>
              <a:rPr lang="lv-LV" sz="2700" kern="100" dirty="0">
                <a:effectLst/>
                <a:latin typeface="Times New Roman" panose="02020603050405020304" pitchFamily="18" charset="0"/>
                <a:ea typeface="Calibri" panose="020F0502020204030204" pitchFamily="34" charset="0"/>
              </a:rPr>
              <a:t>akalpojumu sniegšanu un rēķinu izrakstīšanu ĀŪ turpina pēc iepriekš noslēgtiem līgumiem (līdz jaunu līgumu noslēgšanai). Pašreiz</a:t>
            </a:r>
            <a:r>
              <a:rPr lang="lv-LV" sz="2700" kern="100" dirty="0">
                <a:latin typeface="Times New Roman" panose="02020603050405020304" pitchFamily="18" charset="0"/>
                <a:ea typeface="Calibri" panose="020F0502020204030204" pitchFamily="34" charset="0"/>
              </a:rPr>
              <a:t> atbilstoši ĀŪ lēmumam par pāreju uz </a:t>
            </a:r>
            <a:r>
              <a:rPr lang="lv-LV" sz="2700" i="1" kern="100" dirty="0" err="1">
                <a:latin typeface="Times New Roman" panose="02020603050405020304" pitchFamily="18" charset="0"/>
                <a:ea typeface="Calibri" panose="020F0502020204030204" pitchFamily="34" charset="0"/>
              </a:rPr>
              <a:t>Horizon</a:t>
            </a:r>
            <a:r>
              <a:rPr lang="lv-LV" sz="2700" kern="100" dirty="0">
                <a:latin typeface="Times New Roman" panose="02020603050405020304" pitchFamily="18" charset="0"/>
                <a:ea typeface="Calibri" panose="020F0502020204030204" pitchFamily="34" charset="0"/>
              </a:rPr>
              <a:t>, t.sk. </a:t>
            </a:r>
            <a:r>
              <a:rPr lang="lv-LV" sz="2700" i="1" kern="100" dirty="0">
                <a:latin typeface="Times New Roman" panose="02020603050405020304" pitchFamily="18" charset="0"/>
                <a:ea typeface="Calibri" panose="020F0502020204030204" pitchFamily="34" charset="0"/>
              </a:rPr>
              <a:t>Bill.me</a:t>
            </a:r>
            <a:r>
              <a:rPr lang="lv-LV" sz="2700" kern="100" dirty="0">
                <a:latin typeface="Times New Roman" panose="02020603050405020304" pitchFamily="18" charset="0"/>
                <a:ea typeface="Calibri" panose="020F0502020204030204" pitchFamily="34" charset="0"/>
              </a:rPr>
              <a:t>. </a:t>
            </a:r>
            <a:br>
              <a:rPr lang="lv-LV" sz="2700" kern="100" dirty="0">
                <a:latin typeface="Times New Roman" panose="02020603050405020304" pitchFamily="18" charset="0"/>
                <a:ea typeface="Calibri" panose="020F0502020204030204" pitchFamily="34" charset="0"/>
              </a:rPr>
            </a:br>
            <a:r>
              <a:rPr lang="lv-LV" sz="2700" kern="100" dirty="0">
                <a:effectLst/>
                <a:latin typeface="Times New Roman" panose="02020603050405020304" pitchFamily="18" charset="0"/>
                <a:ea typeface="Calibri" panose="020F0502020204030204" pitchFamily="34" charset="0"/>
              </a:rPr>
              <a:t>Šobrīd Carnikavas klienti var paziņot skaitītāju rādījumus, kā jau pierasts, sistēmā Bill.me (Carnikavai) katra mēneša 27.-30. datumā.</a:t>
            </a:r>
            <a:br>
              <a:rPr lang="lv-LV" sz="2700" kern="100" dirty="0">
                <a:effectLst/>
                <a:latin typeface="Times New Roman" panose="02020603050405020304" pitchFamily="18" charset="0"/>
                <a:ea typeface="Calibri" panose="020F0502020204030204" pitchFamily="34" charset="0"/>
              </a:rPr>
            </a:br>
            <a:r>
              <a:rPr lang="lv-LV" sz="2700" kern="100" dirty="0">
                <a:effectLst/>
                <a:latin typeface="Times New Roman" panose="02020603050405020304" pitchFamily="18" charset="0"/>
                <a:ea typeface="Calibri" panose="020F0502020204030204" pitchFamily="34" charset="0"/>
              </a:rPr>
              <a:t>ĀŪ ir uzsācis klientu datu reģistrēšanu, lai varētu uzsākt rēķinu izrakstīšanu par novembri. Datu pārnešanas var aizkavēties, jo prasa zināmu laiku. Rēķinu kavējumu gadījumā sniegsim papildus informāciju publiskajās vietnēs.</a:t>
            </a:r>
            <a:br>
              <a:rPr lang="lv-LV" sz="2700" kern="100">
                <a:effectLst/>
                <a:latin typeface="Times New Roman" panose="02020603050405020304" pitchFamily="18" charset="0"/>
                <a:ea typeface="Calibri" panose="020F0502020204030204" pitchFamily="34" charset="0"/>
              </a:rPr>
            </a:br>
            <a:endParaRPr lang="lv-LV" sz="2800" b="1" dirty="0">
              <a:latin typeface="Times New Roman" panose="02020603050405020304" pitchFamily="18" charset="0"/>
              <a:cs typeface="Times New Roman" panose="02020603050405020304" pitchFamily="18" charset="0"/>
            </a:endParaRPr>
          </a:p>
        </p:txBody>
      </p:sp>
      <p:pic>
        <p:nvPicPr>
          <p:cNvPr id="7" name="Attēls 6">
            <a:extLst>
              <a:ext uri="{FF2B5EF4-FFF2-40B4-BE49-F238E27FC236}">
                <a16:creationId xmlns:a16="http://schemas.microsoft.com/office/drawing/2014/main" id="{4F1FAD96-E83C-6C48-D9D9-AEDB6FEE8D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3434" y="0"/>
            <a:ext cx="1462011" cy="1169773"/>
          </a:xfrm>
          <a:prstGeom prst="rect">
            <a:avLst/>
          </a:prstGeom>
        </p:spPr>
      </p:pic>
    </p:spTree>
    <p:extLst>
      <p:ext uri="{BB962C8B-B14F-4D97-AF65-F5344CB8AC3E}">
        <p14:creationId xmlns:p14="http://schemas.microsoft.com/office/powerpoint/2010/main" val="76927541"/>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639</Words>
  <Application>Microsoft Office PowerPoint</Application>
  <PresentationFormat>Widescreen</PresentationFormat>
  <Paragraphs>18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dizains</vt:lpstr>
      <vt:lpstr> SIA «Ādažu ūdens» (ĀŪ) informācija par paveiktiem un uzsāktiem darbiem saistībā ar Carnikavas ūdenssaimniecības pārņemšanu   </vt:lpstr>
      <vt:lpstr>SIA “Ādažu ūdens” (ĀŪ)   struktūrshēma no 01.11.24. </vt:lpstr>
      <vt:lpstr>Par pamatlīdzekļu ieguldīšanu pamatkapitālā - ir saņemts Carnikavas pamatlīdzekļu novērtējums, domes sēdē apstiprināts, tālāk Dalībnieku sapulcē 11.11.2024. ir pieņems lēmumu pamatlīdzekļus ieguldīt pamatkapitālā. Novembrī dokumenti tiks iesniegti Uzņēmumu reģistrā izmaiņu veikšanai.   Ir sagatavoti budžeta grozījumi darbības ieņēmumos un izdevumos novembrī un decembrī sakarā ar Carnikavas ūdenssaimniecības pārņemšanu, balstoties uz provizoriskiem datiem. Tie ir apstiprināti Dalībnieku sapulcē.  Ir nosūtīta informācija Sabiedrisko pakalpojumu regulēšanas komisijai par saimnieciskās darbības uzsākšanu Carnikavas pagasta ūdenssaimniecībā. </vt:lpstr>
      <vt:lpstr>Par stratēģiju.   Saistībā ar jaunu funkciju pārņemšanu 2025. gada sākumā stratēģija tiks aktualizēta spēkā esoša stratēģija, īpaši pievēršot uzmanību tuvākajā nākotnē plānot Kalngales NAI rekonstrukciju vai Kalngales - Ādažu kanalizācijas tīkla savienojumu. </vt:lpstr>
      <vt:lpstr>Oktobrī tika pieņemts lēmums ĀŪ mainīt grāmatvedības sistēmu no ZZDats uz Horizon, lai nodrošinātu Bill.me sistēmas darbību Carnikavas pakalpojumu lietotājiem. Līgums noslēgts oktobra vidū. Darba procesā notiek apmācības ĀŪ darbiniekiem. Līdz 31.12.24. ĀŪ Horizon sistēmā tiks veikts darbs ar Carnikavas pakalpojumu lietotājiem.  Ir uzsākta Carnikavas pagasta klientu pieņemšana Carnikavas pagasta ēkā Stacijas ielā 5, vienu dienu nedēļā - otrdienās laikā no 09.30-15.30 (vai citā laikā, ja par to ir iepriekšēja telefoniska vienošanās ar klientu). ĀŪ klienti var ierasties no pirmdienas līdz ceturtdienai darba laikā, veicot dokumentu noformēšanu un saņemot nepieciešamās konsultācijas. Iespējams veikt dokumentu izdruku klientu vajadzībām.</vt:lpstr>
      <vt:lpstr>Ikdienas saimnieciskā darbība.  Ir veikta pamatlīdzekļu un inventāra inventarizācija un pārņemšana.   Ir pārslēgti līgumi par regulāriem pakalpojumiem (elektrība, mobilie sakari, atkritumu izvešana, apsardze).  Tiek izvērtēta nepieciešamībā noslēgt līgumus par citiem ārpakalpojumiem, ņemot vērā faktisko nepieciešamību kā arī faktu, ka ar daļu no ārpakalpojumu sniedzējiem ĀŪ jau ir sadarbības līgumi.  </vt:lpstr>
      <vt:lpstr>Ir noslēgti darba līgumi ar 5 bijušajiem PA “Carnikavas komunālserviss” (CKS) darbiniekiem sākot no 2024.gada 1.novembra.  No plānotiem (pēc iepriekšējas norunas ar CKS) 7 darbiniekiem viens jau līdz šim ir beidzis darba attiecības ar CKS, viens uzsāks darbu ĀŪ 19.11.24. </vt:lpstr>
      <vt:lpstr>Šobrīd apzinātās aktuālās un steidzami risināmās problēmas.  Ikdienas operatīvā darba organizēšana un veikšana Carnikavas ūdenssaimniecībā, iespējams būs nepieciešama transporta līdzekļa iegāde.  Pēc faktiskās situācijas izvērtēšanas būs nepieciešama materiālu, instrumentu utt. iegāde Carnikavas ūdenssaimniecības vajadzībām.  Sadarbībā PA Carnikavas komunālserviss tiek apkopota informācija, lai tiktu sagatavots un parakstīts līgums par Domes īpašumā esošo pamatlīdzekļu bezatlīdzības lietošanu (zeme, uz kuras atrodas inženiertehniskās būves).</vt:lpstr>
      <vt:lpstr>Saistībā ar klientu datu bāzes izveidi, ievadīšanu un darba uzsākšanu Horizon sistēmā, lai nodrošinātu ūdenssaimniecībās pakalpojumu rēķinu izrakstīšanu par novembri decembra sākumā utt. un uzsākta pakāpeniska 1800 klientu līgumu pārslēgšana. Saskaņā ar 25.07.24. Domes lēmumu Nr.290 termiņš ir 31.12.25.  Pakalpojumu sniegšanu un rēķinu izrakstīšanu ĀŪ turpina pēc iepriekš noslēgtiem līgumiem (līdz jaunu līgumu noslēgšanai). Pašreiz atbilstoši ĀŪ lēmumam par pāreju uz Horizon, t.sk. Bill.me.  Šobrīd Carnikavas klienti var paziņot skaitītāju rādījumus, kā jau pierasts, sistēmā Bill.me (Carnikavai) katra mēneša 27.-30. datumā. ĀŪ ir uzsācis klientu datu reģistrēšanu, lai varētu uzsākt rēķinu izrakstīšanu par novembri. Datu pārnešanas var aizkavēties, jo prasa zināmu laiku. Rēķinu kavējumu gadījumā sniegsim papildus informāciju publiskajās vietnēs.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Ingūna Kalniņa</dc:creator>
  <cp:lastModifiedBy>Sintija Tenisa</cp:lastModifiedBy>
  <cp:revision>4</cp:revision>
  <cp:lastPrinted>2024-11-06T13:46:25Z</cp:lastPrinted>
  <dcterms:created xsi:type="dcterms:W3CDTF">2024-11-06T09:06:26Z</dcterms:created>
  <dcterms:modified xsi:type="dcterms:W3CDTF">2024-11-20T13:39:00Z</dcterms:modified>
</cp:coreProperties>
</file>