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328" r:id="rId4"/>
    <p:sldId id="329" r:id="rId5"/>
    <p:sldId id="280" r:id="rId6"/>
    <p:sldId id="281" r:id="rId7"/>
    <p:sldId id="282" r:id="rId8"/>
    <p:sldId id="331" r:id="rId9"/>
    <p:sldId id="293" r:id="rId10"/>
    <p:sldId id="294" r:id="rId11"/>
    <p:sldId id="332" r:id="rId12"/>
    <p:sldId id="295" r:id="rId13"/>
    <p:sldId id="296" r:id="rId14"/>
    <p:sldId id="297" r:id="rId15"/>
    <p:sldId id="298" r:id="rId16"/>
    <p:sldId id="300" r:id="rId17"/>
    <p:sldId id="301" r:id="rId18"/>
    <p:sldId id="302" r:id="rId19"/>
    <p:sldId id="333" r:id="rId20"/>
    <p:sldId id="334" r:id="rId21"/>
    <p:sldId id="335" r:id="rId22"/>
    <p:sldId id="307" r:id="rId23"/>
    <p:sldId id="336" r:id="rId24"/>
    <p:sldId id="337" r:id="rId25"/>
    <p:sldId id="311" r:id="rId26"/>
    <p:sldId id="338" r:id="rId27"/>
    <p:sldId id="339" r:id="rId28"/>
    <p:sldId id="316" r:id="rId29"/>
    <p:sldId id="315" r:id="rId30"/>
    <p:sldId id="318" r:id="rId31"/>
    <p:sldId id="321" r:id="rId32"/>
    <p:sldId id="320" r:id="rId33"/>
    <p:sldId id="340" r:id="rId34"/>
    <p:sldId id="322" r:id="rId35"/>
    <p:sldId id="325" r:id="rId36"/>
    <p:sldId id="324" r:id="rId37"/>
    <p:sldId id="287" r:id="rId38"/>
    <p:sldId id="327" r:id="rId39"/>
    <p:sldId id="330" r:id="rId40"/>
  </p:sldIdLst>
  <p:sldSz cx="12192000" cy="6858000"/>
  <p:notesSz cx="6797675"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a Švarce" initials="IŠ" lastIdx="1" clrIdx="0">
    <p:extLst>
      <p:ext uri="{19B8F6BF-5375-455C-9EA6-DF929625EA0E}">
        <p15:presenceInfo xmlns:p15="http://schemas.microsoft.com/office/powerpoint/2012/main" userId="S::inga.svarce@Adazi.lv::a97de39a-48f0-474f-9f5a-e92faff91d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5" d="100"/>
          <a:sy n="95" d="100"/>
        </p:scale>
        <p:origin x="2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C3DA-7358-7BD7-CB93-36062045A5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7498C43F-56DE-63A5-E86A-9D777731D0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72199A73-2AC2-9146-F3F1-A203A243CAC6}"/>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5" name="Footer Placeholder 4">
            <a:extLst>
              <a:ext uri="{FF2B5EF4-FFF2-40B4-BE49-F238E27FC236}">
                <a16:creationId xmlns:a16="http://schemas.microsoft.com/office/drawing/2014/main" id="{FEC8B40C-6882-F333-BFC5-ED0B317F89F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679C52C-1410-F725-3975-38FD948A8B77}"/>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1426881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CCDB-AE3F-0FD5-ADAD-B87476257CB8}"/>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79DE9E6-825D-77AE-F297-E2CADFAE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9A99AE20-0526-2A1D-87C3-F0FAEE3F6E27}"/>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5" name="Footer Placeholder 4">
            <a:extLst>
              <a:ext uri="{FF2B5EF4-FFF2-40B4-BE49-F238E27FC236}">
                <a16:creationId xmlns:a16="http://schemas.microsoft.com/office/drawing/2014/main" id="{A36BA1DA-7884-3B6A-E61D-71BD1FDFAF5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CDD7CED-7926-4F0F-4718-BF13D8BE2E28}"/>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57246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9A5EE-DD3B-A816-A5E9-DF831E447C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A66EA21-BB12-68F0-8696-42F29E2EFC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89A5E38-D1C2-369D-695E-5CA775CAF86C}"/>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5" name="Footer Placeholder 4">
            <a:extLst>
              <a:ext uri="{FF2B5EF4-FFF2-40B4-BE49-F238E27FC236}">
                <a16:creationId xmlns:a16="http://schemas.microsoft.com/office/drawing/2014/main" id="{FE7C273B-4F87-872F-B450-DA9C19A3602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005CB5FB-DB51-78C9-F479-0396E69B730C}"/>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412193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7F5C-5509-59B4-1236-05F9FCA0BE9F}"/>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1D3C21A-4191-082E-2C0F-C70C6586B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CB87AD-CFC8-B0F3-AE93-3827AB513166}"/>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5" name="Footer Placeholder 4">
            <a:extLst>
              <a:ext uri="{FF2B5EF4-FFF2-40B4-BE49-F238E27FC236}">
                <a16:creationId xmlns:a16="http://schemas.microsoft.com/office/drawing/2014/main" id="{764CC5C6-98F9-CE1B-612C-F10DEF9BCFB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8658E326-4809-3EAD-A063-BF89056724A2}"/>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56143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435B-B7FC-4AFA-A63F-AF9B61513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63CA0FBE-24E3-398B-403E-530030DE5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28C275-F57E-7720-977A-A7D08CAFBC19}"/>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5" name="Footer Placeholder 4">
            <a:extLst>
              <a:ext uri="{FF2B5EF4-FFF2-40B4-BE49-F238E27FC236}">
                <a16:creationId xmlns:a16="http://schemas.microsoft.com/office/drawing/2014/main" id="{E42FC501-7265-F6C2-949F-B2EC44F9700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BF9EFA2-B7E9-C92E-AB19-DF00E36B947D}"/>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50221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8BFD-C3CC-0600-0720-C0E1DD81B828}"/>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BAF8B530-63AF-7F33-98F3-41E29E3327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DEB1BB78-740E-6AE0-D55D-B70C030F1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2BA4D5E5-415F-BC74-E39C-F40EB80F38F3}"/>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6" name="Footer Placeholder 5">
            <a:extLst>
              <a:ext uri="{FF2B5EF4-FFF2-40B4-BE49-F238E27FC236}">
                <a16:creationId xmlns:a16="http://schemas.microsoft.com/office/drawing/2014/main" id="{2572B200-75E2-F985-CF80-944D8944DD03}"/>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DCF1A75A-5577-126F-E162-8D45AF142F0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183371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C5B9-F789-CD0D-1AD3-19E5055F6A8B}"/>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5B99D77-4403-0825-BF79-6DD1F9F84F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98481-798E-D0D5-BA8D-6C77FE1770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CD611589-123E-FAA1-50D1-53C83F47E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2E55FF-B382-6BE3-9034-116311B5C0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AEB8D25-A6F1-4C66-DC21-34CBE2A11ADB}"/>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8" name="Footer Placeholder 7">
            <a:extLst>
              <a:ext uri="{FF2B5EF4-FFF2-40B4-BE49-F238E27FC236}">
                <a16:creationId xmlns:a16="http://schemas.microsoft.com/office/drawing/2014/main" id="{5C57BA40-BF44-A3B3-88B3-0BA6129583C2}"/>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003E9337-74C5-BAEC-ECEF-814B18EDCA42}"/>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389348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AB6D-F017-5437-80F2-125FA8511552}"/>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09704B8F-5456-FEB7-0F85-D2EC9C8AC6CB}"/>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4" name="Footer Placeholder 3">
            <a:extLst>
              <a:ext uri="{FF2B5EF4-FFF2-40B4-BE49-F238E27FC236}">
                <a16:creationId xmlns:a16="http://schemas.microsoft.com/office/drawing/2014/main" id="{287A4887-7DD1-F092-3A44-E9E6DDD110E3}"/>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6BA58778-B334-CFBB-9064-06C82FA9FC2D}"/>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62804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DB9B4-6AA9-4E36-D93F-89BCD2080DF4}"/>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3" name="Footer Placeholder 2">
            <a:extLst>
              <a:ext uri="{FF2B5EF4-FFF2-40B4-BE49-F238E27FC236}">
                <a16:creationId xmlns:a16="http://schemas.microsoft.com/office/drawing/2014/main" id="{21F955E8-5BC9-4C0C-409D-5997CB56647A}"/>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7F97C373-5843-F866-CC1B-B6D513193DB7}"/>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51893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DD56-EFA0-30A4-050C-30CA4ED88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39B23F70-61D9-BFFD-37B6-0BCD209891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4FD1C7F5-59DD-435F-6A31-C879CABCA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BFE2A-DA8F-C485-F5C5-12A7660D1616}"/>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6" name="Footer Placeholder 5">
            <a:extLst>
              <a:ext uri="{FF2B5EF4-FFF2-40B4-BE49-F238E27FC236}">
                <a16:creationId xmlns:a16="http://schemas.microsoft.com/office/drawing/2014/main" id="{56A72E1A-3228-AE01-0B66-488209E7738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91735268-84AA-53F0-B972-A96889DA88D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262679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D221-295B-84F8-0900-5DB395657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EB789E2C-D7B6-6C25-3117-4EFA29DDCF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40BD284F-E071-7867-9F7B-607BC308D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5A654-4B98-3D13-B8A5-2C0DEC789FA1}"/>
              </a:ext>
            </a:extLst>
          </p:cNvPr>
          <p:cNvSpPr>
            <a:spLocks noGrp="1"/>
          </p:cNvSpPr>
          <p:nvPr>
            <p:ph type="dt" sz="half" idx="10"/>
          </p:nvPr>
        </p:nvSpPr>
        <p:spPr/>
        <p:txBody>
          <a:bodyPr/>
          <a:lstStyle/>
          <a:p>
            <a:fld id="{944DBC85-DEB6-40FC-A99C-C75B02F0BB41}" type="datetimeFigureOut">
              <a:rPr lang="lv-LV" smtClean="0"/>
              <a:t>20.11.2024</a:t>
            </a:fld>
            <a:endParaRPr lang="lv-LV"/>
          </a:p>
        </p:txBody>
      </p:sp>
      <p:sp>
        <p:nvSpPr>
          <p:cNvPr id="6" name="Footer Placeholder 5">
            <a:extLst>
              <a:ext uri="{FF2B5EF4-FFF2-40B4-BE49-F238E27FC236}">
                <a16:creationId xmlns:a16="http://schemas.microsoft.com/office/drawing/2014/main" id="{7DBB47D4-3131-80C5-4E61-057590D30112}"/>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6D91208-82FC-2568-348E-8E3F4117AAE9}"/>
              </a:ext>
            </a:extLst>
          </p:cNvPr>
          <p:cNvSpPr>
            <a:spLocks noGrp="1"/>
          </p:cNvSpPr>
          <p:nvPr>
            <p:ph type="sldNum" sz="quarter" idx="12"/>
          </p:nvPr>
        </p:nvSpPr>
        <p:spPr/>
        <p:txBody>
          <a:bodyPr/>
          <a:lstStyle/>
          <a:p>
            <a:fld id="{059EC890-54E7-47AF-9EFF-ADC3FEAB4F62}" type="slidenum">
              <a:rPr lang="lv-LV" smtClean="0"/>
              <a:t>‹#›</a:t>
            </a:fld>
            <a:endParaRPr lang="lv-LV"/>
          </a:p>
        </p:txBody>
      </p:sp>
    </p:spTree>
    <p:extLst>
      <p:ext uri="{BB962C8B-B14F-4D97-AF65-F5344CB8AC3E}">
        <p14:creationId xmlns:p14="http://schemas.microsoft.com/office/powerpoint/2010/main" val="3759824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13A47F-BC2E-0933-12CA-FF6DA98A6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198EC8B-8A09-BDBA-8085-9B2BAD669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E8FAE8F-57CA-6309-ACF1-376A01F21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DBC85-DEB6-40FC-A99C-C75B02F0BB41}" type="datetimeFigureOut">
              <a:rPr lang="lv-LV" smtClean="0"/>
              <a:t>20.11.2024</a:t>
            </a:fld>
            <a:endParaRPr lang="lv-LV"/>
          </a:p>
        </p:txBody>
      </p:sp>
      <p:sp>
        <p:nvSpPr>
          <p:cNvPr id="5" name="Footer Placeholder 4">
            <a:extLst>
              <a:ext uri="{FF2B5EF4-FFF2-40B4-BE49-F238E27FC236}">
                <a16:creationId xmlns:a16="http://schemas.microsoft.com/office/drawing/2014/main" id="{699F0B3B-DE30-7D77-CA96-19F6D4F4B5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5CAD57BA-0430-FE9F-58F2-B01761C07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EC890-54E7-47AF-9EFF-ADC3FEAB4F62}" type="slidenum">
              <a:rPr lang="lv-LV" smtClean="0"/>
              <a:t>‹#›</a:t>
            </a:fld>
            <a:endParaRPr lang="lv-LV"/>
          </a:p>
        </p:txBody>
      </p:sp>
    </p:spTree>
    <p:extLst>
      <p:ext uri="{BB962C8B-B14F-4D97-AF65-F5344CB8AC3E}">
        <p14:creationId xmlns:p14="http://schemas.microsoft.com/office/powerpoint/2010/main" val="858744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pn@adazunovads.lv"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lad.gov.lv/lv/kopejas-lauksaimniecibas-politikas-strategiska-plana-2023-2027gadam-klp-intervences-atbalsta-pasakumi" TargetMode="External"/><Relationship Id="rId2" Type="http://schemas.openxmlformats.org/officeDocument/2006/relationships/hyperlink" Target="https://www.zm.gov.lv/lv/klp-2023-202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FE5D3-4D21-19B2-4136-E8C74521BAC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756" t="11620" r="468" b="3842"/>
          <a:stretch/>
        </p:blipFill>
        <p:spPr>
          <a:xfrm>
            <a:off x="0" y="0"/>
            <a:ext cx="12192000" cy="6858000"/>
          </a:xfrm>
          <a:prstGeom prst="rect">
            <a:avLst/>
          </a:prstGeom>
        </p:spPr>
      </p:pic>
      <p:sp>
        <p:nvSpPr>
          <p:cNvPr id="2" name="Title 1">
            <a:extLst>
              <a:ext uri="{FF2B5EF4-FFF2-40B4-BE49-F238E27FC236}">
                <a16:creationId xmlns:a16="http://schemas.microsoft.com/office/drawing/2014/main" id="{D3E87F2F-F93C-3A1D-D204-B49474978920}"/>
              </a:ext>
            </a:extLst>
          </p:cNvPr>
          <p:cNvSpPr>
            <a:spLocks noGrp="1"/>
          </p:cNvSpPr>
          <p:nvPr>
            <p:ph type="ctrTitle"/>
          </p:nvPr>
        </p:nvSpPr>
        <p:spPr>
          <a:xfrm>
            <a:off x="1416440" y="1420613"/>
            <a:ext cx="9144000" cy="4212796"/>
          </a:xfrm>
        </p:spPr>
        <p:txBody>
          <a:bodyPr>
            <a:normAutofit fontScale="90000"/>
          </a:bodyPr>
          <a:lstStyle/>
          <a:p>
            <a:br>
              <a:rPr lang="lv-LV" sz="49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lv-LV" sz="49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lv-LV" sz="49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INFORMATĪVAIS ZIŅOJUMS</a:t>
            </a:r>
            <a:br>
              <a:rPr lang="lv-LV" sz="49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lv-LV" sz="49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lv-LV" sz="4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 ĀDAŽU NOVADA </a:t>
            </a:r>
            <a:br>
              <a:rPr lang="lv-LV" sz="4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lv-LV" sz="4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CIEMU UN ĀDAŽU PILSĒTAS ROBEŽU</a:t>
            </a:r>
            <a:br>
              <a:rPr lang="lv-LV" sz="4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lv-LV" sz="4000" b="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IZMAIŅĀM TERITORIJAS PLĀNOJUMĀ</a:t>
            </a:r>
            <a:br>
              <a:rPr lang="lv-LV" sz="73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lv-LV" sz="73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lv-LV" sz="53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lv-LV" sz="2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Subtitle 2">
            <a:extLst>
              <a:ext uri="{FF2B5EF4-FFF2-40B4-BE49-F238E27FC236}">
                <a16:creationId xmlns:a16="http://schemas.microsoft.com/office/drawing/2014/main" id="{432FC204-4F44-670C-0E47-FE4FADE0BC01}"/>
              </a:ext>
            </a:extLst>
          </p:cNvPr>
          <p:cNvSpPr txBox="1">
            <a:spLocks/>
          </p:cNvSpPr>
          <p:nvPr/>
        </p:nvSpPr>
        <p:spPr>
          <a:xfrm>
            <a:off x="7500257" y="6083694"/>
            <a:ext cx="4691743" cy="6964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v-LV" sz="1400" b="1" dirty="0">
                <a:solidFill>
                  <a:schemeClr val="accent6">
                    <a:lumMod val="50000"/>
                  </a:schemeClr>
                </a:solidFill>
                <a:latin typeface="Arial" panose="020B0604020202020204" pitchFamily="34" charset="0"/>
                <a:cs typeface="Arial" panose="020B0604020202020204" pitchFamily="34" charset="0"/>
              </a:rPr>
              <a:t>Attīstības komiteja, 13.11.2024.</a:t>
            </a:r>
          </a:p>
          <a:p>
            <a:r>
              <a:rPr lang="lv-LV" sz="1400" b="1" dirty="0">
                <a:solidFill>
                  <a:schemeClr val="accent6">
                    <a:lumMod val="50000"/>
                  </a:schemeClr>
                </a:solidFill>
                <a:latin typeface="Arial" panose="020B0604020202020204" pitchFamily="34" charset="0"/>
                <a:cs typeface="Arial" panose="020B0604020202020204" pitchFamily="34" charset="0"/>
              </a:rPr>
              <a:t>Teritorijas plānošanas nodaļa: </a:t>
            </a:r>
            <a:r>
              <a:rPr lang="lv-LV" sz="1400" dirty="0">
                <a:solidFill>
                  <a:schemeClr val="accent6">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tpn@adazunovads.lv</a:t>
            </a:r>
            <a:r>
              <a:rPr lang="lv-LV" sz="1400" dirty="0">
                <a:solidFill>
                  <a:schemeClr val="accent6">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1501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199" y="206828"/>
            <a:ext cx="9591675" cy="1698172"/>
          </a:xfrm>
        </p:spPr>
        <p:txBody>
          <a:bodyPr>
            <a:normAutofit/>
          </a:bodyPr>
          <a:lstStyle/>
          <a:p>
            <a:r>
              <a:rPr lang="lv-LV" b="1" dirty="0">
                <a:solidFill>
                  <a:schemeClr val="accent6">
                    <a:lumMod val="50000"/>
                  </a:schemeClr>
                </a:solidFill>
                <a:latin typeface="+mn-lt"/>
              </a:rPr>
              <a:t>PILSĒTAS ROBEŽAS TURPMĀK - PRIEKŠLIKUMI</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949389" y="1905000"/>
            <a:ext cx="10337736"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10" name="Content Placeholder 2">
            <a:extLst>
              <a:ext uri="{FF2B5EF4-FFF2-40B4-BE49-F238E27FC236}">
                <a16:creationId xmlns:a16="http://schemas.microsoft.com/office/drawing/2014/main" id="{C88CEBDE-B629-6B70-D457-DC08F2CEADA5}"/>
              </a:ext>
            </a:extLst>
          </p:cNvPr>
          <p:cNvSpPr txBox="1">
            <a:spLocks/>
          </p:cNvSpPr>
          <p:nvPr/>
        </p:nvSpPr>
        <p:spPr>
          <a:xfrm>
            <a:off x="742950" y="2255512"/>
            <a:ext cx="10001250" cy="3702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Izslēgt no pilsētas teritorijas lauksaimniecības un mežu teritorijas, kurās pārskatāmā nākotnē nav plānota inženiertīklu attīstība un apbūve</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Atbilstoši Ādažu novada un Rīgas plānošanas reģiona ilgtspējīgas attīstības stratēģijām jaunu apbūvi plānot kompaktu, pie esošām vai plānotām komunikācijām, neapbūvēt mežus un dabiskas pļavas</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Plānojot jaunu apbūvi, paredzēt publiskās </a:t>
            </a:r>
            <a:r>
              <a:rPr lang="lv-LV" sz="2200" b="1" dirty="0" err="1">
                <a:solidFill>
                  <a:schemeClr val="accent6">
                    <a:lumMod val="50000"/>
                  </a:schemeClr>
                </a:solidFill>
                <a:ea typeface="Calibri" panose="020F0502020204030204" pitchFamily="34" charset="0"/>
              </a:rPr>
              <a:t>ārtelpas</a:t>
            </a:r>
            <a:r>
              <a:rPr lang="lv-LV" sz="2200" b="1" dirty="0">
                <a:solidFill>
                  <a:schemeClr val="accent6">
                    <a:lumMod val="50000"/>
                  </a:schemeClr>
                </a:solidFill>
                <a:ea typeface="Calibri" panose="020F0502020204030204" pitchFamily="34" charset="0"/>
              </a:rPr>
              <a:t> un pakalpojumu zonu veidošanu</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Pilsētas attīstību ziemeļu virzienā ierobežo A1 autoceļš, kura attīstībai rezervēta teritorija un trokšņu līmeņa pārsniegšana nepieļauj dzīvojamās apbūves attīstību pie tā</a:t>
            </a:r>
          </a:p>
          <a:p>
            <a:pPr>
              <a:buFont typeface="Wingdings" panose="05000000000000000000" pitchFamily="2" charset="2"/>
              <a:buChar char="ü"/>
            </a:pPr>
            <a:endParaRPr lang="lv-LV" sz="2200" b="1" dirty="0">
              <a:solidFill>
                <a:schemeClr val="accent6">
                  <a:lumMod val="50000"/>
                </a:schemeClr>
              </a:solidFill>
              <a:ea typeface="Calibri" panose="020F0502020204030204" pitchFamily="34" charset="0"/>
            </a:endParaRPr>
          </a:p>
          <a:p>
            <a:pPr>
              <a:buFont typeface="Wingdings" panose="05000000000000000000" pitchFamily="2" charset="2"/>
              <a:buChar char="ü"/>
            </a:pPr>
            <a:endParaRPr lang="lv-LV" sz="2200" b="1" dirty="0">
              <a:solidFill>
                <a:schemeClr val="accent6">
                  <a:lumMod val="50000"/>
                </a:schemeClr>
              </a:solidFill>
              <a:effectLst/>
              <a:ea typeface="Calibri" panose="020F0502020204030204" pitchFamily="34" charset="0"/>
            </a:endParaRPr>
          </a:p>
        </p:txBody>
      </p:sp>
    </p:spTree>
    <p:extLst>
      <p:ext uri="{BB962C8B-B14F-4D97-AF65-F5344CB8AC3E}">
        <p14:creationId xmlns:p14="http://schemas.microsoft.com/office/powerpoint/2010/main" val="3678603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199" y="206828"/>
            <a:ext cx="10404411" cy="1183820"/>
          </a:xfrm>
        </p:spPr>
        <p:txBody>
          <a:bodyPr>
            <a:normAutofit/>
          </a:bodyPr>
          <a:lstStyle/>
          <a:p>
            <a:r>
              <a:rPr lang="lv-LV" sz="4000" b="1" dirty="0">
                <a:solidFill>
                  <a:schemeClr val="accent6">
                    <a:lumMod val="50000"/>
                  </a:schemeClr>
                </a:solidFill>
                <a:latin typeface="+mn-lt"/>
              </a:rPr>
              <a:t>PILSĒTAS ROBEŽAS  TURPMĀK - PRIEKŠLIKUMI</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199" y="1219200"/>
            <a:ext cx="10090086"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4" name="Picture 3">
            <a:extLst>
              <a:ext uri="{FF2B5EF4-FFF2-40B4-BE49-F238E27FC236}">
                <a16:creationId xmlns:a16="http://schemas.microsoft.com/office/drawing/2014/main" id="{4B2BACB0-80F1-ED6D-AC20-EC3D6A51F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91" y="1576915"/>
            <a:ext cx="3546138" cy="5031133"/>
          </a:xfrm>
          <a:prstGeom prst="rect">
            <a:avLst/>
          </a:prstGeom>
        </p:spPr>
      </p:pic>
      <p:pic>
        <p:nvPicPr>
          <p:cNvPr id="7" name="Picture 6">
            <a:extLst>
              <a:ext uri="{FF2B5EF4-FFF2-40B4-BE49-F238E27FC236}">
                <a16:creationId xmlns:a16="http://schemas.microsoft.com/office/drawing/2014/main" id="{91C5D8A0-D718-FBBF-2F9E-E3B0AB292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334" y="1576915"/>
            <a:ext cx="3546139" cy="5031136"/>
          </a:xfrm>
          <a:prstGeom prst="rect">
            <a:avLst/>
          </a:prstGeom>
        </p:spPr>
      </p:pic>
      <p:pic>
        <p:nvPicPr>
          <p:cNvPr id="9" name="Picture 8">
            <a:extLst>
              <a:ext uri="{FF2B5EF4-FFF2-40B4-BE49-F238E27FC236}">
                <a16:creationId xmlns:a16="http://schemas.microsoft.com/office/drawing/2014/main" id="{07658CCC-DF02-FF2F-D671-FF23BD6A8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170" y="1576913"/>
            <a:ext cx="3546139" cy="5031135"/>
          </a:xfrm>
          <a:prstGeom prst="rect">
            <a:avLst/>
          </a:prstGeom>
        </p:spPr>
      </p:pic>
    </p:spTree>
    <p:extLst>
      <p:ext uri="{BB962C8B-B14F-4D97-AF65-F5344CB8AC3E}">
        <p14:creationId xmlns:p14="http://schemas.microsoft.com/office/powerpoint/2010/main" val="4029989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199" y="206828"/>
            <a:ext cx="10404411" cy="1183820"/>
          </a:xfrm>
        </p:spPr>
        <p:txBody>
          <a:bodyPr>
            <a:normAutofit fontScale="90000"/>
          </a:bodyPr>
          <a:lstStyle/>
          <a:p>
            <a:r>
              <a:rPr lang="lv-LV" sz="4000" b="1" dirty="0">
                <a:solidFill>
                  <a:schemeClr val="accent6">
                    <a:lumMod val="50000"/>
                  </a:schemeClr>
                </a:solidFill>
                <a:latin typeface="+mn-lt"/>
              </a:rPr>
              <a:t>PILSĒTAS ROBEŽAS IZMAIŅU IETEKME </a:t>
            </a:r>
            <a:br>
              <a:rPr lang="lv-LV" sz="4000" b="1" dirty="0">
                <a:solidFill>
                  <a:schemeClr val="accent6">
                    <a:lumMod val="50000"/>
                  </a:schemeClr>
                </a:solidFill>
                <a:latin typeface="+mn-lt"/>
              </a:rPr>
            </a:br>
            <a:r>
              <a:rPr lang="lv-LV" sz="4000" b="1" dirty="0">
                <a:solidFill>
                  <a:schemeClr val="accent6">
                    <a:lumMod val="50000"/>
                  </a:schemeClr>
                </a:solidFill>
                <a:latin typeface="+mn-lt"/>
              </a:rPr>
              <a:t>UZ ZEMES IZMANTOŠANU  </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923924" y="1390648"/>
            <a:ext cx="7239001"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EEC28B2-CE8C-768D-6A03-99AE356FD2FC}"/>
              </a:ext>
            </a:extLst>
          </p:cNvPr>
          <p:cNvSpPr txBox="1">
            <a:spLocks/>
          </p:cNvSpPr>
          <p:nvPr/>
        </p:nvSpPr>
        <p:spPr>
          <a:xfrm>
            <a:off x="676275" y="1600202"/>
            <a:ext cx="11029950" cy="5124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200" b="1" dirty="0">
                <a:solidFill>
                  <a:schemeClr val="accent6">
                    <a:lumMod val="50000"/>
                  </a:schemeClr>
                </a:solidFill>
                <a:ea typeface="Calibri" panose="020F0502020204030204" pitchFamily="34" charset="0"/>
              </a:rPr>
              <a:t>Lauku teritorijā nevar noteikt funkcionālo zonējumu:</a:t>
            </a:r>
          </a:p>
          <a:p>
            <a:pPr lvl="1">
              <a:buFont typeface="Wingdings" panose="05000000000000000000" pitchFamily="2" charset="2"/>
              <a:buChar char="ü"/>
            </a:pPr>
            <a:r>
              <a:rPr lang="lv-LV" sz="1600" b="0" i="0" u="none" strike="noStrike" baseline="0" dirty="0">
                <a:solidFill>
                  <a:schemeClr val="accent6">
                    <a:lumMod val="50000"/>
                  </a:schemeClr>
                </a:solidFill>
                <a:latin typeface="ArialMT"/>
              </a:rPr>
              <a:t>savrupmāju apbūves teritorija (</a:t>
            </a:r>
            <a:r>
              <a:rPr lang="lv-LV" sz="1600" b="0" i="0" u="none" strike="noStrike" baseline="0" dirty="0" err="1">
                <a:solidFill>
                  <a:schemeClr val="accent6">
                    <a:lumMod val="50000"/>
                  </a:schemeClr>
                </a:solidFill>
                <a:latin typeface="ArialMT"/>
              </a:rPr>
              <a:t>DzS</a:t>
            </a:r>
            <a:r>
              <a:rPr lang="lv-LV" sz="1600" b="0" i="0" u="none" strike="noStrike" baseline="0" dirty="0">
                <a:solidFill>
                  <a:schemeClr val="accent6">
                    <a:lumMod val="50000"/>
                  </a:schemeClr>
                </a:solidFill>
                <a:latin typeface="ArialMT"/>
              </a:rPr>
              <a:t>);</a:t>
            </a:r>
          </a:p>
          <a:p>
            <a:pPr lvl="1">
              <a:buFont typeface="Wingdings" panose="05000000000000000000" pitchFamily="2" charset="2"/>
              <a:buChar char="ü"/>
            </a:pPr>
            <a:r>
              <a:rPr lang="lv-LV" sz="1600" b="0" i="0" u="none" strike="noStrike" baseline="0" dirty="0" err="1">
                <a:solidFill>
                  <a:schemeClr val="accent6">
                    <a:lumMod val="50000"/>
                  </a:schemeClr>
                </a:solidFill>
                <a:latin typeface="ArialMT"/>
              </a:rPr>
              <a:t>mazstāvu</a:t>
            </a:r>
            <a:r>
              <a:rPr lang="lv-LV" sz="1600" b="0" i="0" u="none" strike="noStrike" baseline="0" dirty="0">
                <a:solidFill>
                  <a:schemeClr val="accent6">
                    <a:lumMod val="50000"/>
                  </a:schemeClr>
                </a:solidFill>
                <a:latin typeface="ArialMT"/>
              </a:rPr>
              <a:t> dzīvojamās apbūves teritorija (</a:t>
            </a:r>
            <a:r>
              <a:rPr lang="lv-LV" sz="1600" b="0" i="0" u="none" strike="noStrike" baseline="0" dirty="0" err="1">
                <a:solidFill>
                  <a:schemeClr val="accent6">
                    <a:lumMod val="50000"/>
                  </a:schemeClr>
                </a:solidFill>
                <a:latin typeface="ArialMT"/>
              </a:rPr>
              <a:t>DzM</a:t>
            </a:r>
            <a:r>
              <a:rPr lang="lv-LV" sz="1600" b="0" i="0" u="none" strike="noStrike" baseline="0" dirty="0">
                <a:solidFill>
                  <a:schemeClr val="accent6">
                    <a:lumMod val="50000"/>
                  </a:schemeClr>
                </a:solidFill>
                <a:latin typeface="ArialMT"/>
              </a:rPr>
              <a:t>);</a:t>
            </a:r>
          </a:p>
          <a:p>
            <a:pPr lvl="1">
              <a:buFont typeface="Wingdings" panose="05000000000000000000" pitchFamily="2" charset="2"/>
              <a:buChar char="ü"/>
            </a:pPr>
            <a:r>
              <a:rPr lang="lv-LV" sz="1600" b="0" i="0" u="none" strike="noStrike" baseline="0" dirty="0">
                <a:solidFill>
                  <a:schemeClr val="accent6">
                    <a:lumMod val="50000"/>
                  </a:schemeClr>
                </a:solidFill>
                <a:latin typeface="ArialMT"/>
              </a:rPr>
              <a:t>daudzstāvu dzīvojamās apbūves teritorija;</a:t>
            </a:r>
          </a:p>
          <a:p>
            <a:pPr lvl="1">
              <a:buFont typeface="Wingdings" panose="05000000000000000000" pitchFamily="2" charset="2"/>
              <a:buChar char="ü"/>
            </a:pPr>
            <a:r>
              <a:rPr lang="pt-BR" sz="1600" b="0" i="0" u="none" strike="noStrike" baseline="0" dirty="0">
                <a:solidFill>
                  <a:schemeClr val="accent6">
                    <a:lumMod val="50000"/>
                  </a:schemeClr>
                </a:solidFill>
                <a:latin typeface="ArialMT"/>
              </a:rPr>
              <a:t>jauktas centra apbūves teritorija (JC);</a:t>
            </a:r>
            <a:endParaRPr lang="lv-LV" sz="1600" b="1" dirty="0">
              <a:solidFill>
                <a:schemeClr val="accent6">
                  <a:lumMod val="50000"/>
                </a:schemeClr>
              </a:solidFill>
              <a:ea typeface="Calibri" panose="020F0502020204030204" pitchFamily="34" charset="0"/>
            </a:endParaRPr>
          </a:p>
          <a:p>
            <a:pPr marL="0" indent="0">
              <a:buNone/>
            </a:pPr>
            <a:r>
              <a:rPr lang="lv-LV" sz="2200" b="1" dirty="0">
                <a:solidFill>
                  <a:schemeClr val="accent6">
                    <a:lumMod val="50000"/>
                  </a:schemeClr>
                </a:solidFill>
                <a:ea typeface="Calibri" panose="020F0502020204030204" pitchFamily="34" charset="0"/>
              </a:rPr>
              <a:t>Lauku teritorijās </a:t>
            </a:r>
            <a:r>
              <a:rPr lang="lv-LV" sz="2200" b="1" dirty="0" err="1">
                <a:solidFill>
                  <a:schemeClr val="accent6">
                    <a:lumMod val="50000"/>
                  </a:schemeClr>
                </a:solidFill>
                <a:ea typeface="Calibri" panose="020F0502020204030204" pitchFamily="34" charset="0"/>
              </a:rPr>
              <a:t>jaunveidojamās</a:t>
            </a:r>
            <a:r>
              <a:rPr lang="lv-LV" sz="2200" b="1" dirty="0">
                <a:solidFill>
                  <a:schemeClr val="accent6">
                    <a:lumMod val="50000"/>
                  </a:schemeClr>
                </a:solidFill>
                <a:ea typeface="Calibri" panose="020F0502020204030204" pitchFamily="34" charset="0"/>
              </a:rPr>
              <a:t> zemes vienības minimālā platība ir 2 ha, ja citos normatīvajos aktos vides un dabas aizsardzības, zemes pārvaldības vai lauksaimniecības un lauku attīstības jomā, teritorijas plānojumā vai </a:t>
            </a:r>
            <a:r>
              <a:rPr lang="lv-LV" sz="2200" b="1" dirty="0" err="1">
                <a:solidFill>
                  <a:schemeClr val="accent6">
                    <a:lumMod val="50000"/>
                  </a:schemeClr>
                </a:solidFill>
                <a:ea typeface="Calibri" panose="020F0502020204030204" pitchFamily="34" charset="0"/>
              </a:rPr>
              <a:t>lokālplānojumā</a:t>
            </a:r>
            <a:r>
              <a:rPr lang="lv-LV" sz="2200" b="1" dirty="0">
                <a:solidFill>
                  <a:schemeClr val="accent6">
                    <a:lumMod val="50000"/>
                  </a:schemeClr>
                </a:solidFill>
                <a:ea typeface="Calibri" panose="020F0502020204030204" pitchFamily="34" charset="0"/>
              </a:rPr>
              <a:t> nav noteikta lielāka minimālā platība. Šis nosacījums neattiecas uz:</a:t>
            </a:r>
          </a:p>
          <a:p>
            <a:pPr lvl="1">
              <a:buFont typeface="Wingdings" panose="05000000000000000000" pitchFamily="2" charset="2"/>
              <a:buChar char="ü"/>
            </a:pPr>
            <a:r>
              <a:rPr lang="lv-LV" sz="1600" dirty="0">
                <a:solidFill>
                  <a:schemeClr val="accent6">
                    <a:lumMod val="50000"/>
                  </a:schemeClr>
                </a:solidFill>
                <a:ea typeface="Calibri" panose="020F0502020204030204" pitchFamily="34" charset="0"/>
              </a:rPr>
              <a:t>zemes vienībām, kas nepieciešamas esošo būvju apsaimniekošanai;</a:t>
            </a:r>
          </a:p>
          <a:p>
            <a:pPr lvl="1">
              <a:buFont typeface="Wingdings" panose="05000000000000000000" pitchFamily="2" charset="2"/>
              <a:buChar char="ü"/>
            </a:pPr>
            <a:r>
              <a:rPr lang="lv-LV" sz="1600" dirty="0">
                <a:solidFill>
                  <a:schemeClr val="accent6">
                    <a:lumMod val="50000"/>
                  </a:schemeClr>
                </a:solidFill>
                <a:ea typeface="Calibri" panose="020F0502020204030204" pitchFamily="34" charset="0"/>
              </a:rPr>
              <a:t>zemes robežu pārkārtošanu vai zemes vienību apvienošanu;</a:t>
            </a:r>
          </a:p>
          <a:p>
            <a:pPr lvl="1">
              <a:buFont typeface="Wingdings" panose="05000000000000000000" pitchFamily="2" charset="2"/>
              <a:buChar char="ü"/>
            </a:pPr>
            <a:r>
              <a:rPr lang="lv-LV" sz="1600" dirty="0">
                <a:solidFill>
                  <a:schemeClr val="accent6">
                    <a:lumMod val="50000"/>
                  </a:schemeClr>
                </a:solidFill>
                <a:ea typeface="Calibri" panose="020F0502020204030204" pitchFamily="34" charset="0"/>
              </a:rPr>
              <a:t>zemes vienībām, kas nepieciešamas inženierbūvju izbūvei vai uzturēšanai;</a:t>
            </a:r>
          </a:p>
          <a:p>
            <a:pPr lvl="1">
              <a:buFont typeface="Wingdings" panose="05000000000000000000" pitchFamily="2" charset="2"/>
              <a:buChar char="ü"/>
            </a:pPr>
            <a:r>
              <a:rPr lang="lv-LV" sz="1600" dirty="0">
                <a:solidFill>
                  <a:schemeClr val="accent6">
                    <a:lumMod val="50000"/>
                  </a:schemeClr>
                </a:solidFill>
                <a:ea typeface="Calibri" panose="020F0502020204030204" pitchFamily="34" charset="0"/>
              </a:rPr>
              <a:t>gadījumiem, ja nepieciešams no pārējās zemes platības atdalīt esošu viensētu, kas likumīgi </a:t>
            </a:r>
            <a:r>
              <a:rPr lang="lv-LV" sz="1600" dirty="0" err="1">
                <a:solidFill>
                  <a:schemeClr val="accent6">
                    <a:lumMod val="50000"/>
                  </a:schemeClr>
                </a:solidFill>
                <a:ea typeface="Calibri" panose="020F0502020204030204" pitchFamily="34" charset="0"/>
              </a:rPr>
              <a:t>uzbūvētalīdz</a:t>
            </a:r>
            <a:r>
              <a:rPr lang="lv-LV" sz="1600" dirty="0">
                <a:solidFill>
                  <a:schemeClr val="accent6">
                    <a:lumMod val="50000"/>
                  </a:schemeClr>
                </a:solidFill>
                <a:ea typeface="Calibri" panose="020F0502020204030204" pitchFamily="34" charset="0"/>
              </a:rPr>
              <a:t> šo noteikumu (MK 240) spēkā stāšanās dienai;</a:t>
            </a:r>
          </a:p>
          <a:p>
            <a:pPr lvl="1">
              <a:buFont typeface="Wingdings" panose="05000000000000000000" pitchFamily="2" charset="2"/>
              <a:buChar char="ü"/>
            </a:pPr>
            <a:r>
              <a:rPr lang="lv-LV" sz="1600" dirty="0">
                <a:solidFill>
                  <a:schemeClr val="accent6">
                    <a:lumMod val="50000"/>
                  </a:schemeClr>
                </a:solidFill>
                <a:ea typeface="Calibri" panose="020F0502020204030204" pitchFamily="34" charset="0"/>
              </a:rPr>
              <a:t>zemes vienībām, kas nepieciešamas atsevišķu ražošanas, publiska vai komerciāla rakstura objektu būvniecībai un apsaimniekošanai.</a:t>
            </a:r>
          </a:p>
          <a:p>
            <a:pPr>
              <a:buFont typeface="Wingdings" panose="05000000000000000000" pitchFamily="2" charset="2"/>
              <a:buChar char="ü"/>
            </a:pPr>
            <a:endParaRPr lang="lv-LV" sz="2200" b="1" dirty="0">
              <a:solidFill>
                <a:schemeClr val="accent6">
                  <a:lumMod val="50000"/>
                </a:schemeClr>
              </a:solidFill>
              <a:effectLst/>
              <a:ea typeface="Calibri" panose="020F0502020204030204" pitchFamily="34" charset="0"/>
            </a:endParaRPr>
          </a:p>
        </p:txBody>
      </p:sp>
    </p:spTree>
    <p:extLst>
      <p:ext uri="{BB962C8B-B14F-4D97-AF65-F5344CB8AC3E}">
        <p14:creationId xmlns:p14="http://schemas.microsoft.com/office/powerpoint/2010/main" val="1891230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199" y="206828"/>
            <a:ext cx="10404411" cy="1183820"/>
          </a:xfrm>
        </p:spPr>
        <p:txBody>
          <a:bodyPr>
            <a:normAutofit fontScale="90000"/>
          </a:bodyPr>
          <a:lstStyle/>
          <a:p>
            <a:r>
              <a:rPr lang="lv-LV" sz="4000" b="1" dirty="0">
                <a:solidFill>
                  <a:schemeClr val="accent6">
                    <a:lumMod val="50000"/>
                  </a:schemeClr>
                </a:solidFill>
                <a:latin typeface="+mn-lt"/>
              </a:rPr>
              <a:t>PILSĒTAS ROBEŽAS IZMAIŅU IETEKME </a:t>
            </a:r>
            <a:br>
              <a:rPr lang="lv-LV" sz="4000" b="1" dirty="0">
                <a:solidFill>
                  <a:schemeClr val="accent6">
                    <a:lumMod val="50000"/>
                  </a:schemeClr>
                </a:solidFill>
                <a:latin typeface="+mn-lt"/>
              </a:rPr>
            </a:br>
            <a:r>
              <a:rPr lang="lv-LV" sz="4000" b="1" dirty="0">
                <a:solidFill>
                  <a:schemeClr val="accent6">
                    <a:lumMod val="50000"/>
                  </a:schemeClr>
                </a:solidFill>
                <a:latin typeface="+mn-lt"/>
              </a:rPr>
              <a:t>UZ ZEMES IZMANTOŠANU  </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923924" y="1390648"/>
            <a:ext cx="7239001"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EEC28B2-CE8C-768D-6A03-99AE356FD2FC}"/>
              </a:ext>
            </a:extLst>
          </p:cNvPr>
          <p:cNvSpPr txBox="1">
            <a:spLocks/>
          </p:cNvSpPr>
          <p:nvPr/>
        </p:nvSpPr>
        <p:spPr>
          <a:xfrm>
            <a:off x="676275" y="1600202"/>
            <a:ext cx="11029950" cy="5124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200" b="1" dirty="0">
                <a:solidFill>
                  <a:schemeClr val="accent6">
                    <a:lumMod val="50000"/>
                  </a:schemeClr>
                </a:solidFill>
                <a:ea typeface="Calibri" panose="020F0502020204030204" pitchFamily="34" charset="0"/>
              </a:rPr>
              <a:t>Lauku teritorijā un pilsētās/ciemos Aizsargjoslu likumā noteikti atšķirīgi aizsargjoslu platumi:</a:t>
            </a:r>
          </a:p>
          <a:p>
            <a:pPr>
              <a:buFont typeface="Wingdings" panose="05000000000000000000" pitchFamily="2" charset="2"/>
              <a:buChar char="ü"/>
            </a:pPr>
            <a:r>
              <a:rPr lang="lv-LV" sz="2200" dirty="0">
                <a:solidFill>
                  <a:schemeClr val="accent6">
                    <a:lumMod val="50000"/>
                  </a:schemeClr>
                </a:solidFill>
                <a:ea typeface="Calibri" panose="020F0502020204030204" pitchFamily="34" charset="0"/>
              </a:rPr>
              <a:t>gar virszemes ūdensobjektiem, t.sk. Gaujai lauku apvidos no Lejasciema līdz ietekai jūrā ne mazāk kā 500 metrus plata josla katrā krastā, tomēr,  j</a:t>
            </a:r>
            <a:r>
              <a:rPr lang="lv-LV" sz="2200" i="0" dirty="0">
                <a:solidFill>
                  <a:srgbClr val="414142"/>
                </a:solidFill>
                <a:effectLst/>
                <a:latin typeface="Arial" panose="020B0604020202020204" pitchFamily="34" charset="0"/>
              </a:rPr>
              <a:t>a krastu veido vienlaidu dambis, aizsargjosla tiek noteikta līdz dambja ārējās nogāzes pakājei, ja citos normatīvajos aktos nav noteikts citādi.</a:t>
            </a:r>
            <a:endParaRPr lang="lv-LV" sz="2200" dirty="0">
              <a:solidFill>
                <a:schemeClr val="accent6">
                  <a:lumMod val="50000"/>
                </a:schemeClr>
              </a:solidFill>
              <a:ea typeface="Calibri" panose="020F0502020204030204" pitchFamily="34" charset="0"/>
            </a:endParaRPr>
          </a:p>
          <a:p>
            <a:pPr>
              <a:buFont typeface="Wingdings" panose="05000000000000000000" pitchFamily="2" charset="2"/>
              <a:buChar char="ü"/>
            </a:pPr>
            <a:r>
              <a:rPr lang="lv-LV" sz="2200" dirty="0">
                <a:solidFill>
                  <a:schemeClr val="accent6">
                    <a:lumMod val="50000"/>
                  </a:schemeClr>
                </a:solidFill>
                <a:ea typeface="Calibri" panose="020F0502020204030204" pitchFamily="34" charset="0"/>
              </a:rPr>
              <a:t>ap kultūras pieminekļiem</a:t>
            </a:r>
          </a:p>
          <a:p>
            <a:pPr>
              <a:buFont typeface="Wingdings" panose="05000000000000000000" pitchFamily="2" charset="2"/>
              <a:buChar char="ü"/>
            </a:pPr>
            <a:r>
              <a:rPr lang="lv-LV" sz="2200" dirty="0">
                <a:solidFill>
                  <a:schemeClr val="accent6">
                    <a:lumMod val="50000"/>
                  </a:schemeClr>
                </a:solidFill>
                <a:ea typeface="Calibri" panose="020F0502020204030204" pitchFamily="34" charset="0"/>
              </a:rPr>
              <a:t>gar autoceļiem un dzelzceļiem</a:t>
            </a:r>
          </a:p>
          <a:p>
            <a:pPr>
              <a:buFont typeface="Wingdings" panose="05000000000000000000" pitchFamily="2" charset="2"/>
              <a:buChar char="ü"/>
            </a:pPr>
            <a:r>
              <a:rPr lang="lv-LV" sz="2200" dirty="0">
                <a:solidFill>
                  <a:schemeClr val="accent6">
                    <a:lumMod val="50000"/>
                  </a:schemeClr>
                </a:solidFill>
                <a:ea typeface="Calibri" panose="020F0502020204030204" pitchFamily="34" charset="0"/>
              </a:rPr>
              <a:t>gar elektriskajiem tīkliem</a:t>
            </a:r>
          </a:p>
          <a:p>
            <a:pPr>
              <a:buFont typeface="Wingdings" panose="05000000000000000000" pitchFamily="2" charset="2"/>
              <a:buChar char="ü"/>
            </a:pPr>
            <a:r>
              <a:rPr lang="lv-LV" sz="2200" dirty="0">
                <a:solidFill>
                  <a:schemeClr val="accent6">
                    <a:lumMod val="50000"/>
                  </a:schemeClr>
                </a:solidFill>
                <a:ea typeface="Calibri" panose="020F0502020204030204" pitchFamily="34" charset="0"/>
              </a:rPr>
              <a:t>pilsētās un ciemos noteiktas stingrākas prasības </a:t>
            </a:r>
            <a:r>
              <a:rPr lang="es-ES" sz="2200" dirty="0" err="1">
                <a:solidFill>
                  <a:schemeClr val="accent6">
                    <a:lumMod val="50000"/>
                  </a:schemeClr>
                </a:solidFill>
                <a:ea typeface="Calibri" panose="020F0502020204030204" pitchFamily="34" charset="0"/>
              </a:rPr>
              <a:t>gājēju</a:t>
            </a:r>
            <a:r>
              <a:rPr lang="es-ES" sz="2200" dirty="0">
                <a:solidFill>
                  <a:schemeClr val="accent6">
                    <a:lumMod val="50000"/>
                  </a:schemeClr>
                </a:solidFill>
                <a:ea typeface="Calibri" panose="020F0502020204030204" pitchFamily="34" charset="0"/>
              </a:rPr>
              <a:t> </a:t>
            </a:r>
            <a:r>
              <a:rPr lang="es-ES" sz="2200" dirty="0" err="1">
                <a:solidFill>
                  <a:schemeClr val="accent6">
                    <a:lumMod val="50000"/>
                  </a:schemeClr>
                </a:solidFill>
                <a:ea typeface="Calibri" panose="020F0502020204030204" pitchFamily="34" charset="0"/>
              </a:rPr>
              <a:t>ceļu</a:t>
            </a:r>
            <a:r>
              <a:rPr lang="lv-LV" sz="2200" dirty="0">
                <a:solidFill>
                  <a:schemeClr val="accent6">
                    <a:lumMod val="50000"/>
                  </a:schemeClr>
                </a:solidFill>
                <a:ea typeface="Calibri" panose="020F0502020204030204" pitchFamily="34" charset="0"/>
              </a:rPr>
              <a:t> veidošanai</a:t>
            </a:r>
          </a:p>
          <a:p>
            <a:pPr>
              <a:buFont typeface="Wingdings" panose="05000000000000000000" pitchFamily="2" charset="2"/>
              <a:buChar char="ü"/>
            </a:pPr>
            <a:endParaRPr lang="lv-LV" sz="2200" b="1" dirty="0">
              <a:solidFill>
                <a:schemeClr val="accent6">
                  <a:lumMod val="50000"/>
                </a:schemeClr>
              </a:solidFill>
              <a:ea typeface="Calibri" panose="020F0502020204030204" pitchFamily="34" charset="0"/>
            </a:endParaRPr>
          </a:p>
          <a:p>
            <a:pPr marL="0" indent="0">
              <a:buNone/>
            </a:pPr>
            <a:r>
              <a:rPr lang="lv-LV" sz="2200" b="1" dirty="0">
                <a:solidFill>
                  <a:schemeClr val="accent6">
                    <a:lumMod val="50000"/>
                  </a:schemeClr>
                </a:solidFill>
                <a:ea typeface="Calibri" panose="020F0502020204030204" pitchFamily="34" charset="0"/>
              </a:rPr>
              <a:t> Lauku teritorijā un pilsētās/ciemos atšķiras adresācijas principi</a:t>
            </a:r>
            <a:endParaRPr lang="lv-LV" sz="2200" b="1" dirty="0">
              <a:solidFill>
                <a:schemeClr val="accent6">
                  <a:lumMod val="50000"/>
                </a:schemeClr>
              </a:solidFill>
              <a:effectLst/>
              <a:ea typeface="Calibri" panose="020F0502020204030204" pitchFamily="34" charset="0"/>
            </a:endParaRPr>
          </a:p>
        </p:txBody>
      </p:sp>
    </p:spTree>
    <p:extLst>
      <p:ext uri="{BB962C8B-B14F-4D97-AF65-F5344CB8AC3E}">
        <p14:creationId xmlns:p14="http://schemas.microsoft.com/office/powerpoint/2010/main" val="1444144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199" y="206828"/>
            <a:ext cx="10404411" cy="1183820"/>
          </a:xfrm>
        </p:spPr>
        <p:txBody>
          <a:bodyPr>
            <a:normAutofit/>
          </a:bodyPr>
          <a:lstStyle/>
          <a:p>
            <a:r>
              <a:rPr lang="lv-LV" sz="4000" b="1" dirty="0">
                <a:solidFill>
                  <a:schemeClr val="accent6">
                    <a:lumMod val="50000"/>
                  </a:schemeClr>
                </a:solidFill>
                <a:latin typeface="+mn-lt"/>
              </a:rPr>
              <a:t>ATBALSTS LAUKSAIMNIEKIEM</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199" y="1162048"/>
            <a:ext cx="6343651"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EEC28B2-CE8C-768D-6A03-99AE356FD2FC}"/>
              </a:ext>
            </a:extLst>
          </p:cNvPr>
          <p:cNvSpPr txBox="1">
            <a:spLocks/>
          </p:cNvSpPr>
          <p:nvPr/>
        </p:nvSpPr>
        <p:spPr>
          <a:xfrm>
            <a:off x="676275" y="1600202"/>
            <a:ext cx="11029950" cy="5124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200" b="1" dirty="0">
                <a:solidFill>
                  <a:schemeClr val="accent6">
                    <a:lumMod val="50000"/>
                  </a:schemeClr>
                </a:solidFill>
                <a:ea typeface="Calibri" panose="020F0502020204030204" pitchFamily="34" charset="0"/>
              </a:rPr>
              <a:t>Lauku atbalsta dienesta sniegtā informācija:</a:t>
            </a:r>
          </a:p>
          <a:p>
            <a:pPr marL="342900" lvl="0" indent="-342900" algn="just">
              <a:lnSpc>
                <a:spcPct val="115000"/>
              </a:lnSpc>
              <a:buFont typeface="+mj-lt"/>
              <a:buAutoNum type="arabicPeriod"/>
            </a:pPr>
            <a:r>
              <a:rPr lang="lv-LV"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Kopējās lauksaimniecības politikas stratēģiskā plāna 2023.–2027. gadam intervencē LA19 "Darbību īstenošana saskaņā ar vietējās attīstības stratēģiju, tostarp sadarbības aktivitātes un to sagatavošana" (turpmāk – Noteikumi Nr.580) ir noteikts ka:</a:t>
            </a:r>
            <a:endParaRPr lang="lv-LV"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mj-lt"/>
              <a:buAutoNum type="arabicParenR"/>
            </a:pPr>
            <a:r>
              <a:rPr lang="lv-LV"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atbalstu darbībā “Lauku biļete” un “Jauniešu iniciatīvas” var saņemt, </a:t>
            </a:r>
            <a:r>
              <a:rPr lang="lv-LV"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ja projekts tiek īstenots lauku teritorijā</a:t>
            </a:r>
            <a:r>
              <a:rPr lang="lv-LV"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lv-LV"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arenR"/>
            </a:pPr>
            <a:r>
              <a:rPr lang="lv-LV"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ja atbalsta pretendenta, gados jaunā lauksaimnieka vai mazās lauku saimniecības </a:t>
            </a:r>
            <a:r>
              <a:rPr lang="lv-LV"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deklarētā dzīvesvieta vai juridiskā adrese ir lauku teritorijā.</a:t>
            </a:r>
            <a:endParaRPr lang="lv-LV" sz="18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15000"/>
              </a:lnSpc>
              <a:spcAft>
                <a:spcPts val="1000"/>
              </a:spcAft>
              <a:buNone/>
            </a:pPr>
            <a:r>
              <a:rPr lang="lv-LV"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Ja projekta ietvaros nav paredzēta kāda no iepriekš minētam darbībām vai atbalsta pretendents nav jaunais lauksaimnieks vai mazā lauku saimniecība, tad nekādi citi nosacījumi uz projekta īstenošanas teritoriju nav. </a:t>
            </a:r>
            <a:endParaRPr lang="lv-LV"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lv-LV"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Ministru </a:t>
            </a:r>
            <a:r>
              <a:rPr lang="lv-LV" sz="18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kabinneta</a:t>
            </a:r>
            <a:r>
              <a:rPr lang="lv-LV"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2023.gada 10.oktobra  noteikumi Nr.580 “Valsts un Eiropas Savienības atbalsta piešķiršanas kārtība Eiropas Lauksaimniecības fonda lauku attīstībai intervencē "Darbību īstenošana saskaņā ar vietējās attīstības stratēģiju, tostarp sadarbības aktivitātes un to sagatavošana"</a:t>
            </a:r>
            <a:r>
              <a:rPr lang="en-US"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lv-LV"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lv-LV"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lauku teritorija – Latvijas teritorija, izņemot </a:t>
            </a:r>
            <a:r>
              <a:rPr lang="lv-LV" sz="1800" b="1"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valstspilsētas</a:t>
            </a:r>
            <a:r>
              <a:rPr lang="lv-LV" sz="1800" b="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un pilsētas, kurās ir vairāk nekā 5000 iedzīvotāju</a:t>
            </a:r>
            <a:r>
              <a:rPr lang="lv-LV" sz="1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Iedzīvotāju skaitu nosaka saskaņā ar Centrālās statistikas pārvaldes datiem par iedzīvotāju skaitu Latvijas administratīvajās teritorijās 2023. gada 1. janvārī.</a:t>
            </a:r>
            <a:endParaRPr lang="lv-LV" sz="1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v-LV" sz="2200" b="1" dirty="0">
              <a:solidFill>
                <a:schemeClr val="accent6">
                  <a:lumMod val="50000"/>
                </a:schemeClr>
              </a:solidFill>
              <a:effectLst/>
              <a:ea typeface="Calibri" panose="020F0502020204030204" pitchFamily="34" charset="0"/>
            </a:endParaRPr>
          </a:p>
        </p:txBody>
      </p:sp>
    </p:spTree>
    <p:extLst>
      <p:ext uri="{BB962C8B-B14F-4D97-AF65-F5344CB8AC3E}">
        <p14:creationId xmlns:p14="http://schemas.microsoft.com/office/powerpoint/2010/main" val="441220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199" y="206828"/>
            <a:ext cx="10404411" cy="1183820"/>
          </a:xfrm>
        </p:spPr>
        <p:txBody>
          <a:bodyPr>
            <a:normAutofit/>
          </a:bodyPr>
          <a:lstStyle/>
          <a:p>
            <a:r>
              <a:rPr lang="lv-LV" sz="4000" b="1" dirty="0">
                <a:solidFill>
                  <a:schemeClr val="accent6">
                    <a:lumMod val="50000"/>
                  </a:schemeClr>
                </a:solidFill>
                <a:latin typeface="+mn-lt"/>
              </a:rPr>
              <a:t>ATBALSTS LAUKSAIMNIEKIEM</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199" y="1209673"/>
            <a:ext cx="6543676"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4" name="Content Placeholder 2">
            <a:extLst>
              <a:ext uri="{FF2B5EF4-FFF2-40B4-BE49-F238E27FC236}">
                <a16:creationId xmlns:a16="http://schemas.microsoft.com/office/drawing/2014/main" id="{0EEC28B2-CE8C-768D-6A03-99AE356FD2FC}"/>
              </a:ext>
            </a:extLst>
          </p:cNvPr>
          <p:cNvSpPr txBox="1">
            <a:spLocks/>
          </p:cNvSpPr>
          <p:nvPr/>
        </p:nvSpPr>
        <p:spPr>
          <a:xfrm>
            <a:off x="676275" y="1600202"/>
            <a:ext cx="11029950" cy="5124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200" b="1" dirty="0">
                <a:solidFill>
                  <a:schemeClr val="accent6">
                    <a:lumMod val="50000"/>
                  </a:schemeClr>
                </a:solidFill>
                <a:ea typeface="Calibri" panose="020F0502020204030204" pitchFamily="34" charset="0"/>
              </a:rPr>
              <a:t>Lauku atbalsta dienesta 30.07.2024. sniegtā informācija:</a:t>
            </a:r>
          </a:p>
          <a:p>
            <a:pPr marL="0" indent="0">
              <a:buNone/>
            </a:pPr>
            <a:r>
              <a:rPr lang="lv-LV" sz="2000" kern="0" dirty="0">
                <a:solidFill>
                  <a:schemeClr val="accent6">
                    <a:lumMod val="50000"/>
                  </a:schemeClr>
                </a:solidFill>
                <a:effectLst/>
                <a:ea typeface="Calibri" panose="020F0502020204030204" pitchFamily="34" charset="0"/>
              </a:rPr>
              <a:t>2. Arī intervencē LA5 “Atbalsts ieguldījumiem mazajās lauku saimniecībās” (Noteikumi Nr.306) nosacījums ir, ka atbalsta īstenošanas vieta ir Latvijas lauku teritorija, </a:t>
            </a:r>
            <a:r>
              <a:rPr lang="lv-LV" sz="2000" b="1" kern="0" dirty="0">
                <a:solidFill>
                  <a:schemeClr val="accent6">
                    <a:lumMod val="50000"/>
                  </a:schemeClr>
                </a:solidFill>
                <a:effectLst/>
                <a:ea typeface="Calibri" panose="020F0502020204030204" pitchFamily="34" charset="0"/>
              </a:rPr>
              <a:t>izņemot </a:t>
            </a:r>
            <a:r>
              <a:rPr lang="lv-LV" sz="2000" b="1" kern="0" dirty="0" err="1">
                <a:solidFill>
                  <a:schemeClr val="accent6">
                    <a:lumMod val="50000"/>
                  </a:schemeClr>
                </a:solidFill>
                <a:effectLst/>
                <a:ea typeface="Calibri" panose="020F0502020204030204" pitchFamily="34" charset="0"/>
              </a:rPr>
              <a:t>valstspilsētas</a:t>
            </a:r>
            <a:r>
              <a:rPr lang="lv-LV" sz="2000" b="1" kern="0" dirty="0">
                <a:solidFill>
                  <a:schemeClr val="accent6">
                    <a:lumMod val="50000"/>
                  </a:schemeClr>
                </a:solidFill>
                <a:effectLst/>
                <a:ea typeface="Calibri" panose="020F0502020204030204" pitchFamily="34" charset="0"/>
              </a:rPr>
              <a:t> un pilsētas, kurās ir vairāk nekā 5000 iedzīvotāju</a:t>
            </a:r>
            <a:r>
              <a:rPr lang="lv-LV" sz="2000" kern="0" dirty="0">
                <a:solidFill>
                  <a:schemeClr val="accent6">
                    <a:lumMod val="50000"/>
                  </a:schemeClr>
                </a:solidFill>
                <a:effectLst/>
                <a:ea typeface="Calibri" panose="020F0502020204030204" pitchFamily="34" charset="0"/>
              </a:rPr>
              <a:t>.</a:t>
            </a:r>
            <a:r>
              <a:rPr lang="lv-LV" sz="2000" dirty="0">
                <a:solidFill>
                  <a:schemeClr val="accent6">
                    <a:lumMod val="50000"/>
                  </a:schemeClr>
                </a:solidFill>
                <a:effectLst/>
              </a:rPr>
              <a:t> </a:t>
            </a:r>
            <a:r>
              <a:rPr lang="lv-LV" sz="2000" dirty="0">
                <a:solidFill>
                  <a:schemeClr val="accent6">
                    <a:lumMod val="50000"/>
                  </a:schemeClr>
                </a:solidFill>
                <a:effectLst/>
                <a:ea typeface="Calibri" panose="020F0502020204030204" pitchFamily="34" charset="0"/>
                <a:cs typeface="Times New Roman" panose="02020603050405020304" pitchFamily="18" charset="0"/>
              </a:rPr>
              <a:t>Ministru kabineta 2023. gada 13. jūnija noteikumi Nr. 306 “Valsts un Eiropas Savienības atbalsta piešķiršanas kārtība Eiropas Lauksaimniecības fonda lauku attīstībai intervencē "Atbalsts ieguldījumiem mazajās lauku saimniecībās" 2023.–2027. gadam”</a:t>
            </a:r>
          </a:p>
          <a:p>
            <a:pPr marL="0" indent="0">
              <a:buNone/>
            </a:pPr>
            <a:r>
              <a:rPr lang="lv-LV" sz="2000" dirty="0">
                <a:solidFill>
                  <a:schemeClr val="accent6">
                    <a:lumMod val="50000"/>
                  </a:schemeClr>
                </a:solidFill>
                <a:effectLst/>
                <a:ea typeface="Calibri" panose="020F0502020204030204" pitchFamily="34" charset="0"/>
              </a:rPr>
              <a:t>3. Intervences LA1.1 “Mācības”, LA1.2 “Konsultantu mācības”, LA 1.3. “Informatīvie pasākumi” (Profesionālo zināšanu un prasmju pilnveide)” nosacījumi paredz, ka </a:t>
            </a:r>
            <a:r>
              <a:rPr lang="lv-LV" sz="2000" b="1" dirty="0">
                <a:solidFill>
                  <a:schemeClr val="accent6">
                    <a:lumMod val="50000"/>
                  </a:schemeClr>
                </a:solidFill>
                <a:effectLst/>
                <a:ea typeface="Calibri" panose="020F0502020204030204" pitchFamily="34" charset="0"/>
              </a:rPr>
              <a:t>gala labuma guvēji var būt fiziskas un juridiskas personas, t.sk. mazie un vidējie uzņēmumi un jaunie uzņēmēji lauku teritorijā.</a:t>
            </a:r>
          </a:p>
          <a:p>
            <a:pPr marL="0" indent="0">
              <a:buNone/>
            </a:pPr>
            <a:endParaRPr lang="lv-LV" sz="2000" b="1" dirty="0">
              <a:solidFill>
                <a:schemeClr val="accent6">
                  <a:lumMod val="50000"/>
                </a:schemeClr>
              </a:solidFill>
              <a:ea typeface="Calibri" panose="020F0502020204030204" pitchFamily="34" charset="0"/>
            </a:endParaRPr>
          </a:p>
          <a:p>
            <a:pPr marL="0" indent="0">
              <a:buNone/>
            </a:pPr>
            <a:r>
              <a:rPr lang="lv-LV" sz="2000" kern="0" dirty="0">
                <a:solidFill>
                  <a:schemeClr val="accent6">
                    <a:lumMod val="50000"/>
                  </a:schemeClr>
                </a:solidFill>
                <a:ea typeface="Calibri" panose="020F0502020204030204" pitchFamily="34" charset="0"/>
              </a:rPr>
              <a:t>V</a:t>
            </a:r>
            <a:r>
              <a:rPr lang="lv-LV" sz="2000" kern="0" dirty="0">
                <a:solidFill>
                  <a:schemeClr val="accent6">
                    <a:lumMod val="50000"/>
                  </a:schemeClr>
                </a:solidFill>
                <a:effectLst/>
                <a:ea typeface="Calibri" panose="020F0502020204030204" pitchFamily="34" charset="0"/>
              </a:rPr>
              <a:t>airākām jaunā plānošanas perioda intervencēm nosacījumi tiek izstrādāti vai to izstrāde notiks tuvākajā nākotnē, tāpēc aicinām sekot līdzi informācijai Zemkopības ministrijas </a:t>
            </a:r>
            <a:r>
              <a:rPr lang="lv-LV" sz="2000" u="sng" kern="0" dirty="0">
                <a:solidFill>
                  <a:srgbClr val="0000FF"/>
                </a:solidFill>
                <a:effectLst/>
                <a:ea typeface="Calibri" panose="020F0502020204030204" pitchFamily="34" charset="0"/>
                <a:cs typeface="Times New Roman" panose="02020603050405020304" pitchFamily="18" charset="0"/>
                <a:hlinkClick r:id="rId2"/>
              </a:rPr>
              <a:t>https://www.zm.gov.lv/lv/klp-2023-2027</a:t>
            </a:r>
            <a:r>
              <a:rPr lang="lv-LV" sz="2000" kern="0" dirty="0">
                <a:effectLst/>
                <a:ea typeface="Calibri" panose="020F0502020204030204" pitchFamily="34" charset="0"/>
              </a:rPr>
              <a:t> </a:t>
            </a:r>
            <a:r>
              <a:rPr lang="lv-LV" sz="2000" kern="0" dirty="0">
                <a:solidFill>
                  <a:schemeClr val="accent6">
                    <a:lumMod val="50000"/>
                  </a:schemeClr>
                </a:solidFill>
                <a:effectLst/>
                <a:ea typeface="Calibri" panose="020F0502020204030204" pitchFamily="34" charset="0"/>
              </a:rPr>
              <a:t>tīmekļa vietnē un Lauku atbalsta dienesta tīmekļa vietnē </a:t>
            </a:r>
            <a:r>
              <a:rPr lang="lv-LV" sz="2000" u="sng" kern="0" dirty="0">
                <a:solidFill>
                  <a:srgbClr val="0000FF"/>
                </a:solidFill>
                <a:effectLst/>
                <a:ea typeface="Calibri" panose="020F0502020204030204" pitchFamily="34" charset="0"/>
                <a:cs typeface="Times New Roman" panose="02020603050405020304" pitchFamily="18" charset="0"/>
                <a:hlinkClick r:id="rId3"/>
              </a:rPr>
              <a:t>https://www.lad.gov.lv/lv/kopejas-lauksaimniecibas-politikas-strategiska-plana-2023-2027gadam-klp-intervences-atbalsta-pasakumi</a:t>
            </a:r>
            <a:endParaRPr lang="lv-LV" sz="2000" b="1" dirty="0">
              <a:solidFill>
                <a:schemeClr val="accent6">
                  <a:lumMod val="50000"/>
                </a:schemeClr>
              </a:solidFill>
              <a:effectLst/>
              <a:ea typeface="Calibri" panose="020F0502020204030204" pitchFamily="34" charset="0"/>
            </a:endParaRPr>
          </a:p>
        </p:txBody>
      </p:sp>
    </p:spTree>
    <p:extLst>
      <p:ext uri="{BB962C8B-B14F-4D97-AF65-F5344CB8AC3E}">
        <p14:creationId xmlns:p14="http://schemas.microsoft.com/office/powerpoint/2010/main" val="3935228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10515600" cy="1325563"/>
          </a:xfrm>
        </p:spPr>
        <p:txBody>
          <a:bodyPr/>
          <a:lstStyle/>
          <a:p>
            <a:r>
              <a:rPr lang="lv-LV" b="1" dirty="0">
                <a:solidFill>
                  <a:schemeClr val="accent6">
                    <a:lumMod val="50000"/>
                  </a:schemeClr>
                </a:solidFill>
                <a:latin typeface="+mn-lt"/>
              </a:rPr>
              <a:t>KAS IR CIEMS UN KĀ NOSAKA ROBEŽAS</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838200" y="1532390"/>
            <a:ext cx="10515600" cy="49881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3300" b="1" dirty="0">
                <a:solidFill>
                  <a:schemeClr val="accent6">
                    <a:lumMod val="50000"/>
                  </a:schemeClr>
                </a:solidFill>
                <a:effectLst/>
                <a:ea typeface="Calibri" panose="020F0502020204030204" pitchFamily="34" charset="0"/>
                <a:cs typeface="Calibri" panose="020F0502020204030204" pitchFamily="34" charset="0"/>
              </a:rPr>
              <a:t>Administratīvo teritoriju un apdzīvoto vietu likums:</a:t>
            </a:r>
            <a:endParaRPr lang="lv-LV" sz="3300" b="1" dirty="0">
              <a:solidFill>
                <a:schemeClr val="accent6">
                  <a:lumMod val="50000"/>
                </a:schemeClr>
              </a:solidFill>
              <a:effectLst/>
              <a:ea typeface="Calibri" panose="020F0502020204030204" pitchFamily="34" charset="0"/>
              <a:cs typeface="Calibri" panose="020F0502020204030204" pitchFamily="34" charset="0"/>
            </a:endParaRPr>
          </a:p>
          <a:p>
            <a:pPr marL="0" indent="0">
              <a:buFont typeface="Arial" panose="020B0604020202020204" pitchFamily="34" charset="0"/>
              <a:buNone/>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9. pants. Ciemi</a:t>
            </a:r>
          </a:p>
          <a:p>
            <a:pPr marL="0" indent="0">
              <a:buFont typeface="Arial" panose="020B0604020202020204" pitchFamily="34" charset="0"/>
              <a:buNone/>
            </a:pP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 Ciema statusu piešķir un atceļ novada dome, pamatojoties uz pašvaldības teritorijas plānojumu, kurā ir noteikta ciema robeža un pamatota ciema izveides nepieciešamība.</a:t>
            </a:r>
          </a:p>
          <a:p>
            <a:pPr marL="0" indent="0">
              <a:buFont typeface="Arial" panose="020B0604020202020204" pitchFamily="34" charset="0"/>
              <a:buNone/>
            </a:pP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(2) Ciema statusu var piešķirt tādai novada teritorijas daļai, kurā ir vai tiek plānota koncentrēta apbūve, pastāvīgi dzīvo cilvēki un ir izveidota attiecīga infrastruktūra.</a:t>
            </a:r>
          </a:p>
          <a:p>
            <a:pPr marL="0" indent="0">
              <a:buFont typeface="Arial" panose="020B0604020202020204" pitchFamily="34" charset="0"/>
              <a:buNone/>
            </a:pP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(3) Ciema statusa piešķiršanas, pilsētas statusa piešķiršanas ciemam, kā arī ciema robežas noteikšanas kārtību nosaka Ministru kabinets.</a:t>
            </a:r>
          </a:p>
          <a:p>
            <a:pPr marL="0" indent="0">
              <a:buFont typeface="Arial" panose="020B0604020202020204" pitchFamily="34" charset="0"/>
              <a:buNone/>
            </a:pP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 Ja ciemā ir vairāk nekā 5000 pastāvīgo iedzīvotāju, tad attiecīgās pašvaldības dome saskaņā ar šā panta trešo daļu iesniedz Ministru kabinetam ierosinājumu par pilsētas statusa noteikšanu attiecīgajam ciemam.</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10. pants. </a:t>
            </a:r>
            <a:r>
              <a:rPr lang="lv-LV" sz="24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Mazciemi</a:t>
            </a: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un viensētas</a:t>
            </a:r>
          </a:p>
          <a:p>
            <a:pPr marL="0" indent="0">
              <a:buFont typeface="Arial" panose="020B0604020202020204" pitchFamily="34" charset="0"/>
              <a:buNone/>
            </a:pP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 </a:t>
            </a:r>
            <a:r>
              <a:rPr lang="lv-LV" sz="2400"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Mazciems</a:t>
            </a: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ir vēsturiski izveidojusies apdzīvota vieta ar dominējošu izklaidu vai dominējošu koncentrētu apbūvi, kurai novada teritorijas plānojumā nav noteiktas robežas un kuras nosaukums ir iekļauts Latvijas Ģeotelpiskās informācijas aģentūras Vietvārdu datubāzē. Novada dome vai pašvaldības kompetentā institūcija nosaka </a:t>
            </a:r>
            <a:r>
              <a:rPr lang="lv-LV" sz="2400"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mazciemā</a:t>
            </a: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ietilpstošās adreses.</a:t>
            </a:r>
          </a:p>
          <a:p>
            <a:pPr marL="0" indent="0">
              <a:buFont typeface="Arial" panose="020B0604020202020204" pitchFamily="34" charset="0"/>
              <a:buNone/>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0708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10515600" cy="1325563"/>
          </a:xfrm>
        </p:spPr>
        <p:txBody>
          <a:bodyPr/>
          <a:lstStyle/>
          <a:p>
            <a:r>
              <a:rPr lang="lv-LV" b="1" dirty="0">
                <a:solidFill>
                  <a:schemeClr val="accent6">
                    <a:lumMod val="50000"/>
                  </a:schemeClr>
                </a:solidFill>
                <a:latin typeface="+mn-lt"/>
              </a:rPr>
              <a:t>KAS IR CIEMS UN KĀ NOSAKA ROBEŽAS</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838200" y="1532390"/>
            <a:ext cx="10515600" cy="498815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3300" b="1" dirty="0">
                <a:solidFill>
                  <a:schemeClr val="accent6">
                    <a:lumMod val="50000"/>
                  </a:schemeClr>
                </a:solidFill>
                <a:ea typeface="Calibri" panose="020F0502020204030204" pitchFamily="34" charset="0"/>
                <a:cs typeface="Calibri" panose="020F0502020204030204" pitchFamily="34" charset="0"/>
              </a:rPr>
              <a:t>Ministru kabineta 15.06.2021. noteikumi Nr. 386</a:t>
            </a:r>
          </a:p>
          <a:p>
            <a:pPr marL="0" indent="0">
              <a:buNone/>
            </a:pPr>
            <a:r>
              <a:rPr lang="lv-LV" sz="3300" b="1" dirty="0">
                <a:solidFill>
                  <a:schemeClr val="accent6">
                    <a:lumMod val="50000"/>
                  </a:schemeClr>
                </a:solidFill>
                <a:ea typeface="Calibri" panose="020F0502020204030204" pitchFamily="34" charset="0"/>
                <a:cs typeface="Calibri" panose="020F0502020204030204" pitchFamily="34" charset="0"/>
              </a:rPr>
              <a:t>Administratīvā </a:t>
            </a:r>
            <a:r>
              <a:rPr lang="lv-LV" sz="3300" b="1" dirty="0">
                <a:solidFill>
                  <a:schemeClr val="accent6">
                    <a:lumMod val="50000"/>
                  </a:schemeClr>
                </a:solidFill>
                <a:effectLst/>
                <a:ea typeface="Calibri" panose="020F0502020204030204" pitchFamily="34" charset="0"/>
                <a:cs typeface="Calibri" panose="020F0502020204030204" pitchFamily="34" charset="0"/>
              </a:rPr>
              <a:t>centra, ciema un pilsētas statusa maiņas, kā arī administratīvās teritorijas, novada teritoriālā iedalījuma un ciemu robežu noteikšanas, grozīšanas un aktualizēšanas noteikumi</a:t>
            </a:r>
          </a:p>
          <a:p>
            <a:pPr marL="0" indent="0">
              <a:buFont typeface="Arial" panose="020B0604020202020204" pitchFamily="34" charset="0"/>
              <a:buNone/>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 Pašvaldība var ierosināt šādus grozījumus par administratīvā centra maiņu un administratīvo teritoriju un apdzīvoto vietu iedalījuma un apdzīvotu vietu statusa izmaiņām:</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4.1. grozījumus apdzīvotu vietu iedalījumā vai robežās:</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4.1.1. piešķirt vai atcelt ciema statusu;</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4.1.2. grozīt ciema robežu;</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4.1.3. grozīt pilsētas robežu;</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13. Administratīvās teritorijas un novada teritoriālā iedalījuma vienības robežu pa sauszemi, ūdenstecēm un ūdenstilpēm veido pa zemes vienību robežām, kas sakrīt ar blakus esošās administratīvās teritorijas vai novada teritoriālā iedalījuma zemes vienību robežām.</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17. Ciema statusu piešķir un atceļ, ciema robežas nosaka, kā arī ciema un novada pilsētas robežas groza pašvaldība, apstiprinot teritorijas plānojumu, izņemot gadījumus, kas noteikti šo noteikumu IV nodaļā. Veidojot jaunus ciemus un grozot ciemu robežas, </a:t>
            </a:r>
            <a:r>
              <a:rPr lang="lv-LV" sz="24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jaunveidojamo</a:t>
            </a: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ciema teritoriju vai grozīto ciema daļas teritoriju nosaka un groza ne tuvāk par valsts autoceļu aizsargjoslu platumu lauku apvidos, izņemot gadījumus, kad ciema robeža jau atrodas abpus valsts autoceļam.</a:t>
            </a:r>
          </a:p>
          <a:p>
            <a:pPr marL="0" indent="0">
              <a:buFont typeface="Arial" panose="020B0604020202020204" pitchFamily="34" charset="0"/>
              <a:buNone/>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1536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8754-0957-3934-66D9-A436AA4223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803CB6-932E-3545-9D9C-340A8DD6E5B3}"/>
              </a:ext>
            </a:extLst>
          </p:cNvPr>
          <p:cNvSpPr>
            <a:spLocks noGrp="1"/>
          </p:cNvSpPr>
          <p:nvPr>
            <p:ph type="title"/>
          </p:nvPr>
        </p:nvSpPr>
        <p:spPr>
          <a:xfrm>
            <a:off x="838200" y="206828"/>
            <a:ext cx="10515600" cy="1325563"/>
          </a:xfrm>
        </p:spPr>
        <p:txBody>
          <a:bodyPr/>
          <a:lstStyle/>
          <a:p>
            <a:r>
              <a:rPr lang="lv-LV" b="1" dirty="0">
                <a:solidFill>
                  <a:schemeClr val="accent6">
                    <a:lumMod val="50000"/>
                  </a:schemeClr>
                </a:solidFill>
                <a:latin typeface="+mn-lt"/>
              </a:rPr>
              <a:t>KRITĒRIJI CIEMU STATUSAM UN ROBEŽĀM</a:t>
            </a:r>
          </a:p>
        </p:txBody>
      </p:sp>
      <p:cxnSp>
        <p:nvCxnSpPr>
          <p:cNvPr id="6" name="Straight Connector 5">
            <a:extLst>
              <a:ext uri="{FF2B5EF4-FFF2-40B4-BE49-F238E27FC236}">
                <a16:creationId xmlns:a16="http://schemas.microsoft.com/office/drawing/2014/main" id="{34C17CBA-20C0-030A-7066-B3F649DB4D1E}"/>
              </a:ext>
            </a:extLst>
          </p:cNvPr>
          <p:cNvCxnSpPr>
            <a:cxnSpLocks/>
          </p:cNvCxnSpPr>
          <p:nvPr/>
        </p:nvCxnSpPr>
        <p:spPr>
          <a:xfrm>
            <a:off x="838200" y="1335767"/>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2F62F487-06D7-4A08-17BD-32F394F7AC71}"/>
              </a:ext>
            </a:extLst>
          </p:cNvPr>
          <p:cNvSpPr txBox="1">
            <a:spLocks/>
          </p:cNvSpPr>
          <p:nvPr/>
        </p:nvSpPr>
        <p:spPr>
          <a:xfrm>
            <a:off x="838199" y="1532390"/>
            <a:ext cx="11039669" cy="511878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solidFill>
                  <a:schemeClr val="accent6">
                    <a:lumMod val="50000"/>
                  </a:schemeClr>
                </a:solidFill>
                <a:effectLst/>
                <a:ea typeface="Calibri" panose="020F0502020204030204" pitchFamily="34" charset="0"/>
              </a:rPr>
              <a:t>Ministru </a:t>
            </a:r>
            <a:r>
              <a:rPr lang="lv-LV" sz="2200" b="1" dirty="0">
                <a:solidFill>
                  <a:schemeClr val="accent6">
                    <a:lumMod val="50000"/>
                  </a:schemeClr>
                </a:solidFill>
                <a:ea typeface="Calibri" panose="020F0502020204030204" pitchFamily="34" charset="0"/>
              </a:rPr>
              <a:t>k</a:t>
            </a:r>
            <a:r>
              <a:rPr lang="lv-LV" sz="2200" b="1" dirty="0">
                <a:solidFill>
                  <a:schemeClr val="accent6">
                    <a:lumMod val="50000"/>
                  </a:schemeClr>
                </a:solidFill>
                <a:effectLst/>
                <a:ea typeface="Calibri" panose="020F0502020204030204" pitchFamily="34" charset="0"/>
              </a:rPr>
              <a:t>abineta noteikumu Nr. 420 «Vispārīgie teritorijas plānošanas, izmantošanas un apbūves</a:t>
            </a:r>
          </a:p>
          <a:p>
            <a:pPr marL="0" indent="0">
              <a:buFont typeface="Arial" panose="020B0604020202020204" pitchFamily="34" charset="0"/>
              <a:buNone/>
            </a:pPr>
            <a:r>
              <a:rPr lang="lv-LV" sz="2200" b="1" dirty="0">
                <a:solidFill>
                  <a:schemeClr val="accent6">
                    <a:lumMod val="50000"/>
                  </a:schemeClr>
                </a:solidFill>
                <a:ea typeface="Calibri" panose="020F0502020204030204" pitchFamily="34" charset="0"/>
              </a:rPr>
              <a:t>n</a:t>
            </a:r>
            <a:r>
              <a:rPr lang="lv-LV" sz="2200" b="1" dirty="0">
                <a:solidFill>
                  <a:schemeClr val="accent6">
                    <a:lumMod val="50000"/>
                  </a:schemeClr>
                </a:solidFill>
                <a:effectLst/>
                <a:ea typeface="Calibri" panose="020F0502020204030204" pitchFamily="34" charset="0"/>
              </a:rPr>
              <a:t>oteikumi» </a:t>
            </a:r>
            <a:r>
              <a:rPr lang="lv-LV" sz="2200" b="1" kern="0" dirty="0">
                <a:solidFill>
                  <a:schemeClr val="accent6">
                    <a:lumMod val="50000"/>
                  </a:schemeClr>
                </a:solidFill>
                <a:effectLst/>
                <a:ea typeface="Calibri" panose="020F0502020204030204" pitchFamily="34" charset="0"/>
              </a:rPr>
              <a:t>61. punkts:</a:t>
            </a:r>
          </a:p>
          <a:p>
            <a:pPr marL="0" indent="0">
              <a:buFont typeface="Arial" panose="020B0604020202020204" pitchFamily="34" charset="0"/>
              <a:buNone/>
            </a:pPr>
            <a:r>
              <a:rPr lang="lv-LV" sz="2200" b="1" kern="0" dirty="0">
                <a:solidFill>
                  <a:schemeClr val="accent6">
                    <a:lumMod val="50000"/>
                  </a:schemeClr>
                </a:solidFill>
                <a:effectLst/>
                <a:ea typeface="Calibri" panose="020F0502020204030204" pitchFamily="34" charset="0"/>
              </a:rPr>
              <a:t>Plānojot jaunus ciemus un pilsētas vai esošo pilsētu vai ciemu teritoriju paplašināšanu, tos veido kompleksus, kompaktus un pašpietiekamus, paredzot:</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61.1. transporta infrastruktūras risinājumus, kas nodrošina iekšējā ielu tīkla optimālu sasaisti ar ārējo autoceļu</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tīklu;</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61.2. inženiertehniskās apgādes nodrošinājumu;</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61.3. daudzveidīgu teritorijas izmantošanu ar iespējām nodrošināt iedzīvotājiem nepieciešamo pakalpojumu</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apjomu, tai skaitā pirmsskolas un pamatskolas izglītību, veselības un sociālo aprūpi, ikdienā nepieciešamo</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pārtikas preču iegādi, kā arī citus pakalpojumus;</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61.4. teritorijas sasniedzamību ar sabiedrisko transportu un vietas mērogam atbilstošu mobilitāti, kurā prioritāte</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ir gājējiem un velotransportam;</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61.5. teritorijas pārvaldības nodrošinājumu (piemēram, ielu un inženiertīklu uzturēšanu un apsaimniekošanu, kā</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arī atkritumu savākšanu);</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61.6. publiskiem mērķiem paredzētās teritorijas;</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61.7. publisko </a:t>
            </a:r>
            <a:r>
              <a:rPr lang="lv-LV" sz="1900" dirty="0" err="1">
                <a:solidFill>
                  <a:schemeClr val="accent6">
                    <a:lumMod val="50000"/>
                  </a:schemeClr>
                </a:solidFill>
                <a:ea typeface="Calibri" panose="020F0502020204030204" pitchFamily="34" charset="0"/>
                <a:cs typeface="Calibri" panose="020F0502020204030204" pitchFamily="34" charset="0"/>
              </a:rPr>
              <a:t>ārtelpu</a:t>
            </a:r>
            <a:r>
              <a:rPr lang="lv-LV" sz="1900" dirty="0">
                <a:solidFill>
                  <a:schemeClr val="accent6">
                    <a:lumMod val="50000"/>
                  </a:schemeClr>
                </a:solidFill>
                <a:ea typeface="Calibri" panose="020F0502020204030204" pitchFamily="34" charset="0"/>
                <a:cs typeface="Calibri" panose="020F0502020204030204" pitchFamily="34" charset="0"/>
              </a:rPr>
              <a:t>, tai skaitā publiski pieejamas rekreācijas, dabas un apstādījumu teritorijas.</a:t>
            </a:r>
          </a:p>
        </p:txBody>
      </p:sp>
    </p:spTree>
    <p:extLst>
      <p:ext uri="{BB962C8B-B14F-4D97-AF65-F5344CB8AC3E}">
        <p14:creationId xmlns:p14="http://schemas.microsoft.com/office/powerpoint/2010/main" val="696424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C1D74-D375-A7C9-C332-2F9800906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4C334-257B-D302-02A7-803711DDCD7D}"/>
              </a:ext>
            </a:extLst>
          </p:cNvPr>
          <p:cNvSpPr>
            <a:spLocks noGrp="1"/>
          </p:cNvSpPr>
          <p:nvPr>
            <p:ph type="title"/>
          </p:nvPr>
        </p:nvSpPr>
        <p:spPr>
          <a:xfrm>
            <a:off x="9901366" y="151947"/>
            <a:ext cx="10404411" cy="1183820"/>
          </a:xfrm>
        </p:spPr>
        <p:txBody>
          <a:bodyPr>
            <a:normAutofit fontScale="90000"/>
          </a:bodyPr>
          <a:lstStyle/>
          <a:p>
            <a:r>
              <a:rPr lang="lv-LV" sz="4000" b="1" dirty="0">
                <a:solidFill>
                  <a:schemeClr val="accent6">
                    <a:lumMod val="50000"/>
                  </a:schemeClr>
                </a:solidFill>
                <a:latin typeface="+mn-lt"/>
              </a:rPr>
              <a:t>EIMURI </a:t>
            </a:r>
            <a:br>
              <a:rPr lang="lv-LV" sz="4000" b="1" dirty="0">
                <a:solidFill>
                  <a:schemeClr val="accent6">
                    <a:lumMod val="50000"/>
                  </a:schemeClr>
                </a:solidFill>
                <a:latin typeface="+mn-lt"/>
              </a:rPr>
            </a:br>
            <a:r>
              <a:rPr lang="lv-LV" sz="4000" b="1" dirty="0">
                <a:solidFill>
                  <a:schemeClr val="accent6">
                    <a:lumMod val="50000"/>
                  </a:schemeClr>
                </a:solidFill>
                <a:latin typeface="+mn-lt"/>
              </a:rPr>
              <a:t>ŠOBRĪD</a:t>
            </a:r>
          </a:p>
        </p:txBody>
      </p:sp>
      <p:pic>
        <p:nvPicPr>
          <p:cNvPr id="5" name="Picture 4">
            <a:extLst>
              <a:ext uri="{FF2B5EF4-FFF2-40B4-BE49-F238E27FC236}">
                <a16:creationId xmlns:a16="http://schemas.microsoft.com/office/drawing/2014/main" id="{DEBB11AA-73D1-1C51-83EB-4AD3F42AF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37" y="3429000"/>
            <a:ext cx="4532780" cy="3194879"/>
          </a:xfrm>
          <a:prstGeom prst="rect">
            <a:avLst/>
          </a:prstGeom>
        </p:spPr>
      </p:pic>
      <p:pic>
        <p:nvPicPr>
          <p:cNvPr id="8" name="Picture 7">
            <a:extLst>
              <a:ext uri="{FF2B5EF4-FFF2-40B4-BE49-F238E27FC236}">
                <a16:creationId xmlns:a16="http://schemas.microsoft.com/office/drawing/2014/main" id="{60D008A9-C92E-18E9-3F8E-A66184F53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307" y="116515"/>
            <a:ext cx="4532780" cy="3194880"/>
          </a:xfrm>
          <a:prstGeom prst="rect">
            <a:avLst/>
          </a:prstGeom>
        </p:spPr>
      </p:pic>
      <p:pic>
        <p:nvPicPr>
          <p:cNvPr id="10" name="Picture 9">
            <a:extLst>
              <a:ext uri="{FF2B5EF4-FFF2-40B4-BE49-F238E27FC236}">
                <a16:creationId xmlns:a16="http://schemas.microsoft.com/office/drawing/2014/main" id="{9F7FD7BE-D809-4528-A112-1D965B2A0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6" y="116515"/>
            <a:ext cx="4532781" cy="3194879"/>
          </a:xfrm>
          <a:prstGeom prst="rect">
            <a:avLst/>
          </a:prstGeom>
        </p:spPr>
      </p:pic>
      <p:cxnSp>
        <p:nvCxnSpPr>
          <p:cNvPr id="13" name="Straight Connector 12">
            <a:extLst>
              <a:ext uri="{FF2B5EF4-FFF2-40B4-BE49-F238E27FC236}">
                <a16:creationId xmlns:a16="http://schemas.microsoft.com/office/drawing/2014/main" id="{03AB95AF-D13E-0478-390F-2188A334A7C8}"/>
              </a:ext>
            </a:extLst>
          </p:cNvPr>
          <p:cNvCxnSpPr>
            <a:cxnSpLocks/>
          </p:cNvCxnSpPr>
          <p:nvPr/>
        </p:nvCxnSpPr>
        <p:spPr>
          <a:xfrm>
            <a:off x="9744075" y="1335767"/>
            <a:ext cx="211455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17" name="Picture 16">
            <a:extLst>
              <a:ext uri="{FF2B5EF4-FFF2-40B4-BE49-F238E27FC236}">
                <a16:creationId xmlns:a16="http://schemas.microsoft.com/office/drawing/2014/main" id="{038854C3-0F02-9835-5B79-19995735C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2307" y="3429000"/>
            <a:ext cx="4532780" cy="3194879"/>
          </a:xfrm>
          <a:prstGeom prst="rect">
            <a:avLst/>
          </a:prstGeom>
        </p:spPr>
      </p:pic>
    </p:spTree>
    <p:extLst>
      <p:ext uri="{BB962C8B-B14F-4D97-AF65-F5344CB8AC3E}">
        <p14:creationId xmlns:p14="http://schemas.microsoft.com/office/powerpoint/2010/main" val="65374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10515600" cy="1325563"/>
          </a:xfrm>
        </p:spPr>
        <p:txBody>
          <a:bodyPr/>
          <a:lstStyle/>
          <a:p>
            <a:r>
              <a:rPr lang="lv-LV" b="1" dirty="0">
                <a:solidFill>
                  <a:schemeClr val="accent6">
                    <a:lumMod val="50000"/>
                  </a:schemeClr>
                </a:solidFill>
                <a:latin typeface="+mn-lt"/>
              </a:rPr>
              <a:t>KĀPĒC PAR TO ŠOBRĪD</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838200" y="1532390"/>
            <a:ext cx="10515600" cy="4988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000" dirty="0">
                <a:solidFill>
                  <a:schemeClr val="accent6">
                    <a:lumMod val="50000"/>
                  </a:schemeClr>
                </a:solidFill>
                <a:effectLst/>
                <a:ea typeface="Calibri" panose="020F0502020204030204" pitchFamily="34" charset="0"/>
                <a:cs typeface="Calibri" panose="020F0502020204030204" pitchFamily="34" charset="0"/>
              </a:rPr>
              <a:t>Ādažu novada pašvaldības (turpmāk – Pašvaldība) dome 23.11.2022. pieņēma lēmumu Nr.558 “Par Ādažu novada teritorijas plānojuma izstrādes uzsākšanu”, saskaņā ar kuru uzsākta Ādažu novada teritorijas plānojuma 2025.-2037.gadam izstrāde un apstiprināts darba uzdevums (turpmāk – Darba uzdevums)</a:t>
            </a:r>
          </a:p>
          <a:p>
            <a:pPr marL="0" indent="0">
              <a:buFont typeface="Arial" panose="020B0604020202020204" pitchFamily="34" charset="0"/>
              <a:buNone/>
            </a:pPr>
            <a:endParaRPr lang="lv-LV" sz="20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lv-LV" sz="20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Darba uzdevuma 4.14.punktā noteikts:</a:t>
            </a:r>
          </a:p>
          <a:p>
            <a:pPr marL="0" indent="0">
              <a:buFont typeface="Arial" panose="020B0604020202020204" pitchFamily="34" charset="0"/>
              <a:buNone/>
            </a:pPr>
            <a:r>
              <a:rPr lang="lv-LV" sz="2000" b="1" dirty="0">
                <a:solidFill>
                  <a:schemeClr val="accent6">
                    <a:lumMod val="50000"/>
                  </a:schemeClr>
                </a:solidFill>
                <a:effectLst/>
                <a:ea typeface="Times New Roman" panose="02020603050405020304" pitchFamily="18" charset="0"/>
              </a:rPr>
              <a:t>Izvērtēt spēkā esošās pilsētas un ciemu robežas un sagatavot priekšlikumus izmaiņām, ja nepieciešams</a:t>
            </a:r>
          </a:p>
          <a:p>
            <a:pPr marL="0" indent="0">
              <a:buFont typeface="Arial" panose="020B0604020202020204" pitchFamily="34" charset="0"/>
              <a:buNone/>
            </a:pPr>
            <a:endParaRPr lang="lv-LV" sz="2000" dirty="0">
              <a:solidFill>
                <a:schemeClr val="accent6">
                  <a:lumMod val="50000"/>
                </a:schemeClr>
              </a:solidFill>
              <a:ea typeface="Calibri" panose="020F0502020204030204" pitchFamily="34" charset="0"/>
              <a:cs typeface="Calibri" panose="020F0502020204030204" pitchFamily="34" charset="0"/>
            </a:endParaRPr>
          </a:p>
          <a:p>
            <a:pPr marL="0" indent="0">
              <a:buFont typeface="Arial" panose="020B0604020202020204" pitchFamily="34" charset="0"/>
              <a:buNone/>
            </a:pPr>
            <a:r>
              <a:rPr lang="lv-LV" sz="2000" dirty="0">
                <a:solidFill>
                  <a:schemeClr val="accent6">
                    <a:lumMod val="50000"/>
                  </a:schemeClr>
                </a:solidFill>
                <a:ea typeface="Calibri" panose="020F0502020204030204" pitchFamily="34" charset="0"/>
                <a:cs typeface="Calibri" panose="020F0502020204030204" pitchFamily="34" charset="0"/>
              </a:rPr>
              <a:t>Viedās administrācijas un reģionālās attīstības ministrija (iepriekšējais nosaukums – Vides aizsardzības un reģionālās attīstības ministrija) ir norādījusi uz nepieciešamību pārskatīt pilsētas un ciemu robežas kontekstā ar atbilstību normatīvajos aktos noteiktajiem kritērijiem</a:t>
            </a:r>
          </a:p>
        </p:txBody>
      </p:sp>
    </p:spTree>
    <p:extLst>
      <p:ext uri="{BB962C8B-B14F-4D97-AF65-F5344CB8AC3E}">
        <p14:creationId xmlns:p14="http://schemas.microsoft.com/office/powerpoint/2010/main" val="4292552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495224" y="0"/>
            <a:ext cx="10515600" cy="1325563"/>
          </a:xfrm>
        </p:spPr>
        <p:txBody>
          <a:bodyPr>
            <a:normAutofit/>
          </a:bodyPr>
          <a:lstStyle/>
          <a:p>
            <a:r>
              <a:rPr lang="lv-LV" sz="4000" b="1" dirty="0">
                <a:solidFill>
                  <a:schemeClr val="accent6">
                    <a:lumMod val="50000"/>
                  </a:schemeClr>
                </a:solidFill>
                <a:latin typeface="+mn-lt"/>
              </a:rPr>
              <a:t>EIMURI UN ATARI TURPMĀK</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561899" y="992867"/>
            <a:ext cx="6023608"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10" name="Content Placeholder 2">
            <a:extLst>
              <a:ext uri="{FF2B5EF4-FFF2-40B4-BE49-F238E27FC236}">
                <a16:creationId xmlns:a16="http://schemas.microsoft.com/office/drawing/2014/main" id="{C88CEBDE-B629-6B70-D457-DC08F2CEADA5}"/>
              </a:ext>
            </a:extLst>
          </p:cNvPr>
          <p:cNvSpPr txBox="1">
            <a:spLocks/>
          </p:cNvSpPr>
          <p:nvPr/>
        </p:nvSpPr>
        <p:spPr>
          <a:xfrm>
            <a:off x="838200" y="1178830"/>
            <a:ext cx="4914824" cy="2707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1800" b="1" dirty="0">
                <a:solidFill>
                  <a:schemeClr val="accent6">
                    <a:lumMod val="50000"/>
                  </a:schemeClr>
                </a:solidFill>
                <a:effectLst/>
                <a:ea typeface="Calibri" panose="020F0502020204030204" pitchFamily="34" charset="0"/>
              </a:rPr>
              <a:t>Viens </a:t>
            </a:r>
            <a:r>
              <a:rPr lang="lv-LV" sz="1800" b="1" dirty="0" err="1">
                <a:solidFill>
                  <a:schemeClr val="accent6">
                    <a:lumMod val="50000"/>
                  </a:schemeClr>
                </a:solidFill>
                <a:effectLst/>
                <a:ea typeface="Calibri" panose="020F0502020204030204" pitchFamily="34" charset="0"/>
              </a:rPr>
              <a:t>Eimuru</a:t>
            </a:r>
            <a:r>
              <a:rPr lang="lv-LV" sz="1800" b="1" dirty="0">
                <a:solidFill>
                  <a:schemeClr val="accent6">
                    <a:lumMod val="50000"/>
                  </a:schemeClr>
                </a:solidFill>
                <a:effectLst/>
                <a:ea typeface="Calibri" panose="020F0502020204030204" pitchFamily="34" charset="0"/>
              </a:rPr>
              <a:t> ciems, perspektīvā tuvinot to ciema kritēriju izpildei</a:t>
            </a:r>
          </a:p>
          <a:p>
            <a:pPr>
              <a:buFont typeface="Wingdings" panose="05000000000000000000" pitchFamily="2" charset="2"/>
              <a:buChar char="ü"/>
            </a:pPr>
            <a:r>
              <a:rPr lang="lv-LV" sz="1800" b="1" dirty="0">
                <a:solidFill>
                  <a:schemeClr val="accent6">
                    <a:lumMod val="50000"/>
                  </a:schemeClr>
                </a:solidFill>
                <a:ea typeface="Calibri" panose="020F0502020204030204" pitchFamily="34" charset="0"/>
              </a:rPr>
              <a:t>Ārpus ciema - lauku teritorija, kura nav paredzēta intensīvai apbūvei, saglabājot un attīstot polderu sistēmu un viensētu apbūvi</a:t>
            </a:r>
          </a:p>
          <a:p>
            <a:pPr>
              <a:buFont typeface="Wingdings" panose="05000000000000000000" pitchFamily="2" charset="2"/>
              <a:buChar char="ü"/>
            </a:pPr>
            <a:r>
              <a:rPr lang="lv-LV" sz="1800" b="1" dirty="0">
                <a:solidFill>
                  <a:schemeClr val="accent6">
                    <a:lumMod val="50000"/>
                  </a:schemeClr>
                </a:solidFill>
                <a:ea typeface="Calibri" panose="020F0502020204030204" pitchFamily="34" charset="0"/>
              </a:rPr>
              <a:t>Iespēja noteikt </a:t>
            </a:r>
            <a:r>
              <a:rPr lang="lv-LV" sz="1800" b="1" dirty="0" err="1">
                <a:solidFill>
                  <a:schemeClr val="accent6">
                    <a:lumMod val="50000"/>
                  </a:schemeClr>
                </a:solidFill>
                <a:ea typeface="Calibri" panose="020F0502020204030204" pitchFamily="34" charset="0"/>
              </a:rPr>
              <a:t>mazciemu</a:t>
            </a:r>
            <a:r>
              <a:rPr lang="lv-LV" sz="1800" b="1" dirty="0">
                <a:solidFill>
                  <a:schemeClr val="accent6">
                    <a:lumMod val="50000"/>
                  </a:schemeClr>
                </a:solidFill>
                <a:ea typeface="Calibri" panose="020F0502020204030204" pitchFamily="34" charset="0"/>
              </a:rPr>
              <a:t>, ja nepieciešams</a:t>
            </a:r>
          </a:p>
          <a:p>
            <a:pPr>
              <a:buFont typeface="Wingdings" panose="05000000000000000000" pitchFamily="2" charset="2"/>
              <a:buChar char="ü"/>
            </a:pPr>
            <a:r>
              <a:rPr lang="lv-LV" sz="1800" b="1" dirty="0">
                <a:solidFill>
                  <a:schemeClr val="accent6">
                    <a:lumMod val="50000"/>
                  </a:schemeClr>
                </a:solidFill>
                <a:effectLst/>
                <a:ea typeface="Calibri" panose="020F0502020204030204" pitchFamily="34" charset="0"/>
              </a:rPr>
              <a:t>Detālplānojuma «</a:t>
            </a:r>
            <a:r>
              <a:rPr lang="lv-LV" sz="1800" b="1" dirty="0" err="1">
                <a:solidFill>
                  <a:schemeClr val="accent6">
                    <a:lumMod val="50000"/>
                  </a:schemeClr>
                </a:solidFill>
                <a:effectLst/>
                <a:ea typeface="Calibri" panose="020F0502020204030204" pitchFamily="34" charset="0"/>
              </a:rPr>
              <a:t>Jaunzariņi</a:t>
            </a:r>
            <a:r>
              <a:rPr lang="lv-LV" sz="1800" b="1" dirty="0">
                <a:solidFill>
                  <a:schemeClr val="accent6">
                    <a:lumMod val="50000"/>
                  </a:schemeClr>
                </a:solidFill>
                <a:ea typeface="Calibri" panose="020F0502020204030204" pitchFamily="34" charset="0"/>
              </a:rPr>
              <a:t>» teritorija pievienojas </a:t>
            </a:r>
            <a:r>
              <a:rPr lang="lv-LV" sz="1800" b="1" dirty="0" err="1">
                <a:solidFill>
                  <a:schemeClr val="accent6">
                    <a:lumMod val="50000"/>
                  </a:schemeClr>
                </a:solidFill>
                <a:ea typeface="Calibri" panose="020F0502020204030204" pitchFamily="34" charset="0"/>
              </a:rPr>
              <a:t>Atariem</a:t>
            </a:r>
            <a:r>
              <a:rPr lang="lv-LV" sz="1800" b="1" dirty="0">
                <a:solidFill>
                  <a:schemeClr val="accent6">
                    <a:lumMod val="50000"/>
                  </a:schemeClr>
                </a:solidFill>
                <a:ea typeface="Calibri" panose="020F0502020204030204" pitchFamily="34" charset="0"/>
              </a:rPr>
              <a:t>, jo ir funkcionāli saistīta</a:t>
            </a:r>
            <a:endParaRPr lang="lv-LV" sz="1800" b="1" dirty="0">
              <a:solidFill>
                <a:schemeClr val="accent6">
                  <a:lumMod val="50000"/>
                </a:schemeClr>
              </a:solidFill>
              <a:effectLst/>
              <a:ea typeface="Calibri" panose="020F0502020204030204" pitchFamily="34" charset="0"/>
            </a:endParaRPr>
          </a:p>
        </p:txBody>
      </p:sp>
      <p:pic>
        <p:nvPicPr>
          <p:cNvPr id="7" name="Picture 6">
            <a:extLst>
              <a:ext uri="{FF2B5EF4-FFF2-40B4-BE49-F238E27FC236}">
                <a16:creationId xmlns:a16="http://schemas.microsoft.com/office/drawing/2014/main" id="{2ADD4EDA-F855-AB3A-ED18-701B9200F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9981" y="475799"/>
            <a:ext cx="5186686" cy="5906402"/>
          </a:xfrm>
          <a:prstGeom prst="rect">
            <a:avLst/>
          </a:prstGeom>
        </p:spPr>
      </p:pic>
      <p:pic>
        <p:nvPicPr>
          <p:cNvPr id="11" name="Picture 10">
            <a:extLst>
              <a:ext uri="{FF2B5EF4-FFF2-40B4-BE49-F238E27FC236}">
                <a16:creationId xmlns:a16="http://schemas.microsoft.com/office/drawing/2014/main" id="{DD64880C-06E5-A902-46B5-4B7CAA5B7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571" y="4218991"/>
            <a:ext cx="1729650" cy="2302933"/>
          </a:xfrm>
          <a:prstGeom prst="rect">
            <a:avLst/>
          </a:prstGeom>
          <a:ln w="3175">
            <a:solidFill>
              <a:schemeClr val="tx1"/>
            </a:solidFill>
          </a:ln>
        </p:spPr>
      </p:pic>
      <p:pic>
        <p:nvPicPr>
          <p:cNvPr id="13" name="Picture 12">
            <a:extLst>
              <a:ext uri="{FF2B5EF4-FFF2-40B4-BE49-F238E27FC236}">
                <a16:creationId xmlns:a16="http://schemas.microsoft.com/office/drawing/2014/main" id="{F7A20A57-F430-1145-DC1A-0FBFB82A6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887" y="4886193"/>
            <a:ext cx="1475846" cy="1496008"/>
          </a:xfrm>
          <a:prstGeom prst="rect">
            <a:avLst/>
          </a:prstGeom>
          <a:ln w="3175">
            <a:solidFill>
              <a:schemeClr val="tx1"/>
            </a:solidFill>
          </a:ln>
        </p:spPr>
      </p:pic>
      <p:pic>
        <p:nvPicPr>
          <p:cNvPr id="15" name="Picture 14">
            <a:extLst>
              <a:ext uri="{FF2B5EF4-FFF2-40B4-BE49-F238E27FC236}">
                <a16:creationId xmlns:a16="http://schemas.microsoft.com/office/drawing/2014/main" id="{4CAB147C-2CB7-4DA9-0341-9564D2CC1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211" y="3667256"/>
            <a:ext cx="2131369" cy="2983916"/>
          </a:xfrm>
          <a:prstGeom prst="rect">
            <a:avLst/>
          </a:prstGeom>
          <a:ln w="3175">
            <a:solidFill>
              <a:schemeClr val="tx1"/>
            </a:solidFill>
          </a:ln>
        </p:spPr>
      </p:pic>
    </p:spTree>
    <p:extLst>
      <p:ext uri="{BB962C8B-B14F-4D97-AF65-F5344CB8AC3E}">
        <p14:creationId xmlns:p14="http://schemas.microsoft.com/office/powerpoint/2010/main" val="1735035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9374194" y="59915"/>
            <a:ext cx="8422953" cy="1217029"/>
          </a:xfrm>
        </p:spPr>
        <p:txBody>
          <a:bodyPr>
            <a:normAutofit/>
          </a:bodyPr>
          <a:lstStyle/>
          <a:p>
            <a:r>
              <a:rPr lang="lv-LV" sz="3200" b="1" dirty="0">
                <a:solidFill>
                  <a:schemeClr val="accent6">
                    <a:lumMod val="50000"/>
                  </a:schemeClr>
                </a:solidFill>
                <a:latin typeface="+mn-lt"/>
              </a:rPr>
              <a:t>CARNIKAVA UN </a:t>
            </a:r>
            <a:br>
              <a:rPr lang="lv-LV" sz="3200" b="1" dirty="0">
                <a:solidFill>
                  <a:schemeClr val="accent6">
                    <a:lumMod val="50000"/>
                  </a:schemeClr>
                </a:solidFill>
                <a:latin typeface="+mn-lt"/>
              </a:rPr>
            </a:br>
            <a:r>
              <a:rPr lang="lv-LV" sz="3200" b="1" dirty="0">
                <a:solidFill>
                  <a:schemeClr val="accent6">
                    <a:lumMod val="50000"/>
                  </a:schemeClr>
                </a:solidFill>
                <a:latin typeface="+mn-lt"/>
              </a:rPr>
              <a:t>LAVERI ŠOBRĪD</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9525000" y="1136526"/>
            <a:ext cx="2465447"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7" name="Picture 6">
            <a:extLst>
              <a:ext uri="{FF2B5EF4-FFF2-40B4-BE49-F238E27FC236}">
                <a16:creationId xmlns:a16="http://schemas.microsoft.com/office/drawing/2014/main" id="{40CB5B4A-848A-BEBD-2737-84294DFC6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521" y="3480248"/>
            <a:ext cx="4513673" cy="3181547"/>
          </a:xfrm>
          <a:prstGeom prst="rect">
            <a:avLst/>
          </a:prstGeom>
        </p:spPr>
      </p:pic>
      <p:pic>
        <p:nvPicPr>
          <p:cNvPr id="8" name="Picture 7">
            <a:extLst>
              <a:ext uri="{FF2B5EF4-FFF2-40B4-BE49-F238E27FC236}">
                <a16:creationId xmlns:a16="http://schemas.microsoft.com/office/drawing/2014/main" id="{85070EEC-4CE7-8C91-10E6-FF6A13166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25" y="3480248"/>
            <a:ext cx="4514424" cy="3182075"/>
          </a:xfrm>
          <a:prstGeom prst="rect">
            <a:avLst/>
          </a:prstGeom>
        </p:spPr>
      </p:pic>
      <p:pic>
        <p:nvPicPr>
          <p:cNvPr id="13" name="Picture 12">
            <a:extLst>
              <a:ext uri="{FF2B5EF4-FFF2-40B4-BE49-F238E27FC236}">
                <a16:creationId xmlns:a16="http://schemas.microsoft.com/office/drawing/2014/main" id="{96030421-32E1-C99E-72B0-86C45B486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225" y="195677"/>
            <a:ext cx="4513679" cy="3190970"/>
          </a:xfrm>
          <a:prstGeom prst="rect">
            <a:avLst/>
          </a:prstGeom>
        </p:spPr>
      </p:pic>
      <p:pic>
        <p:nvPicPr>
          <p:cNvPr id="15" name="Picture 14">
            <a:extLst>
              <a:ext uri="{FF2B5EF4-FFF2-40B4-BE49-F238E27FC236}">
                <a16:creationId xmlns:a16="http://schemas.microsoft.com/office/drawing/2014/main" id="{E67A7141-81D2-99EA-BE18-CFEB52991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521" y="195677"/>
            <a:ext cx="4513673" cy="3190966"/>
          </a:xfrm>
          <a:prstGeom prst="rect">
            <a:avLst/>
          </a:prstGeom>
        </p:spPr>
      </p:pic>
    </p:spTree>
    <p:extLst>
      <p:ext uri="{BB962C8B-B14F-4D97-AF65-F5344CB8AC3E}">
        <p14:creationId xmlns:p14="http://schemas.microsoft.com/office/powerpoint/2010/main" val="613090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435428" y="628875"/>
            <a:ext cx="3842657" cy="1398037"/>
          </a:xfrm>
        </p:spPr>
        <p:txBody>
          <a:bodyPr>
            <a:normAutofit fontScale="90000"/>
          </a:bodyPr>
          <a:lstStyle/>
          <a:p>
            <a:r>
              <a:rPr lang="lv-LV" b="1" dirty="0">
                <a:solidFill>
                  <a:schemeClr val="accent6">
                    <a:lumMod val="50000"/>
                  </a:schemeClr>
                </a:solidFill>
                <a:latin typeface="+mn-lt"/>
              </a:rPr>
              <a:t>CIEMU ROBEŽAS  TURPMĀK</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628260" y="1943811"/>
            <a:ext cx="3355911"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10" name="Content Placeholder 2">
            <a:extLst>
              <a:ext uri="{FF2B5EF4-FFF2-40B4-BE49-F238E27FC236}">
                <a16:creationId xmlns:a16="http://schemas.microsoft.com/office/drawing/2014/main" id="{C88CEBDE-B629-6B70-D457-DC08F2CEADA5}"/>
              </a:ext>
            </a:extLst>
          </p:cNvPr>
          <p:cNvSpPr txBox="1">
            <a:spLocks/>
          </p:cNvSpPr>
          <p:nvPr/>
        </p:nvSpPr>
        <p:spPr>
          <a:xfrm>
            <a:off x="435428" y="2179312"/>
            <a:ext cx="3679372" cy="37020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Daļu </a:t>
            </a:r>
            <a:r>
              <a:rPr lang="lv-LV" sz="2200" b="1" dirty="0" err="1">
                <a:solidFill>
                  <a:schemeClr val="accent6">
                    <a:lumMod val="50000"/>
                  </a:schemeClr>
                </a:solidFill>
                <a:ea typeface="Calibri" panose="020F0502020204030204" pitchFamily="34" charset="0"/>
              </a:rPr>
              <a:t>Laveru</a:t>
            </a:r>
            <a:r>
              <a:rPr lang="lv-LV" sz="2200" b="1" dirty="0">
                <a:solidFill>
                  <a:schemeClr val="accent6">
                    <a:lumMod val="50000"/>
                  </a:schemeClr>
                </a:solidFill>
                <a:ea typeface="Calibri" panose="020F0502020204030204" pitchFamily="34" charset="0"/>
              </a:rPr>
              <a:t> ciema pievienot Carnikavai? Neatbalsta iedzīvotāji!</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Daļa </a:t>
            </a:r>
            <a:r>
              <a:rPr lang="lv-LV" sz="2200" b="1" dirty="0" err="1">
                <a:solidFill>
                  <a:schemeClr val="accent6">
                    <a:lumMod val="50000"/>
                  </a:schemeClr>
                </a:solidFill>
                <a:ea typeface="Calibri" panose="020F0502020204030204" pitchFamily="34" charset="0"/>
              </a:rPr>
              <a:t>Laveru</a:t>
            </a:r>
            <a:r>
              <a:rPr lang="lv-LV" sz="2200" b="1" dirty="0">
                <a:solidFill>
                  <a:schemeClr val="accent6">
                    <a:lumMod val="50000"/>
                  </a:schemeClr>
                </a:solidFill>
                <a:ea typeface="Calibri" panose="020F0502020204030204" pitchFamily="34" charset="0"/>
              </a:rPr>
              <a:t> ciema zaudē ciema statusu</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No Carnikavas ciema rietumu daļā izslēgt neapbūvētu teritoriju, kurā nav ierosinātu vai spēkā esošu detālplānojumu, atstājot «zaļo koridoru» starp Carnikavu un </a:t>
            </a:r>
            <a:r>
              <a:rPr lang="lv-LV" sz="2200" b="1" dirty="0" err="1">
                <a:solidFill>
                  <a:schemeClr val="accent6">
                    <a:lumMod val="50000"/>
                  </a:schemeClr>
                </a:solidFill>
                <a:ea typeface="Calibri" panose="020F0502020204030204" pitchFamily="34" charset="0"/>
              </a:rPr>
              <a:t>Garupi</a:t>
            </a:r>
            <a:endParaRPr lang="lv-LV" sz="2200" b="1" dirty="0">
              <a:solidFill>
                <a:schemeClr val="accent6">
                  <a:lumMod val="50000"/>
                </a:schemeClr>
              </a:solidFill>
              <a:ea typeface="Calibri" panose="020F0502020204030204" pitchFamily="34" charset="0"/>
            </a:endParaRPr>
          </a:p>
          <a:p>
            <a:pPr>
              <a:buFont typeface="Wingdings" panose="05000000000000000000" pitchFamily="2" charset="2"/>
              <a:buChar char="ü"/>
            </a:pPr>
            <a:endParaRPr lang="lv-LV" sz="2200" b="1" dirty="0">
              <a:solidFill>
                <a:schemeClr val="accent6">
                  <a:lumMod val="50000"/>
                </a:schemeClr>
              </a:solidFill>
              <a:ea typeface="Calibri" panose="020F0502020204030204" pitchFamily="34" charset="0"/>
            </a:endParaRPr>
          </a:p>
          <a:p>
            <a:pPr>
              <a:buFont typeface="Wingdings" panose="05000000000000000000" pitchFamily="2" charset="2"/>
              <a:buChar char="ü"/>
            </a:pPr>
            <a:endParaRPr lang="lv-LV" sz="2200" b="1" dirty="0">
              <a:solidFill>
                <a:schemeClr val="accent6">
                  <a:lumMod val="50000"/>
                </a:schemeClr>
              </a:solidFill>
              <a:effectLst/>
              <a:ea typeface="Calibri" panose="020F0502020204030204" pitchFamily="34" charset="0"/>
            </a:endParaRPr>
          </a:p>
        </p:txBody>
      </p:sp>
      <p:pic>
        <p:nvPicPr>
          <p:cNvPr id="3" name="Picture 2">
            <a:extLst>
              <a:ext uri="{FF2B5EF4-FFF2-40B4-BE49-F238E27FC236}">
                <a16:creationId xmlns:a16="http://schemas.microsoft.com/office/drawing/2014/main" id="{C385FDD7-8B7D-CB98-038A-3FCDE2F89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632" y="717122"/>
            <a:ext cx="7671989" cy="5423755"/>
          </a:xfrm>
          <a:prstGeom prst="rect">
            <a:avLst/>
          </a:prstGeom>
        </p:spPr>
      </p:pic>
    </p:spTree>
    <p:extLst>
      <p:ext uri="{BB962C8B-B14F-4D97-AF65-F5344CB8AC3E}">
        <p14:creationId xmlns:p14="http://schemas.microsoft.com/office/powerpoint/2010/main" val="2794203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523809" y="132184"/>
            <a:ext cx="10947245" cy="1217029"/>
          </a:xfrm>
        </p:spPr>
        <p:txBody>
          <a:bodyPr>
            <a:normAutofit/>
          </a:bodyPr>
          <a:lstStyle/>
          <a:p>
            <a:r>
              <a:rPr lang="lv-LV" sz="3600" b="1" dirty="0">
                <a:solidFill>
                  <a:schemeClr val="accent6">
                    <a:lumMod val="50000"/>
                  </a:schemeClr>
                </a:solidFill>
                <a:latin typeface="+mn-lt"/>
              </a:rPr>
              <a:t>GARCIEMS UN MEŽGARCIEMS ŠOBRĪD</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635776" y="1088159"/>
            <a:ext cx="9301326"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3" name="Picture 2">
            <a:extLst>
              <a:ext uri="{FF2B5EF4-FFF2-40B4-BE49-F238E27FC236}">
                <a16:creationId xmlns:a16="http://schemas.microsoft.com/office/drawing/2014/main" id="{5D54337E-CDD0-010F-0A9D-93540F2EC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439" y="1215078"/>
            <a:ext cx="3880718" cy="2735280"/>
          </a:xfrm>
          <a:prstGeom prst="rect">
            <a:avLst/>
          </a:prstGeom>
        </p:spPr>
      </p:pic>
      <p:pic>
        <p:nvPicPr>
          <p:cNvPr id="4" name="Picture 3">
            <a:extLst>
              <a:ext uri="{FF2B5EF4-FFF2-40B4-BE49-F238E27FC236}">
                <a16:creationId xmlns:a16="http://schemas.microsoft.com/office/drawing/2014/main" id="{F827C787-268E-EB37-E876-254A9C1D8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155" y="3990540"/>
            <a:ext cx="3880712" cy="2735276"/>
          </a:xfrm>
          <a:prstGeom prst="rect">
            <a:avLst/>
          </a:prstGeom>
        </p:spPr>
      </p:pic>
      <p:pic>
        <p:nvPicPr>
          <p:cNvPr id="9" name="Picture 8">
            <a:extLst>
              <a:ext uri="{FF2B5EF4-FFF2-40B4-BE49-F238E27FC236}">
                <a16:creationId xmlns:a16="http://schemas.microsoft.com/office/drawing/2014/main" id="{073E5D0C-FFAC-2222-23AA-098DCDA4B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155" y="1215079"/>
            <a:ext cx="3880712" cy="2735276"/>
          </a:xfrm>
          <a:prstGeom prst="rect">
            <a:avLst/>
          </a:prstGeom>
        </p:spPr>
      </p:pic>
      <p:pic>
        <p:nvPicPr>
          <p:cNvPr id="11" name="Picture 10">
            <a:extLst>
              <a:ext uri="{FF2B5EF4-FFF2-40B4-BE49-F238E27FC236}">
                <a16:creationId xmlns:a16="http://schemas.microsoft.com/office/drawing/2014/main" id="{AD937C9D-BC6F-B949-486A-DF8D21ED6C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439" y="3990540"/>
            <a:ext cx="3880718" cy="2735280"/>
          </a:xfrm>
          <a:prstGeom prst="rect">
            <a:avLst/>
          </a:prstGeom>
        </p:spPr>
      </p:pic>
    </p:spTree>
    <p:extLst>
      <p:ext uri="{BB962C8B-B14F-4D97-AF65-F5344CB8AC3E}">
        <p14:creationId xmlns:p14="http://schemas.microsoft.com/office/powerpoint/2010/main" val="3046185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5257800" cy="1398037"/>
          </a:xfrm>
        </p:spPr>
        <p:txBody>
          <a:bodyPr/>
          <a:lstStyle/>
          <a:p>
            <a:r>
              <a:rPr lang="lv-LV" b="1" dirty="0">
                <a:solidFill>
                  <a:schemeClr val="accent6">
                    <a:lumMod val="50000"/>
                  </a:schemeClr>
                </a:solidFill>
                <a:latin typeface="+mn-lt"/>
              </a:rPr>
              <a:t>CIEMU ROBEŽAS </a:t>
            </a:r>
            <a:br>
              <a:rPr lang="lv-LV" b="1" dirty="0">
                <a:solidFill>
                  <a:schemeClr val="accent6">
                    <a:lumMod val="50000"/>
                  </a:schemeClr>
                </a:solidFill>
                <a:latin typeface="+mn-lt"/>
              </a:rPr>
            </a:br>
            <a:r>
              <a:rPr lang="lv-LV" b="1" dirty="0">
                <a:solidFill>
                  <a:schemeClr val="accent6">
                    <a:lumMod val="50000"/>
                  </a:schemeClr>
                </a:solidFill>
                <a:latin typeface="+mn-lt"/>
              </a:rPr>
              <a:t>TURPMĀK</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987489" y="1606354"/>
            <a:ext cx="3441636"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10" name="Content Placeholder 2">
            <a:extLst>
              <a:ext uri="{FF2B5EF4-FFF2-40B4-BE49-F238E27FC236}">
                <a16:creationId xmlns:a16="http://schemas.microsoft.com/office/drawing/2014/main" id="{C88CEBDE-B629-6B70-D457-DC08F2CEADA5}"/>
              </a:ext>
            </a:extLst>
          </p:cNvPr>
          <p:cNvSpPr txBox="1">
            <a:spLocks/>
          </p:cNvSpPr>
          <p:nvPr/>
        </p:nvSpPr>
        <p:spPr>
          <a:xfrm>
            <a:off x="838200" y="2026912"/>
            <a:ext cx="3971850" cy="370208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Divi ciemi</a:t>
            </a:r>
            <a:r>
              <a:rPr lang="lv-LV" sz="2200" b="1" dirty="0">
                <a:solidFill>
                  <a:schemeClr val="accent6">
                    <a:lumMod val="50000"/>
                  </a:schemeClr>
                </a:solidFill>
                <a:effectLst/>
                <a:ea typeface="Calibri" panose="020F0502020204030204" pitchFamily="34" charset="0"/>
              </a:rPr>
              <a:t> esošajās robežās, perspektīvā tuvinot </a:t>
            </a:r>
            <a:r>
              <a:rPr lang="lv-LV" sz="2200" b="1" dirty="0" err="1">
                <a:solidFill>
                  <a:schemeClr val="accent6">
                    <a:lumMod val="50000"/>
                  </a:schemeClr>
                </a:solidFill>
                <a:effectLst/>
                <a:ea typeface="Calibri" panose="020F0502020204030204" pitchFamily="34" charset="0"/>
              </a:rPr>
              <a:t>Mežgarciemu</a:t>
            </a:r>
            <a:r>
              <a:rPr lang="lv-LV" sz="2200" b="1" dirty="0">
                <a:solidFill>
                  <a:schemeClr val="accent6">
                    <a:lumMod val="50000"/>
                  </a:schemeClr>
                </a:solidFill>
                <a:effectLst/>
                <a:ea typeface="Calibri" panose="020F0502020204030204" pitchFamily="34" charset="0"/>
              </a:rPr>
              <a:t> ciema kritēriju izpildei, ja tas iespējams</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Viens ciems - </a:t>
            </a:r>
            <a:r>
              <a:rPr lang="lv-LV" sz="2200" b="1" dirty="0" err="1">
                <a:solidFill>
                  <a:schemeClr val="accent6">
                    <a:lumMod val="50000"/>
                  </a:schemeClr>
                </a:solidFill>
                <a:ea typeface="Calibri" panose="020F0502020204030204" pitchFamily="34" charset="0"/>
              </a:rPr>
              <a:t>Garciems</a:t>
            </a:r>
            <a:r>
              <a:rPr lang="lv-LV" sz="2200" b="1" dirty="0">
                <a:solidFill>
                  <a:schemeClr val="accent6">
                    <a:lumMod val="50000"/>
                  </a:schemeClr>
                </a:solidFill>
                <a:ea typeface="Calibri" panose="020F0502020204030204" pitchFamily="34" charset="0"/>
              </a:rPr>
              <a:t>, apvienojot abus ciemus atbilstoši Ādažu novada ilgtspējīgas attīstības </a:t>
            </a:r>
            <a:r>
              <a:rPr lang="lv-LV" sz="2200" b="1" dirty="0" err="1">
                <a:solidFill>
                  <a:schemeClr val="accent6">
                    <a:lumMod val="50000"/>
                  </a:schemeClr>
                </a:solidFill>
                <a:ea typeface="Calibri" panose="020F0502020204030204" pitchFamily="34" charset="0"/>
              </a:rPr>
              <a:t>strateģijai</a:t>
            </a:r>
            <a:endParaRPr lang="lv-LV" sz="2200" b="1" dirty="0">
              <a:solidFill>
                <a:schemeClr val="accent6">
                  <a:lumMod val="50000"/>
                </a:schemeClr>
              </a:solidFill>
              <a:effectLst/>
              <a:ea typeface="Calibri" panose="020F0502020204030204" pitchFamily="34" charset="0"/>
            </a:endParaRPr>
          </a:p>
          <a:p>
            <a:pPr>
              <a:buFont typeface="Wingdings" panose="05000000000000000000" pitchFamily="2" charset="2"/>
              <a:buChar char="ü"/>
            </a:pPr>
            <a:r>
              <a:rPr lang="lv-LV" sz="2200" b="1" dirty="0" err="1">
                <a:solidFill>
                  <a:schemeClr val="accent6">
                    <a:lumMod val="50000"/>
                  </a:schemeClr>
                </a:solidFill>
                <a:ea typeface="Calibri" panose="020F0502020204030204" pitchFamily="34" charset="0"/>
              </a:rPr>
              <a:t>Mežgarciema</a:t>
            </a:r>
            <a:r>
              <a:rPr lang="lv-LV" sz="2200" b="1" dirty="0">
                <a:solidFill>
                  <a:schemeClr val="accent6">
                    <a:lumMod val="50000"/>
                  </a:schemeClr>
                </a:solidFill>
                <a:ea typeface="Calibri" panose="020F0502020204030204" pitchFamily="34" charset="0"/>
              </a:rPr>
              <a:t> attīstību dzīvojamai apbūvei ierobežo Ādažu lidlauka gaisa kuģu pacelšanās/nolaišanās 2 km sektors (TIN15)</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LVM nepiekrīt iekļaut ciema robežās zemes vienību ar kadastra </a:t>
            </a:r>
            <a:r>
              <a:rPr lang="lv-LV" sz="2200" b="1" dirty="0" err="1">
                <a:solidFill>
                  <a:schemeClr val="accent6">
                    <a:lumMod val="50000"/>
                  </a:schemeClr>
                </a:solidFill>
                <a:ea typeface="Calibri" panose="020F0502020204030204" pitchFamily="34" charset="0"/>
              </a:rPr>
              <a:t>apzimējumu</a:t>
            </a:r>
            <a:r>
              <a:rPr lang="lv-LV" sz="2200" b="1" dirty="0">
                <a:solidFill>
                  <a:schemeClr val="accent6">
                    <a:lumMod val="50000"/>
                  </a:schemeClr>
                </a:solidFill>
                <a:ea typeface="Calibri" panose="020F0502020204030204" pitchFamily="34" charset="0"/>
              </a:rPr>
              <a:t> 80520081372</a:t>
            </a:r>
          </a:p>
        </p:txBody>
      </p:sp>
      <p:pic>
        <p:nvPicPr>
          <p:cNvPr id="7" name="Picture 6">
            <a:extLst>
              <a:ext uri="{FF2B5EF4-FFF2-40B4-BE49-F238E27FC236}">
                <a16:creationId xmlns:a16="http://schemas.microsoft.com/office/drawing/2014/main" id="{6F8271D3-FE48-E7FF-5B42-13EE979B9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339" y="440837"/>
            <a:ext cx="6035352" cy="4253949"/>
          </a:xfrm>
          <a:prstGeom prst="rect">
            <a:avLst/>
          </a:prstGeom>
          <a:ln w="3175">
            <a:solidFill>
              <a:schemeClr val="tx1"/>
            </a:solidFill>
          </a:ln>
        </p:spPr>
      </p:pic>
      <p:pic>
        <p:nvPicPr>
          <p:cNvPr id="12" name="Picture 11">
            <a:extLst>
              <a:ext uri="{FF2B5EF4-FFF2-40B4-BE49-F238E27FC236}">
                <a16:creationId xmlns:a16="http://schemas.microsoft.com/office/drawing/2014/main" id="{F33E6CFE-E97D-DE89-6327-CA433E62E85A}"/>
              </a:ext>
            </a:extLst>
          </p:cNvPr>
          <p:cNvPicPr>
            <a:picLocks noChangeAspect="1"/>
          </p:cNvPicPr>
          <p:nvPr/>
        </p:nvPicPr>
        <p:blipFill>
          <a:blip r:embed="rId3"/>
          <a:stretch>
            <a:fillRect/>
          </a:stretch>
        </p:blipFill>
        <p:spPr>
          <a:xfrm>
            <a:off x="8129790" y="3163815"/>
            <a:ext cx="3902326" cy="3431719"/>
          </a:xfrm>
          <a:prstGeom prst="rect">
            <a:avLst/>
          </a:prstGeom>
          <a:ln w="3175">
            <a:solidFill>
              <a:schemeClr val="tx1"/>
            </a:solidFill>
          </a:ln>
        </p:spPr>
      </p:pic>
      <p:sp>
        <p:nvSpPr>
          <p:cNvPr id="5" name="TextBox 4">
            <a:extLst>
              <a:ext uri="{FF2B5EF4-FFF2-40B4-BE49-F238E27FC236}">
                <a16:creationId xmlns:a16="http://schemas.microsoft.com/office/drawing/2014/main" id="{EC46561E-33FB-1C2D-32E1-6E50AB8662E7}"/>
              </a:ext>
            </a:extLst>
          </p:cNvPr>
          <p:cNvSpPr txBox="1"/>
          <p:nvPr/>
        </p:nvSpPr>
        <p:spPr>
          <a:xfrm>
            <a:off x="10294603" y="3651495"/>
            <a:ext cx="1400175" cy="307777"/>
          </a:xfrm>
          <a:prstGeom prst="rect">
            <a:avLst/>
          </a:prstGeom>
          <a:noFill/>
        </p:spPr>
        <p:txBody>
          <a:bodyPr wrap="square">
            <a:spAutoFit/>
          </a:bodyPr>
          <a:lstStyle/>
          <a:p>
            <a:r>
              <a:rPr lang="lv-LV" sz="1400" b="1" dirty="0">
                <a:solidFill>
                  <a:schemeClr val="accent6">
                    <a:lumMod val="50000"/>
                  </a:schemeClr>
                </a:solidFill>
                <a:ea typeface="Calibri" panose="020F0502020204030204" pitchFamily="34" charset="0"/>
              </a:rPr>
              <a:t>80520081372</a:t>
            </a:r>
            <a:endParaRPr lang="lv-LV" sz="1400" dirty="0"/>
          </a:p>
        </p:txBody>
      </p:sp>
      <p:sp>
        <p:nvSpPr>
          <p:cNvPr id="8" name="Arrow: Right 7">
            <a:extLst>
              <a:ext uri="{FF2B5EF4-FFF2-40B4-BE49-F238E27FC236}">
                <a16:creationId xmlns:a16="http://schemas.microsoft.com/office/drawing/2014/main" id="{7D2454EA-713E-5DA9-8A01-8D4719C4A1F6}"/>
              </a:ext>
            </a:extLst>
          </p:cNvPr>
          <p:cNvSpPr/>
          <p:nvPr/>
        </p:nvSpPr>
        <p:spPr>
          <a:xfrm rot="21095478">
            <a:off x="4236556" y="4462846"/>
            <a:ext cx="6573297" cy="1728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722653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403613" y="371401"/>
            <a:ext cx="6340088" cy="908222"/>
          </a:xfrm>
        </p:spPr>
        <p:txBody>
          <a:bodyPr>
            <a:normAutofit/>
          </a:bodyPr>
          <a:lstStyle/>
          <a:p>
            <a:r>
              <a:rPr lang="lv-LV" sz="3600" b="1" dirty="0">
                <a:solidFill>
                  <a:schemeClr val="accent6">
                    <a:lumMod val="50000"/>
                  </a:schemeClr>
                </a:solidFill>
                <a:latin typeface="+mn-lt"/>
              </a:rPr>
              <a:t>BIRZNIEKU ROBEŽAS ŠOBRĪD</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403612" y="1082352"/>
            <a:ext cx="5692388"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7" name="Picture 6">
            <a:extLst>
              <a:ext uri="{FF2B5EF4-FFF2-40B4-BE49-F238E27FC236}">
                <a16:creationId xmlns:a16="http://schemas.microsoft.com/office/drawing/2014/main" id="{77C71B68-EDC3-868E-AA3C-AF266BA83D50}"/>
              </a:ext>
            </a:extLst>
          </p:cNvPr>
          <p:cNvPicPr>
            <a:picLocks noChangeAspect="1"/>
          </p:cNvPicPr>
          <p:nvPr/>
        </p:nvPicPr>
        <p:blipFill>
          <a:blip r:embed="rId2"/>
          <a:stretch>
            <a:fillRect/>
          </a:stretch>
        </p:blipFill>
        <p:spPr>
          <a:xfrm>
            <a:off x="116176" y="1760245"/>
            <a:ext cx="2745618" cy="3789407"/>
          </a:xfrm>
          <a:prstGeom prst="rect">
            <a:avLst/>
          </a:prstGeom>
        </p:spPr>
      </p:pic>
      <p:pic>
        <p:nvPicPr>
          <p:cNvPr id="9" name="Picture 8">
            <a:extLst>
              <a:ext uri="{FF2B5EF4-FFF2-40B4-BE49-F238E27FC236}">
                <a16:creationId xmlns:a16="http://schemas.microsoft.com/office/drawing/2014/main" id="{4F354CC0-A349-960E-FF35-4D9AA67445B8}"/>
              </a:ext>
            </a:extLst>
          </p:cNvPr>
          <p:cNvPicPr>
            <a:picLocks noChangeAspect="1"/>
          </p:cNvPicPr>
          <p:nvPr/>
        </p:nvPicPr>
        <p:blipFill>
          <a:blip r:embed="rId3"/>
          <a:stretch>
            <a:fillRect/>
          </a:stretch>
        </p:blipFill>
        <p:spPr>
          <a:xfrm>
            <a:off x="2965870" y="1769960"/>
            <a:ext cx="2731145" cy="3779905"/>
          </a:xfrm>
          <a:prstGeom prst="rect">
            <a:avLst/>
          </a:prstGeom>
        </p:spPr>
      </p:pic>
      <p:pic>
        <p:nvPicPr>
          <p:cNvPr id="13" name="Picture 12">
            <a:extLst>
              <a:ext uri="{FF2B5EF4-FFF2-40B4-BE49-F238E27FC236}">
                <a16:creationId xmlns:a16="http://schemas.microsoft.com/office/drawing/2014/main" id="{7C0E834A-9AEA-964C-DEE9-01D4F8BD0604}"/>
              </a:ext>
            </a:extLst>
          </p:cNvPr>
          <p:cNvPicPr>
            <a:picLocks noChangeAspect="1"/>
          </p:cNvPicPr>
          <p:nvPr/>
        </p:nvPicPr>
        <p:blipFill>
          <a:blip r:embed="rId4"/>
          <a:stretch>
            <a:fillRect/>
          </a:stretch>
        </p:blipFill>
        <p:spPr>
          <a:xfrm>
            <a:off x="5791447" y="1769961"/>
            <a:ext cx="3145599" cy="3779691"/>
          </a:xfrm>
          <a:prstGeom prst="rect">
            <a:avLst/>
          </a:prstGeom>
        </p:spPr>
      </p:pic>
      <p:pic>
        <p:nvPicPr>
          <p:cNvPr id="15" name="Picture 14">
            <a:extLst>
              <a:ext uri="{FF2B5EF4-FFF2-40B4-BE49-F238E27FC236}">
                <a16:creationId xmlns:a16="http://schemas.microsoft.com/office/drawing/2014/main" id="{7EDAE094-BC57-8621-CCE0-C3EADF9FF2F4}"/>
              </a:ext>
            </a:extLst>
          </p:cNvPr>
          <p:cNvPicPr>
            <a:picLocks noChangeAspect="1"/>
          </p:cNvPicPr>
          <p:nvPr/>
        </p:nvPicPr>
        <p:blipFill>
          <a:blip r:embed="rId5"/>
          <a:stretch>
            <a:fillRect/>
          </a:stretch>
        </p:blipFill>
        <p:spPr>
          <a:xfrm>
            <a:off x="9031478" y="1769960"/>
            <a:ext cx="3044346" cy="3808417"/>
          </a:xfrm>
          <a:prstGeom prst="rect">
            <a:avLst/>
          </a:prstGeom>
        </p:spPr>
      </p:pic>
    </p:spTree>
    <p:extLst>
      <p:ext uri="{BB962C8B-B14F-4D97-AF65-F5344CB8AC3E}">
        <p14:creationId xmlns:p14="http://schemas.microsoft.com/office/powerpoint/2010/main" val="306375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33F81-BA5A-F880-C7A3-5F11637FD6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C1AB2A-7AA5-F879-27FA-80EB3BB125A7}"/>
              </a:ext>
            </a:extLst>
          </p:cNvPr>
          <p:cNvSpPr>
            <a:spLocks noGrp="1"/>
          </p:cNvSpPr>
          <p:nvPr>
            <p:ph type="title"/>
          </p:nvPr>
        </p:nvSpPr>
        <p:spPr>
          <a:xfrm>
            <a:off x="838200" y="206828"/>
            <a:ext cx="5257800" cy="1398037"/>
          </a:xfrm>
        </p:spPr>
        <p:txBody>
          <a:bodyPr/>
          <a:lstStyle/>
          <a:p>
            <a:r>
              <a:rPr lang="lv-LV" b="1" dirty="0">
                <a:solidFill>
                  <a:schemeClr val="accent6">
                    <a:lumMod val="50000"/>
                  </a:schemeClr>
                </a:solidFill>
                <a:latin typeface="+mn-lt"/>
              </a:rPr>
              <a:t>CIEMU ROBEŽAS </a:t>
            </a:r>
            <a:br>
              <a:rPr lang="lv-LV" b="1" dirty="0">
                <a:solidFill>
                  <a:schemeClr val="accent6">
                    <a:lumMod val="50000"/>
                  </a:schemeClr>
                </a:solidFill>
                <a:latin typeface="+mn-lt"/>
              </a:rPr>
            </a:br>
            <a:r>
              <a:rPr lang="lv-LV" b="1" dirty="0">
                <a:solidFill>
                  <a:schemeClr val="accent6">
                    <a:lumMod val="50000"/>
                  </a:schemeClr>
                </a:solidFill>
                <a:latin typeface="+mn-lt"/>
              </a:rPr>
              <a:t>TURPMĀK</a:t>
            </a:r>
          </a:p>
        </p:txBody>
      </p:sp>
      <p:cxnSp>
        <p:nvCxnSpPr>
          <p:cNvPr id="6" name="Straight Connector 5">
            <a:extLst>
              <a:ext uri="{FF2B5EF4-FFF2-40B4-BE49-F238E27FC236}">
                <a16:creationId xmlns:a16="http://schemas.microsoft.com/office/drawing/2014/main" id="{A3748FB5-14AD-603C-133F-501B7DF79B11}"/>
              </a:ext>
            </a:extLst>
          </p:cNvPr>
          <p:cNvCxnSpPr>
            <a:cxnSpLocks/>
          </p:cNvCxnSpPr>
          <p:nvPr/>
        </p:nvCxnSpPr>
        <p:spPr>
          <a:xfrm>
            <a:off x="987489" y="1606354"/>
            <a:ext cx="418167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10" name="Content Placeholder 2">
            <a:extLst>
              <a:ext uri="{FF2B5EF4-FFF2-40B4-BE49-F238E27FC236}">
                <a16:creationId xmlns:a16="http://schemas.microsoft.com/office/drawing/2014/main" id="{9313A0E4-5877-9CFD-E0E7-09DECF8FF80F}"/>
              </a:ext>
            </a:extLst>
          </p:cNvPr>
          <p:cNvSpPr txBox="1">
            <a:spLocks/>
          </p:cNvSpPr>
          <p:nvPr/>
        </p:nvSpPr>
        <p:spPr>
          <a:xfrm>
            <a:off x="838200" y="2026912"/>
            <a:ext cx="5257800" cy="3702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Par Birznieku ciema robežu izmaiņām saņemti 2 iesniegumi no zemes īpašniekiem ar lūgumu izslēgt tos no ciema</a:t>
            </a:r>
          </a:p>
          <a:p>
            <a:pPr>
              <a:buFont typeface="Wingdings" panose="05000000000000000000" pitchFamily="2" charset="2"/>
              <a:buChar char="ü"/>
            </a:pPr>
            <a:endParaRPr lang="lv-LV" sz="2200" b="1" dirty="0">
              <a:solidFill>
                <a:schemeClr val="accent6">
                  <a:lumMod val="50000"/>
                </a:schemeClr>
              </a:solidFill>
              <a:effectLst/>
              <a:ea typeface="Calibri" panose="020F0502020204030204" pitchFamily="34" charset="0"/>
            </a:endParaRPr>
          </a:p>
        </p:txBody>
      </p:sp>
      <p:pic>
        <p:nvPicPr>
          <p:cNvPr id="4" name="Picture 3">
            <a:extLst>
              <a:ext uri="{FF2B5EF4-FFF2-40B4-BE49-F238E27FC236}">
                <a16:creationId xmlns:a16="http://schemas.microsoft.com/office/drawing/2014/main" id="{74AB6E62-B3F1-DCFF-84BF-6F05DF3FC9F4}"/>
              </a:ext>
            </a:extLst>
          </p:cNvPr>
          <p:cNvPicPr>
            <a:picLocks noChangeAspect="1"/>
          </p:cNvPicPr>
          <p:nvPr/>
        </p:nvPicPr>
        <p:blipFill>
          <a:blip r:embed="rId2"/>
          <a:stretch>
            <a:fillRect/>
          </a:stretch>
        </p:blipFill>
        <p:spPr>
          <a:xfrm>
            <a:off x="6476319" y="359413"/>
            <a:ext cx="4877481" cy="6020640"/>
          </a:xfrm>
          <a:prstGeom prst="rect">
            <a:avLst/>
          </a:prstGeom>
        </p:spPr>
      </p:pic>
    </p:spTree>
    <p:extLst>
      <p:ext uri="{BB962C8B-B14F-4D97-AF65-F5344CB8AC3E}">
        <p14:creationId xmlns:p14="http://schemas.microsoft.com/office/powerpoint/2010/main" val="781882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2A046-E26D-C5ED-E98E-D7E4CAFFC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D6DA1-4E78-512E-EAB0-77C49DC9998F}"/>
              </a:ext>
            </a:extLst>
          </p:cNvPr>
          <p:cNvSpPr>
            <a:spLocks noGrp="1"/>
          </p:cNvSpPr>
          <p:nvPr>
            <p:ph type="title"/>
          </p:nvPr>
        </p:nvSpPr>
        <p:spPr>
          <a:xfrm>
            <a:off x="838200" y="206828"/>
            <a:ext cx="5257800" cy="1398037"/>
          </a:xfrm>
        </p:spPr>
        <p:txBody>
          <a:bodyPr/>
          <a:lstStyle/>
          <a:p>
            <a:r>
              <a:rPr lang="lv-LV" b="1" dirty="0">
                <a:solidFill>
                  <a:schemeClr val="accent6">
                    <a:lumMod val="50000"/>
                  </a:schemeClr>
                </a:solidFill>
                <a:latin typeface="+mn-lt"/>
              </a:rPr>
              <a:t>BIRZNIEKU ROBEŽAS </a:t>
            </a:r>
            <a:br>
              <a:rPr lang="lv-LV" b="1" dirty="0">
                <a:solidFill>
                  <a:schemeClr val="accent6">
                    <a:lumMod val="50000"/>
                  </a:schemeClr>
                </a:solidFill>
                <a:latin typeface="+mn-lt"/>
              </a:rPr>
            </a:br>
            <a:r>
              <a:rPr lang="lv-LV" b="1" dirty="0">
                <a:solidFill>
                  <a:schemeClr val="accent6">
                    <a:lumMod val="50000"/>
                  </a:schemeClr>
                </a:solidFill>
                <a:latin typeface="+mn-lt"/>
              </a:rPr>
              <a:t>TURPMĀK</a:t>
            </a:r>
          </a:p>
        </p:txBody>
      </p:sp>
      <p:cxnSp>
        <p:nvCxnSpPr>
          <p:cNvPr id="6" name="Straight Connector 5">
            <a:extLst>
              <a:ext uri="{FF2B5EF4-FFF2-40B4-BE49-F238E27FC236}">
                <a16:creationId xmlns:a16="http://schemas.microsoft.com/office/drawing/2014/main" id="{5004FD02-ACBF-6FC2-8B55-8D5DDF5A098C}"/>
              </a:ext>
            </a:extLst>
          </p:cNvPr>
          <p:cNvCxnSpPr>
            <a:cxnSpLocks/>
          </p:cNvCxnSpPr>
          <p:nvPr/>
        </p:nvCxnSpPr>
        <p:spPr>
          <a:xfrm>
            <a:off x="987489" y="1606354"/>
            <a:ext cx="418167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10" name="Content Placeholder 2">
            <a:extLst>
              <a:ext uri="{FF2B5EF4-FFF2-40B4-BE49-F238E27FC236}">
                <a16:creationId xmlns:a16="http://schemas.microsoft.com/office/drawing/2014/main" id="{E04D6959-63B4-39C1-4502-E4739DEE2347}"/>
              </a:ext>
            </a:extLst>
          </p:cNvPr>
          <p:cNvSpPr txBox="1">
            <a:spLocks/>
          </p:cNvSpPr>
          <p:nvPr/>
        </p:nvSpPr>
        <p:spPr>
          <a:xfrm>
            <a:off x="838200" y="2026912"/>
            <a:ext cx="5257800" cy="370208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Izslēgt no ciemiem lauksaimniecības un mežu teritorijas, kurās pārskatāmā nākotnē nav plānota inženiertīklu attīstība un apbūve</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Atbilstoši Ādažu novada un Rīgas plānošanas reģiona ilgtspējīgas attīstības stratēģijām jaunu apbūvi plānot kompaktu, pie esošām vai plānotām komunikācijām, neapbūvēt mežus un dabiskas pļavas</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Plānojot jaunu apbūvi, paredzēt publiskās </a:t>
            </a:r>
            <a:r>
              <a:rPr lang="lv-LV" sz="2200" b="1" dirty="0" err="1">
                <a:solidFill>
                  <a:schemeClr val="accent6">
                    <a:lumMod val="50000"/>
                  </a:schemeClr>
                </a:solidFill>
                <a:ea typeface="Calibri" panose="020F0502020204030204" pitchFamily="34" charset="0"/>
              </a:rPr>
              <a:t>ārtelpas</a:t>
            </a:r>
            <a:r>
              <a:rPr lang="lv-LV" sz="2200" b="1" dirty="0">
                <a:solidFill>
                  <a:schemeClr val="accent6">
                    <a:lumMod val="50000"/>
                  </a:schemeClr>
                </a:solidFill>
                <a:ea typeface="Calibri" panose="020F0502020204030204" pitchFamily="34" charset="0"/>
              </a:rPr>
              <a:t> un pakalpojumu zonu veidošanu</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Ciemu attīstību ierobežo A1 autoceļš, nodalot no Ādažu pilsētas, kurā izvietoti pakalpojumi</a:t>
            </a:r>
          </a:p>
          <a:p>
            <a:pPr>
              <a:buFont typeface="Wingdings" panose="05000000000000000000" pitchFamily="2" charset="2"/>
              <a:buChar char="ü"/>
            </a:pPr>
            <a:endParaRPr lang="lv-LV" sz="2200" b="1" dirty="0">
              <a:solidFill>
                <a:schemeClr val="accent6">
                  <a:lumMod val="50000"/>
                </a:schemeClr>
              </a:solidFill>
              <a:effectLst/>
              <a:ea typeface="Calibri" panose="020F0502020204030204" pitchFamily="34" charset="0"/>
            </a:endParaRPr>
          </a:p>
        </p:txBody>
      </p:sp>
      <p:pic>
        <p:nvPicPr>
          <p:cNvPr id="7" name="Picture 6">
            <a:extLst>
              <a:ext uri="{FF2B5EF4-FFF2-40B4-BE49-F238E27FC236}">
                <a16:creationId xmlns:a16="http://schemas.microsoft.com/office/drawing/2014/main" id="{3F2E19BB-FCE6-9E01-EE95-6D64D555E9A8}"/>
              </a:ext>
            </a:extLst>
          </p:cNvPr>
          <p:cNvPicPr>
            <a:picLocks noChangeAspect="1"/>
          </p:cNvPicPr>
          <p:nvPr/>
        </p:nvPicPr>
        <p:blipFill>
          <a:blip r:embed="rId2"/>
          <a:stretch>
            <a:fillRect/>
          </a:stretch>
        </p:blipFill>
        <p:spPr>
          <a:xfrm>
            <a:off x="6245289" y="206828"/>
            <a:ext cx="4801270" cy="6277851"/>
          </a:xfrm>
          <a:prstGeom prst="rect">
            <a:avLst/>
          </a:prstGeom>
        </p:spPr>
      </p:pic>
      <p:pic>
        <p:nvPicPr>
          <p:cNvPr id="5" name="Picture 4">
            <a:extLst>
              <a:ext uri="{FF2B5EF4-FFF2-40B4-BE49-F238E27FC236}">
                <a16:creationId xmlns:a16="http://schemas.microsoft.com/office/drawing/2014/main" id="{6B6A2E16-9614-830C-030D-1FA188AEF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5718" y="3429000"/>
            <a:ext cx="2065565" cy="2920971"/>
          </a:xfrm>
          <a:prstGeom prst="rect">
            <a:avLst/>
          </a:prstGeom>
        </p:spPr>
      </p:pic>
    </p:spTree>
    <p:extLst>
      <p:ext uri="{BB962C8B-B14F-4D97-AF65-F5344CB8AC3E}">
        <p14:creationId xmlns:p14="http://schemas.microsoft.com/office/powerpoint/2010/main" val="3921509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41D31-A252-2CEF-2892-FC46FDC09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973A82-A856-670F-CE6B-51D432B484FD}"/>
              </a:ext>
            </a:extLst>
          </p:cNvPr>
          <p:cNvSpPr>
            <a:spLocks noGrp="1"/>
          </p:cNvSpPr>
          <p:nvPr>
            <p:ph type="title"/>
          </p:nvPr>
        </p:nvSpPr>
        <p:spPr>
          <a:xfrm>
            <a:off x="523809" y="174130"/>
            <a:ext cx="10947245" cy="908222"/>
          </a:xfrm>
        </p:spPr>
        <p:txBody>
          <a:bodyPr>
            <a:normAutofit/>
          </a:bodyPr>
          <a:lstStyle/>
          <a:p>
            <a:r>
              <a:rPr lang="lv-LV" sz="3600" b="1" dirty="0">
                <a:solidFill>
                  <a:schemeClr val="accent6">
                    <a:lumMod val="50000"/>
                  </a:schemeClr>
                </a:solidFill>
                <a:latin typeface="+mn-lt"/>
              </a:rPr>
              <a:t>STAPRIŅI - ROBEŽAS ŠOBRĪD</a:t>
            </a:r>
          </a:p>
        </p:txBody>
      </p:sp>
      <p:cxnSp>
        <p:nvCxnSpPr>
          <p:cNvPr id="6" name="Straight Connector 5">
            <a:extLst>
              <a:ext uri="{FF2B5EF4-FFF2-40B4-BE49-F238E27FC236}">
                <a16:creationId xmlns:a16="http://schemas.microsoft.com/office/drawing/2014/main" id="{5A4B4356-8E31-B2DF-A2A6-39C7B0F242D3}"/>
              </a:ext>
            </a:extLst>
          </p:cNvPr>
          <p:cNvCxnSpPr>
            <a:cxnSpLocks/>
          </p:cNvCxnSpPr>
          <p:nvPr/>
        </p:nvCxnSpPr>
        <p:spPr>
          <a:xfrm>
            <a:off x="641737" y="972045"/>
            <a:ext cx="9873863"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8234D2D5-5585-235C-6FE4-1D35E8D57308}"/>
              </a:ext>
            </a:extLst>
          </p:cNvPr>
          <p:cNvPicPr>
            <a:picLocks noChangeAspect="1"/>
          </p:cNvPicPr>
          <p:nvPr/>
        </p:nvPicPr>
        <p:blipFill>
          <a:blip r:embed="rId2"/>
          <a:stretch>
            <a:fillRect/>
          </a:stretch>
        </p:blipFill>
        <p:spPr>
          <a:xfrm>
            <a:off x="202020" y="1597554"/>
            <a:ext cx="2578831" cy="4142845"/>
          </a:xfrm>
          <a:prstGeom prst="rect">
            <a:avLst/>
          </a:prstGeom>
        </p:spPr>
      </p:pic>
      <p:pic>
        <p:nvPicPr>
          <p:cNvPr id="4" name="Picture 3">
            <a:extLst>
              <a:ext uri="{FF2B5EF4-FFF2-40B4-BE49-F238E27FC236}">
                <a16:creationId xmlns:a16="http://schemas.microsoft.com/office/drawing/2014/main" id="{79F83702-C281-0372-04E8-9A5F49A756BD}"/>
              </a:ext>
            </a:extLst>
          </p:cNvPr>
          <p:cNvPicPr>
            <a:picLocks noChangeAspect="1"/>
          </p:cNvPicPr>
          <p:nvPr/>
        </p:nvPicPr>
        <p:blipFill>
          <a:blip r:embed="rId3"/>
          <a:stretch>
            <a:fillRect/>
          </a:stretch>
        </p:blipFill>
        <p:spPr>
          <a:xfrm>
            <a:off x="2967446" y="1597554"/>
            <a:ext cx="2602167" cy="4142845"/>
          </a:xfrm>
          <a:prstGeom prst="rect">
            <a:avLst/>
          </a:prstGeom>
        </p:spPr>
      </p:pic>
      <p:pic>
        <p:nvPicPr>
          <p:cNvPr id="10" name="Picture 9">
            <a:extLst>
              <a:ext uri="{FF2B5EF4-FFF2-40B4-BE49-F238E27FC236}">
                <a16:creationId xmlns:a16="http://schemas.microsoft.com/office/drawing/2014/main" id="{A399496A-25FA-D4D4-D5F3-5899DCA3AF27}"/>
              </a:ext>
            </a:extLst>
          </p:cNvPr>
          <p:cNvPicPr>
            <a:picLocks noChangeAspect="1"/>
          </p:cNvPicPr>
          <p:nvPr/>
        </p:nvPicPr>
        <p:blipFill>
          <a:blip r:embed="rId4"/>
          <a:stretch>
            <a:fillRect/>
          </a:stretch>
        </p:blipFill>
        <p:spPr>
          <a:xfrm>
            <a:off x="8949226" y="1597554"/>
            <a:ext cx="2919761" cy="4115301"/>
          </a:xfrm>
          <a:prstGeom prst="rect">
            <a:avLst/>
          </a:prstGeom>
        </p:spPr>
      </p:pic>
      <p:pic>
        <p:nvPicPr>
          <p:cNvPr id="12" name="Picture 11">
            <a:extLst>
              <a:ext uri="{FF2B5EF4-FFF2-40B4-BE49-F238E27FC236}">
                <a16:creationId xmlns:a16="http://schemas.microsoft.com/office/drawing/2014/main" id="{7DD3A4B7-500E-3ECC-D9D0-89294EF3D792}"/>
              </a:ext>
            </a:extLst>
          </p:cNvPr>
          <p:cNvPicPr>
            <a:picLocks noChangeAspect="1"/>
          </p:cNvPicPr>
          <p:nvPr/>
        </p:nvPicPr>
        <p:blipFill>
          <a:blip r:embed="rId5"/>
          <a:stretch>
            <a:fillRect/>
          </a:stretch>
        </p:blipFill>
        <p:spPr>
          <a:xfrm>
            <a:off x="5756208" y="1597554"/>
            <a:ext cx="2959175" cy="4142845"/>
          </a:xfrm>
          <a:prstGeom prst="rect">
            <a:avLst/>
          </a:prstGeom>
        </p:spPr>
      </p:pic>
    </p:spTree>
    <p:extLst>
      <p:ext uri="{BB962C8B-B14F-4D97-AF65-F5344CB8AC3E}">
        <p14:creationId xmlns:p14="http://schemas.microsoft.com/office/powerpoint/2010/main" val="4184223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5257800" cy="1398037"/>
          </a:xfrm>
        </p:spPr>
        <p:txBody>
          <a:bodyPr>
            <a:normAutofit/>
          </a:bodyPr>
          <a:lstStyle/>
          <a:p>
            <a:r>
              <a:rPr lang="lv-LV" b="1" dirty="0">
                <a:solidFill>
                  <a:schemeClr val="accent6">
                    <a:lumMod val="50000"/>
                  </a:schemeClr>
                </a:solidFill>
                <a:latin typeface="+mn-lt"/>
              </a:rPr>
              <a:t>STAPRIŅU ROBEŽAS </a:t>
            </a:r>
            <a:br>
              <a:rPr lang="lv-LV" b="1" dirty="0">
                <a:solidFill>
                  <a:schemeClr val="accent6">
                    <a:lumMod val="50000"/>
                  </a:schemeClr>
                </a:solidFill>
                <a:latin typeface="+mn-lt"/>
              </a:rPr>
            </a:br>
            <a:r>
              <a:rPr lang="lv-LV" b="1" dirty="0">
                <a:solidFill>
                  <a:schemeClr val="accent6">
                    <a:lumMod val="50000"/>
                  </a:schemeClr>
                </a:solidFill>
                <a:latin typeface="+mn-lt"/>
              </a:rPr>
              <a:t>TURPMĀK</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987489" y="1606354"/>
            <a:ext cx="418167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10" name="Content Placeholder 2">
            <a:extLst>
              <a:ext uri="{FF2B5EF4-FFF2-40B4-BE49-F238E27FC236}">
                <a16:creationId xmlns:a16="http://schemas.microsoft.com/office/drawing/2014/main" id="{C88CEBDE-B629-6B70-D457-DC08F2CEADA5}"/>
              </a:ext>
            </a:extLst>
          </p:cNvPr>
          <p:cNvSpPr txBox="1">
            <a:spLocks/>
          </p:cNvSpPr>
          <p:nvPr/>
        </p:nvSpPr>
        <p:spPr>
          <a:xfrm>
            <a:off x="838200" y="2026912"/>
            <a:ext cx="5257800" cy="370208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Izslēgt no ciemiem lauksaimniecības un mežu teritorijas, kurās pārskatāmā nākotnē nav plānota inženiertīklu attīstība un apbūve</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Atbilstoši Ādažu novada un Rīgas plānošanas reģiona ilgtspējīgas attīstības stratēģijām jaunu apbūvi plānot kompaktu, pie esošām vai plānotām komunikācijām, neapbūvēt mežus un dabiskas pļavas</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Plānojot jaunu apbūvi, paredzēt publiskās </a:t>
            </a:r>
            <a:r>
              <a:rPr lang="lv-LV" sz="2200" b="1" dirty="0" err="1">
                <a:solidFill>
                  <a:schemeClr val="accent6">
                    <a:lumMod val="50000"/>
                  </a:schemeClr>
                </a:solidFill>
                <a:ea typeface="Calibri" panose="020F0502020204030204" pitchFamily="34" charset="0"/>
              </a:rPr>
              <a:t>ārtelpas</a:t>
            </a:r>
            <a:r>
              <a:rPr lang="lv-LV" sz="2200" b="1" dirty="0">
                <a:solidFill>
                  <a:schemeClr val="accent6">
                    <a:lumMod val="50000"/>
                  </a:schemeClr>
                </a:solidFill>
                <a:ea typeface="Calibri" panose="020F0502020204030204" pitchFamily="34" charset="0"/>
              </a:rPr>
              <a:t> un pakalpojumu zonu veidošanu</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Ciemu attīstību ierobežo A1 autoceļš, nodalot no Ādažu pilsētas, kurā izvietoti pakalpojumi</a:t>
            </a:r>
          </a:p>
          <a:p>
            <a:pPr>
              <a:buFont typeface="Wingdings" panose="05000000000000000000" pitchFamily="2" charset="2"/>
              <a:buChar char="ü"/>
            </a:pPr>
            <a:endParaRPr lang="lv-LV" sz="2200" b="1" dirty="0">
              <a:solidFill>
                <a:schemeClr val="accent6">
                  <a:lumMod val="50000"/>
                </a:schemeClr>
              </a:solidFill>
              <a:effectLst/>
              <a:ea typeface="Calibri" panose="020F0502020204030204" pitchFamily="34" charset="0"/>
            </a:endParaRPr>
          </a:p>
        </p:txBody>
      </p:sp>
      <p:pic>
        <p:nvPicPr>
          <p:cNvPr id="11" name="Picture 10">
            <a:extLst>
              <a:ext uri="{FF2B5EF4-FFF2-40B4-BE49-F238E27FC236}">
                <a16:creationId xmlns:a16="http://schemas.microsoft.com/office/drawing/2014/main" id="{10945AD7-988B-89C9-3B36-24AB32E9B8C5}"/>
              </a:ext>
            </a:extLst>
          </p:cNvPr>
          <p:cNvPicPr>
            <a:picLocks noChangeAspect="1"/>
          </p:cNvPicPr>
          <p:nvPr/>
        </p:nvPicPr>
        <p:blipFill>
          <a:blip r:embed="rId2"/>
          <a:stretch>
            <a:fillRect/>
          </a:stretch>
        </p:blipFill>
        <p:spPr>
          <a:xfrm>
            <a:off x="7659224" y="133681"/>
            <a:ext cx="4312644" cy="6459906"/>
          </a:xfrm>
          <a:prstGeom prst="rect">
            <a:avLst/>
          </a:prstGeom>
        </p:spPr>
      </p:pic>
      <p:pic>
        <p:nvPicPr>
          <p:cNvPr id="5" name="Picture 4">
            <a:extLst>
              <a:ext uri="{FF2B5EF4-FFF2-40B4-BE49-F238E27FC236}">
                <a16:creationId xmlns:a16="http://schemas.microsoft.com/office/drawing/2014/main" id="{134AB184-EA36-6D71-F5AA-6BFFB5EC8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363634"/>
            <a:ext cx="2000749" cy="2829313"/>
          </a:xfrm>
          <a:prstGeom prst="rect">
            <a:avLst/>
          </a:prstGeom>
        </p:spPr>
      </p:pic>
    </p:spTree>
    <p:extLst>
      <p:ext uri="{BB962C8B-B14F-4D97-AF65-F5344CB8AC3E}">
        <p14:creationId xmlns:p14="http://schemas.microsoft.com/office/powerpoint/2010/main" val="2037997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924AF-1422-2D55-212F-B7055AE8BA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440FBF-F0D1-EC9F-B037-D469EEF3A016}"/>
              </a:ext>
            </a:extLst>
          </p:cNvPr>
          <p:cNvSpPr>
            <a:spLocks noGrp="1"/>
          </p:cNvSpPr>
          <p:nvPr>
            <p:ph type="title"/>
          </p:nvPr>
        </p:nvSpPr>
        <p:spPr>
          <a:xfrm>
            <a:off x="461992" y="106265"/>
            <a:ext cx="11045115" cy="1217029"/>
          </a:xfrm>
        </p:spPr>
        <p:txBody>
          <a:bodyPr>
            <a:normAutofit/>
          </a:bodyPr>
          <a:lstStyle/>
          <a:p>
            <a:r>
              <a:rPr lang="lv-LV" sz="3600" b="1" dirty="0">
                <a:solidFill>
                  <a:schemeClr val="accent6">
                    <a:lumMod val="50000"/>
                  </a:schemeClr>
                </a:solidFill>
                <a:latin typeface="+mn-lt"/>
              </a:rPr>
              <a:t>ĀDAŽU PILSĒTAS UN CIEMU ROBEŽAS ŠOBRĪD</a:t>
            </a:r>
          </a:p>
        </p:txBody>
      </p:sp>
      <p:cxnSp>
        <p:nvCxnSpPr>
          <p:cNvPr id="6" name="Straight Connector 5">
            <a:extLst>
              <a:ext uri="{FF2B5EF4-FFF2-40B4-BE49-F238E27FC236}">
                <a16:creationId xmlns:a16="http://schemas.microsoft.com/office/drawing/2014/main" id="{9ACD912A-F962-B948-8614-99D7F16AA141}"/>
              </a:ext>
            </a:extLst>
          </p:cNvPr>
          <p:cNvCxnSpPr>
            <a:cxnSpLocks/>
          </p:cNvCxnSpPr>
          <p:nvPr/>
        </p:nvCxnSpPr>
        <p:spPr>
          <a:xfrm>
            <a:off x="602646" y="1054359"/>
            <a:ext cx="8597338"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8" name="Picture 7">
            <a:extLst>
              <a:ext uri="{FF2B5EF4-FFF2-40B4-BE49-F238E27FC236}">
                <a16:creationId xmlns:a16="http://schemas.microsoft.com/office/drawing/2014/main" id="{32B3A735-48AB-DCE3-A8C1-B3E4E1BFA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646" y="1192063"/>
            <a:ext cx="7766913" cy="5491807"/>
          </a:xfrm>
          <a:prstGeom prst="rect">
            <a:avLst/>
          </a:prstGeom>
        </p:spPr>
      </p:pic>
    </p:spTree>
    <p:extLst>
      <p:ext uri="{BB962C8B-B14F-4D97-AF65-F5344CB8AC3E}">
        <p14:creationId xmlns:p14="http://schemas.microsoft.com/office/powerpoint/2010/main" val="2542989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523809" y="124207"/>
            <a:ext cx="10710248" cy="1217029"/>
          </a:xfrm>
        </p:spPr>
        <p:txBody>
          <a:bodyPr>
            <a:normAutofit/>
          </a:bodyPr>
          <a:lstStyle/>
          <a:p>
            <a:r>
              <a:rPr lang="lv-LV" sz="3600" b="1" dirty="0">
                <a:solidFill>
                  <a:schemeClr val="accent6">
                    <a:lumMod val="50000"/>
                  </a:schemeClr>
                </a:solidFill>
                <a:latin typeface="+mn-lt"/>
              </a:rPr>
              <a:t>KADAGA - ROBEŽAS ŠOBRĪD</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623076" y="1112004"/>
            <a:ext cx="10359055"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4" name="Picture 3">
            <a:extLst>
              <a:ext uri="{FF2B5EF4-FFF2-40B4-BE49-F238E27FC236}">
                <a16:creationId xmlns:a16="http://schemas.microsoft.com/office/drawing/2014/main" id="{208F8082-D10B-7528-5627-6C1B5D908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730" y="1411140"/>
            <a:ext cx="6661736" cy="4695449"/>
          </a:xfrm>
          <a:prstGeom prst="rect">
            <a:avLst/>
          </a:prstGeom>
        </p:spPr>
      </p:pic>
      <p:pic>
        <p:nvPicPr>
          <p:cNvPr id="5" name="Picture 4">
            <a:extLst>
              <a:ext uri="{FF2B5EF4-FFF2-40B4-BE49-F238E27FC236}">
                <a16:creationId xmlns:a16="http://schemas.microsoft.com/office/drawing/2014/main" id="{40020F6D-B0A4-2E88-9FC4-6D4806EF614C}"/>
              </a:ext>
            </a:extLst>
          </p:cNvPr>
          <p:cNvPicPr>
            <a:picLocks noChangeAspect="1"/>
          </p:cNvPicPr>
          <p:nvPr/>
        </p:nvPicPr>
        <p:blipFill>
          <a:blip r:embed="rId3"/>
          <a:stretch>
            <a:fillRect/>
          </a:stretch>
        </p:blipFill>
        <p:spPr>
          <a:xfrm>
            <a:off x="429779" y="1411140"/>
            <a:ext cx="4709487" cy="4695449"/>
          </a:xfrm>
          <a:prstGeom prst="rect">
            <a:avLst/>
          </a:prstGeom>
        </p:spPr>
      </p:pic>
    </p:spTree>
    <p:extLst>
      <p:ext uri="{BB962C8B-B14F-4D97-AF65-F5344CB8AC3E}">
        <p14:creationId xmlns:p14="http://schemas.microsoft.com/office/powerpoint/2010/main" val="1716049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625E9-C6B6-3FCF-79CD-F3F285D45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455668-10E4-B0C1-DB26-CFABEC0E1BA2}"/>
              </a:ext>
            </a:extLst>
          </p:cNvPr>
          <p:cNvSpPr>
            <a:spLocks noGrp="1"/>
          </p:cNvSpPr>
          <p:nvPr>
            <p:ph type="title"/>
          </p:nvPr>
        </p:nvSpPr>
        <p:spPr>
          <a:xfrm>
            <a:off x="523809" y="124207"/>
            <a:ext cx="10710248" cy="1217029"/>
          </a:xfrm>
        </p:spPr>
        <p:txBody>
          <a:bodyPr>
            <a:normAutofit/>
          </a:bodyPr>
          <a:lstStyle/>
          <a:p>
            <a:r>
              <a:rPr lang="lv-LV" sz="3600" b="1" dirty="0">
                <a:solidFill>
                  <a:schemeClr val="accent6">
                    <a:lumMod val="50000"/>
                  </a:schemeClr>
                </a:solidFill>
                <a:latin typeface="+mn-lt"/>
              </a:rPr>
              <a:t>KADAGA - ROBEŽAS ŠOBRĪD</a:t>
            </a:r>
          </a:p>
        </p:txBody>
      </p:sp>
      <p:cxnSp>
        <p:nvCxnSpPr>
          <p:cNvPr id="6" name="Straight Connector 5">
            <a:extLst>
              <a:ext uri="{FF2B5EF4-FFF2-40B4-BE49-F238E27FC236}">
                <a16:creationId xmlns:a16="http://schemas.microsoft.com/office/drawing/2014/main" id="{22D0EE0A-1386-3FA9-75CC-92242508BC8B}"/>
              </a:ext>
            </a:extLst>
          </p:cNvPr>
          <p:cNvCxnSpPr>
            <a:cxnSpLocks/>
          </p:cNvCxnSpPr>
          <p:nvPr/>
        </p:nvCxnSpPr>
        <p:spPr>
          <a:xfrm>
            <a:off x="623076" y="1112004"/>
            <a:ext cx="10359055"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3" name="Picture 2">
            <a:extLst>
              <a:ext uri="{FF2B5EF4-FFF2-40B4-BE49-F238E27FC236}">
                <a16:creationId xmlns:a16="http://schemas.microsoft.com/office/drawing/2014/main" id="{E5425E31-7B9D-E8AF-353F-5A6476346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4" y="1655445"/>
            <a:ext cx="5543332" cy="3907155"/>
          </a:xfrm>
          <a:prstGeom prst="rect">
            <a:avLst/>
          </a:prstGeom>
        </p:spPr>
      </p:pic>
      <p:pic>
        <p:nvPicPr>
          <p:cNvPr id="5" name="Picture 4">
            <a:extLst>
              <a:ext uri="{FF2B5EF4-FFF2-40B4-BE49-F238E27FC236}">
                <a16:creationId xmlns:a16="http://schemas.microsoft.com/office/drawing/2014/main" id="{A07C2454-E048-9CC7-8990-BC2FAFACB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678" y="1655444"/>
            <a:ext cx="5543334" cy="3907156"/>
          </a:xfrm>
          <a:prstGeom prst="rect">
            <a:avLst/>
          </a:prstGeom>
        </p:spPr>
      </p:pic>
    </p:spTree>
    <p:extLst>
      <p:ext uri="{BB962C8B-B14F-4D97-AF65-F5344CB8AC3E}">
        <p14:creationId xmlns:p14="http://schemas.microsoft.com/office/powerpoint/2010/main" val="162818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5257800" cy="1398037"/>
          </a:xfrm>
        </p:spPr>
        <p:txBody>
          <a:bodyPr>
            <a:normAutofit fontScale="90000"/>
          </a:bodyPr>
          <a:lstStyle/>
          <a:p>
            <a:r>
              <a:rPr lang="lv-LV" sz="4000" b="1" dirty="0">
                <a:solidFill>
                  <a:schemeClr val="accent6">
                    <a:lumMod val="50000"/>
                  </a:schemeClr>
                </a:solidFill>
                <a:latin typeface="+mn-lt"/>
              </a:rPr>
              <a:t>KADAGAS CIEMA ROBEŽAS TURPMĀK</a:t>
            </a:r>
            <a:br>
              <a:rPr lang="lv-LV" sz="4000" b="1" dirty="0">
                <a:solidFill>
                  <a:schemeClr val="accent6">
                    <a:lumMod val="50000"/>
                  </a:schemeClr>
                </a:solidFill>
                <a:latin typeface="+mn-lt"/>
              </a:rPr>
            </a:br>
            <a:r>
              <a:rPr lang="lv-LV" sz="4000" b="1" dirty="0">
                <a:solidFill>
                  <a:schemeClr val="accent6">
                    <a:lumMod val="50000"/>
                  </a:schemeClr>
                </a:solidFill>
                <a:latin typeface="+mn-lt"/>
              </a:rPr>
              <a:t>1.variants</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987489" y="1606354"/>
            <a:ext cx="418167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10" name="Content Placeholder 2">
            <a:extLst>
              <a:ext uri="{FF2B5EF4-FFF2-40B4-BE49-F238E27FC236}">
                <a16:creationId xmlns:a16="http://schemas.microsoft.com/office/drawing/2014/main" id="{C88CEBDE-B629-6B70-D457-DC08F2CEADA5}"/>
              </a:ext>
            </a:extLst>
          </p:cNvPr>
          <p:cNvSpPr txBox="1">
            <a:spLocks/>
          </p:cNvSpPr>
          <p:nvPr/>
        </p:nvSpPr>
        <p:spPr>
          <a:xfrm>
            <a:off x="838200" y="2026912"/>
            <a:ext cx="5257800" cy="4624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Izslēgta detālplānojuma īpašumiem «Smiltāji», «Asari» un «Vēži» teritorija (apstiprināts 24.04.2007., nav īstenots) – atcelts ar Ādažu novada domes 25.07.2024. lēmumu Nr. 278 un saistošajiem noteikumiem Nr. 35/2024 </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VAMOIC neiebilst </a:t>
            </a:r>
            <a:r>
              <a:rPr lang="lv-LV" sz="2200" b="1" dirty="0" err="1">
                <a:solidFill>
                  <a:schemeClr val="accent6">
                    <a:lumMod val="50000"/>
                  </a:schemeClr>
                </a:solidFill>
                <a:ea typeface="Calibri" panose="020F0502020204030204" pitchFamily="34" charset="0"/>
              </a:rPr>
              <a:t>AiM</a:t>
            </a:r>
            <a:r>
              <a:rPr lang="lv-LV" sz="2200" b="1" dirty="0">
                <a:solidFill>
                  <a:schemeClr val="accent6">
                    <a:lumMod val="50000"/>
                  </a:schemeClr>
                </a:solidFill>
                <a:ea typeface="Calibri" panose="020F0502020204030204" pitchFamily="34" charset="0"/>
              </a:rPr>
              <a:t> īpašuma izslēgšanai no ciema</a:t>
            </a:r>
          </a:p>
          <a:p>
            <a:pPr>
              <a:buFont typeface="Wingdings" panose="05000000000000000000" pitchFamily="2" charset="2"/>
              <a:buChar char="ü"/>
            </a:pPr>
            <a:endParaRPr lang="lv-LV" sz="2200" b="1" dirty="0">
              <a:solidFill>
                <a:schemeClr val="accent6">
                  <a:lumMod val="50000"/>
                </a:schemeClr>
              </a:solidFill>
              <a:effectLst/>
              <a:ea typeface="Calibri" panose="020F0502020204030204" pitchFamily="34" charset="0"/>
            </a:endParaRPr>
          </a:p>
        </p:txBody>
      </p:sp>
      <p:pic>
        <p:nvPicPr>
          <p:cNvPr id="5" name="Picture 4">
            <a:extLst>
              <a:ext uri="{FF2B5EF4-FFF2-40B4-BE49-F238E27FC236}">
                <a16:creationId xmlns:a16="http://schemas.microsoft.com/office/drawing/2014/main" id="{1E2CE5D4-BCB1-E68F-FFB8-B14DF5DB9C4E}"/>
              </a:ext>
            </a:extLst>
          </p:cNvPr>
          <p:cNvPicPr>
            <a:picLocks noChangeAspect="1"/>
          </p:cNvPicPr>
          <p:nvPr/>
        </p:nvPicPr>
        <p:blipFill>
          <a:blip r:embed="rId2"/>
          <a:stretch>
            <a:fillRect/>
          </a:stretch>
        </p:blipFill>
        <p:spPr>
          <a:xfrm>
            <a:off x="5948452" y="513837"/>
            <a:ext cx="5659348" cy="5830326"/>
          </a:xfrm>
          <a:prstGeom prst="rect">
            <a:avLst/>
          </a:prstGeom>
        </p:spPr>
      </p:pic>
      <p:pic>
        <p:nvPicPr>
          <p:cNvPr id="4" name="Picture 3">
            <a:extLst>
              <a:ext uri="{FF2B5EF4-FFF2-40B4-BE49-F238E27FC236}">
                <a16:creationId xmlns:a16="http://schemas.microsoft.com/office/drawing/2014/main" id="{791A1986-5095-03F6-5E80-EAAA6F5D9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9020" y="316962"/>
            <a:ext cx="3340781" cy="2362434"/>
          </a:xfrm>
          <a:prstGeom prst="rect">
            <a:avLst/>
          </a:prstGeom>
        </p:spPr>
      </p:pic>
    </p:spTree>
    <p:extLst>
      <p:ext uri="{BB962C8B-B14F-4D97-AF65-F5344CB8AC3E}">
        <p14:creationId xmlns:p14="http://schemas.microsoft.com/office/powerpoint/2010/main" val="3842985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50A4-671C-984D-44A1-491869E11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08FFD-AF41-EFB9-81A2-3D8E94DF69BC}"/>
              </a:ext>
            </a:extLst>
          </p:cNvPr>
          <p:cNvSpPr>
            <a:spLocks noGrp="1"/>
          </p:cNvSpPr>
          <p:nvPr>
            <p:ph type="title"/>
          </p:nvPr>
        </p:nvSpPr>
        <p:spPr>
          <a:xfrm>
            <a:off x="949389" y="255213"/>
            <a:ext cx="5257800" cy="1398037"/>
          </a:xfrm>
        </p:spPr>
        <p:txBody>
          <a:bodyPr>
            <a:noAutofit/>
          </a:bodyPr>
          <a:lstStyle/>
          <a:p>
            <a:r>
              <a:rPr lang="lv-LV" sz="3600" b="1" dirty="0">
                <a:solidFill>
                  <a:schemeClr val="accent6">
                    <a:lumMod val="50000"/>
                  </a:schemeClr>
                </a:solidFill>
                <a:latin typeface="+mn-lt"/>
              </a:rPr>
              <a:t>KADAGAS CIEMA ROBEŽAS  TURPMĀK</a:t>
            </a:r>
            <a:br>
              <a:rPr lang="lv-LV" sz="3600" b="1" dirty="0">
                <a:solidFill>
                  <a:schemeClr val="accent6">
                    <a:lumMod val="50000"/>
                  </a:schemeClr>
                </a:solidFill>
                <a:latin typeface="+mn-lt"/>
              </a:rPr>
            </a:br>
            <a:r>
              <a:rPr lang="lv-LV" sz="3600" b="1" dirty="0">
                <a:solidFill>
                  <a:schemeClr val="accent6">
                    <a:lumMod val="50000"/>
                  </a:schemeClr>
                </a:solidFill>
                <a:latin typeface="+mn-lt"/>
              </a:rPr>
              <a:t>2.variants</a:t>
            </a:r>
          </a:p>
        </p:txBody>
      </p:sp>
      <p:cxnSp>
        <p:nvCxnSpPr>
          <p:cNvPr id="6" name="Straight Connector 5">
            <a:extLst>
              <a:ext uri="{FF2B5EF4-FFF2-40B4-BE49-F238E27FC236}">
                <a16:creationId xmlns:a16="http://schemas.microsoft.com/office/drawing/2014/main" id="{39301519-E70B-DC43-C859-4AF27985C5A2}"/>
              </a:ext>
            </a:extLst>
          </p:cNvPr>
          <p:cNvCxnSpPr>
            <a:cxnSpLocks/>
          </p:cNvCxnSpPr>
          <p:nvPr/>
        </p:nvCxnSpPr>
        <p:spPr>
          <a:xfrm>
            <a:off x="949389" y="1777804"/>
            <a:ext cx="418167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10" name="Content Placeholder 2">
            <a:extLst>
              <a:ext uri="{FF2B5EF4-FFF2-40B4-BE49-F238E27FC236}">
                <a16:creationId xmlns:a16="http://schemas.microsoft.com/office/drawing/2014/main" id="{113E6F22-8F23-3AB8-452C-61F2A4CD023D}"/>
              </a:ext>
            </a:extLst>
          </p:cNvPr>
          <p:cNvSpPr txBox="1">
            <a:spLocks/>
          </p:cNvSpPr>
          <p:nvPr/>
        </p:nvSpPr>
        <p:spPr>
          <a:xfrm>
            <a:off x="838200" y="2026912"/>
            <a:ext cx="5257800" cy="4624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Izslēgta detālplānojuma īpašumiem «Smiltāji», «Asari» un «Vēži» teritorija (apstiprināts 24.04.2007., nav īstenots) – atcelts ar Ādažu novada domes 25.07.2024. lēmumu Nr. 278 un saistošajiem noteikumiem Nr. 35/2024 </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Izslēgta </a:t>
            </a:r>
            <a:r>
              <a:rPr lang="lv-LV" sz="2200" b="1" dirty="0" err="1">
                <a:solidFill>
                  <a:schemeClr val="accent6">
                    <a:lumMod val="50000"/>
                  </a:schemeClr>
                </a:solidFill>
                <a:ea typeface="Calibri" panose="020F0502020204030204" pitchFamily="34" charset="0"/>
              </a:rPr>
              <a:t>Utupurva</a:t>
            </a:r>
            <a:r>
              <a:rPr lang="lv-LV" sz="2200" b="1" dirty="0">
                <a:solidFill>
                  <a:schemeClr val="accent6">
                    <a:lumMod val="50000"/>
                  </a:schemeClr>
                </a:solidFill>
                <a:ea typeface="Calibri" panose="020F0502020204030204" pitchFamily="34" charset="0"/>
              </a:rPr>
              <a:t> teritorija NBS poligona ielokā kā nepiemērota dzīvojamai apbūvei un visa slapjā meža teritorija</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Izslēgtas mežu un applūstošās teritorijas starp </a:t>
            </a:r>
            <a:r>
              <a:rPr lang="lv-LV" sz="2200" b="1" dirty="0" err="1">
                <a:solidFill>
                  <a:schemeClr val="accent6">
                    <a:lumMod val="50000"/>
                  </a:schemeClr>
                </a:solidFill>
                <a:ea typeface="Calibri" panose="020F0502020204030204" pitchFamily="34" charset="0"/>
              </a:rPr>
              <a:t>Vecštāles</a:t>
            </a:r>
            <a:r>
              <a:rPr lang="lv-LV" sz="2200" b="1" dirty="0">
                <a:solidFill>
                  <a:schemeClr val="accent6">
                    <a:lumMod val="50000"/>
                  </a:schemeClr>
                </a:solidFill>
                <a:ea typeface="Calibri" panose="020F0502020204030204" pitchFamily="34" charset="0"/>
              </a:rPr>
              <a:t> ceļu un Gauju</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VAMOIC neiebilst </a:t>
            </a:r>
            <a:r>
              <a:rPr lang="lv-LV" sz="2200" b="1" dirty="0" err="1">
                <a:solidFill>
                  <a:schemeClr val="accent6">
                    <a:lumMod val="50000"/>
                  </a:schemeClr>
                </a:solidFill>
                <a:ea typeface="Calibri" panose="020F0502020204030204" pitchFamily="34" charset="0"/>
              </a:rPr>
              <a:t>AiM</a:t>
            </a:r>
            <a:r>
              <a:rPr lang="lv-LV" sz="2200" b="1" dirty="0">
                <a:solidFill>
                  <a:schemeClr val="accent6">
                    <a:lumMod val="50000"/>
                  </a:schemeClr>
                </a:solidFill>
                <a:ea typeface="Calibri" panose="020F0502020204030204" pitchFamily="34" charset="0"/>
              </a:rPr>
              <a:t> īpašuma izslēgšanai no ciema</a:t>
            </a:r>
          </a:p>
          <a:p>
            <a:pPr>
              <a:buFont typeface="Wingdings" panose="05000000000000000000" pitchFamily="2" charset="2"/>
              <a:buChar char="ü"/>
            </a:pPr>
            <a:endParaRPr lang="lv-LV" sz="2200" b="1" dirty="0">
              <a:solidFill>
                <a:schemeClr val="accent6">
                  <a:lumMod val="50000"/>
                </a:schemeClr>
              </a:solidFill>
              <a:effectLst/>
              <a:ea typeface="Calibri" panose="020F0502020204030204" pitchFamily="34" charset="0"/>
            </a:endParaRPr>
          </a:p>
        </p:txBody>
      </p:sp>
      <p:pic>
        <p:nvPicPr>
          <p:cNvPr id="9" name="Picture 8">
            <a:extLst>
              <a:ext uri="{FF2B5EF4-FFF2-40B4-BE49-F238E27FC236}">
                <a16:creationId xmlns:a16="http://schemas.microsoft.com/office/drawing/2014/main" id="{9DF7BE9D-AF02-44E4-646C-2D877AEF2506}"/>
              </a:ext>
            </a:extLst>
          </p:cNvPr>
          <p:cNvPicPr>
            <a:picLocks noChangeAspect="1"/>
          </p:cNvPicPr>
          <p:nvPr/>
        </p:nvPicPr>
        <p:blipFill>
          <a:blip r:embed="rId2"/>
          <a:stretch>
            <a:fillRect/>
          </a:stretch>
        </p:blipFill>
        <p:spPr>
          <a:xfrm>
            <a:off x="6006201" y="628429"/>
            <a:ext cx="5974133" cy="5699461"/>
          </a:xfrm>
          <a:prstGeom prst="rect">
            <a:avLst/>
          </a:prstGeom>
          <a:ln w="3175">
            <a:solidFill>
              <a:schemeClr val="tx1"/>
            </a:solidFill>
          </a:ln>
        </p:spPr>
      </p:pic>
      <p:pic>
        <p:nvPicPr>
          <p:cNvPr id="7" name="Picture 6">
            <a:extLst>
              <a:ext uri="{FF2B5EF4-FFF2-40B4-BE49-F238E27FC236}">
                <a16:creationId xmlns:a16="http://schemas.microsoft.com/office/drawing/2014/main" id="{C448CC41-75B9-BA14-7E2E-E6F9A6963E27}"/>
              </a:ext>
            </a:extLst>
          </p:cNvPr>
          <p:cNvPicPr>
            <a:picLocks noChangeAspect="1"/>
          </p:cNvPicPr>
          <p:nvPr/>
        </p:nvPicPr>
        <p:blipFill>
          <a:blip r:embed="rId3"/>
          <a:stretch>
            <a:fillRect/>
          </a:stretch>
        </p:blipFill>
        <p:spPr>
          <a:xfrm>
            <a:off x="9356843" y="206828"/>
            <a:ext cx="2623491" cy="2429299"/>
          </a:xfrm>
          <a:prstGeom prst="rect">
            <a:avLst/>
          </a:prstGeom>
        </p:spPr>
      </p:pic>
    </p:spTree>
    <p:extLst>
      <p:ext uri="{BB962C8B-B14F-4D97-AF65-F5344CB8AC3E}">
        <p14:creationId xmlns:p14="http://schemas.microsoft.com/office/powerpoint/2010/main" val="1120425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742126" y="104192"/>
            <a:ext cx="10515600" cy="1030622"/>
          </a:xfrm>
        </p:spPr>
        <p:txBody>
          <a:bodyPr/>
          <a:lstStyle/>
          <a:p>
            <a:r>
              <a:rPr lang="lv-LV" b="1" dirty="0">
                <a:solidFill>
                  <a:schemeClr val="accent6">
                    <a:lumMod val="50000"/>
                  </a:schemeClr>
                </a:solidFill>
                <a:latin typeface="+mn-lt"/>
              </a:rPr>
              <a:t>DIVEZERI ŠOBRĪD</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10550" y="948201"/>
            <a:ext cx="7904242"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4" name="Picture 3">
            <a:extLst>
              <a:ext uri="{FF2B5EF4-FFF2-40B4-BE49-F238E27FC236}">
                <a16:creationId xmlns:a16="http://schemas.microsoft.com/office/drawing/2014/main" id="{EBD72529-8AA2-2672-BC24-AE0DB4CAB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550" y="1134814"/>
            <a:ext cx="3812912" cy="5411755"/>
          </a:xfrm>
          <a:prstGeom prst="rect">
            <a:avLst/>
          </a:prstGeom>
        </p:spPr>
      </p:pic>
      <p:pic>
        <p:nvPicPr>
          <p:cNvPr id="3" name="Picture 2">
            <a:extLst>
              <a:ext uri="{FF2B5EF4-FFF2-40B4-BE49-F238E27FC236}">
                <a16:creationId xmlns:a16="http://schemas.microsoft.com/office/drawing/2014/main" id="{176F13EF-2AAA-7CCD-0900-07FFCED051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70533" y="1134814"/>
            <a:ext cx="3812911" cy="5411753"/>
          </a:xfrm>
          <a:prstGeom prst="rect">
            <a:avLst/>
          </a:prstGeom>
        </p:spPr>
      </p:pic>
    </p:spTree>
    <p:extLst>
      <p:ext uri="{BB962C8B-B14F-4D97-AF65-F5344CB8AC3E}">
        <p14:creationId xmlns:p14="http://schemas.microsoft.com/office/powerpoint/2010/main" val="2276786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52BF1-67FE-62D5-34B6-8D58B04E82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630EF-9B03-BB59-1827-2EC215B1E4B9}"/>
              </a:ext>
            </a:extLst>
          </p:cNvPr>
          <p:cNvSpPr>
            <a:spLocks noGrp="1"/>
          </p:cNvSpPr>
          <p:nvPr>
            <p:ph type="title"/>
          </p:nvPr>
        </p:nvSpPr>
        <p:spPr>
          <a:xfrm>
            <a:off x="742126" y="104192"/>
            <a:ext cx="10515600" cy="1030622"/>
          </a:xfrm>
        </p:spPr>
        <p:txBody>
          <a:bodyPr/>
          <a:lstStyle/>
          <a:p>
            <a:r>
              <a:rPr lang="lv-LV" b="1" dirty="0">
                <a:solidFill>
                  <a:schemeClr val="accent6">
                    <a:lumMod val="50000"/>
                  </a:schemeClr>
                </a:solidFill>
                <a:latin typeface="+mn-lt"/>
              </a:rPr>
              <a:t>DIVEZERI ŠOBRĪD</a:t>
            </a:r>
          </a:p>
        </p:txBody>
      </p:sp>
      <p:cxnSp>
        <p:nvCxnSpPr>
          <p:cNvPr id="6" name="Straight Connector 5">
            <a:extLst>
              <a:ext uri="{FF2B5EF4-FFF2-40B4-BE49-F238E27FC236}">
                <a16:creationId xmlns:a16="http://schemas.microsoft.com/office/drawing/2014/main" id="{3CC24999-888C-403A-5071-AADDC30BDB7C}"/>
              </a:ext>
            </a:extLst>
          </p:cNvPr>
          <p:cNvCxnSpPr>
            <a:cxnSpLocks/>
          </p:cNvCxnSpPr>
          <p:nvPr/>
        </p:nvCxnSpPr>
        <p:spPr>
          <a:xfrm>
            <a:off x="810550" y="948201"/>
            <a:ext cx="7904242"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22C4E5CE-99D9-3A37-FFDE-43EBA825F0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0550" y="1167060"/>
            <a:ext cx="3757667" cy="5333345"/>
          </a:xfrm>
          <a:prstGeom prst="rect">
            <a:avLst/>
          </a:prstGeom>
        </p:spPr>
      </p:pic>
      <p:pic>
        <p:nvPicPr>
          <p:cNvPr id="7" name="Picture 6">
            <a:extLst>
              <a:ext uri="{FF2B5EF4-FFF2-40B4-BE49-F238E27FC236}">
                <a16:creationId xmlns:a16="http://schemas.microsoft.com/office/drawing/2014/main" id="{D81EF7A9-EC6D-70FA-A3B2-E6F9DEDE8A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7940" y="1167060"/>
            <a:ext cx="3757667" cy="5333345"/>
          </a:xfrm>
          <a:prstGeom prst="rect">
            <a:avLst/>
          </a:prstGeom>
        </p:spPr>
      </p:pic>
    </p:spTree>
    <p:extLst>
      <p:ext uri="{BB962C8B-B14F-4D97-AF65-F5344CB8AC3E}">
        <p14:creationId xmlns:p14="http://schemas.microsoft.com/office/powerpoint/2010/main" val="3428190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10515600" cy="1325563"/>
          </a:xfrm>
        </p:spPr>
        <p:txBody>
          <a:bodyPr/>
          <a:lstStyle/>
          <a:p>
            <a:r>
              <a:rPr lang="lv-LV" b="1" dirty="0">
                <a:solidFill>
                  <a:schemeClr val="accent6">
                    <a:lumMod val="50000"/>
                  </a:schemeClr>
                </a:solidFill>
                <a:latin typeface="+mn-lt"/>
              </a:rPr>
              <a:t>DIVEZERI TURPMĀK</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4610878"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4" name="Picture 3">
            <a:extLst>
              <a:ext uri="{FF2B5EF4-FFF2-40B4-BE49-F238E27FC236}">
                <a16:creationId xmlns:a16="http://schemas.microsoft.com/office/drawing/2014/main" id="{C5C5299C-7816-58B0-1F36-B3DA2B0052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86268" y="279913"/>
            <a:ext cx="4437447" cy="6298173"/>
          </a:xfrm>
          <a:prstGeom prst="rect">
            <a:avLst/>
          </a:prstGeom>
        </p:spPr>
      </p:pic>
      <p:sp>
        <p:nvSpPr>
          <p:cNvPr id="10" name="Content Placeholder 2">
            <a:extLst>
              <a:ext uri="{FF2B5EF4-FFF2-40B4-BE49-F238E27FC236}">
                <a16:creationId xmlns:a16="http://schemas.microsoft.com/office/drawing/2014/main" id="{C88CEBDE-B629-6B70-D457-DC08F2CEADA5}"/>
              </a:ext>
            </a:extLst>
          </p:cNvPr>
          <p:cNvSpPr txBox="1">
            <a:spLocks/>
          </p:cNvSpPr>
          <p:nvPr/>
        </p:nvSpPr>
        <p:spPr>
          <a:xfrm>
            <a:off x="838200" y="1532390"/>
            <a:ext cx="3971850" cy="5118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ü"/>
            </a:pPr>
            <a:r>
              <a:rPr lang="lv-LV" sz="2200" b="1" dirty="0" err="1">
                <a:solidFill>
                  <a:schemeClr val="accent6">
                    <a:lumMod val="50000"/>
                  </a:schemeClr>
                </a:solidFill>
                <a:ea typeface="Calibri" panose="020F0502020204030204" pitchFamily="34" charset="0"/>
              </a:rPr>
              <a:t>Divezeru</a:t>
            </a:r>
            <a:r>
              <a:rPr lang="lv-LV" sz="2200" b="1" dirty="0">
                <a:solidFill>
                  <a:schemeClr val="accent6">
                    <a:lumMod val="50000"/>
                  </a:schemeClr>
                </a:solidFill>
                <a:effectLst/>
                <a:ea typeface="Calibri" panose="020F0502020204030204" pitchFamily="34" charset="0"/>
              </a:rPr>
              <a:t> ciems esošajās robežās, perspektīvā tuvinot to ciema kritēriju izpildei, ja tiek īstenoti detālplānojumi</a:t>
            </a:r>
          </a:p>
          <a:p>
            <a:pPr>
              <a:buFont typeface="Wingdings" panose="05000000000000000000" pitchFamily="2" charset="2"/>
              <a:buChar char="ü"/>
            </a:pPr>
            <a:r>
              <a:rPr lang="lv-LV" sz="2200" b="1" dirty="0" err="1">
                <a:solidFill>
                  <a:schemeClr val="accent6">
                    <a:lumMod val="50000"/>
                  </a:schemeClr>
                </a:solidFill>
                <a:ea typeface="Calibri" panose="020F0502020204030204" pitchFamily="34" charset="0"/>
              </a:rPr>
              <a:t>Divezeru</a:t>
            </a:r>
            <a:r>
              <a:rPr lang="lv-LV" sz="2200" b="1" dirty="0">
                <a:solidFill>
                  <a:schemeClr val="accent6">
                    <a:lumMod val="50000"/>
                  </a:schemeClr>
                </a:solidFill>
                <a:ea typeface="Calibri" panose="020F0502020204030204" pitchFamily="34" charset="0"/>
              </a:rPr>
              <a:t> ciems atbilstoši esošai apbūvei – varbūt 2 ciemi?</a:t>
            </a:r>
            <a:endParaRPr lang="lv-LV" sz="2200" b="1" dirty="0">
              <a:solidFill>
                <a:schemeClr val="accent6">
                  <a:lumMod val="50000"/>
                </a:schemeClr>
              </a:solidFill>
              <a:effectLst/>
              <a:ea typeface="Calibri" panose="020F0502020204030204" pitchFamily="34" charset="0"/>
            </a:endParaRP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Bez ciema statusa kā lauku teritorija, kura nav paredzēta intensīvai apbūvei, saglabājot un attīstot viensētu apbūvi</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Iespēja noteikt </a:t>
            </a:r>
            <a:r>
              <a:rPr lang="lv-LV" sz="2200" b="1" dirty="0" err="1">
                <a:solidFill>
                  <a:schemeClr val="accent6">
                    <a:lumMod val="50000"/>
                  </a:schemeClr>
                </a:solidFill>
                <a:ea typeface="Calibri" panose="020F0502020204030204" pitchFamily="34" charset="0"/>
              </a:rPr>
              <a:t>mazciemu</a:t>
            </a:r>
            <a:r>
              <a:rPr lang="lv-LV" sz="2200" b="1" dirty="0">
                <a:solidFill>
                  <a:schemeClr val="accent6">
                    <a:lumMod val="50000"/>
                  </a:schemeClr>
                </a:solidFill>
                <a:ea typeface="Calibri" panose="020F0502020204030204" pitchFamily="34" charset="0"/>
              </a:rPr>
              <a:t>, ja nepieciešams</a:t>
            </a:r>
          </a:p>
        </p:txBody>
      </p:sp>
    </p:spTree>
    <p:extLst>
      <p:ext uri="{BB962C8B-B14F-4D97-AF65-F5344CB8AC3E}">
        <p14:creationId xmlns:p14="http://schemas.microsoft.com/office/powerpoint/2010/main" val="2274506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10515600" cy="1325563"/>
          </a:xfrm>
        </p:spPr>
        <p:txBody>
          <a:bodyPr/>
          <a:lstStyle/>
          <a:p>
            <a:r>
              <a:rPr lang="lv-LV" b="1" dirty="0">
                <a:solidFill>
                  <a:schemeClr val="accent6">
                    <a:lumMod val="50000"/>
                  </a:schemeClr>
                </a:solidFill>
                <a:latin typeface="+mn-lt"/>
              </a:rPr>
              <a:t>CIEMU ROBEŽAS</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38100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7" name="Content Placeholder 2">
            <a:extLst>
              <a:ext uri="{FF2B5EF4-FFF2-40B4-BE49-F238E27FC236}">
                <a16:creationId xmlns:a16="http://schemas.microsoft.com/office/drawing/2014/main" id="{DBD3E223-D711-02EF-AD06-0B00CD2633BA}"/>
              </a:ext>
            </a:extLst>
          </p:cNvPr>
          <p:cNvSpPr txBox="1">
            <a:spLocks/>
          </p:cNvSpPr>
          <p:nvPr/>
        </p:nvSpPr>
        <p:spPr>
          <a:xfrm>
            <a:off x="838200" y="1532390"/>
            <a:ext cx="3971850" cy="5118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200" b="1" dirty="0">
                <a:solidFill>
                  <a:schemeClr val="accent6">
                    <a:lumMod val="50000"/>
                  </a:schemeClr>
                </a:solidFill>
                <a:effectLst/>
                <a:ea typeface="Calibri" panose="020F0502020204030204" pitchFamily="34" charset="0"/>
              </a:rPr>
              <a:t>Pirms 10 gadiem, izstrādājot šobrīd spēkā esošo teritorijas plānojumu, bijuši 2 varianti ciemu robežām, vienā no tiem Ādažu ciema (tagad – pilsētas) robeža noteikta šaurākās robežās, atstājot daļu </a:t>
            </a:r>
            <a:r>
              <a:rPr lang="lv-LV" sz="2200" b="1" dirty="0">
                <a:solidFill>
                  <a:schemeClr val="accent6">
                    <a:lumMod val="50000"/>
                  </a:schemeClr>
                </a:solidFill>
                <a:ea typeface="Calibri" panose="020F0502020204030204" pitchFamily="34" charset="0"/>
              </a:rPr>
              <a:t>no tā </a:t>
            </a:r>
            <a:r>
              <a:rPr lang="lv-LV" sz="2200" b="1" dirty="0">
                <a:solidFill>
                  <a:schemeClr val="accent6">
                    <a:lumMod val="50000"/>
                  </a:schemeClr>
                </a:solidFill>
                <a:effectLst/>
                <a:ea typeface="Calibri" panose="020F0502020204030204" pitchFamily="34" charset="0"/>
              </a:rPr>
              <a:t>kā lauku teritoriju ārpus ciema</a:t>
            </a:r>
          </a:p>
        </p:txBody>
      </p:sp>
      <p:pic>
        <p:nvPicPr>
          <p:cNvPr id="5" name="Picture 4">
            <a:extLst>
              <a:ext uri="{FF2B5EF4-FFF2-40B4-BE49-F238E27FC236}">
                <a16:creationId xmlns:a16="http://schemas.microsoft.com/office/drawing/2014/main" id="{3669FD33-ED68-E994-887E-C9C1F28FF93C}"/>
              </a:ext>
            </a:extLst>
          </p:cNvPr>
          <p:cNvPicPr>
            <a:picLocks noChangeAspect="1"/>
          </p:cNvPicPr>
          <p:nvPr/>
        </p:nvPicPr>
        <p:blipFill>
          <a:blip r:embed="rId2"/>
          <a:stretch>
            <a:fillRect/>
          </a:stretch>
        </p:blipFill>
        <p:spPr>
          <a:xfrm>
            <a:off x="5423632" y="0"/>
            <a:ext cx="6134695" cy="6858000"/>
          </a:xfrm>
          <a:prstGeom prst="rect">
            <a:avLst/>
          </a:prstGeom>
        </p:spPr>
      </p:pic>
    </p:spTree>
    <p:extLst>
      <p:ext uri="{BB962C8B-B14F-4D97-AF65-F5344CB8AC3E}">
        <p14:creationId xmlns:p14="http://schemas.microsoft.com/office/powerpoint/2010/main" val="8298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7EC5F-E497-40C1-27D5-243069351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DD748F-AE7C-D949-7736-C319E98167E4}"/>
              </a:ext>
            </a:extLst>
          </p:cNvPr>
          <p:cNvSpPr>
            <a:spLocks noGrp="1"/>
          </p:cNvSpPr>
          <p:nvPr>
            <p:ph type="title"/>
          </p:nvPr>
        </p:nvSpPr>
        <p:spPr>
          <a:xfrm>
            <a:off x="447675" y="0"/>
            <a:ext cx="11620499" cy="1325563"/>
          </a:xfrm>
        </p:spPr>
        <p:txBody>
          <a:bodyPr>
            <a:normAutofit/>
          </a:bodyPr>
          <a:lstStyle/>
          <a:p>
            <a:pPr algn="ctr"/>
            <a:r>
              <a:rPr lang="lv-LV" sz="4000" b="1" dirty="0">
                <a:solidFill>
                  <a:schemeClr val="accent6">
                    <a:lumMod val="50000"/>
                  </a:schemeClr>
                </a:solidFill>
                <a:latin typeface="+mn-lt"/>
              </a:rPr>
              <a:t>PILSĒTAS UN CIEMU ROBEŽAS KOPSKATĀ TURPMĀK</a:t>
            </a:r>
          </a:p>
        </p:txBody>
      </p:sp>
      <p:cxnSp>
        <p:nvCxnSpPr>
          <p:cNvPr id="6" name="Straight Connector 5">
            <a:extLst>
              <a:ext uri="{FF2B5EF4-FFF2-40B4-BE49-F238E27FC236}">
                <a16:creationId xmlns:a16="http://schemas.microsoft.com/office/drawing/2014/main" id="{68A92797-1214-90BA-D9BA-EECEE1037305}"/>
              </a:ext>
            </a:extLst>
          </p:cNvPr>
          <p:cNvCxnSpPr>
            <a:cxnSpLocks/>
          </p:cNvCxnSpPr>
          <p:nvPr/>
        </p:nvCxnSpPr>
        <p:spPr>
          <a:xfrm>
            <a:off x="816429" y="996868"/>
            <a:ext cx="10785021"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7" name="Content Placeholder 4">
            <a:extLst>
              <a:ext uri="{FF2B5EF4-FFF2-40B4-BE49-F238E27FC236}">
                <a16:creationId xmlns:a16="http://schemas.microsoft.com/office/drawing/2014/main" id="{A21BC2D7-C013-188E-0961-A118C1283B5A}"/>
              </a:ext>
            </a:extLst>
          </p:cNvPr>
          <p:cNvPicPr>
            <a:picLocks noGrp="1" noChangeAspect="1"/>
          </p:cNvPicPr>
          <p:nvPr>
            <p:ph idx="1"/>
          </p:nvPr>
        </p:nvPicPr>
        <p:blipFill>
          <a:blip r:embed="rId2"/>
          <a:stretch>
            <a:fillRect/>
          </a:stretch>
        </p:blipFill>
        <p:spPr>
          <a:xfrm>
            <a:off x="2343150" y="1127307"/>
            <a:ext cx="7505699" cy="5579102"/>
          </a:xfrm>
        </p:spPr>
      </p:pic>
      <p:sp>
        <p:nvSpPr>
          <p:cNvPr id="3" name="TextBox 2">
            <a:extLst>
              <a:ext uri="{FF2B5EF4-FFF2-40B4-BE49-F238E27FC236}">
                <a16:creationId xmlns:a16="http://schemas.microsoft.com/office/drawing/2014/main" id="{1D525EE2-0DF4-0647-CDB3-315B9D8029D5}"/>
              </a:ext>
            </a:extLst>
          </p:cNvPr>
          <p:cNvSpPr txBox="1"/>
          <p:nvPr/>
        </p:nvSpPr>
        <p:spPr>
          <a:xfrm>
            <a:off x="6658170" y="1928754"/>
            <a:ext cx="458754" cy="787353"/>
          </a:xfrm>
          <a:prstGeom prst="rect">
            <a:avLst/>
          </a:prstGeom>
          <a:noFill/>
        </p:spPr>
        <p:txBody>
          <a:bodyPr wrap="square" rtlCol="0">
            <a:spAutoFit/>
          </a:bodyPr>
          <a:lstStyle/>
          <a:p>
            <a:r>
              <a:rPr lang="lv-LV" sz="4400" b="1" dirty="0">
                <a:solidFill>
                  <a:srgbClr val="FF0000"/>
                </a:solidFill>
              </a:rPr>
              <a:t>?</a:t>
            </a:r>
          </a:p>
        </p:txBody>
      </p:sp>
    </p:spTree>
    <p:extLst>
      <p:ext uri="{BB962C8B-B14F-4D97-AF65-F5344CB8AC3E}">
        <p14:creationId xmlns:p14="http://schemas.microsoft.com/office/powerpoint/2010/main" val="4229761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A756E-AED8-263B-A6A2-F5C3D525A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1DE5F0-F783-CBA8-1209-6399B83317A6}"/>
              </a:ext>
            </a:extLst>
          </p:cNvPr>
          <p:cNvSpPr>
            <a:spLocks noGrp="1"/>
          </p:cNvSpPr>
          <p:nvPr>
            <p:ph type="title"/>
          </p:nvPr>
        </p:nvSpPr>
        <p:spPr>
          <a:xfrm>
            <a:off x="1676400" y="2568961"/>
            <a:ext cx="9276184" cy="1325563"/>
          </a:xfrm>
        </p:spPr>
        <p:txBody>
          <a:bodyPr>
            <a:normAutofit/>
          </a:bodyPr>
          <a:lstStyle/>
          <a:p>
            <a:pPr algn="ctr"/>
            <a:r>
              <a:rPr lang="lv-LV" sz="4000" b="1" dirty="0">
                <a:solidFill>
                  <a:schemeClr val="accent6">
                    <a:lumMod val="50000"/>
                  </a:schemeClr>
                </a:solidFill>
                <a:latin typeface="+mn-lt"/>
              </a:rPr>
              <a:t>LŪDZAM PIEŅEMT ZINĀŠANAI UN SNIEGT VIEDOKĻUS, PRIEKŠLIKUMUS!</a:t>
            </a:r>
          </a:p>
        </p:txBody>
      </p:sp>
      <p:pic>
        <p:nvPicPr>
          <p:cNvPr id="3" name="Picture 2">
            <a:extLst>
              <a:ext uri="{FF2B5EF4-FFF2-40B4-BE49-F238E27FC236}">
                <a16:creationId xmlns:a16="http://schemas.microsoft.com/office/drawing/2014/main" id="{33A832CF-EA2E-7BCD-EF94-922789B5AB7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756" t="11620" r="468" b="3842"/>
          <a:stretch/>
        </p:blipFill>
        <p:spPr>
          <a:xfrm>
            <a:off x="0" y="0"/>
            <a:ext cx="12192000" cy="6858000"/>
          </a:xfrm>
          <a:prstGeom prst="rect">
            <a:avLst/>
          </a:prstGeom>
        </p:spPr>
      </p:pic>
    </p:spTree>
    <p:extLst>
      <p:ext uri="{BB962C8B-B14F-4D97-AF65-F5344CB8AC3E}">
        <p14:creationId xmlns:p14="http://schemas.microsoft.com/office/powerpoint/2010/main" val="3502417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23C11-7176-5852-8A84-F4FC2F0472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13D01-9972-673D-21DF-EC36F50F0CDD}"/>
              </a:ext>
            </a:extLst>
          </p:cNvPr>
          <p:cNvSpPr>
            <a:spLocks noGrp="1"/>
          </p:cNvSpPr>
          <p:nvPr>
            <p:ph type="title"/>
          </p:nvPr>
        </p:nvSpPr>
        <p:spPr>
          <a:xfrm>
            <a:off x="838200" y="76346"/>
            <a:ext cx="11045115" cy="1217029"/>
          </a:xfrm>
        </p:spPr>
        <p:txBody>
          <a:bodyPr>
            <a:normAutofit/>
          </a:bodyPr>
          <a:lstStyle/>
          <a:p>
            <a:r>
              <a:rPr lang="lv-LV" sz="3600" b="1" dirty="0">
                <a:solidFill>
                  <a:schemeClr val="accent6">
                    <a:lumMod val="50000"/>
                  </a:schemeClr>
                </a:solidFill>
                <a:latin typeface="+mn-lt"/>
              </a:rPr>
              <a:t>PRIEKŠLIKUMI IZMAIŅĀM</a:t>
            </a:r>
          </a:p>
        </p:txBody>
      </p:sp>
      <p:cxnSp>
        <p:nvCxnSpPr>
          <p:cNvPr id="6" name="Straight Connector 5">
            <a:extLst>
              <a:ext uri="{FF2B5EF4-FFF2-40B4-BE49-F238E27FC236}">
                <a16:creationId xmlns:a16="http://schemas.microsoft.com/office/drawing/2014/main" id="{184107D0-F86F-C5FC-4F52-98B0BF1D623F}"/>
              </a:ext>
            </a:extLst>
          </p:cNvPr>
          <p:cNvCxnSpPr>
            <a:cxnSpLocks/>
          </p:cNvCxnSpPr>
          <p:nvPr/>
        </p:nvCxnSpPr>
        <p:spPr>
          <a:xfrm>
            <a:off x="979714" y="1054359"/>
            <a:ext cx="822027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006FC9B0-2841-D4D3-9A3B-881C44A1256F}"/>
              </a:ext>
            </a:extLst>
          </p:cNvPr>
          <p:cNvSpPr txBox="1">
            <a:spLocks/>
          </p:cNvSpPr>
          <p:nvPr/>
        </p:nvSpPr>
        <p:spPr>
          <a:xfrm>
            <a:off x="838200" y="1532390"/>
            <a:ext cx="8856306" cy="51187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TPN izstrādāti priekšlikumi, ņemot vērā normatīvajos aktos noteiktos kritērijus, inženiertīklu attīstību, saņemtos priekšlikumus teritorijas plānojuma īstenošanas gaitā konstatētās problēmas u.c.</a:t>
            </a:r>
          </a:p>
          <a:p>
            <a:pPr>
              <a:buFont typeface="Wingdings" panose="05000000000000000000" pitchFamily="2" charset="2"/>
              <a:buChar char="ü"/>
            </a:pPr>
            <a:r>
              <a:rPr lang="lv-LV" sz="2200" b="1" dirty="0">
                <a:solidFill>
                  <a:schemeClr val="accent6">
                    <a:lumMod val="50000"/>
                  </a:schemeClr>
                </a:solidFill>
                <a:effectLst/>
                <a:ea typeface="Calibri" panose="020F0502020204030204" pitchFamily="34" charset="0"/>
              </a:rPr>
              <a:t>Izskatīti un koriģēti</a:t>
            </a:r>
            <a:r>
              <a:rPr lang="lv-LV" sz="2200" b="1" dirty="0">
                <a:solidFill>
                  <a:schemeClr val="accent6">
                    <a:lumMod val="50000"/>
                  </a:schemeClr>
                </a:solidFill>
                <a:ea typeface="Calibri" panose="020F0502020204030204" pitchFamily="34" charset="0"/>
              </a:rPr>
              <a:t> Ūdenssaimniecības aglomerāciju darba grupā</a:t>
            </a:r>
          </a:p>
          <a:p>
            <a:pPr>
              <a:buFont typeface="Wingdings" panose="05000000000000000000" pitchFamily="2" charset="2"/>
              <a:buChar char="ü"/>
            </a:pPr>
            <a:r>
              <a:rPr lang="lv-LV" sz="2200" b="1" dirty="0">
                <a:solidFill>
                  <a:schemeClr val="accent6">
                    <a:lumMod val="50000"/>
                  </a:schemeClr>
                </a:solidFill>
                <a:effectLst/>
                <a:ea typeface="Calibri" panose="020F0502020204030204" pitchFamily="34" charset="0"/>
              </a:rPr>
              <a:t>Izskatīti un koriģēti pašvaldības strukt</a:t>
            </a:r>
            <a:r>
              <a:rPr lang="lv-LV" sz="2200" b="1" dirty="0">
                <a:solidFill>
                  <a:schemeClr val="accent6">
                    <a:lumMod val="50000"/>
                  </a:schemeClr>
                </a:solidFill>
                <a:ea typeface="Calibri" panose="020F0502020204030204" pitchFamily="34" charset="0"/>
              </a:rPr>
              <a:t>ū</a:t>
            </a:r>
            <a:r>
              <a:rPr lang="lv-LV" sz="2200" b="1" dirty="0">
                <a:solidFill>
                  <a:schemeClr val="accent6">
                    <a:lumMod val="50000"/>
                  </a:schemeClr>
                </a:solidFill>
                <a:effectLst/>
                <a:ea typeface="Calibri" panose="020F0502020204030204" pitchFamily="34" charset="0"/>
              </a:rPr>
              <a:t>rvienību speciālistu darba grupā</a:t>
            </a:r>
          </a:p>
          <a:p>
            <a:pPr>
              <a:buFont typeface="Wingdings" panose="05000000000000000000" pitchFamily="2" charset="2"/>
              <a:buChar char="ü"/>
            </a:pPr>
            <a:r>
              <a:rPr lang="lv-LV" sz="2200" b="1" dirty="0">
                <a:solidFill>
                  <a:schemeClr val="accent6">
                    <a:lumMod val="50000"/>
                  </a:schemeClr>
                </a:solidFill>
                <a:effectLst/>
                <a:ea typeface="Calibri" panose="020F0502020204030204" pitchFamily="34" charset="0"/>
              </a:rPr>
              <a:t>Apspriesti ar ciemu iedzīvotājiem APN organiz</a:t>
            </a:r>
            <a:r>
              <a:rPr lang="lv-LV" sz="2200" b="1" dirty="0">
                <a:solidFill>
                  <a:schemeClr val="accent6">
                    <a:lumMod val="50000"/>
                  </a:schemeClr>
                </a:solidFill>
                <a:ea typeface="Calibri" panose="020F0502020204030204" pitchFamily="34" charset="0"/>
              </a:rPr>
              <a:t>ē</a:t>
            </a:r>
            <a:r>
              <a:rPr lang="lv-LV" sz="2200" b="1" dirty="0">
                <a:solidFill>
                  <a:schemeClr val="accent6">
                    <a:lumMod val="50000"/>
                  </a:schemeClr>
                </a:solidFill>
                <a:effectLst/>
                <a:ea typeface="Calibri" panose="020F0502020204030204" pitchFamily="34" charset="0"/>
              </a:rPr>
              <a:t>tajās sanāksmēs par ciemu attīstību</a:t>
            </a:r>
          </a:p>
          <a:p>
            <a:pPr>
              <a:buFont typeface="Wingdings" panose="05000000000000000000" pitchFamily="2" charset="2"/>
              <a:buChar char="ü"/>
            </a:pPr>
            <a:r>
              <a:rPr lang="lv-LV" sz="2200" b="1" dirty="0">
                <a:solidFill>
                  <a:schemeClr val="accent6">
                    <a:lumMod val="50000"/>
                  </a:schemeClr>
                </a:solidFill>
                <a:effectLst/>
                <a:ea typeface="Calibri" panose="020F0502020204030204" pitchFamily="34" charset="0"/>
              </a:rPr>
              <a:t>Konsultācijas ar atsevišķām institūcijām</a:t>
            </a:r>
          </a:p>
          <a:p>
            <a:pPr marL="0" indent="0">
              <a:buNone/>
            </a:pPr>
            <a:endParaRPr lang="lv-LV" sz="2200" b="1" dirty="0">
              <a:solidFill>
                <a:schemeClr val="accent6">
                  <a:lumMod val="50000"/>
                </a:schemeClr>
              </a:solidFill>
              <a:effectLst/>
              <a:ea typeface="Calibri" panose="020F0502020204030204" pitchFamily="34" charset="0"/>
            </a:endParaRPr>
          </a:p>
          <a:p>
            <a:pPr>
              <a:buFont typeface="Wingdings" panose="05000000000000000000" pitchFamily="2" charset="2"/>
              <a:buChar char="ü"/>
            </a:pPr>
            <a:endParaRPr lang="lv-LV" sz="2200" b="1" dirty="0">
              <a:solidFill>
                <a:schemeClr val="accent6">
                  <a:lumMod val="50000"/>
                </a:schemeClr>
              </a:solidFill>
              <a:effectLst/>
              <a:ea typeface="Calibri" panose="020F0502020204030204" pitchFamily="34" charset="0"/>
            </a:endParaRPr>
          </a:p>
        </p:txBody>
      </p:sp>
    </p:spTree>
    <p:extLst>
      <p:ext uri="{BB962C8B-B14F-4D97-AF65-F5344CB8AC3E}">
        <p14:creationId xmlns:p14="http://schemas.microsoft.com/office/powerpoint/2010/main" val="1525478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10515600" cy="1325563"/>
          </a:xfrm>
        </p:spPr>
        <p:txBody>
          <a:bodyPr/>
          <a:lstStyle/>
          <a:p>
            <a:r>
              <a:rPr lang="lv-LV" b="1" dirty="0">
                <a:solidFill>
                  <a:schemeClr val="accent6">
                    <a:lumMod val="50000"/>
                  </a:schemeClr>
                </a:solidFill>
                <a:latin typeface="+mn-lt"/>
              </a:rPr>
              <a:t>KAS IR PILSĒTA UN KĀ NOSAKA ROBEŽAS</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838200" y="1532390"/>
            <a:ext cx="10515600" cy="52276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3300" b="1" dirty="0">
                <a:solidFill>
                  <a:schemeClr val="accent6">
                    <a:lumMod val="50000"/>
                  </a:schemeClr>
                </a:solidFill>
                <a:effectLst/>
                <a:ea typeface="Calibri" panose="020F0502020204030204" pitchFamily="34" charset="0"/>
                <a:cs typeface="Calibri" panose="020F0502020204030204" pitchFamily="34" charset="0"/>
              </a:rPr>
              <a:t>Administratīvo teritoriju un apdzīvoto vietu likums:</a:t>
            </a:r>
            <a:endParaRPr lang="lv-LV" sz="3300" b="1" dirty="0">
              <a:solidFill>
                <a:schemeClr val="accent6">
                  <a:lumMod val="50000"/>
                </a:schemeClr>
              </a:solidFill>
              <a:effectLst/>
              <a:ea typeface="Calibri" panose="020F0502020204030204" pitchFamily="34" charset="0"/>
              <a:cs typeface="Calibri" panose="020F0502020204030204" pitchFamily="34" charset="0"/>
            </a:endParaRPr>
          </a:p>
          <a:p>
            <a:pPr marL="0" indent="0">
              <a:buFont typeface="Arial" panose="020B0604020202020204" pitchFamily="34" charset="0"/>
              <a:buNone/>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5. pants. Novada teritoriālais iedalījums</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 Novada teritoriju iedala šādās vienībās:</a:t>
            </a:r>
          </a:p>
          <a:p>
            <a:pPr marL="0" indent="0">
              <a:buFont typeface="Arial" panose="020B0604020202020204" pitchFamily="34" charset="0"/>
              <a:buNone/>
            </a:pP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 pilsētās;</a:t>
            </a:r>
          </a:p>
          <a:p>
            <a:pPr marL="0" indent="0">
              <a:buFont typeface="Arial" panose="020B0604020202020204" pitchFamily="34" charset="0"/>
              <a:buNone/>
            </a:pP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2) pagastos.</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(2) Novadu teritoriālā iedalījuma vienības nosaka Saeima šā likuma pielikumā</a:t>
            </a: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a:t>
            </a:r>
          </a:p>
          <a:p>
            <a:pPr marL="0" indent="0">
              <a:buFont typeface="Arial" panose="020B0604020202020204" pitchFamily="34" charset="0"/>
              <a:buNone/>
            </a:pP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Ādažu novadā ietilpst Ādažu pagasts, </a:t>
            </a: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Ādažu pilsēta (pilsētas statuss no 1.07.2022.) </a:t>
            </a: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un Carnikavas pagasts</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6. pants. Administratīvo teritoriju un novada teritoriālā iedalījuma vienību robežas</a:t>
            </a:r>
          </a:p>
          <a:p>
            <a:pPr marL="0" indent="0">
              <a:buFont typeface="Arial" panose="020B0604020202020204" pitchFamily="34" charset="0"/>
              <a:buNone/>
            </a:pPr>
            <a:r>
              <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(3) Novada teritoriālā iedalījuma vienību robežas nosaka novada dome, ciktāl netiek grozīta novada robeža un netiek būtiski mainīta teritoriālā iedalījuma vienības platība.</a:t>
            </a:r>
          </a:p>
        </p:txBody>
      </p:sp>
    </p:spTree>
    <p:extLst>
      <p:ext uri="{BB962C8B-B14F-4D97-AF65-F5344CB8AC3E}">
        <p14:creationId xmlns:p14="http://schemas.microsoft.com/office/powerpoint/2010/main" val="214663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10515600" cy="1325563"/>
          </a:xfrm>
        </p:spPr>
        <p:txBody>
          <a:bodyPr/>
          <a:lstStyle/>
          <a:p>
            <a:r>
              <a:rPr lang="lv-LV" b="1" dirty="0">
                <a:solidFill>
                  <a:schemeClr val="accent6">
                    <a:lumMod val="50000"/>
                  </a:schemeClr>
                </a:solidFill>
                <a:latin typeface="+mn-lt"/>
              </a:rPr>
              <a:t>KAS IR PILSĒTA UN KĀ NOSAKA ROBEŽAS</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838200" y="1532390"/>
            <a:ext cx="10515600" cy="498815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3300" b="1" dirty="0">
                <a:solidFill>
                  <a:schemeClr val="accent6">
                    <a:lumMod val="50000"/>
                  </a:schemeClr>
                </a:solidFill>
                <a:ea typeface="Calibri" panose="020F0502020204030204" pitchFamily="34" charset="0"/>
                <a:cs typeface="Calibri" panose="020F0502020204030204" pitchFamily="34" charset="0"/>
              </a:rPr>
              <a:t>Ministru kabineta 15.06.2021. noteikumi Nr. 386</a:t>
            </a:r>
          </a:p>
          <a:p>
            <a:pPr marL="0" indent="0">
              <a:buNone/>
            </a:pPr>
            <a:r>
              <a:rPr lang="lv-LV" sz="3300" b="1" dirty="0">
                <a:solidFill>
                  <a:schemeClr val="accent6">
                    <a:lumMod val="50000"/>
                  </a:schemeClr>
                </a:solidFill>
                <a:ea typeface="Calibri" panose="020F0502020204030204" pitchFamily="34" charset="0"/>
                <a:cs typeface="Calibri" panose="020F0502020204030204" pitchFamily="34" charset="0"/>
              </a:rPr>
              <a:t>Administratīvā </a:t>
            </a:r>
            <a:r>
              <a:rPr lang="lv-LV" sz="3300" b="1" dirty="0">
                <a:solidFill>
                  <a:schemeClr val="accent6">
                    <a:lumMod val="50000"/>
                  </a:schemeClr>
                </a:solidFill>
                <a:effectLst/>
                <a:ea typeface="Calibri" panose="020F0502020204030204" pitchFamily="34" charset="0"/>
                <a:cs typeface="Calibri" panose="020F0502020204030204" pitchFamily="34" charset="0"/>
              </a:rPr>
              <a:t>centra, ciema un pilsētas statusa maiņas, kā arī administratīvās teritorijas, novada teritoriālā iedalījuma un ciemu robežu noteikšanas, grozīšanas un aktualizēšanas noteikumi</a:t>
            </a:r>
          </a:p>
          <a:p>
            <a:pPr marL="0" indent="0">
              <a:buFont typeface="Arial" panose="020B0604020202020204" pitchFamily="34" charset="0"/>
              <a:buNone/>
            </a:pPr>
            <a:endParaRPr lang="lv-LV" sz="18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 Pašvaldība var ierosināt šādus grozījumus par administratīvā centra maiņu un administratīvo teritoriju un apdzīvoto vietu iedalījuma un apdzīvotu vietu statusa izmaiņām:</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4.1. grozījumus apdzīvotu vietu iedalījumā vai robežās:</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4.1.1. piešķirt vai atcelt ciema statusu;</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4.1.2. grozīt ciema robežu;</a:t>
            </a:r>
          </a:p>
          <a:p>
            <a:pPr marL="0" indent="0">
              <a:buFont typeface="Arial" panose="020B0604020202020204" pitchFamily="34" charset="0"/>
              <a:buNone/>
            </a:pPr>
            <a:r>
              <a:rPr lang="lv-LV" sz="2400" b="1" dirty="0">
                <a:solidFill>
                  <a:srgbClr val="FF0000"/>
                </a:solidFill>
                <a:latin typeface="Calibri" panose="020F0502020204030204" pitchFamily="34" charset="0"/>
                <a:ea typeface="Calibri" panose="020F0502020204030204" pitchFamily="34" charset="0"/>
                <a:cs typeface="Calibri" panose="020F0502020204030204" pitchFamily="34" charset="0"/>
              </a:rPr>
              <a:t>4.1.3. grozīt pilsētas robežu;</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13. Administratīvās teritorijas un novada teritoriālā iedalījuma vienības robežu pa sauszemi, ūdenstecēm un ūdenstilpēm veido pa zemes vienību robežām, kas sakrīt ar blakus esošās administratīvās teritorijas vai novada teritoriālā iedalījuma zemes vienību robežām.</a:t>
            </a:r>
          </a:p>
          <a:p>
            <a:pPr marL="0" indent="0">
              <a:buFont typeface="Arial" panose="020B0604020202020204" pitchFamily="34" charset="0"/>
              <a:buNone/>
            </a:pP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17. Ciema statusu piešķir un atceļ, ciema robežas nosaka, kā arī ciema un </a:t>
            </a:r>
            <a:r>
              <a:rPr lang="lv-LV" sz="2400" b="1" dirty="0">
                <a:solidFill>
                  <a:srgbClr val="FF0000"/>
                </a:solidFill>
                <a:latin typeface="Calibri" panose="020F0502020204030204" pitchFamily="34" charset="0"/>
                <a:ea typeface="Calibri" panose="020F0502020204030204" pitchFamily="34" charset="0"/>
                <a:cs typeface="Calibri" panose="020F0502020204030204" pitchFamily="34" charset="0"/>
              </a:rPr>
              <a:t>novada pilsētas robežas groza pašvaldība, apstiprinot teritorijas plānojumu</a:t>
            </a: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izņemot gadījumus, kas noteikti šo noteikumu IV nodaļā. Veidojot jaunus ciemus un grozot ciemu robežas, </a:t>
            </a:r>
            <a:r>
              <a:rPr lang="lv-LV" sz="2400" b="1" dirty="0"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jaunveidojamo</a:t>
            </a:r>
            <a:r>
              <a:rPr lang="lv-LV" sz="2400" b="1"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 ciema teritoriju vai grozīto ciema daļas teritoriju nosaka un groza ne tuvāk par valsts autoceļu aizsargjoslu platumu lauku apvidos, izņemot gadījumus, kad ciema robeža jau atrodas abpus valsts autoceļam.</a:t>
            </a:r>
          </a:p>
          <a:p>
            <a:pPr marL="0" indent="0">
              <a:buFont typeface="Arial" panose="020B0604020202020204" pitchFamily="34" charset="0"/>
              <a:buNone/>
            </a:pPr>
            <a:endParaRPr lang="lv-LV" sz="2400" dirty="0">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230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838200" y="206828"/>
            <a:ext cx="10515600" cy="1325563"/>
          </a:xfrm>
        </p:spPr>
        <p:txBody>
          <a:bodyPr/>
          <a:lstStyle/>
          <a:p>
            <a:r>
              <a:rPr lang="lv-LV" b="1" dirty="0">
                <a:solidFill>
                  <a:schemeClr val="accent6">
                    <a:lumMod val="50000"/>
                  </a:schemeClr>
                </a:solidFill>
                <a:latin typeface="+mn-lt"/>
              </a:rPr>
              <a:t>KĀPĒC PAR TO ŠOBRĪD</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838200" y="1335767"/>
            <a:ext cx="10515600"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3" name="Content Placeholder 2">
            <a:extLst>
              <a:ext uri="{FF2B5EF4-FFF2-40B4-BE49-F238E27FC236}">
                <a16:creationId xmlns:a16="http://schemas.microsoft.com/office/drawing/2014/main" id="{435CEB2F-1807-4380-57A2-4071035AAA6B}"/>
              </a:ext>
            </a:extLst>
          </p:cNvPr>
          <p:cNvSpPr txBox="1">
            <a:spLocks/>
          </p:cNvSpPr>
          <p:nvPr/>
        </p:nvSpPr>
        <p:spPr>
          <a:xfrm>
            <a:off x="838199" y="1532390"/>
            <a:ext cx="11039669" cy="511878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solidFill>
                  <a:schemeClr val="accent6">
                    <a:lumMod val="50000"/>
                  </a:schemeClr>
                </a:solidFill>
                <a:effectLst/>
                <a:ea typeface="Calibri" panose="020F0502020204030204" pitchFamily="34" charset="0"/>
              </a:rPr>
              <a:t>Ministru </a:t>
            </a:r>
            <a:r>
              <a:rPr lang="lv-LV" sz="2200" b="1" dirty="0">
                <a:solidFill>
                  <a:schemeClr val="accent6">
                    <a:lumMod val="50000"/>
                  </a:schemeClr>
                </a:solidFill>
                <a:ea typeface="Calibri" panose="020F0502020204030204" pitchFamily="34" charset="0"/>
              </a:rPr>
              <a:t>k</a:t>
            </a:r>
            <a:r>
              <a:rPr lang="lv-LV" sz="2200" b="1" dirty="0">
                <a:solidFill>
                  <a:schemeClr val="accent6">
                    <a:lumMod val="50000"/>
                  </a:schemeClr>
                </a:solidFill>
                <a:effectLst/>
                <a:ea typeface="Calibri" panose="020F0502020204030204" pitchFamily="34" charset="0"/>
              </a:rPr>
              <a:t>abineta noteikumu Nr. 420 «Vispārīgie teritorijas plānošanas, izmantošanas un apbūves</a:t>
            </a:r>
          </a:p>
          <a:p>
            <a:pPr marL="0" indent="0">
              <a:buFont typeface="Arial" panose="020B0604020202020204" pitchFamily="34" charset="0"/>
              <a:buNone/>
            </a:pPr>
            <a:r>
              <a:rPr lang="lv-LV" sz="2200" b="1" dirty="0">
                <a:solidFill>
                  <a:schemeClr val="accent6">
                    <a:lumMod val="50000"/>
                  </a:schemeClr>
                </a:solidFill>
                <a:ea typeface="Calibri" panose="020F0502020204030204" pitchFamily="34" charset="0"/>
              </a:rPr>
              <a:t>n</a:t>
            </a:r>
            <a:r>
              <a:rPr lang="lv-LV" sz="2200" b="1" dirty="0">
                <a:solidFill>
                  <a:schemeClr val="accent6">
                    <a:lumMod val="50000"/>
                  </a:schemeClr>
                </a:solidFill>
                <a:effectLst/>
                <a:ea typeface="Calibri" panose="020F0502020204030204" pitchFamily="34" charset="0"/>
              </a:rPr>
              <a:t>oteikumi» </a:t>
            </a:r>
            <a:r>
              <a:rPr lang="lv-LV" sz="2200" b="1" kern="0" dirty="0">
                <a:solidFill>
                  <a:schemeClr val="accent6">
                    <a:lumMod val="50000"/>
                  </a:schemeClr>
                </a:solidFill>
                <a:effectLst/>
                <a:ea typeface="Calibri" panose="020F0502020204030204" pitchFamily="34" charset="0"/>
              </a:rPr>
              <a:t>61. punkts:</a:t>
            </a:r>
          </a:p>
          <a:p>
            <a:pPr marL="0" indent="0">
              <a:buFont typeface="Arial" panose="020B0604020202020204" pitchFamily="34" charset="0"/>
              <a:buNone/>
            </a:pPr>
            <a:r>
              <a:rPr lang="lv-LV" sz="2200" b="1" kern="0" dirty="0">
                <a:solidFill>
                  <a:schemeClr val="accent6">
                    <a:lumMod val="50000"/>
                  </a:schemeClr>
                </a:solidFill>
                <a:effectLst/>
                <a:ea typeface="Calibri" panose="020F0502020204030204" pitchFamily="34" charset="0"/>
              </a:rPr>
              <a:t>Plānojot jaunus ciemus un pilsētas vai esošo pilsētu vai ciemu teritoriju paplašināšanu, tos veido kompleksus, kompaktus un pašpietiekamus, paredzot:</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61.1. transporta infrastruktūras risinājumus, kas nodrošina iekšējā ielu tīkla optimālu sasaisti ar ārējo autoceļu</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tīklu;</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61.2. inženiertehniskās apgādes nodrošinājumu;</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61.3. daudzveidīgu teritorijas izmantošanu ar iespējām nodrošināt iedzīvotājiem nepieciešamo pakalpojumu</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apjomu, tai skaitā pirmsskolas un pamatskolas izglītību, veselības un sociālo aprūpi, ikdienā nepieciešamo</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pārtikas preču iegādi, kā arī citus pakalpojumus;</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61.4. teritorijas sasniedzamību ar sabiedrisko transportu un vietas mērogam atbilstošu mobilitāti, kurā prioritāte</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ir gājējiem un velotransportam;</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61.5. teritorijas pārvaldības nodrošinājumu (piemēram, ielu un inženiertīklu uzturēšanu un apsaimniekošanu, kā</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arī atkritumu savākšanu);</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61.6. publiskiem mērķiem paredzētās teritorijas;</a:t>
            </a:r>
          </a:p>
          <a:p>
            <a:pPr marL="0" indent="0">
              <a:buFont typeface="Arial" panose="020B0604020202020204" pitchFamily="34" charset="0"/>
              <a:buNone/>
            </a:pPr>
            <a:r>
              <a:rPr lang="lv-LV" sz="1900" dirty="0">
                <a:solidFill>
                  <a:schemeClr val="accent6">
                    <a:lumMod val="50000"/>
                  </a:schemeClr>
                </a:solidFill>
                <a:ea typeface="Calibri" panose="020F0502020204030204" pitchFamily="34" charset="0"/>
                <a:cs typeface="Calibri" panose="020F0502020204030204" pitchFamily="34" charset="0"/>
              </a:rPr>
              <a:t>61.7. publisko </a:t>
            </a:r>
            <a:r>
              <a:rPr lang="lv-LV" sz="1900" dirty="0" err="1">
                <a:solidFill>
                  <a:schemeClr val="accent6">
                    <a:lumMod val="50000"/>
                  </a:schemeClr>
                </a:solidFill>
                <a:ea typeface="Calibri" panose="020F0502020204030204" pitchFamily="34" charset="0"/>
                <a:cs typeface="Calibri" panose="020F0502020204030204" pitchFamily="34" charset="0"/>
              </a:rPr>
              <a:t>ārtelpu</a:t>
            </a:r>
            <a:r>
              <a:rPr lang="lv-LV" sz="1900" dirty="0">
                <a:solidFill>
                  <a:schemeClr val="accent6">
                    <a:lumMod val="50000"/>
                  </a:schemeClr>
                </a:solidFill>
                <a:ea typeface="Calibri" panose="020F0502020204030204" pitchFamily="34" charset="0"/>
                <a:cs typeface="Calibri" panose="020F0502020204030204" pitchFamily="34" charset="0"/>
              </a:rPr>
              <a:t>, tai skaitā publiski pieejamas rekreācijas, dabas un apstādījumu teritorijas.</a:t>
            </a:r>
          </a:p>
        </p:txBody>
      </p:sp>
    </p:spTree>
    <p:extLst>
      <p:ext uri="{BB962C8B-B14F-4D97-AF65-F5344CB8AC3E}">
        <p14:creationId xmlns:p14="http://schemas.microsoft.com/office/powerpoint/2010/main" val="3283330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523809" y="386184"/>
            <a:ext cx="11045115" cy="1217029"/>
          </a:xfrm>
        </p:spPr>
        <p:txBody>
          <a:bodyPr>
            <a:normAutofit/>
          </a:bodyPr>
          <a:lstStyle/>
          <a:p>
            <a:r>
              <a:rPr lang="lv-LV" sz="3600" b="1" dirty="0">
                <a:solidFill>
                  <a:schemeClr val="accent6">
                    <a:lumMod val="50000"/>
                  </a:schemeClr>
                </a:solidFill>
                <a:latin typeface="+mn-lt"/>
              </a:rPr>
              <a:t>ĀDAŽU PILSĒTAS ROBEŽA ŠOBRĪD</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623076" y="1494559"/>
            <a:ext cx="10722948" cy="108654"/>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4" name="Picture 3">
            <a:extLst>
              <a:ext uri="{FF2B5EF4-FFF2-40B4-BE49-F238E27FC236}">
                <a16:creationId xmlns:a16="http://schemas.microsoft.com/office/drawing/2014/main" id="{3A8F1AE1-A22E-A78C-E9A8-0A14E8A55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601" y="1815839"/>
            <a:ext cx="2838272" cy="4026159"/>
          </a:xfrm>
          <a:prstGeom prst="rect">
            <a:avLst/>
          </a:prstGeom>
        </p:spPr>
      </p:pic>
      <p:pic>
        <p:nvPicPr>
          <p:cNvPr id="3" name="Picture 2">
            <a:extLst>
              <a:ext uri="{FF2B5EF4-FFF2-40B4-BE49-F238E27FC236}">
                <a16:creationId xmlns:a16="http://schemas.microsoft.com/office/drawing/2014/main" id="{C1EA37ED-5E08-2197-6603-996C85EE0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120" y="1815836"/>
            <a:ext cx="2838274" cy="4026162"/>
          </a:xfrm>
          <a:prstGeom prst="rect">
            <a:avLst/>
          </a:prstGeom>
        </p:spPr>
      </p:pic>
      <p:pic>
        <p:nvPicPr>
          <p:cNvPr id="9" name="Picture 8">
            <a:extLst>
              <a:ext uri="{FF2B5EF4-FFF2-40B4-BE49-F238E27FC236}">
                <a16:creationId xmlns:a16="http://schemas.microsoft.com/office/drawing/2014/main" id="{37C41D83-F30B-4865-F15B-FAAAB868E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61" y="1815836"/>
            <a:ext cx="2837793" cy="4026159"/>
          </a:xfrm>
          <a:prstGeom prst="rect">
            <a:avLst/>
          </a:prstGeom>
        </p:spPr>
      </p:pic>
      <p:pic>
        <p:nvPicPr>
          <p:cNvPr id="10" name="Picture 9">
            <a:extLst>
              <a:ext uri="{FF2B5EF4-FFF2-40B4-BE49-F238E27FC236}">
                <a16:creationId xmlns:a16="http://schemas.microsoft.com/office/drawing/2014/main" id="{43AB01F9-C32A-9BA1-2A8E-5F34C07023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9120" y="1815835"/>
            <a:ext cx="2837793" cy="4026160"/>
          </a:xfrm>
          <a:prstGeom prst="rect">
            <a:avLst/>
          </a:prstGeom>
        </p:spPr>
      </p:pic>
    </p:spTree>
    <p:extLst>
      <p:ext uri="{BB962C8B-B14F-4D97-AF65-F5344CB8AC3E}">
        <p14:creationId xmlns:p14="http://schemas.microsoft.com/office/powerpoint/2010/main" val="2705498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82A6-89FA-6047-8B31-94B974EC2E84}"/>
              </a:ext>
            </a:extLst>
          </p:cNvPr>
          <p:cNvSpPr>
            <a:spLocks noGrp="1"/>
          </p:cNvSpPr>
          <p:nvPr>
            <p:ph type="title"/>
          </p:nvPr>
        </p:nvSpPr>
        <p:spPr>
          <a:xfrm>
            <a:off x="449424" y="204738"/>
            <a:ext cx="7484901" cy="981059"/>
          </a:xfrm>
        </p:spPr>
        <p:txBody>
          <a:bodyPr>
            <a:normAutofit/>
          </a:bodyPr>
          <a:lstStyle/>
          <a:p>
            <a:r>
              <a:rPr lang="lv-LV" b="1" dirty="0">
                <a:solidFill>
                  <a:schemeClr val="accent6">
                    <a:lumMod val="50000"/>
                  </a:schemeClr>
                </a:solidFill>
                <a:latin typeface="+mn-lt"/>
              </a:rPr>
              <a:t>PILSĒTAS ROBEŽAS TURPMĀK</a:t>
            </a:r>
          </a:p>
        </p:txBody>
      </p:sp>
      <p:cxnSp>
        <p:nvCxnSpPr>
          <p:cNvPr id="6" name="Straight Connector 5">
            <a:extLst>
              <a:ext uri="{FF2B5EF4-FFF2-40B4-BE49-F238E27FC236}">
                <a16:creationId xmlns:a16="http://schemas.microsoft.com/office/drawing/2014/main" id="{ADC30ACF-6ED6-6CC4-4F87-63B9ED08FC53}"/>
              </a:ext>
            </a:extLst>
          </p:cNvPr>
          <p:cNvCxnSpPr>
            <a:cxnSpLocks/>
          </p:cNvCxnSpPr>
          <p:nvPr/>
        </p:nvCxnSpPr>
        <p:spPr>
          <a:xfrm>
            <a:off x="449424" y="1063429"/>
            <a:ext cx="6970551" cy="0"/>
          </a:xfrm>
          <a:prstGeom prst="line">
            <a:avLst/>
          </a:prstGeom>
          <a:ln w="7620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
        <p:nvSpPr>
          <p:cNvPr id="10" name="Content Placeholder 2">
            <a:extLst>
              <a:ext uri="{FF2B5EF4-FFF2-40B4-BE49-F238E27FC236}">
                <a16:creationId xmlns:a16="http://schemas.microsoft.com/office/drawing/2014/main" id="{C88CEBDE-B629-6B70-D457-DC08F2CEADA5}"/>
              </a:ext>
            </a:extLst>
          </p:cNvPr>
          <p:cNvSpPr txBox="1">
            <a:spLocks/>
          </p:cNvSpPr>
          <p:nvPr/>
        </p:nvSpPr>
        <p:spPr>
          <a:xfrm>
            <a:off x="440773" y="1262357"/>
            <a:ext cx="3751101" cy="37020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Par Ādažu pilsētas robežas izmaiņām saņemti </a:t>
            </a:r>
            <a:r>
              <a:rPr lang="lv-LV" sz="2200" b="1" dirty="0">
                <a:solidFill>
                  <a:srgbClr val="FF0000"/>
                </a:solidFill>
                <a:ea typeface="Calibri" panose="020F0502020204030204" pitchFamily="34" charset="0"/>
              </a:rPr>
              <a:t> </a:t>
            </a:r>
            <a:r>
              <a:rPr lang="lv-LV" sz="2200" b="1" dirty="0">
                <a:solidFill>
                  <a:schemeClr val="accent6">
                    <a:lumMod val="50000"/>
                  </a:schemeClr>
                </a:solidFill>
                <a:ea typeface="Calibri" panose="020F0502020204030204" pitchFamily="34" charset="0"/>
              </a:rPr>
              <a:t>iesniegumi no zemes īpašniekiem ar lūgumu izslēgt tos no pilsētas robežām</a:t>
            </a:r>
          </a:p>
          <a:p>
            <a:pPr>
              <a:buFont typeface="Wingdings" panose="05000000000000000000" pitchFamily="2" charset="2"/>
              <a:buChar char="ü"/>
            </a:pPr>
            <a:r>
              <a:rPr lang="lv-LV" sz="2200" b="1" dirty="0">
                <a:solidFill>
                  <a:schemeClr val="accent6">
                    <a:lumMod val="50000"/>
                  </a:schemeClr>
                </a:solidFill>
                <a:ea typeface="Calibri" panose="020F0502020204030204" pitchFamily="34" charset="0"/>
              </a:rPr>
              <a:t>Plašākai viedokļu noskaidrošanai rakstiski uzrunāti arī citi zemes īpašnieki uz ziemeļiem no Muižas ielas industriālās zonas</a:t>
            </a:r>
            <a:endParaRPr lang="lv-LV" sz="2200" b="1" dirty="0">
              <a:solidFill>
                <a:srgbClr val="FF0000"/>
              </a:solidFill>
              <a:ea typeface="Calibri" panose="020F0502020204030204" pitchFamily="34" charset="0"/>
            </a:endParaRPr>
          </a:p>
          <a:p>
            <a:pPr>
              <a:buFont typeface="Wingdings" panose="05000000000000000000" pitchFamily="2" charset="2"/>
              <a:buChar char="ü"/>
            </a:pPr>
            <a:endParaRPr lang="lv-LV" sz="2200" b="1" dirty="0">
              <a:solidFill>
                <a:schemeClr val="accent6">
                  <a:lumMod val="50000"/>
                </a:schemeClr>
              </a:solidFill>
              <a:effectLst/>
              <a:ea typeface="Calibri" panose="020F0502020204030204" pitchFamily="34" charset="0"/>
            </a:endParaRPr>
          </a:p>
        </p:txBody>
      </p:sp>
      <p:pic>
        <p:nvPicPr>
          <p:cNvPr id="3" name="Picture 2">
            <a:extLst>
              <a:ext uri="{FF2B5EF4-FFF2-40B4-BE49-F238E27FC236}">
                <a16:creationId xmlns:a16="http://schemas.microsoft.com/office/drawing/2014/main" id="{C2656D57-1EC2-67BB-64F4-9514BC739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305" y="1162782"/>
            <a:ext cx="4779561" cy="5490480"/>
          </a:xfrm>
          <a:prstGeom prst="rect">
            <a:avLst/>
          </a:prstGeom>
        </p:spPr>
      </p:pic>
    </p:spTree>
    <p:extLst>
      <p:ext uri="{BB962C8B-B14F-4D97-AF65-F5344CB8AC3E}">
        <p14:creationId xmlns:p14="http://schemas.microsoft.com/office/powerpoint/2010/main" val="238921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2154</TotalTime>
  <Words>2638</Words>
  <Application>Microsoft Office PowerPoint</Application>
  <PresentationFormat>Widescreen</PresentationFormat>
  <Paragraphs>190</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ArialMT</vt:lpstr>
      <vt:lpstr>Calibri</vt:lpstr>
      <vt:lpstr>Calibri Light</vt:lpstr>
      <vt:lpstr>Times New Roman</vt:lpstr>
      <vt:lpstr>Wingdings</vt:lpstr>
      <vt:lpstr>Office Theme</vt:lpstr>
      <vt:lpstr>  INFORMATĪVAIS ZIŅOJUMS  PAR ĀDAŽU NOVADA  CIEMU UN ĀDAŽU PILSĒTAS ROBEŽU IZMAIŅĀM TERITORIJAS PLĀNOJUMĀ   </vt:lpstr>
      <vt:lpstr>KĀPĒC PAR TO ŠOBRĪD</vt:lpstr>
      <vt:lpstr>ĀDAŽU PILSĒTAS UN CIEMU ROBEŽAS ŠOBRĪD</vt:lpstr>
      <vt:lpstr>PRIEKŠLIKUMI IZMAIŅĀM</vt:lpstr>
      <vt:lpstr>KAS IR PILSĒTA UN KĀ NOSAKA ROBEŽAS</vt:lpstr>
      <vt:lpstr>KAS IR PILSĒTA UN KĀ NOSAKA ROBEŽAS</vt:lpstr>
      <vt:lpstr>KĀPĒC PAR TO ŠOBRĪD</vt:lpstr>
      <vt:lpstr>ĀDAŽU PILSĒTAS ROBEŽA ŠOBRĪD</vt:lpstr>
      <vt:lpstr>PILSĒTAS ROBEŽAS TURPMĀK</vt:lpstr>
      <vt:lpstr>PILSĒTAS ROBEŽAS TURPMĀK - PRIEKŠLIKUMI</vt:lpstr>
      <vt:lpstr>PILSĒTAS ROBEŽAS  TURPMĀK - PRIEKŠLIKUMI</vt:lpstr>
      <vt:lpstr>PILSĒTAS ROBEŽAS IZMAIŅU IETEKME  UZ ZEMES IZMANTOŠANU  </vt:lpstr>
      <vt:lpstr>PILSĒTAS ROBEŽAS IZMAIŅU IETEKME  UZ ZEMES IZMANTOŠANU  </vt:lpstr>
      <vt:lpstr>ATBALSTS LAUKSAIMNIEKIEM</vt:lpstr>
      <vt:lpstr>ATBALSTS LAUKSAIMNIEKIEM</vt:lpstr>
      <vt:lpstr>KAS IR CIEMS UN KĀ NOSAKA ROBEŽAS</vt:lpstr>
      <vt:lpstr>KAS IR CIEMS UN KĀ NOSAKA ROBEŽAS</vt:lpstr>
      <vt:lpstr>KRITĒRIJI CIEMU STATUSAM UN ROBEŽĀM</vt:lpstr>
      <vt:lpstr>EIMURI  ŠOBRĪD</vt:lpstr>
      <vt:lpstr>EIMURI UN ATARI TURPMĀK</vt:lpstr>
      <vt:lpstr>CARNIKAVA UN  LAVERI ŠOBRĪD</vt:lpstr>
      <vt:lpstr>CIEMU ROBEŽAS  TURPMĀK</vt:lpstr>
      <vt:lpstr>GARCIEMS UN MEŽGARCIEMS ŠOBRĪD</vt:lpstr>
      <vt:lpstr>CIEMU ROBEŽAS  TURPMĀK</vt:lpstr>
      <vt:lpstr>BIRZNIEKU ROBEŽAS ŠOBRĪD</vt:lpstr>
      <vt:lpstr>CIEMU ROBEŽAS  TURPMĀK</vt:lpstr>
      <vt:lpstr>BIRZNIEKU ROBEŽAS  TURPMĀK</vt:lpstr>
      <vt:lpstr>STAPRIŅI - ROBEŽAS ŠOBRĪD</vt:lpstr>
      <vt:lpstr>STAPRIŅU ROBEŽAS  TURPMĀK</vt:lpstr>
      <vt:lpstr>KADAGA - ROBEŽAS ŠOBRĪD</vt:lpstr>
      <vt:lpstr>KADAGA - ROBEŽAS ŠOBRĪD</vt:lpstr>
      <vt:lpstr>KADAGAS CIEMA ROBEŽAS TURPMĀK 1.variants</vt:lpstr>
      <vt:lpstr>KADAGAS CIEMA ROBEŽAS  TURPMĀK 2.variants</vt:lpstr>
      <vt:lpstr>DIVEZERI ŠOBRĪD</vt:lpstr>
      <vt:lpstr>DIVEZERI ŠOBRĪD</vt:lpstr>
      <vt:lpstr>DIVEZERI TURPMĀK</vt:lpstr>
      <vt:lpstr>CIEMU ROBEŽAS</vt:lpstr>
      <vt:lpstr>PILSĒTAS UN CIEMU ROBEŽAS KOPSKATĀ TURPMĀK</vt:lpstr>
      <vt:lpstr>LŪDZAM PIEŅEMT ZINĀŠANAI UN SNIEGT VIEDOKĻUS, PRIEKŠLIKUMUS!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TERITORIJAS PLĀNOŠANAS NODAĻAS  PAVEIKTAIS UN PLĀNOTAIS</dc:title>
  <dc:creator>Indra Murzina</dc:creator>
  <cp:lastModifiedBy>Sintija Tenisa</cp:lastModifiedBy>
  <cp:revision>88</cp:revision>
  <cp:lastPrinted>2024-08-14T13:08:06Z</cp:lastPrinted>
  <dcterms:created xsi:type="dcterms:W3CDTF">2023-01-03T08:26:33Z</dcterms:created>
  <dcterms:modified xsi:type="dcterms:W3CDTF">2024-11-20T13:39:58Z</dcterms:modified>
</cp:coreProperties>
</file>