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70" r:id="rId8"/>
    <p:sldId id="262" r:id="rId9"/>
    <p:sldId id="264" r:id="rId10"/>
    <p:sldId id="265" r:id="rId11"/>
    <p:sldId id="258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AFACB6-E33C-24FE-F2B4-0A01E67F5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212A301-D685-7479-24AA-BB383AC9D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8A26989-C8A4-4757-C128-8672E0CA2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F55226A-A80F-7090-C436-6DA68BACE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AE0480F-2E34-E95C-22F3-A5017440E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5625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EC1E21A-12D8-67ED-545F-09CA017A4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520134BE-232E-B8B0-9FDE-24AE89EA6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20DCBA1-33DC-F352-A76A-93CA0406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2CD4084-F519-A739-93E3-93285093E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568FD74-9D0D-6C75-97EB-F04F3E920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58736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CDC8B665-BF49-491E-D5E8-28EAEB6B5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372C69F-DE97-5115-6E20-D4B028756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374A5CD-4021-291A-D08C-96D882C4C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A534E9E-A499-8478-70DD-D5126927A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D483057-7082-9659-00EA-E83B2A0C7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5307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489D776-BBE6-0E30-F9B8-70DD38242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79DC3EC-B134-8938-BEA5-75D975A41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042ACD3-6F1B-AE73-D0D1-07E4ABBB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A71B0B2-4624-95FA-28A2-84E37975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1BC72A8-0D6B-57FA-6F62-27FD590D8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4335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5F552BE-C944-7B0F-A877-5B249700F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912A762-AFAE-F068-FFAB-16B4B69680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1DD216C-1E55-2618-2F8B-950DB545F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4248EA5-76B5-D799-241E-B0645093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6DFC5A5-89BC-8DCC-5AC5-BD1B052F9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0595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D2001F0-66FC-7390-A573-FB714481A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6A79810-ED31-7C27-B670-09F673B3B2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7768B5FB-21E6-2C65-3157-991AC60047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D5A9687-967C-0F4D-C410-0C6092CA6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E30262F-C37B-546E-6B67-A86ED9741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CA4E14B-281B-0299-7D8D-0D3AB3CE0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447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05A89BF-5C29-5AF8-E452-750FC11A9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23459A4-4C78-87F9-B2AA-573BD61A8C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F00A6EB-033C-E106-A214-9E1E5C0AB9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7D0048A-1F16-EDB1-8B7B-DF97450606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9B736BF5-B571-4150-9F7D-A77FE0134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E324A1BC-0724-D0A7-36BD-8B7F6B7A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8A6D320E-86E3-18F3-E95E-DD2FD5AA2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213DEEC5-6827-3A80-B734-E717A9989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66748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01E7D43-F08B-510B-108F-8CA6730CA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8D4FAF26-58DD-2328-2C04-5212EEF57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D6E819F7-6E23-1151-05DF-789042952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8449C9B8-EFDB-C426-EED9-45482A140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1278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FDCE3868-FC96-C600-5C95-875AC8F02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C4014F0F-D428-BB6F-8099-F8CA23244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F4762CD4-8126-AC34-3239-F4C4AEFA3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67292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C7A21D6-056B-21B8-2DF4-F8E8E4D3D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9E2B302-6BBF-8FDC-8830-6402F16C43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902AE1B-A0E5-7FAC-F902-08DAA38D4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9C6CC48-B50E-1238-DA1A-DD56BF05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EE1B547-574C-7B8C-DA30-3A58379C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A8287EF-FA93-36C3-DD0D-78077C50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879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B3AC994-B310-6A16-FFE5-389570E30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9272DCF3-EB13-5C7C-05F3-EFBF00DC96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5C4ADE7-5E21-CD74-0557-3C4ECCE6BA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15B69D7E-7F6B-4DDE-346F-2F13A4766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ED6EB4F-53F0-E7F5-B3A3-9D4E1EAA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2330DFF-24D2-1D5F-EC15-18EC086D5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1494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066F90D2-E33E-2995-47AA-00D85BFFF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D7ABB73-6DBE-DABA-A666-13A1D74AA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2D618B0-73AF-971A-26FC-D34C89DB23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69283-8DF1-48EB-A66A-9A4770540B70}" type="datetimeFigureOut">
              <a:rPr lang="lv-LV" smtClean="0"/>
              <a:t>19.11.2024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933E0EC-FEF6-4358-FA28-586BC267A1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64F080E-21EA-5BB1-0A30-6857582A7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7CB72-AC3B-4012-85D7-618F8684D6E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07283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ttēls 3">
            <a:extLst>
              <a:ext uri="{FF2B5EF4-FFF2-40B4-BE49-F238E27FC236}">
                <a16:creationId xmlns:a16="http://schemas.microsoft.com/office/drawing/2014/main" id="{C7F33C22-3452-0718-986D-78B6C5F1D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3948" y="352335"/>
            <a:ext cx="1824845" cy="1755387"/>
          </a:xfrm>
          <a:prstGeom prst="rect">
            <a:avLst/>
          </a:prstGeom>
        </p:spPr>
      </p:pic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DA11DB3B-A407-CE57-6984-C0E104192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64590" y="2425816"/>
            <a:ext cx="9144000" cy="2198994"/>
          </a:xfrm>
        </p:spPr>
        <p:txBody>
          <a:bodyPr>
            <a:noAutofit/>
          </a:bodyPr>
          <a:lstStyle/>
          <a:p>
            <a:r>
              <a:rPr lang="lv-LV" sz="4400" b="1" dirty="0">
                <a:solidFill>
                  <a:srgbClr val="00B050"/>
                </a:solidFill>
              </a:rPr>
              <a:t>Aktualitātes, gatavojoties XIII Latvijas Skolu jaunatnes dziesmu un deju svētkiem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27972F-08B1-8AF8-C740-8B9F800D3DCC}"/>
              </a:ext>
            </a:extLst>
          </p:cNvPr>
          <p:cNvSpPr txBox="1"/>
          <p:nvPr/>
        </p:nvSpPr>
        <p:spPr>
          <a:xfrm>
            <a:off x="8396748" y="4624810"/>
            <a:ext cx="31364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Ādažu novada pašvaldības </a:t>
            </a:r>
          </a:p>
          <a:p>
            <a:r>
              <a:rPr lang="lv-LV" dirty="0"/>
              <a:t>Izglītības un jaunatnes nodaļas </a:t>
            </a:r>
          </a:p>
          <a:p>
            <a:r>
              <a:rPr lang="lv-LV" dirty="0"/>
              <a:t>Interešu izglītības koordinatore</a:t>
            </a:r>
          </a:p>
          <a:p>
            <a:r>
              <a:rPr lang="lv-LV" dirty="0"/>
              <a:t>Alise Timermane-Legzdiņa</a:t>
            </a:r>
          </a:p>
        </p:txBody>
      </p:sp>
    </p:spTree>
    <p:extLst>
      <p:ext uri="{BB962C8B-B14F-4D97-AF65-F5344CB8AC3E}">
        <p14:creationId xmlns:p14="http://schemas.microsoft.com/office/powerpoint/2010/main" val="4027782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ED81F93-4F83-BF41-4432-310C26A3D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819" y="335628"/>
            <a:ext cx="8777748" cy="382127"/>
          </a:xfrm>
        </p:spPr>
        <p:txBody>
          <a:bodyPr>
            <a:normAutofit fontScale="90000"/>
          </a:bodyPr>
          <a:lstStyle/>
          <a:p>
            <a:r>
              <a:rPr lang="lv-LV" b="1" dirty="0">
                <a:solidFill>
                  <a:srgbClr val="00B050"/>
                </a:solidFill>
              </a:rPr>
              <a:t>Ādažu novada plānotie dalībnieki </a:t>
            </a:r>
          </a:p>
        </p:txBody>
      </p:sp>
      <p:pic>
        <p:nvPicPr>
          <p:cNvPr id="14" name="Satura vietturis 13">
            <a:extLst>
              <a:ext uri="{FF2B5EF4-FFF2-40B4-BE49-F238E27FC236}">
                <a16:creationId xmlns:a16="http://schemas.microsoft.com/office/drawing/2014/main" id="{8BB65ABD-8A48-E4DC-F519-C4C6EA283E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7439" y="1026332"/>
            <a:ext cx="8528941" cy="5496040"/>
          </a:xfrm>
        </p:spPr>
      </p:pic>
      <p:pic>
        <p:nvPicPr>
          <p:cNvPr id="6" name="Attēls 5">
            <a:extLst>
              <a:ext uri="{FF2B5EF4-FFF2-40B4-BE49-F238E27FC236}">
                <a16:creationId xmlns:a16="http://schemas.microsoft.com/office/drawing/2014/main" id="{848E5449-B17A-0005-87CD-4293662B2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415" y="197443"/>
            <a:ext cx="1748956" cy="168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2494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 fontScale="90000"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XIII Latvijas Skolu jaunatnes dziesmu un deju svētku  Ādažu novada organizatoriskais darbs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5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sz="3800" b="1" dirty="0"/>
              <a:t>NOVADA KOORDINATORA darbs</a:t>
            </a:r>
          </a:p>
          <a:p>
            <a:pPr algn="just"/>
            <a:r>
              <a:rPr lang="lv-LV" dirty="0"/>
              <a:t>Novada koordinators ir informēts par savā administratīvajā teritorijā esošajiem kolektīviem un pulciņiem, kuri iesaistījušies Dziesmu un deju svētku procesā un gatavojas svētkiem</a:t>
            </a:r>
          </a:p>
          <a:p>
            <a:pPr marL="0" indent="0" algn="just">
              <a:buNone/>
            </a:pPr>
            <a:r>
              <a:rPr lang="lv-LV" dirty="0"/>
              <a:t>▪     Sniedz informatīvo un organizatorisko atbalstu jomu koordinatoriem (mūzika, tautas deja, mūsdienu deja, vizuālā māksla, mūzika), kolektīvu un pulciņu vadītājiem</a:t>
            </a:r>
          </a:p>
          <a:p>
            <a:pPr marL="0" indent="0" algn="just">
              <a:buNone/>
            </a:pPr>
            <a:r>
              <a:rPr lang="lv-LV" dirty="0"/>
              <a:t>▪     Savākt, apkopot un nodrošināt informācijas operatīvu apriti starp pašvaldību un VISC, svētku datu bāzes informācijas apkopošana</a:t>
            </a:r>
          </a:p>
          <a:p>
            <a:pPr marL="0" indent="0" algn="just">
              <a:buNone/>
            </a:pPr>
            <a:r>
              <a:rPr lang="lv-LV" dirty="0"/>
              <a:t>▪    Piedalīties VISC organizētajās svētku koordinatoru sanāksmēs ( no 2024. gada septembra līdz 2025. gada jūlijam). Katru mēnesi ir vismaz viena sanāksme</a:t>
            </a:r>
          </a:p>
          <a:p>
            <a:pPr marL="0" indent="0" algn="just">
              <a:buNone/>
            </a:pPr>
            <a:r>
              <a:rPr lang="lv-LV" dirty="0"/>
              <a:t>▪  Organizēt svētku sagatavošanas pasākumus, t.sk. skates, konkursus, savā administratīvajā teritorijā, nepieciešamības gadījumā sadarboties ar citu novadu koordinatoriem</a:t>
            </a:r>
          </a:p>
          <a:p>
            <a:pPr marL="0" indent="0" algn="just">
              <a:buNone/>
            </a:pPr>
            <a:r>
              <a:rPr lang="lv-LV" dirty="0"/>
              <a:t>▪   </a:t>
            </a:r>
            <a:r>
              <a:rPr lang="lv-LV" dirty="0" err="1"/>
              <a:t>Koprepertuāra</a:t>
            </a:r>
            <a:r>
              <a:rPr lang="lv-LV" dirty="0"/>
              <a:t> kolektīvu (koris, tautas deja, mūsdienu deja, orķestris u.c.) kopmēģinājumu norises nodrošināšana un atbalsts kolektīviem to apmeklēšanā</a:t>
            </a:r>
          </a:p>
          <a:p>
            <a:pPr marL="0" indent="0" algn="just">
              <a:buNone/>
            </a:pPr>
            <a:r>
              <a:rPr lang="lv-LV" dirty="0"/>
              <a:t>▪  Sadarboties ar pašvaldības vadību, institūcijām/ dienestiem/ speciālistiem, kuri iesaistīti svētku sagatavošanas un norises procesā</a:t>
            </a:r>
          </a:p>
          <a:p>
            <a:pPr marL="0" indent="0" algn="just">
              <a:buNone/>
            </a:pPr>
            <a:r>
              <a:rPr lang="lv-LV" dirty="0"/>
              <a:t>▪ Konsultēt par svētku sagatavošanas jautājumiem dalībniekus, vecākus, pedagogus un citus interesentus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832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 fontScale="90000"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XIII Latvijas Skolu jaunatnes dziesmu un deju svētku  Ādažu novada organizatoriskais darbs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5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lv-LV" b="1" dirty="0"/>
              <a:t>NOVADA KOORDINATORA darbs</a:t>
            </a:r>
          </a:p>
          <a:p>
            <a:pPr marL="0" indent="0">
              <a:buNone/>
            </a:pPr>
            <a:r>
              <a:rPr lang="lv-LV" sz="1800" b="1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Pirmssvētku</a:t>
            </a:r>
            <a:r>
              <a:rPr lang="lv-LV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un svētku laikā: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informācijas aprite (dalībnieks-dalībnieku vecāki-pedagogi-kolektīvu vadītāji-VISC) dalībnieku identifikācijas karšu sagatavošanai</a:t>
            </a:r>
          </a:p>
          <a:p>
            <a:r>
              <a:rPr lang="pt-BR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personas datu aizsardzības jautājumu risināšana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ēdināšanas un izmitināšanas organizēšana, iepirkumi, līgumu slēgšana </a:t>
            </a:r>
            <a:r>
              <a:rPr lang="lv-LV" sz="1800" b="0" i="0" u="none" strike="noStrike" baseline="0" dirty="0">
                <a:latin typeface="Verdana" panose="020B0604030504040204" pitchFamily="34" charset="0"/>
              </a:rPr>
              <a:t>(nepieciešams palīgs)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transporta jautājumu koordinēšana, iepirkumi, līguma slēgšana </a:t>
            </a:r>
            <a:r>
              <a:rPr lang="lv-LV" sz="1800" b="0" i="0" u="none" strike="noStrike" baseline="0" dirty="0">
                <a:latin typeface="Verdana" panose="020B0604030504040204" pitchFamily="34" charset="0"/>
              </a:rPr>
              <a:t>(nepieciešams palīgs)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svētku atribūtikas sadale savas pašvaldības svētku dalībniekiem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mediķa, pašvaldības policijas vai citu speciālistu piesaiste dalībnieku labsajūtas un drošības nodrošinājumam</a:t>
            </a:r>
          </a:p>
          <a:p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jānodrošina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pavadošo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personu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izglītošana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un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informēšana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par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viņu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pienākumiem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un </a:t>
            </a:r>
            <a:r>
              <a:rPr lang="es-ES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atbildību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Novada svētku tēla izveidošana, nodrošināšana ( piem. svētku gājiens) </a:t>
            </a:r>
            <a:r>
              <a:rPr lang="lv-LV" sz="1800" dirty="0">
                <a:latin typeface="Verdana" panose="020B0604030504040204" pitchFamily="34" charset="0"/>
              </a:rPr>
              <a:t>(nepieciešams palīgs)</a:t>
            </a:r>
          </a:p>
          <a:p>
            <a:endParaRPr lang="es-ES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endParaRPr lang="lv-LV" b="1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386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 fontScale="90000"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XIII Latvijas Skolu jaunatnes dziesmu un deju svētku  Ādažu novada plānotais finansējums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1) 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Dziesmu </a:t>
            </a:r>
            <a:r>
              <a:rPr lang="lv-LV" sz="19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svētku organizēšanā 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iesaistīto personu finansējums:</a:t>
            </a:r>
          </a:p>
          <a:p>
            <a:r>
              <a:rPr lang="lv-LV" sz="19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Novada </a:t>
            </a:r>
            <a:r>
              <a:rPr lang="lv-LV" sz="19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DzSv</a:t>
            </a:r>
            <a:r>
              <a:rPr lang="lv-LV" sz="19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galvenajam koordinatoram – ir papildus 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atmaksāts darbs </a:t>
            </a:r>
            <a:r>
              <a:rPr lang="lv-LV" sz="19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no janvāra līdz jūlijam</a:t>
            </a:r>
          </a:p>
          <a:p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Koordinatora darba grupas 3 locekļu – piemaksa ne mazāka kā 20 % no maija līdz jūlijam </a:t>
            </a:r>
          </a:p>
          <a:p>
            <a:pPr marL="0" indent="0">
              <a:buNone/>
            </a:pPr>
            <a:r>
              <a:rPr lang="lv-LV" sz="19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2) Dziesmu svētku dalībnieku, pavadošo personu un vadītāju nogādāšana </a:t>
            </a:r>
            <a:r>
              <a:rPr lang="lv-LV" sz="19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ar transportu uz   svētkiem</a:t>
            </a:r>
            <a:r>
              <a:rPr lang="lv-LV" sz="19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skatēm, konkursiem – paredzēts 165 000 </a:t>
            </a:r>
            <a:r>
              <a:rPr lang="lv-LV" sz="1900" b="0" i="1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lv-LV" sz="1900" b="0" i="1" u="none" strike="noStrike" baseline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900" b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Plānoti ap 28 interešu izglītības un profesionālās ievirzes kolektīvi/grupas </a:t>
            </a:r>
          </a:p>
          <a:p>
            <a:pPr marL="0" indent="0">
              <a:buNone/>
            </a:pP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3) </a:t>
            </a:r>
            <a:r>
              <a:rPr lang="lv-LV" sz="1900" b="1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Izdevumi svētku, skates, gājiena aktivitāšu īstenošanai </a:t>
            </a:r>
            <a:r>
              <a:rPr lang="lv-LV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– paredzēts ap 11 431 </a:t>
            </a:r>
            <a:r>
              <a:rPr lang="lv-LV" sz="1900" i="1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es-ES" sz="1900" b="0" i="1" u="none" strike="noStrike" baseline="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Dziesmu svētku kolektīviem materiālu rezerves nodrošinājums ( tērpi, u.c.), lietusmēteļi</a:t>
            </a:r>
          </a:p>
          <a:p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Novada delegācijas noformējums, karogi u.c., svētku gājiens,</a:t>
            </a:r>
          </a:p>
          <a:p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Novada informēšana, video un publikācijas u.c.</a:t>
            </a:r>
          </a:p>
          <a:p>
            <a:pPr marL="0" indent="0">
              <a:buNone/>
            </a:pP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4) </a:t>
            </a:r>
            <a:r>
              <a:rPr lang="lv-LV" sz="1900" b="1" dirty="0" err="1">
                <a:latin typeface="Verdana" panose="020B0604030504040204" pitchFamily="34" charset="0"/>
                <a:ea typeface="Verdana" panose="020B0604030504040204" pitchFamily="34" charset="0"/>
              </a:rPr>
              <a:t>Attalgojums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(uzņēmuma līgums) skates </a:t>
            </a:r>
            <a:r>
              <a:rPr lang="lv-LV" sz="1900" b="1" dirty="0">
                <a:latin typeface="Verdana" panose="020B0604030504040204" pitchFamily="34" charset="0"/>
                <a:ea typeface="Verdana" panose="020B0604030504040204" pitchFamily="34" charset="0"/>
              </a:rPr>
              <a:t>žūrijas locekļiem, novada kopmēģinājuma virsdiriģentiem, koncertmeistaram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  - paredzēts ap 2350</a:t>
            </a:r>
            <a:r>
              <a:rPr lang="lv-LV" sz="19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9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( ieskaitot VSAOI)</a:t>
            </a:r>
          </a:p>
          <a:p>
            <a:pPr marL="0" indent="0">
              <a:buNone/>
            </a:pP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5) </a:t>
            </a:r>
            <a:r>
              <a:rPr lang="lv-LV" sz="1900" b="1" dirty="0">
                <a:latin typeface="Verdana" panose="020B0604030504040204" pitchFamily="34" charset="0"/>
                <a:ea typeface="Verdana" panose="020B0604030504040204" pitchFamily="34" charset="0"/>
              </a:rPr>
              <a:t>Naudas balvas kolektīvu vadītājiem 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noslēgumā par ieguldīto darbu un novada tēla veidošanu – paredzēts ap 6489 </a:t>
            </a:r>
            <a:r>
              <a:rPr lang="lv-LV" sz="1900" i="1" dirty="0" err="1"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900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lv-LV" sz="1900" dirty="0">
                <a:latin typeface="Verdana" panose="020B0604030504040204" pitchFamily="34" charset="0"/>
                <a:ea typeface="Verdana" panose="020B0604030504040204" pitchFamily="34" charset="0"/>
              </a:rPr>
              <a:t>(ieskaitot VSAOI) </a:t>
            </a:r>
          </a:p>
          <a:p>
            <a:pPr marL="0" indent="0">
              <a:buNone/>
            </a:pPr>
            <a:endParaRPr lang="lv-LV" sz="2000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495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 fontScale="90000"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XIII Latvijas Skolu jaunatnes dziesmu un deju svētku  Ādažu novada plānotais finansējums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5"/>
            <a:ext cx="10515600" cy="1458349"/>
          </a:xfrm>
        </p:spPr>
        <p:txBody>
          <a:bodyPr>
            <a:normAutofit/>
          </a:bodyPr>
          <a:lstStyle/>
          <a:p>
            <a:r>
              <a:rPr lang="lv-LV" sz="2000" dirty="0"/>
              <a:t>Novada Dziesmu svētku dalībnieku un pavadošo personu ēdināšanu nodrošina valsts finansējums. Par vienu personu no 15 – 18 </a:t>
            </a:r>
            <a:r>
              <a:rPr lang="lv-LV" sz="2000" i="1" dirty="0" err="1"/>
              <a:t>euro</a:t>
            </a:r>
            <a:r>
              <a:rPr lang="lv-LV" sz="2000" dirty="0"/>
              <a:t> ( ieskaitot PVN). Plānotā summa 87 300 </a:t>
            </a:r>
            <a:r>
              <a:rPr lang="lv-LV" sz="2000" i="1" dirty="0" err="1"/>
              <a:t>euro</a:t>
            </a:r>
            <a:endParaRPr lang="lv-LV" sz="2000" i="1" dirty="0"/>
          </a:p>
          <a:p>
            <a:r>
              <a:rPr lang="lv-LV" sz="2000" dirty="0"/>
              <a:t>Novada tehniskā personāla ēdināšana ir jāparedz svētku budžetā – plānota ap 3402 </a:t>
            </a:r>
            <a:r>
              <a:rPr lang="lv-LV" sz="2000" i="1" dirty="0" err="1"/>
              <a:t>euro</a:t>
            </a:r>
            <a:r>
              <a:rPr lang="lv-LV" sz="2000" i="1" dirty="0"/>
              <a:t> ( </a:t>
            </a:r>
            <a:r>
              <a:rPr lang="lv-LV" sz="2000" dirty="0"/>
              <a:t>ieskaitot PVN)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1360F67-158B-006A-8849-C20965C6BA82}"/>
              </a:ext>
            </a:extLst>
          </p:cNvPr>
          <p:cNvSpPr txBox="1"/>
          <p:nvPr/>
        </p:nvSpPr>
        <p:spPr>
          <a:xfrm>
            <a:off x="1071716" y="4667608"/>
            <a:ext cx="10282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!!! Budžetā būtu  jāparedz papildus neparedzētie izdevumiem un jāņem vērā inflācijas procents</a:t>
            </a:r>
          </a:p>
        </p:txBody>
      </p:sp>
    </p:spTree>
    <p:extLst>
      <p:ext uri="{BB962C8B-B14F-4D97-AF65-F5344CB8AC3E}">
        <p14:creationId xmlns:p14="http://schemas.microsoft.com/office/powerpoint/2010/main" val="197501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3200EEA-0686-9553-99C8-BC98A346F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8742" y="3782245"/>
            <a:ext cx="8394290" cy="6914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4000" dirty="0"/>
              <a:t>Paldies par uzmanību!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D66EE48F-E06C-8149-C3F6-38D3D7653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2095" y="614144"/>
            <a:ext cx="2747810" cy="263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10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XIII Latvijas skolu jaunatnes dziesmu un deju svētku sagatavošanas process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52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lv-LV" dirty="0"/>
              <a:t>1.posms   2022.-2024.gads -  konkursi, repertuāra atlase, kolektīvu vadītāju un pedagogu profesionālā pilnveide</a:t>
            </a:r>
          </a:p>
          <a:p>
            <a:pPr marL="0" indent="0">
              <a:buNone/>
            </a:pPr>
            <a:r>
              <a:rPr lang="lv-LV" dirty="0"/>
              <a:t>2.Posms   </a:t>
            </a:r>
            <a:r>
              <a:rPr lang="lv-LV" b="1" dirty="0"/>
              <a:t>2024. – 2025.gads septembris –jūnijs ir svētku dalībnieku atlase, konkursi un svētku sagatavošanas organizatoriskie darbi ( iepirkumi, loģistika – ēdināšana, naktsmītnes), semināri, svētku budžeta sagatavošana un apstiprināšana</a:t>
            </a:r>
          </a:p>
          <a:p>
            <a:pPr marL="0" indent="0">
              <a:buNone/>
            </a:pPr>
            <a:r>
              <a:rPr lang="lv-LV" dirty="0"/>
              <a:t>3.posms ir svētku norise 2025.gada 5. –13.jūlijā Rīgā, plānots, ka no Ādažu novada piedalīsies  ~ 700 bērnu un jauniešu 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059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426"/>
            <a:ext cx="10515600" cy="4100051"/>
          </a:xfrm>
        </p:spPr>
        <p:txBody>
          <a:bodyPr>
            <a:normAutofit lnSpcReduction="10000"/>
          </a:bodyPr>
          <a:lstStyle/>
          <a:p>
            <a:endParaRPr lang="lv-LV" sz="1800" b="0" i="0" u="none" strike="noStrike" baseline="0" dirty="0"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1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Mūzika</a:t>
            </a:r>
            <a:endParaRPr lang="lv-LV" sz="180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Kori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Koru kopmēģinājumi Ādažu novadā – Janvārī un Februārī</a:t>
            </a:r>
          </a:p>
          <a:p>
            <a:r>
              <a:rPr lang="lv-LV" sz="2000" dirty="0">
                <a:solidFill>
                  <a:srgbClr val="000000"/>
                </a:solidFill>
                <a:latin typeface="Verdana" panose="020B0604030504040204" pitchFamily="34" charset="0"/>
              </a:rPr>
              <a:t>Koru 1. kārtas skate Ādažu novadā – Martā</a:t>
            </a:r>
          </a:p>
          <a:p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Koru 2. kārtas skate Siguldā -  Aprīlis</a:t>
            </a:r>
          </a:p>
          <a:p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Koru fināla konkurss Rīgā – Maijs</a:t>
            </a:r>
          </a:p>
          <a:p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Koru koncertu mēģinājumi – 5. - 13. jūlijs</a:t>
            </a:r>
          </a:p>
          <a:p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Koru </a:t>
            </a:r>
            <a:r>
              <a:rPr lang="lv-LV" sz="20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lielkoncerts</a:t>
            </a:r>
            <a:r>
              <a:rPr lang="lv-LV" sz="20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–Noslēguma koncerts Mežaparka Lielajā estrādē «Sidraba birzs»</a:t>
            </a:r>
          </a:p>
          <a:p>
            <a:pPr marL="0" indent="0">
              <a:buNone/>
            </a:pPr>
            <a:endParaRPr lang="lv-LV" sz="1800" b="0" i="0" u="none" strike="noStrike" baseline="0" dirty="0">
              <a:latin typeface="Verdana" panose="020B060403050404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211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426"/>
            <a:ext cx="10515600" cy="458413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Instrumentālā mūzika</a:t>
            </a:r>
          </a:p>
          <a:p>
            <a:pPr marL="0" indent="0">
              <a:buNone/>
            </a:pPr>
            <a:endParaRPr lang="lv-LV" sz="1800" b="1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900" b="1" i="0" u="none" strike="noStrike" baseline="0" dirty="0" err="1">
                <a:solidFill>
                  <a:srgbClr val="00B050"/>
                </a:solidFill>
                <a:latin typeface="Verdana" panose="020B0604030504040204" pitchFamily="34" charset="0"/>
              </a:rPr>
              <a:t>Pūtējorķestru</a:t>
            </a:r>
            <a:r>
              <a:rPr lang="lv-LV" sz="19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 koncerts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Kopmēģinājumi 2025. gada Februārī un Martā, Madonā un Rīgā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Pūtēju orķestru koncerts «Tā radās skaņa ..» izstāžu centrā Ķīpsalā 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Pūtēju orķestru </a:t>
            </a:r>
            <a:r>
              <a:rPr lang="lv-LV" sz="1800" b="0" i="1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defile</a:t>
            </a:r>
            <a:r>
              <a:rPr lang="lv-LV" sz="1800" b="0" i="1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programma Brīvības laukumā</a:t>
            </a:r>
          </a:p>
          <a:p>
            <a:pPr marL="0" indent="0">
              <a:buNone/>
            </a:pPr>
            <a:endParaRPr lang="lv-LV" sz="1800" b="1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Stīgu orķestris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Modelēšanas koncerti notiek 2025.gada 12. aprīlī Madona</a:t>
            </a:r>
          </a:p>
          <a:p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Kopmēģinājumi 2025.gada Martā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Simfonisko orķestru koncerts 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«</a:t>
            </a:r>
            <a:r>
              <a:rPr lang="lv-LV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Daudzskanīgaisdebesjums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» 8.jūlijā Arēnā “Rīga”</a:t>
            </a:r>
          </a:p>
          <a:p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Kokļu mūzika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Kokļu mūzikas skate </a:t>
            </a:r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A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prīlī Babītē</a:t>
            </a:r>
          </a:p>
          <a:p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Kopmēģinājumi Martā, Aprīlī 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Kokļu mūzikas koncerts «Dzīslojums» Dailes teātrī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097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426"/>
            <a:ext cx="10515600" cy="45841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sz="1800" b="1" i="1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Deja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Tautas deju kolektīvi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r>
              <a:rPr lang="lv-LV" sz="1800" dirty="0" err="1">
                <a:solidFill>
                  <a:srgbClr val="000000"/>
                </a:solidFill>
                <a:latin typeface="Verdana" panose="020B0604030504040204" pitchFamily="34" charset="0"/>
              </a:rPr>
              <a:t>K</a:t>
            </a:r>
            <a:r>
              <a:rPr lang="lv-LV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oprepertuāra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sadejošanās reģionos 2- 3 reizes  Janvāri - Aprīlis  </a:t>
            </a:r>
          </a:p>
          <a:p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Modelēšanas koncerts novadā Februārī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Skate novadā Aprīlī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Skate reģionā </a:t>
            </a:r>
            <a:r>
              <a:rPr lang="lv-LV" sz="1800" dirty="0">
                <a:solidFill>
                  <a:srgbClr val="000000"/>
                </a:solidFill>
                <a:latin typeface="Verdana" panose="020B0604030504040204" pitchFamily="34" charset="0"/>
              </a:rPr>
              <a:t>Marts</a:t>
            </a:r>
            <a:endParaRPr lang="lv-LV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Dejošanas </a:t>
            </a:r>
            <a:r>
              <a:rPr lang="lv-LV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DzSv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no 5. līdz 13. jūlijam Rīgā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Tautas deju kolektīvu </a:t>
            </a:r>
            <a:r>
              <a:rPr lang="lv-LV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lielkoncerts«Es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atvēru Laimas dārzu» stadionā «Daugava»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Skatuviskās tautas dejas 2.programma Dailes teātrī </a:t>
            </a:r>
          </a:p>
          <a:p>
            <a:pPr marL="0" indent="0">
              <a:buNone/>
            </a:pPr>
            <a:r>
              <a:rPr lang="lv-LV" sz="1800" b="1" i="0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Mūsdienu deju kolektīvi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r>
              <a:rPr lang="lv-LV" sz="1800" b="0" i="0" u="none" strike="noStrike" baseline="0" dirty="0" err="1">
                <a:solidFill>
                  <a:srgbClr val="000000"/>
                </a:solidFill>
                <a:latin typeface="Verdana" panose="020B0604030504040204" pitchFamily="34" charset="0"/>
              </a:rPr>
              <a:t>Reģinonālā</a:t>
            </a:r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skate 2024.gada novembrī Valmierā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Kopmēģinājumi 2 – 3 reizes Janvāris - Aprīlis</a:t>
            </a:r>
          </a:p>
          <a:p>
            <a:r>
              <a:rPr lang="lv-LV" sz="18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Mūsdienu deju lieluzvedums «Kastaņa puslode» izstāžu centrā Ķīpsalā 2025. gada jūlijā</a:t>
            </a:r>
            <a:endParaRPr lang="lv-LV" sz="1800" b="1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90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426"/>
            <a:ext cx="10515600" cy="4584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800" b="1" i="1" dirty="0">
                <a:solidFill>
                  <a:srgbClr val="00B050"/>
                </a:solidFill>
                <a:latin typeface="Verdana" panose="020B0604030504040204" pitchFamily="34" charset="0"/>
              </a:rPr>
              <a:t>TEĀTRIS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r>
              <a:rPr lang="lv-LV" sz="1800" dirty="0">
                <a:latin typeface="Verdana" panose="020B0604030504040204" pitchFamily="34" charset="0"/>
              </a:rPr>
              <a:t>1. kārta skate novadā Martā </a:t>
            </a:r>
            <a:r>
              <a:rPr lang="lv-LV" sz="1600" dirty="0">
                <a:latin typeface="Verdana" panose="020B0604030504040204" pitchFamily="34" charset="0"/>
              </a:rPr>
              <a:t>( nepieciešams nodrošināt video ierakstīšanu)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2. kārta video skate tiek izvērtēta līdz 9. maijam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3. kārta “SKOLĒNU TEĀTRU SASAUKŠANĀS VĒRMANES DĀRZĀ” notiek svētku laikā 2025.gada 7., 10. un 12.jūlijā Vērmanes dārzā, Rīgā. </a:t>
            </a:r>
          </a:p>
          <a:p>
            <a:endParaRPr lang="lv-LV" sz="1800" dirty="0"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b="1" i="1" u="none" strike="noStrike" baseline="0" dirty="0">
                <a:solidFill>
                  <a:srgbClr val="00B050"/>
                </a:solidFill>
                <a:latin typeface="Verdana" panose="020B0604030504040204" pitchFamily="34" charset="0"/>
              </a:rPr>
              <a:t>Skatuves RUNAS KONKURSS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Atlase novada pirmajai kārtai no 2025.gada janvāra līdz februārim notiek Ādažu novada pašvaldības vispārējās un interešu izglītības iestādēs.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 1. kārta – 2025. gada martā notiek Ādažu novadā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2. kārta – 2025. gada martā Rīgā vai  Limbažos</a:t>
            </a:r>
          </a:p>
          <a:p>
            <a:r>
              <a:rPr lang="pt-BR" sz="1800" i="0" u="none" strike="noStrike" baseline="0" dirty="0">
                <a:latin typeface="Verdana" panose="020B0604030504040204" pitchFamily="34" charset="0"/>
              </a:rPr>
              <a:t>Fināl</a:t>
            </a:r>
            <a:r>
              <a:rPr lang="lv-LV" sz="1800" i="0" u="none" strike="noStrike" baseline="0" dirty="0">
                <a:latin typeface="Verdana" panose="020B0604030504040204" pitchFamily="34" charset="0"/>
              </a:rPr>
              <a:t>a skate</a:t>
            </a:r>
            <a:r>
              <a:rPr lang="pt-BR" sz="1800" i="0" u="none" strike="noStrike" baseline="0" dirty="0">
                <a:latin typeface="Verdana" panose="020B0604030504040204" pitchFamily="34" charset="0"/>
              </a:rPr>
              <a:t> – 2025. gada maijā Rīga </a:t>
            </a:r>
            <a:endParaRPr lang="lv-LV" sz="1800" i="0" u="none" strike="noStrike" baseline="0" dirty="0">
              <a:latin typeface="Verdana" panose="020B0604030504040204" pitchFamily="34" charset="0"/>
            </a:endParaRPr>
          </a:p>
          <a:p>
            <a:r>
              <a:rPr lang="lv-LV" sz="1800" dirty="0">
                <a:latin typeface="Verdana" panose="020B0604030504040204" pitchFamily="34" charset="0"/>
              </a:rPr>
              <a:t>Labākie piedalās Vērmanes dārzā svētku laikā</a:t>
            </a:r>
            <a:endParaRPr lang="lv-LV" sz="1800" i="0" u="none" strike="noStrike" baseline="0" dirty="0">
              <a:latin typeface="Verdana" panose="020B0604030504040204" pitchFamily="34" charset="0"/>
            </a:endParaRPr>
          </a:p>
          <a:p>
            <a:endParaRPr lang="lv-LV" sz="1800" i="0" u="none" strike="noStrike" baseline="0" dirty="0">
              <a:latin typeface="Verdana" panose="020B060403050404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40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14D2DC-6852-DA62-441B-A0742EA8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1018" y="365125"/>
            <a:ext cx="8482781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61327E4-E915-589F-1B07-3BC78ED5B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2426"/>
            <a:ext cx="10515600" cy="45841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1800" b="1" i="1" dirty="0">
                <a:solidFill>
                  <a:srgbClr val="00B050"/>
                </a:solidFill>
                <a:latin typeface="Verdana" panose="020B0604030504040204" pitchFamily="34" charset="0"/>
              </a:rPr>
              <a:t>Vizuālās un vizuāli plastiskās mākslas projekts “</a:t>
            </a:r>
            <a:r>
              <a:rPr lang="lv-LV" sz="1800" b="1" i="1" dirty="0" err="1">
                <a:solidFill>
                  <a:srgbClr val="00B050"/>
                </a:solidFill>
                <a:latin typeface="Verdana" panose="020B0604030504040204" pitchFamily="34" charset="0"/>
              </a:rPr>
              <a:t>StaroJums</a:t>
            </a:r>
            <a:r>
              <a:rPr lang="lv-LV" sz="1800" b="1" i="1" dirty="0">
                <a:solidFill>
                  <a:srgbClr val="00B050"/>
                </a:solidFill>
                <a:latin typeface="Verdana" panose="020B0604030504040204" pitchFamily="34" charset="0"/>
              </a:rPr>
              <a:t>”</a:t>
            </a:r>
            <a:endParaRPr lang="lv-LV" sz="1800" b="0" i="0" u="none" strike="noStrike" baseline="0" dirty="0">
              <a:solidFill>
                <a:srgbClr val="00B050"/>
              </a:solidFill>
              <a:latin typeface="Verdana" panose="020B0604030504040204" pitchFamily="34" charset="0"/>
            </a:endParaRPr>
          </a:p>
          <a:p>
            <a:r>
              <a:rPr lang="lv-LV" sz="1800" dirty="0">
                <a:latin typeface="Verdana" panose="020B0604030504040204" pitchFamily="34" charset="0"/>
              </a:rPr>
              <a:t>1. kārta skate novadā notiks Februārī </a:t>
            </a:r>
            <a:endParaRPr lang="lv-LV" sz="1600" dirty="0">
              <a:latin typeface="Verdana" panose="020B0604030504040204" pitchFamily="34" charset="0"/>
            </a:endParaRP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2. kārta 06.03.2025. – mākslu darbu vērtēšana Jūrmalā</a:t>
            </a:r>
          </a:p>
          <a:p>
            <a:pPr marL="0" indent="0">
              <a:buNone/>
            </a:pPr>
            <a:r>
              <a:rPr lang="lv-LV" sz="1800" i="0" u="none" strike="noStrike" baseline="0" dirty="0">
                <a:latin typeface="Verdana" panose="020B0604030504040204" pitchFamily="34" charset="0"/>
              </a:rPr>
              <a:t>               12.03.2025. - tērpu parāde un apbalvošanas pasākums Jūrmalā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3. kārta notiek Rīgā, XIII Latvijas Skolu jaunatnes dziesmu un deju svētku laikā</a:t>
            </a:r>
          </a:p>
          <a:p>
            <a:endParaRPr lang="lv-LV" sz="1800" dirty="0">
              <a:latin typeface="Verdana" panose="020B0604030504040204" pitchFamily="34" charset="0"/>
            </a:endParaRPr>
          </a:p>
          <a:p>
            <a:pPr marL="0" indent="0">
              <a:buNone/>
            </a:pPr>
            <a:r>
              <a:rPr lang="lv-LV" sz="1800" i="0" u="none" strike="noStrike" baseline="0" dirty="0">
                <a:latin typeface="Verdana" panose="020B0604030504040204" pitchFamily="34" charset="0"/>
              </a:rPr>
              <a:t>Mākslas projektu “</a:t>
            </a:r>
            <a:r>
              <a:rPr lang="lv-LV" sz="1800" i="0" u="none" strike="noStrike" baseline="0" dirty="0" err="1">
                <a:latin typeface="Verdana" panose="020B0604030504040204" pitchFamily="34" charset="0"/>
              </a:rPr>
              <a:t>StaroJums</a:t>
            </a:r>
            <a:r>
              <a:rPr lang="lv-LV" sz="1800" i="0" u="none" strike="noStrike" baseline="0" dirty="0">
                <a:latin typeface="Verdana" panose="020B0604030504040204" pitchFamily="34" charset="0"/>
              </a:rPr>
              <a:t>” veido šādas aktivitātes: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Vizuālās un vizuāli plastiskās mākslas konkurss- izstāde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Tērpu parāde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Vides objektu skate</a:t>
            </a:r>
          </a:p>
          <a:p>
            <a:r>
              <a:rPr lang="lv-LV" sz="1800" i="0" u="none" strike="noStrike" baseline="0" dirty="0">
                <a:latin typeface="Verdana" panose="020B0604030504040204" pitchFamily="34" charset="0"/>
              </a:rPr>
              <a:t>Radošo darbnīcu skate</a:t>
            </a:r>
          </a:p>
          <a:p>
            <a:endParaRPr lang="lv-LV" sz="1800" i="0" u="none" strike="noStrike" baseline="0" dirty="0">
              <a:latin typeface="Verdana" panose="020B0604030504040204" pitchFamily="34" charset="0"/>
            </a:endParaRPr>
          </a:p>
          <a:p>
            <a:endParaRPr lang="lv-LV" sz="1800" dirty="0">
              <a:latin typeface="Verdana" panose="020B0604030504040204" pitchFamily="34" charset="0"/>
            </a:endParaRPr>
          </a:p>
          <a:p>
            <a:endParaRPr lang="lv-LV" sz="1800" i="0" u="none" strike="noStrike" baseline="0" dirty="0">
              <a:latin typeface="Verdana" panose="020B0604030504040204" pitchFamily="34" charset="0"/>
            </a:endParaRP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2E3D1FAD-3B52-11B3-6F58-3C7D56FF6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5125"/>
            <a:ext cx="1828959" cy="17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2545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A7A19CA-B4A1-0481-2931-36C006AAE4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2360" y="365125"/>
            <a:ext cx="8561439" cy="1325563"/>
          </a:xfrm>
        </p:spPr>
        <p:txBody>
          <a:bodyPr>
            <a:normAutofit/>
          </a:bodyPr>
          <a:lstStyle/>
          <a:p>
            <a:r>
              <a:rPr lang="lv-LV" sz="3600" b="1" dirty="0">
                <a:solidFill>
                  <a:srgbClr val="00B050"/>
                </a:solidFill>
              </a:rPr>
              <a:t>XIII Latvijas Skolu jaunatnes dziesmu un deju svētki 2025.gada 5.-13.jūlijs</a:t>
            </a:r>
          </a:p>
        </p:txBody>
      </p:sp>
      <p:pic>
        <p:nvPicPr>
          <p:cNvPr id="5" name="Satura vietturis 4">
            <a:extLst>
              <a:ext uri="{FF2B5EF4-FFF2-40B4-BE49-F238E27FC236}">
                <a16:creationId xmlns:a16="http://schemas.microsoft.com/office/drawing/2014/main" id="{08DFE13B-DEBB-EDD5-C2BC-1D2D2853FA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6184" y="1507677"/>
            <a:ext cx="9839631" cy="5255459"/>
          </a:xfrm>
        </p:spPr>
      </p:pic>
      <p:pic>
        <p:nvPicPr>
          <p:cNvPr id="6" name="Attēls 5">
            <a:extLst>
              <a:ext uri="{FF2B5EF4-FFF2-40B4-BE49-F238E27FC236}">
                <a16:creationId xmlns:a16="http://schemas.microsoft.com/office/drawing/2014/main" id="{4A521935-CFD2-9480-7B36-47DE1BBA2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674" y="261477"/>
            <a:ext cx="1406093" cy="1349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9598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A64EB72-54B1-65AA-ACD1-D64D6D23B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8334" y="365125"/>
            <a:ext cx="8325465" cy="1325563"/>
          </a:xfrm>
        </p:spPr>
        <p:txBody>
          <a:bodyPr/>
          <a:lstStyle/>
          <a:p>
            <a:r>
              <a:rPr lang="lv-LV" b="1" dirty="0">
                <a:solidFill>
                  <a:srgbClr val="00B050"/>
                </a:solidFill>
              </a:rPr>
              <a:t>Plānotie pasākumi  XIII Latvijas skolu jaunatnes dziesmu un deju svētkos</a:t>
            </a:r>
          </a:p>
        </p:txBody>
      </p:sp>
      <p:pic>
        <p:nvPicPr>
          <p:cNvPr id="5" name="Satura vietturis 4">
            <a:extLst>
              <a:ext uri="{FF2B5EF4-FFF2-40B4-BE49-F238E27FC236}">
                <a16:creationId xmlns:a16="http://schemas.microsoft.com/office/drawing/2014/main" id="{072E9311-B4DF-B4AC-7312-D6E614891C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718" y="1690688"/>
            <a:ext cx="9783096" cy="5166944"/>
          </a:xfrm>
        </p:spPr>
      </p:pic>
      <p:pic>
        <p:nvPicPr>
          <p:cNvPr id="6" name="Attēls 5">
            <a:extLst>
              <a:ext uri="{FF2B5EF4-FFF2-40B4-BE49-F238E27FC236}">
                <a16:creationId xmlns:a16="http://schemas.microsoft.com/office/drawing/2014/main" id="{64BED6FA-9715-F141-E42D-B394D8A5B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718" y="311400"/>
            <a:ext cx="1402202" cy="134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166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1172</Words>
  <Application>Microsoft Office PowerPoint</Application>
  <PresentationFormat>Widescreen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Verdana</vt:lpstr>
      <vt:lpstr>Office dizains</vt:lpstr>
      <vt:lpstr>PowerPoint Presentation</vt:lpstr>
      <vt:lpstr>XIII Latvijas skolu jaunatnes dziesmu un deju svētku sagatavošanas process</vt:lpstr>
      <vt:lpstr>Plānotie pasākumi  XIII Latvijas skolu jaunatnes dziesmu un deju svētkos</vt:lpstr>
      <vt:lpstr>Plānotie pasākumi  XIII Latvijas skolu jaunatnes dziesmu un deju svētkos</vt:lpstr>
      <vt:lpstr>Plānotie pasākumi  XIII Latvijas skolu jaunatnes dziesmu un deju svētkos</vt:lpstr>
      <vt:lpstr>Plānotie pasākumi  XIII Latvijas skolu jaunatnes dziesmu un deju svētkos</vt:lpstr>
      <vt:lpstr>Plānotie pasākumi  XIII Latvijas skolu jaunatnes dziesmu un deju svētkos</vt:lpstr>
      <vt:lpstr>XIII Latvijas Skolu jaunatnes dziesmu un deju svētki 2025.gada 5.-13.jūlijs</vt:lpstr>
      <vt:lpstr>Plānotie pasākumi  XIII Latvijas skolu jaunatnes dziesmu un deju svētkos</vt:lpstr>
      <vt:lpstr>Ādažu novada plānotie dalībnieki </vt:lpstr>
      <vt:lpstr>XIII Latvijas Skolu jaunatnes dziesmu un deju svētku  Ādažu novada organizatoriskais darbs</vt:lpstr>
      <vt:lpstr>XIII Latvijas Skolu jaunatnes dziesmu un deju svētku  Ādažu novada organizatoriskais darbs</vt:lpstr>
      <vt:lpstr>XIII Latvijas Skolu jaunatnes dziesmu un deju svētku  Ādažu novada plānotais finansējums</vt:lpstr>
      <vt:lpstr>XIII Latvijas Skolu jaunatnes dziesmu un deju svētku  Ādažu novada plānotais finansējums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Alise Timermane-Legzdiņa</dc:creator>
  <cp:lastModifiedBy>Sintija Tenisa</cp:lastModifiedBy>
  <cp:revision>5</cp:revision>
  <dcterms:created xsi:type="dcterms:W3CDTF">2024-10-31T09:12:53Z</dcterms:created>
  <dcterms:modified xsi:type="dcterms:W3CDTF">2024-11-19T08:11:35Z</dcterms:modified>
</cp:coreProperties>
</file>