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1" r:id="rId1"/>
    <p:sldMasterId id="2147483863" r:id="rId2"/>
    <p:sldMasterId id="2147483875" r:id="rId3"/>
  </p:sldMasterIdLst>
  <p:notesMasterIdLst>
    <p:notesMasterId r:id="rId9"/>
  </p:notesMasterIdLst>
  <p:sldIdLst>
    <p:sldId id="431" r:id="rId4"/>
    <p:sldId id="451" r:id="rId5"/>
    <p:sldId id="452" r:id="rId6"/>
    <p:sldId id="442" r:id="rId7"/>
    <p:sldId id="282" r:id="rId8"/>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6DAF0-2143-D3D1-5CAB-85835F1AE252}" name="Inga Reke" initials="IR" userId="S::inga.reke@Adazi.lv::167744bb-0684-4468-985a-ae74807f07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C95B46"/>
    <a:srgbClr val="FFFFFF"/>
    <a:srgbClr val="828847"/>
    <a:srgbClr val="D3A983"/>
    <a:srgbClr val="7395AD"/>
    <a:srgbClr val="404040"/>
    <a:srgbClr val="FFD966"/>
    <a:srgbClr val="ED7E3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33" autoAdjust="0"/>
  </p:normalViewPr>
  <p:slideViewPr>
    <p:cSldViewPr snapToGrid="0">
      <p:cViewPr varScale="1">
        <p:scale>
          <a:sx n="111" d="100"/>
          <a:sy n="111" d="100"/>
        </p:scale>
        <p:origin x="59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A450BD-68D1-40F9-8570-F2E67B80A823}" type="datetimeFigureOut">
              <a:rPr lang="lv-LV" smtClean="0"/>
              <a:t>15.10.2024</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D23CE6-85A1-4374-B09E-1FDCEE7367C4}" type="slidenum">
              <a:rPr lang="lv-LV" smtClean="0"/>
              <a:t>‹#›</a:t>
            </a:fld>
            <a:endParaRPr lang="lv-LV"/>
          </a:p>
        </p:txBody>
      </p:sp>
    </p:spTree>
    <p:extLst>
      <p:ext uri="{BB962C8B-B14F-4D97-AF65-F5344CB8AC3E}">
        <p14:creationId xmlns:p14="http://schemas.microsoft.com/office/powerpoint/2010/main" val="63224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10/15/2024</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519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10/15/2024</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98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8724900" y="365126"/>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838200"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10/15/2024</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915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10/15/2024</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379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10/15/2024</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1482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10/15/2024</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677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838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6172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10/15/2024</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3289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839788" y="365126"/>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10/15/2024</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152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10/15/2024</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2105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10/15/2024</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397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10/15/2024</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553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10/15/2024</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5256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x-none"/>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10/15/2024</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773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10/15/2024</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9423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8724900" y="365126"/>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838200"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10/15/2024</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239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10/15/2024</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5837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10/15/2024</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20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10/15/2024</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8734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838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6172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10/15/2024</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57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839788" y="365126"/>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10/15/2024</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4093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10/15/2024</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3299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10/15/2024</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495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10/15/2024</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684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10/15/2024</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8271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x-none"/>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10/15/2024</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976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10/15/2024</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3271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8724900" y="365126"/>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838200"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10/15/2024</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69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838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6172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10/15/2024</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687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839788" y="365126"/>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10/15/2024</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65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10/15/2024</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764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10/15/2024</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3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10/15/2024</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189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x-none"/>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10/15/2024</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596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00B1-4C03-4D41-B773-165D95B0D0CA}" type="datetime1">
              <a:rPr lang="en-US" smtClean="0"/>
              <a:t>10/15/2024</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509744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00B1-4C03-4D41-B773-165D95B0D0CA}" type="datetime1">
              <a:rPr lang="en-US" smtClean="0"/>
              <a:t>10/15/2024</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7971953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sldNum="0"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00B1-4C03-4D41-B773-165D95B0D0CA}" type="datetime1">
              <a:rPr lang="en-US" smtClean="0"/>
              <a:t>10/15/2024</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5467720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sldNum="0"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3" name="AutoShape 3"/>
          <p:cNvSpPr/>
          <p:nvPr/>
        </p:nvSpPr>
        <p:spPr>
          <a:xfrm rot="1789">
            <a:off x="-3176" y="6326505"/>
            <a:ext cx="12198351" cy="0"/>
          </a:xfrm>
          <a:prstGeom prst="line">
            <a:avLst/>
          </a:prstGeom>
          <a:ln w="9525" cap="rnd">
            <a:solidFill>
              <a:srgbClr val="FFFFFF"/>
            </a:solidFill>
            <a:prstDash val="solid"/>
            <a:headEnd type="none" w="sm" len="sm"/>
            <a:tailEnd type="none" w="sm" len="sm"/>
          </a:ln>
        </p:spPr>
        <p:txBody>
          <a:bodyPr/>
          <a:lstStyle/>
          <a:p>
            <a:endParaRPr lang="lv-LV"/>
          </a:p>
        </p:txBody>
      </p:sp>
      <p:sp>
        <p:nvSpPr>
          <p:cNvPr id="11" name="TextBox 4">
            <a:extLst>
              <a:ext uri="{FF2B5EF4-FFF2-40B4-BE49-F238E27FC236}">
                <a16:creationId xmlns:a16="http://schemas.microsoft.com/office/drawing/2014/main" id="{06254985-7120-C57B-662F-36B1141C0B14}"/>
              </a:ext>
            </a:extLst>
          </p:cNvPr>
          <p:cNvSpPr txBox="1"/>
          <p:nvPr/>
        </p:nvSpPr>
        <p:spPr>
          <a:xfrm>
            <a:off x="717055" y="3200400"/>
            <a:ext cx="10376515" cy="1107996"/>
          </a:xfrm>
          <a:prstGeom prst="rect">
            <a:avLst/>
          </a:prstGeom>
        </p:spPr>
        <p:txBody>
          <a:bodyPr wrap="square" lIns="0" tIns="0" rIns="0" bIns="0" rtlCol="0" anchor="t">
            <a:spAutoFit/>
          </a:bodyPr>
          <a:lstStyle/>
          <a:p>
            <a:pPr algn="ctr"/>
            <a:r>
              <a:rPr lang="lv-LV" sz="3600" b="1" cap="all" dirty="0">
                <a:solidFill>
                  <a:srgbClr val="FFFFFF"/>
                </a:solidFill>
                <a:latin typeface="Montserrat" panose="00000500000000000000" pitchFamily="2" charset="-70"/>
                <a:cs typeface="Times New Roman" panose="02020603050405020304" pitchFamily="18" charset="0"/>
              </a:rPr>
              <a:t>Ziņojums</a:t>
            </a:r>
          </a:p>
          <a:p>
            <a:pPr algn="ctr"/>
            <a:r>
              <a:rPr lang="lv-LV" sz="3600" b="1" cap="all" dirty="0">
                <a:solidFill>
                  <a:srgbClr val="FFFFFF"/>
                </a:solidFill>
                <a:latin typeface="Montserrat" panose="00000500000000000000" pitchFamily="2" charset="-70"/>
                <a:cs typeface="Times New Roman" panose="02020603050405020304" pitchFamily="18" charset="0"/>
              </a:rPr>
              <a:t>Par CKS stratēģijas aktualizāciju</a:t>
            </a:r>
            <a:endParaRPr lang="lv-LV" sz="2800" b="1" kern="1200" cap="all" spc="0" noProof="0" dirty="0">
              <a:solidFill>
                <a:srgbClr val="FFFFFF"/>
              </a:solidFill>
              <a:uLnTx/>
              <a:uFillTx/>
              <a:latin typeface="Montserrat" panose="00000500000000000000" pitchFamily="2" charset="-7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0F286716-D47D-66C2-E649-69E8967F266C}"/>
              </a:ext>
            </a:extLst>
          </p:cNvPr>
          <p:cNvSpPr txBox="1"/>
          <p:nvPr/>
        </p:nvSpPr>
        <p:spPr>
          <a:xfrm>
            <a:off x="3697556" y="4854197"/>
            <a:ext cx="8065357" cy="461665"/>
          </a:xfrm>
          <a:prstGeom prst="rect">
            <a:avLst/>
          </a:prstGeom>
          <a:noFill/>
        </p:spPr>
        <p:txBody>
          <a:bodyPr wrap="square" rtlCol="0">
            <a:spAutoFit/>
          </a:bodyPr>
          <a:lstStyle/>
          <a:p>
            <a:pPr algn="r"/>
            <a:r>
              <a:rPr lang="lv-LV" sz="1200" dirty="0">
                <a:solidFill>
                  <a:schemeClr val="bg1"/>
                </a:solidFill>
                <a:latin typeface="Montserrat" panose="00000500000000000000" pitchFamily="2" charset="-70"/>
                <a:cs typeface="Times New Roman" panose="02020603050405020304" pitchFamily="18" charset="0"/>
              </a:rPr>
              <a:t>Ziņo : p/a «Carnikavas </a:t>
            </a:r>
            <a:r>
              <a:rPr lang="lv-LV" sz="1200" dirty="0" err="1">
                <a:solidFill>
                  <a:schemeClr val="bg1"/>
                </a:solidFill>
                <a:latin typeface="Montserrat" panose="00000500000000000000" pitchFamily="2" charset="-70"/>
                <a:cs typeface="Times New Roman" panose="02020603050405020304" pitchFamily="18" charset="0"/>
              </a:rPr>
              <a:t>komunālserviss</a:t>
            </a:r>
            <a:r>
              <a:rPr lang="lv-LV" sz="1200" dirty="0">
                <a:solidFill>
                  <a:schemeClr val="bg1"/>
                </a:solidFill>
                <a:latin typeface="Montserrat" panose="00000500000000000000" pitchFamily="2" charset="-70"/>
                <a:cs typeface="Times New Roman" panose="02020603050405020304" pitchFamily="18" charset="0"/>
              </a:rPr>
              <a:t>» </a:t>
            </a:r>
          </a:p>
          <a:p>
            <a:pPr algn="r"/>
            <a:r>
              <a:rPr lang="lv-LV" sz="1200" dirty="0">
                <a:solidFill>
                  <a:schemeClr val="bg1"/>
                </a:solidFill>
                <a:latin typeface="Montserrat" panose="00000500000000000000" pitchFamily="2" charset="-70"/>
              </a:rPr>
              <a:t>Direktora amata </a:t>
            </a:r>
            <a:r>
              <a:rPr lang="lv-LV" sz="1200" dirty="0" err="1">
                <a:solidFill>
                  <a:schemeClr val="bg1"/>
                </a:solidFill>
                <a:latin typeface="Montserrat" panose="00000500000000000000" pitchFamily="2" charset="-70"/>
              </a:rPr>
              <a:t>p.i</a:t>
            </a:r>
            <a:r>
              <a:rPr lang="lv-LV" sz="1200" dirty="0">
                <a:solidFill>
                  <a:schemeClr val="bg1"/>
                </a:solidFill>
                <a:latin typeface="Montserrat" panose="00000500000000000000" pitchFamily="2" charset="-70"/>
              </a:rPr>
              <a:t>. Lauris Bernāns</a:t>
            </a:r>
          </a:p>
        </p:txBody>
      </p:sp>
      <p:sp>
        <p:nvSpPr>
          <p:cNvPr id="5" name="TextBox 2">
            <a:extLst>
              <a:ext uri="{FF2B5EF4-FFF2-40B4-BE49-F238E27FC236}">
                <a16:creationId xmlns:a16="http://schemas.microsoft.com/office/drawing/2014/main" id="{BB52F779-E87C-ADA4-90E1-FC2BA2B9D12C}"/>
              </a:ext>
            </a:extLst>
          </p:cNvPr>
          <p:cNvSpPr txBox="1"/>
          <p:nvPr/>
        </p:nvSpPr>
        <p:spPr>
          <a:xfrm>
            <a:off x="60960" y="6380480"/>
            <a:ext cx="12070080" cy="153888"/>
          </a:xfrm>
          <a:prstGeom prst="rect">
            <a:avLst/>
          </a:prstGeom>
        </p:spPr>
        <p:txBody>
          <a:bodyPr lIns="0" tIns="0" rIns="0" bIns="0" rtlCol="0" anchor="t">
            <a:spAutoFit/>
          </a:bodyPr>
          <a:lstStyle/>
          <a:p>
            <a:pPr algn="ctr" defTabSz="609630">
              <a:lnSpc>
                <a:spcPts val="1200"/>
              </a:lnSpc>
            </a:pPr>
            <a:r>
              <a:rPr lang="lv-LV" sz="1000" dirty="0">
                <a:solidFill>
                  <a:schemeClr val="bg1"/>
                </a:solidFill>
                <a:latin typeface="Montserrat" pitchFamily="2" charset="77"/>
              </a:rPr>
              <a:t>P/A CARNIKAVAS KOMUNĀLSERVISS </a:t>
            </a:r>
            <a:r>
              <a:rPr lang="en-US" sz="1000" dirty="0">
                <a:solidFill>
                  <a:schemeClr val="bg1"/>
                </a:solidFill>
                <a:latin typeface="Montserrat" pitchFamily="2" charset="77"/>
              </a:rPr>
              <a:t>I  </a:t>
            </a:r>
            <a:r>
              <a:rPr lang="lv-LV" sz="1000" dirty="0">
                <a:solidFill>
                  <a:schemeClr val="bg1"/>
                </a:solidFill>
                <a:latin typeface="Montserrat" pitchFamily="2" charset="77"/>
              </a:rPr>
              <a:t>LAUR</a:t>
            </a:r>
            <a:r>
              <a:rPr lang="en-US" sz="1000" dirty="0">
                <a:solidFill>
                  <a:schemeClr val="bg1"/>
                </a:solidFill>
                <a:latin typeface="Montserrat" pitchFamily="2" charset="77"/>
              </a:rPr>
              <a:t>I</a:t>
            </a:r>
            <a:r>
              <a:rPr lang="lv-LV" sz="1000" dirty="0">
                <a:solidFill>
                  <a:schemeClr val="bg1"/>
                </a:solidFill>
                <a:latin typeface="Montserrat" pitchFamily="2" charset="77"/>
              </a:rPr>
              <a:t>S BERNĀNS I</a:t>
            </a:r>
            <a:r>
              <a:rPr lang="en-US" sz="1000" dirty="0">
                <a:solidFill>
                  <a:schemeClr val="bg1"/>
                </a:solidFill>
                <a:latin typeface="Montserrat" pitchFamily="2" charset="77"/>
              </a:rPr>
              <a:t>   </a:t>
            </a:r>
            <a:r>
              <a:rPr lang="lv-LV" sz="1000" dirty="0">
                <a:solidFill>
                  <a:schemeClr val="bg1"/>
                </a:solidFill>
                <a:latin typeface="Montserrat" pitchFamily="2" charset="77"/>
              </a:rPr>
              <a:t>10</a:t>
            </a:r>
            <a:r>
              <a:rPr lang="en-US" sz="1000" dirty="0">
                <a:solidFill>
                  <a:schemeClr val="bg1"/>
                </a:solidFill>
                <a:latin typeface="Montserrat" pitchFamily="2" charset="77"/>
              </a:rPr>
              <a:t>.202</a:t>
            </a:r>
            <a:r>
              <a:rPr lang="lv-LV" sz="1000" dirty="0">
                <a:solidFill>
                  <a:schemeClr val="bg1"/>
                </a:solidFill>
                <a:latin typeface="Montserrat" pitchFamily="2" charset="77"/>
              </a:rPr>
              <a:t>4</a:t>
            </a:r>
            <a:r>
              <a:rPr lang="en-US" sz="1000" dirty="0">
                <a:solidFill>
                  <a:schemeClr val="bg1"/>
                </a:solidFill>
                <a:latin typeface="Montserrat" pitchFamily="2" charset="77"/>
              </a:rPr>
              <a:t>.</a:t>
            </a:r>
          </a:p>
        </p:txBody>
      </p:sp>
      <p:pic>
        <p:nvPicPr>
          <p:cNvPr id="9" name="Picture 8">
            <a:extLst>
              <a:ext uri="{FF2B5EF4-FFF2-40B4-BE49-F238E27FC236}">
                <a16:creationId xmlns:a16="http://schemas.microsoft.com/office/drawing/2014/main" id="{0C872837-09AE-1836-24B1-DA748838B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497" y="20900"/>
            <a:ext cx="3913006" cy="1913377"/>
          </a:xfrm>
          <a:prstGeom prst="rect">
            <a:avLst/>
          </a:prstGeom>
        </p:spPr>
      </p:pic>
    </p:spTree>
    <p:extLst>
      <p:ext uri="{BB962C8B-B14F-4D97-AF65-F5344CB8AC3E}">
        <p14:creationId xmlns:p14="http://schemas.microsoft.com/office/powerpoint/2010/main" val="311955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a:extLst>
            <a:ext uri="{FF2B5EF4-FFF2-40B4-BE49-F238E27FC236}">
              <a16:creationId xmlns:a16="http://schemas.microsoft.com/office/drawing/2014/main" id="{32195506-8464-91C3-23C7-385D682B925A}"/>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D0BBFE7A-4D65-AB9E-9DE2-5912D69D8B9D}"/>
              </a:ext>
            </a:extLst>
          </p:cNvPr>
          <p:cNvSpPr/>
          <p:nvPr/>
        </p:nvSpPr>
        <p:spPr>
          <a:xfrm rot="1789">
            <a:off x="-3176" y="6326505"/>
            <a:ext cx="12198351" cy="0"/>
          </a:xfrm>
          <a:prstGeom prst="line">
            <a:avLst/>
          </a:prstGeom>
          <a:ln w="9525" cap="rnd">
            <a:solidFill>
              <a:schemeClr val="tx1">
                <a:lumMod val="65000"/>
                <a:lumOff val="35000"/>
              </a:schemeClr>
            </a:solidFill>
            <a:prstDash val="solid"/>
            <a:headEnd type="none" w="sm" len="sm"/>
            <a:tailEnd type="none" w="sm" len="sm"/>
          </a:ln>
        </p:spPr>
      </p:sp>
      <p:sp>
        <p:nvSpPr>
          <p:cNvPr id="10" name="Title 3">
            <a:extLst>
              <a:ext uri="{FF2B5EF4-FFF2-40B4-BE49-F238E27FC236}">
                <a16:creationId xmlns:a16="http://schemas.microsoft.com/office/drawing/2014/main" id="{9AAAA3D5-B255-266E-BEB6-0D6E38697ABC}"/>
              </a:ext>
            </a:extLst>
          </p:cNvPr>
          <p:cNvSpPr>
            <a:spLocks noGrp="1"/>
          </p:cNvSpPr>
          <p:nvPr>
            <p:ph type="title"/>
          </p:nvPr>
        </p:nvSpPr>
        <p:spPr>
          <a:xfrm>
            <a:off x="1976581" y="323632"/>
            <a:ext cx="10079182" cy="1325563"/>
          </a:xfrm>
        </p:spPr>
        <p:txBody>
          <a:bodyPr>
            <a:normAutofit/>
          </a:bodyPr>
          <a:lstStyle/>
          <a:p>
            <a:pPr algn="ctr">
              <a:spcBef>
                <a:spcPts val="0"/>
              </a:spcBef>
              <a:defRPr/>
            </a:pPr>
            <a:r>
              <a:rPr lang="lv-LV" sz="3200" b="1" cap="all" dirty="0">
                <a:solidFill>
                  <a:srgbClr val="595959"/>
                </a:solidFill>
                <a:latin typeface="Montserrat" panose="00000500000000000000" pitchFamily="2" charset="-70"/>
                <a:cs typeface="Times New Roman" panose="02020603050405020304" pitchFamily="18" charset="0"/>
              </a:rPr>
              <a:t>Darba uzdevums UN TIESISKAIS REGULĒJUMS</a:t>
            </a:r>
            <a:endParaRPr lang="en-US" sz="3200" b="1" cap="all" dirty="0">
              <a:solidFill>
                <a:srgbClr val="595959"/>
              </a:solidFill>
              <a:latin typeface="Montserrat" panose="00000500000000000000" pitchFamily="2" charset="-70"/>
            </a:endParaRPr>
          </a:p>
        </p:txBody>
      </p:sp>
      <p:sp>
        <p:nvSpPr>
          <p:cNvPr id="12" name="Content Placeholder 4">
            <a:extLst>
              <a:ext uri="{FF2B5EF4-FFF2-40B4-BE49-F238E27FC236}">
                <a16:creationId xmlns:a16="http://schemas.microsoft.com/office/drawing/2014/main" id="{07B935B4-8F91-A237-CEF8-F434FA908EFA}"/>
              </a:ext>
            </a:extLst>
          </p:cNvPr>
          <p:cNvSpPr txBox="1">
            <a:spLocks/>
          </p:cNvSpPr>
          <p:nvPr/>
        </p:nvSpPr>
        <p:spPr>
          <a:xfrm>
            <a:off x="2770909" y="1866174"/>
            <a:ext cx="9153236" cy="1679283"/>
          </a:xfrm>
          <a:prstGeom prst="rect">
            <a:avLst/>
          </a:prstGeom>
        </p:spPr>
        <p:txBody>
          <a:bodyPr vert="horz" lIns="91440" tIns="45720" rIns="91440" bIns="45720" rtlCol="0">
            <a:noAutofit/>
          </a:bodyPr>
          <a:lst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400" dirty="0">
                <a:solidFill>
                  <a:srgbClr val="595959"/>
                </a:solidFill>
                <a:latin typeface="Montserrat" panose="00000500000000000000" pitchFamily="2" charset="-70"/>
              </a:rPr>
              <a:t>Finanšu komiteja 21.02.2024. uzdeva Aģentūrai šī gada 16. oktobrī sniegt ziņojumu par Aģentūras stratēģijas aktualizāciju. </a:t>
            </a:r>
          </a:p>
          <a:p>
            <a:endParaRPr lang="lv-LV" sz="2400" dirty="0">
              <a:solidFill>
                <a:srgbClr val="595959"/>
              </a:solidFill>
              <a:latin typeface="Montserrat" panose="00000500000000000000" pitchFamily="2" charset="-70"/>
            </a:endParaRPr>
          </a:p>
          <a:p>
            <a:pPr algn="just"/>
            <a:r>
              <a:rPr lang="lv-LV" sz="2400" dirty="0">
                <a:solidFill>
                  <a:srgbClr val="595959"/>
                </a:solidFill>
                <a:latin typeface="Montserrat" panose="00000500000000000000" pitchFamily="2" charset="-70"/>
              </a:rPr>
              <a:t>Saskaņā ar stratēģijā noteikto kārtību reizi gadā pirms darbības plāna kārtējam gadam sagatavošanas, tiek veikts Aģentūras iepriekšējā gada darbības plāna izvērtējums, atspoguļojot izpildīto uzdevumu kvantitatīvos un kvalitatīvos rezultātus, kā arī neizpildīto uzdevumu iemeslus.</a:t>
            </a:r>
          </a:p>
          <a:p>
            <a:endParaRPr lang="lv-LV" sz="2400" dirty="0">
              <a:solidFill>
                <a:srgbClr val="595959"/>
              </a:solidFill>
              <a:latin typeface="Montserrat" panose="00000500000000000000" pitchFamily="2" charset="-70"/>
            </a:endParaRPr>
          </a:p>
          <a:p>
            <a:endParaRPr lang="lv-LV" sz="2400" dirty="0">
              <a:solidFill>
                <a:srgbClr val="595959"/>
              </a:solidFill>
              <a:latin typeface="Montserrat" panose="00000500000000000000" pitchFamily="2" charset="-70"/>
              <a:cs typeface="Times New Roman" panose="02020603050405020304" pitchFamily="18" charset="0"/>
            </a:endParaRPr>
          </a:p>
        </p:txBody>
      </p:sp>
      <p:sp>
        <p:nvSpPr>
          <p:cNvPr id="2" name="TextBox 2">
            <a:extLst>
              <a:ext uri="{FF2B5EF4-FFF2-40B4-BE49-F238E27FC236}">
                <a16:creationId xmlns:a16="http://schemas.microsoft.com/office/drawing/2014/main" id="{B26355E7-7E67-A61C-98A1-B44DAA1FC5C8}"/>
              </a:ext>
            </a:extLst>
          </p:cNvPr>
          <p:cNvSpPr txBox="1"/>
          <p:nvPr/>
        </p:nvSpPr>
        <p:spPr>
          <a:xfrm>
            <a:off x="60960" y="6380480"/>
            <a:ext cx="12070080" cy="153888"/>
          </a:xfrm>
          <a:prstGeom prst="rect">
            <a:avLst/>
          </a:prstGeom>
        </p:spPr>
        <p:txBody>
          <a:bodyPr lIns="0" tIns="0" rIns="0" bIns="0" rtlCol="0" anchor="t">
            <a:spAutoFit/>
          </a:bodyPr>
          <a:lstStyle/>
          <a:p>
            <a:pPr algn="ctr" defTabSz="609630">
              <a:lnSpc>
                <a:spcPts val="1200"/>
              </a:lnSpc>
            </a:pPr>
            <a:r>
              <a:rPr lang="lv-LV" sz="1000" dirty="0">
                <a:solidFill>
                  <a:srgbClr val="595959"/>
                </a:solidFill>
                <a:latin typeface="Montserrat" pitchFamily="2" charset="77"/>
              </a:rPr>
              <a:t>P/A CARNIKAVAS KOMUNĀLSERVISS </a:t>
            </a:r>
            <a:r>
              <a:rPr lang="en-US" sz="1000" dirty="0">
                <a:solidFill>
                  <a:srgbClr val="595959"/>
                </a:solidFill>
                <a:latin typeface="Montserrat" pitchFamily="2" charset="77"/>
              </a:rPr>
              <a:t>I </a:t>
            </a:r>
            <a:r>
              <a:rPr lang="lv-LV" sz="1000" dirty="0">
                <a:solidFill>
                  <a:srgbClr val="595959"/>
                </a:solidFill>
                <a:latin typeface="Montserrat" pitchFamily="2" charset="77"/>
              </a:rPr>
              <a:t>LAURIS BERNĀNS </a:t>
            </a:r>
            <a:r>
              <a:rPr lang="en-US" sz="1000" dirty="0">
                <a:solidFill>
                  <a:srgbClr val="595959"/>
                </a:solidFill>
                <a:latin typeface="Montserrat" pitchFamily="2" charset="77"/>
              </a:rPr>
              <a:t>I   </a:t>
            </a:r>
            <a:r>
              <a:rPr lang="lv-LV" sz="1000" dirty="0">
                <a:solidFill>
                  <a:srgbClr val="595959"/>
                </a:solidFill>
                <a:latin typeface="Montserrat" pitchFamily="2" charset="77"/>
              </a:rPr>
              <a:t>10</a:t>
            </a:r>
            <a:r>
              <a:rPr lang="en-US" sz="1000" dirty="0">
                <a:solidFill>
                  <a:srgbClr val="595959"/>
                </a:solidFill>
                <a:latin typeface="Montserrat" pitchFamily="2" charset="77"/>
              </a:rPr>
              <a:t>.202</a:t>
            </a:r>
            <a:r>
              <a:rPr lang="lv-LV" sz="1000" dirty="0">
                <a:solidFill>
                  <a:srgbClr val="595959"/>
                </a:solidFill>
                <a:latin typeface="Montserrat" pitchFamily="2" charset="77"/>
              </a:rPr>
              <a:t>4</a:t>
            </a:r>
            <a:r>
              <a:rPr lang="en-US" sz="1000" dirty="0">
                <a:solidFill>
                  <a:srgbClr val="595959"/>
                </a:solidFill>
                <a:latin typeface="Montserrat" pitchFamily="2" charset="77"/>
              </a:rPr>
              <a:t>.</a:t>
            </a:r>
          </a:p>
        </p:txBody>
      </p:sp>
    </p:spTree>
    <p:extLst>
      <p:ext uri="{BB962C8B-B14F-4D97-AF65-F5344CB8AC3E}">
        <p14:creationId xmlns:p14="http://schemas.microsoft.com/office/powerpoint/2010/main" val="2383519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a:extLst>
            <a:ext uri="{FF2B5EF4-FFF2-40B4-BE49-F238E27FC236}">
              <a16:creationId xmlns:a16="http://schemas.microsoft.com/office/drawing/2014/main" id="{E88AFF93-5CC6-15D8-BAF4-E97420FC1754}"/>
            </a:ext>
          </a:extLst>
        </p:cNvPr>
        <p:cNvGrpSpPr/>
        <p:nvPr/>
      </p:nvGrpSpPr>
      <p:grpSpPr>
        <a:xfrm>
          <a:off x="0" y="0"/>
          <a:ext cx="0" cy="0"/>
          <a:chOff x="0" y="0"/>
          <a:chExt cx="0" cy="0"/>
        </a:xfrm>
      </p:grpSpPr>
      <p:sp>
        <p:nvSpPr>
          <p:cNvPr id="3" name="AutoShape 3">
            <a:extLst>
              <a:ext uri="{FF2B5EF4-FFF2-40B4-BE49-F238E27FC236}">
                <a16:creationId xmlns:a16="http://schemas.microsoft.com/office/drawing/2014/main" id="{DF497BC7-A0CB-B5DD-FA26-BD2F48DB806E}"/>
              </a:ext>
            </a:extLst>
          </p:cNvPr>
          <p:cNvSpPr/>
          <p:nvPr/>
        </p:nvSpPr>
        <p:spPr>
          <a:xfrm rot="1789">
            <a:off x="-3176" y="6326505"/>
            <a:ext cx="12198351"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7F765CCF-C16B-1F8D-2288-9A3E9F8BFE97}"/>
              </a:ext>
            </a:extLst>
          </p:cNvPr>
          <p:cNvSpPr>
            <a:spLocks noGrp="1"/>
          </p:cNvSpPr>
          <p:nvPr>
            <p:ph type="title"/>
          </p:nvPr>
        </p:nvSpPr>
        <p:spPr>
          <a:xfrm>
            <a:off x="2613891" y="365126"/>
            <a:ext cx="9328727" cy="1325563"/>
          </a:xfrm>
        </p:spPr>
        <p:txBody>
          <a:bodyPr>
            <a:normAutofit fontScale="90000"/>
          </a:bodyPr>
          <a:lstStyle/>
          <a:p>
            <a:pPr algn="ctr">
              <a:spcBef>
                <a:spcPts val="0"/>
              </a:spcBef>
              <a:defRPr/>
            </a:pPr>
            <a:r>
              <a:rPr lang="lv-LV" sz="3200" b="1" cap="all" dirty="0">
                <a:solidFill>
                  <a:srgbClr val="595959"/>
                </a:solidFill>
                <a:latin typeface="Montserrat" panose="00000500000000000000" pitchFamily="2" charset="-70"/>
              </a:rPr>
              <a:t>KONSTATĒTIE FAKTI UN PRIEKŠLIKUMI GROZĪJUMIEM STRATĒĢIJAS RĪCĪBAS PLĀNĀ</a:t>
            </a:r>
            <a:endParaRPr lang="en-US" sz="3200" b="1" cap="all" dirty="0">
              <a:solidFill>
                <a:srgbClr val="595959"/>
              </a:solidFill>
              <a:latin typeface="Montserrat" panose="00000500000000000000" pitchFamily="2" charset="-70"/>
            </a:endParaRPr>
          </a:p>
        </p:txBody>
      </p:sp>
      <p:sp>
        <p:nvSpPr>
          <p:cNvPr id="5" name="Content Placeholder 4">
            <a:extLst>
              <a:ext uri="{FF2B5EF4-FFF2-40B4-BE49-F238E27FC236}">
                <a16:creationId xmlns:a16="http://schemas.microsoft.com/office/drawing/2014/main" id="{D60EF56E-108F-5C35-535E-89AEF0FC5FF8}"/>
              </a:ext>
            </a:extLst>
          </p:cNvPr>
          <p:cNvSpPr>
            <a:spLocks noGrp="1"/>
          </p:cNvSpPr>
          <p:nvPr>
            <p:ph idx="1"/>
          </p:nvPr>
        </p:nvSpPr>
        <p:spPr>
          <a:xfrm>
            <a:off x="3302000" y="1825626"/>
            <a:ext cx="8051800" cy="3203574"/>
          </a:xfrm>
        </p:spPr>
        <p:txBody>
          <a:bodyPr>
            <a:noAutofit/>
          </a:bodyPr>
          <a:lstStyle/>
          <a:p>
            <a:pPr marL="342900" indent="-342900">
              <a:buFont typeface="Arial" panose="020B0604020202020204" pitchFamily="34" charset="0"/>
              <a:buChar char="•"/>
            </a:pPr>
            <a:endParaRPr lang="lv-LV" sz="2400" dirty="0">
              <a:latin typeface="Montserrat" panose="00000500000000000000" pitchFamily="2" charset="-70"/>
            </a:endParaRPr>
          </a:p>
          <a:p>
            <a:pPr marL="342900" indent="-342900">
              <a:buFont typeface="Arial" panose="020B0604020202020204" pitchFamily="34" charset="0"/>
              <a:buChar char="•"/>
            </a:pPr>
            <a:endParaRPr lang="lv-LV" sz="2400" dirty="0">
              <a:latin typeface="Montserrat" panose="00000500000000000000" pitchFamily="2" charset="-70"/>
            </a:endParaRPr>
          </a:p>
          <a:p>
            <a:pPr marL="342900" indent="-342900">
              <a:buFont typeface="Arial" panose="020B0604020202020204" pitchFamily="34" charset="0"/>
              <a:buChar char="•"/>
            </a:pPr>
            <a:endParaRPr lang="lv-LV" sz="2400" dirty="0">
              <a:latin typeface="Montserrat" panose="00000500000000000000" pitchFamily="2" charset="-70"/>
            </a:endParaRPr>
          </a:p>
          <a:p>
            <a:pPr marL="0" indent="0" algn="ctr">
              <a:buNone/>
            </a:pPr>
            <a:r>
              <a:rPr lang="lv-LV" sz="2400" dirty="0">
                <a:solidFill>
                  <a:srgbClr val="595959"/>
                </a:solidFill>
                <a:latin typeface="Montserrat" panose="00000500000000000000" pitchFamily="2" charset="-70"/>
              </a:rPr>
              <a:t>Skatīt pielikumā pievienoto datni ( </a:t>
            </a:r>
            <a:r>
              <a:rPr lang="lv-LV" sz="2400" dirty="0" err="1">
                <a:solidFill>
                  <a:srgbClr val="595959"/>
                </a:solidFill>
                <a:latin typeface="Montserrat" panose="00000500000000000000" pitchFamily="2" charset="-70"/>
              </a:rPr>
              <a:t>excel</a:t>
            </a:r>
            <a:r>
              <a:rPr lang="lv-LV" sz="2400" dirty="0">
                <a:solidFill>
                  <a:srgbClr val="595959"/>
                </a:solidFill>
                <a:latin typeface="Montserrat" panose="00000500000000000000" pitchFamily="2" charset="-70"/>
              </a:rPr>
              <a:t> formātā)</a:t>
            </a:r>
          </a:p>
          <a:p>
            <a:pPr marL="0" indent="0" algn="ctr">
              <a:buNone/>
            </a:pPr>
            <a:endParaRPr lang="lv-LV" sz="2400" dirty="0">
              <a:solidFill>
                <a:srgbClr val="595959"/>
              </a:solidFill>
              <a:latin typeface="Montserrat" panose="00000500000000000000" pitchFamily="2" charset="-70"/>
            </a:endParaRPr>
          </a:p>
          <a:p>
            <a:pPr marL="0" indent="0" algn="ctr">
              <a:buNone/>
            </a:pPr>
            <a:endParaRPr lang="lv-LV" sz="2400" dirty="0">
              <a:solidFill>
                <a:srgbClr val="595959"/>
              </a:solidFill>
              <a:latin typeface="Montserrat" panose="00000500000000000000" pitchFamily="2" charset="-70"/>
            </a:endParaRPr>
          </a:p>
          <a:p>
            <a:pPr marL="0" indent="0" algn="ctr">
              <a:buNone/>
            </a:pPr>
            <a:r>
              <a:rPr lang="lv-LV" sz="2400" dirty="0">
                <a:solidFill>
                  <a:srgbClr val="595959"/>
                </a:solidFill>
                <a:latin typeface="Montserrat" panose="00000500000000000000" pitchFamily="2" charset="-70"/>
              </a:rPr>
              <a:t>			</a:t>
            </a:r>
          </a:p>
        </p:txBody>
      </p:sp>
      <p:sp>
        <p:nvSpPr>
          <p:cNvPr id="2" name="TextBox 2">
            <a:extLst>
              <a:ext uri="{FF2B5EF4-FFF2-40B4-BE49-F238E27FC236}">
                <a16:creationId xmlns:a16="http://schemas.microsoft.com/office/drawing/2014/main" id="{FAFC133E-1184-6BF1-E232-48E1CE091783}"/>
              </a:ext>
            </a:extLst>
          </p:cNvPr>
          <p:cNvSpPr txBox="1"/>
          <p:nvPr/>
        </p:nvSpPr>
        <p:spPr>
          <a:xfrm>
            <a:off x="60960" y="6380480"/>
            <a:ext cx="12070080" cy="153888"/>
          </a:xfrm>
          <a:prstGeom prst="rect">
            <a:avLst/>
          </a:prstGeom>
        </p:spPr>
        <p:txBody>
          <a:bodyPr lIns="0" tIns="0" rIns="0" bIns="0" rtlCol="0" anchor="t">
            <a:spAutoFit/>
          </a:bodyPr>
          <a:lstStyle/>
          <a:p>
            <a:pPr algn="ctr" defTabSz="609630">
              <a:lnSpc>
                <a:spcPts val="1200"/>
              </a:lnSpc>
            </a:pPr>
            <a:r>
              <a:rPr lang="lv-LV" sz="1000" dirty="0">
                <a:solidFill>
                  <a:srgbClr val="595959"/>
                </a:solidFill>
                <a:latin typeface="Montserrat" pitchFamily="2" charset="77"/>
              </a:rPr>
              <a:t>P/A CARNIKAVAS KOMUNĀLSERVISS </a:t>
            </a:r>
            <a:r>
              <a:rPr lang="en-US" sz="1000" dirty="0">
                <a:solidFill>
                  <a:srgbClr val="595959"/>
                </a:solidFill>
                <a:latin typeface="Montserrat" pitchFamily="2" charset="77"/>
              </a:rPr>
              <a:t>I  </a:t>
            </a:r>
            <a:r>
              <a:rPr lang="lv-LV" sz="1000" dirty="0">
                <a:solidFill>
                  <a:srgbClr val="595959"/>
                </a:solidFill>
                <a:latin typeface="Montserrat" pitchFamily="2" charset="77"/>
              </a:rPr>
              <a:t>LAURIS BERNĀNS </a:t>
            </a:r>
            <a:r>
              <a:rPr lang="en-US" sz="1000" dirty="0">
                <a:solidFill>
                  <a:srgbClr val="595959"/>
                </a:solidFill>
                <a:latin typeface="Montserrat" pitchFamily="2" charset="77"/>
              </a:rPr>
              <a:t>I   </a:t>
            </a:r>
            <a:r>
              <a:rPr lang="lv-LV" sz="1000" dirty="0">
                <a:solidFill>
                  <a:srgbClr val="595959"/>
                </a:solidFill>
                <a:latin typeface="Montserrat" pitchFamily="2" charset="77"/>
              </a:rPr>
              <a:t>10</a:t>
            </a:r>
            <a:r>
              <a:rPr lang="en-US" sz="1000" dirty="0">
                <a:solidFill>
                  <a:srgbClr val="595959"/>
                </a:solidFill>
                <a:latin typeface="Montserrat" pitchFamily="2" charset="77"/>
              </a:rPr>
              <a:t>.202</a:t>
            </a:r>
            <a:r>
              <a:rPr lang="lv-LV" sz="1000" dirty="0">
                <a:solidFill>
                  <a:srgbClr val="595959"/>
                </a:solidFill>
                <a:latin typeface="Montserrat" pitchFamily="2" charset="77"/>
              </a:rPr>
              <a:t>4</a:t>
            </a:r>
            <a:r>
              <a:rPr lang="en-US" sz="1000" dirty="0">
                <a:solidFill>
                  <a:srgbClr val="595959"/>
                </a:solidFill>
                <a:latin typeface="Montserrat" pitchFamily="2" charset="77"/>
              </a:rPr>
              <a:t>.</a:t>
            </a:r>
          </a:p>
        </p:txBody>
      </p:sp>
    </p:spTree>
    <p:extLst>
      <p:ext uri="{BB962C8B-B14F-4D97-AF65-F5344CB8AC3E}">
        <p14:creationId xmlns:p14="http://schemas.microsoft.com/office/powerpoint/2010/main" val="3345844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213"/>
            <a:lum/>
          </a:blip>
          <a:srcRect/>
          <a:stretch>
            <a:fillRect t="-7000" b="-3000"/>
          </a:stretch>
        </a:blipFill>
        <a:effectLst/>
      </p:bgPr>
    </p:bg>
    <p:spTree>
      <p:nvGrpSpPr>
        <p:cNvPr id="1" name=""/>
        <p:cNvGrpSpPr/>
        <p:nvPr/>
      </p:nvGrpSpPr>
      <p:grpSpPr>
        <a:xfrm>
          <a:off x="0" y="0"/>
          <a:ext cx="0" cy="0"/>
          <a:chOff x="0" y="0"/>
          <a:chExt cx="0" cy="0"/>
        </a:xfrm>
      </p:grpSpPr>
      <p:sp>
        <p:nvSpPr>
          <p:cNvPr id="3" name="AutoShape 3"/>
          <p:cNvSpPr/>
          <p:nvPr/>
        </p:nvSpPr>
        <p:spPr>
          <a:xfrm rot="1789">
            <a:off x="-3176" y="6326505"/>
            <a:ext cx="12198351" cy="0"/>
          </a:xfrm>
          <a:prstGeom prst="line">
            <a:avLst/>
          </a:prstGeom>
          <a:ln w="9525" cap="rnd">
            <a:solidFill>
              <a:schemeClr val="tx1">
                <a:lumMod val="65000"/>
                <a:lumOff val="35000"/>
              </a:schemeClr>
            </a:solidFill>
            <a:prstDash val="solid"/>
            <a:headEnd type="none" w="sm" len="sm"/>
            <a:tailEnd type="none" w="sm" len="sm"/>
          </a:ln>
        </p:spPr>
      </p:sp>
      <p:sp>
        <p:nvSpPr>
          <p:cNvPr id="4" name="Title 3">
            <a:extLst>
              <a:ext uri="{FF2B5EF4-FFF2-40B4-BE49-F238E27FC236}">
                <a16:creationId xmlns:a16="http://schemas.microsoft.com/office/drawing/2014/main" id="{018685D6-1E60-2C4C-81BB-61A5BE0E724F}"/>
              </a:ext>
            </a:extLst>
          </p:cNvPr>
          <p:cNvSpPr>
            <a:spLocks noGrp="1"/>
          </p:cNvSpPr>
          <p:nvPr>
            <p:ph type="title"/>
          </p:nvPr>
        </p:nvSpPr>
        <p:spPr>
          <a:xfrm>
            <a:off x="3302000" y="365126"/>
            <a:ext cx="8051800" cy="1325563"/>
          </a:xfrm>
        </p:spPr>
        <p:txBody>
          <a:bodyPr>
            <a:normAutofit/>
          </a:bodyPr>
          <a:lstStyle/>
          <a:p>
            <a:pPr algn="ctr">
              <a:spcBef>
                <a:spcPts val="0"/>
              </a:spcBef>
              <a:defRPr/>
            </a:pPr>
            <a:r>
              <a:rPr lang="lv-LV" sz="3200" b="1" cap="all" dirty="0">
                <a:solidFill>
                  <a:schemeClr val="tx1">
                    <a:lumMod val="65000"/>
                    <a:lumOff val="35000"/>
                  </a:schemeClr>
                </a:solidFill>
                <a:latin typeface="Montserrat" pitchFamily="2" charset="77"/>
              </a:rPr>
              <a:t>Priekšlikums</a:t>
            </a:r>
            <a:endParaRPr lang="en-US" sz="3200" b="1" cap="all" dirty="0">
              <a:solidFill>
                <a:schemeClr val="tx1">
                  <a:lumMod val="65000"/>
                  <a:lumOff val="35000"/>
                </a:schemeClr>
              </a:solidFill>
              <a:latin typeface="Montserrat" pitchFamily="2" charset="77"/>
            </a:endParaRPr>
          </a:p>
        </p:txBody>
      </p:sp>
      <p:sp>
        <p:nvSpPr>
          <p:cNvPr id="5" name="Content Placeholder 4">
            <a:extLst>
              <a:ext uri="{FF2B5EF4-FFF2-40B4-BE49-F238E27FC236}">
                <a16:creationId xmlns:a16="http://schemas.microsoft.com/office/drawing/2014/main" id="{8E49A5A3-CE79-0FC9-617E-03045F03936A}"/>
              </a:ext>
            </a:extLst>
          </p:cNvPr>
          <p:cNvSpPr>
            <a:spLocks noGrp="1"/>
          </p:cNvSpPr>
          <p:nvPr>
            <p:ph idx="1"/>
          </p:nvPr>
        </p:nvSpPr>
        <p:spPr>
          <a:xfrm>
            <a:off x="3302000" y="1825626"/>
            <a:ext cx="7601789" cy="4351338"/>
          </a:xfrm>
        </p:spPr>
        <p:txBody>
          <a:bodyPr>
            <a:noAutofit/>
          </a:bodyPr>
          <a:lstStyle/>
          <a:p>
            <a:r>
              <a:rPr lang="lv-LV" sz="2400" dirty="0">
                <a:solidFill>
                  <a:srgbClr val="595959"/>
                </a:solidFill>
                <a:latin typeface="Montserrat" panose="00000500000000000000" pitchFamily="2" charset="-70"/>
                <a:cs typeface="Times New Roman" panose="02020603050405020304" pitchFamily="18" charset="0"/>
              </a:rPr>
              <a:t>Pieņemt informāciju zināšanai.</a:t>
            </a:r>
          </a:p>
          <a:p>
            <a:r>
              <a:rPr lang="lv-LV" sz="2400" dirty="0">
                <a:solidFill>
                  <a:srgbClr val="595959"/>
                </a:solidFill>
                <a:latin typeface="Montserrat" panose="00000500000000000000" pitchFamily="2" charset="-70"/>
                <a:cs typeface="Times New Roman" panose="02020603050405020304" pitchFamily="18" charset="0"/>
              </a:rPr>
              <a:t>Uzdot Aģentūrai uz 2025. gada februāra Finanšu komitejas sēdi sagatavot grozījumus Aģentūras  Vidēja termiņa darbības stratēģijā 2023. - 2025. gadam.</a:t>
            </a:r>
          </a:p>
          <a:p>
            <a:endParaRPr lang="lv-LV" sz="1600" dirty="0">
              <a:solidFill>
                <a:srgbClr val="595959"/>
              </a:solidFill>
              <a:latin typeface="Montserrat" panose="00000500000000000000" pitchFamily="2" charset="-70"/>
              <a:cs typeface="Times New Roman" panose="02020603050405020304" pitchFamily="18" charset="0"/>
            </a:endParaRPr>
          </a:p>
          <a:p>
            <a:endParaRPr lang="lv-LV" sz="1600" dirty="0">
              <a:solidFill>
                <a:srgbClr val="595959"/>
              </a:solidFill>
              <a:latin typeface="Montserrat" panose="00000500000000000000" pitchFamily="2" charset="-70"/>
              <a:cs typeface="Times New Roman" panose="02020603050405020304" pitchFamily="18" charset="0"/>
            </a:endParaRPr>
          </a:p>
          <a:p>
            <a:endParaRPr lang="lv-LV" sz="1400" dirty="0">
              <a:solidFill>
                <a:srgbClr val="595959"/>
              </a:solidFill>
              <a:latin typeface="Montserrat" panose="00000500000000000000" pitchFamily="2" charset="-70"/>
              <a:cs typeface="Times New Roman" panose="02020603050405020304" pitchFamily="18" charset="0"/>
            </a:endParaRPr>
          </a:p>
        </p:txBody>
      </p:sp>
      <p:sp>
        <p:nvSpPr>
          <p:cNvPr id="2" name="TextBox 2">
            <a:extLst>
              <a:ext uri="{FF2B5EF4-FFF2-40B4-BE49-F238E27FC236}">
                <a16:creationId xmlns:a16="http://schemas.microsoft.com/office/drawing/2014/main" id="{B58B1706-42A3-98A7-FAD9-E82BFC5D5FBE}"/>
              </a:ext>
            </a:extLst>
          </p:cNvPr>
          <p:cNvSpPr txBox="1"/>
          <p:nvPr/>
        </p:nvSpPr>
        <p:spPr>
          <a:xfrm>
            <a:off x="60960" y="6380480"/>
            <a:ext cx="12070080" cy="153888"/>
          </a:xfrm>
          <a:prstGeom prst="rect">
            <a:avLst/>
          </a:prstGeom>
        </p:spPr>
        <p:txBody>
          <a:bodyPr lIns="0" tIns="0" rIns="0" bIns="0" rtlCol="0" anchor="t">
            <a:spAutoFit/>
          </a:bodyPr>
          <a:lstStyle/>
          <a:p>
            <a:pPr algn="ctr" defTabSz="609630">
              <a:lnSpc>
                <a:spcPts val="1200"/>
              </a:lnSpc>
            </a:pPr>
            <a:r>
              <a:rPr lang="lv-LV" sz="1000" dirty="0">
                <a:solidFill>
                  <a:srgbClr val="595959"/>
                </a:solidFill>
                <a:latin typeface="Montserrat" pitchFamily="2" charset="77"/>
              </a:rPr>
              <a:t>P/A CARNIKAVAS KOMUNĀLSERVISS </a:t>
            </a:r>
            <a:r>
              <a:rPr lang="en-US" sz="1000" dirty="0">
                <a:solidFill>
                  <a:srgbClr val="595959"/>
                </a:solidFill>
                <a:latin typeface="Montserrat" pitchFamily="2" charset="77"/>
              </a:rPr>
              <a:t>I  </a:t>
            </a:r>
            <a:r>
              <a:rPr lang="lv-LV" sz="1000" dirty="0">
                <a:solidFill>
                  <a:srgbClr val="595959"/>
                </a:solidFill>
                <a:latin typeface="Montserrat" pitchFamily="2" charset="77"/>
              </a:rPr>
              <a:t>LAURIS BERNĀNS </a:t>
            </a:r>
            <a:r>
              <a:rPr lang="en-US" sz="1000" dirty="0">
                <a:solidFill>
                  <a:srgbClr val="595959"/>
                </a:solidFill>
                <a:latin typeface="Montserrat" pitchFamily="2" charset="77"/>
              </a:rPr>
              <a:t>I   </a:t>
            </a:r>
            <a:r>
              <a:rPr lang="lv-LV" sz="1000" dirty="0">
                <a:solidFill>
                  <a:srgbClr val="595959"/>
                </a:solidFill>
                <a:latin typeface="Montserrat" pitchFamily="2" charset="77"/>
              </a:rPr>
              <a:t>10</a:t>
            </a:r>
            <a:r>
              <a:rPr lang="en-US" sz="1000" dirty="0">
                <a:solidFill>
                  <a:srgbClr val="595959"/>
                </a:solidFill>
                <a:latin typeface="Montserrat" pitchFamily="2" charset="77"/>
              </a:rPr>
              <a:t>.202</a:t>
            </a:r>
            <a:r>
              <a:rPr lang="lv-LV" sz="1000" dirty="0">
                <a:solidFill>
                  <a:srgbClr val="595959"/>
                </a:solidFill>
                <a:latin typeface="Montserrat" pitchFamily="2" charset="77"/>
              </a:rPr>
              <a:t>4</a:t>
            </a:r>
            <a:r>
              <a:rPr lang="en-US" sz="1000" dirty="0">
                <a:solidFill>
                  <a:srgbClr val="595959"/>
                </a:solidFill>
                <a:latin typeface="Montserrat" pitchFamily="2" charset="77"/>
              </a:rPr>
              <a:t>.</a:t>
            </a:r>
          </a:p>
        </p:txBody>
      </p:sp>
    </p:spTree>
    <p:extLst>
      <p:ext uri="{BB962C8B-B14F-4D97-AF65-F5344CB8AC3E}">
        <p14:creationId xmlns:p14="http://schemas.microsoft.com/office/powerpoint/2010/main" val="3418016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176766" y="1752600"/>
            <a:ext cx="7777508" cy="2021002"/>
          </a:xfrm>
          <a:prstGeom prst="rect">
            <a:avLst/>
          </a:prstGeom>
        </p:spPr>
        <p:txBody>
          <a:bodyPr wrap="square" lIns="0" tIns="0" rIns="0" bIns="0" rtlCol="0" anchor="t">
            <a:spAutoFit/>
          </a:bodyPr>
          <a:lstStyle/>
          <a:p>
            <a:pPr algn="ctr" defTabSz="609630">
              <a:lnSpc>
                <a:spcPts val="8000"/>
              </a:lnSpc>
            </a:pPr>
            <a:r>
              <a:rPr lang="en-US" sz="6666" dirty="0">
                <a:solidFill>
                  <a:srgbClr val="FFFFFF"/>
                </a:solidFill>
                <a:latin typeface="Montserrat Classic Bold"/>
              </a:rPr>
              <a:t>PALDIES PAR</a:t>
            </a:r>
          </a:p>
          <a:p>
            <a:pPr algn="ctr" defTabSz="609630">
              <a:lnSpc>
                <a:spcPts val="8000"/>
              </a:lnSpc>
            </a:pPr>
            <a:r>
              <a:rPr lang="en-US" sz="6666" dirty="0">
                <a:solidFill>
                  <a:srgbClr val="FFFFFF"/>
                </a:solidFill>
                <a:latin typeface="Montserrat Classic Bold"/>
              </a:rPr>
              <a:t>UZMANĪBU!</a:t>
            </a:r>
          </a:p>
        </p:txBody>
      </p:sp>
      <p:sp>
        <p:nvSpPr>
          <p:cNvPr id="7" name="AutoShape 2">
            <a:extLst>
              <a:ext uri="{FF2B5EF4-FFF2-40B4-BE49-F238E27FC236}">
                <a16:creationId xmlns:a16="http://schemas.microsoft.com/office/drawing/2014/main" id="{1EE81642-388E-15AB-5C11-BF85EC65150D}"/>
              </a:ext>
            </a:extLst>
          </p:cNvPr>
          <p:cNvSpPr/>
          <p:nvPr/>
        </p:nvSpPr>
        <p:spPr>
          <a:xfrm rot="1789">
            <a:off x="0" y="6353177"/>
            <a:ext cx="12198351" cy="0"/>
          </a:xfrm>
          <a:prstGeom prst="line">
            <a:avLst/>
          </a:prstGeom>
          <a:ln w="9525" cap="rnd">
            <a:solidFill>
              <a:srgbClr val="58585B"/>
            </a:solidFill>
            <a:prstDash val="solid"/>
            <a:headEnd type="none" w="sm" len="sm"/>
            <a:tailEnd type="none" w="sm" len="sm"/>
          </a:ln>
        </p:spPr>
      </p:sp>
      <p:pic>
        <p:nvPicPr>
          <p:cNvPr id="9" name="Picture 8">
            <a:extLst>
              <a:ext uri="{FF2B5EF4-FFF2-40B4-BE49-F238E27FC236}">
                <a16:creationId xmlns:a16="http://schemas.microsoft.com/office/drawing/2014/main" id="{94D32B58-8EFF-EF87-6572-888CFF7EC34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96" t="51374" r="2169" b="-1228"/>
          <a:stretch/>
        </p:blipFill>
        <p:spPr>
          <a:xfrm>
            <a:off x="0" y="0"/>
            <a:ext cx="12198350" cy="6306118"/>
          </a:xfrm>
          <a:prstGeom prst="rect">
            <a:avLst/>
          </a:prstGeom>
        </p:spPr>
      </p:pic>
      <p:sp>
        <p:nvSpPr>
          <p:cNvPr id="11" name="TextBox 4">
            <a:extLst>
              <a:ext uri="{FF2B5EF4-FFF2-40B4-BE49-F238E27FC236}">
                <a16:creationId xmlns:a16="http://schemas.microsoft.com/office/drawing/2014/main" id="{76936156-BC4B-E9A6-09EF-7279FFD73B9A}"/>
              </a:ext>
            </a:extLst>
          </p:cNvPr>
          <p:cNvSpPr txBox="1"/>
          <p:nvPr/>
        </p:nvSpPr>
        <p:spPr>
          <a:xfrm>
            <a:off x="-118291" y="2211598"/>
            <a:ext cx="12195180" cy="658706"/>
          </a:xfrm>
          <a:prstGeom prst="rect">
            <a:avLst/>
          </a:prstGeom>
        </p:spPr>
        <p:txBody>
          <a:bodyPr lIns="0" tIns="0" rIns="0" bIns="0" rtlCol="0" anchor="t">
            <a:spAutoFit/>
          </a:bodyPr>
          <a:lstStyle/>
          <a:p>
            <a:pPr algn="ctr" defTabSz="609630">
              <a:lnSpc>
                <a:spcPts val="5280"/>
              </a:lnSpc>
            </a:pPr>
            <a:r>
              <a:rPr lang="en-US" sz="4400" dirty="0">
                <a:solidFill>
                  <a:srgbClr val="FFFFFF"/>
                </a:solidFill>
                <a:latin typeface="Montserrat Semi-Bold Bold"/>
              </a:rPr>
              <a:t>PALDIES PAR UZMANĪBU!</a:t>
            </a:r>
          </a:p>
        </p:txBody>
      </p:sp>
      <p:sp>
        <p:nvSpPr>
          <p:cNvPr id="3" name="TextBox 2">
            <a:extLst>
              <a:ext uri="{FF2B5EF4-FFF2-40B4-BE49-F238E27FC236}">
                <a16:creationId xmlns:a16="http://schemas.microsoft.com/office/drawing/2014/main" id="{5FA1B6AA-9D70-503F-E361-345155F53CE6}"/>
              </a:ext>
            </a:extLst>
          </p:cNvPr>
          <p:cNvSpPr txBox="1"/>
          <p:nvPr/>
        </p:nvSpPr>
        <p:spPr>
          <a:xfrm>
            <a:off x="60960" y="6380480"/>
            <a:ext cx="12070080" cy="153888"/>
          </a:xfrm>
          <a:prstGeom prst="rect">
            <a:avLst/>
          </a:prstGeom>
        </p:spPr>
        <p:txBody>
          <a:bodyPr lIns="0" tIns="0" rIns="0" bIns="0" rtlCol="0" anchor="t">
            <a:spAutoFit/>
          </a:bodyPr>
          <a:lstStyle/>
          <a:p>
            <a:pPr algn="ctr" defTabSz="609630">
              <a:lnSpc>
                <a:spcPts val="1200"/>
              </a:lnSpc>
            </a:pPr>
            <a:r>
              <a:rPr lang="lv-LV" sz="1000" dirty="0">
                <a:solidFill>
                  <a:srgbClr val="595959"/>
                </a:solidFill>
                <a:latin typeface="Montserrat" pitchFamily="2" charset="77"/>
              </a:rPr>
              <a:t>P/A CARNIKAVAS KOMUNĀLSERVISS </a:t>
            </a:r>
            <a:r>
              <a:rPr lang="en-US" sz="1000" dirty="0">
                <a:solidFill>
                  <a:srgbClr val="595959"/>
                </a:solidFill>
                <a:latin typeface="Montserrat" pitchFamily="2" charset="77"/>
              </a:rPr>
              <a:t>I  </a:t>
            </a:r>
            <a:r>
              <a:rPr lang="lv-LV" sz="1000" dirty="0">
                <a:solidFill>
                  <a:srgbClr val="595959"/>
                </a:solidFill>
                <a:latin typeface="Montserrat" pitchFamily="2" charset="77"/>
              </a:rPr>
              <a:t>LAURIS BERNĀNS </a:t>
            </a:r>
            <a:r>
              <a:rPr lang="en-US" sz="1000" dirty="0">
                <a:solidFill>
                  <a:srgbClr val="595959"/>
                </a:solidFill>
                <a:latin typeface="Montserrat" pitchFamily="2" charset="77"/>
              </a:rPr>
              <a:t>I   </a:t>
            </a:r>
            <a:r>
              <a:rPr lang="lv-LV" sz="1000" dirty="0">
                <a:solidFill>
                  <a:srgbClr val="595959"/>
                </a:solidFill>
                <a:latin typeface="Montserrat" pitchFamily="2" charset="77"/>
              </a:rPr>
              <a:t>10</a:t>
            </a:r>
            <a:r>
              <a:rPr lang="en-US" sz="1000" dirty="0">
                <a:solidFill>
                  <a:srgbClr val="595959"/>
                </a:solidFill>
                <a:latin typeface="Montserrat" pitchFamily="2" charset="77"/>
              </a:rPr>
              <a:t>.202</a:t>
            </a:r>
            <a:r>
              <a:rPr lang="lv-LV" sz="1000" dirty="0">
                <a:solidFill>
                  <a:srgbClr val="595959"/>
                </a:solidFill>
                <a:latin typeface="Montserrat" pitchFamily="2" charset="77"/>
              </a:rPr>
              <a:t>4</a:t>
            </a:r>
            <a:r>
              <a:rPr lang="en-US" sz="1000" dirty="0">
                <a:solidFill>
                  <a:srgbClr val="595959"/>
                </a:solidFill>
                <a:latin typeface="Montserrat" pitchFamily="2" charset="77"/>
              </a:rPr>
              <a:t>.</a:t>
            </a:r>
          </a:p>
        </p:txBody>
      </p:sp>
      <p:pic>
        <p:nvPicPr>
          <p:cNvPr id="5" name="Picture 4">
            <a:extLst>
              <a:ext uri="{FF2B5EF4-FFF2-40B4-BE49-F238E27FC236}">
                <a16:creationId xmlns:a16="http://schemas.microsoft.com/office/drawing/2014/main" id="{1A48ACE2-DC0E-74F4-BAAB-D5D417396F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2796" y="3126482"/>
            <a:ext cx="3913006" cy="19133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1"/>
                                      </p:to>
                                    </p:set>
                                    <p:animEffect filter="image" prLst="opacity: 1">
                                      <p:cBhvr rctx="IE">
                                        <p:cTn id="1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55463</TotalTime>
  <Words>205</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vt:i4>
      </vt:variant>
    </vt:vector>
  </HeadingPairs>
  <TitlesOfParts>
    <vt:vector size="14" baseType="lpstr">
      <vt:lpstr>Arial</vt:lpstr>
      <vt:lpstr>Calibri</vt:lpstr>
      <vt:lpstr>Calibri Light</vt:lpstr>
      <vt:lpstr>Montserrat</vt:lpstr>
      <vt:lpstr>Montserrat Classic Bold</vt:lpstr>
      <vt:lpstr>Montserrat Semi-Bold Bold</vt:lpstr>
      <vt:lpstr>1_Office Theme</vt:lpstr>
      <vt:lpstr>Office Theme</vt:lpstr>
      <vt:lpstr>2_Office Theme</vt:lpstr>
      <vt:lpstr>PowerPoint Presentation</vt:lpstr>
      <vt:lpstr>Darba uzdevums UN TIESISKAIS REGULĒJUMS</vt:lpstr>
      <vt:lpstr>KONSTATĒTIE FAKTI UN PRIEKŠLIKUMI GROZĪJUMIEM STRATĒĢIJAS RĪCĪBAS PLĀNĀ</vt:lpstr>
      <vt:lpstr>Priekšlikums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Elīna Klindžāne</cp:lastModifiedBy>
  <cp:revision>375</cp:revision>
  <cp:lastPrinted>2024-01-17T06:47:34Z</cp:lastPrinted>
  <dcterms:created xsi:type="dcterms:W3CDTF">2022-12-08T15:15:20Z</dcterms:created>
  <dcterms:modified xsi:type="dcterms:W3CDTF">2024-10-15T10:12:31Z</dcterms:modified>
</cp:coreProperties>
</file>