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1" r:id="rId2"/>
  </p:sldMasterIdLst>
  <p:notesMasterIdLst>
    <p:notesMasterId r:id="rId20"/>
  </p:notesMasterIdLst>
  <p:sldIdLst>
    <p:sldId id="431" r:id="rId3"/>
    <p:sldId id="293" r:id="rId4"/>
    <p:sldId id="292" r:id="rId5"/>
    <p:sldId id="296" r:id="rId6"/>
    <p:sldId id="442" r:id="rId7"/>
    <p:sldId id="298" r:id="rId8"/>
    <p:sldId id="447" r:id="rId9"/>
    <p:sldId id="454" r:id="rId10"/>
    <p:sldId id="455" r:id="rId11"/>
    <p:sldId id="456" r:id="rId12"/>
    <p:sldId id="304" r:id="rId13"/>
    <p:sldId id="446" r:id="rId14"/>
    <p:sldId id="300" r:id="rId15"/>
    <p:sldId id="301" r:id="rId16"/>
    <p:sldId id="307" r:id="rId17"/>
    <p:sldId id="448" r:id="rId18"/>
    <p:sldId id="441" r:id="rId19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95B46"/>
    <a:srgbClr val="7395AD"/>
    <a:srgbClr val="828847"/>
    <a:srgbClr val="FFD966"/>
    <a:srgbClr val="F2F8EE"/>
    <a:srgbClr val="D3A983"/>
    <a:srgbClr val="FFFFFF"/>
    <a:srgbClr val="404040"/>
    <a:srgbClr val="ED7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5033" autoAdjust="0"/>
  </p:normalViewPr>
  <p:slideViewPr>
    <p:cSldViewPr snapToGrid="0">
      <p:cViewPr>
        <p:scale>
          <a:sx n="100" d="100"/>
          <a:sy n="100" d="100"/>
        </p:scale>
        <p:origin x="105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Bud&#382;eta%20atskaite%202024_9%20m&#275;ne&#353;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Bud&#382;eta%20atskaite%202024_I%20c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Bud&#382;eta%20atskaite%202024_I%20pusgad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75562150381921"/>
          <c:y val="0"/>
          <c:w val="0.63591714542390121"/>
          <c:h val="0.917406940166823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828847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1.2742392028398967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4 000 392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750-4F6F-A1E9-CD20CD4375CA}"/>
                </c:ext>
              </c:extLst>
            </c:dLbl>
            <c:dLbl>
              <c:idx val="1"/>
              <c:layout>
                <c:manualLayout>
                  <c:x val="6.0386473429951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50-4F6F-A1E9-CD20CD4375CA}"/>
                </c:ext>
              </c:extLst>
            </c:dLbl>
            <c:dLbl>
              <c:idx val="2"/>
              <c:layout>
                <c:manualLayout>
                  <c:x val="9.661835748792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4 071 773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750-4F6F-A1E9-CD20CD4375CA}"/>
                </c:ext>
              </c:extLst>
            </c:dLbl>
            <c:dLbl>
              <c:idx val="3"/>
              <c:layout>
                <c:manualLayout>
                  <c:x val="4.830917874396135E-3"/>
                  <c:y val="-6.371196014199483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868 408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32-4165-BCD9-9BC2706EC4E4}"/>
                </c:ext>
              </c:extLst>
            </c:dLbl>
            <c:dLbl>
              <c:idx val="4"/>
              <c:layout>
                <c:manualLayout>
                  <c:x val="4.8309178743961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86 430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50-4F6F-A1E9-CD20CD4375CA}"/>
                </c:ext>
              </c:extLst>
            </c:dLbl>
            <c:dLbl>
              <c:idx val="5"/>
              <c:layout>
                <c:manualLayout>
                  <c:x val="9.6618357487922701E-3"/>
                  <c:y val="-3.398168961547504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180</a:t>
                    </a:r>
                    <a:r>
                      <a:rPr lang="en-US" baseline="0" dirty="0"/>
                      <a:t> 177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50-4F6F-A1E9-CD20CD4375CA}"/>
                </c:ext>
              </c:extLst>
            </c:dLbl>
            <c:dLbl>
              <c:idx val="6"/>
              <c:layout>
                <c:manualLayout>
                  <c:x val="4.4993030213048325E-3"/>
                  <c:y val="-3.70710720327480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sz="800" b="1" i="0" u="none" strike="noStrike" kern="1200" baseline="0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Montserrat" panose="00000500000000000000" pitchFamily="2" charset="-70"/>
                      </a:rPr>
                      <a:t>9 208 840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31766394749067E-2"/>
                      <c:h val="4.727789239901937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(zāles pļāvējs Raideris, pārvietojamā invalīdu tualete, divi smilts kaisītāji, apģērbu un apavu žāvēšanas skapji, Ziemassvētku dekori, iekārta stadiona laukuma augsnes uzlabošanai, metāla plaukti angāram)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Izdevumi!$B$8:$B$14</c:f>
              <c:numCache>
                <c:formatCode>#,##0</c:formatCode>
                <c:ptCount val="7"/>
                <c:pt idx="0">
                  <c:v>4000392</c:v>
                </c:pt>
                <c:pt idx="1">
                  <c:v>1660</c:v>
                </c:pt>
                <c:pt idx="2">
                  <c:v>4071773</c:v>
                </c:pt>
                <c:pt idx="3">
                  <c:v>868408</c:v>
                </c:pt>
                <c:pt idx="4">
                  <c:v>86430</c:v>
                </c:pt>
                <c:pt idx="5">
                  <c:v>180177</c:v>
                </c:pt>
                <c:pt idx="6">
                  <c:v>9208840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F6F-A1E9-CD20CD4375CA}"/>
            </c:ext>
          </c:extLst>
        </c:ser>
        <c:ser>
          <c:idx val="1"/>
          <c:order val="1"/>
          <c:tx>
            <c:strRef>
              <c:f>Izdevumi!$C$7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95B46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3.8306973516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2 509 448(63%)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0-4F6F-A1E9-CD20CD4375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870</a:t>
                    </a:r>
                    <a:r>
                      <a:rPr lang="en-US" baseline="0" dirty="0"/>
                      <a:t> (52%)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E8-4125-8908-B077E73E7674}"/>
                </c:ext>
              </c:extLst>
            </c:dLbl>
            <c:dLbl>
              <c:idx val="2"/>
              <c:layout>
                <c:manualLayout>
                  <c:x val="8.4541062801931927E-3"/>
                  <c:y val="-6.95047594341771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2 361 936 (58%)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750-4F6F-A1E9-CD20CD4375CA}"/>
                </c:ext>
              </c:extLst>
            </c:dLbl>
            <c:dLbl>
              <c:idx val="3"/>
              <c:layout>
                <c:manualLayout>
                  <c:x val="7.2463768115941588E-3"/>
                  <c:y val="-1.095876616464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530 064 (61%)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50-4F6F-A1E9-CD20CD4375CA}"/>
                </c:ext>
              </c:extLst>
            </c:dLbl>
            <c:dLbl>
              <c:idx val="4"/>
              <c:layout>
                <c:manualLayout>
                  <c:x val="6.038647342995169E-3"/>
                  <c:y val="-1.090481854735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65 130(75%)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50-4F6F-A1E9-CD20CD4375CA}"/>
                </c:ext>
              </c:extLst>
            </c:dLbl>
            <c:dLbl>
              <c:idx val="5"/>
              <c:layout>
                <c:manualLayout>
                  <c:x val="8.4541062801932361E-3"/>
                  <c:y val="-1.09588201382148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137 850 </a:t>
                    </a:r>
                    <a:r>
                      <a:rPr lang="en-US" dirty="0"/>
                      <a:t>(77%)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50-4F6F-A1E9-CD20CD4375CA}"/>
                </c:ext>
              </c:extLst>
            </c:dLbl>
            <c:dLbl>
              <c:idx val="6"/>
              <c:layout>
                <c:manualLayout>
                  <c:x val="7.2463768115941588E-3"/>
                  <c:y val="-1.82647975305218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5 605 298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(61%)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(zāles pļāvējs Raideris, pārvietojamā invalīdu tualete, divi smilts kaisītāji, apģērbu un apavu žāvēšanas skapji, Ziemassvētku dekori, iekārta stadiona laukuma augsnes uzlabošanai, metāla plaukti angāram)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Izdevumi!$C$8:$C$14</c:f>
              <c:numCache>
                <c:formatCode>#,##0</c:formatCode>
                <c:ptCount val="7"/>
                <c:pt idx="0">
                  <c:v>2509448</c:v>
                </c:pt>
                <c:pt idx="1">
                  <c:v>870</c:v>
                </c:pt>
                <c:pt idx="2">
                  <c:v>2361936</c:v>
                </c:pt>
                <c:pt idx="3">
                  <c:v>530064</c:v>
                </c:pt>
                <c:pt idx="4">
                  <c:v>65130</c:v>
                </c:pt>
                <c:pt idx="5">
                  <c:v>137850</c:v>
                </c:pt>
                <c:pt idx="6">
                  <c:v>5605298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0-4F6F-A1E9-CD20CD437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7264"/>
        <c:axId val="199357656"/>
        <c:axId val="0"/>
      </c:bar3DChart>
      <c:catAx>
        <c:axId val="19935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8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7656"/>
        <c:crosses val="autoZero"/>
        <c:auto val="1"/>
        <c:lblAlgn val="ctr"/>
        <c:lblOffset val="100"/>
        <c:noMultiLvlLbl val="0"/>
      </c:catAx>
      <c:valAx>
        <c:axId val="199357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35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i="0">
                <a:latin typeface="Montserrat" panose="00000500000000000000" pitchFamily="2" charset="-70"/>
              </a:rPr>
              <a:t>ŠAUBĪGIE</a:t>
            </a:r>
            <a:r>
              <a:rPr lang="lv-LV" b="1" i="0" baseline="0">
                <a:latin typeface="Montserrat" panose="00000500000000000000" pitchFamily="2" charset="-70"/>
              </a:rPr>
              <a:t> DEBITORI</a:t>
            </a:r>
            <a:endParaRPr lang="lv-LV" b="1" i="0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3384225676453656"/>
          <c:y val="0.1205728907655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Debitori!$E$3</c:f>
              <c:strCache>
                <c:ptCount val="1"/>
                <c:pt idx="0">
                  <c:v>Maksājumi kavēti 181-vairāk d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3148148148148997E-3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F3-4412-8B94-12811B700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 </c:v>
                </c:pt>
              </c:strCache>
            </c:strRef>
          </c:cat>
          <c:val>
            <c:numRef>
              <c:f>Debitori!$E$4:$E$7</c:f>
              <c:numCache>
                <c:formatCode>#,##0</c:formatCode>
                <c:ptCount val="4"/>
                <c:pt idx="0">
                  <c:v>22063</c:v>
                </c:pt>
                <c:pt idx="1">
                  <c:v>4007</c:v>
                </c:pt>
                <c:pt idx="2">
                  <c:v>6341</c:v>
                </c:pt>
                <c:pt idx="3">
                  <c:v>7554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3-4412-8B94-12811B7005FF}"/>
            </c:ext>
          </c:extLst>
        </c:ser>
        <c:ser>
          <c:idx val="1"/>
          <c:order val="1"/>
          <c:tx>
            <c:strRef>
              <c:f>Debitori!$G$3</c:f>
              <c:strCache>
                <c:ptCount val="1"/>
                <c:pt idx="0">
                  <c:v>Tai skaitā piespiedu izpildē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1.600639650894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F3-4412-8B94-12811B7005FF}"/>
                </c:ext>
              </c:extLst>
            </c:dLbl>
            <c:dLbl>
              <c:idx val="1"/>
              <c:layout>
                <c:manualLayout>
                  <c:x val="2.0833333333333332E-2"/>
                  <c:y val="-1.280511720715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F3-4412-8B94-12811B7005FF}"/>
                </c:ext>
              </c:extLst>
            </c:dLbl>
            <c:dLbl>
              <c:idx val="2"/>
              <c:layout>
                <c:manualLayout>
                  <c:x val="2.7777777777777776E-2"/>
                  <c:y val="-1.280511720715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F3-4412-8B94-12811B7005FF}"/>
                </c:ext>
              </c:extLst>
            </c:dLbl>
            <c:dLbl>
              <c:idx val="3"/>
              <c:layout>
                <c:manualLayout>
                  <c:x val="1.3888888888888888E-2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F3-4412-8B94-12811B700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 </c:v>
                </c:pt>
              </c:strCache>
            </c:strRef>
          </c:cat>
          <c:val>
            <c:numRef>
              <c:f>Debitori!$G$4:$G$7</c:f>
              <c:numCache>
                <c:formatCode>#,##0</c:formatCode>
                <c:ptCount val="4"/>
                <c:pt idx="0">
                  <c:v>11265.98</c:v>
                </c:pt>
                <c:pt idx="1">
                  <c:v>1947.9700000000003</c:v>
                </c:pt>
                <c:pt idx="2">
                  <c:v>3483.8199999999997</c:v>
                </c:pt>
                <c:pt idx="3">
                  <c:v>7374.5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F3-4412-8B94-12811B7005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593568"/>
        <c:axId val="228593960"/>
      </c:barChart>
      <c:catAx>
        <c:axId val="2285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228593960"/>
        <c:crosses val="autoZero"/>
        <c:auto val="1"/>
        <c:lblAlgn val="ctr"/>
        <c:lblOffset val="100"/>
        <c:noMultiLvlLbl val="0"/>
      </c:catAx>
      <c:valAx>
        <c:axId val="22859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859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209473803551576"/>
          <c:y val="5.5395330485650075E-2"/>
          <c:w val="0.63412079747802552"/>
          <c:h val="0.802203709226113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Izdevumi!$G$19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solidFill>
                <a:srgbClr val="828847"/>
              </a:solidFill>
            </a:ln>
            <a:effectLst/>
            <a:sp3d>
              <a:contourClr>
                <a:srgbClr val="828847"/>
              </a:contourClr>
            </a:sp3d>
          </c:spPr>
          <c:invertIfNegative val="0"/>
          <c:dLbls>
            <c:dLbl>
              <c:idx val="0"/>
              <c:layout>
                <c:manualLayout>
                  <c:x val="6.2656647786459036E-3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407 862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BD4B-4AE1-A418-DC83933DC64F}"/>
                </c:ext>
              </c:extLst>
            </c:dLbl>
            <c:dLbl>
              <c:idx val="1"/>
              <c:layout>
                <c:manualLayout>
                  <c:x val="8.77193069010421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308 521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D4B-4AE1-A418-DC83933DC64F}"/>
                </c:ext>
              </c:extLst>
            </c:dLbl>
            <c:dLbl>
              <c:idx val="2"/>
              <c:layout>
                <c:manualLayout>
                  <c:x val="4.805912893050825E-3"/>
                  <c:y val="1.84154257107869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4B-4AE1-A418-DC83933DC64F}"/>
                </c:ext>
              </c:extLst>
            </c:dLbl>
            <c:dLbl>
              <c:idx val="3"/>
              <c:layout>
                <c:manualLayout>
                  <c:x val="8.771930690104174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1 679 922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BD4B-4AE1-A418-DC83933DC64F}"/>
                </c:ext>
              </c:extLst>
            </c:dLbl>
            <c:dLbl>
              <c:idx val="4"/>
              <c:layout>
                <c:manualLayout>
                  <c:x val="3.75939886718749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224 155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D4B-4AE1-A418-DC83933DC64F}"/>
                </c:ext>
              </c:extLst>
            </c:dLbl>
            <c:dLbl>
              <c:idx val="5"/>
              <c:layout>
                <c:manualLayout>
                  <c:x val="3.75939886718758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350 302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D4B-4AE1-A418-DC83933DC64F}"/>
                </c:ext>
              </c:extLst>
            </c:dLbl>
            <c:dLbl>
              <c:idx val="6"/>
              <c:layout>
                <c:manualLayout>
                  <c:x val="6.2656647786459036E-3"/>
                  <c:y val="-3.22320709105565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4 310 121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BD4B-4AE1-A418-DC83933DC64F}"/>
                </c:ext>
              </c:extLst>
            </c:dLbl>
            <c:dLbl>
              <c:idx val="7"/>
              <c:layout>
                <c:manualLayout>
                  <c:x val="3.75939886718745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1 746 705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D4B-4AE1-A418-DC83933DC64F}"/>
                </c:ext>
              </c:extLst>
            </c:dLbl>
            <c:dLbl>
              <c:idx val="8"/>
              <c:layout>
                <c:manualLayout>
                  <c:x val="5.01253182291663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171 772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D4B-4AE1-A418-DC83933DC64F}"/>
                </c:ext>
              </c:extLst>
            </c:dLbl>
            <c:dLbl>
              <c:idx val="9"/>
              <c:layout>
                <c:manualLayout>
                  <c:x val="1.0025063645833355E-2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4 931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D4B-4AE1-A418-DC83933DC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Izdevumi!$F$20:$F$30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 </c:v>
                </c:pt>
                <c:pt idx="4">
                  <c:v>Ūdensapgāde - saimnieciskā darbība </c:v>
                </c:pt>
                <c:pt idx="5">
                  <c:v>Attīrīšana - saimnieciskā darbība 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Ādažu sporta centrs</c:v>
                </c:pt>
                <c:pt idx="9">
                  <c:v>Sociālais dienests, SC Ūdensroze</c:v>
                </c:pt>
                <c:pt idx="10">
                  <c:v>Investīciju projekti</c:v>
                </c:pt>
              </c:strCache>
            </c:strRef>
          </c:cat>
          <c:val>
            <c:numRef>
              <c:f>Izdevumi!$G$20:$G$30</c:f>
              <c:numCache>
                <c:formatCode>#,##0</c:formatCode>
                <c:ptCount val="11"/>
                <c:pt idx="0">
                  <c:v>407862</c:v>
                </c:pt>
                <c:pt idx="1">
                  <c:v>308521</c:v>
                </c:pt>
                <c:pt idx="2">
                  <c:v>4549</c:v>
                </c:pt>
                <c:pt idx="3">
                  <c:v>1679922</c:v>
                </c:pt>
                <c:pt idx="4">
                  <c:v>224155</c:v>
                </c:pt>
                <c:pt idx="5">
                  <c:v>350302</c:v>
                </c:pt>
                <c:pt idx="6">
                  <c:v>4310121</c:v>
                </c:pt>
                <c:pt idx="7">
                  <c:v>1746705</c:v>
                </c:pt>
                <c:pt idx="8">
                  <c:v>171772</c:v>
                </c:pt>
                <c:pt idx="9">
                  <c:v>4931</c:v>
                </c:pt>
                <c:pt idx="10">
                  <c:v>1740498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B-4AE1-A418-DC83933DC64F}"/>
            </c:ext>
          </c:extLst>
        </c:ser>
        <c:ser>
          <c:idx val="1"/>
          <c:order val="1"/>
          <c:tx>
            <c:strRef>
              <c:f>Izdevumi!$H$19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solidFill>
                <a:srgbClr val="C95B46"/>
              </a:solidFill>
            </a:ln>
            <a:effectLst/>
            <a:sp3d>
              <a:contourClr>
                <a:srgbClr val="C95B46"/>
              </a:contourClr>
            </a:sp3d>
          </c:spPr>
          <c:invertIfNegative val="0"/>
          <c:dLbls>
            <c:dLbl>
              <c:idx val="0"/>
              <c:layout>
                <c:manualLayout>
                  <c:x val="5.0125318229167232E-3"/>
                  <c:y val="-4.439650523136662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307 471 (75%)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4B-4AE1-A418-DC83933DC64F}"/>
                </c:ext>
              </c:extLst>
            </c:dLbl>
            <c:dLbl>
              <c:idx val="1"/>
              <c:layout>
                <c:manualLayout>
                  <c:x val="3.7593988671874965E-3"/>
                  <c:y val="-8.27120622814976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239 198 (78%)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4B-4AE1-A418-DC83933DC64F}"/>
                </c:ext>
              </c:extLst>
            </c:dLbl>
            <c:dLbl>
              <c:idx val="2"/>
              <c:layout>
                <c:manualLayout>
                  <c:x val="0"/>
                  <c:y val="-1.410934352390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4B-4AE1-A418-DC83933DC64F}"/>
                </c:ext>
              </c:extLst>
            </c:dLbl>
            <c:dLbl>
              <c:idx val="3"/>
              <c:layout>
                <c:manualLayout>
                  <c:x val="7.5187977343750849E-3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758 958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D4B-4AE1-A418-DC83933DC64F}"/>
                </c:ext>
              </c:extLst>
            </c:dLbl>
            <c:dLbl>
              <c:idx val="4"/>
              <c:layout>
                <c:manualLayout>
                  <c:x val="0"/>
                  <c:y val="-7.66285761419226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112 533 (50%)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4B-4AE1-A418-DC83933DC64F}"/>
                </c:ext>
              </c:extLst>
            </c:dLbl>
            <c:dLbl>
              <c:idx val="5"/>
              <c:layout>
                <c:manualLayout>
                  <c:x val="5.9874100593417998E-4"/>
                  <c:y val="-4.74395172803244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210 870 (60%)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D4B-4AE1-A418-DC83933DC64F}"/>
                </c:ext>
              </c:extLst>
            </c:dLbl>
            <c:dLbl>
              <c:idx val="6"/>
              <c:layout>
                <c:manualLayout>
                  <c:x val="7.5187977343749929E-3"/>
                  <c:y val="-3.2232070910556596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ontserrat" panose="00000500000000000000" pitchFamily="2" charset="-70"/>
                      </a:rPr>
                      <a:t>2 685 549(62%)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D4B-4AE1-A418-DC83933DC64F}"/>
                </c:ext>
              </c:extLst>
            </c:dLbl>
            <c:dLbl>
              <c:idx val="7"/>
              <c:layout>
                <c:manualLayout>
                  <c:x val="5.6112728288509033E-3"/>
                  <c:y val="-1.0582017296186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1 180 376 (68%)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D4B-4AE1-A418-DC83933DC64F}"/>
                </c:ext>
              </c:extLst>
            </c:dLbl>
            <c:dLbl>
              <c:idx val="8"/>
              <c:layout>
                <c:manualLayout>
                  <c:x val="0"/>
                  <c:y val="-1.05820076429314E-2"/>
                </c:manualLayout>
              </c:layout>
              <c:tx>
                <c:rich>
                  <a:bodyPr/>
                  <a:lstStyle/>
                  <a:p>
                    <a:fld id="{74383B14-DA4C-4A69-8BDA-15ED0809205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D4B-4AE1-A418-DC83933DC64F}"/>
                </c:ext>
              </c:extLst>
            </c:dLbl>
            <c:dLbl>
              <c:idx val="9"/>
              <c:layout>
                <c:manualLayout>
                  <c:x val="1.9074868860276585E-3"/>
                  <c:y val="-1.05820076429314E-2"/>
                </c:manualLayout>
              </c:layout>
              <c:tx>
                <c:rich>
                  <a:bodyPr/>
                  <a:lstStyle/>
                  <a:p>
                    <a:fld id="{A5CC10ED-4252-44AD-8642-C9D755607DD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4B-4AE1-A418-DC83933DC64F}"/>
                </c:ext>
              </c:extLst>
            </c:dLbl>
            <c:dLbl>
              <c:idx val="10"/>
              <c:layout>
                <c:manualLayout>
                  <c:x val="-4.5947677585244296E-17"/>
                  <c:y val="-1.4524328249818447E-2"/>
                </c:manualLayout>
              </c:layout>
              <c:tx>
                <c:rich>
                  <a:bodyPr/>
                  <a:lstStyle/>
                  <a:p>
                    <a:fld id="{8C70C17D-2B4E-4901-8EA4-4AF798189CC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15-44A4-9494-0C79D587F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Izdevumi!$F$20:$F$30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 </c:v>
                </c:pt>
                <c:pt idx="4">
                  <c:v>Ūdensapgāde - saimnieciskā darbība </c:v>
                </c:pt>
                <c:pt idx="5">
                  <c:v>Attīrīšana - saimnieciskā darbība 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Ādažu sporta centrs</c:v>
                </c:pt>
                <c:pt idx="9">
                  <c:v>Sociālais dienests, SC Ūdensroze</c:v>
                </c:pt>
                <c:pt idx="10">
                  <c:v>Investīciju projekti</c:v>
                </c:pt>
              </c:strCache>
            </c:strRef>
          </c:cat>
          <c:val>
            <c:numRef>
              <c:f>Izdevumi!$H$20:$H$30</c:f>
              <c:numCache>
                <c:formatCode>#,##0</c:formatCode>
                <c:ptCount val="11"/>
                <c:pt idx="0">
                  <c:v>307471</c:v>
                </c:pt>
                <c:pt idx="1">
                  <c:v>239198</c:v>
                </c:pt>
                <c:pt idx="2">
                  <c:v>0</c:v>
                </c:pt>
                <c:pt idx="3">
                  <c:v>758958</c:v>
                </c:pt>
                <c:pt idx="4">
                  <c:v>112533</c:v>
                </c:pt>
                <c:pt idx="5">
                  <c:v>210870</c:v>
                </c:pt>
                <c:pt idx="6">
                  <c:v>2685549</c:v>
                </c:pt>
                <c:pt idx="7">
                  <c:v>1180376</c:v>
                </c:pt>
                <c:pt idx="8">
                  <c:v>108633</c:v>
                </c:pt>
                <c:pt idx="9">
                  <c:v>1710</c:v>
                </c:pt>
                <c:pt idx="10">
                  <c:v>1130927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4B-4AE1-A418-DC83933DC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373963160"/>
        <c:axId val="373963552"/>
        <c:axId val="0"/>
      </c:bar3DChart>
      <c:catAx>
        <c:axId val="37396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3963552"/>
        <c:crosses val="autoZero"/>
        <c:auto val="1"/>
        <c:lblAlgn val="ctr"/>
        <c:lblOffset val="100"/>
        <c:noMultiLvlLbl val="0"/>
      </c:catAx>
      <c:valAx>
        <c:axId val="37396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396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5840516235524"/>
          <c:y val="0.94112637881049177"/>
          <c:w val="0.52666454785236194"/>
          <c:h val="5.8237007239526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TERITORIJU</a:t>
            </a:r>
            <a:r>
              <a:rPr lang="lv-LV" b="1" baseline="0" dirty="0">
                <a:latin typeface="Montserrat" panose="00000500000000000000" pitchFamily="2" charset="-70"/>
              </a:rPr>
              <a:t> UN ĪPAŠUMU APSAIMNIEKŠANA</a:t>
            </a:r>
            <a:endParaRPr lang="lv-LV" b="1" dirty="0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33699901487874528"/>
          <c:y val="3.93731908093867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755550603344392"/>
          <c:y val="4.1562911078041928E-2"/>
          <c:w val="0.65079284900708168"/>
          <c:h val="0.926237532864422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7 370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A0-48FC-AAFB-E5C3AEC104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AA0-48FC-AAFB-E5C3AEC104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AA0-48FC-AAFB-E5C3AEC104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458 146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100 825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A0-48FC-AAFB-E5C3AEC104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2 973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A0-48FC-AAFB-E5C3AEC1049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48 621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FC5-4A1A-A5D3-933E1DD69D19}"/>
                </c:ext>
              </c:extLst>
            </c:dLbl>
            <c:dLbl>
              <c:idx val="10"/>
              <c:layout>
                <c:manualLayout>
                  <c:x val="5.2726320256680026E-3"/>
                  <c:y val="-2.1667940420063511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4 995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A4E-4CED-907B-C83E0202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JAUNS'!$C$8:$C$25</c:f>
              <c:numCache>
                <c:formatCode>#,##0</c:formatCode>
                <c:ptCount val="18"/>
                <c:pt idx="0">
                  <c:v>2405103</c:v>
                </c:pt>
                <c:pt idx="1">
                  <c:v>7370</c:v>
                </c:pt>
                <c:pt idx="2">
                  <c:v>130000</c:v>
                </c:pt>
                <c:pt idx="3">
                  <c:v>8000</c:v>
                </c:pt>
                <c:pt idx="4">
                  <c:v>458146</c:v>
                </c:pt>
                <c:pt idx="5">
                  <c:v>100825</c:v>
                </c:pt>
                <c:pt idx="6">
                  <c:v>2973</c:v>
                </c:pt>
                <c:pt idx="7">
                  <c:v>48968</c:v>
                </c:pt>
                <c:pt idx="8">
                  <c:v>496258</c:v>
                </c:pt>
                <c:pt idx="9">
                  <c:v>26079</c:v>
                </c:pt>
                <c:pt idx="10">
                  <c:v>4995</c:v>
                </c:pt>
                <c:pt idx="11">
                  <c:v>37685</c:v>
                </c:pt>
                <c:pt idx="12">
                  <c:v>203915</c:v>
                </c:pt>
                <c:pt idx="13">
                  <c:v>41380</c:v>
                </c:pt>
                <c:pt idx="14">
                  <c:v>172143</c:v>
                </c:pt>
                <c:pt idx="15">
                  <c:v>17862</c:v>
                </c:pt>
                <c:pt idx="16">
                  <c:v>148419</c:v>
                </c:pt>
                <c:pt idx="17">
                  <c:v>716383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0-48FC-AAFB-E5C3AEC10499}"/>
            </c:ext>
          </c:extLst>
        </c:ser>
        <c:ser>
          <c:idx val="1"/>
          <c:order val="1"/>
          <c:tx>
            <c:strRef>
              <c:f>'EKK pašvaldības funkijas JAUNS'!$D$7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B8154E-ED76-4254-A6C4-790B9FFAC1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AA0-48FC-AAFB-E5C3AEC10499}"/>
                </c:ext>
              </c:extLst>
            </c:dLbl>
            <c:dLbl>
              <c:idx val="1"/>
              <c:layout>
                <c:manualLayout>
                  <c:x val="0"/>
                  <c:y val="-2.6024723487312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4 441 (60%)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AA0-48FC-AAFB-E5C3AEC10499}"/>
                </c:ext>
              </c:extLst>
            </c:dLbl>
            <c:dLbl>
              <c:idx val="2"/>
              <c:layout>
                <c:manualLayout>
                  <c:x val="1.0550352930073923E-2"/>
                  <c:y val="-8.4716564723288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74 441 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AA0-48FC-AAFB-E5C3AEC10499}"/>
                </c:ext>
              </c:extLst>
            </c:dLbl>
            <c:dLbl>
              <c:idx val="3"/>
              <c:layout>
                <c:manualLayout>
                  <c:x val="0"/>
                  <c:y val="-7.80741704619388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5 940 (74%)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A0-48FC-AAFB-E5C3AEC10499}"/>
                </c:ext>
              </c:extLst>
            </c:dLbl>
            <c:dLbl>
              <c:idx val="4"/>
              <c:layout>
                <c:manualLayout>
                  <c:x val="3.6813920415840768E-3"/>
                  <c:y val="-5.2049446974625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254 466 (56%)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68 956</a:t>
                    </a:r>
                    <a:r>
                      <a:rPr lang="en-US" baseline="0" dirty="0"/>
                      <a:t>(68%)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A0-48FC-AAFB-E5C3AEC10499}"/>
                </c:ext>
              </c:extLst>
            </c:dLbl>
            <c:dLbl>
              <c:idx val="6"/>
              <c:layout>
                <c:manualLayout>
                  <c:x val="3.144654088050276E-3"/>
                  <c:y val="-6.0464030487837554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2 973 (100</a:t>
                    </a:r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A0-48FC-AAFB-E5C3AEC10499}"/>
                </c:ext>
              </c:extLst>
            </c:dLbl>
            <c:dLbl>
              <c:idx val="7"/>
              <c:layout>
                <c:manualLayout>
                  <c:x val="-1.0482180293501049E-3"/>
                  <c:y val="-2.015467682927893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22 497(46%)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A0-48FC-AAFB-E5C3AEC10499}"/>
                </c:ext>
              </c:extLst>
            </c:dLbl>
            <c:dLbl>
              <c:idx val="8"/>
              <c:layout>
                <c:manualLayout>
                  <c:x val="-1.0482180293501433E-3"/>
                  <c:y val="-6.0464030487836808E-3"/>
                </c:manualLayout>
              </c:layout>
              <c:tx>
                <c:rich>
                  <a:bodyPr/>
                  <a:lstStyle/>
                  <a:p>
                    <a:fld id="{DE263E76-0F44-42CF-804A-4B86BC9763F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A0-48FC-AAFB-E5C3AEC104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946B347-CB4D-4FC4-916D-34BBD977CF7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A0-48FC-AAFB-E5C3AEC10499}"/>
                </c:ext>
              </c:extLst>
            </c:dLbl>
            <c:dLbl>
              <c:idx val="10"/>
              <c:layout>
                <c:manualLayout>
                  <c:x val="3.1635792154008019E-3"/>
                  <c:y val="-7.091407875259715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3 974</a:t>
                    </a:r>
                    <a:r>
                      <a:rPr lang="en-US" dirty="0"/>
                      <a:t>(80%)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4E-4CED-907B-C83E0202FB21}"/>
                </c:ext>
              </c:extLst>
            </c:dLbl>
            <c:dLbl>
              <c:idx val="11"/>
              <c:layout>
                <c:manualLayout>
                  <c:x val="0"/>
                  <c:y val="-4.0309353658558615E-3"/>
                </c:manualLayout>
              </c:layout>
              <c:tx>
                <c:rich>
                  <a:bodyPr/>
                  <a:lstStyle/>
                  <a:p>
                    <a:fld id="{974228E0-E4CC-46E9-AF87-EAF73B8CEC8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(59%)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6A-46F5-BEF5-60A75F6AE1AD}"/>
                </c:ext>
              </c:extLst>
            </c:dLbl>
            <c:dLbl>
              <c:idx val="12"/>
              <c:layout>
                <c:manualLayout>
                  <c:x val="0"/>
                  <c:y val="-4.0309353658557505E-3"/>
                </c:manualLayout>
              </c:layout>
              <c:tx>
                <c:rich>
                  <a:bodyPr/>
                  <a:lstStyle/>
                  <a:p>
                    <a:fld id="{62063731-1316-4A4E-87F4-63D9254E13F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6A-46F5-BEF5-60A75F6AE1AD}"/>
                </c:ext>
              </c:extLst>
            </c:dLbl>
            <c:dLbl>
              <c:idx val="13"/>
              <c:layout>
                <c:manualLayout>
                  <c:x val="1.0482180293501433E-3"/>
                  <c:y val="-4.0309353658557878E-3"/>
                </c:manualLayout>
              </c:layout>
              <c:tx>
                <c:rich>
                  <a:bodyPr/>
                  <a:lstStyle/>
                  <a:p>
                    <a:fld id="{A1671F53-83E1-4612-B222-9CD81F6B657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6A-46F5-BEF5-60A75F6AE1AD}"/>
                </c:ext>
              </c:extLst>
            </c:dLbl>
            <c:dLbl>
              <c:idx val="14"/>
              <c:layout>
                <c:manualLayout>
                  <c:x val="0"/>
                  <c:y val="-8.0618707317116119E-3"/>
                </c:manualLayout>
              </c:layout>
              <c:tx>
                <c:rich>
                  <a:bodyPr/>
                  <a:lstStyle/>
                  <a:p>
                    <a:fld id="{17F6130D-DD3B-4149-B1E1-0D798D7A35A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(55%)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43-4201-BA18-976A11C44EF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2539F94-7C4B-4191-9CDF-F5BC09F28C9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43-4201-BA18-976A11C44EF0}"/>
                </c:ext>
              </c:extLst>
            </c:dLbl>
            <c:dLbl>
              <c:idx val="16"/>
              <c:layout>
                <c:manualLayout>
                  <c:x val="-3.8434217080815075E-17"/>
                  <c:y val="-8.0618707317115755E-3"/>
                </c:manualLayout>
              </c:layout>
              <c:tx>
                <c:rich>
                  <a:bodyPr/>
                  <a:lstStyle/>
                  <a:p>
                    <a:fld id="{0C2B163D-0E9C-4DBA-96DD-36B5B7EB2E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43-4201-BA18-976A11C44EF0}"/>
                </c:ext>
              </c:extLst>
            </c:dLbl>
            <c:dLbl>
              <c:idx val="17"/>
              <c:layout>
                <c:manualLayout>
                  <c:x val="0"/>
                  <c:y val="-1.2092806097567362E-2"/>
                </c:manualLayout>
              </c:layout>
              <c:tx>
                <c:rich>
                  <a:bodyPr/>
                  <a:lstStyle/>
                  <a:p>
                    <a:fld id="{63E0DDEE-6013-4AC8-B246-47BCBAB9D1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3-4201-BA18-976A11C44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JAUNS'!$D$8:$D$25</c:f>
              <c:numCache>
                <c:formatCode>#,##0</c:formatCode>
                <c:ptCount val="18"/>
                <c:pt idx="0">
                  <c:v>1463278</c:v>
                </c:pt>
                <c:pt idx="1">
                  <c:v>4441</c:v>
                </c:pt>
                <c:pt idx="2">
                  <c:v>74441</c:v>
                </c:pt>
                <c:pt idx="3">
                  <c:v>5940</c:v>
                </c:pt>
                <c:pt idx="4">
                  <c:v>254466</c:v>
                </c:pt>
                <c:pt idx="5">
                  <c:v>68956</c:v>
                </c:pt>
                <c:pt idx="6">
                  <c:v>2973</c:v>
                </c:pt>
                <c:pt idx="7">
                  <c:v>22497</c:v>
                </c:pt>
                <c:pt idx="8">
                  <c:v>357271</c:v>
                </c:pt>
                <c:pt idx="9">
                  <c:v>19738</c:v>
                </c:pt>
                <c:pt idx="10">
                  <c:v>3974</c:v>
                </c:pt>
                <c:pt idx="11">
                  <c:v>22316</c:v>
                </c:pt>
                <c:pt idx="12">
                  <c:v>147636</c:v>
                </c:pt>
                <c:pt idx="13">
                  <c:v>16354</c:v>
                </c:pt>
                <c:pt idx="14">
                  <c:v>95338</c:v>
                </c:pt>
                <c:pt idx="15">
                  <c:v>14381</c:v>
                </c:pt>
                <c:pt idx="16">
                  <c:v>111259</c:v>
                </c:pt>
                <c:pt idx="17">
                  <c:v>546669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0-48FC-AAFB-E5C3AEC10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68112"/>
        <c:axId val="118207304"/>
        <c:axId val="0"/>
      </c:bar3DChart>
      <c:catAx>
        <c:axId val="5568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 algn="r" defTabSz="540000">
              <a:lnSpc>
                <a:spcPct val="100000"/>
              </a:lnSpc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8207304"/>
        <c:crosses val="autoZero"/>
        <c:auto val="1"/>
        <c:lblAlgn val="l"/>
        <c:lblOffset val="100"/>
        <c:noMultiLvlLbl val="0"/>
      </c:catAx>
      <c:valAx>
        <c:axId val="118207304"/>
        <c:scaling>
          <c:orientation val="minMax"/>
          <c:max val="180000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568112"/>
        <c:crosses val="autoZero"/>
        <c:crossBetween val="between"/>
        <c:majorUnit val="400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5677202211618011"/>
          <c:y val="0.95297844763548989"/>
          <c:w val="0.48645595576763984"/>
          <c:h val="4.70215523645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r>
              <a:rPr lang="lv-LV" sz="1400" b="1" i="0" baseline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IZGLĪTĪBAS IESTĀDES (t.sk. Ādažu sporta centrs) </a:t>
            </a:r>
            <a:r>
              <a:rPr lang="lv-LV" sz="1400" b="1" i="1" baseline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EURO</a:t>
            </a:r>
            <a:endParaRPr lang="lv-LV" sz="1400" b="1" i="1">
              <a:effectLst/>
              <a:latin typeface="Montserrat" panose="00000500000000000000" pitchFamily="2" charset="-7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funkijas'!$C$29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funkijas'!$B$30,'EKK pašvaldības funkijas'!$B$32:$B$33,'EKK pašvaldības funkijas'!$B$34,'EKK pašvaldības funkijas'!$B$37:$B$40)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(baseina membrāna PII Riekstiņš, lapu pūtējs, sniega tīrīšanas iekārta)</c:v>
                </c:pt>
              </c:strCache>
            </c:strRef>
          </c:cat>
          <c:val>
            <c:numRef>
              <c:f>('EKK pašvaldības funkijas'!$C$30,'EKK pašvaldības funkijas'!$C$32:$C$33,'EKK pašvaldības funkijas'!$C$34,'EKK pašvaldības funkijas'!$C$37:$C$40)</c:f>
              <c:numCache>
                <c:formatCode>#,##0</c:formatCode>
                <c:ptCount val="8"/>
                <c:pt idx="0">
                  <c:v>1319481</c:v>
                </c:pt>
                <c:pt idx="1">
                  <c:v>34628</c:v>
                </c:pt>
                <c:pt idx="2">
                  <c:v>17863</c:v>
                </c:pt>
                <c:pt idx="3">
                  <c:v>359410</c:v>
                </c:pt>
                <c:pt idx="4">
                  <c:v>17500</c:v>
                </c:pt>
                <c:pt idx="5">
                  <c:v>125812</c:v>
                </c:pt>
                <c:pt idx="6">
                  <c:v>3688</c:v>
                </c:pt>
                <c:pt idx="7">
                  <c:v>33252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A-409D-88AE-8BBE51AE90D9}"/>
            </c:ext>
          </c:extLst>
        </c:ser>
        <c:ser>
          <c:idx val="1"/>
          <c:order val="1"/>
          <c:tx>
            <c:strRef>
              <c:f>'EKK pašvaldības funkijas'!$D$29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7472118959017E-3"/>
                  <c:y val="-1.1091322852033238E-2"/>
                </c:manualLayout>
              </c:layout>
              <c:tx>
                <c:rich>
                  <a:bodyPr/>
                  <a:lstStyle/>
                  <a:p>
                    <a:fld id="{FCABB57A-A3B0-42B0-B1CE-E79397F5DF2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6A-409D-88AE-8BBE51AE90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30C7D3-2BCB-41F7-B4B2-F7AC446164A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6A-409D-88AE-8BBE51AE90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E2FAC5-764E-4C9E-A770-2AEEC4CB55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6A-409D-88AE-8BBE51AE90D9}"/>
                </c:ext>
              </c:extLst>
            </c:dLbl>
            <c:dLbl>
              <c:idx val="3"/>
              <c:layout>
                <c:manualLayout>
                  <c:x val="0"/>
                  <c:y val="-5.545661426016619E-3"/>
                </c:manualLayout>
              </c:layout>
              <c:tx>
                <c:rich>
                  <a:bodyPr/>
                  <a:lstStyle/>
                  <a:p>
                    <a:fld id="{5C27D43A-6033-4FAE-B6C0-4D82EA96238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6A-409D-88AE-8BBE51AE90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  <a:r>
                      <a:rPr lang="en-US" baseline="0" dirty="0"/>
                      <a:t> 080</a:t>
                    </a:r>
                    <a:r>
                      <a:rPr lang="en-US" dirty="0"/>
                      <a:t> (52%)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46A-409D-88AE-8BBE51AE90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E6A7E74-7BE6-4754-9496-44704EF5B02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6A-409D-88AE-8BBE51AE90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5DB6EED-BCCC-41FB-AB8C-24232321B8A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46A-409D-88AE-8BBE51AE90D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2653300-C5D4-496B-BFEF-DCEFA0350C6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46A-409D-88AE-8BBE51AE9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funkijas'!$B$30,'EKK pašvaldības funkijas'!$B$32:$B$33,'EKK pašvaldības funkijas'!$B$34,'EKK pašvaldības funkijas'!$B$37:$B$40)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(baseina membrāna PII Riekstiņš, lapu pūtējs, sniega tīrīšanas iekārta)</c:v>
                </c:pt>
              </c:strCache>
            </c:strRef>
          </c:cat>
          <c:val>
            <c:numRef>
              <c:f>('EKK pašvaldības funkijas'!$D$30,'EKK pašvaldības funkijas'!$D$32:$D$33,'EKK pašvaldības funkijas'!$D$34,'EKK pašvaldības funkijas'!$D$37:$D$40)</c:f>
              <c:numCache>
                <c:formatCode>#,##0</c:formatCode>
                <c:ptCount val="8"/>
                <c:pt idx="0">
                  <c:v>874452</c:v>
                </c:pt>
                <c:pt idx="1">
                  <c:v>23728</c:v>
                </c:pt>
                <c:pt idx="2">
                  <c:v>16006</c:v>
                </c:pt>
                <c:pt idx="3">
                  <c:v>248364</c:v>
                </c:pt>
                <c:pt idx="4">
                  <c:v>9080</c:v>
                </c:pt>
                <c:pt idx="5">
                  <c:v>81808</c:v>
                </c:pt>
                <c:pt idx="6">
                  <c:v>2452</c:v>
                </c:pt>
                <c:pt idx="7">
                  <c:v>29299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A-409D-88AE-8BBE51AE90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0594096"/>
        <c:axId val="520595664"/>
        <c:axId val="0"/>
      </c:bar3DChart>
      <c:catAx>
        <c:axId val="52059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20595664"/>
        <c:crosses val="autoZero"/>
        <c:auto val="1"/>
        <c:lblAlgn val="ctr"/>
        <c:lblOffset val="100"/>
        <c:noMultiLvlLbl val="0"/>
      </c:catAx>
      <c:valAx>
        <c:axId val="52059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205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46912304612017"/>
          <c:y val="6.8630738823977647E-2"/>
          <c:w val="0.5905699922052452"/>
          <c:h val="0.87590051117602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'Naudas atlikums'!$E$13</c:f>
              <c:strCache>
                <c:ptCount val="1"/>
                <c:pt idx="0">
                  <c:v>Beigu atlikums EUR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BA7-4EB9-9C07-7EACFDC4F82B}"/>
              </c:ext>
            </c:extLst>
          </c:dPt>
          <c:dLbls>
            <c:dLbl>
              <c:idx val="0"/>
              <c:layout>
                <c:manualLayout>
                  <c:x val="2.2128728115940816E-2"/>
                  <c:y val="-2.52016129032258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A7-4EB9-9C07-7EACFDC4F82B}"/>
                </c:ext>
              </c:extLst>
            </c:dLbl>
            <c:dLbl>
              <c:idx val="1"/>
              <c:layout>
                <c:manualLayout>
                  <c:x val="1.2189716312056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A7-4EB9-9C07-7EACFDC4F82B}"/>
                </c:ext>
              </c:extLst>
            </c:dLbl>
            <c:dLbl>
              <c:idx val="2"/>
              <c:layout>
                <c:manualLayout>
                  <c:x val="7.75709219858156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A7-4EB9-9C07-7EACFDC4F82B}"/>
                </c:ext>
              </c:extLst>
            </c:dLbl>
            <c:dLbl>
              <c:idx val="3"/>
              <c:layout>
                <c:manualLayout>
                  <c:x val="4.5186941343621397E-2"/>
                  <c:y val="1.24162592075184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18 219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A7-4EB9-9C07-7EACFDC4F82B}"/>
                </c:ext>
              </c:extLst>
            </c:dLbl>
            <c:dLbl>
              <c:idx val="4"/>
              <c:layout>
                <c:manualLayout>
                  <c:x val="1.551418439716312E-2"/>
                  <c:y val="0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139 516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6BA7-4EB9-9C07-7EACFDC4F82B}"/>
                </c:ext>
              </c:extLst>
            </c:dLbl>
            <c:dLbl>
              <c:idx val="5"/>
              <c:layout>
                <c:manualLayout>
                  <c:x val="1.4406028368794245E-2"/>
                  <c:y val="-9.240484650982252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222 610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A7-4EB9-9C07-7EACFDC4F82B}"/>
                </c:ext>
              </c:extLst>
            </c:dLbl>
            <c:dLbl>
              <c:idx val="6"/>
              <c:layout>
                <c:manualLayout>
                  <c:x val="1.99468085106382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622 739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BA7-4EB9-9C07-7EACFDC4F82B}"/>
                </c:ext>
              </c:extLst>
            </c:dLbl>
            <c:dLbl>
              <c:idx val="7"/>
              <c:layout>
                <c:manualLayout>
                  <c:x val="1.6622340425531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BA7-4EB9-9C07-7EACFDC4F8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DD7-4949-ACDE-A094FD4BE63D}"/>
                </c:ext>
              </c:extLst>
            </c:dLbl>
            <c:dLbl>
              <c:idx val="9"/>
              <c:layout>
                <c:manualLayout>
                  <c:x val="8.8456057842600279E-3"/>
                  <c:y val="-5.0403225806451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D7-4949-ACDE-A094FD4BE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190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'Naudas atlikums'!$A$14:$A$23</c:f>
              <c:strCache>
                <c:ptCount val="10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Sociālais dienests, SC Ūdensroze</c:v>
                </c:pt>
                <c:pt idx="9">
                  <c:v>Investīciju projekti</c:v>
                </c:pt>
              </c:strCache>
            </c:strRef>
          </c:cat>
          <c:val>
            <c:numRef>
              <c:f>'Naudas atlikums'!$E$14:$E$23</c:f>
              <c:numCache>
                <c:formatCode>#,##0</c:formatCode>
                <c:ptCount val="10"/>
                <c:pt idx="0">
                  <c:v>1</c:v>
                </c:pt>
                <c:pt idx="1">
                  <c:v>27792</c:v>
                </c:pt>
                <c:pt idx="2">
                  <c:v>4549</c:v>
                </c:pt>
                <c:pt idx="3">
                  <c:v>18219</c:v>
                </c:pt>
                <c:pt idx="4">
                  <c:v>139516</c:v>
                </c:pt>
                <c:pt idx="5">
                  <c:v>222610</c:v>
                </c:pt>
                <c:pt idx="6">
                  <c:v>622739</c:v>
                </c:pt>
                <c:pt idx="7">
                  <c:v>0</c:v>
                </c:pt>
                <c:pt idx="8">
                  <c:v>0</c:v>
                </c:pt>
                <c:pt idx="9">
                  <c:v>31604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7-4EB9-9C07-7EACFDC4F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8440"/>
        <c:axId val="199358832"/>
        <c:axId val="0"/>
      </c:bar3DChart>
      <c:catAx>
        <c:axId val="199358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8832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199358832"/>
        <c:scaling>
          <c:orientation val="minMax"/>
          <c:min val="-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'Naudas atlikums'!$E$42</c:f>
              <c:strCache>
                <c:ptCount val="1"/>
                <c:pt idx="0">
                  <c:v>Naudas atlikums EUR</c:v>
                </c:pt>
              </c:strCache>
            </c:strRef>
          </c:tx>
          <c:spPr>
            <a:ln w="349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188450588439201E-2"/>
                  <c:y val="4.0292753660568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9F-43CE-A468-39715DB3E4E7}"/>
                </c:ext>
              </c:extLst>
            </c:dLbl>
            <c:dLbl>
              <c:idx val="2"/>
              <c:layout>
                <c:manualLayout>
                  <c:x val="-3.9302306189949676E-2"/>
                  <c:y val="4.029275366056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9F-43CE-A468-39715DB3E4E7}"/>
                </c:ext>
              </c:extLst>
            </c:dLbl>
            <c:dLbl>
              <c:idx val="5"/>
              <c:layout>
                <c:manualLayout>
                  <c:x val="-4.5468935684423679E-2"/>
                  <c:y val="-4.0209257141083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9F-43CE-A468-39715DB3E4E7}"/>
                </c:ext>
              </c:extLst>
            </c:dLbl>
            <c:dLbl>
              <c:idx val="6"/>
              <c:layout>
                <c:manualLayout>
                  <c:x val="-4.2423301564101921E-2"/>
                  <c:y val="4.029275366056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9F-43CE-A468-39715DB3E4E7}"/>
                </c:ext>
              </c:extLst>
            </c:dLbl>
            <c:dLbl>
              <c:idx val="7"/>
              <c:layout>
                <c:manualLayout>
                  <c:x val="-3.353395018835794E-2"/>
                  <c:y val="3.7516822253614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9F-43CE-A468-39715DB3E4E7}"/>
                </c:ext>
              </c:extLst>
            </c:dLbl>
            <c:dLbl>
              <c:idx val="8"/>
              <c:layout>
                <c:manualLayout>
                  <c:x val="-1.23833115158549E-2"/>
                  <c:y val="-2.910553151326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9F-43CE-A468-39715DB3E4E7}"/>
                </c:ext>
              </c:extLst>
            </c:dLbl>
            <c:dLbl>
              <c:idx val="9"/>
              <c:layout>
                <c:manualLayout>
                  <c:x val="-3.5227149213700786E-2"/>
                  <c:y val="4.0292753660568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9F-43CE-A468-39715DB3E4E7}"/>
                </c:ext>
              </c:extLst>
            </c:dLbl>
            <c:dLbl>
              <c:idx val="13"/>
              <c:layout>
                <c:manualLayout>
                  <c:x val="-3.7946368547941166E-2"/>
                  <c:y val="5.139647928838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9F-43CE-A468-39715DB3E4E7}"/>
                </c:ext>
              </c:extLst>
            </c:dLbl>
            <c:dLbl>
              <c:idx val="14"/>
              <c:layout>
                <c:manualLayout>
                  <c:x val="-1.5262970101128702E-2"/>
                  <c:y val="3.4740890846661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9F-43CE-A468-39715DB3E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'Naudas atlikums'!$D$43:$D$63</c:f>
              <c:strCache>
                <c:ptCount val="21"/>
                <c:pt idx="0">
                  <c:v>01.23</c:v>
                </c:pt>
                <c:pt idx="1">
                  <c:v>02.23</c:v>
                </c:pt>
                <c:pt idx="2">
                  <c:v>03.23</c:v>
                </c:pt>
                <c:pt idx="3">
                  <c:v>04.23</c:v>
                </c:pt>
                <c:pt idx="4">
                  <c:v>05.23</c:v>
                </c:pt>
                <c:pt idx="5">
                  <c:v>06.23</c:v>
                </c:pt>
                <c:pt idx="6">
                  <c:v>07.23</c:v>
                </c:pt>
                <c:pt idx="7">
                  <c:v>08.23</c:v>
                </c:pt>
                <c:pt idx="8">
                  <c:v>09.23</c:v>
                </c:pt>
                <c:pt idx="9">
                  <c:v>10.23</c:v>
                </c:pt>
                <c:pt idx="10">
                  <c:v>11.23</c:v>
                </c:pt>
                <c:pt idx="11">
                  <c:v>12.23</c:v>
                </c:pt>
                <c:pt idx="12">
                  <c:v>01.24</c:v>
                </c:pt>
                <c:pt idx="13">
                  <c:v>02.24</c:v>
                </c:pt>
                <c:pt idx="14">
                  <c:v>03.24</c:v>
                </c:pt>
                <c:pt idx="15">
                  <c:v>04.24</c:v>
                </c:pt>
                <c:pt idx="16">
                  <c:v>05.24</c:v>
                </c:pt>
                <c:pt idx="17">
                  <c:v>06.24</c:v>
                </c:pt>
                <c:pt idx="18">
                  <c:v>07.24</c:v>
                </c:pt>
                <c:pt idx="19">
                  <c:v>08.24</c:v>
                </c:pt>
                <c:pt idx="20">
                  <c:v>09.24</c:v>
                </c:pt>
              </c:strCache>
            </c:strRef>
          </c:cat>
          <c:val>
            <c:numRef>
              <c:f>'Naudas atlikums'!$E$43:$E$63</c:f>
              <c:numCache>
                <c:formatCode>#,##0</c:formatCode>
                <c:ptCount val="21"/>
                <c:pt idx="0">
                  <c:v>-181523.43999999994</c:v>
                </c:pt>
                <c:pt idx="1">
                  <c:v>-69462.939999999886</c:v>
                </c:pt>
                <c:pt idx="2">
                  <c:v>-99575.409999999887</c:v>
                </c:pt>
                <c:pt idx="3">
                  <c:v>-68591.569999999891</c:v>
                </c:pt>
                <c:pt idx="4">
                  <c:v>-53699.789999999892</c:v>
                </c:pt>
                <c:pt idx="5">
                  <c:v>-36456.279999999897</c:v>
                </c:pt>
                <c:pt idx="6">
                  <c:v>-33284.369999999893</c:v>
                </c:pt>
                <c:pt idx="7">
                  <c:v>-33430.989999999889</c:v>
                </c:pt>
                <c:pt idx="8">
                  <c:v>-36602.989999999889</c:v>
                </c:pt>
                <c:pt idx="9">
                  <c:v>-73010.989999999889</c:v>
                </c:pt>
                <c:pt idx="10">
                  <c:v>-67566.989999999889</c:v>
                </c:pt>
                <c:pt idx="11">
                  <c:v>-44411.989999999889</c:v>
                </c:pt>
                <c:pt idx="12">
                  <c:v>-40288.989999999889</c:v>
                </c:pt>
                <c:pt idx="13">
                  <c:v>-26580.989999999874</c:v>
                </c:pt>
                <c:pt idx="14">
                  <c:v>-17313</c:v>
                </c:pt>
                <c:pt idx="15">
                  <c:v>-4619</c:v>
                </c:pt>
                <c:pt idx="16">
                  <c:v>9011</c:v>
                </c:pt>
                <c:pt idx="17">
                  <c:v>16512</c:v>
                </c:pt>
                <c:pt idx="18">
                  <c:v>20689</c:v>
                </c:pt>
                <c:pt idx="19">
                  <c:v>14722</c:v>
                </c:pt>
                <c:pt idx="20">
                  <c:v>18218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F-43CE-A468-39715DB3E4E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2370287"/>
        <c:axId val="1512374607"/>
      </c:lineChart>
      <c:catAx>
        <c:axId val="151237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512374607"/>
        <c:crosses val="autoZero"/>
        <c:auto val="1"/>
        <c:lblAlgn val="ctr"/>
        <c:lblOffset val="100"/>
        <c:noMultiLvlLbl val="0"/>
      </c:catAx>
      <c:valAx>
        <c:axId val="151237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23702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590897238123788"/>
          <c:y val="1.2905619154054363E-2"/>
          <c:w val="0.57516767164225036"/>
          <c:h val="0.987094380845945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'Investīciju projekti'!$B$7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135 886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3"/>
              <c:layout>
                <c:manualLayout>
                  <c:x val="3.30396504422326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98 693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C71-4223-A403-91BF7F485EB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240 000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C71-4223-A403-91BF7F485EB0}"/>
                </c:ext>
              </c:extLst>
            </c:dLbl>
            <c:dLbl>
              <c:idx val="15"/>
              <c:layout>
                <c:manualLayout>
                  <c:x val="5.5066084070387808E-3"/>
                  <c:y val="6.34661619579827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263 703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71-4223-A403-91BF7F485EB0}"/>
                </c:ext>
              </c:extLst>
            </c:dLbl>
            <c:dLbl>
              <c:idx val="16"/>
              <c:layout>
                <c:manualLayout>
                  <c:x val="0"/>
                  <c:y val="-2.115538731932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AD-48CE-8FAB-A1874103F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'Investīciju projekti'!$A$8:$A$24</c:f>
              <c:strCache>
                <c:ptCount val="17"/>
                <c:pt idx="0">
                  <c:v>PII Riekstiņš investīcijas (nosūces uzstādīšana, grīdas kopšanas ierīce)</c:v>
                </c:pt>
                <c:pt idx="1">
                  <c:v>Dzirnupes ielas tilta pārbūve</c:v>
                </c:pt>
                <c:pt idx="2">
                  <c:v>Mežmalas ielas seguma vienkāršotā atjaunošana</c:v>
                </c:pt>
                <c:pt idx="3">
                  <c:v>Apgaismes stabi Attekas ielas savienojumā no Ķiršu līdz Draudzības ielai </c:v>
                </c:pt>
                <c:pt idx="4">
                  <c:v>Tirgus laukuma lietus kanalizācijas izbūve Ādažos</c:v>
                </c:pt>
                <c:pt idx="6">
                  <c:v>Gājēju pāreja ar ātrumvalni, Jūras iela</c:v>
                </c:pt>
                <c:pt idx="7">
                  <c:v>Kļavu ielas divkāršā virsma</c:v>
                </c:pt>
                <c:pt idx="8">
                  <c:v>PII Strautiņš investīcijas (rotaļu iekārta, piekļuves sistēmas automatizācija, vārtiņu nomaiņa, ēkas specifiskie remonti)</c:v>
                </c:pt>
                <c:pt idx="9">
                  <c:v>Ķiršu ielas III kārta </c:v>
                </c:pt>
                <c:pt idx="10">
                  <c:v>ĀVS un PII Strautiņš tehniskā apsekošana, ĀVS ēkas tehniskā stāvokļa uzlabošana</c:v>
                </c:pt>
                <c:pt idx="11">
                  <c:v>Atpūtas ielas pārbūve</c:v>
                </c:pt>
                <c:pt idx="12">
                  <c:v>Apkures sistēmas kompnenšu remonts Rīgas iela 12</c:v>
                </c:pt>
                <c:pt idx="14">
                  <c:v>Draudzības ielas pārbūve</c:v>
                </c:pt>
                <c:pt idx="15">
                  <c:v>Liepu alejas pārbūve</c:v>
                </c:pt>
                <c:pt idx="16">
                  <c:v>Viršu ielas pārbūve</c:v>
                </c:pt>
              </c:strCache>
            </c:strRef>
          </c:cat>
          <c:val>
            <c:numRef>
              <c:f>'Investīciju projekti'!$B$8:$B$24</c:f>
              <c:numCache>
                <c:formatCode>#,##0</c:formatCode>
                <c:ptCount val="17"/>
                <c:pt idx="0">
                  <c:v>10900</c:v>
                </c:pt>
                <c:pt idx="1">
                  <c:v>17500</c:v>
                </c:pt>
                <c:pt idx="2">
                  <c:v>62022</c:v>
                </c:pt>
                <c:pt idx="3">
                  <c:v>10000</c:v>
                </c:pt>
                <c:pt idx="4">
                  <c:v>35000</c:v>
                </c:pt>
                <c:pt idx="5">
                  <c:v>43570</c:v>
                </c:pt>
                <c:pt idx="6">
                  <c:v>47801</c:v>
                </c:pt>
                <c:pt idx="7">
                  <c:v>105000</c:v>
                </c:pt>
                <c:pt idx="8">
                  <c:v>86200</c:v>
                </c:pt>
                <c:pt idx="9">
                  <c:v>87831</c:v>
                </c:pt>
                <c:pt idx="10">
                  <c:v>90000</c:v>
                </c:pt>
                <c:pt idx="11">
                  <c:v>106371</c:v>
                </c:pt>
                <c:pt idx="12">
                  <c:v>135886</c:v>
                </c:pt>
                <c:pt idx="13">
                  <c:v>98693</c:v>
                </c:pt>
                <c:pt idx="14">
                  <c:v>240000</c:v>
                </c:pt>
                <c:pt idx="15">
                  <c:v>263703</c:v>
                </c:pt>
                <c:pt idx="16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D-48CE-8FAB-A1874103FBA1}"/>
            </c:ext>
          </c:extLst>
        </c:ser>
        <c:ser>
          <c:idx val="1"/>
          <c:order val="1"/>
          <c:tx>
            <c:strRef>
              <c:f>'Investīciju projekti'!$C$7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3.3039650442231879E-3"/>
                  <c:y val="-1.057769365966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2.2026433628155122E-3"/>
                  <c:y val="-1.26932323915965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16 338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61 400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AD-48CE-8FAB-A1874103FBA1}"/>
                </c:ext>
              </c:extLst>
            </c:dLbl>
            <c:dLbl>
              <c:idx val="14"/>
              <c:layout>
                <c:manualLayout>
                  <c:x val="7.7092517698542935E-3"/>
                  <c:y val="-8.462154927731040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135 402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C71-4223-A403-91BF7F485EB0}"/>
                </c:ext>
              </c:extLst>
            </c:dLbl>
            <c:dLbl>
              <c:idx val="15"/>
              <c:layout>
                <c:manualLayout>
                  <c:x val="1.1013415441006764E-3"/>
                  <c:y val="-6.346616195798264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263</a:t>
                    </a:r>
                    <a:r>
                      <a:rPr lang="en-US" baseline="0" dirty="0"/>
                      <a:t> 703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6AD-48CE-8FAB-A1874103FBA1}"/>
                </c:ext>
              </c:extLst>
            </c:dLbl>
            <c:dLbl>
              <c:idx val="16"/>
              <c:layout>
                <c:manualLayout>
                  <c:x val="4.4052867256308631E-3"/>
                  <c:y val="-1.057769365966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D-48CE-8FAB-A1874103F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'Investīciju projekti'!$A$8:$A$24</c:f>
              <c:strCache>
                <c:ptCount val="17"/>
                <c:pt idx="0">
                  <c:v>PII Riekstiņš investīcijas (nosūces uzstādīšana, grīdas kopšanas ierīce)</c:v>
                </c:pt>
                <c:pt idx="1">
                  <c:v>Dzirnupes ielas tilta pārbūve</c:v>
                </c:pt>
                <c:pt idx="2">
                  <c:v>Mežmalas ielas seguma vienkāršotā atjaunošana</c:v>
                </c:pt>
                <c:pt idx="3">
                  <c:v>Apgaismes stabi Attekas ielas savienojumā no Ķiršu līdz Draudzības ielai </c:v>
                </c:pt>
                <c:pt idx="4">
                  <c:v>Tirgus laukuma lietus kanalizācijas izbūve Ādažos</c:v>
                </c:pt>
                <c:pt idx="6">
                  <c:v>Gājēju pāreja ar ātrumvalni, Jūras iela</c:v>
                </c:pt>
                <c:pt idx="7">
                  <c:v>Kļavu ielas divkāršā virsma</c:v>
                </c:pt>
                <c:pt idx="8">
                  <c:v>PII Strautiņš investīcijas (rotaļu iekārta, piekļuves sistēmas automatizācija, vārtiņu nomaiņa, ēkas specifiskie remonti)</c:v>
                </c:pt>
                <c:pt idx="9">
                  <c:v>Ķiršu ielas III kārta </c:v>
                </c:pt>
                <c:pt idx="10">
                  <c:v>ĀVS un PII Strautiņš tehniskā apsekošana, ĀVS ēkas tehniskā stāvokļa uzlabošana</c:v>
                </c:pt>
                <c:pt idx="11">
                  <c:v>Atpūtas ielas pārbūve</c:v>
                </c:pt>
                <c:pt idx="12">
                  <c:v>Apkures sistēmas kompnenšu remonts Rīgas iela 12</c:v>
                </c:pt>
                <c:pt idx="14">
                  <c:v>Draudzības ielas pārbūve</c:v>
                </c:pt>
                <c:pt idx="15">
                  <c:v>Liepu alejas pārbūve</c:v>
                </c:pt>
                <c:pt idx="16">
                  <c:v>Viršu ielas pārbūve</c:v>
                </c:pt>
              </c:strCache>
            </c:strRef>
          </c:cat>
          <c:val>
            <c:numRef>
              <c:f>'Investīciju projekti'!$C$8:$C$24</c:f>
              <c:numCache>
                <c:formatCode>#,##0</c:formatCode>
                <c:ptCount val="17"/>
                <c:pt idx="0">
                  <c:v>10756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21092</c:v>
                </c:pt>
                <c:pt idx="6">
                  <c:v>47801</c:v>
                </c:pt>
                <c:pt idx="7">
                  <c:v>0</c:v>
                </c:pt>
                <c:pt idx="8">
                  <c:v>39009</c:v>
                </c:pt>
                <c:pt idx="9">
                  <c:v>87830</c:v>
                </c:pt>
                <c:pt idx="10">
                  <c:v>55554</c:v>
                </c:pt>
                <c:pt idx="11">
                  <c:v>106371</c:v>
                </c:pt>
                <c:pt idx="12">
                  <c:v>16338</c:v>
                </c:pt>
                <c:pt idx="13">
                  <c:v>61400</c:v>
                </c:pt>
                <c:pt idx="14">
                  <c:v>135402</c:v>
                </c:pt>
                <c:pt idx="15">
                  <c:v>263703</c:v>
                </c:pt>
                <c:pt idx="16">
                  <c:v>285671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D-48CE-8FAB-A1874103FB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4352168"/>
        <c:axId val="482534056"/>
        <c:axId val="0"/>
      </c:bar3DChart>
      <c:catAx>
        <c:axId val="484352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82534056"/>
        <c:crosses val="autoZero"/>
        <c:auto val="1"/>
        <c:lblAlgn val="ctr"/>
        <c:lblOffset val="100"/>
        <c:noMultiLvlLbl val="0"/>
      </c:catAx>
      <c:valAx>
        <c:axId val="482534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435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539722201578461"/>
          <c:y val="0.96430003403185538"/>
          <c:w val="0.37290604711454151"/>
          <c:h val="3.5699965968144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</a:rPr>
              <a:t>DEBTORU PARĀDI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8281944293750095E-2"/>
          <c:y val="0.11470636788525505"/>
          <c:w val="0.88460777892597064"/>
          <c:h val="0.62474623889686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Debitori!$F$2</c:f>
              <c:strCache>
                <c:ptCount val="1"/>
                <c:pt idx="0">
                  <c:v>Pavisam kopā EUR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D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EC-44FE-B927-42CA356395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Debitori!$A$3:$A$7</c:f>
              <c:strCache>
                <c:ptCount val="5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  <c:pt idx="4">
                  <c:v>Kopā EUR</c:v>
                </c:pt>
              </c:strCache>
            </c:strRef>
          </c:cat>
          <c:val>
            <c:numRef>
              <c:f>Debitori!$F$3:$F$7</c:f>
              <c:numCache>
                <c:formatCode>#,##0</c:formatCode>
                <c:ptCount val="5"/>
                <c:pt idx="0">
                  <c:v>66841</c:v>
                </c:pt>
                <c:pt idx="1">
                  <c:v>34372</c:v>
                </c:pt>
                <c:pt idx="2">
                  <c:v>54872</c:v>
                </c:pt>
                <c:pt idx="3">
                  <c:v>31259</c:v>
                </c:pt>
                <c:pt idx="4">
                  <c:v>187344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2-4865-A04C-6611EB3CC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18376"/>
        <c:axId val="118418768"/>
      </c:barChart>
      <c:catAx>
        <c:axId val="11841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8418768"/>
        <c:crosses val="autoZero"/>
        <c:auto val="1"/>
        <c:lblAlgn val="ctr"/>
        <c:lblOffset val="100"/>
        <c:noMultiLvlLbl val="0"/>
      </c:catAx>
      <c:valAx>
        <c:axId val="118418768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8418376"/>
        <c:crosses val="autoZero"/>
        <c:crossBetween val="between"/>
        <c:majorUnit val="20000"/>
        <c:minorUnit val="4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rPr>
              <a:t>DEBITORU SADALĪJUMS</a:t>
            </a:r>
          </a:p>
        </c:rich>
      </c:tx>
      <c:layout>
        <c:manualLayout>
          <c:xMode val="edge"/>
          <c:yMode val="edge"/>
          <c:x val="0.3479715865623591"/>
          <c:y val="2.2160724369272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7137857659005235E-2"/>
          <c:y val="7.174375709853606E-2"/>
          <c:w val="0.92965057111280769"/>
          <c:h val="0.8314652841578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Debitori!$A$4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Debitori!$B$4:$E$4</c:f>
              <c:numCache>
                <c:formatCode>#,##0</c:formatCode>
                <c:ptCount val="4"/>
                <c:pt idx="0">
                  <c:v>32914</c:v>
                </c:pt>
                <c:pt idx="1">
                  <c:v>6609</c:v>
                </c:pt>
                <c:pt idx="2">
                  <c:v>5255</c:v>
                </c:pt>
                <c:pt idx="3">
                  <c:v>22063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1-404B-9727-7D6CCADD6536}"/>
            </c:ext>
          </c:extLst>
        </c:ser>
        <c:ser>
          <c:idx val="1"/>
          <c:order val="1"/>
          <c:tx>
            <c:strRef>
              <c:f>Debitori!$A$5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Debitori!$B$5:$E$5</c:f>
              <c:numCache>
                <c:formatCode>#,##0</c:formatCode>
                <c:ptCount val="4"/>
                <c:pt idx="0">
                  <c:v>23434</c:v>
                </c:pt>
                <c:pt idx="1">
                  <c:v>5818</c:v>
                </c:pt>
                <c:pt idx="2">
                  <c:v>1113</c:v>
                </c:pt>
                <c:pt idx="3">
                  <c:v>4007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1-404B-9727-7D6CCADD6536}"/>
            </c:ext>
          </c:extLst>
        </c:ser>
        <c:ser>
          <c:idx val="2"/>
          <c:order val="2"/>
          <c:tx>
            <c:strRef>
              <c:f>Debitori!$A$6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rgbClr val="D3A9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Debitori!$B$6:$E$6</c:f>
              <c:numCache>
                <c:formatCode>#,##0</c:formatCode>
                <c:ptCount val="4"/>
                <c:pt idx="0">
                  <c:v>37854</c:v>
                </c:pt>
                <c:pt idx="1">
                  <c:v>8409</c:v>
                </c:pt>
                <c:pt idx="2">
                  <c:v>2268</c:v>
                </c:pt>
                <c:pt idx="3">
                  <c:v>6341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1-404B-9727-7D6CCADD6536}"/>
            </c:ext>
          </c:extLst>
        </c:ser>
        <c:ser>
          <c:idx val="3"/>
          <c:order val="3"/>
          <c:tx>
            <c:strRef>
              <c:f>Debitori!$A$7</c:f>
              <c:strCache>
                <c:ptCount val="1"/>
                <c:pt idx="0">
                  <c:v>Pārējie debitori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31.10.2024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Debitori!$B$7:$E$7</c:f>
              <c:numCache>
                <c:formatCode>#,##0</c:formatCode>
                <c:ptCount val="4"/>
                <c:pt idx="0">
                  <c:v>23207</c:v>
                </c:pt>
                <c:pt idx="1">
                  <c:v>460</c:v>
                </c:pt>
                <c:pt idx="2">
                  <c:v>38</c:v>
                </c:pt>
                <c:pt idx="3">
                  <c:v>7554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1-404B-9727-7D6CCADD6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059144"/>
        <c:axId val="228592784"/>
      </c:barChart>
      <c:catAx>
        <c:axId val="56105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228592784"/>
        <c:crosses val="autoZero"/>
        <c:auto val="1"/>
        <c:lblAlgn val="ctr"/>
        <c:lblOffset val="100"/>
        <c:noMultiLvlLbl val="0"/>
      </c:catAx>
      <c:valAx>
        <c:axId val="22859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6105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0.01615</cdr:x>
      <cdr:y>0.11747</cdr:y>
    </cdr:from>
    <cdr:to>
      <cdr:x>0.29204</cdr:x>
      <cdr:y>0.15449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C78902-8600-B617-9041-C34A6BDC1325}"/>
            </a:ext>
          </a:extLst>
        </cdr:cNvPr>
        <cdr:cNvSpPr txBox="1"/>
      </cdr:nvSpPr>
      <cdr:spPr>
        <a:xfrm xmlns:a="http://schemas.openxmlformats.org/drawingml/2006/main">
          <a:off x="194388" y="740222"/>
          <a:ext cx="3321698" cy="233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</cdr:x>
      <cdr:y>0.10752</cdr:y>
    </cdr:from>
    <cdr:to>
      <cdr:x>0.28553</cdr:x>
      <cdr:y>0.19519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1DD54F2-FA39-7F66-C9C1-6967F9F221F0}"/>
            </a:ext>
          </a:extLst>
        </cdr:cNvPr>
        <cdr:cNvSpPr txBox="1"/>
      </cdr:nvSpPr>
      <cdr:spPr>
        <a:xfrm xmlns:a="http://schemas.openxmlformats.org/drawingml/2006/main">
          <a:off x="0" y="677484"/>
          <a:ext cx="3459480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Pamatlīdzekļi (pārvietojamās tualetes, pārģērbšanās kabīnes, telpu uzkopšanas iekārta Garā iela 20, lapu pūtējs, motorzāģi, </a:t>
          </a:r>
          <a:r>
            <a:rPr lang="lv-LV" sz="7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trimmeri</a:t>
          </a:r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, sāls smilts kaisītājs, zāles smalcinātājs, granulu apkures katls Jomas 5)</a:t>
          </a:r>
        </a:p>
      </cdr:txBody>
    </cdr:sp>
  </cdr:relSizeAnchor>
  <cdr:relSizeAnchor xmlns:cdr="http://schemas.openxmlformats.org/drawingml/2006/chartDrawing">
    <cdr:from>
      <cdr:x>0.0195</cdr:x>
      <cdr:y>0.35761</cdr:y>
    </cdr:from>
    <cdr:to>
      <cdr:x>0.27956</cdr:x>
      <cdr:y>0.44131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3DF038F-A8CE-B915-AF2D-F7B3D4D343E0}"/>
            </a:ext>
          </a:extLst>
        </cdr:cNvPr>
        <cdr:cNvSpPr txBox="1"/>
      </cdr:nvSpPr>
      <cdr:spPr>
        <a:xfrm xmlns:a="http://schemas.openxmlformats.org/drawingml/2006/main">
          <a:off x="236220" y="2253371"/>
          <a:ext cx="3150828" cy="527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Inventārs, biroja preces (zāles pļāvēji, lapu pūtēji, </a:t>
          </a:r>
          <a:r>
            <a:rPr lang="lv-LV" sz="7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trimmeri</a:t>
          </a:r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, a/m riepas, atkritumu urnas, darba apģērbs, </a:t>
          </a:r>
          <a:r>
            <a:rPr lang="lv-LV" sz="7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monitori,mobilie</a:t>
          </a:r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 telefoni, videonovērošanas kameras, instrumenti)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15.10.2024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737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408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90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2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95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657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618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300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482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867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924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B74-42FE-00AF-29AB-44AD5B29B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83FBF-9187-3E83-28C7-877AADC3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4B0B-38CA-2ECE-7939-842C4AB3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D81-8DF6-410F-AAE0-C963E3396CA2}" type="datetime1">
              <a:rPr lang="lv-LV" smtClean="0"/>
              <a:t>15.10.2024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48B7-3AA4-7D33-7079-56654C36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7D0B-0957-8825-75B5-3684355D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706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9586-EDE3-FB9E-EF7F-4546B464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87A7E-2DD1-4E27-7978-CEB92BF5A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2F14-2939-346F-37A4-F4CFF5E8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05ED-80CB-4131-AF6A-18CE0C023BE6}" type="datetime1">
              <a:rPr lang="lv-LV" smtClean="0"/>
              <a:t>15.10.2024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94D7-61FB-C664-FCDC-53B2289F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C153-9A0A-B471-069F-F3850FB1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01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C0F67-6693-E3C1-4A92-C2580CA77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C0FB9-2444-62F7-E4F7-8DCA6739B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87DF-B808-98AE-1556-DC8B62F2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1B6D-CBB8-47F6-8F4E-9C7C848E8D70}" type="datetime1">
              <a:rPr lang="lv-LV" smtClean="0"/>
              <a:t>15.10.2024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73EA-9A4A-27DF-56DD-B73F364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F604-233E-B639-B224-5D5DCC3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44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6314-E403-AFC0-1A46-E422809C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7EE6-FB5F-41CF-42C4-432E0502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0677-CA8C-B2FA-39B2-900F9B2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EF7-E8DF-4E52-B6AD-253C52C52CA8}" type="datetime1">
              <a:rPr lang="lv-LV" smtClean="0"/>
              <a:t>15.10.2024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73EE2-F365-3491-DBB8-308173BC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289E-FEC5-7A12-9ADE-C8E5E92F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313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5F0-D03F-7D4C-8920-B75381E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ED87A-6B2E-A384-BB0A-DC7B1AB5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EED9-6EA9-6B1D-AC62-B2FA28A2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7D45-E41D-4212-8A26-E3C173054877}" type="datetime1">
              <a:rPr lang="lv-LV" smtClean="0"/>
              <a:t>15.10.2024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7290-706C-0ECC-6C0D-CECE87C2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3C53-BF5D-AC95-D18F-69F74699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76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D109-BC65-8082-92AD-0BBBFA1A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93C-68CA-0190-914D-C7FCAE474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2F66C-46ED-BF47-DAFE-240427C72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5CF9-9586-48D7-1F1C-DE1F43CF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B477-112D-4307-A93A-665A33B331BD}" type="datetime1">
              <a:rPr lang="lv-LV" smtClean="0"/>
              <a:t>15.10.2024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EE6D-B7AE-08EE-B7D5-934F774F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1D4B1-821D-1AD9-5C56-5336DBE7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36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D99-046B-F283-0274-35597AC4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E475-D2C2-F72A-B491-EE0030372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BBC9-2CD5-D0AB-C7EE-60062375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28232-B2A5-BBCF-BF2A-F7D734A3F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2D294-8D10-F9D2-C1C5-AC55AE31F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82BEC-DC39-DC38-D907-F99A4B68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927-ED67-407D-AEE1-274E266042EF}" type="datetime1">
              <a:rPr lang="lv-LV" smtClean="0"/>
              <a:t>15.10.2024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2AE56-7099-9C1D-A10B-A64857A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0379A-692B-DA95-FD86-183585A0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1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7BF3-D731-79DD-A036-17E0E3EA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DFAB8-E6DF-82BF-552B-BC9C92AB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24D5-D005-4D1B-9A66-ACD77F9F9B5C}" type="datetime1">
              <a:rPr lang="lv-LV" smtClean="0"/>
              <a:t>15.10.2024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E640-674F-49BB-9BC9-33C15391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59F49-7744-6378-BAC4-7E7FB7C9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02B5D-7988-0ABF-FA2E-8B96707B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530C-B699-4AE7-BBA8-90C10021A480}" type="datetime1">
              <a:rPr lang="lv-LV" smtClean="0"/>
              <a:t>15.10.2024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4BB0A-06B3-BB94-9272-C64AF387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7BB2-FF1C-370B-72B6-39DC2E1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25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7FBC-D597-9E97-0501-61D29D9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19E5-6BFE-0A8D-328C-1974AE1E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DC9E-9EAD-744A-D7AC-3CC7EB0F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36F2-EA2D-2DE9-2EA7-08CAECFC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DF4-A49F-44C9-98E7-6F170D8B2905}" type="datetime1">
              <a:rPr lang="lv-LV" smtClean="0"/>
              <a:t>15.10.2024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6CA8-8871-76F2-CE0B-78C95A7C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BE963-7499-E9F4-F980-7DD0708A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DE7A-58EA-343D-0ADA-178933C5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2F11A-201D-63A6-CACE-5B7543D42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E388-0DE3-470C-08E2-ECC70238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52D74-2B9B-118C-08D9-B4E3146F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5E3-80CD-4080-B052-024292CF15BC}" type="datetime1">
              <a:rPr lang="lv-LV" smtClean="0"/>
              <a:t>15.10.2024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0BBA-8464-CBF5-79AC-00635F91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E383B-E8A5-7BCF-6B06-C7F4B0AF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42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8E53C-282A-2B9F-BED9-440A07EE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427F-D370-343D-8DF1-8741CBA5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96DC-B0D8-3E38-33D6-90DC9E0A4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9554-4469-46EB-8880-1422571CEACE}" type="datetime1">
              <a:rPr lang="lv-LV" smtClean="0"/>
              <a:t>15.10.2024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7327A-A985-9CBF-C38F-6E355821A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FADE1-E8C3-9C18-8A29-7A533E6C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30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3180" y="4191000"/>
            <a:ext cx="1219518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P/A CARNIKAVAS KOMUNĀLSERVISA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BUDŽETA IZPILDE 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9 MĒNEŠIEM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 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D0CF-51C2-1866-CB52-BF05D050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984" y="6356349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10</a:t>
            </a:fld>
            <a:endParaRPr lang="lv-LV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6195AC-1128-F63B-402E-7558895D1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88461"/>
              </p:ext>
            </p:extLst>
          </p:nvPr>
        </p:nvGraphicFramePr>
        <p:xfrm>
          <a:off x="922983" y="1026320"/>
          <a:ext cx="10707984" cy="5532538"/>
        </p:xfrm>
        <a:graphic>
          <a:graphicData uri="http://schemas.openxmlformats.org/drawingml/2006/table">
            <a:tbl>
              <a:tblPr/>
              <a:tblGrid>
                <a:gridCol w="458796">
                  <a:extLst>
                    <a:ext uri="{9D8B030D-6E8A-4147-A177-3AD203B41FA5}">
                      <a16:colId xmlns:a16="http://schemas.microsoft.com/office/drawing/2014/main" val="2798294067"/>
                    </a:ext>
                  </a:extLst>
                </a:gridCol>
                <a:gridCol w="2199767">
                  <a:extLst>
                    <a:ext uri="{9D8B030D-6E8A-4147-A177-3AD203B41FA5}">
                      <a16:colId xmlns:a16="http://schemas.microsoft.com/office/drawing/2014/main" val="1833193809"/>
                    </a:ext>
                  </a:extLst>
                </a:gridCol>
                <a:gridCol w="4952544">
                  <a:extLst>
                    <a:ext uri="{9D8B030D-6E8A-4147-A177-3AD203B41FA5}">
                      <a16:colId xmlns:a16="http://schemas.microsoft.com/office/drawing/2014/main" val="3171795255"/>
                    </a:ext>
                  </a:extLst>
                </a:gridCol>
                <a:gridCol w="1097834">
                  <a:extLst>
                    <a:ext uri="{9D8B030D-6E8A-4147-A177-3AD203B41FA5}">
                      <a16:colId xmlns:a16="http://schemas.microsoft.com/office/drawing/2014/main" val="1376597108"/>
                    </a:ext>
                  </a:extLst>
                </a:gridCol>
                <a:gridCol w="1999043">
                  <a:extLst>
                    <a:ext uri="{9D8B030D-6E8A-4147-A177-3AD203B41FA5}">
                      <a16:colId xmlns:a16="http://schemas.microsoft.com/office/drawing/2014/main" val="2344102677"/>
                    </a:ext>
                  </a:extLst>
                </a:gridCol>
              </a:tblGrid>
              <a:tr h="33690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Nr.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Adrese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Veicamie darbi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Statuss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Prognozējamais pabeigšanas termiņš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27825"/>
                  </a:ext>
                </a:extLst>
              </a:tr>
              <a:tr h="2058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Rotaļu laukums bērniem, PII Starutiņš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61710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Ēkas tehniskā stāvokļa uzlabošana (pēc CKS aprēķiniem)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Tiek veikts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Pēc tehniskās apsekošanas rezultātu saņemšanas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824041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ēkas B korpusa un savienojuma daļas fasādes atjaunošana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Uzsākts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 gada jūnijs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956080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ēkas A korpusa, savienojuma daļas starp korpusiem (A un B), kā arī, vidusskolas centrālās daļas, tai skaitā torņa fasādes atjaunošana.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Uzsākts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2025. gada jūnijs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18069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vidusskola, Gaujas iela 30,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ēkas C korpusa otrā stāva tualešu pārbūve (bērnudārza pārbūve) Ja C korpusa 2. stāva pirmsskolā ierīko klases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Augusts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90317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28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Jūras iela,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 Jūras ielā gājēju pārejas ar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ātrumvalni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 izbūve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68243"/>
                  </a:ext>
                </a:extLst>
              </a:tr>
              <a:tr h="18717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Atpūtas iela,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 Atpūtas ielas pārbūve posmā no Zvejnieku ielas līdz Nēģu ielai Carnikavā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55988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Draudzības ielas rekonstrukcija posmā no Saules ielai līdz Podnieku ielai ar ietvi 0.35km (6000 mašīnas diennaktī) ir paskaidrojuma raksts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8199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iela, Gauja, Carnikavas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Viršu ielas/atzars uz Sproģu ielu asfaltbetona seguma atjaunošana posmā no Dzērveņu ielas līdz Serģu iela (980 m) (ir būvprojekts)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70647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 ceļš, Kadaga, Ādažu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Vecštāles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ceļa pārbūve 8,2km (ir būvprojekts),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Kadaga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.                 </a:t>
                      </a:r>
                    </a:p>
                  </a:txBody>
                  <a:tcPr marL="4990" marR="4990" marT="4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02881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Siguļi, Carnikavas pag.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Drošības uzlabošana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Siguļos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(gājēju pāreja, ietve)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Jūnijs-Jūlijs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60342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Siguļi, Carnikavas pag.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Autobusa pieturas paviljona uzstādīšana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Siguļos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pie A1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19457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tirgus laukums,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Tirgus laukuma lietus kanalizācijas izbūve Ādažos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961347"/>
                  </a:ext>
                </a:extLst>
              </a:tr>
              <a:tr h="2904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Dzirnupes iela, Siguļi, Carnikavas pag.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Dzirnupes ielas tilta projektēšana, Carnikava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Procesā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Montserrat" panose="00000500000000000000" pitchFamily="2" charset="-70"/>
                        </a:rPr>
                        <a:t>2025. gada februāris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99957"/>
                  </a:ext>
                </a:extLst>
              </a:tr>
              <a:tr h="1684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Attekas ielas turpinājums 0,5 km - projektēšana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uzsākts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Novembris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26171"/>
                  </a:ext>
                </a:extLst>
              </a:tr>
              <a:tr h="17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Attekas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Apgaismes stabi Attekas ielas savienojumā no Ķiršu līdz Draudzības ielai. 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uzsākts –nav saņemti pieteikumi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Decembris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312541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39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Ķiršu iela, Ādaži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Ķiršu ielas pārbūve 0.17km 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43876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Liepu alejas rekonstrukcija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94484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iela, Alderi, Ādažu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Mežmalas ielas seguma vienkāršotā atjaunošana, Alderi, 0.22km – ar iedzīvotāju finansējumu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3924"/>
                  </a:ext>
                </a:extLst>
              </a:tr>
              <a:tr h="25995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iela, Carnikava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Kļavu ielas divkāršā virsma 0.35km 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Oktobris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46009"/>
                  </a:ext>
                </a:extLst>
              </a:tr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Iņču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iela,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, Ādažu pag.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Ielu apgaismojuma izbūve Inču iela, </a:t>
                      </a:r>
                      <a:r>
                        <a:rPr lang="lv-L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Stapriņi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</a:t>
                      </a:r>
                    </a:p>
                  </a:txBody>
                  <a:tcPr marL="4990" marR="4990" marT="4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68667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4350A017-F527-CD61-572A-586F700E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INVESTĪCIJU PROJEKTI</a:t>
            </a:r>
          </a:p>
        </p:txBody>
      </p:sp>
    </p:spTree>
    <p:extLst>
      <p:ext uri="{BB962C8B-B14F-4D97-AF65-F5344CB8AC3E}">
        <p14:creationId xmlns:p14="http://schemas.microsoft.com/office/powerpoint/2010/main" val="392888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6CE7-3C2C-66D1-977D-A7692063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23" y="105250"/>
            <a:ext cx="11704577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  <a:endParaRPr lang="lv-LV" sz="3600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01F7F-4A54-801A-38DB-E5F3B9DC6E27}"/>
              </a:ext>
            </a:extLst>
          </p:cNvPr>
          <p:cNvSpPr txBox="1"/>
          <p:nvPr/>
        </p:nvSpPr>
        <p:spPr>
          <a:xfrm>
            <a:off x="3566624" y="1430813"/>
            <a:ext cx="669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v-LV" sz="1400" dirty="0">
                <a:latin typeface="Montserrat" panose="00000500000000000000" pitchFamily="2" charset="-70"/>
              </a:rPr>
              <a:t>Kopējais debitoru parāds veido 187 tūkst. </a:t>
            </a:r>
            <a:r>
              <a:rPr lang="lv-LV" sz="1400" i="1" dirty="0">
                <a:latin typeface="Montserrat" panose="00000500000000000000" pitchFamily="2" charset="-70"/>
              </a:rPr>
              <a:t>eiro</a:t>
            </a:r>
            <a:r>
              <a:rPr lang="lv-LV" sz="1400" dirty="0">
                <a:latin typeface="Montserrat" panose="00000500000000000000" pitchFamily="2" charset="-70"/>
              </a:rPr>
              <a:t>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Siltumapgādes debitori veido 36% (66 841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Ūdensapgādes debitori veido 18% (34 372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Kanalizācijas debitori veido 29% (54 872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Pārējie debitori veido 17% (31 259 EUR).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991403"/>
              </p:ext>
            </p:extLst>
          </p:nvPr>
        </p:nvGraphicFramePr>
        <p:xfrm>
          <a:off x="2590800" y="3213445"/>
          <a:ext cx="7010400" cy="417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26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4926-D707-E9CF-1B42-7463AB27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79" y="-2170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FFE6F-8301-56BB-84F6-ECF4132CCBA8}"/>
              </a:ext>
            </a:extLst>
          </p:cNvPr>
          <p:cNvSpPr txBox="1"/>
          <p:nvPr/>
        </p:nvSpPr>
        <p:spPr>
          <a:xfrm>
            <a:off x="6636684" y="774926"/>
            <a:ext cx="532310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63% debitoru parādi ir ar apmaksas termiņu līdz oktobra beigām (jauni rēķini).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līdz 3 mēnešiem, veido 11% (21 296 EUR).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6 mēnešus un vairāk, veido 21% (39 965 EUR) no tiem 60% (24 072 EUR) atrodas piespiedu izpildē</a:t>
            </a:r>
            <a:r>
              <a:rPr lang="lv-LV" sz="1400" i="1" dirty="0">
                <a:latin typeface="Montserrat" panose="00000500000000000000" pitchFamily="2" charset="-70"/>
              </a:rPr>
              <a:t>. </a:t>
            </a:r>
            <a:r>
              <a:rPr lang="lv-LV" sz="1400" dirty="0">
                <a:latin typeface="Montserrat" panose="00000500000000000000" pitchFamily="2" charset="-70"/>
              </a:rPr>
              <a:t>Debitoru kopējai parāds vasaras sezonā ir palielinājies.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v-LV" sz="1400" i="1" dirty="0">
              <a:latin typeface="Montserrat" panose="00000500000000000000" pitchFamily="2" charset="-7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501828"/>
              </p:ext>
            </p:extLst>
          </p:nvPr>
        </p:nvGraphicFramePr>
        <p:xfrm>
          <a:off x="75214" y="336163"/>
          <a:ext cx="6560963" cy="656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4C96ABD-C483-E625-D93E-94798A95F257}"/>
              </a:ext>
            </a:extLst>
          </p:cNvPr>
          <p:cNvSpPr/>
          <p:nvPr/>
        </p:nvSpPr>
        <p:spPr>
          <a:xfrm>
            <a:off x="4572479" y="2827724"/>
            <a:ext cx="2397488" cy="386695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Graphic 7" descr="Back RTL">
            <a:extLst>
              <a:ext uri="{FF2B5EF4-FFF2-40B4-BE49-F238E27FC236}">
                <a16:creationId xmlns:a16="http://schemas.microsoft.com/office/drawing/2014/main" id="{E18F07D5-8B47-62B2-1CF4-63C755CAC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73292">
            <a:off x="5903415" y="3522761"/>
            <a:ext cx="1228724" cy="9144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962028"/>
              </p:ext>
            </p:extLst>
          </p:nvPr>
        </p:nvGraphicFramePr>
        <p:xfrm>
          <a:off x="6636684" y="2434121"/>
          <a:ext cx="5514975" cy="442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50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161A-2836-6727-39C8-B1BDE0EC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177"/>
          </a:xfrm>
        </p:spPr>
        <p:txBody>
          <a:bodyPr/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III CETURKSNĪ</a:t>
            </a:r>
            <a:endParaRPr lang="lv-LV" b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10FBF-6BA7-96CF-4FCD-29F19EFF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078303"/>
            <a:ext cx="10515601" cy="55771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6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Otraj</a:t>
            </a:r>
            <a:r>
              <a:rPr lang="lv-LV" sz="1600" b="1" dirty="0">
                <a:solidFill>
                  <a:srgbClr val="595959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ā</a:t>
            </a:r>
            <a:r>
              <a:rPr lang="lv-LV" sz="16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ceturksnī izsludināti </a:t>
            </a:r>
            <a:r>
              <a:rPr lang="lv-LV" sz="16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14 iepirkumi</a:t>
            </a:r>
            <a:r>
              <a:rPr lang="lv-LV" sz="16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. Aktuālā informācija uz 14.10.2024.:</a:t>
            </a:r>
            <a:endParaRPr lang="lv-LV" sz="1600" dirty="0">
              <a:solidFill>
                <a:srgbClr val="595959"/>
              </a:solidFill>
              <a:effectLst/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1400" b="1" dirty="0">
                <a:solidFill>
                  <a:srgbClr val="595959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Kopumā noslēgti </a:t>
            </a:r>
            <a:r>
              <a:rPr lang="lv-LV" sz="1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13 līgumi</a:t>
            </a:r>
            <a:r>
              <a:rPr lang="lv-LV" sz="14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Par </a:t>
            </a:r>
            <a:r>
              <a:rPr lang="lv-LV" sz="1200" dirty="0" err="1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elektromateriālu</a:t>
            </a: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, ielas apgaismojuma gaismekļu un balstu piegādi;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Traktortehnikas apkopi,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Mežmalas ielas, Alderos projektēšana, autoruzraudzība un izbūve;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Telpu uzkopšana Carnikavas vidusskolā;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Mazās Pļavu un Kļavu ielas pārbūve Carnikavā;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Kalcija hlorīda iegāde ceļu </a:t>
            </a:r>
            <a:r>
              <a:rPr lang="lv-LV" sz="1200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pretputekļu</a:t>
            </a: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apstrādei;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Ādažu novada pašvaldības izglītības iestāžu remontdarbi</a:t>
            </a:r>
            <a:r>
              <a:rPr lang="lv-LV" sz="1200" dirty="0">
                <a:solidFill>
                  <a:srgbClr val="0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 – PII ‘’</a:t>
            </a:r>
            <a:r>
              <a:rPr lang="lv-LV" sz="1200" dirty="0" err="1">
                <a:solidFill>
                  <a:srgbClr val="0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Mežavēji</a:t>
            </a:r>
            <a:r>
              <a:rPr lang="lv-LV" sz="1200" dirty="0">
                <a:solidFill>
                  <a:srgbClr val="0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’, ĀVSK, ĀPII;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Ceļa zīmju, norāžu un aprīkojuma piegāde</a:t>
            </a: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Apkures gāzes katlu tehniskā apkope uz remonts, kā arī siltummezglu apkalpošana</a:t>
            </a:r>
            <a:r>
              <a:rPr lang="lv-LV" sz="1200" dirty="0">
                <a:solidFill>
                  <a:srgbClr val="000000"/>
                </a:solidFill>
                <a:latin typeface="Montserrat" panose="00000500000000000000" pitchFamily="2" charset="-70"/>
                <a:ea typeface="Calibri" panose="020F050202020403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Ķīmisko preču piegāde un baseinu tehniskā apkope;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Remontdarbu materiālu, darba rīku un </a:t>
            </a:r>
            <a:r>
              <a:rPr lang="lv-LV" sz="1200" dirty="0" err="1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santārtehnisko</a:t>
            </a: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materiālu iegāde</a:t>
            </a:r>
            <a:r>
              <a:rPr lang="lv-LV" sz="1200" dirty="0">
                <a:latin typeface="Montserrat" panose="00000500000000000000" pitchFamily="2" charset="-70"/>
                <a:ea typeface="Calibri" panose="020F0502020204030204" pitchFamily="34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Notekūdeņu attīrīšanas iekārtu un kanalizācijas sūkņu staciju apkope;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lv-LV" sz="12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Ādažu novada pašvaldības nekustamo un kustamo īpašumu apdrošināšana</a:t>
            </a:r>
            <a:r>
              <a:rPr lang="lv-LV" sz="1200" dirty="0">
                <a:latin typeface="Montserrat" panose="00000500000000000000" pitchFamily="2" charset="-70"/>
                <a:ea typeface="Calibri" panose="020F0502020204030204" pitchFamily="34" charset="0"/>
              </a:rPr>
              <a:t>.</a:t>
            </a:r>
            <a:endParaRPr lang="lv-LV" sz="1200" b="1" dirty="0">
              <a:solidFill>
                <a:srgbClr val="000000"/>
              </a:solidFill>
              <a:latin typeface="Montserrat" panose="00000500000000000000" pitchFamily="2" charset="-7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v-LV" sz="1400" b="1" dirty="0">
                <a:solidFill>
                  <a:srgbClr val="595959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Iepirkums </a:t>
            </a:r>
            <a:r>
              <a:rPr lang="lv-LV" sz="1400" b="1" dirty="0">
                <a:solidFill>
                  <a:srgbClr val="C95B46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izbeigts</a:t>
            </a:r>
            <a:r>
              <a:rPr lang="lv-LV" sz="1400" b="1" dirty="0">
                <a:solidFill>
                  <a:srgbClr val="595959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, jo netika saņemti piedāvājumi: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lv-LV" sz="1200" b="1" dirty="0"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v-LV" sz="12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Ielu apgaismojuma projektēšana un izbūve Attekas ielā Ādažos</a:t>
            </a:r>
            <a:endParaRPr lang="lv-LV" sz="1200" dirty="0">
              <a:effectLst/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lv-LV" sz="1600" dirty="0">
              <a:effectLst/>
              <a:highlight>
                <a:srgbClr val="FFFF00"/>
              </a:highlight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600" i="1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8006-6412-E671-40DB-5AAA43F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5" y="64928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13</a:t>
            </a:fld>
            <a:endParaRPr lang="lv-LV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DE0FACF4-AD7F-5127-9909-D4BD83079FF4}"/>
              </a:ext>
            </a:extLst>
          </p:cNvPr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5959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 dirty="0">
              <a:solidFill>
                <a:srgbClr val="595959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E46CE7F-84E4-B0B4-AF0F-91E15612BDC9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P/A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 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19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638279"/>
              </p:ext>
            </p:extLst>
          </p:nvPr>
        </p:nvGraphicFramePr>
        <p:xfrm>
          <a:off x="82826" y="1197570"/>
          <a:ext cx="11619201" cy="51815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2859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54275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717900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367957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077122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264783">
                  <a:extLst>
                    <a:ext uri="{9D8B030D-6E8A-4147-A177-3AD203B41FA5}">
                      <a16:colId xmlns:a16="http://schemas.microsoft.com/office/drawing/2014/main" val="1942509599"/>
                    </a:ext>
                  </a:extLst>
                </a:gridCol>
                <a:gridCol w="3884305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51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 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elektromateriālu, ielas apgaismojuma gaismekļu un balstu piegādi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41 999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piedāvājumu vērtēšana.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SIA”ELKO” </a:t>
                      </a:r>
                      <a:r>
                        <a:rPr lang="lv-LV" sz="1100" i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(līguma summa uz 2 gadiem)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4383177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Traktortehnikas apkope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12 944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12 944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piedāvājumu vērtēšana.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SIA”ZK 9”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203177"/>
                  </a:ext>
                </a:extLst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Mežmalas ielas, Alderos projektēšana, autoruzraudzība un izbūve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34 710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51 257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būvdarbi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piedāvājumu vērtēšana.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SIA”Ceļinieks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01”. Papildus finansējums </a:t>
                      </a:r>
                      <a:r>
                        <a:rPr lang="lv-LV" sz="1100" i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PUK 09.07.2024. lēmums </a:t>
                      </a:r>
                      <a:r>
                        <a:rPr lang="lv-LV" sz="1100" i="1" kern="1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Nr.ĀNP</a:t>
                      </a:r>
                      <a:r>
                        <a:rPr lang="lv-LV" sz="1100" i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/1-7-5/24/22</a:t>
                      </a:r>
                      <a:endParaRPr lang="lv-LV" sz="1100" kern="100" dirty="0">
                        <a:solidFill>
                          <a:srgbClr val="FF0000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405265"/>
                  </a:ext>
                </a:extLst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Telpu uzkopšana Carnikavas vidusskolā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279 539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314 574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338 243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piedāvājumu vērtēšana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SIA”Vizii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lv-LV" sz="1100" i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(līguma summa uz 3 gadiem)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83870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732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722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627957"/>
              </p:ext>
            </p:extLst>
          </p:nvPr>
        </p:nvGraphicFramePr>
        <p:xfrm>
          <a:off x="142644" y="967377"/>
          <a:ext cx="11906712" cy="58521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470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75617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516555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4661638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65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(2024/27) un  (2024/34)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Mazās Pļavu un Kļavu ielas pārbūve Carnikavā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45 454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84 218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būvdarbi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2024/27 iepirkums pārtraukts, jo vienīgais pretendents pārsniedza pasūtītāja finanšu iespējas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atkārtoti izsludināts. </a:t>
                      </a: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 “Valkas ceļi”. </a:t>
                      </a:r>
                      <a:r>
                        <a:rPr lang="lv-LV" sz="1100" i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Papildus finansējums piešķirts ar Ādažu novada pašvaldības 08.08.2024. sēdē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(2024/29)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Kalcija hlorīda iegāde ceļu 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pretputekļu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apstrādei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26 446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41 999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piegāde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1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 cet.</a:t>
                      </a:r>
                      <a:endParaRPr lang="lv-LV" sz="1100" kern="12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Iepirkums izsludināts, piedāvājumu vērtēšana</a:t>
                      </a:r>
                    </a:p>
                    <a:p>
                      <a:pPr algn="ctr"/>
                      <a:r>
                        <a:rPr lang="lv-LV" sz="1100" b="1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III cet.</a:t>
                      </a:r>
                      <a:endParaRPr lang="lv-LV" sz="1100" kern="12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lv-LV" sz="1100" b="1" kern="12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Līgums noslēgts</a:t>
                      </a:r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 ar SIA”VINCENTS POLYLINE” </a:t>
                      </a:r>
                      <a:r>
                        <a:rPr lang="lv-LV" sz="1100" i="1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(līguma summa uz 2 gadiem)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563675"/>
                  </a:ext>
                </a:extLst>
              </a:tr>
              <a:tr h="89183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(2024/30)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Ādažu novada pašvaldības izglītības iestāžu remontdarbi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18 925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31 599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22 900 (Ādažu vidusskola)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būvdarbi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lv-LV" sz="1100" b="1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 cet.</a:t>
                      </a:r>
                      <a:endParaRPr lang="lv-LV" sz="1100" kern="12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Iepirkums izsludināts, piedāvājumu vērtēšana</a:t>
                      </a:r>
                    </a:p>
                    <a:p>
                      <a:pPr algn="ctr"/>
                      <a:r>
                        <a:rPr lang="lv-LV" sz="1100" b="1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III cet.</a:t>
                      </a:r>
                      <a:endParaRPr lang="lv-LV" sz="1100" kern="12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Visās daļās </a:t>
                      </a:r>
                      <a:r>
                        <a:rPr lang="lv-LV" sz="1100" b="1" kern="12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noslēgti līgumi </a:t>
                      </a:r>
                      <a:r>
                        <a:rPr lang="lv-LV" sz="1100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ar SIA “REIMIKS”. </a:t>
                      </a:r>
                      <a:r>
                        <a:rPr lang="lv-LV" sz="1100" i="1" kern="12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+mn-ea"/>
                          <a:cs typeface="+mn-cs"/>
                        </a:rPr>
                        <a:t>Papildus finansējumi piešķirti 03.07.2024. un 17.07.2024. finanšu komitejas sēdēs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43912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45 123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23 846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54 600 (ĀPII)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5130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no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6 198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15 517.5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31 700 (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Pii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Mežavēji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)”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91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(2024/31)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Ceļa zīmju, norāžu un aprīkojuma piegāde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piedāvājumu vērtēšana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05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</a:t>
                      </a:r>
                      <a:r>
                        <a:rPr lang="lv-LV" sz="105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SIA”Saava_LV</a:t>
                      </a:r>
                      <a:r>
                        <a:rPr lang="lv-LV" sz="105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lv-LV" sz="1050" i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(līguma summa uz 3 gadiem)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604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22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550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128722"/>
              </p:ext>
            </p:extLst>
          </p:nvPr>
        </p:nvGraphicFramePr>
        <p:xfrm>
          <a:off x="142643" y="1279747"/>
          <a:ext cx="11906712" cy="55398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470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75617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2780343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3905850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37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631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Apkures gāzes katlu tehniskā apkope uz remonts, kā arī siltummezglu apkalpošana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41 999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piedāvājumu vērtēšana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SIA”Mesako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Serviss” </a:t>
                      </a:r>
                      <a:r>
                        <a:rPr lang="lv-LV" sz="1100" i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(līguma summa uz 2 gadiem)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577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br>
                        <a:rPr lang="lv-LV" sz="1100" strike="no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lv-LV" sz="11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  <a:br>
                        <a:rPr lang="lv-LV" sz="1100" strike="sngStrike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Augusts</a:t>
                      </a:r>
                      <a:b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(2024/33) un (2024/40)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Ielu apgaismojuma projektēšana un izbūve Attekas ielā Ādažos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24 793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būvdarbi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2024/33 un 2024/40 izbeigti, jo netika saņemti neviens piedāvājums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9941287"/>
                  </a:ext>
                </a:extLst>
              </a:tr>
              <a:tr h="395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Jūlijs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Ķīmisko preču piegāde un baseinu tehniskā apkope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21 923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24 866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27 187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</a:t>
                      </a: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noslēgts līgums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 “Baltijas baseini”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3640277"/>
                  </a:ext>
                </a:extLst>
              </a:tr>
              <a:tr h="340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Jūlijs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Remontdarbu materiālu, darba rīku un santārtehnisko materiālu 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</a:t>
                      </a: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noslēgts līgums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 “DEPO DIY” </a:t>
                      </a:r>
                      <a:r>
                        <a:rPr lang="lv-LV" sz="1100" i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(līguma summa uz 2 gadiem)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063406"/>
                  </a:ext>
                </a:extLst>
              </a:tr>
              <a:tr h="340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Jūlijs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Notekūdeņu attīrīšanas iekārtu un kanalizācijas sūkņu staciju apkope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11 979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</a:t>
                      </a: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noslēgts līgums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 “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Asmāra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419961"/>
                  </a:ext>
                </a:extLst>
              </a:tr>
              <a:tr h="437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Jūlijs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Ādažu novada pašvaldības nekustamo un kustamo īpašumu apdrošināšana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16 528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38 807</a:t>
                      </a:r>
                      <a:endParaRPr lang="lv-LV" sz="1100" kern="10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cet.</a:t>
                      </a:r>
                      <a:endParaRPr lang="lv-LV" sz="1100" kern="100" dirty="0">
                        <a:solidFill>
                          <a:srgbClr val="595959"/>
                        </a:solidFill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izsludināts, </a:t>
                      </a:r>
                      <a:r>
                        <a:rPr lang="lv-LV" sz="1100" b="1" kern="1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noslēgts līgums 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 “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Vienna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Insurance </a:t>
                      </a:r>
                      <a:r>
                        <a:rPr lang="lv-LV" sz="1100" kern="100" dirty="0" err="1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lv-LV" sz="1100" kern="100" dirty="0">
                          <a:solidFill>
                            <a:srgbClr val="595959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ADB Latvijas filiāle”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895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9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81224" y="2772715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PAŠVALDĪBAS AĢENTŪRA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“CARNIKAVAS KOMUNĀLSERVISS”</a:t>
            </a:r>
            <a:endParaRPr lang="lv-LV" dirty="0">
              <a:solidFill>
                <a:srgbClr val="595959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3DCF152-EB97-E77D-F40C-C0A1C4F8B07B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P/A 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LAURIS BERNĀNS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lang="lv-LV" sz="1000" dirty="0">
                <a:solidFill>
                  <a:srgbClr val="595959"/>
                </a:solidFill>
                <a:latin typeface="Montserrat" pitchFamily="2" charset="77"/>
              </a:rPr>
              <a:t>   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7F57-CA7E-F7EB-8F2E-95973321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2"/>
            <a:ext cx="10515600" cy="1041588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IZDEVUMI KOPĀ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1CAF-F3B8-B21E-56F9-4918A3B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2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989045" y="834482"/>
            <a:ext cx="10907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Montserrat" panose="00000500000000000000" pitchFamily="50" charset="-70"/>
              </a:rPr>
              <a:t>Aģentūras 2024. gada budžeta plānotie izdevumi </a:t>
            </a:r>
            <a:r>
              <a:rPr lang="lv-LV" sz="1400" b="1" dirty="0">
                <a:latin typeface="Montserrat" panose="00000500000000000000" pitchFamily="50" charset="-70"/>
              </a:rPr>
              <a:t>9 208 840 EUR</a:t>
            </a:r>
            <a:r>
              <a:rPr lang="lv-LV" sz="1400" dirty="0">
                <a:latin typeface="Montserrat" panose="00000500000000000000" pitchFamily="50" charset="-70"/>
              </a:rPr>
              <a:t>, no tiem 9 mēnešu laikā apgūti </a:t>
            </a:r>
            <a:br>
              <a:rPr lang="lv-LV" sz="1400" dirty="0">
                <a:latin typeface="Montserrat" panose="00000500000000000000" pitchFamily="50" charset="-70"/>
              </a:rPr>
            </a:br>
            <a:r>
              <a:rPr lang="lv-LV" sz="1400" b="1" dirty="0">
                <a:latin typeface="Montserrat" panose="00000500000000000000" pitchFamily="50" charset="-70"/>
              </a:rPr>
              <a:t>61% (5 605 298 EUR). 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Pamatlīdzekļiem, kas veido 77% no plānotās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Atlīdzības, kas veido 63%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Pakalpojumiem, kas veido 58%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Krājumiem, kas veido 61% no plānotās  izpildes;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Grafikā apskatāma izdevumu izpilde attiecībā pret plānu.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53AE8-8836-E2F9-6878-774202BEDCBB}"/>
              </a:ext>
            </a:extLst>
          </p:cNvPr>
          <p:cNvGrpSpPr/>
          <p:nvPr/>
        </p:nvGrpSpPr>
        <p:grpSpPr>
          <a:xfrm>
            <a:off x="133165" y="2650364"/>
            <a:ext cx="11904955" cy="4285370"/>
            <a:chOff x="699771" y="484685"/>
            <a:chExt cx="10515600" cy="635868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0000000-0008-0000-01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20317197"/>
                </p:ext>
              </p:extLst>
            </p:nvPr>
          </p:nvGraphicFramePr>
          <p:xfrm>
            <a:off x="699771" y="484685"/>
            <a:ext cx="10515600" cy="6358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1B88C-A421-4427-0D62-FDB5E4B8F515}"/>
                </a:ext>
              </a:extLst>
            </p:cNvPr>
            <p:cNvSpPr txBox="1"/>
            <p:nvPr/>
          </p:nvSpPr>
          <p:spPr>
            <a:xfrm>
              <a:off x="2058866" y="729884"/>
              <a:ext cx="2157861" cy="6087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100" b="1" u="sng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KOPĀ (bez investīciju projektiem)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71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B842-0A70-EA48-643B-81E26E8C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5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BUDŽETA IZPILDE PA STRUKTŪRĀM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6D45-B61C-76FF-2B49-E8FDC0F6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3</a:t>
            </a:fld>
            <a:endParaRPr lang="lv-LV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559627"/>
              </p:ext>
            </p:extLst>
          </p:nvPr>
        </p:nvGraphicFramePr>
        <p:xfrm>
          <a:off x="1028700" y="2486025"/>
          <a:ext cx="10134599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838200" y="1306949"/>
            <a:ext cx="10729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pa struktūrām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uzturēšanas (pašvaldības finansējums) apgūti 78% no plānotā;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uzturēšanas (valsts mērķdotācija) apgūti 75% no plānotā;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apsaimniekošanas - apgūti 62% un izglītības iestāžu apsaimniekošanas – apgūti 68% no plānotā;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Ūdensapgādei apgūti 50%, kanalizācijai – 60% un siltumapgādei – 45% no plānotā.</a:t>
            </a:r>
          </a:p>
        </p:txBody>
      </p:sp>
    </p:spTree>
    <p:extLst>
      <p:ext uri="{BB962C8B-B14F-4D97-AF65-F5344CB8AC3E}">
        <p14:creationId xmlns:p14="http://schemas.microsoft.com/office/powerpoint/2010/main" val="348744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8" y="128228"/>
            <a:ext cx="11800665" cy="428505"/>
          </a:xfrm>
        </p:spPr>
        <p:txBody>
          <a:bodyPr>
            <a:noAutofit/>
          </a:bodyPr>
          <a:lstStyle/>
          <a:p>
            <a:pPr algn="ctr"/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Par teritoriju un īpašumu apsaimniekošanu</a:t>
            </a:r>
            <a:endParaRPr lang="lv-LV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94537"/>
              </p:ext>
            </p:extLst>
          </p:nvPr>
        </p:nvGraphicFramePr>
        <p:xfrm>
          <a:off x="0" y="556733"/>
          <a:ext cx="12115800" cy="630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7234468" y="2182505"/>
            <a:ext cx="4714875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Ceļu un ielu uzturēšanas izmaksas veido 76% no plānotajām izmaksām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Teritorijas un īpašuma apsaimniekošanas izmaksas sastāv no: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Atlīdzība veido 61%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apkuri veido 57%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elektroenerģiju veido 56%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72%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Atkritumu izvešana veido 68% no plānotajām izmaksām.</a:t>
            </a:r>
          </a:p>
        </p:txBody>
      </p:sp>
    </p:spTree>
    <p:extLst>
      <p:ext uri="{BB962C8B-B14F-4D97-AF65-F5344CB8AC3E}">
        <p14:creationId xmlns:p14="http://schemas.microsoft.com/office/powerpoint/2010/main" val="17479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6" y="365125"/>
            <a:ext cx="10793083" cy="428505"/>
          </a:xfrm>
        </p:spPr>
        <p:txBody>
          <a:bodyPr>
            <a:noAutofit/>
          </a:bodyPr>
          <a:lstStyle/>
          <a:p>
            <a:pPr algn="ctr"/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</a:t>
            </a:r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PAr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izglītības iestādēm</a:t>
            </a:r>
            <a:endParaRPr lang="lv-LV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521310" y="938548"/>
            <a:ext cx="1037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50" charset="-70"/>
              </a:rPr>
              <a:t>Pirmsskolas izglītības iestāžu izmaksas: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Darbinieku mēnešalgas veido 66%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69%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PII ‘’Piejūra’’ kurināmais materiāls – granulas veido 52% no plānotajām izmaksām.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Krājumi, materiāli veido 65% no plānotajām izmaksām;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Budžeta iestāžu nodokļa maksājumi veido 66% no plānotajām izmaksām.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33059"/>
              </p:ext>
            </p:extLst>
          </p:nvPr>
        </p:nvGraphicFramePr>
        <p:xfrm>
          <a:off x="876300" y="2241755"/>
          <a:ext cx="10248900" cy="458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22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4" y="199162"/>
            <a:ext cx="10499785" cy="853262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NAUDAS</a:t>
            </a:r>
            <a:r>
              <a:rPr lang="lv-LV" sz="3600" b="1" baseline="0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LĪDZEKĻU ATLIKUMS KONTĀ</a:t>
            </a:r>
            <a:endParaRPr lang="lv-LV" sz="3600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6</a:t>
            </a:fld>
            <a:endParaRPr lang="lv-LV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972284"/>
              </p:ext>
            </p:extLst>
          </p:nvPr>
        </p:nvGraphicFramePr>
        <p:xfrm>
          <a:off x="365760" y="1741040"/>
          <a:ext cx="11485929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2262371" y="999948"/>
            <a:ext cx="1051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Naudas līdzekļu atlikumu veido: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Saimnieciskās darbības ieņēmumi;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Siltumapgādes atlikums ir pozitīvs.</a:t>
            </a:r>
          </a:p>
        </p:txBody>
      </p:sp>
    </p:spTree>
    <p:extLst>
      <p:ext uri="{BB962C8B-B14F-4D97-AF65-F5344CB8AC3E}">
        <p14:creationId xmlns:p14="http://schemas.microsoft.com/office/powerpoint/2010/main" val="189396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42" y="534140"/>
            <a:ext cx="10499785" cy="853262"/>
          </a:xfrm>
        </p:spPr>
        <p:txBody>
          <a:bodyPr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u="none" strike="noStrike" kern="1200" cap="all" spc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</a:t>
            </a:r>
            <a:r>
              <a:rPr lang="lv-LV" sz="3600" b="1" i="0" u="none" strike="noStrike" kern="1200" cap="all" spc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iltumapgādes</a:t>
            </a:r>
            <a:r>
              <a:rPr lang="lv-LV" sz="3600" b="1" i="0" u="none" strike="noStrike" kern="1200" cap="all" spc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naudas atlikuma izmaiņas pa mēnešiem </a:t>
            </a:r>
            <a:r>
              <a:rPr lang="lv-LV" sz="3600" b="1" i="1" u="none" strike="noStrike" kern="1200" cap="all" spc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EURO</a:t>
            </a:r>
            <a:endParaRPr lang="en-US" sz="3600" b="1" i="1" u="none" strike="noStrike" kern="1200" cap="all" spc="0" dirty="0">
              <a:solidFill>
                <a:sysClr val="windowText" lastClr="000000">
                  <a:lumMod val="65000"/>
                  <a:lumOff val="35000"/>
                </a:sysClr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7</a:t>
            </a:fld>
            <a:endParaRPr lang="lv-LV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C13EA8-D73B-8889-B5E6-67E330FDA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106562"/>
              </p:ext>
            </p:extLst>
          </p:nvPr>
        </p:nvGraphicFramePr>
        <p:xfrm>
          <a:off x="1016000" y="1625601"/>
          <a:ext cx="9969499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39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4" y="199162"/>
            <a:ext cx="10499785" cy="853262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INVESTĪCIJU PROJEKTI </a:t>
            </a:r>
            <a:r>
              <a:rPr lang="lv-LV" sz="2000" i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(informācija uz 14.10)</a:t>
            </a:r>
            <a:endParaRPr lang="lv-LV" sz="3600" i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8</a:t>
            </a:fld>
            <a:endParaRPr lang="lv-LV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054032"/>
              </p:ext>
            </p:extLst>
          </p:nvPr>
        </p:nvGraphicFramePr>
        <p:xfrm>
          <a:off x="215900" y="838200"/>
          <a:ext cx="11698460" cy="600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3B7936-E207-39CC-BCAB-6E8791AEB5AF}"/>
              </a:ext>
            </a:extLst>
          </p:cNvPr>
          <p:cNvSpPr txBox="1"/>
          <p:nvPr/>
        </p:nvSpPr>
        <p:spPr>
          <a:xfrm>
            <a:off x="11529" y="1987437"/>
            <a:ext cx="46545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75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Investīcijas pašvaldības ēku labiekārtošanai (signalizācijas sistēmas rekonstrukcija Gaujas iela 16, telpu izbūve Garā iela 20, jumta klājuma nomaiņa angāram, ēkas pieslēgšana centralizētajai apkures sistēmai-Gaujas iela 16, TN Ozolaine cokola remonts)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D399-7626-DAB3-E0E4-FDC1A79FB47E}"/>
              </a:ext>
            </a:extLst>
          </p:cNvPr>
          <p:cNvSpPr txBox="1"/>
          <p:nvPr/>
        </p:nvSpPr>
        <p:spPr>
          <a:xfrm>
            <a:off x="-117354" y="4719120"/>
            <a:ext cx="473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Inventīcijas</a:t>
            </a:r>
            <a:r>
              <a:rPr lang="lv-LV" sz="800" b="1" dirty="0">
                <a:solidFill>
                  <a:srgbClr val="595959"/>
                </a:solidFill>
                <a:latin typeface="Montserrat" panose="00000500000000000000" pitchFamily="2" charset="-70"/>
              </a:rPr>
              <a:t> teritorijas labiekārtošanai (stendi un soliņi peldvietās, autobusa pieturas uzstādīšana, tehnikas kapitālais remonts, gājēju pārejas, ietves izbūve </a:t>
            </a:r>
            <a:r>
              <a:rPr lang="lv-LV" sz="8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Siguļos</a:t>
            </a:r>
            <a:r>
              <a:rPr lang="lv-LV" sz="800" b="1" dirty="0">
                <a:solidFill>
                  <a:srgbClr val="595959"/>
                </a:solidFill>
                <a:latin typeface="Montserrat" panose="00000500000000000000" pitchFamily="2" charset="-7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840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F95709-1FB8-03B5-6E20-2A446091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INVESTĪCIJU PROJEKTI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AC5A9-2679-DBBB-1067-A70D6662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9</a:t>
            </a:fld>
            <a:endParaRPr lang="lv-LV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9C3C25-C553-583F-4971-93995C221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38933"/>
              </p:ext>
            </p:extLst>
          </p:nvPr>
        </p:nvGraphicFramePr>
        <p:xfrm>
          <a:off x="513940" y="1413153"/>
          <a:ext cx="10952480" cy="5414472"/>
        </p:xfrm>
        <a:graphic>
          <a:graphicData uri="http://schemas.openxmlformats.org/drawingml/2006/table">
            <a:tbl>
              <a:tblPr/>
              <a:tblGrid>
                <a:gridCol w="469272">
                  <a:extLst>
                    <a:ext uri="{9D8B030D-6E8A-4147-A177-3AD203B41FA5}">
                      <a16:colId xmlns:a16="http://schemas.microsoft.com/office/drawing/2014/main" val="3942765794"/>
                    </a:ext>
                  </a:extLst>
                </a:gridCol>
                <a:gridCol w="2249991">
                  <a:extLst>
                    <a:ext uri="{9D8B030D-6E8A-4147-A177-3AD203B41FA5}">
                      <a16:colId xmlns:a16="http://schemas.microsoft.com/office/drawing/2014/main" val="2440903523"/>
                    </a:ext>
                  </a:extLst>
                </a:gridCol>
                <a:gridCol w="4944639">
                  <a:extLst>
                    <a:ext uri="{9D8B030D-6E8A-4147-A177-3AD203B41FA5}">
                      <a16:colId xmlns:a16="http://schemas.microsoft.com/office/drawing/2014/main" val="3208830829"/>
                    </a:ext>
                  </a:extLst>
                </a:gridCol>
                <a:gridCol w="958662">
                  <a:extLst>
                    <a:ext uri="{9D8B030D-6E8A-4147-A177-3AD203B41FA5}">
                      <a16:colId xmlns:a16="http://schemas.microsoft.com/office/drawing/2014/main" val="1191874779"/>
                    </a:ext>
                  </a:extLst>
                </a:gridCol>
                <a:gridCol w="2329916">
                  <a:extLst>
                    <a:ext uri="{9D8B030D-6E8A-4147-A177-3AD203B41FA5}">
                      <a16:colId xmlns:a16="http://schemas.microsoft.com/office/drawing/2014/main" val="2434157631"/>
                    </a:ext>
                  </a:extLst>
                </a:gridCol>
              </a:tblGrid>
              <a:tr h="3960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Nr.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Adrese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Veicamie darbi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Status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Montserrat" panose="00000500000000000000" pitchFamily="2" charset="-70"/>
                        </a:rPr>
                        <a:t>Prognozējamais pabeigšanas termiņš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0671"/>
                  </a:ext>
                </a:extLst>
              </a:tr>
              <a:tr h="11552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Soliņi (3 gb) Ādažos (Draudzības ielā, Ķiršu iela, Attekas iela)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74816"/>
                  </a:ext>
                </a:extLst>
              </a:tr>
              <a:tr h="2585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Tehniskā nodrošinājuma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Jauns universālais iekrāvējs 137500 EUR - līzings (piedāvājums CKS nolietoto traktoru NEW HOLLAND kā pirmā iemaksa -novērtēts 36 300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eur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ar PVN)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811088"/>
                  </a:ext>
                </a:extLst>
              </a:tr>
              <a:tr h="258550">
                <a:tc>
                  <a:txBody>
                    <a:bodyPr/>
                    <a:lstStyle/>
                    <a:p>
                      <a:pPr algn="ctr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Tehniskā nodrošinājuma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Sāls smilšu kaisītāja iegāde 2 gab. Ādaži, Carnikava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37488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Tehniskā nodrošinājuma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VW LT 46 hidromanipulatora kapitālais remonts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Uzsākts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78406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Īpašumu apsaimniekošanas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vidusskolas un PII Strautiņš tehniskā apsekošana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Daļēji pabeigta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 PII ‘’’Strautiņš’ pabeigts, ĀVSK nepieciešama padziļināta apsekošana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79762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5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 Ģimenes ārsta prakse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Marts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572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Gaujas iela 16, Ādaži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UGD signalizācijas sistēmas rekonstrukcija Gaujas 16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Jūnijs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91222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7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Jomas iela 5,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Jomas  iela 5 angāra nr. 2 jauna jumta klājuma izbūve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42859"/>
                  </a:ext>
                </a:extLst>
              </a:tr>
              <a:tr h="24204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 1,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Tautas nams "Ozolaine" cokola remonts (siltinājuma un hidroizolācijas atjaunošana)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 - Augusts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37302"/>
                  </a:ext>
                </a:extLst>
              </a:tr>
              <a:tr h="28605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16, Ādaži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Ēkas Gaujas iela 16 pieslēgšana centralizētajai apkures sistēmai 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Nav uzsākts – nav saņemti pieteikumi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2926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Reģipša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sienas un durvju aiļu izbūve Garā iela 20 (ārpakalpojums)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 - Augusts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7135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Reģipša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sienas un durvju aiļu izbūve Garā iela 20 (materiāli)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Jūlijs - Augusts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25730"/>
                  </a:ext>
                </a:extLst>
              </a:tr>
              <a:tr h="14302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12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Vides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Stendi peldvietās (3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gb</a:t>
                      </a:r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)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Jūnijs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0348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13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Vides nodaļa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Stendi "Neguli atkritumos"peldvietās (3 gb-Alderu, vējupes un Laivu ielas)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Maijs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930635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14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PII Riekstiņš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Grīdas kopšanas ierīce ar akumulatoru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02613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Riekstiņš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Nosūces uzstādīšana un pieslēgšana pie AHU kanāla virtuvei (esošā neatbilst ugunsdrošības noteikumiem).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Septembris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9920"/>
                  </a:ext>
                </a:extLst>
              </a:tr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Vēsturisko ieejas 2 vārtu, 4 vārtiņu maiņa un 6 stabu </a:t>
                      </a:r>
                      <a:r>
                        <a:rPr lang="lv-LV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remontsCKS</a:t>
                      </a:r>
                      <a:endParaRPr lang="lv-LV" sz="1000" b="0" i="1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 Augusts 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30516"/>
                  </a:ext>
                </a:extLst>
              </a:tr>
              <a:tr h="1925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Saimniecības vārtu maiņa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Aprīlī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69147"/>
                  </a:ext>
                </a:extLst>
              </a:tr>
              <a:tr h="2585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Ēkas specifiskie remonti (pēc CKS aprēķiniem)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Tiek veikti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Pēc tehniskās apsekošanas rezultātu saņemšanas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00499"/>
                  </a:ext>
                </a:extLst>
              </a:tr>
              <a:tr h="2090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Piekļuves sistēmas automatizācija - kodi vārtiem un ieejas durvīm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307080"/>
                  </a:ext>
                </a:extLst>
              </a:tr>
              <a:tr h="1925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22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Pirmā iela 26a, Ādaži, PII Strautiņš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b="0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raiders ar uzkabēm (sniega pūtējs, slota, lāpsta), CKS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Pabeigts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A"/>
                          </a:highlight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3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21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52472</TotalTime>
  <Words>2762</Words>
  <Application>Microsoft Office PowerPoint</Application>
  <PresentationFormat>Widescreen</PresentationFormat>
  <Paragraphs>611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Wingdings</vt:lpstr>
      <vt:lpstr>Office Theme</vt:lpstr>
      <vt:lpstr>1_Office Theme</vt:lpstr>
      <vt:lpstr>PowerPoint Presentation</vt:lpstr>
      <vt:lpstr>IZDEVUMI KOPĀ</vt:lpstr>
      <vt:lpstr>BUDŽETA IZPILDE PA STRUKTŪRĀM</vt:lpstr>
      <vt:lpstr>BuDŽETA IZPILDE Par teritoriju un īpašumu apsaimniekošanu</vt:lpstr>
      <vt:lpstr>BuDŽETA IZPILDE PAr izglītības iestādēm</vt:lpstr>
      <vt:lpstr>NAUDAS LĪDZEKĻU ATLIKUMS KONTĀ</vt:lpstr>
      <vt:lpstr>Siltumapgādes naudas atlikuma izmaiņas pa mēnešiem EURO</vt:lpstr>
      <vt:lpstr>INVESTĪCIJU PROJEKTI (informācija uz 14.10)</vt:lpstr>
      <vt:lpstr>INVESTĪCIJU PROJEKTI</vt:lpstr>
      <vt:lpstr>INVESTĪCIJU PROJEKTI</vt:lpstr>
      <vt:lpstr>DEBITORI</vt:lpstr>
      <vt:lpstr>DEBITORI</vt:lpstr>
      <vt:lpstr>IEPIRKUMI III CETURKSNĪ</vt:lpstr>
      <vt:lpstr>IEPIRKUMI III CETURKSNĪ</vt:lpstr>
      <vt:lpstr>IEPIRKUMI III CETURKSNĪ</vt:lpstr>
      <vt:lpstr>IEPIRKUMI III CETURKSNĪ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Laura Krope</cp:lastModifiedBy>
  <cp:revision>354</cp:revision>
  <cp:lastPrinted>2024-01-17T06:47:34Z</cp:lastPrinted>
  <dcterms:created xsi:type="dcterms:W3CDTF">2022-12-08T15:15:20Z</dcterms:created>
  <dcterms:modified xsi:type="dcterms:W3CDTF">2024-10-15T06:04:42Z</dcterms:modified>
</cp:coreProperties>
</file>