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51" r:id="rId1"/>
  </p:sldMasterIdLst>
  <p:notesMasterIdLst>
    <p:notesMasterId r:id="rId9"/>
  </p:notesMasterIdLst>
  <p:sldIdLst>
    <p:sldId id="441" r:id="rId2"/>
    <p:sldId id="464" r:id="rId3"/>
    <p:sldId id="466" r:id="rId4"/>
    <p:sldId id="467" r:id="rId5"/>
    <p:sldId id="469" r:id="rId6"/>
    <p:sldId id="468" r:id="rId7"/>
    <p:sldId id="453" r:id="rId8"/>
  </p:sldIdLst>
  <p:sldSz cx="12192000" cy="6858000"/>
  <p:notesSz cx="6797675" cy="9926638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FFFF"/>
    <a:srgbClr val="595959"/>
    <a:srgbClr val="828847"/>
    <a:srgbClr val="C95B46"/>
    <a:srgbClr val="D3A983"/>
    <a:srgbClr val="7395AD"/>
    <a:srgbClr val="FFFFFF"/>
    <a:srgbClr val="404040"/>
    <a:srgbClr val="FFD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04" autoAdjust="0"/>
    <p:restoredTop sz="95033" autoAdjust="0"/>
  </p:normalViewPr>
  <p:slideViewPr>
    <p:cSldViewPr snapToGrid="0">
      <p:cViewPr varScale="1">
        <p:scale>
          <a:sx n="85" d="100"/>
          <a:sy n="85" d="100"/>
        </p:scale>
        <p:origin x="312" y="5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450BD-68D1-40F9-8570-F2E67B80A823}" type="datetimeFigureOut">
              <a:rPr lang="lv-LV" smtClean="0"/>
              <a:t>13.09.2024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23CE6-85A1-4374-B09E-1FDCEE7367C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32249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541C8-3AEE-92D0-6BC7-43B9298F41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B5853E-7624-0FE6-9FFF-82B092C161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6A15C-33BA-109B-C718-857CACB99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DBD1-BBC6-144F-BB04-668AE50EEAA2}" type="datetime1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F34E3-512D-C7E8-C9A1-C78861BE7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7C26C-60F9-7124-6965-208FDD909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194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CECC4-E968-3D5F-03A5-A4E8DD09E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C209E-3B70-2EEE-3172-85E0E4BC3A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690F4-4792-117B-6615-1DA3855EC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B9F0-4552-AC48-AA4F-42211AD280FC}" type="datetime1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5E789-7E16-BCEA-D165-29D3EA95E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CF779-A07C-29D5-7113-0D73DB7D8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989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F72C63-D56C-29F1-9C66-0F53431B77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B5D915-09E9-64BF-214D-C4117A112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6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2A7ED-2898-66C5-8B14-CAF10E38C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F4B85-EE1C-824B-90CF-74BDD2F38CBA}" type="datetime1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0F789-33AC-09E2-11AD-9629C7886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D5682-811F-8F9D-7DA1-21B71EA85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156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E5D27-CFB8-6153-AFDF-92C8AF72B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23432-3351-EE92-DC29-797117BD9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66F2B-CBAE-511B-DF3A-726E8FE20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FE41-FDFF-8047-B79B-356A78FD3E08}" type="datetime1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8B86A-7330-3189-51EC-BC8929C52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7A196-DFA2-AAF7-EC91-6BC8AA594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256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A6080-85A1-2BCE-DD4A-744EDE674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DCFDBD-BC6E-47B5-E97C-F392EFE330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2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1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650B6-31BE-D0E5-FBBD-D6C76947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B4E0E-0A54-0C4A-A6CD-2D1CE1D43E84}" type="datetime1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3D1AE-D253-228A-7B9E-C7AC2A943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22A7-AC36-79E5-5420-725C999A1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684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8E326-4237-8C99-A138-C1AD8BB9E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63024-7751-26EA-428C-2497E4D11A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FAC09D-1B7E-3147-32EF-ED6BCB15D3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949EF-83E8-87AD-CBA1-DAC812DA5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80C60-2641-914D-8720-24CB9E1544F8}" type="datetime1">
              <a:rPr lang="en-US" smtClean="0"/>
              <a:t>9/13/2024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D8BB95-20DC-906F-19A8-2F37569E0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908B5-0AAB-EE31-068F-43822183C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872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3844F-BA58-53F9-0B1E-A3AE12488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BB852-EB59-4733-F019-52D320C33E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41A709-738A-0ACA-8E91-C7EAE6E69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E12C7B-5E80-8DB1-4700-6C29C2D72B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01D052-34EE-7525-5892-BA95E22BED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8A356C-9086-F788-A384-04A08B872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618D-AFDF-4441-B6AC-AB7256007DBD}" type="datetime1">
              <a:rPr lang="en-US" smtClean="0"/>
              <a:t>9/13/2024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5E61E3-D88C-E4D3-B411-2D18686FF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AF31C9-BBD9-6921-93CF-46488A811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52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0E216-8084-B633-9437-CBA62A0AA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91758F-5162-D689-4336-005E6C00D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D66EA-52B9-B847-AD9B-694F049B33E6}" type="datetime1">
              <a:rPr lang="en-US" smtClean="0"/>
              <a:t>9/13/2024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0B3810-4CF9-82A3-8E86-847DD431F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3C755D-5FC6-111E-7F40-7D4924788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41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33EF83-3619-4F9B-E568-FE7EED132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F490-1998-4A44-A624-42F54DBDC226}" type="datetime1">
              <a:rPr lang="en-US" smtClean="0"/>
              <a:t>9/13/2024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2AA65-086E-6BC2-BF9E-C82C5EEA6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E7080E-3244-9936-7994-24FEB990A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318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556D6-553C-1328-806D-78813C4F0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A23D2-74A7-7103-2CEB-12001FA2E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0250-889D-60F7-4147-A5FED3A26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086620-40C3-9948-9875-F0890D755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FAB0-4578-A449-A906-ABE38DB7018B}" type="datetime1">
              <a:rPr lang="en-US" smtClean="0"/>
              <a:t>9/13/2024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BE6BF5-E51A-4DAF-8676-D9C8C961F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DB26A9-C2C1-690A-C2BC-BF3517804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891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927AA-DC63-A17E-AC4E-58AA75E6E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19806E-8F6B-C676-3F01-A45287EFF5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C2FCF3-9663-C5C5-FA78-B176809D05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30C00F-2371-269C-218C-4EB909E1D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1D72-1054-794F-87B7-D0056D5203D5}" type="datetime1">
              <a:rPr lang="en-US" smtClean="0"/>
              <a:t>9/13/2024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6921E-EAFD-D74A-0F32-ED7C19A8E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B1CAB2-07BA-9CE5-EC9C-2236DBE1E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963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0916EE-EC74-18A7-E5A4-450427377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49A7A5-BDBE-5F10-6794-A795F3BF6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EF1445-A891-5DDD-B88C-909AC5DB63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800B1-4C03-4D41-B773-165D95B0D0CA}" type="datetime1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F3E9B-179C-D21C-7EF0-0D4601B54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E1A7A-0032-9C2B-8E90-115F829F0D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97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hf sldNum="0" hdr="0" dt="0"/>
  <p:txStyles>
    <p:titleStyle>
      <a:lvl1pPr algn="l" defTabSz="91444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91444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3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7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0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3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6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49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1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1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4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7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1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2">
            <a:extLst>
              <a:ext uri="{FF2B5EF4-FFF2-40B4-BE49-F238E27FC236}">
                <a16:creationId xmlns:a16="http://schemas.microsoft.com/office/drawing/2014/main" id="{CFCB85BE-8443-54E6-377B-0D2895F60974}"/>
              </a:ext>
            </a:extLst>
          </p:cNvPr>
          <p:cNvSpPr txBox="1"/>
          <p:nvPr/>
        </p:nvSpPr>
        <p:spPr>
          <a:xfrm>
            <a:off x="-3175" y="1775399"/>
            <a:ext cx="9128702" cy="318035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52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lv-LV" sz="3200" kern="1200" spc="0" noProof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Darba grupas ziņojums</a:t>
            </a:r>
          </a:p>
          <a:p>
            <a:pPr marL="0" marR="0" lvl="0" indent="0" algn="ctr" defTabSz="609630" rtl="0" eaLnBrk="1" fontAlgn="auto" latinLnBrk="0" hangingPunct="1">
              <a:lnSpc>
                <a:spcPts val="528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4800" b="1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«Par drošības uzraudzību publiskajos ūdeņos»</a:t>
            </a:r>
          </a:p>
          <a:p>
            <a:pPr marL="0" marR="0" lvl="0" indent="0" algn="ctr" defTabSz="609630" rtl="0" eaLnBrk="1" fontAlgn="auto" latinLnBrk="0" hangingPunct="1">
              <a:lnSpc>
                <a:spcPts val="528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sz="2800" b="1" kern="1200" spc="0" noProof="0" dirty="0">
              <a:solidFill>
                <a:schemeClr val="bg1"/>
              </a:solidFill>
              <a:uLnTx/>
              <a:uFillTx/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60963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2000" dirty="0">
                <a:solidFill>
                  <a:srgbClr val="0000FF"/>
                </a:solidFill>
                <a:latin typeface="Montserrat" pitchFamily="2" charset="77"/>
              </a:rPr>
              <a:t>18.</a:t>
            </a:r>
            <a:r>
              <a:rPr lang="en-GB" sz="2000" dirty="0">
                <a:solidFill>
                  <a:srgbClr val="0000FF"/>
                </a:solidFill>
                <a:latin typeface="Montserrat" pitchFamily="2" charset="77"/>
              </a:rPr>
              <a:t>0</a:t>
            </a:r>
            <a:r>
              <a:rPr lang="lv-LV" sz="2000" dirty="0">
                <a:solidFill>
                  <a:srgbClr val="0000FF"/>
                </a:solidFill>
                <a:latin typeface="Montserrat" pitchFamily="2" charset="77"/>
              </a:rPr>
              <a:t>9</a:t>
            </a:r>
            <a:r>
              <a:rPr lang="en-GB" sz="2000" dirty="0">
                <a:solidFill>
                  <a:srgbClr val="0000FF"/>
                </a:solidFill>
                <a:latin typeface="Montserrat" pitchFamily="2" charset="77"/>
              </a:rPr>
              <a:t>.2024</a:t>
            </a:r>
            <a:endParaRPr kumimoji="0" lang="en-US" sz="2000" i="0" u="none" strike="noStrike" kern="1200" cap="all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ntserrat" panose="00000500000000000000" pitchFamily="2" charset="-7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2560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34232-329D-F3FA-83E4-55C94B73A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961" y="0"/>
            <a:ext cx="11078497" cy="1325563"/>
          </a:xfrm>
        </p:spPr>
        <p:txBody>
          <a:bodyPr>
            <a:normAutofit/>
          </a:bodyPr>
          <a:lstStyle/>
          <a:p>
            <a:r>
              <a:rPr lang="lv-LV" sz="4000" b="1" dirty="0">
                <a:solidFill>
                  <a:srgbClr val="0000FF"/>
                </a:solidFill>
                <a:latin typeface="Montserrat" panose="00000500000000000000" pitchFamily="2" charset="0"/>
              </a:rPr>
              <a:t>Darba grupas uzdevums</a:t>
            </a:r>
            <a:endParaRPr lang="en-US" sz="4000" b="1" dirty="0">
              <a:solidFill>
                <a:srgbClr val="0000FF"/>
              </a:solidFill>
              <a:latin typeface="Montserrat" panose="00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F6E3D9-6694-3359-E52C-1BCB6E46E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961" y="1214719"/>
            <a:ext cx="11670891" cy="3357281"/>
          </a:xfrm>
        </p:spPr>
        <p:txBody>
          <a:bodyPr>
            <a:noAutofit/>
          </a:bodyPr>
          <a:lstStyle/>
          <a:p>
            <a:pPr marL="0" indent="0" algn="just">
              <a:spcAft>
                <a:spcPts val="1800"/>
              </a:spcAft>
              <a:buNone/>
            </a:pPr>
            <a:r>
              <a:rPr lang="lv-LV" sz="2000" dirty="0">
                <a:latin typeface="Montserrat" panose="00000500000000000000" pitchFamily="2" charset="0"/>
              </a:rPr>
              <a:t>Finanšu komiteja un Attīstības komiteja to apvienotajā sēdē 03.07.2024. uzdeva </a:t>
            </a:r>
            <a:r>
              <a:rPr lang="lv-LV" sz="2000" dirty="0">
                <a:solidFill>
                  <a:srgbClr val="0000FF"/>
                </a:solidFill>
                <a:latin typeface="Montserrat" panose="00000500000000000000" pitchFamily="2" charset="0"/>
              </a:rPr>
              <a:t>izveidot darba grupu </a:t>
            </a:r>
            <a:r>
              <a:rPr lang="lv-LV" sz="2000" dirty="0">
                <a:latin typeface="Montserrat" panose="00000500000000000000" pitchFamily="2" charset="0"/>
              </a:rPr>
              <a:t>un:</a:t>
            </a:r>
          </a:p>
          <a:p>
            <a:pPr marL="457200" indent="-457200" algn="just">
              <a:spcAft>
                <a:spcPts val="1200"/>
              </a:spcAft>
              <a:buAutoNum type="arabicPeriod"/>
            </a:pPr>
            <a:r>
              <a:rPr lang="lv-LV" sz="2000" dirty="0">
                <a:latin typeface="Montserrat" panose="00000500000000000000" pitchFamily="2" charset="0"/>
              </a:rPr>
              <a:t>Izvērtēt Ādažu novada pašvaldības policijas (ĀNPP) darba organizācijas, resursu izmantošanas un funkciju izpildes kārtību drošības uzraudzībā publiskajos ūdeņos.</a:t>
            </a:r>
          </a:p>
          <a:p>
            <a:pPr marL="457200" indent="-457200" algn="just">
              <a:spcAft>
                <a:spcPts val="1200"/>
              </a:spcAft>
              <a:buAutoNum type="arabicPeriod"/>
            </a:pPr>
            <a:r>
              <a:rPr lang="lv-LV" sz="2000" dirty="0">
                <a:latin typeface="Montserrat" panose="00000500000000000000" pitchFamily="2" charset="0"/>
              </a:rPr>
              <a:t>Sniegt ziņojumu Finanšu komitejai 2024. gada septembrī ar priekšlikumiem ĀNPP </a:t>
            </a:r>
            <a:r>
              <a:rPr lang="lv-LV" sz="2000" dirty="0">
                <a:solidFill>
                  <a:srgbClr val="0000FF"/>
                </a:solidFill>
                <a:latin typeface="Montserrat" panose="00000500000000000000" pitchFamily="2" charset="0"/>
              </a:rPr>
              <a:t>darbības pilnveidošanai</a:t>
            </a:r>
            <a:r>
              <a:rPr lang="lv-LV" sz="2000" dirty="0">
                <a:latin typeface="Montserrat" panose="00000500000000000000" pitchFamily="2" charset="0"/>
              </a:rPr>
              <a:t> drošības uzraudzībai publiskajos ūdeņos.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CF354FF-D79A-D01C-7C7A-CFCD94A12ACF}"/>
              </a:ext>
            </a:extLst>
          </p:cNvPr>
          <p:cNvSpPr txBox="1">
            <a:spLocks/>
          </p:cNvSpPr>
          <p:nvPr/>
        </p:nvSpPr>
        <p:spPr>
          <a:xfrm>
            <a:off x="353961" y="3620661"/>
            <a:ext cx="110784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4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sz="4000" b="1" dirty="0">
                <a:solidFill>
                  <a:srgbClr val="0000FF"/>
                </a:solidFill>
                <a:latin typeface="Montserrat" panose="00000500000000000000" pitchFamily="2" charset="0"/>
              </a:rPr>
              <a:t>Darba grupas sastāvs</a:t>
            </a:r>
            <a:endParaRPr lang="en-US" sz="4000" b="1" dirty="0">
              <a:solidFill>
                <a:srgbClr val="0000FF"/>
              </a:solidFill>
              <a:latin typeface="Montserrat" panose="00000500000000000000" pitchFamily="2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8408460-1504-B69A-A369-537B7DE2744D}"/>
              </a:ext>
            </a:extLst>
          </p:cNvPr>
          <p:cNvSpPr txBox="1">
            <a:spLocks/>
          </p:cNvSpPr>
          <p:nvPr/>
        </p:nvSpPr>
        <p:spPr>
          <a:xfrm>
            <a:off x="353960" y="4816908"/>
            <a:ext cx="11670891" cy="17870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11" indent="-228611" algn="l" defTabSz="914446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34" indent="-228611" algn="l" defTabSz="91444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57" indent="-228611" algn="l" defTabSz="91444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80" indent="-228611" algn="l" defTabSz="91444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503" indent="-228611" algn="l" defTabSz="91444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726" indent="-228611" algn="l" defTabSz="91444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949" indent="-228611" algn="l" defTabSz="91444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171" indent="-228611" algn="l" defTabSz="91444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394" indent="-228611" algn="l" defTabSz="91444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1200"/>
              </a:spcBef>
              <a:buNone/>
            </a:pPr>
            <a:r>
              <a:rPr lang="lv-LV" sz="2000" dirty="0">
                <a:solidFill>
                  <a:srgbClr val="0000FF"/>
                </a:solidFill>
                <a:latin typeface="Montserrat" panose="00000500000000000000" pitchFamily="2" charset="0"/>
              </a:rPr>
              <a:t>G.PORIETIS</a:t>
            </a:r>
            <a:r>
              <a:rPr lang="lv-LV" sz="2000" dirty="0">
                <a:latin typeface="Montserrat" panose="00000500000000000000" pitchFamily="2" charset="0"/>
              </a:rPr>
              <a:t> - pašvaldības izpilddirektors, Darba grupas vadītājs, </a:t>
            </a:r>
            <a:r>
              <a:rPr lang="lv-LV" sz="2000" dirty="0">
                <a:solidFill>
                  <a:srgbClr val="0000FF"/>
                </a:solidFill>
                <a:latin typeface="Montserrat" panose="00000500000000000000" pitchFamily="2" charset="0"/>
              </a:rPr>
              <a:t>V.BULĀNS </a:t>
            </a:r>
            <a:r>
              <a:rPr lang="lv-LV" sz="2000" dirty="0">
                <a:latin typeface="Montserrat" panose="00000500000000000000" pitchFamily="2" charset="0"/>
              </a:rPr>
              <a:t>-</a:t>
            </a:r>
            <a:r>
              <a:rPr lang="lv-LV" sz="2000" dirty="0">
                <a:solidFill>
                  <a:srgbClr val="0000FF"/>
                </a:solidFill>
                <a:latin typeface="Montserrat" panose="00000500000000000000" pitchFamily="2" charset="0"/>
              </a:rPr>
              <a:t> </a:t>
            </a:r>
            <a:r>
              <a:rPr lang="lv-LV" sz="2000" dirty="0">
                <a:latin typeface="Montserrat" panose="00000500000000000000" pitchFamily="2" charset="0"/>
              </a:rPr>
              <a:t>domes priekšsēdētājas vietnieks attīstības jautājumos, </a:t>
            </a:r>
            <a:r>
              <a:rPr lang="lv-LV" sz="2000" dirty="0">
                <a:solidFill>
                  <a:srgbClr val="0000FF"/>
                </a:solidFill>
                <a:latin typeface="Montserrat" panose="00000500000000000000" pitchFamily="2" charset="0"/>
              </a:rPr>
              <a:t>G.MIGLĀNS</a:t>
            </a:r>
            <a:r>
              <a:rPr lang="lv-LV" sz="2000" dirty="0">
                <a:latin typeface="Montserrat" panose="00000500000000000000" pitchFamily="2" charset="0"/>
              </a:rPr>
              <a:t> - deputāts, Attīstības komitejas priekšsēdētājs, </a:t>
            </a:r>
            <a:r>
              <a:rPr lang="lv-LV" sz="2000" dirty="0">
                <a:solidFill>
                  <a:srgbClr val="0000FF"/>
                </a:solidFill>
                <a:latin typeface="Montserrat" panose="00000500000000000000" pitchFamily="2" charset="0"/>
              </a:rPr>
              <a:t>J.LEJA</a:t>
            </a:r>
            <a:r>
              <a:rPr lang="lv-LV" sz="2000" dirty="0">
                <a:latin typeface="Montserrat" panose="00000500000000000000" pitchFamily="2" charset="0"/>
              </a:rPr>
              <a:t> - deputāts, </a:t>
            </a:r>
            <a:r>
              <a:rPr lang="lv-LV" sz="2000" dirty="0">
                <a:solidFill>
                  <a:srgbClr val="0000FF"/>
                </a:solidFill>
                <a:latin typeface="Montserrat" panose="00000500000000000000" pitchFamily="2" charset="0"/>
              </a:rPr>
              <a:t>I.REĶE</a:t>
            </a:r>
            <a:r>
              <a:rPr lang="lv-LV" sz="2000" dirty="0">
                <a:latin typeface="Montserrat" panose="00000500000000000000" pitchFamily="2" charset="0"/>
              </a:rPr>
              <a:t> - pašvaldības izpilddirektora vietniece, </a:t>
            </a:r>
            <a:r>
              <a:rPr lang="lv-LV" sz="2000" dirty="0">
                <a:solidFill>
                  <a:srgbClr val="0000FF"/>
                </a:solidFill>
                <a:latin typeface="Montserrat" panose="00000500000000000000" pitchFamily="2" charset="0"/>
              </a:rPr>
              <a:t>O.FELDMANIS</a:t>
            </a:r>
            <a:r>
              <a:rPr lang="lv-LV" sz="2000" dirty="0">
                <a:latin typeface="Montserrat" panose="00000500000000000000" pitchFamily="2" charset="0"/>
              </a:rPr>
              <a:t> - ĀNPP priekšnieks, </a:t>
            </a:r>
            <a:r>
              <a:rPr lang="lv-LV" sz="2000" dirty="0">
                <a:solidFill>
                  <a:srgbClr val="0000FF"/>
                </a:solidFill>
                <a:latin typeface="Montserrat" panose="00000500000000000000" pitchFamily="2" charset="0"/>
              </a:rPr>
              <a:t>G.DZIRKALIS</a:t>
            </a:r>
            <a:r>
              <a:rPr lang="lv-LV" sz="2000" dirty="0">
                <a:latin typeface="Montserrat" panose="00000500000000000000" pitchFamily="2" charset="0"/>
              </a:rPr>
              <a:t> - ĀNPP priekšnieka vietnieks, </a:t>
            </a:r>
            <a:r>
              <a:rPr lang="lv-LV" sz="2000" dirty="0">
                <a:solidFill>
                  <a:srgbClr val="0000FF"/>
                </a:solidFill>
                <a:latin typeface="Montserrat" panose="00000500000000000000" pitchFamily="2" charset="0"/>
              </a:rPr>
              <a:t>G.DZENIS</a:t>
            </a:r>
            <a:r>
              <a:rPr lang="lv-LV" sz="2000" dirty="0">
                <a:latin typeface="Montserrat" panose="00000500000000000000" pitchFamily="2" charset="0"/>
              </a:rPr>
              <a:t> - PA “Carnikavas </a:t>
            </a:r>
            <a:r>
              <a:rPr lang="lv-LV" sz="2000" dirty="0" err="1">
                <a:latin typeface="Montserrat" panose="00000500000000000000" pitchFamily="2" charset="0"/>
              </a:rPr>
              <a:t>komunālserviss</a:t>
            </a:r>
            <a:r>
              <a:rPr lang="lv-LV" sz="2000" dirty="0">
                <a:latin typeface="Montserrat" panose="00000500000000000000" pitchFamily="2" charset="0"/>
              </a:rPr>
              <a:t>” direktors, </a:t>
            </a:r>
            <a:r>
              <a:rPr lang="lv-LV" sz="2000" dirty="0">
                <a:solidFill>
                  <a:srgbClr val="0000FF"/>
                </a:solidFill>
                <a:latin typeface="Montserrat" panose="00000500000000000000" pitchFamily="2" charset="0"/>
              </a:rPr>
              <a:t>E.KĀPA</a:t>
            </a:r>
            <a:r>
              <a:rPr lang="lv-LV" sz="2000" dirty="0">
                <a:latin typeface="Montserrat" panose="00000500000000000000" pitchFamily="2" charset="0"/>
              </a:rPr>
              <a:t> - Juridiskās un iepirkumu nodaļas vadītāja, </a:t>
            </a:r>
            <a:r>
              <a:rPr lang="lv-LV" sz="2000" dirty="0">
                <a:solidFill>
                  <a:srgbClr val="0000FF"/>
                </a:solidFill>
                <a:latin typeface="Montserrat" panose="00000500000000000000" pitchFamily="2" charset="0"/>
              </a:rPr>
              <a:t>S.MŪZE</a:t>
            </a:r>
            <a:r>
              <a:rPr lang="lv-LV" sz="2000" dirty="0">
                <a:latin typeface="Montserrat" panose="00000500000000000000" pitchFamily="2" charset="0"/>
              </a:rPr>
              <a:t> - Finanšu nodaļas vadītāja, </a:t>
            </a:r>
            <a:r>
              <a:rPr lang="lv-LV" sz="2000" dirty="0">
                <a:solidFill>
                  <a:srgbClr val="0000FF"/>
                </a:solidFill>
                <a:latin typeface="Montserrat" panose="00000500000000000000" pitchFamily="2" charset="0"/>
              </a:rPr>
              <a:t>L.RAISKUMA</a:t>
            </a:r>
            <a:r>
              <a:rPr lang="lv-LV" sz="2000" dirty="0">
                <a:latin typeface="Montserrat" panose="00000500000000000000" pitchFamily="2" charset="0"/>
              </a:rPr>
              <a:t> - Personāla nodaļas vadītāja.</a:t>
            </a:r>
          </a:p>
        </p:txBody>
      </p:sp>
    </p:spTree>
    <p:extLst>
      <p:ext uri="{BB962C8B-B14F-4D97-AF65-F5344CB8AC3E}">
        <p14:creationId xmlns:p14="http://schemas.microsoft.com/office/powerpoint/2010/main" val="1754219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34232-329D-F3FA-83E4-55C94B73A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961" y="0"/>
            <a:ext cx="11078497" cy="1325563"/>
          </a:xfrm>
        </p:spPr>
        <p:txBody>
          <a:bodyPr>
            <a:normAutofit/>
          </a:bodyPr>
          <a:lstStyle/>
          <a:p>
            <a:r>
              <a:rPr lang="lv-LV" sz="4000" b="1" dirty="0">
                <a:solidFill>
                  <a:srgbClr val="0000FF"/>
                </a:solidFill>
                <a:latin typeface="Montserrat" panose="00000500000000000000" pitchFamily="2" charset="0"/>
              </a:rPr>
              <a:t>ĀNPP līdzšinējā darbība</a:t>
            </a:r>
            <a:endParaRPr lang="en-US" sz="4000" b="1" dirty="0">
              <a:solidFill>
                <a:srgbClr val="0000FF"/>
              </a:solidFill>
              <a:latin typeface="Montserrat" panose="00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F6E3D9-6694-3359-E52C-1BCB6E46E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961" y="1057708"/>
            <a:ext cx="11670891" cy="5463164"/>
          </a:xfrm>
        </p:spPr>
        <p:txBody>
          <a:bodyPr>
            <a:noAutofit/>
          </a:bodyPr>
          <a:lstStyle/>
          <a:p>
            <a:pPr marL="457200" indent="-457200" algn="just">
              <a:spcAft>
                <a:spcPts val="600"/>
              </a:spcAft>
              <a:buAutoNum type="arabicPeriod"/>
            </a:pPr>
            <a:r>
              <a:rPr lang="lv-LV" sz="2000" b="1" dirty="0">
                <a:latin typeface="Montserrat" panose="00000500000000000000" pitchFamily="2" charset="0"/>
              </a:rPr>
              <a:t>Funkcijas publisko ūdeņu izmantošanas jomās</a:t>
            </a:r>
            <a:r>
              <a:rPr lang="lv-LV" sz="2000" dirty="0">
                <a:latin typeface="Montserrat" panose="00000500000000000000" pitchFamily="2" charset="0"/>
              </a:rPr>
              <a:t>:</a:t>
            </a:r>
          </a:p>
          <a:p>
            <a:pPr lvl="1" algn="just">
              <a:spcAft>
                <a:spcPts val="600"/>
              </a:spcAft>
            </a:pPr>
            <a:r>
              <a:rPr lang="lv-LV" sz="2000" dirty="0">
                <a:latin typeface="Montserrat" panose="00000500000000000000" pitchFamily="2" charset="0"/>
              </a:rPr>
              <a:t>Kontrole un uzskaite par publisko ūdeņu izmantošanu, zvejniecību, zivsaimniecības uzdevumu īstenošanu un zivju resursu aizsardzības pasākumiem.</a:t>
            </a:r>
          </a:p>
          <a:p>
            <a:pPr lvl="1" algn="just">
              <a:spcAft>
                <a:spcPts val="600"/>
              </a:spcAft>
            </a:pPr>
            <a:r>
              <a:rPr lang="lv-LV" sz="2000" dirty="0">
                <a:latin typeface="Montserrat" panose="00000500000000000000" pitchFamily="2" charset="0"/>
              </a:rPr>
              <a:t>Sadarbība ar Valsts vides dienestu zivju resursu aizsardzības jomā.</a:t>
            </a:r>
          </a:p>
          <a:p>
            <a:pPr lvl="1" algn="just">
              <a:spcAft>
                <a:spcPts val="600"/>
              </a:spcAft>
            </a:pPr>
            <a:r>
              <a:rPr lang="lv-LV" sz="2000" dirty="0">
                <a:latin typeface="Montserrat" panose="00000500000000000000" pitchFamily="2" charset="0"/>
              </a:rPr>
              <a:t>Publisko ūdeņu plānveida apsekošanas.</a:t>
            </a:r>
          </a:p>
          <a:p>
            <a:pPr lvl="1" algn="just">
              <a:spcAft>
                <a:spcPts val="600"/>
              </a:spcAft>
            </a:pPr>
            <a:r>
              <a:rPr lang="lv-LV" sz="2000" dirty="0">
                <a:latin typeface="Montserrat" panose="00000500000000000000" pitchFamily="2" charset="0"/>
              </a:rPr>
              <a:t>Reaģēšana uz izsaukumiem, pārkāpumu gadījumos - administratīvās lietvedības.</a:t>
            </a:r>
          </a:p>
          <a:p>
            <a:pPr marL="457200" indent="-457200" algn="just">
              <a:spcAft>
                <a:spcPts val="600"/>
              </a:spcAft>
              <a:buAutoNum type="arabicPeriod"/>
            </a:pPr>
            <a:r>
              <a:rPr lang="lv-LV" sz="2000" b="1" dirty="0">
                <a:latin typeface="Montserrat" panose="00000500000000000000" pitchFamily="2" charset="0"/>
              </a:rPr>
              <a:t>Resursi</a:t>
            </a:r>
            <a:r>
              <a:rPr lang="lv-LV" sz="2000" dirty="0">
                <a:latin typeface="Montserrat" panose="00000500000000000000" pitchFamily="2" charset="0"/>
              </a:rPr>
              <a:t> – viens vecākais inspektors, ĀNPP diennakts maiņas norīkojums un 4 laivas.</a:t>
            </a:r>
            <a:endParaRPr lang="lv-LV" sz="2000" dirty="0">
              <a:solidFill>
                <a:srgbClr val="FF0000"/>
              </a:solidFill>
              <a:latin typeface="Montserrat" panose="00000500000000000000" pitchFamily="2" charset="0"/>
            </a:endParaRPr>
          </a:p>
          <a:p>
            <a:pPr marL="457200" indent="-457200" algn="just">
              <a:spcAft>
                <a:spcPts val="600"/>
              </a:spcAft>
              <a:buAutoNum type="arabicPeriod"/>
            </a:pPr>
            <a:r>
              <a:rPr lang="lv-LV" sz="2000" b="1" dirty="0">
                <a:latin typeface="Montserrat" panose="00000500000000000000" pitchFamily="2" charset="0"/>
              </a:rPr>
              <a:t>Trūkumi:</a:t>
            </a:r>
          </a:p>
          <a:p>
            <a:pPr lvl="1" algn="just">
              <a:spcAft>
                <a:spcPts val="600"/>
              </a:spcAft>
            </a:pPr>
            <a:r>
              <a:rPr lang="lv-LV" sz="2000" dirty="0">
                <a:latin typeface="Montserrat" panose="00000500000000000000" pitchFamily="2" charset="0"/>
              </a:rPr>
              <a:t>Darbs tiek veikts nepilnā apjomā (piemēram, vecākais inspektors nav pieejams brīvdienās, u.tml.).</a:t>
            </a:r>
          </a:p>
          <a:p>
            <a:pPr lvl="1" algn="just">
              <a:spcAft>
                <a:spcPts val="600"/>
              </a:spcAft>
            </a:pPr>
            <a:r>
              <a:rPr lang="lv-LV" sz="2000" dirty="0">
                <a:latin typeface="Montserrat" panose="00000500000000000000" pitchFamily="2" charset="0"/>
              </a:rPr>
              <a:t>Diennakts maiņas norīkojuma iesaiste faktiski aptur maiņas cita veida operatīvo darbību.</a:t>
            </a:r>
          </a:p>
          <a:p>
            <a:pPr lvl="1" algn="just">
              <a:spcAft>
                <a:spcPts val="600"/>
              </a:spcAft>
            </a:pPr>
            <a:r>
              <a:rPr lang="lv-LV" sz="2000" dirty="0">
                <a:latin typeface="Montserrat" panose="00000500000000000000" pitchFamily="2" charset="0"/>
              </a:rPr>
              <a:t>Faktiski nav iespējams veikt steidzamas darbības kārtības nodrošināšanai publiskajos ūdeņos.</a:t>
            </a:r>
          </a:p>
          <a:p>
            <a:pPr lvl="1" algn="just">
              <a:spcAft>
                <a:spcPts val="600"/>
              </a:spcAft>
            </a:pPr>
            <a:endParaRPr lang="lv-LV" sz="2000" dirty="0">
              <a:latin typeface="Montserrat" panose="00000500000000000000" pitchFamily="2" charset="0"/>
            </a:endParaRPr>
          </a:p>
          <a:p>
            <a:pPr marL="457200" indent="-457200" algn="just">
              <a:spcAft>
                <a:spcPts val="600"/>
              </a:spcAft>
              <a:buAutoNum type="arabicPeriod"/>
            </a:pPr>
            <a:endParaRPr lang="lv-LV" sz="2000" dirty="0">
              <a:latin typeface="Montserrat" panose="00000500000000000000" pitchFamily="2" charset="0"/>
            </a:endParaRPr>
          </a:p>
          <a:p>
            <a:pPr lvl="1" algn="just">
              <a:spcAft>
                <a:spcPts val="600"/>
              </a:spcAft>
            </a:pPr>
            <a:endParaRPr lang="lv-LV" sz="2000" dirty="0">
              <a:latin typeface="Montserrat" panose="00000500000000000000" pitchFamily="2" charset="0"/>
            </a:endParaRPr>
          </a:p>
          <a:p>
            <a:pPr marL="914423" lvl="1" indent="-457200" algn="just">
              <a:spcAft>
                <a:spcPts val="600"/>
              </a:spcAft>
              <a:buAutoNum type="arabicPeriod"/>
            </a:pPr>
            <a:endParaRPr lang="lv-LV" sz="2000" dirty="0">
              <a:latin typeface="Montserrat" panose="00000500000000000000" pitchFamily="2" charset="0"/>
            </a:endParaRPr>
          </a:p>
          <a:p>
            <a:pPr marL="0" indent="0" algn="just">
              <a:buNone/>
            </a:pPr>
            <a:endParaRPr lang="lv-LV" sz="2000" dirty="0"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394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34232-329D-F3FA-83E4-55C94B73A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961" y="0"/>
            <a:ext cx="11551712" cy="1325563"/>
          </a:xfrm>
        </p:spPr>
        <p:txBody>
          <a:bodyPr>
            <a:normAutofit/>
          </a:bodyPr>
          <a:lstStyle/>
          <a:p>
            <a:r>
              <a:rPr lang="lv-LV" sz="4000" b="1" dirty="0">
                <a:solidFill>
                  <a:srgbClr val="0000FF"/>
                </a:solidFill>
                <a:latin typeface="Montserrat" panose="00000500000000000000" pitchFamily="2" charset="0"/>
              </a:rPr>
              <a:t>Priekšlikumi ĀNPP darbības pilnveidei </a:t>
            </a:r>
            <a:r>
              <a:rPr lang="lv-LV" sz="4000" dirty="0">
                <a:solidFill>
                  <a:srgbClr val="0000FF"/>
                </a:solidFill>
                <a:latin typeface="Montserrat" panose="00000500000000000000" pitchFamily="2" charset="0"/>
              </a:rPr>
              <a:t>(1)</a:t>
            </a:r>
            <a:endParaRPr lang="en-US" sz="4000" dirty="0">
              <a:solidFill>
                <a:srgbClr val="0000FF"/>
              </a:solidFill>
              <a:latin typeface="Montserrat" panose="00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F6E3D9-6694-3359-E52C-1BCB6E46E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619" y="1325563"/>
            <a:ext cx="11670891" cy="5001346"/>
          </a:xfrm>
        </p:spPr>
        <p:txBody>
          <a:bodyPr>
            <a:no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lv-LV" sz="2400" b="1" dirty="0">
                <a:solidFill>
                  <a:srgbClr val="FF0000"/>
                </a:solidFill>
                <a:latin typeface="Montserrat" panose="00000500000000000000" pitchFamily="2" charset="0"/>
              </a:rPr>
              <a:t>Alternatīva «1+4»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lv-LV" sz="2000" dirty="0">
                <a:latin typeface="Montserrat" panose="00000500000000000000" pitchFamily="2" charset="0"/>
              </a:rPr>
              <a:t>Funkcijas veic 1 vecākais inspektors un 4 inspektori (no 1. maija līdz 30. septembrim).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lv-LV" sz="2000" dirty="0">
                <a:latin typeface="Montserrat" panose="00000500000000000000" pitchFamily="2" charset="0"/>
              </a:rPr>
              <a:t>Ietekme uz budžetu ir 44 000 EUR gadā (atlīdzība, forma, ekipējums).</a:t>
            </a:r>
          </a:p>
          <a:p>
            <a:pPr marL="0" indent="0" algn="just">
              <a:spcAft>
                <a:spcPts val="600"/>
              </a:spcAft>
              <a:buNone/>
            </a:pPr>
            <a:endParaRPr lang="lv-LV" sz="2000" b="1" dirty="0">
              <a:latin typeface="Montserrat" panose="00000500000000000000" pitchFamily="2" charset="0"/>
            </a:endParaRPr>
          </a:p>
          <a:p>
            <a:pPr marL="0" indent="0" algn="just">
              <a:spcAft>
                <a:spcPts val="600"/>
              </a:spcAft>
              <a:buNone/>
            </a:pPr>
            <a:r>
              <a:rPr lang="lv-LV" sz="2000" b="1" dirty="0">
                <a:latin typeface="Montserrat" panose="00000500000000000000" pitchFamily="2" charset="0"/>
              </a:rPr>
              <a:t>Priekšrocība:</a:t>
            </a:r>
            <a:endParaRPr lang="lv-LV" sz="2000" dirty="0">
              <a:latin typeface="Montserrat" panose="00000500000000000000" pitchFamily="2" charset="0"/>
            </a:endParaRPr>
          </a:p>
          <a:p>
            <a:pPr marL="0" indent="0" algn="just">
              <a:spcAft>
                <a:spcPts val="600"/>
              </a:spcAft>
              <a:buNone/>
            </a:pPr>
            <a:r>
              <a:rPr lang="lv-LV" sz="2000" dirty="0">
                <a:latin typeface="Montserrat" panose="00000500000000000000" pitchFamily="2" charset="0"/>
              </a:rPr>
              <a:t>Elastīga un operatīva darba organizācija.</a:t>
            </a:r>
          </a:p>
          <a:p>
            <a:pPr marL="0" indent="0" algn="just">
              <a:spcAft>
                <a:spcPts val="600"/>
              </a:spcAft>
              <a:buNone/>
            </a:pPr>
            <a:endParaRPr lang="lv-LV" sz="2000" b="1" dirty="0">
              <a:latin typeface="Montserrat" panose="00000500000000000000" pitchFamily="2" charset="0"/>
            </a:endParaRPr>
          </a:p>
          <a:p>
            <a:pPr marL="0" indent="0" algn="just">
              <a:spcAft>
                <a:spcPts val="600"/>
              </a:spcAft>
              <a:buNone/>
            </a:pPr>
            <a:r>
              <a:rPr lang="lv-LV" sz="2000" b="1" dirty="0">
                <a:latin typeface="Montserrat" panose="00000500000000000000" pitchFamily="2" charset="0"/>
              </a:rPr>
              <a:t>Trūkumi:</a:t>
            </a:r>
            <a:endParaRPr lang="lv-LV" sz="2000" dirty="0">
              <a:latin typeface="Montserrat" panose="00000500000000000000" pitchFamily="2" charset="0"/>
            </a:endParaRPr>
          </a:p>
          <a:p>
            <a:pPr marL="0" indent="0" algn="just">
              <a:spcAft>
                <a:spcPts val="600"/>
              </a:spcAft>
              <a:buNone/>
            </a:pPr>
            <a:r>
              <a:rPr lang="lv-LV" sz="2000" dirty="0">
                <a:latin typeface="Montserrat" panose="00000500000000000000" pitchFamily="2" charset="0"/>
              </a:rPr>
              <a:t>Intensīvs darbs tikai 5 mēnešus gadā, bet 7 mēnešus – tāpat, kā līdz šim.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lv-LV" sz="2000" dirty="0">
                <a:latin typeface="Montserrat" panose="00000500000000000000" pitchFamily="2" charset="0"/>
              </a:rPr>
              <a:t>Kvalificēta personāla deficīts un zema motivācija strādāt sezonālu darbu.</a:t>
            </a:r>
          </a:p>
          <a:p>
            <a:pPr marL="0" indent="0" algn="just">
              <a:spcAft>
                <a:spcPts val="600"/>
              </a:spcAft>
              <a:buNone/>
            </a:pPr>
            <a:endParaRPr lang="lv-LV" sz="2000" dirty="0">
              <a:latin typeface="Montserrat" panose="00000500000000000000" pitchFamily="2" charset="0"/>
            </a:endParaRPr>
          </a:p>
          <a:p>
            <a:pPr marL="0" indent="0" algn="just">
              <a:spcAft>
                <a:spcPts val="1800"/>
              </a:spcAft>
              <a:buNone/>
            </a:pPr>
            <a:endParaRPr lang="lv-LV" sz="2000" dirty="0">
              <a:latin typeface="Montserrat" panose="00000500000000000000" pitchFamily="2" charset="0"/>
            </a:endParaRPr>
          </a:p>
          <a:p>
            <a:pPr marL="0" indent="0" algn="just">
              <a:spcAft>
                <a:spcPts val="1800"/>
              </a:spcAft>
              <a:buNone/>
            </a:pPr>
            <a:endParaRPr lang="lv-LV" sz="2000" dirty="0">
              <a:latin typeface="Montserrat" panose="00000500000000000000" pitchFamily="2" charset="0"/>
            </a:endParaRPr>
          </a:p>
          <a:p>
            <a:pPr marL="0" indent="0" algn="just">
              <a:spcAft>
                <a:spcPts val="1800"/>
              </a:spcAft>
              <a:buNone/>
            </a:pPr>
            <a:endParaRPr lang="lv-LV" sz="2400" dirty="0"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1144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34232-329D-F3FA-83E4-55C94B73A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961" y="0"/>
            <a:ext cx="11670891" cy="1325563"/>
          </a:xfrm>
        </p:spPr>
        <p:txBody>
          <a:bodyPr>
            <a:normAutofit/>
          </a:bodyPr>
          <a:lstStyle/>
          <a:p>
            <a:r>
              <a:rPr lang="lv-LV" sz="4000" b="1" dirty="0">
                <a:solidFill>
                  <a:srgbClr val="0000FF"/>
                </a:solidFill>
                <a:latin typeface="Montserrat" panose="00000500000000000000" pitchFamily="2" charset="0"/>
              </a:rPr>
              <a:t>Priekšlikumi ĀNPP darbības pilnveidei </a:t>
            </a:r>
            <a:r>
              <a:rPr lang="lv-LV" sz="4000" dirty="0">
                <a:solidFill>
                  <a:srgbClr val="0000FF"/>
                </a:solidFill>
                <a:latin typeface="Montserrat" panose="00000500000000000000" pitchFamily="2" charset="0"/>
              </a:rPr>
              <a:t>(2)</a:t>
            </a:r>
            <a:endParaRPr lang="en-US" sz="4000" dirty="0">
              <a:solidFill>
                <a:srgbClr val="0000FF"/>
              </a:solidFill>
              <a:latin typeface="Montserrat" panose="00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F6E3D9-6694-3359-E52C-1BCB6E46E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619" y="1325563"/>
            <a:ext cx="11670891" cy="5463164"/>
          </a:xfrm>
        </p:spPr>
        <p:txBody>
          <a:bodyPr>
            <a:no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lv-LV" sz="2400" b="1" dirty="0">
                <a:solidFill>
                  <a:srgbClr val="FF0000"/>
                </a:solidFill>
                <a:latin typeface="Montserrat" panose="00000500000000000000" pitchFamily="2" charset="0"/>
              </a:rPr>
              <a:t>Alternatīva «1+1»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lv-LV" sz="2000" dirty="0">
                <a:latin typeface="Montserrat" panose="00000500000000000000" pitchFamily="2" charset="0"/>
              </a:rPr>
              <a:t>Funkcijas veic 2 vecākie inspektori visu gadu (t.i., jāveido viena jauna amata vieta).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lv-LV" sz="2000" dirty="0">
                <a:latin typeface="Montserrat" panose="00000500000000000000" pitchFamily="2" charset="0"/>
              </a:rPr>
              <a:t>Ietekme uz budžetu ir 28 000 EUR gadā (atlīdzība, forma, ekipējums).</a:t>
            </a:r>
          </a:p>
          <a:p>
            <a:pPr marL="0" indent="0" algn="just">
              <a:spcAft>
                <a:spcPts val="600"/>
              </a:spcAft>
              <a:buNone/>
            </a:pPr>
            <a:endParaRPr lang="lv-LV" sz="2000" b="1" dirty="0">
              <a:latin typeface="Montserrat" panose="00000500000000000000" pitchFamily="2" charset="0"/>
            </a:endParaRPr>
          </a:p>
          <a:p>
            <a:pPr marL="0" indent="0" algn="just">
              <a:spcAft>
                <a:spcPts val="600"/>
              </a:spcAft>
              <a:buNone/>
            </a:pPr>
            <a:r>
              <a:rPr lang="lv-LV" sz="2000" b="1" dirty="0">
                <a:latin typeface="Montserrat" panose="00000500000000000000" pitchFamily="2" charset="0"/>
              </a:rPr>
              <a:t>Priekšrocības:</a:t>
            </a:r>
            <a:endParaRPr lang="lv-LV" sz="2000" dirty="0">
              <a:latin typeface="Montserrat" panose="00000500000000000000" pitchFamily="2" charset="0"/>
            </a:endParaRPr>
          </a:p>
          <a:p>
            <a:pPr marL="0" indent="0" algn="just">
              <a:spcAft>
                <a:spcPts val="600"/>
              </a:spcAft>
              <a:buNone/>
            </a:pPr>
            <a:r>
              <a:rPr lang="lv-LV" sz="2000" dirty="0">
                <a:latin typeface="Montserrat" panose="00000500000000000000" pitchFamily="2" charset="0"/>
              </a:rPr>
              <a:t>Nodalīta un labāka darba organizācija (specializācija).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lv-LV" sz="2000" dirty="0">
                <a:latin typeface="Montserrat" panose="00000500000000000000" pitchFamily="2" charset="0"/>
              </a:rPr>
              <a:t>Motivēts darbinieks patstāvīgā darbā.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lv-LV" sz="2000" dirty="0">
                <a:latin typeface="Montserrat" panose="00000500000000000000" pitchFamily="2" charset="0"/>
              </a:rPr>
              <a:t>Ziemā var veikt citus funkcionālus uzdevumus).</a:t>
            </a:r>
          </a:p>
          <a:p>
            <a:pPr marL="0" indent="0" algn="just">
              <a:spcAft>
                <a:spcPts val="600"/>
              </a:spcAft>
              <a:buNone/>
            </a:pPr>
            <a:endParaRPr lang="lv-LV" sz="2000" b="1" dirty="0">
              <a:latin typeface="Montserrat" panose="00000500000000000000" pitchFamily="2" charset="0"/>
            </a:endParaRPr>
          </a:p>
          <a:p>
            <a:pPr marL="0" indent="0" algn="just">
              <a:spcAft>
                <a:spcPts val="600"/>
              </a:spcAft>
              <a:buNone/>
            </a:pPr>
            <a:r>
              <a:rPr lang="lv-LV" sz="2000" b="1" dirty="0">
                <a:latin typeface="Montserrat" panose="00000500000000000000" pitchFamily="2" charset="0"/>
              </a:rPr>
              <a:t>Trūkumi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lv-LV" sz="2000" dirty="0">
                <a:latin typeface="Montserrat" panose="00000500000000000000" pitchFamily="2" charset="0"/>
              </a:rPr>
              <a:t>Mazāka darba intensitāte (jāņem vērā brīvdienas un atvaļinājumi).</a:t>
            </a:r>
            <a:endParaRPr lang="lv-LV" sz="2000" b="1" dirty="0">
              <a:latin typeface="Montserrat" panose="00000500000000000000" pitchFamily="2" charset="0"/>
            </a:endParaRPr>
          </a:p>
          <a:p>
            <a:pPr marL="0" indent="0" algn="just">
              <a:spcAft>
                <a:spcPts val="600"/>
              </a:spcAft>
              <a:buNone/>
            </a:pPr>
            <a:endParaRPr lang="lv-LV" sz="2000" dirty="0">
              <a:latin typeface="Montserrat" panose="00000500000000000000" pitchFamily="2" charset="0"/>
            </a:endParaRPr>
          </a:p>
          <a:p>
            <a:pPr marL="0" indent="0" algn="just">
              <a:spcAft>
                <a:spcPts val="600"/>
              </a:spcAft>
              <a:buNone/>
            </a:pPr>
            <a:endParaRPr lang="lv-LV" sz="2000" dirty="0">
              <a:latin typeface="Montserrat" panose="00000500000000000000" pitchFamily="2" charset="0"/>
            </a:endParaRPr>
          </a:p>
          <a:p>
            <a:pPr marL="0" indent="0" algn="just">
              <a:spcAft>
                <a:spcPts val="1800"/>
              </a:spcAft>
              <a:buNone/>
            </a:pPr>
            <a:endParaRPr lang="lv-LV" sz="2000" dirty="0">
              <a:latin typeface="Montserrat" panose="00000500000000000000" pitchFamily="2" charset="0"/>
            </a:endParaRPr>
          </a:p>
          <a:p>
            <a:pPr marL="0" indent="0" algn="just">
              <a:spcAft>
                <a:spcPts val="1800"/>
              </a:spcAft>
              <a:buNone/>
            </a:pPr>
            <a:endParaRPr lang="lv-LV" sz="2000" dirty="0">
              <a:latin typeface="Montserrat" panose="00000500000000000000" pitchFamily="2" charset="0"/>
            </a:endParaRPr>
          </a:p>
          <a:p>
            <a:pPr marL="0" indent="0" algn="just">
              <a:spcAft>
                <a:spcPts val="1800"/>
              </a:spcAft>
              <a:buNone/>
            </a:pPr>
            <a:endParaRPr lang="lv-LV" sz="2400" dirty="0"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4389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34232-329D-F3FA-83E4-55C94B73A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961" y="0"/>
            <a:ext cx="11078497" cy="1325563"/>
          </a:xfrm>
        </p:spPr>
        <p:txBody>
          <a:bodyPr>
            <a:normAutofit/>
          </a:bodyPr>
          <a:lstStyle/>
          <a:p>
            <a:r>
              <a:rPr lang="lv-LV" sz="4000" b="1" dirty="0">
                <a:solidFill>
                  <a:srgbClr val="0000FF"/>
                </a:solidFill>
                <a:latin typeface="Montserrat" panose="00000500000000000000" pitchFamily="2" charset="0"/>
              </a:rPr>
              <a:t>PRIEKŠLIKUMI</a:t>
            </a:r>
            <a:endParaRPr lang="en-US" sz="4000" b="1" dirty="0">
              <a:solidFill>
                <a:srgbClr val="0000FF"/>
              </a:solidFill>
              <a:latin typeface="Montserrat" panose="00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F6E3D9-6694-3359-E52C-1BCB6E46E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619" y="1325563"/>
            <a:ext cx="11670891" cy="2359746"/>
          </a:xfrm>
        </p:spPr>
        <p:txBody>
          <a:bodyPr>
            <a:noAutofit/>
          </a:bodyPr>
          <a:lstStyle/>
          <a:p>
            <a:pPr marL="457200" indent="-457200" algn="just">
              <a:spcAft>
                <a:spcPts val="1800"/>
              </a:spcAft>
              <a:buAutoNum type="arabicPeriod"/>
            </a:pPr>
            <a:r>
              <a:rPr lang="lv-LV" sz="2400" dirty="0">
                <a:latin typeface="Montserrat" panose="00000500000000000000" pitchFamily="2" charset="0"/>
              </a:rPr>
              <a:t>Atbalstīt alternatīvu «1+1».</a:t>
            </a:r>
          </a:p>
          <a:p>
            <a:pPr marL="457200" indent="-457200" algn="just">
              <a:spcAft>
                <a:spcPts val="1800"/>
              </a:spcAft>
              <a:buAutoNum type="arabicPeriod"/>
            </a:pPr>
            <a:r>
              <a:rPr lang="lv-LV" sz="2400" dirty="0">
                <a:latin typeface="Montserrat" panose="00000500000000000000" pitchFamily="2" charset="0"/>
              </a:rPr>
              <a:t>2025. gadā ĀNPP </a:t>
            </a:r>
            <a:r>
              <a:rPr lang="lv-LV" sz="2400" dirty="0">
                <a:solidFill>
                  <a:srgbClr val="0000FF"/>
                </a:solidFill>
                <a:latin typeface="Montserrat" panose="00000500000000000000" pitchFamily="2" charset="0"/>
              </a:rPr>
              <a:t>izveidot jaunu amata vietu «vecākais inspektors»</a:t>
            </a:r>
            <a:r>
              <a:rPr lang="lv-LV" sz="2400" dirty="0">
                <a:latin typeface="Montserrat" panose="00000500000000000000" pitchFamily="2" charset="0"/>
              </a:rPr>
              <a:t>, nosakot amatam galveno uzdevumu – publisko ūdeņu izmantošanas kārtības uzraudzība.</a:t>
            </a:r>
          </a:p>
          <a:p>
            <a:pPr marL="457200" indent="-457200" algn="just">
              <a:spcAft>
                <a:spcPts val="1800"/>
              </a:spcAft>
              <a:buAutoNum type="arabicPeriod"/>
            </a:pPr>
            <a:r>
              <a:rPr lang="lv-LV" sz="2400" dirty="0">
                <a:latin typeface="Montserrat" panose="00000500000000000000" pitchFamily="2" charset="0"/>
              </a:rPr>
              <a:t>Atbalstīt </a:t>
            </a:r>
            <a:r>
              <a:rPr lang="lv-LV" sz="2400" dirty="0">
                <a:solidFill>
                  <a:srgbClr val="0000FF"/>
                </a:solidFill>
                <a:latin typeface="Montserrat" panose="00000500000000000000" pitchFamily="2" charset="0"/>
              </a:rPr>
              <a:t>papildu finansējuma iekļaušanu ĀNPP budžeta tāmē </a:t>
            </a:r>
            <a:r>
              <a:rPr lang="lv-LV" sz="2400" dirty="0">
                <a:latin typeface="Montserrat" panose="00000500000000000000" pitchFamily="2" charset="0"/>
              </a:rPr>
              <a:t>1. priekšlikuma izpildei.</a:t>
            </a:r>
          </a:p>
          <a:p>
            <a:pPr marL="457200" indent="-457200" algn="just">
              <a:spcAft>
                <a:spcPts val="1800"/>
              </a:spcAft>
              <a:buAutoNum type="arabicPeriod"/>
            </a:pPr>
            <a:r>
              <a:rPr lang="lv-LV" sz="2400" dirty="0">
                <a:latin typeface="Montserrat" panose="00000500000000000000" pitchFamily="2" charset="0"/>
              </a:rPr>
              <a:t>Uzdot ĀNPP priekšniekam </a:t>
            </a:r>
            <a:r>
              <a:rPr lang="lv-LV" sz="2400" dirty="0">
                <a:solidFill>
                  <a:srgbClr val="0000FF"/>
                </a:solidFill>
                <a:latin typeface="Montserrat" panose="00000500000000000000" pitchFamily="2" charset="0"/>
              </a:rPr>
              <a:t>organizēt priekšlikumu izpildi</a:t>
            </a:r>
            <a:r>
              <a:rPr lang="lv-LV" sz="2400" dirty="0">
                <a:latin typeface="Montserrat" panose="00000500000000000000" pitchFamily="2" charset="0"/>
              </a:rPr>
              <a:t>. </a:t>
            </a:r>
          </a:p>
          <a:p>
            <a:pPr marL="0" indent="0" algn="just">
              <a:spcAft>
                <a:spcPts val="1800"/>
              </a:spcAft>
              <a:buNone/>
            </a:pPr>
            <a:endParaRPr lang="lv-LV" sz="2400" dirty="0">
              <a:latin typeface="Montserrat" panose="00000500000000000000" pitchFamily="2" charset="0"/>
            </a:endParaRPr>
          </a:p>
          <a:p>
            <a:pPr marL="0" indent="0" algn="just">
              <a:buNone/>
            </a:pPr>
            <a:endParaRPr lang="lv-LV" sz="2400" dirty="0"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8015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3F18B05-880B-39ED-8BE7-C7B28D22E5DB}"/>
              </a:ext>
            </a:extLst>
          </p:cNvPr>
          <p:cNvSpPr txBox="1"/>
          <p:nvPr/>
        </p:nvSpPr>
        <p:spPr>
          <a:xfrm>
            <a:off x="652023" y="3044279"/>
            <a:ext cx="799049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      </a:t>
            </a:r>
            <a:r>
              <a:rPr lang="lv-LV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Paldies par uzmanību!</a:t>
            </a:r>
          </a:p>
        </p:txBody>
      </p:sp>
    </p:spTree>
    <p:extLst>
      <p:ext uri="{BB962C8B-B14F-4D97-AF65-F5344CB8AC3E}">
        <p14:creationId xmlns:p14="http://schemas.microsoft.com/office/powerpoint/2010/main" val="296912353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55154</TotalTime>
  <Words>494</Words>
  <Application>Microsoft Office PowerPoint</Application>
  <PresentationFormat>Widescreen</PresentationFormat>
  <Paragraphs>58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Montserrat</vt:lpstr>
      <vt:lpstr>1_Office Theme</vt:lpstr>
      <vt:lpstr>PowerPoint Presentation</vt:lpstr>
      <vt:lpstr>Darba grupas uzdevums</vt:lpstr>
      <vt:lpstr>ĀNPP līdzšinējā darbība</vt:lpstr>
      <vt:lpstr>Priekšlikumi ĀNPP darbības pilnveidei (1)</vt:lpstr>
      <vt:lpstr>Priekšlikumi ĀNPP darbības pilnveidei (2)</vt:lpstr>
      <vt:lpstr>PRIEKŠLIKUMI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</dc:creator>
  <cp:lastModifiedBy>Linda Pavlovska</cp:lastModifiedBy>
  <cp:revision>355</cp:revision>
  <cp:lastPrinted>2024-01-17T06:47:34Z</cp:lastPrinted>
  <dcterms:created xsi:type="dcterms:W3CDTF">2022-12-08T15:15:20Z</dcterms:created>
  <dcterms:modified xsi:type="dcterms:W3CDTF">2024-09-13T05:55:20Z</dcterms:modified>
</cp:coreProperties>
</file>