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5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6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7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8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9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notesSlides/notesSlide10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notesSlides/notesSlide11.xml" ContentType="application/vnd.openxmlformats-officedocument.presentationml.notesSlid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  <p:sldMasterId id="2147483720" r:id="rId2"/>
  </p:sldMasterIdLst>
  <p:notesMasterIdLst>
    <p:notesMasterId r:id="rId57"/>
  </p:notesMasterIdLst>
  <p:sldIdLst>
    <p:sldId id="431" r:id="rId3"/>
    <p:sldId id="509" r:id="rId4"/>
    <p:sldId id="256" r:id="rId5"/>
    <p:sldId id="257" r:id="rId6"/>
    <p:sldId id="475" r:id="rId7"/>
    <p:sldId id="506" r:id="rId8"/>
    <p:sldId id="505" r:id="rId9"/>
    <p:sldId id="507" r:id="rId10"/>
    <p:sldId id="479" r:id="rId11"/>
    <p:sldId id="508" r:id="rId12"/>
    <p:sldId id="500" r:id="rId13"/>
    <p:sldId id="503" r:id="rId14"/>
    <p:sldId id="512" r:id="rId15"/>
    <p:sldId id="261" r:id="rId16"/>
    <p:sldId id="511" r:id="rId17"/>
    <p:sldId id="478" r:id="rId18"/>
    <p:sldId id="495" r:id="rId19"/>
    <p:sldId id="515" r:id="rId20"/>
    <p:sldId id="464" r:id="rId21"/>
    <p:sldId id="459" r:id="rId22"/>
    <p:sldId id="460" r:id="rId23"/>
    <p:sldId id="461" r:id="rId24"/>
    <p:sldId id="463" r:id="rId25"/>
    <p:sldId id="462" r:id="rId26"/>
    <p:sldId id="455" r:id="rId27"/>
    <p:sldId id="466" r:id="rId28"/>
    <p:sldId id="468" r:id="rId29"/>
    <p:sldId id="469" r:id="rId30"/>
    <p:sldId id="470" r:id="rId31"/>
    <p:sldId id="471" r:id="rId32"/>
    <p:sldId id="472" r:id="rId33"/>
    <p:sldId id="473" r:id="rId34"/>
    <p:sldId id="449" r:id="rId35"/>
    <p:sldId id="465" r:id="rId36"/>
    <p:sldId id="450" r:id="rId37"/>
    <p:sldId id="451" r:id="rId38"/>
    <p:sldId id="452" r:id="rId39"/>
    <p:sldId id="456" r:id="rId40"/>
    <p:sldId id="458" r:id="rId41"/>
    <p:sldId id="453" r:id="rId42"/>
    <p:sldId id="457" r:id="rId43"/>
    <p:sldId id="436" r:id="rId44"/>
    <p:sldId id="437" r:id="rId45"/>
    <p:sldId id="438" r:id="rId46"/>
    <p:sldId id="439" r:id="rId47"/>
    <p:sldId id="440" r:id="rId48"/>
    <p:sldId id="441" r:id="rId49"/>
    <p:sldId id="442" r:id="rId50"/>
    <p:sldId id="444" r:id="rId51"/>
    <p:sldId id="446" r:id="rId52"/>
    <p:sldId id="445" r:id="rId53"/>
    <p:sldId id="447" r:id="rId54"/>
    <p:sldId id="448" r:id="rId55"/>
    <p:sldId id="282" r:id="rId56"/>
  </p:sldIdLst>
  <p:sldSz cx="18288000" cy="10287000"/>
  <p:notesSz cx="6858000" cy="9144000"/>
  <p:embeddedFontLst>
    <p:embeddedFont>
      <p:font typeface="Calibri" panose="020F0502020204030204" pitchFamily="34" charset="0"/>
      <p:regular r:id="rId58"/>
      <p:bold r:id="rId59"/>
      <p:italic r:id="rId60"/>
      <p:boldItalic r:id="rId61"/>
    </p:embeddedFont>
    <p:embeddedFont>
      <p:font typeface="Calibri Light" panose="020F0302020204030204" pitchFamily="34" charset="0"/>
      <p:regular r:id="rId62"/>
      <p:italic r:id="rId63"/>
    </p:embeddedFont>
    <p:embeddedFont>
      <p:font typeface="Montserrat" panose="00000500000000000000" pitchFamily="50" charset="-70"/>
      <p:regular r:id="rId64"/>
      <p:bold r:id="rId65"/>
      <p:italic r:id="rId66"/>
      <p:boldItalic r:id="rId67"/>
    </p:embeddedFont>
  </p:embeddedFontLst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01E0EB2-659D-7273-B0C2-B783A3318183}" name="Laura Krope" initials="LK" userId="dc112f6eebbbb232" providerId="Windows Live"/>
  <p188:author id="{0426DAF0-2143-D3D1-5CAB-85835F1AE252}" name="Inga Reke" initials="IR" userId="S::inga.reke@Adazi.lv::167744bb-0684-4468-985a-ae74807f07c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A4BE"/>
    <a:srgbClr val="595959"/>
    <a:srgbClr val="AA4839"/>
    <a:srgbClr val="CDC847"/>
    <a:srgbClr val="EAEDF2"/>
    <a:srgbClr val="D9D9D9"/>
    <a:srgbClr val="8EA9DB"/>
    <a:srgbClr val="4D4D4C"/>
    <a:srgbClr val="0F162B"/>
    <a:srgbClr val="C04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00" autoAdjust="0"/>
    <p:restoredTop sz="94757" autoAdjust="0"/>
  </p:normalViewPr>
  <p:slideViewPr>
    <p:cSldViewPr>
      <p:cViewPr varScale="1">
        <p:scale>
          <a:sx n="70" d="100"/>
          <a:sy n="70" d="100"/>
        </p:scale>
        <p:origin x="936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400" d="100"/>
        <a:sy n="4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6.fntdata"/><Relationship Id="rId68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font" Target="fonts/font1.fntdata"/><Relationship Id="rId66" Type="http://schemas.openxmlformats.org/officeDocument/2006/relationships/font" Target="fonts/font9.fntdata"/><Relationship Id="rId5" Type="http://schemas.openxmlformats.org/officeDocument/2006/relationships/slide" Target="slides/slide3.xml"/><Relationship Id="rId61" Type="http://schemas.openxmlformats.org/officeDocument/2006/relationships/font" Target="fonts/font4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7.fntdata"/><Relationship Id="rId69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microsoft.com/office/2018/10/relationships/authors" Target="author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2.fntdata"/><Relationship Id="rId67" Type="http://schemas.openxmlformats.org/officeDocument/2006/relationships/font" Target="fonts/font10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5.fntdata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3.fntdata"/><Relationship Id="rId65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&#256;da&#382;u%20pagasta%20ce&#316;u%20un%20ielu%20programmas%20saraksts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&#256;da&#382;u%20pagasta%20ce&#316;u%20un%20ielu%20programmas%20saraksts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&#256;da&#382;u%20pagasta%20ce&#316;u%20un%20ielu%20programmas%20saraksts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&#256;da&#382;u%20pagasta%20ce&#316;u%20un%20ielu%20programmas%20saraksts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&#256;da&#382;u%20pagasta%20ce&#316;u%20un%20ielu%20programmas%20saraksts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&#256;da&#382;u%20pagasta%20ce&#316;u%20un%20ielu%20programmas%20saraksts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&#256;da&#382;u%20pagasta%20ce&#316;u%20un%20ielu%20programmas%20saraksts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AppData\Local\Temp\pid-16408\Carnikavas%20Ce&#316;u%20un%20ielu%20progr.pilnais%20variants-5.xls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AppData\Local\Temp\pid-16408\Carnikavas%20Ce&#316;u%20un%20ielu%20progr.pilnais%20variants-5.xls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AppData\Local\Temp\pid-16408\Carnikavas%20Ce&#316;u%20un%20ielu%20progr.pilnais%20variants-5.xls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Carnikavas%20Ce&#316;u%20un%20ielu%20progr.pilnais%20variants-5.xls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634946941424951"/>
          <c:y val="0.21830470986453671"/>
          <c:w val="0.79669741568189911"/>
          <c:h val="0.57640749576500705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Ielu skaits</c:v>
                </c:pt>
              </c:strCache>
            </c:strRef>
          </c:tx>
          <c:dPt>
            <c:idx val="0"/>
            <c:bubble3D val="0"/>
            <c:spPr>
              <a:solidFill>
                <a:srgbClr val="CDC847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A59-4A82-8C6F-997B867CF4D2}"/>
              </c:ext>
            </c:extLst>
          </c:dPt>
          <c:dPt>
            <c:idx val="1"/>
            <c:bubble3D val="0"/>
            <c:spPr>
              <a:solidFill>
                <a:srgbClr val="77A4BE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A59-4A82-8C6F-997B867CF4D2}"/>
              </c:ext>
            </c:extLst>
          </c:dPt>
          <c:dPt>
            <c:idx val="2"/>
            <c:bubble3D val="0"/>
            <c:spPr>
              <a:solidFill>
                <a:srgbClr val="AA4839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A59-4A82-8C6F-997B867CF4D2}"/>
              </c:ext>
            </c:extLst>
          </c:dPt>
          <c:dPt>
            <c:idx val="3"/>
            <c:bubble3D val="0"/>
            <c:spPr>
              <a:pattFill prst="pct30">
                <a:fgClr>
                  <a:schemeClr val="accent6">
                    <a:lumMod val="75000"/>
                  </a:schemeClr>
                </a:fgClr>
                <a:bgClr>
                  <a:schemeClr val="bg1"/>
                </a:bgClr>
              </a:patt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A59-4A82-8C6F-997B867CF4D2}"/>
              </c:ext>
            </c:extLst>
          </c:dPt>
          <c:dLbls>
            <c:dLbl>
              <c:idx val="0"/>
              <c:layout>
                <c:manualLayout>
                  <c:x val="-0.31355843891814705"/>
                  <c:y val="-1.455985351886814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A59-4A82-8C6F-997B867CF4D2}"/>
                </c:ext>
              </c:extLst>
            </c:dLbl>
            <c:dLbl>
              <c:idx val="1"/>
              <c:layout>
                <c:manualLayout>
                  <c:x val="-3.5890591281473073E-2"/>
                  <c:y val="2.313431775275923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A59-4A82-8C6F-997B867CF4D2}"/>
                </c:ext>
              </c:extLst>
            </c:dLbl>
            <c:dLbl>
              <c:idx val="2"/>
              <c:layout>
                <c:manualLayout>
                  <c:x val="0.34164548554528484"/>
                  <c:y val="-1.670613419658272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A59-4A82-8C6F-997B867CF4D2}"/>
                </c:ext>
              </c:extLst>
            </c:dLbl>
            <c:dLbl>
              <c:idx val="3"/>
              <c:layout>
                <c:manualLayout>
                  <c:x val="5.3666008675227458E-2"/>
                  <c:y val="7.783725701747283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A59-4A82-8C6F-997B867CF4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3"/>
                <c:pt idx="0">
                  <c:v>Ādažu pilsēta</c:v>
                </c:pt>
                <c:pt idx="1">
                  <c:v>Carnikavas pagasts</c:v>
                </c:pt>
                <c:pt idx="2">
                  <c:v>Ādažu pagasts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80</c:v>
                </c:pt>
                <c:pt idx="1">
                  <c:v>409</c:v>
                </c:pt>
                <c:pt idx="2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A59-4A82-8C6F-997B867CF4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A-9A59-4A82-8C6F-997B867CF4D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C-9A59-4A82-8C6F-997B867CF4D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9A59-4A82-8C6F-997B867CF4D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9A59-4A82-8C6F-997B867CF4D2}"/>
              </c:ext>
            </c:extLst>
          </c:dPt>
          <c:cat>
            <c:strRef>
              <c:f>Sheet1!$A$2:$A$5</c:f>
              <c:strCache>
                <c:ptCount val="3"/>
                <c:pt idx="0">
                  <c:v>Ādažu pilsēta</c:v>
                </c:pt>
                <c:pt idx="1">
                  <c:v>Carnikavas pagasts</c:v>
                </c:pt>
                <c:pt idx="2">
                  <c:v>Ādažu pagasts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47.472000000000001</c:v>
                </c:pt>
                <c:pt idx="1">
                  <c:v>159.04499999999999</c:v>
                </c:pt>
                <c:pt idx="2">
                  <c:v>48.970999999999997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9A59-4A82-8C6F-997B867CF4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702546436734665"/>
          <c:y val="0.89452780534158305"/>
          <c:w val="0.89297444092699707"/>
          <c:h val="7.2896135656619745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629593690660959E-2"/>
          <c:y val="0.21212780232891665"/>
          <c:w val="0.82327489456866798"/>
          <c:h val="0.663048819466848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Bedrīšu remonts ar nepilno tehnoloģiju</c:v>
                </c:pt>
              </c:strCache>
            </c:strRef>
          </c:tx>
          <c:spPr>
            <a:solidFill>
              <a:srgbClr val="77A4BE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E7D-4DA2-9EE8-F4E59B5932F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E7D-4DA2-9EE8-F4E59B5932F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E7D-4DA2-9EE8-F4E59B5932F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384</c:v>
                </c:pt>
                <c:pt idx="1">
                  <c:v>455</c:v>
                </c:pt>
                <c:pt idx="2">
                  <c:v>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E7D-4DA2-9EE8-F4E59B5932F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13380815"/>
        <c:axId val="413363055"/>
      </c:barChart>
      <c:catAx>
        <c:axId val="413380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13363055"/>
        <c:crosses val="autoZero"/>
        <c:auto val="1"/>
        <c:lblAlgn val="ctr"/>
        <c:lblOffset val="100"/>
        <c:noMultiLvlLbl val="0"/>
      </c:catAx>
      <c:valAx>
        <c:axId val="4133630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3380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374681141485661E-2"/>
          <c:y val="6.4738325010656683E-2"/>
          <c:w val="0.89564664603153665"/>
          <c:h val="0.653564526054175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Grants šķembu maisījums</c:v>
                </c:pt>
              </c:strCache>
            </c:strRef>
          </c:tx>
          <c:spPr>
            <a:solidFill>
              <a:srgbClr val="77A4BE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350-4469-8065-9695ABA02D0A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350-4469-8065-9695ABA02D0A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350-4469-8065-9695ABA02D0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899</c:v>
                </c:pt>
                <c:pt idx="1">
                  <c:v>1685</c:v>
                </c:pt>
                <c:pt idx="2">
                  <c:v>1662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350-4469-8065-9695ABA02D0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Dolomīta šķembu maisījums</c:v>
                </c:pt>
              </c:strCache>
            </c:strRef>
          </c:tx>
          <c:spPr>
            <a:solidFill>
              <a:srgbClr val="AA483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879</c:v>
                </c:pt>
                <c:pt idx="1">
                  <c:v>681</c:v>
                </c:pt>
                <c:pt idx="2">
                  <c:v>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15-4944-8922-C0529D4488A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Frēzētais asfaltbetons</c:v>
                </c:pt>
              </c:strCache>
            </c:strRef>
          </c:tx>
          <c:spPr>
            <a:solidFill>
              <a:srgbClr val="59595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  <c:pt idx="0">
                  <c:v>1166</c:v>
                </c:pt>
                <c:pt idx="1">
                  <c:v>1058</c:v>
                </c:pt>
                <c:pt idx="2">
                  <c:v>1200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15-4944-8922-C0529D4488A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413380815"/>
        <c:axId val="413363055"/>
      </c:barChart>
      <c:catAx>
        <c:axId val="413380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13363055"/>
        <c:crosses val="autoZero"/>
        <c:auto val="1"/>
        <c:lblAlgn val="ctr"/>
        <c:lblOffset val="100"/>
        <c:noMultiLvlLbl val="0"/>
      </c:catAx>
      <c:valAx>
        <c:axId val="4133630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33808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595959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629593690660959E-2"/>
          <c:y val="0.21212780232891665"/>
          <c:w val="0.85946077030010226"/>
          <c:h val="0.639338085935166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CHA uzklāšana (m2)</c:v>
                </c:pt>
              </c:strCache>
            </c:strRef>
          </c:tx>
          <c:spPr>
            <a:solidFill>
              <a:srgbClr val="77A4BE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5EF-4AE0-93F5-3ED4CD120BF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5EF-4AE0-93F5-3ED4CD120BF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5EF-4AE0-93F5-3ED4CD120BF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773</c:v>
                </c:pt>
                <c:pt idx="1">
                  <c:v>446</c:v>
                </c:pt>
                <c:pt idx="2">
                  <c:v>1639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5EF-4AE0-93F5-3ED4CD120BF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13380815"/>
        <c:axId val="413363055"/>
      </c:barChart>
      <c:catAx>
        <c:axId val="413380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13363055"/>
        <c:crosses val="autoZero"/>
        <c:auto val="1"/>
        <c:lblAlgn val="ctr"/>
        <c:lblOffset val="100"/>
        <c:noMultiLvlLbl val="0"/>
      </c:catAx>
      <c:valAx>
        <c:axId val="4133630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3380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96852894110529"/>
          <c:y val="0.21686994419949576"/>
          <c:w val="0.83037416440678513"/>
          <c:h val="0.653564526054175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Plaisu un šuvju aizliešana ar bituma mastiku (m)</c:v>
                </c:pt>
              </c:strCache>
            </c:strRef>
          </c:tx>
          <c:spPr>
            <a:solidFill>
              <a:srgbClr val="77A4BE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2DF-4963-B981-8B588100126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2DF-4963-B981-8B588100126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2DF-4963-B981-8B588100126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230</c:v>
                </c:pt>
                <c:pt idx="1">
                  <c:v>1470</c:v>
                </c:pt>
                <c:pt idx="2">
                  <c:v>908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2DF-4963-B981-8B588100126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13380815"/>
        <c:axId val="413363055"/>
      </c:barChart>
      <c:catAx>
        <c:axId val="413380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13363055"/>
        <c:crosses val="autoZero"/>
        <c:auto val="1"/>
        <c:lblAlgn val="ctr"/>
        <c:lblOffset val="100"/>
        <c:noMultiLvlLbl val="0"/>
      </c:catAx>
      <c:valAx>
        <c:axId val="413363055"/>
        <c:scaling>
          <c:orientation val="minMax"/>
          <c:max val="1800"/>
        </c:scaling>
        <c:delete val="1"/>
        <c:axPos val="l"/>
        <c:numFmt formatCode="General" sourceLinked="1"/>
        <c:majorTickMark val="out"/>
        <c:minorTickMark val="none"/>
        <c:tickLblPos val="nextTo"/>
        <c:crossAx val="413380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3848084831642042"/>
          <c:y val="3.1372549019607843E-2"/>
          <c:w val="0.54561897343046017"/>
          <c:h val="0.8785410467245266"/>
        </c:manualLayout>
      </c:layout>
      <c:bar3DChart>
        <c:barDir val="bar"/>
        <c:grouping val="clustered"/>
        <c:varyColors val="0"/>
        <c:ser>
          <c:idx val="0"/>
          <c:order val="0"/>
          <c:spPr>
            <a:solidFill>
              <a:srgbClr val="8EA9DB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151515151515152E-2"/>
                  <c:y val="-5.88235294117661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3DC-4245-BB55-C94995EC1E49}"/>
                </c:ext>
              </c:extLst>
            </c:dLbl>
            <c:dLbl>
              <c:idx val="1"/>
              <c:layout>
                <c:manualLayout>
                  <c:x val="1.5151515151515152E-2"/>
                  <c:y val="-1.4378918860822581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3DC-4245-BB55-C94995EC1E49}"/>
                </c:ext>
              </c:extLst>
            </c:dLbl>
            <c:dLbl>
              <c:idx val="2"/>
              <c:layout>
                <c:manualLayout>
                  <c:x val="7.1301247771836003E-3"/>
                  <c:y val="-5.88235294117647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3DC-4245-BB55-C94995EC1E49}"/>
                </c:ext>
              </c:extLst>
            </c:dLbl>
            <c:dLbl>
              <c:idx val="3"/>
              <c:layout>
                <c:manualLayout>
                  <c:x val="1.158645276292328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3DC-4245-BB55-C94995EC1E49}"/>
                </c:ext>
              </c:extLst>
            </c:dLbl>
            <c:dLbl>
              <c:idx val="4"/>
              <c:layout>
                <c:manualLayout>
                  <c:x val="6.2388591800355197E-3"/>
                  <c:y val="-5.88235294117647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3DC-4245-BB55-C94995EC1E49}"/>
                </c:ext>
              </c:extLst>
            </c:dLbl>
            <c:dLbl>
              <c:idx val="5"/>
              <c:layout>
                <c:manualLayout>
                  <c:x val="1.6934046345811051E-2"/>
                  <c:y val="-3.594729715205645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3DC-4245-BB55-C94995EC1E49}"/>
                </c:ext>
              </c:extLst>
            </c:dLbl>
            <c:dLbl>
              <c:idx val="6"/>
              <c:layout>
                <c:manualLayout>
                  <c:x val="1.6934046345811051E-2"/>
                  <c:y val="-5.88235294117647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3DC-4245-BB55-C94995EC1E49}"/>
                </c:ext>
              </c:extLst>
            </c:dLbl>
            <c:dLbl>
              <c:idx val="7"/>
              <c:layout>
                <c:manualLayout>
                  <c:x val="1.693404634581098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3DC-4245-BB55-C94995EC1E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Sheet1!$D$3:$D$10</c:f>
              <c:strCache>
                <c:ptCount val="8"/>
                <c:pt idx="0">
                  <c:v>Bedrīšu remonts</c:v>
                </c:pt>
                <c:pt idx="1">
                  <c:v>Dilumkārtas uzlabošana ar atfrēzi</c:v>
                </c:pt>
                <c:pt idx="2">
                  <c:v>Dilumkārtas uzlabošana ar grants šķembu  maisījumu vai 
dolomīta šķembām vai drupināto materiālu</c:v>
                </c:pt>
                <c:pt idx="3">
                  <c:v>Ūdens atvades uzlabošana</c:v>
                </c:pt>
                <c:pt idx="4">
                  <c:v>Greiderēšana ielu un ceļu posmos, skaits uz 1 greiderēšanas reizi</c:v>
                </c:pt>
                <c:pt idx="5">
                  <c:v>Asfalta seguma izbūve vai pārbūve (140m iedz. līdzfinansējums)</c:v>
                </c:pt>
                <c:pt idx="6">
                  <c:v>Jauna ielas posma izbūve</c:v>
                </c:pt>
                <c:pt idx="7">
                  <c:v>Ceļa pārbūve</c:v>
                </c:pt>
              </c:strCache>
            </c:strRef>
          </c:cat>
          <c:val>
            <c:numRef>
              <c:f>Sheet1!$G$3:$G$10</c:f>
              <c:numCache>
                <c:formatCode>General</c:formatCode>
                <c:ptCount val="8"/>
                <c:pt idx="0">
                  <c:v>75</c:v>
                </c:pt>
                <c:pt idx="1">
                  <c:v>33</c:v>
                </c:pt>
                <c:pt idx="2">
                  <c:v>57</c:v>
                </c:pt>
                <c:pt idx="3">
                  <c:v>6</c:v>
                </c:pt>
                <c:pt idx="4">
                  <c:v>92</c:v>
                </c:pt>
                <c:pt idx="5">
                  <c:v>6</c:v>
                </c:pt>
                <c:pt idx="6">
                  <c:v>1</c:v>
                </c:pt>
                <c:pt idx="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DC-4245-BB55-C94995EC1E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00275887"/>
        <c:axId val="1200262927"/>
        <c:axId val="0"/>
      </c:bar3DChart>
      <c:catAx>
        <c:axId val="12002758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200262927"/>
        <c:crosses val="autoZero"/>
        <c:auto val="1"/>
        <c:lblAlgn val="ctr"/>
        <c:lblOffset val="100"/>
        <c:noMultiLvlLbl val="0"/>
      </c:catAx>
      <c:valAx>
        <c:axId val="120026292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800" b="1" dirty="0">
                    <a:latin typeface="Montserrat" panose="00000500000000000000" pitchFamily="2" charset="-70"/>
                  </a:rPr>
                  <a:t>IELAS POSMI -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12002758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9E8C-432C-BFB4-1ADBED927153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9E8C-432C-BFB4-1ADBED927153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9E8C-432C-BFB4-1ADBED927153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9E8C-432C-BFB4-1ADBED927153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9E8C-432C-BFB4-1ADBED92715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9E8C-432C-BFB4-1ADBED92715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68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9E8C-432C-BFB4-1ADBED92715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426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E8C-432C-BFB4-1ADBED92715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190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9E8C-432C-BFB4-1ADBED92715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64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9E8C-432C-BFB4-1ADBED9271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'GRAFIKS KOP'!$U$2:$U$6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'GRAFIKS KOP'!$V$2:$V$6</c:f>
              <c:numCache>
                <c:formatCode>General</c:formatCode>
                <c:ptCount val="5"/>
                <c:pt idx="0">
                  <c:v>3</c:v>
                </c:pt>
                <c:pt idx="1">
                  <c:v>81</c:v>
                </c:pt>
                <c:pt idx="2">
                  <c:v>442</c:v>
                </c:pt>
                <c:pt idx="3">
                  <c:v>162</c:v>
                </c:pt>
                <c:pt idx="4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8C-432C-BFB4-1ADBED92715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shape val="box"/>
        <c:axId val="817123328"/>
        <c:axId val="817115048"/>
        <c:axId val="0"/>
      </c:bar3DChart>
      <c:catAx>
        <c:axId val="8171233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817115048"/>
        <c:crosses val="autoZero"/>
        <c:auto val="1"/>
        <c:lblAlgn val="ctr"/>
        <c:lblOffset val="100"/>
        <c:noMultiLvlLbl val="0"/>
      </c:catAx>
      <c:valAx>
        <c:axId val="81711504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</a:t>
                </a:r>
                <a:r>
                  <a:rPr lang="lv-LV" sz="1600" b="1" baseline="0" dirty="0">
                    <a:latin typeface="Montserrat" panose="00000500000000000000" pitchFamily="2" charset="-70"/>
                  </a:rPr>
                  <a:t> SKAITS</a:t>
                </a:r>
                <a:endParaRPr lang="lv-LV" sz="1600" b="1" dirty="0">
                  <a:latin typeface="Montserrat" panose="00000500000000000000" pitchFamily="2" charset="-7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817123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kopējais skaits par kopējo brauktuves seguma atlikušo kalpošanas ilgumu, gados Ādažu novadā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77A4BE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431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5BD-4C1A-9F95-874B4FC922F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175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5BD-4C1A-9F95-874B4FC922F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35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5BD-4C1A-9F95-874B4FC922F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26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5BD-4C1A-9F95-874B4FC922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'GRAFIKS KOP'!$U$8:$U$15</c:f>
              <c:numCache>
                <c:formatCode>General</c:formatCode>
                <c:ptCount val="8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  <c:pt idx="5">
                  <c:v>20</c:v>
                </c:pt>
                <c:pt idx="6">
                  <c:v>25</c:v>
                </c:pt>
                <c:pt idx="7">
                  <c:v>30</c:v>
                </c:pt>
              </c:numCache>
            </c:numRef>
          </c:cat>
          <c:val>
            <c:numRef>
              <c:f>'GRAFIKS KOP'!$V$8:$V$15</c:f>
              <c:numCache>
                <c:formatCode>General</c:formatCode>
                <c:ptCount val="8"/>
                <c:pt idx="0">
                  <c:v>474</c:v>
                </c:pt>
                <c:pt idx="1">
                  <c:v>71</c:v>
                </c:pt>
                <c:pt idx="2">
                  <c:v>141</c:v>
                </c:pt>
                <c:pt idx="3">
                  <c:v>34</c:v>
                </c:pt>
                <c:pt idx="4">
                  <c:v>18</c:v>
                </c:pt>
                <c:pt idx="5">
                  <c:v>0</c:v>
                </c:pt>
                <c:pt idx="6">
                  <c:v>0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E8-41BE-8040-87E3989568F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shape val="box"/>
        <c:axId val="98295608"/>
        <c:axId val="98301368"/>
        <c:axId val="0"/>
      </c:bar3DChart>
      <c:catAx>
        <c:axId val="982956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GADI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98301368"/>
        <c:crosses val="autoZero"/>
        <c:auto val="1"/>
        <c:lblAlgn val="ctr"/>
        <c:lblOffset val="100"/>
        <c:noMultiLvlLbl val="0"/>
      </c:catAx>
      <c:valAx>
        <c:axId val="9830136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98295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99825021872266E-2"/>
          <c:y val="2.1400778210116732E-2"/>
          <c:w val="0.98075240594925639"/>
          <c:h val="0.7748399154385857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GRAFIKS_KM!$P$16</c:f>
              <c:strCache>
                <c:ptCount val="1"/>
                <c:pt idx="0">
                  <c:v>cits, nav seguma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3114610673665795E-2"/>
                  <c:y val="-9.9221789883268477E-2"/>
                </c:manualLayout>
              </c:layout>
              <c:tx>
                <c:rich>
                  <a:bodyPr/>
                  <a:lstStyle/>
                  <a:p>
                    <a:fld id="{63CC778F-58C0-40D1-8A2B-7778D744C5D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km (0.03%)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517C-4E96-A7DA-32DFF765D7A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4918A5F-0FEF-4844-9E23-0949E8203634}" type="VALUE">
                      <a:rPr lang="en-US" smtClean="0"/>
                      <a:pPr/>
                      <a:t>[VALUE]</a:t>
                    </a:fld>
                    <a:r>
                      <a:rPr lang="en-US"/>
                      <a:t>km(4,7%)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517C-4E96-A7DA-32DFF765D7A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0391394-D7FF-45B5-9867-B4A57A159585}" type="VALUE">
                      <a:rPr lang="en-US" smtClean="0"/>
                      <a:pPr/>
                      <a:t>[VALUE]</a:t>
                    </a:fld>
                    <a:r>
                      <a:rPr lang="en-US"/>
                      <a:t>km (3.1%)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17C-4E96-A7DA-32DFF765D7A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DEC27FF-D0E2-4978-96D9-A85D63C79DE6}" type="VALUE">
                      <a:rPr lang="en-US" smtClean="0"/>
                      <a:pPr/>
                      <a:t>[VALUE]</a:t>
                    </a:fld>
                    <a:r>
                      <a:rPr lang="en-US"/>
                      <a:t>km (2.24%)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517C-4E96-A7DA-32DFF765D7A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EF1CDBD-D992-4FD7-AF2D-EEF7EAC2FE61}" type="VALUE">
                      <a:rPr lang="en-US" smtClean="0"/>
                      <a:pPr/>
                      <a:t>[VALUE]</a:t>
                    </a:fld>
                    <a:r>
                      <a:rPr lang="en-US"/>
                      <a:t>km (0.09%)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517C-4E96-A7DA-32DFF765D7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GRAFIKS_KM!$O$17:$O$21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GRAFIKS_KM!$P$17:$P$21</c:f>
              <c:numCache>
                <c:formatCode>0.0</c:formatCode>
                <c:ptCount val="5"/>
                <c:pt idx="0">
                  <c:v>0.13</c:v>
                </c:pt>
                <c:pt idx="1">
                  <c:v>14.939999999999998</c:v>
                </c:pt>
                <c:pt idx="2">
                  <c:v>9.879999999999999</c:v>
                </c:pt>
                <c:pt idx="3">
                  <c:v>7.07</c:v>
                </c:pt>
                <c:pt idx="4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7C-4E96-A7DA-32DFF765D7AA}"/>
            </c:ext>
          </c:extLst>
        </c:ser>
        <c:ser>
          <c:idx val="1"/>
          <c:order val="1"/>
          <c:tx>
            <c:strRef>
              <c:f>GRAFIKS_KM!$Q$16</c:f>
              <c:strCache>
                <c:ptCount val="1"/>
                <c:pt idx="0">
                  <c:v>melnais,asfalts, bruģis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3989501312335957E-2"/>
                  <c:y val="-0.16536964980544755"/>
                </c:manualLayout>
              </c:layout>
              <c:tx>
                <c:rich>
                  <a:bodyPr/>
                  <a:lstStyle/>
                  <a:p>
                    <a:fld id="{15C7F4BF-B84E-4921-9592-04B8E879CC1E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km (0.4%)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0-517C-4E96-A7DA-32DFF765D7A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FF8DF04-468F-44F0-881B-22558894B340}" type="VALUE">
                      <a:rPr lang="en-US" smtClean="0"/>
                      <a:pPr/>
                      <a:t>[VALUE]</a:t>
                    </a:fld>
                    <a:r>
                      <a:rPr lang="en-US"/>
                      <a:t>km (6.8%)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517C-4E96-A7DA-32DFF765D7A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89DFA47-60E5-40DF-A46C-EDD5FFD59F75}" type="VALUE">
                      <a:rPr lang="en-US" smtClean="0"/>
                      <a:pPr/>
                      <a:t>[VALUE]</a:t>
                    </a:fld>
                    <a:r>
                      <a:rPr lang="en-US"/>
                      <a:t>km (14.7%)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17C-4E96-A7DA-32DFF765D7A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42.45km (13.3%)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17C-4E96-A7DA-32DFF765D7A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17,25km (5.1%)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517C-4E96-A7DA-32DFF765D7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GRAFIKS_KM!$O$17:$O$21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GRAFIKS_KM!$Q$17:$Q$21</c:f>
              <c:numCache>
                <c:formatCode>0.0</c:formatCode>
                <c:ptCount val="5"/>
                <c:pt idx="0">
                  <c:v>1.25</c:v>
                </c:pt>
                <c:pt idx="1">
                  <c:v>21.555</c:v>
                </c:pt>
                <c:pt idx="2">
                  <c:v>46.533000000000001</c:v>
                </c:pt>
                <c:pt idx="3">
                  <c:v>36.948999999999998</c:v>
                </c:pt>
                <c:pt idx="4">
                  <c:v>16.376000000000001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7C-4E96-A7DA-32DFF765D7AA}"/>
            </c:ext>
          </c:extLst>
        </c:ser>
        <c:ser>
          <c:idx val="2"/>
          <c:order val="2"/>
          <c:tx>
            <c:strRef>
              <c:f>GRAFIKS_KM!$R$16</c:f>
              <c:strCache>
                <c:ptCount val="1"/>
                <c:pt idx="0">
                  <c:v>grants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6614173228346455E-2"/>
                  <c:y val="-0.2392996108949417"/>
                </c:manualLayout>
              </c:layout>
              <c:tx>
                <c:rich>
                  <a:bodyPr/>
                  <a:lstStyle/>
                  <a:p>
                    <a:fld id="{CB66D840-23AA-4701-917F-9129D6055A56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km (1.1%)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517C-4E96-A7DA-32DFF765D7A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13,25</a:t>
                    </a:r>
                    <a:r>
                      <a:rPr lang="en-US" baseline="0" dirty="0"/>
                      <a:t> </a:t>
                    </a:r>
                    <a:r>
                      <a:rPr lang="en-US" dirty="0"/>
                      <a:t>km (4.3%)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517C-4E96-A7DA-32DFF765D7A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105,4km (33.5%)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17C-4E96-A7DA-32DFF765D7A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D72CBA0-46AF-4E58-92F3-94A737A6472C}" type="VALUE">
                      <a:rPr lang="en-US" smtClean="0"/>
                      <a:pPr/>
                      <a:t>[VALUE]</a:t>
                    </a:fld>
                    <a:r>
                      <a:rPr lang="en-US"/>
                      <a:t>km (7.4%)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17C-4E96-A7DA-32DFF765D7A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8642F33-BF67-411C-BFEB-246B09CE8650}" type="VALUE">
                      <a:rPr lang="en-US" smtClean="0"/>
                      <a:pPr/>
                      <a:t>[VALUE]</a:t>
                    </a:fld>
                    <a:r>
                      <a:rPr lang="en-US"/>
                      <a:t>km (0.12%)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517C-4E96-A7DA-32DFF765D7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GRAFIKS_KM!$O$17:$O$21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GRAFIKS_KM!$R$17:$R$21</c:f>
              <c:numCache>
                <c:formatCode>0.0</c:formatCode>
                <c:ptCount val="5"/>
                <c:pt idx="0">
                  <c:v>3.67</c:v>
                </c:pt>
                <c:pt idx="1">
                  <c:v>13.615</c:v>
                </c:pt>
                <c:pt idx="2">
                  <c:v>105.88800000000001</c:v>
                </c:pt>
                <c:pt idx="3">
                  <c:v>23.453499999999998</c:v>
                </c:pt>
                <c:pt idx="4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7C-4E96-A7DA-32DFF765D7A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0"/>
        <c:overlap val="100"/>
        <c:axId val="817113608"/>
        <c:axId val="817104608"/>
      </c:barChart>
      <c:catAx>
        <c:axId val="8171136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8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817104608"/>
        <c:crosses val="autoZero"/>
        <c:auto val="1"/>
        <c:lblAlgn val="ctr"/>
        <c:lblOffset val="100"/>
        <c:noMultiLvlLbl val="0"/>
      </c:catAx>
      <c:valAx>
        <c:axId val="81710460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817113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>
        <a:alpha val="30000"/>
      </a:schemeClr>
    </a:soli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000" b="1" dirty="0">
                <a:latin typeface="Montserrat" panose="00000500000000000000" pitchFamily="2" charset="-70"/>
              </a:rPr>
              <a:t>A un B grupas ceļu skaits pēc to stāvokļa uz</a:t>
            </a:r>
            <a:r>
              <a:rPr lang="lv-LV" sz="2000" b="1" baseline="0" dirty="0">
                <a:latin typeface="Montserrat" panose="00000500000000000000" pitchFamily="2" charset="-70"/>
              </a:rPr>
              <a:t> 2024.gada beigām,</a:t>
            </a:r>
            <a:br>
              <a:rPr lang="lv-LV" sz="2000" b="1" dirty="0">
                <a:latin typeface="Montserrat" panose="00000500000000000000" pitchFamily="2" charset="-70"/>
              </a:rPr>
            </a:b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72,4</a:t>
            </a:r>
            <a:r>
              <a:rPr lang="lv-LV" sz="2400" b="1" baseline="0" dirty="0">
                <a:solidFill>
                  <a:schemeClr val="tx1"/>
                </a:solidFill>
                <a:latin typeface="Montserrat" panose="00000500000000000000" pitchFamily="2" charset="-70"/>
              </a:rPr>
              <a:t> kilometri</a:t>
            </a:r>
            <a:endParaRPr lang="lv-LV" sz="2000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8-4A0A-46A5-B8E4-83655F2BE728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DC48-4E20-AA3C-9DE780A8EC44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DC48-4E20-AA3C-9DE780A8EC44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DC48-4E20-AA3C-9DE780A8EC44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DC48-4E20-AA3C-9DE780A8EC44}"/>
              </c:ext>
            </c:extLst>
          </c:dPt>
          <c:dLbls>
            <c:dLbl>
              <c:idx val="1"/>
              <c:layout>
                <c:manualLayout>
                  <c:x val="-1.1111111111111519E-3"/>
                  <c:y val="7.2016460905349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C48-4E20-AA3C-9DE780A8EC44}"/>
                </c:ext>
              </c:extLst>
            </c:dLbl>
            <c:dLbl>
              <c:idx val="2"/>
              <c:layout>
                <c:manualLayout>
                  <c:x val="1.1111111111110296E-3"/>
                  <c:y val="0.150205842325264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dirty="0"/>
                      <a:t>47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777777777777785E-2"/>
                      <c:h val="0.1345267489711934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DC48-4E20-AA3C-9DE780A8EC44}"/>
                </c:ext>
              </c:extLst>
            </c:dLbl>
            <c:dLbl>
              <c:idx val="3"/>
              <c:layout>
                <c:manualLayout>
                  <c:x val="2.4444488188976377E-2"/>
                  <c:y val="-1.851851851851844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</a:t>
                    </a:r>
                  </a:p>
                  <a:p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(3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2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8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778328958880137"/>
                      <c:h val="0.1366049382716049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DC48-4E20-AA3C-9DE780A8EC44}"/>
                </c:ext>
              </c:extLst>
            </c:dLbl>
            <c:dLbl>
              <c:idx val="4"/>
              <c:layout>
                <c:manualLayout>
                  <c:x val="1.6111154855643045E-2"/>
                  <c:y val="-4.732510288065843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</a:t>
                    </a:r>
                    <a:br>
                      <a:rPr lang="en-US" dirty="0"/>
                    </a:br>
                    <a:r>
                      <a:rPr lang="en-US" sz="1400" dirty="0"/>
                      <a:t>(2 uzlabotas</a:t>
                    </a:r>
                    <a:r>
                      <a:rPr lang="en-US" sz="1400" baseline="0" dirty="0"/>
                      <a:t> 2024. gadā</a:t>
                    </a:r>
                    <a:r>
                      <a:rPr lang="en-US" sz="1400" dirty="0"/>
                      <a:t>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333884514435693"/>
                      <c:h val="0.1265637860082304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4-DC48-4E20-AA3C-9DE780A8EC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'ceļi_!'!$K$13:$K$17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'ceļi_!'!$L$13:$L$17</c:f>
              <c:numCache>
                <c:formatCode>General</c:formatCode>
                <c:ptCount val="5"/>
                <c:pt idx="0">
                  <c:v>0</c:v>
                </c:pt>
                <c:pt idx="1">
                  <c:v>6</c:v>
                </c:pt>
                <c:pt idx="2">
                  <c:v>52</c:v>
                </c:pt>
                <c:pt idx="3">
                  <c:v>11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48-4E20-AA3C-9DE780A8EC4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shape val="box"/>
        <c:axId val="664830320"/>
        <c:axId val="664829240"/>
        <c:axId val="0"/>
      </c:bar3DChart>
      <c:catAx>
        <c:axId val="6648303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64829240"/>
        <c:crosses val="autoZero"/>
        <c:auto val="1"/>
        <c:lblAlgn val="ctr"/>
        <c:lblOffset val="100"/>
        <c:noMultiLvlLbl val="0"/>
      </c:catAx>
      <c:valAx>
        <c:axId val="6648292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64830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60" b="1" i="0" dirty="0">
                <a:latin typeface="Montserrat" panose="00000500000000000000" pitchFamily="2" charset="-70"/>
              </a:rPr>
              <a:t>Ielu skaits pēc stāvokļa Ādažu pilsētā </a:t>
            </a: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uz 2024.gada beigām,</a:t>
            </a:r>
            <a:r>
              <a:rPr lang="lv-LV" sz="1860" b="1" i="0" dirty="0">
                <a:latin typeface="Montserrat" panose="00000500000000000000" pitchFamily="2" charset="-70"/>
              </a:rPr>
              <a:t> </a:t>
            </a:r>
          </a:p>
          <a:p>
            <a:pPr>
              <a:defRPr sz="1800"/>
            </a:pPr>
            <a:r>
              <a:rPr lang="lv-LV" sz="2400" b="1" i="0" dirty="0">
                <a:solidFill>
                  <a:schemeClr val="tx1"/>
                </a:solidFill>
                <a:latin typeface="Montserrat" panose="00000500000000000000" pitchFamily="2" charset="-70"/>
              </a:rPr>
              <a:t>33.7 kilometri</a:t>
            </a:r>
            <a:endParaRPr lang="lv-LV" sz="1860" b="1" i="0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Ādaži!$AF$16</c:f>
              <c:strCache>
                <c:ptCount val="1"/>
                <c:pt idx="0">
                  <c:v>Ielu skaits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506-45AA-87F2-9EE104DDC963}"/>
              </c:ext>
            </c:extLst>
          </c:dPt>
          <c:dPt>
            <c:idx val="1"/>
            <c:invertIfNegative val="0"/>
            <c:bubble3D val="0"/>
            <c:spPr>
              <a:solidFill>
                <a:srgbClr val="AA483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6506-45AA-87F2-9EE104DDC963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506-45AA-87F2-9EE104DDC963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6506-45AA-87F2-9EE104DDC963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6506-45AA-87F2-9EE104DDC96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  <a:fld id="{07B27E16-A621-46C0-9F94-640A13494997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506-45AA-87F2-9EE104DDC963}"/>
                </c:ext>
              </c:extLst>
            </c:dLbl>
            <c:dLbl>
              <c:idx val="1"/>
              <c:layout>
                <c:manualLayout>
                  <c:x val="3.7764852387143837E-17"/>
                  <c:y val="8.577478896596439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6506-45AA-87F2-9EE104DDC963}"/>
                </c:ext>
              </c:extLst>
            </c:dLbl>
            <c:dLbl>
              <c:idx val="2"/>
              <c:layout>
                <c:manualLayout>
                  <c:x val="-2.0599248354513391E-3"/>
                  <c:y val="7.257866758658522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506-45AA-87F2-9EE104DDC963}"/>
                </c:ext>
              </c:extLst>
            </c:dLbl>
            <c:dLbl>
              <c:idx val="3"/>
              <c:layout>
                <c:manualLayout>
                  <c:x val="1.1905338823961359E-2"/>
                  <c:y val="0.1231638861295948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48</a:t>
                    </a:r>
                  </a:p>
                  <a:p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(5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218755967813543"/>
                      <c:h val="0.1299268983365267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6506-45AA-87F2-9EE104DDC963}"/>
                </c:ext>
              </c:extLst>
            </c:dLbl>
            <c:dLbl>
              <c:idx val="4"/>
              <c:layout>
                <c:manualLayout>
                  <c:x val="1.8255092431549564E-2"/>
                  <c:y val="-1.5395388353886033E-2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24</a:t>
                    </a:r>
                    <a:br>
                      <a:rPr lang="pl-PL" dirty="0"/>
                    </a:br>
                    <a:r>
                      <a:rPr lang="pl-PL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(1 uzlabota 2024. </a:t>
                    </a:r>
                    <a:r>
                      <a:rPr lang="pl-PL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pl-PL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pl-PL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71804486111961"/>
                      <c:h val="0.1299268983365267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6506-45AA-87F2-9EE104DDC9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Ādaži!$AE$17:$AE$21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Ādaži!$AF$17:$AF$21</c:f>
              <c:numCache>
                <c:formatCode>General</c:formatCode>
                <c:ptCount val="5"/>
                <c:pt idx="0">
                  <c:v>2</c:v>
                </c:pt>
                <c:pt idx="1">
                  <c:v>8</c:v>
                </c:pt>
                <c:pt idx="2">
                  <c:v>38</c:v>
                </c:pt>
                <c:pt idx="3">
                  <c:v>45</c:v>
                </c:pt>
                <c:pt idx="4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506-45AA-87F2-9EE104DDC96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shape val="box"/>
        <c:axId val="573583328"/>
        <c:axId val="573585488"/>
        <c:axId val="0"/>
      </c:bar3DChart>
      <c:catAx>
        <c:axId val="5735833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r>
                  <a:rPr lang="lv-LV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-70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573585488"/>
        <c:crosses val="autoZero"/>
        <c:auto val="1"/>
        <c:lblAlgn val="ctr"/>
        <c:lblOffset val="100"/>
        <c:noMultiLvlLbl val="0"/>
      </c:catAx>
      <c:valAx>
        <c:axId val="573585488"/>
        <c:scaling>
          <c:orientation val="minMax"/>
          <c:max val="55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573583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634946941424951"/>
          <c:y val="0.21830470986453671"/>
          <c:w val="0.79669741568189911"/>
          <c:h val="0.57640749576500705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Ceļu skaits</c:v>
                </c:pt>
              </c:strCache>
            </c:strRef>
          </c:tx>
          <c:dPt>
            <c:idx val="0"/>
            <c:bubble3D val="0"/>
            <c:spPr>
              <a:solidFill>
                <a:srgbClr val="AA483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A97E-448E-BC70-8236F09F4575}"/>
              </c:ext>
            </c:extLst>
          </c:dPt>
          <c:dPt>
            <c:idx val="1"/>
            <c:bubble3D val="0"/>
            <c:spPr>
              <a:solidFill>
                <a:srgbClr val="77A4B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A97E-448E-BC70-8236F09F4575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A97E-448E-BC70-8236F09F4575}"/>
              </c:ext>
            </c:extLst>
          </c:dPt>
          <c:dLbls>
            <c:dLbl>
              <c:idx val="0"/>
              <c:layout>
                <c:manualLayout>
                  <c:x val="-5.0568945751267601E-2"/>
                  <c:y val="-8.003220539629571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97E-448E-BC70-8236F09F4575}"/>
                </c:ext>
              </c:extLst>
            </c:dLbl>
            <c:dLbl>
              <c:idx val="1"/>
              <c:layout>
                <c:manualLayout>
                  <c:x val="3.0116876493620895E-2"/>
                  <c:y val="0.119555639920326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97E-448E-BC70-8236F09F4575}"/>
                </c:ext>
              </c:extLst>
            </c:dLbl>
            <c:dLbl>
              <c:idx val="2"/>
              <c:layout>
                <c:manualLayout>
                  <c:x val="5.3666008675227458E-2"/>
                  <c:y val="7.783725701747283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97E-448E-BC70-8236F09F45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Carnikavas pagasts</c:v>
                </c:pt>
                <c:pt idx="1">
                  <c:v>Ādažu pagasts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23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97E-448E-BC70-8236F09F457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km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8-A97E-448E-BC70-8236F09F4575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A-A97E-448E-BC70-8236F09F4575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C-A97E-448E-BC70-8236F09F4575}"/>
              </c:ext>
            </c:extLst>
          </c:dPt>
          <c:cat>
            <c:strRef>
              <c:f>Sheet1!$A$2:$A$3</c:f>
              <c:strCache>
                <c:ptCount val="2"/>
                <c:pt idx="0">
                  <c:v>Carnikavas pagasts</c:v>
                </c:pt>
                <c:pt idx="1">
                  <c:v>Ādažu pagasts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23.33</c:v>
                </c:pt>
                <c:pt idx="1">
                  <c:v>64.34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A97E-448E-BC70-8236F09F45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2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 Baltezerā </a:t>
            </a:r>
            <a:r>
              <a:rPr lang="lv-LV" sz="20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uz 2024.gada beigām,</a:t>
            </a:r>
            <a:br>
              <a:rPr lang="lv-LV" sz="20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</a:br>
            <a:r>
              <a:rPr lang="lv-LV" b="1" dirty="0">
                <a:latin typeface="Montserrat" panose="00000500000000000000" pitchFamily="2" charset="-70"/>
              </a:rPr>
              <a:t> </a:t>
            </a: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7.7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638C-46D4-96EA-58B969934598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638C-46D4-96EA-58B96993459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38C-46D4-96EA-58B969934598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38C-46D4-96EA-58B969934598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38C-46D4-96EA-58B96993459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Baltezers!$AD$17:$AD$21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Baltezers!$AE$17:$AE$21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14</c:v>
                </c:pt>
                <c:pt idx="3">
                  <c:v>8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8C-46D4-96EA-58B96993459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70945136"/>
        <c:axId val="670944776"/>
        <c:axId val="0"/>
      </c:bar3DChart>
      <c:catAx>
        <c:axId val="6709451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cap="all" baseline="0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70944776"/>
        <c:crosses val="autoZero"/>
        <c:auto val="1"/>
        <c:lblAlgn val="ctr"/>
        <c:lblOffset val="100"/>
        <c:noMultiLvlLbl val="0"/>
      </c:catAx>
      <c:valAx>
        <c:axId val="670944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cap="all" baseline="0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70945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 </a:t>
            </a:r>
            <a:r>
              <a:rPr lang="lv-LV" b="1" dirty="0" err="1">
                <a:latin typeface="Montserrat" panose="00000500000000000000" pitchFamily="2" charset="-70"/>
              </a:rPr>
              <a:t>Kadagā</a:t>
            </a:r>
            <a:r>
              <a:rPr lang="lv-LV" b="1" dirty="0">
                <a:latin typeface="Montserrat" panose="00000500000000000000" pitchFamily="2" charset="-70"/>
              </a:rPr>
              <a:t> </a:t>
            </a: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uz 2024.gada beigām,</a:t>
            </a:r>
            <a:b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</a:br>
            <a:r>
              <a:rPr lang="lv-LV" b="1" baseline="0" dirty="0">
                <a:latin typeface="Montserrat" panose="00000500000000000000" pitchFamily="2" charset="-70"/>
              </a:rPr>
              <a:t> </a:t>
            </a:r>
            <a:r>
              <a:rPr lang="lv-LV" sz="2400" b="1" baseline="0" dirty="0">
                <a:solidFill>
                  <a:schemeClr val="tx1"/>
                </a:solidFill>
                <a:latin typeface="Montserrat" panose="00000500000000000000" pitchFamily="2" charset="-70"/>
              </a:rPr>
              <a:t>11.8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2CEA-4C58-A1D9-B7DF1DE2FFD3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CEA-4C58-A1D9-B7DF1DE2FFD3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2CEA-4C58-A1D9-B7DF1DE2FFD3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2CEA-4C58-A1D9-B7DF1DE2FFD3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2CEA-4C58-A1D9-B7DF1DE2FFD3}"/>
              </c:ext>
            </c:extLst>
          </c:dPt>
          <c:dLbls>
            <c:dLbl>
              <c:idx val="2"/>
              <c:layout>
                <c:manualLayout>
                  <c:x val="8.0515297906602248E-3"/>
                  <c:y val="-1.801801801801801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CEA-4C58-A1D9-B7DF1DE2FFD3}"/>
                </c:ext>
              </c:extLst>
            </c:dLbl>
            <c:dLbl>
              <c:idx val="3"/>
              <c:layout>
                <c:manualLayout>
                  <c:x val="1.806526806526805E-2"/>
                  <c:y val="-2.2522522522522605E-2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2</a:t>
                    </a:r>
                  </a:p>
                  <a:p>
                    <a:r>
                      <a:rPr lang="pl-PL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(+1 uzlabota 2024. </a:t>
                    </a:r>
                    <a:r>
                      <a:rPr lang="pl-PL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pl-PL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pl-PL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376456876456874"/>
                      <c:h val="0.1385360360360360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2CEA-4C58-A1D9-B7DF1DE2FF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Kadaga!$AE$19:$AE$23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Kadaga!$AF$19:$AF$23</c:f>
              <c:numCache>
                <c:formatCode>General</c:formatCode>
                <c:ptCount val="5"/>
                <c:pt idx="0">
                  <c:v>0</c:v>
                </c:pt>
                <c:pt idx="1">
                  <c:v>9</c:v>
                </c:pt>
                <c:pt idx="2">
                  <c:v>29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EA-4C58-A1D9-B7DF1DE2FFD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shape val="box"/>
        <c:axId val="543486584"/>
        <c:axId val="543486944"/>
        <c:axId val="0"/>
      </c:bar3DChart>
      <c:catAx>
        <c:axId val="5434865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r>
                  <a:rPr lang="lv-LV" sz="1400" b="1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-70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43486944"/>
        <c:crosses val="autoZero"/>
        <c:auto val="1"/>
        <c:lblAlgn val="ctr"/>
        <c:lblOffset val="100"/>
        <c:noMultiLvlLbl val="0"/>
      </c:catAx>
      <c:valAx>
        <c:axId val="5434869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543486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dirty="0">
                <a:latin typeface="Montserrat" panose="00000500000000000000" pitchFamily="2" charset="-70"/>
              </a:rPr>
              <a:t>Ielu skaits pēc stāvokļa Ataru, Birznieku, </a:t>
            </a:r>
            <a:r>
              <a:rPr lang="lv-LV" sz="1800" b="1" dirty="0" err="1">
                <a:latin typeface="Montserrat" panose="00000500000000000000" pitchFamily="2" charset="-70"/>
              </a:rPr>
              <a:t>Stapriņu</a:t>
            </a:r>
            <a:r>
              <a:rPr lang="lv-LV" sz="1800" b="1" dirty="0">
                <a:latin typeface="Montserrat" panose="00000500000000000000" pitchFamily="2" charset="-70"/>
              </a:rPr>
              <a:t> un </a:t>
            </a:r>
            <a:r>
              <a:rPr lang="lv-LV" sz="1800" b="1" dirty="0" err="1">
                <a:latin typeface="Montserrat" panose="00000500000000000000" pitchFamily="2" charset="-70"/>
              </a:rPr>
              <a:t>Eimuru</a:t>
            </a:r>
            <a:r>
              <a:rPr lang="lv-LV" sz="1800" b="1" dirty="0">
                <a:latin typeface="Montserrat" panose="00000500000000000000" pitchFamily="2" charset="-70"/>
              </a:rPr>
              <a:t> ciemos</a:t>
            </a:r>
            <a:r>
              <a:rPr lang="lv-LV" sz="1800" b="1" dirty="0">
                <a:solidFill>
                  <a:schemeClr val="tx1"/>
                </a:solidFill>
                <a:latin typeface="Montserrat" panose="00000500000000000000" pitchFamily="2" charset="-70"/>
              </a:rPr>
              <a:t> </a:t>
            </a: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uz 2024.gada beigām,</a:t>
            </a:r>
          </a:p>
          <a:p>
            <a:pPr>
              <a:defRPr/>
            </a:pP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 10.6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C34D-47A7-8FA6-A4536FD009C4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C34D-47A7-8FA6-A4536FD009C4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C34D-47A7-8FA6-A4536FD009C4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C34D-47A7-8FA6-A4536FD009C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Stapriņi!$M$16:$M$20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Stapriņi!$N$16:$N$20</c:f>
              <c:numCache>
                <c:formatCode>General</c:formatCode>
                <c:ptCount val="5"/>
                <c:pt idx="1">
                  <c:v>3</c:v>
                </c:pt>
                <c:pt idx="2">
                  <c:v>20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4D-47A7-8FA6-A4536FD009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70935776"/>
        <c:axId val="670936496"/>
        <c:axId val="0"/>
      </c:bar3DChart>
      <c:catAx>
        <c:axId val="6709357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-70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70936496"/>
        <c:crosses val="autoZero"/>
        <c:auto val="1"/>
        <c:lblAlgn val="ctr"/>
        <c:lblOffset val="100"/>
        <c:noMultiLvlLbl val="0"/>
      </c:catAx>
      <c:valAx>
        <c:axId val="67093649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7093577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0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Ielu skaits pēc stāvokļa </a:t>
            </a:r>
            <a:r>
              <a:rPr lang="lv-LV" sz="2000" b="1" i="0" u="none" strike="noStrike" kern="1200" spc="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Garkalnes, </a:t>
            </a:r>
            <a:r>
              <a:rPr lang="lv-LV" sz="2000" b="1" i="0" u="none" strike="noStrike" kern="1200" spc="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Iļķenes</a:t>
            </a:r>
            <a:r>
              <a:rPr lang="lv-LV" sz="2000" b="1" i="0" u="none" strike="noStrike" kern="1200" spc="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Alderu ciemos </a:t>
            </a:r>
            <a:r>
              <a:rPr lang="lv-LV" sz="20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uz 2024.gada beigām,</a:t>
            </a:r>
            <a:br>
              <a:rPr lang="lv-LV" sz="20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</a:br>
            <a:r>
              <a:rPr lang="lv-LV" sz="2000" b="1" i="0" u="none" strike="noStrike" kern="1200" spc="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</a:t>
            </a:r>
            <a:r>
              <a:rPr lang="lv-LV" sz="2000" b="1" i="0" u="none" strike="noStrike" kern="1200" spc="0" baseline="0" dirty="0">
                <a:solidFill>
                  <a:schemeClr val="tx1"/>
                </a:solidFill>
                <a:latin typeface="Montserrat" pitchFamily="2" charset="77"/>
              </a:rPr>
              <a:t>10 kilometri</a:t>
            </a:r>
            <a:endParaRPr lang="lv-LV" sz="2000" b="1" i="0" u="none" strike="noStrike" kern="1200" spc="0" baseline="0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C5DA-4545-976F-1AAB97C0E004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C5DA-4545-976F-1AAB97C0E004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C5DA-4545-976F-1AAB97C0E004}"/>
              </c:ext>
            </c:extLst>
          </c:dPt>
          <c:dLbls>
            <c:dLbl>
              <c:idx val="4"/>
              <c:layout>
                <c:manualLayout>
                  <c:x val="1.5108630188931766E-2"/>
                  <c:y val="-9.577162240044885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fld id="{195E3717-52AF-4AAF-829B-CC2BF3744E68}" type="VALUE">
                      <a:rPr lang="pl-PL" smtClean="0"/>
                      <a:pPr>
                        <a:defRPr sz="1800" b="1">
                          <a:latin typeface="Montserrat" panose="00000500000000000000" pitchFamily="2" charset="-70"/>
                        </a:defRPr>
                      </a:pPr>
                      <a:t>[VALUE]</a:t>
                    </a:fld>
                    <a:endParaRPr lang="pl-PL" dirty="0"/>
                  </a:p>
                  <a:p>
                    <a:pPr>
                      <a:defRPr sz="1800" b="1">
                        <a:latin typeface="Montserrat" panose="00000500000000000000" pitchFamily="2" charset="-70"/>
                      </a:defRPr>
                    </a:pPr>
                    <a:r>
                      <a:rPr lang="pl-PL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(1 uzlabota 2024. </a:t>
                    </a:r>
                    <a:r>
                      <a:rPr lang="pl-PL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pl-PL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946175637393766"/>
                      <c:h val="0.1819918167244915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5DA-4545-976F-1AAB97C0E0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Sheet1!$D$31:$D$35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Sheet1!$E$31:$E$35</c:f>
              <c:numCache>
                <c:formatCode>General</c:formatCode>
                <c:ptCount val="5"/>
                <c:pt idx="0">
                  <c:v>0</c:v>
                </c:pt>
                <c:pt idx="1">
                  <c:v>8</c:v>
                </c:pt>
                <c:pt idx="2">
                  <c:v>6</c:v>
                </c:pt>
                <c:pt idx="3">
                  <c:v>4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5DA-4545-976F-1AAB97C0E0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77509007"/>
        <c:axId val="1377508047"/>
        <c:axId val="0"/>
      </c:bar3DChart>
      <c:catAx>
        <c:axId val="1377509007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200" b="1" dirty="0">
                    <a:latin typeface="Montserrat" panose="00000500000000000000" pitchFamily="2" charset="-70"/>
                  </a:rPr>
                  <a:t>Stāvoklis</a:t>
                </a:r>
                <a:endParaRPr lang="lv-LV" b="1" dirty="0">
                  <a:latin typeface="Montserrat" panose="00000500000000000000" pitchFamily="2" charset="-7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1377508047"/>
        <c:crosses val="autoZero"/>
        <c:auto val="1"/>
        <c:lblAlgn val="ctr"/>
        <c:lblOffset val="100"/>
        <c:noMultiLvlLbl val="0"/>
      </c:catAx>
      <c:valAx>
        <c:axId val="1377508047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13775090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62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Ielu skaits pēc stāvokļa </a:t>
            </a:r>
            <a:r>
              <a:rPr lang="lv-LV" sz="1862" b="1" i="0" u="none" strike="noStrike" kern="1200" spc="0" baseline="0" dirty="0" err="1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Divezeros</a:t>
            </a:r>
            <a:r>
              <a:rPr lang="lv-LV" sz="1862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 </a:t>
            </a: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uz 2024.gada beigām,</a:t>
            </a:r>
          </a:p>
          <a:p>
            <a:pPr>
              <a:defRPr/>
            </a:pPr>
            <a:r>
              <a:rPr lang="lv-LV" sz="1862" b="1" i="0" u="none" strike="noStrike" kern="1200" spc="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-70"/>
              </a:rPr>
              <a:t>5.6 kilometri</a:t>
            </a:r>
          </a:p>
        </c:rich>
      </c:tx>
      <c:layout>
        <c:manualLayout>
          <c:xMode val="edge"/>
          <c:yMode val="edge"/>
          <c:x val="0.25041441925954611"/>
          <c:y val="1.18060022831135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7413943698168955E-2"/>
          <c:y val="0.22648095608167151"/>
          <c:w val="0.92225601991732353"/>
          <c:h val="0.62797278855914718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AA483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20A-4D49-800C-07B8D517FA4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220A-4D49-800C-07B8D517FA4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Divezeri!$AE$16:$AE$20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Divezeri!$AF$16:$AF$20</c:f>
              <c:numCache>
                <c:formatCode>General</c:formatCode>
                <c:ptCount val="5"/>
                <c:pt idx="1">
                  <c:v>1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0A-4D49-800C-07B8D517FA4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shape val="box"/>
        <c:axId val="670932896"/>
        <c:axId val="670932536"/>
        <c:axId val="0"/>
      </c:bar3DChart>
      <c:catAx>
        <c:axId val="6709328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70932536"/>
        <c:crosses val="autoZero"/>
        <c:auto val="1"/>
        <c:lblAlgn val="ctr"/>
        <c:lblOffset val="100"/>
        <c:noMultiLvlLbl val="0"/>
      </c:catAx>
      <c:valAx>
        <c:axId val="67093253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70932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Ielu skaits pēc stāvokļa uz 2024.gada beigām,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pP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 </a:t>
            </a:r>
            <a:r>
              <a:rPr lang="lv-LV" sz="1800" b="1" i="0" u="none" strike="noStrike" kern="1200" spc="0" baseline="0" dirty="0">
                <a:solidFill>
                  <a:schemeClr val="tx1"/>
                </a:solidFill>
                <a:latin typeface="Montserrat" panose="00000500000000000000" pitchFamily="2" charset="-70"/>
              </a:rPr>
              <a:t>24.8 kilometri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BDE6-4EAA-98A9-EB67B08AFDAD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BDE6-4EAA-98A9-EB67B08AFDAD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BDE6-4EAA-98A9-EB67B08AFDAD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BDE6-4EAA-98A9-EB67B08AFDAD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BDE6-4EAA-98A9-EB67B08AFDA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Sheet1!$D$39:$D$43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Sheet1!$E$39:$E$43</c:f>
              <c:numCache>
                <c:formatCode>General</c:formatCode>
                <c:ptCount val="5"/>
                <c:pt idx="0">
                  <c:v>1</c:v>
                </c:pt>
                <c:pt idx="1">
                  <c:v>3</c:v>
                </c:pt>
                <c:pt idx="2">
                  <c:v>17</c:v>
                </c:pt>
                <c:pt idx="3">
                  <c:v>7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E6-4EAA-98A9-EB67B08AFDA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67565839"/>
        <c:axId val="1367565359"/>
        <c:axId val="0"/>
      </c:bar3DChart>
      <c:catAx>
        <c:axId val="1367565839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1367565359"/>
        <c:crosses val="autoZero"/>
        <c:auto val="1"/>
        <c:lblAlgn val="ctr"/>
        <c:lblOffset val="100"/>
        <c:noMultiLvlLbl val="0"/>
      </c:catAx>
      <c:valAx>
        <c:axId val="136756535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200" b="1" dirty="0">
                    <a:latin typeface="Montserrat" panose="00000500000000000000" pitchFamily="2" charset="-70"/>
                  </a:rPr>
                  <a:t>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13675658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</a:rPr>
              <a:t>Ielu skaits pēc stāvokļa uz 2024.gada beigām,</a:t>
            </a:r>
            <a:b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</a:rPr>
              <a:t>29,7 kilometri</a:t>
            </a:r>
          </a:p>
        </c:rich>
      </c:tx>
      <c:layout>
        <c:manualLayout>
          <c:xMode val="edge"/>
          <c:yMode val="edge"/>
          <c:x val="0.23851377952755906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A4E2-4CC2-A60B-C2B6682563A1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A4E2-4CC2-A60B-C2B6682563A1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A4E2-4CC2-A60B-C2B6682563A1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A4E2-4CC2-A60B-C2B6682563A1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A4E2-4CC2-A60B-C2B6682563A1}"/>
              </c:ext>
            </c:extLst>
          </c:dPt>
          <c:dLbls>
            <c:dLbl>
              <c:idx val="3"/>
              <c:layout>
                <c:manualLayout>
                  <c:x val="4.1152668416448695E-3"/>
                  <c:y val="0.15792439382968604"/>
                </c:manualLayout>
              </c:layout>
              <c:tx>
                <c:rich>
                  <a:bodyPr/>
                  <a:lstStyle/>
                  <a:p>
                    <a:fld id="{B389E87A-9A78-4603-8B2B-D5012DE3431E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sz="16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4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431069958847736"/>
                      <c:h val="0.1387817900561280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A4E2-4CC2-A60B-C2B6682563A1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fld id="{2B573190-8EEE-4859-8DC3-79ACF74CE1E3}" type="VALUE">
                      <a:rPr lang="en-US" smtClean="0"/>
                      <a:pPr>
                        <a:defRPr sz="1600" b="1">
                          <a:latin typeface="Montserrat" panose="00000500000000000000" pitchFamily="2" charset="-70"/>
                        </a:defRPr>
                      </a:pPr>
                      <a:t>[VALUE]</a:t>
                    </a:fld>
                    <a:endParaRPr lang="en-US" dirty="0"/>
                  </a:p>
                  <a:p>
                    <a:pPr>
                      <a:defRPr sz="1600" b="1">
                        <a:latin typeface="Montserrat" panose="00000500000000000000" pitchFamily="2" charset="-70"/>
                      </a:defRPr>
                    </a:pPr>
                    <a:r>
                      <a:rPr lang="en-US" sz="16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2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526748971193415"/>
                      <c:h val="0.1963000215302998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4E2-4CC2-A60B-C2B6682563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Sheet1!$D$47:$D$51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Sheet1!$E$47:$E$51</c:f>
              <c:numCache>
                <c:formatCode>General</c:formatCode>
                <c:ptCount val="5"/>
                <c:pt idx="0">
                  <c:v>0</c:v>
                </c:pt>
                <c:pt idx="1">
                  <c:v>14</c:v>
                </c:pt>
                <c:pt idx="2">
                  <c:v>28</c:v>
                </c:pt>
                <c:pt idx="3">
                  <c:v>39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E2-4CC2-A60B-C2B6682563A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82454943"/>
        <c:axId val="1382456863"/>
        <c:axId val="0"/>
      </c:bar3DChart>
      <c:catAx>
        <c:axId val="138245494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382456863"/>
        <c:crosses val="autoZero"/>
        <c:auto val="1"/>
        <c:lblAlgn val="ctr"/>
        <c:lblOffset val="100"/>
        <c:noMultiLvlLbl val="0"/>
      </c:catAx>
      <c:valAx>
        <c:axId val="138245686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out"/>
        <c:minorTickMark val="none"/>
        <c:tickLblPos val="nextTo"/>
        <c:crossAx val="13824549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 </a:t>
            </a:r>
            <a: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uz 2024.gada beigām</a:t>
            </a:r>
            <a:r>
              <a:rPr lang="lv-LV" b="1" dirty="0">
                <a:latin typeface="Montserrat" panose="00000500000000000000" pitchFamily="2" charset="-70"/>
              </a:rPr>
              <a:t>, </a:t>
            </a:r>
            <a:br>
              <a:rPr lang="lv-LV" b="1" dirty="0">
                <a:latin typeface="Montserrat" panose="00000500000000000000" pitchFamily="2" charset="-70"/>
              </a:rPr>
            </a:b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43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29649203067493657"/>
          <c:y val="1.23456790123456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B3BB-4B8C-A359-C1D046DABFC7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B3BB-4B8C-A359-C1D046DABFC7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B3BB-4B8C-A359-C1D046DABFC7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B3BB-4B8C-A359-C1D046DABFC7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3BB-4B8C-A359-C1D046DABFC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62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3BB-4B8C-A359-C1D046DABFC7}"/>
                </c:ext>
              </c:extLst>
            </c:dLbl>
            <c:dLbl>
              <c:idx val="3"/>
              <c:layout>
                <c:manualLayout>
                  <c:x val="1.0242122318509069E-2"/>
                  <c:y val="0.1604939081688862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43</a:t>
                    </a:r>
                  </a:p>
                  <a:p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(10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368253200193549"/>
                      <c:h val="0.1416358834775282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B3BB-4B8C-A359-C1D046DABFC7}"/>
                </c:ext>
              </c:extLst>
            </c:dLbl>
            <c:dLbl>
              <c:idx val="4"/>
              <c:layout>
                <c:manualLayout>
                  <c:x val="1.3966480446927373E-2"/>
                  <c:y val="-6.172839506172839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dirty="0"/>
                      <a:t>21</a:t>
                    </a:r>
                  </a:p>
                  <a:p>
                    <a:pPr>
                      <a:defRPr sz="1800" b="1">
                        <a:latin typeface="Montserrat" panose="00000500000000000000" pitchFamily="2" charset="-70"/>
                      </a:defRPr>
                    </a:pP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(3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en-US" sz="14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368715083798882"/>
                      <c:h val="0.16874485596707819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4-B3BB-4B8C-A359-C1D046DABF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Carnikava!$A$143:$A$147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Carnikava!$B$143:$B$147</c:f>
              <c:numCache>
                <c:formatCode>General</c:formatCode>
                <c:ptCount val="5"/>
                <c:pt idx="1">
                  <c:v>10</c:v>
                </c:pt>
                <c:pt idx="2">
                  <c:v>58</c:v>
                </c:pt>
                <c:pt idx="3">
                  <c:v>37</c:v>
                </c:pt>
                <c:pt idx="4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BB-4B8C-A359-C1D046DABFC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24994832"/>
        <c:axId val="624993752"/>
        <c:axId val="0"/>
      </c:bar3DChart>
      <c:catAx>
        <c:axId val="6249948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24993752"/>
        <c:crosses val="autoZero"/>
        <c:auto val="1"/>
        <c:lblAlgn val="ctr"/>
        <c:lblOffset val="100"/>
        <c:noMultiLvlLbl val="0"/>
      </c:catAx>
      <c:valAx>
        <c:axId val="62499375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layout>
            <c:manualLayout>
              <c:xMode val="edge"/>
              <c:yMode val="edge"/>
              <c:x val="3.7114723562780456E-2"/>
              <c:y val="0.4305071660894744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24994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stāvokļa, </a:t>
            </a:r>
            <a: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uz 2024.gada beigām</a:t>
            </a:r>
            <a:b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b="1" baseline="0" dirty="0">
                <a:latin typeface="Montserrat" panose="00000500000000000000" pitchFamily="2" charset="-70"/>
              </a:rPr>
              <a:t> </a:t>
            </a:r>
            <a:r>
              <a:rPr lang="lv-LV" sz="2400" b="1" baseline="0" dirty="0">
                <a:solidFill>
                  <a:schemeClr val="tx1"/>
                </a:solidFill>
                <a:latin typeface="Montserrat" panose="00000500000000000000" pitchFamily="2" charset="-70"/>
              </a:rPr>
              <a:t>15.8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DD05-4AB9-A649-7534FD29BAD5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DD05-4AB9-A649-7534FD29BAD5}"/>
              </c:ext>
            </c:extLst>
          </c:dPt>
          <c:dLbls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29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D05-4AB9-A649-7534FD29BAD5}"/>
                </c:ext>
              </c:extLst>
            </c:dLbl>
            <c:dLbl>
              <c:idx val="3"/>
              <c:layout>
                <c:manualLayout>
                  <c:x val="8.8673936439918801E-3"/>
                  <c:y val="4.387474896512159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dirty="0"/>
                      <a:t>16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defRPr>
                    </a:pP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(7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en-US" sz="1100" b="1" i="0" u="none" strike="noStrike" kern="1200" baseline="0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ontserrat" panose="00000500000000000000" pitchFamily="2" charset="-7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8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1999209056415759E-2"/>
                      <c:h val="0.1894787472446816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DD05-4AB9-A649-7534FD29BA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Carnikava!$A$273:$A$277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Carnikava!$B$273:$B$277</c:f>
              <c:numCache>
                <c:formatCode>General</c:formatCode>
                <c:ptCount val="5"/>
                <c:pt idx="2">
                  <c:v>36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05-4AB9-A649-7534FD29BA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shape val="box"/>
        <c:axId val="652444752"/>
        <c:axId val="652435392"/>
        <c:axId val="0"/>
      </c:bar3DChart>
      <c:catAx>
        <c:axId val="6524447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52435392"/>
        <c:crosses val="autoZero"/>
        <c:auto val="1"/>
        <c:lblAlgn val="ctr"/>
        <c:lblOffset val="100"/>
        <c:noMultiLvlLbl val="0"/>
      </c:catAx>
      <c:valAx>
        <c:axId val="6524353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 SKIATS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52444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 </a:t>
            </a:r>
            <a: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uz 2024.gada beigām</a:t>
            </a:r>
            <a:b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b="1" dirty="0">
                <a:latin typeface="Montserrat" panose="00000500000000000000" pitchFamily="2" charset="-70"/>
              </a:rPr>
              <a:t> </a:t>
            </a: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15.1 kilometrs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7C90-48F3-92DC-A42ECBBCDDF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7C90-48F3-92DC-A42ECBBCDDF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Carnikava!$A$326:$A$330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Carnikava!$B$326:$B$330</c:f>
              <c:numCache>
                <c:formatCode>General</c:formatCode>
                <c:ptCount val="5"/>
                <c:pt idx="1">
                  <c:v>5</c:v>
                </c:pt>
                <c:pt idx="2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90-48F3-92DC-A42ECBBCDDF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29621160"/>
        <c:axId val="629624400"/>
        <c:axId val="0"/>
      </c:bar3DChart>
      <c:catAx>
        <c:axId val="6296211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29624400"/>
        <c:crosses val="autoZero"/>
        <c:auto val="1"/>
        <c:lblAlgn val="ctr"/>
        <c:lblOffset val="100"/>
        <c:noMultiLvlLbl val="0"/>
      </c:catAx>
      <c:valAx>
        <c:axId val="62962440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29621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705361337430266E-2"/>
          <c:y val="0.24002628023852399"/>
          <c:w val="0.8258928571428571"/>
          <c:h val="0.5806092090569151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595959"/>
              </a:solidFill>
              <a:ln>
                <a:solidFill>
                  <a:srgbClr val="595959"/>
                </a:solidFill>
              </a:ln>
              <a:effectLst/>
              <a:sp3d>
                <a:contourClr>
                  <a:srgbClr val="595959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334-4091-A899-185DA2940F14}"/>
              </c:ext>
            </c:extLst>
          </c:dPt>
          <c:dPt>
            <c:idx val="1"/>
            <c:bubble3D val="0"/>
            <c:spPr>
              <a:solidFill>
                <a:srgbClr val="EAEDF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6334-4091-A899-185DA2940F14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334-4091-A899-185DA2940F14}"/>
              </c:ext>
            </c:extLst>
          </c:dPt>
          <c:dPt>
            <c:idx val="3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334-4091-A899-185DA2940F14}"/>
              </c:ext>
            </c:extLst>
          </c:dPt>
          <c:dLbls>
            <c:dLbl>
              <c:idx val="0"/>
              <c:layout>
                <c:manualLayout>
                  <c:x val="-3.1900624304040066E-2"/>
                  <c:y val="-3.933199153787388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334-4091-A899-185DA2940F14}"/>
                </c:ext>
              </c:extLst>
            </c:dLbl>
            <c:dLbl>
              <c:idx val="1"/>
              <c:layout>
                <c:manualLayout>
                  <c:x val="6.6964285714285711E-3"/>
                  <c:y val="-7.40716604715376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334-4091-A899-185DA2940F14}"/>
                </c:ext>
              </c:extLst>
            </c:dLbl>
            <c:dLbl>
              <c:idx val="2"/>
              <c:layout>
                <c:manualLayout>
                  <c:x val="-5.1604387083745713E-2"/>
                  <c:y val="2.415391513856986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334-4091-A899-185DA2940F14}"/>
                </c:ext>
              </c:extLst>
            </c:dLbl>
            <c:dLbl>
              <c:idx val="3"/>
              <c:layout>
                <c:manualLayout>
                  <c:x val="4.7139884493274491E-2"/>
                  <c:y val="-1.854507385197922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334-4091-A899-185DA2940F14}"/>
                </c:ext>
              </c:extLst>
            </c:dLbl>
            <c:spPr>
              <a:noFill/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Melnais</c:v>
                </c:pt>
                <c:pt idx="1">
                  <c:v>Bruģis </c:v>
                </c:pt>
                <c:pt idx="2">
                  <c:v>Grants</c:v>
                </c:pt>
                <c:pt idx="3">
                  <c:v>Cits segums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19.71</c:v>
                </c:pt>
                <c:pt idx="1">
                  <c:v>7.0000000000000007E-2</c:v>
                </c:pt>
                <c:pt idx="2">
                  <c:v>35.67</c:v>
                </c:pt>
                <c:pt idx="3">
                  <c:v>8.89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0-6334-4091-A899-185DA2940F1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2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 </a:t>
            </a:r>
            <a: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uz 2024.gada beigām</a:t>
            </a: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,</a:t>
            </a:r>
            <a:b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</a:b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 22.4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29863216724775077"/>
          <c:y val="5.54879060621450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B53-4EE6-8E12-83C87C57511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B53-4EE6-8E12-83C87C575118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6-3FBA-4293-BA7B-32DFD0D81850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B53-4EE6-8E12-83C87C575118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B53-4EE6-8E12-83C87C575118}"/>
                </c:ext>
              </c:extLst>
            </c:dLbl>
            <c:dLbl>
              <c:idx val="3"/>
              <c:layout>
                <c:manualLayout>
                  <c:x val="1.1608623548921934E-2"/>
                  <c:y val="-1.989971091006214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fld id="{131603B2-4E7A-48C6-B0CF-8DA3A119D051}" type="VALUE">
                      <a:rPr lang="en-US" smtClean="0"/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Montserrat" panose="00000500000000000000" pitchFamily="2" charset="-70"/>
                        </a:defRPr>
                      </a:pPr>
                      <a:t>[VALUE]</a:t>
                    </a:fld>
                    <a:r>
                      <a:rPr lang="en-US" dirty="0"/>
                      <a:t> 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defRPr>
                    </a:pP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(5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8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149253731343283"/>
                      <c:h val="0.1711641522835973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3FBA-4293-BA7B-32DFD0D818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Carnikava!$A$390:$A$394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Carnikava!$B$390:$B$394</c:f>
              <c:numCache>
                <c:formatCode>General</c:formatCode>
                <c:ptCount val="5"/>
                <c:pt idx="1">
                  <c:v>3</c:v>
                </c:pt>
                <c:pt idx="2">
                  <c:v>63</c:v>
                </c:pt>
                <c:pt idx="3">
                  <c:v>5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53-4EE6-8E12-83C87C57511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52448712"/>
        <c:axId val="652451232"/>
        <c:axId val="0"/>
      </c:bar3DChart>
      <c:catAx>
        <c:axId val="6524487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52451232"/>
        <c:crosses val="autoZero"/>
        <c:auto val="1"/>
        <c:lblAlgn val="ctr"/>
        <c:lblOffset val="100"/>
        <c:noMultiLvlLbl val="0"/>
      </c:catAx>
      <c:valAx>
        <c:axId val="6524512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52448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</a:t>
            </a:r>
            <a:r>
              <a:rPr lang="lv-LV" b="1" baseline="0" dirty="0">
                <a:latin typeface="Montserrat" panose="00000500000000000000" pitchFamily="2" charset="-70"/>
              </a:rPr>
              <a:t> </a:t>
            </a:r>
            <a: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uz 2024.gada beigām,</a:t>
            </a:r>
          </a:p>
          <a:p>
            <a:pPr>
              <a:defRPr/>
            </a:pPr>
            <a:r>
              <a:rPr lang="lv-LV" b="1" dirty="0">
                <a:latin typeface="Montserrat" panose="00000500000000000000" pitchFamily="2" charset="-70"/>
              </a:rPr>
              <a:t> </a:t>
            </a: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8.6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11C4-4D5A-A504-CACF13B511C9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9261-491D-AB43-96BFF6D4A8EB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9261-491D-AB43-96BFF6D4A8EB}"/>
              </c:ext>
            </c:extLst>
          </c:dPt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261-491D-AB43-96BFF6D4A8EB}"/>
                </c:ext>
              </c:extLst>
            </c:dLbl>
            <c:dLbl>
              <c:idx val="3"/>
              <c:layout>
                <c:manualLayout>
                  <c:x val="1.5703068844012336E-2"/>
                  <c:y val="5.51714281204644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dirty="0"/>
                      <a:t>2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defRPr>
                    </a:pP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(1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en-US" sz="1100" b="1" i="0" u="none" strike="noStrike" kern="1200" baseline="0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ontserrat" panose="00000500000000000000" pitchFamily="2" charset="-7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8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8196523837890473E-2"/>
                      <c:h val="0.17288659640052423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9261-491D-AB43-96BFF6D4A8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Carnikava!$A$486:$A$490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Carnikava!$B$486:$B$490</c:f>
              <c:numCache>
                <c:formatCode>General</c:formatCode>
                <c:ptCount val="5"/>
                <c:pt idx="1">
                  <c:v>1</c:v>
                </c:pt>
                <c:pt idx="2">
                  <c:v>22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61-491D-AB43-96BFF6D4A8E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459106704"/>
        <c:axId val="459103464"/>
        <c:axId val="0"/>
      </c:bar3DChart>
      <c:catAx>
        <c:axId val="4591067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59103464"/>
        <c:crosses val="autoZero"/>
        <c:auto val="1"/>
        <c:lblAlgn val="ctr"/>
        <c:lblOffset val="100"/>
        <c:noMultiLvlLbl val="0"/>
      </c:catAx>
      <c:valAx>
        <c:axId val="45910346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459106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Carnikavas pagasts</c:v>
                </c:pt>
              </c:strCache>
            </c:strRef>
          </c:tx>
          <c:dPt>
            <c:idx val="0"/>
            <c:bubble3D val="0"/>
            <c:spPr>
              <a:solidFill>
                <a:srgbClr val="59595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3121-4F76-B7FE-53E954C8F3CF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E471-484F-A560-B959F614C7EA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3121-4F76-B7FE-53E954C8F3CF}"/>
              </c:ext>
            </c:extLst>
          </c:dPt>
          <c:dPt>
            <c:idx val="3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3121-4F76-B7FE-53E954C8F3CF}"/>
              </c:ext>
            </c:extLst>
          </c:dPt>
          <c:dLbls>
            <c:dLbl>
              <c:idx val="0"/>
              <c:layout>
                <c:manualLayout>
                  <c:x val="2.3668376627236773E-3"/>
                  <c:y val="-3.15482067352063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121-4F76-B7FE-53E954C8F3CF}"/>
                </c:ext>
              </c:extLst>
            </c:dLbl>
            <c:dLbl>
              <c:idx val="1"/>
              <c:layout>
                <c:manualLayout>
                  <c:x val="1.1642757243227745E-2"/>
                  <c:y val="-1.0350711510806808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471-484F-A560-B959F614C7EA}"/>
                </c:ext>
              </c:extLst>
            </c:dLbl>
            <c:dLbl>
              <c:idx val="2"/>
              <c:layout>
                <c:manualLayout>
                  <c:x val="-2.4501214620820329E-2"/>
                  <c:y val="1.660728466871409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121-4F76-B7FE-53E954C8F3CF}"/>
                </c:ext>
              </c:extLst>
            </c:dLbl>
            <c:dLbl>
              <c:idx val="3"/>
              <c:layout>
                <c:manualLayout>
                  <c:x val="4.0294326987816896E-2"/>
                  <c:y val="-5.638535339443240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121-4F76-B7FE-53E954C8F3CF}"/>
                </c:ext>
              </c:extLst>
            </c:dLbl>
            <c:spPr>
              <a:noFill/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Melnais</c:v>
                </c:pt>
                <c:pt idx="1">
                  <c:v>Bruģis</c:v>
                </c:pt>
                <c:pt idx="2">
                  <c:v>Grants</c:v>
                </c:pt>
                <c:pt idx="3">
                  <c:v>Cits segums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6.65</c:v>
                </c:pt>
                <c:pt idx="1">
                  <c:v>0</c:v>
                </c:pt>
                <c:pt idx="2">
                  <c:v>14.27</c:v>
                </c:pt>
                <c:pt idx="3">
                  <c:v>2.41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21-4F76-B7FE-53E954C8F3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2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1629593690660959E-2"/>
          <c:y val="0.21212780232891665"/>
          <c:w val="0.8313169626269209"/>
          <c:h val="0.584594730469919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59595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334-4091-A899-185DA2940F14}"/>
              </c:ext>
            </c:extLst>
          </c:dPt>
          <c:dPt>
            <c:idx val="1"/>
            <c:bubble3D val="0"/>
            <c:spPr>
              <a:solidFill>
                <a:srgbClr val="EAEDF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6334-4091-A899-185DA2940F14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334-4091-A899-185DA2940F14}"/>
              </c:ext>
            </c:extLst>
          </c:dPt>
          <c:dPt>
            <c:idx val="3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334-4091-A899-185DA2940F14}"/>
              </c:ext>
            </c:extLst>
          </c:dPt>
          <c:dLbls>
            <c:dLbl>
              <c:idx val="0"/>
              <c:layout>
                <c:manualLayout>
                  <c:x val="-6.578147486825274E-3"/>
                  <c:y val="-8.640574000276911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334-4091-A899-185DA2940F14}"/>
                </c:ext>
              </c:extLst>
            </c:dLbl>
            <c:dLbl>
              <c:idx val="1"/>
              <c:layout>
                <c:manualLayout>
                  <c:x val="2.8392623615262201E-2"/>
                  <c:y val="-0.2454485201217870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334-4091-A899-185DA2940F14}"/>
                </c:ext>
              </c:extLst>
            </c:dLbl>
            <c:dLbl>
              <c:idx val="2"/>
              <c:layout>
                <c:manualLayout>
                  <c:x val="-4.287480894900534E-2"/>
                  <c:y val="0.1411880534936195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334-4091-A899-185DA2940F14}"/>
                </c:ext>
              </c:extLst>
            </c:dLbl>
            <c:dLbl>
              <c:idx val="3"/>
              <c:layout>
                <c:manualLayout>
                  <c:x val="-0.1859156098323784"/>
                  <c:y val="0.106389003340543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334-4091-A899-185DA2940F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Melnais</c:v>
                </c:pt>
                <c:pt idx="1">
                  <c:v>Bruģis </c:v>
                </c:pt>
                <c:pt idx="2">
                  <c:v>Grants</c:v>
                </c:pt>
                <c:pt idx="3">
                  <c:v>Cits segums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21.87</c:v>
                </c:pt>
                <c:pt idx="1">
                  <c:v>4.3419999999999996</c:v>
                </c:pt>
                <c:pt idx="2">
                  <c:v>18.32</c:v>
                </c:pt>
                <c:pt idx="3">
                  <c:v>2.94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34-4091-A899-185DA2940F1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14064147753112"/>
          <c:y val="0.22489680048554139"/>
          <c:w val="0.77164047032083727"/>
          <c:h val="0.64876797636061123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Carnikavas pagasts</c:v>
                </c:pt>
              </c:strCache>
            </c:strRef>
          </c:tx>
          <c:dPt>
            <c:idx val="0"/>
            <c:bubble3D val="0"/>
            <c:spPr>
              <a:solidFill>
                <a:srgbClr val="59595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3121-4F76-B7FE-53E954C8F3CF}"/>
              </c:ext>
            </c:extLst>
          </c:dPt>
          <c:dPt>
            <c:idx val="1"/>
            <c:bubble3D val="0"/>
            <c:spPr>
              <a:solidFill>
                <a:srgbClr val="EAEDF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DBBB-4442-B9F3-748A75A39D0A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3121-4F76-B7FE-53E954C8F3CF}"/>
              </c:ext>
            </c:extLst>
          </c:dPt>
          <c:dPt>
            <c:idx val="3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3121-4F76-B7FE-53E954C8F3CF}"/>
              </c:ext>
            </c:extLst>
          </c:dPt>
          <c:dLbls>
            <c:dLbl>
              <c:idx val="0"/>
              <c:layout>
                <c:manualLayout>
                  <c:x val="7.6546150781915054E-3"/>
                  <c:y val="-2.804127220248389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121-4F76-B7FE-53E954C8F3CF}"/>
                </c:ext>
              </c:extLst>
            </c:dLbl>
            <c:dLbl>
              <c:idx val="2"/>
              <c:layout>
                <c:manualLayout>
                  <c:x val="3.826435601558383E-3"/>
                  <c:y val="5.209838645543932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121-4F76-B7FE-53E954C8F3CF}"/>
                </c:ext>
              </c:extLst>
            </c:dLbl>
            <c:dLbl>
              <c:idx val="3"/>
              <c:layout>
                <c:manualLayout>
                  <c:x val="1.6160054349112329E-2"/>
                  <c:y val="-1.053520162551199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121-4F76-B7FE-53E954C8F3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Melnais</c:v>
                </c:pt>
                <c:pt idx="1">
                  <c:v>Bruģis</c:v>
                </c:pt>
                <c:pt idx="2">
                  <c:v>Grants</c:v>
                </c:pt>
                <c:pt idx="3">
                  <c:v>Cits segums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77.22</c:v>
                </c:pt>
                <c:pt idx="1">
                  <c:v>2.5720000000000001</c:v>
                </c:pt>
                <c:pt idx="2">
                  <c:v>54.405000000000001</c:v>
                </c:pt>
                <c:pt idx="3">
                  <c:v>24.847999999999999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21-4F76-B7FE-53E954C8F3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634946941424951"/>
          <c:y val="0.21830470986453671"/>
          <c:w val="0.79669741568189911"/>
          <c:h val="0.57640749576500705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Ādažu pagasts</c:v>
                </c:pt>
              </c:strCache>
            </c:strRef>
          </c:tx>
          <c:dPt>
            <c:idx val="0"/>
            <c:bubble3D val="0"/>
            <c:spPr>
              <a:solidFill>
                <a:srgbClr val="59595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EE00-4E2E-B7AD-4814EFD6CBE0}"/>
              </c:ext>
            </c:extLst>
          </c:dPt>
          <c:dPt>
            <c:idx val="1"/>
            <c:bubble3D val="0"/>
            <c:spPr>
              <a:solidFill>
                <a:srgbClr val="EAEDF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EE00-4E2E-B7AD-4814EFD6CBE0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EE00-4E2E-B7AD-4814EFD6CBE0}"/>
              </c:ext>
            </c:extLst>
          </c:dPt>
          <c:dPt>
            <c:idx val="3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EE00-4E2E-B7AD-4814EFD6CBE0}"/>
              </c:ext>
            </c:extLst>
          </c:dPt>
          <c:dLbls>
            <c:dLbl>
              <c:idx val="0"/>
              <c:layout>
                <c:manualLayout>
                  <c:x val="3.6026047565303525E-2"/>
                  <c:y val="-1.703915678173700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E00-4E2E-B7AD-4814EFD6CBE0}"/>
                </c:ext>
              </c:extLst>
            </c:dLbl>
            <c:dLbl>
              <c:idx val="1"/>
              <c:layout>
                <c:manualLayout>
                  <c:x val="-1.9276258575379158E-2"/>
                  <c:y val="-1.371863989974226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E00-4E2E-B7AD-4814EFD6CBE0}"/>
                </c:ext>
              </c:extLst>
            </c:dLbl>
            <c:dLbl>
              <c:idx val="2"/>
              <c:layout>
                <c:manualLayout>
                  <c:x val="-1.6194036627510126E-2"/>
                  <c:y val="0.1066373460074247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E00-4E2E-B7AD-4814EFD6CBE0}"/>
                </c:ext>
              </c:extLst>
            </c:dLbl>
            <c:dLbl>
              <c:idx val="3"/>
              <c:layout>
                <c:manualLayout>
                  <c:x val="-0.17526032659138732"/>
                  <c:y val="5.53149606299212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E00-4E2E-B7AD-4814EFD6CB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Melnais</c:v>
                </c:pt>
                <c:pt idx="1">
                  <c:v>Bruģis</c:v>
                </c:pt>
                <c:pt idx="2">
                  <c:v>Grants</c:v>
                </c:pt>
                <c:pt idx="3">
                  <c:v>Cits segums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22.466999999999999</c:v>
                </c:pt>
                <c:pt idx="1">
                  <c:v>0.88800000000000001</c:v>
                </c:pt>
                <c:pt idx="2">
                  <c:v>22.661000000000001</c:v>
                </c:pt>
                <c:pt idx="3">
                  <c:v>2.9550000000000001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E00-4E2E-B7AD-4814EFD6CB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629593690660959E-2"/>
          <c:y val="0.21212780232891665"/>
          <c:w val="0.82327489456866798"/>
          <c:h val="0.663048819466848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Bedrīšu remonts ar nepilno tehnoloģiju</c:v>
                </c:pt>
              </c:strCache>
            </c:strRef>
          </c:tx>
          <c:spPr>
            <a:solidFill>
              <a:srgbClr val="77A4BE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334-4091-A899-185DA2940F1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6334-4091-A899-185DA2940F1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334-4091-A899-185DA2940F1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6583</c:v>
                </c:pt>
                <c:pt idx="1">
                  <c:v>9551</c:v>
                </c:pt>
                <c:pt idx="2">
                  <c:v>12398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34-4091-A899-185DA2940F1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13380815"/>
        <c:axId val="413363055"/>
      </c:barChart>
      <c:catAx>
        <c:axId val="413380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13363055"/>
        <c:crosses val="autoZero"/>
        <c:auto val="1"/>
        <c:lblAlgn val="ctr"/>
        <c:lblOffset val="100"/>
        <c:noMultiLvlLbl val="0"/>
      </c:catAx>
      <c:valAx>
        <c:axId val="4133630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3380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629593690660959E-2"/>
          <c:y val="0.21212780232891665"/>
          <c:w val="0.85946077030010226"/>
          <c:h val="0.639338085935166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Plaisu un saduršuvju aizliešana ar bituma mastiku (m)</c:v>
                </c:pt>
              </c:strCache>
            </c:strRef>
          </c:tx>
          <c:spPr>
            <a:solidFill>
              <a:srgbClr val="77A4BE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5EF-4AE0-93F5-3ED4CD120BF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5EF-4AE0-93F5-3ED4CD120BF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5EF-4AE0-93F5-3ED4CD120BFE}"/>
              </c:ext>
            </c:extLst>
          </c:dPt>
          <c:dLbls>
            <c:dLbl>
              <c:idx val="2"/>
              <c:layout>
                <c:manualLayout>
                  <c:x val="0"/>
                  <c:y val="6.675697904593473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5EF-4AE0-93F5-3ED4CD120B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7534</c:v>
                </c:pt>
                <c:pt idx="1">
                  <c:v>13313</c:v>
                </c:pt>
                <c:pt idx="2">
                  <c:v>908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5EF-4AE0-93F5-3ED4CD120BF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13380815"/>
        <c:axId val="413363055"/>
      </c:barChart>
      <c:catAx>
        <c:axId val="413380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13363055"/>
        <c:crosses val="autoZero"/>
        <c:auto val="1"/>
        <c:lblAlgn val="ctr"/>
        <c:lblOffset val="100"/>
        <c:noMultiLvlLbl val="0"/>
      </c:catAx>
      <c:valAx>
        <c:axId val="4133630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3380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BE5A0-D6E5-8549-9779-CFE680BF9E89}" type="datetimeFigureOut">
              <a:rPr lang="en-LV" smtClean="0"/>
              <a:t>10/31/2024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E27AA-9BC7-E84F-8718-96696ED692D6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28853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9403449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4422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28979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31205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69407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68486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8686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61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6234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11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3473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310896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963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EEFCA-AD98-8A35-FA70-227430EAA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A0379C-413A-7F45-6C93-C712FA7261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91B469-4B54-3EA9-A1E3-582FAF972E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30F87-5F38-9495-F5A1-8C761F43B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31267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13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042264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14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769953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A41D1-3A25-4E2F-A2D3-97D8452FD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F57772-7C04-B2A7-90BE-0C2A4D60AF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087BB1-D6F9-703A-722C-21A56BCBBF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10E075-1B99-4E82-B8C5-C95BB973D4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15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70783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16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51414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6008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588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98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9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659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1BC96-2C5F-C22B-CE03-BB17DFB028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214AA6-710F-29A8-B3F9-E65645B4D0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3B3DAC-F8D2-CF74-D626-1FCBF1C8C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31.10.2024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D19911-D4A3-94FD-562D-803576CDE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55B8AF-813B-8F1C-1F23-64A8DB3C9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511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0F402-8F55-0846-4C00-73BBCF55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EAC16-BF2A-73F4-85F0-D26896AD1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6F84E-3ECD-2578-960F-71FE68614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31.10.2024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1D60B-DB9E-6839-930E-8AD60E5E0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4784D-625F-9636-0B9A-339A8CA4E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77618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17D0C-1DB9-DA56-8558-530E7D762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6B9B4F-4D7D-9B16-2189-9D36BCF4A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7D7560-B601-9CD0-4E88-520921DAC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31.10.2024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D9C7E-0777-9EEC-7A3A-8080D0778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82D9B-958A-8EAC-BAEB-EDE493CB3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14258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89690-1D35-4664-E7F0-5C133D4B5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7053D-0B20-5909-3E3E-549DA53A45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F4D071-119F-A371-5C89-342DE92ED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95412D-569D-290D-1092-1D0B65B8B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31.10.2024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089225-9A8E-FF43-80F6-31E89BFA5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8E6ED7-F073-1020-5730-039AFFED6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26915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CE217-7D89-FEEF-6EC1-F7BA4395D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603D5B-1E06-3974-5463-9A2F04419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E76410-7CEF-138F-8C8D-D2B0C8D9A3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E7EFCD-FC6C-C8CF-E71B-358CB9FCD0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AC7405-932D-C280-57D0-E47EB66DF4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B2F23E-5C87-159B-5A16-1D1072F1E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31.10.2024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2019BC-B71E-BC46-36A8-B62C70F9C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3D832-1299-869B-F957-D12C70C8C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009856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BB1CB-60DC-643D-D57D-E653368C8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AC14F6-53FF-4780-4457-8F2B92195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31.10.2024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2F28F8-A695-D691-0F29-AE457BA90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F4FAB1-41F2-7532-034B-66C8CA67F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36737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CB9573-CEEA-5F68-74BA-1F71510CE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31.10.2024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4FA23C-F087-E506-476E-3A5CD33CB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7FE79-5153-3559-A96F-DFE865CD8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91997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E2117-BF12-1DA1-2810-82A753D94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5DB32-28EB-3A4E-1287-6AEA93033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F1266B-BABC-A4EA-FE4A-B24CBACF21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25A45-047A-6168-8396-AE4595361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31.10.2024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0AB8C5-EBCA-4079-6191-4CD81DF55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57F679-C661-A833-919B-86CB47F14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0384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0761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6B16F-D44B-3090-BC35-14DFCECF2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43174B-B237-AF7D-5863-60FE02F02A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FBE480-7825-14C3-6FB5-3F2A34477A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F3EE2B-493C-42D9-8DD9-11485D3CC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31.10.2024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F11314-74FB-6BB5-49D5-1DC6B5C3E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796F96-8262-B962-A57E-73392EE1D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12908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32009-DB4E-C131-9D33-E891EB6B8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E8AFCC-C172-1A67-D43E-551D497B13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2BCD19-B7E9-2895-2FBA-CED26D0B8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31.10.2024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A9FD3-E7E7-34B6-07CC-F5583F2FC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FE0340-3E1B-0269-2697-E1ACC7928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34826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413E4F-43D8-0710-1515-B30AE65FC6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1F798F-0FF3-2D7E-7B03-15771A0DC8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7CCF0-07B5-836A-1A16-BE7ADB2C0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31.10.2024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64051-6728-6F40-B62F-353281B51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383DA-51C2-DDDD-D434-EFF2D4122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45399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7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10/31/2024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9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10/31/2024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30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10/31/2024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408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10/31/2024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10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10/31/2024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833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10/31/2024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5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94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1094CC-73FA-F243-DE80-9F4627982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0AFF01-D9AA-0E51-A0EC-2B119A804C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D2BFD-8469-31E7-BF8C-32601C9557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DB794-A182-4F43-90C8-11DA512485FE}" type="datetimeFigureOut">
              <a:rPr lang="lv-LV" smtClean="0"/>
              <a:t>31.10.2024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9FD085-B6D0-DD60-DA1E-9CB26AB05F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B5FB3-E794-A3A2-4D1B-50077020B1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4633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3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-4770" y="6286500"/>
            <a:ext cx="18292770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lv-LV" sz="6600" b="1" dirty="0">
                <a:solidFill>
                  <a:srgbClr val="FFFFFF"/>
                </a:solidFill>
                <a:latin typeface="Montserrat Semi-Bold Bold"/>
              </a:rPr>
              <a:t>ĀDAŽU NOVADA CEĻU PROGRAMMA</a:t>
            </a:r>
            <a:endParaRPr lang="en-US" sz="6600" b="1" dirty="0">
              <a:solidFill>
                <a:srgbClr val="FFFFFF"/>
              </a:solidFill>
              <a:latin typeface="Montserrat Semi-Bold Bold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9DB51A-9979-C864-B672-E75B5AC63E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257300"/>
            <a:ext cx="7324241" cy="3581400"/>
          </a:xfrm>
          <a:prstGeom prst="rect">
            <a:avLst/>
          </a:prstGeom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id="{ADEBD622-24F6-A9AD-2242-A48E0C92EAC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CBDB9-8FE9-A108-4C96-ACAD267CB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EF4DD-B803-3FE0-94AC-51A0335A8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Projekti, kam nepieciešams līdzfinansējums atbilstoši attīstības programmai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B1BC380-083C-7BDA-045E-DCCF47213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927487"/>
              </p:ext>
            </p:extLst>
          </p:nvPr>
        </p:nvGraphicFramePr>
        <p:xfrm>
          <a:off x="685800" y="2628900"/>
          <a:ext cx="16916399" cy="6248398"/>
        </p:xfrm>
        <a:graphic>
          <a:graphicData uri="http://schemas.openxmlformats.org/drawingml/2006/table">
            <a:tbl>
              <a:tblPr/>
              <a:tblGrid>
                <a:gridCol w="6015709">
                  <a:extLst>
                    <a:ext uri="{9D8B030D-6E8A-4147-A177-3AD203B41FA5}">
                      <a16:colId xmlns:a16="http://schemas.microsoft.com/office/drawing/2014/main" val="2314821063"/>
                    </a:ext>
                  </a:extLst>
                </a:gridCol>
                <a:gridCol w="1277041">
                  <a:extLst>
                    <a:ext uri="{9D8B030D-6E8A-4147-A177-3AD203B41FA5}">
                      <a16:colId xmlns:a16="http://schemas.microsoft.com/office/drawing/2014/main" val="3500744459"/>
                    </a:ext>
                  </a:extLst>
                </a:gridCol>
                <a:gridCol w="1277041">
                  <a:extLst>
                    <a:ext uri="{9D8B030D-6E8A-4147-A177-3AD203B41FA5}">
                      <a16:colId xmlns:a16="http://schemas.microsoft.com/office/drawing/2014/main" val="833876158"/>
                    </a:ext>
                  </a:extLst>
                </a:gridCol>
                <a:gridCol w="1277041">
                  <a:extLst>
                    <a:ext uri="{9D8B030D-6E8A-4147-A177-3AD203B41FA5}">
                      <a16:colId xmlns:a16="http://schemas.microsoft.com/office/drawing/2014/main" val="3486550490"/>
                    </a:ext>
                  </a:extLst>
                </a:gridCol>
                <a:gridCol w="1277041">
                  <a:extLst>
                    <a:ext uri="{9D8B030D-6E8A-4147-A177-3AD203B41FA5}">
                      <a16:colId xmlns:a16="http://schemas.microsoft.com/office/drawing/2014/main" val="2483967089"/>
                    </a:ext>
                  </a:extLst>
                </a:gridCol>
                <a:gridCol w="1385623">
                  <a:extLst>
                    <a:ext uri="{9D8B030D-6E8A-4147-A177-3AD203B41FA5}">
                      <a16:colId xmlns:a16="http://schemas.microsoft.com/office/drawing/2014/main" val="1836202010"/>
                    </a:ext>
                  </a:extLst>
                </a:gridCol>
                <a:gridCol w="1385623">
                  <a:extLst>
                    <a:ext uri="{9D8B030D-6E8A-4147-A177-3AD203B41FA5}">
                      <a16:colId xmlns:a16="http://schemas.microsoft.com/office/drawing/2014/main" val="2044683168"/>
                    </a:ext>
                  </a:extLst>
                </a:gridCol>
                <a:gridCol w="1531476">
                  <a:extLst>
                    <a:ext uri="{9D8B030D-6E8A-4147-A177-3AD203B41FA5}">
                      <a16:colId xmlns:a16="http://schemas.microsoft.com/office/drawing/2014/main" val="1439901841"/>
                    </a:ext>
                  </a:extLst>
                </a:gridCol>
                <a:gridCol w="1489804">
                  <a:extLst>
                    <a:ext uri="{9D8B030D-6E8A-4147-A177-3AD203B41FA5}">
                      <a16:colId xmlns:a16="http://schemas.microsoft.com/office/drawing/2014/main" val="3657977889"/>
                    </a:ext>
                  </a:extLst>
                </a:gridCol>
              </a:tblGrid>
              <a:tr h="60890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Projekta nosaukums (aktivitāte)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Prioritāte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Līdzfinansējums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2024.gads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2026.gads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2027.gads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3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768168"/>
                  </a:ext>
                </a:extLst>
              </a:tr>
              <a:tr h="315496">
                <a:tc>
                  <a:txBody>
                    <a:bodyPr/>
                    <a:lstStyle/>
                    <a:p>
                      <a:r>
                        <a:rPr lang="lv-LV" sz="1600" b="1" dirty="0" err="1">
                          <a:effectLst/>
                          <a:latin typeface="Montserrat" panose="00000500000000000000" pitchFamily="2" charset="-70"/>
                        </a:rPr>
                        <a:t>Krastupes</a:t>
                      </a:r>
                      <a:r>
                        <a:rPr lang="lv-LV" sz="1600" b="1" dirty="0"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40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40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40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40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400" dirty="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40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400" dirty="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843627"/>
                  </a:ext>
                </a:extLst>
              </a:tr>
              <a:tr h="236622">
                <a:tc>
                  <a:txBody>
                    <a:bodyPr/>
                    <a:lstStyle/>
                    <a:p>
                      <a:r>
                        <a:rPr lang="lv-LV" sz="1300" b="0" dirty="0">
                          <a:effectLst/>
                          <a:latin typeface="Montserrat" panose="00000500000000000000" pitchFamily="2" charset="-70"/>
                        </a:rPr>
                        <a:t>Projektēšanas, autoruzraudzības izmaksas</a:t>
                      </a:r>
                      <a:endParaRPr lang="lv-LV" sz="1300" b="0" dirty="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1" dirty="0">
                          <a:effectLst/>
                          <a:latin typeface="Montserrat" panose="00000500000000000000" pitchFamily="2" charset="-70"/>
                        </a:rPr>
                        <a:t>121’648,79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27’865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82’528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11’257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121’648,79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179941"/>
                  </a:ext>
                </a:extLst>
              </a:tr>
              <a:tr h="236622">
                <a:tc>
                  <a:txBody>
                    <a:bodyPr/>
                    <a:lstStyle/>
                    <a:p>
                      <a:r>
                        <a:rPr lang="lv-LV" sz="1300" b="0" dirty="0">
                          <a:effectLst/>
                          <a:latin typeface="Montserrat" panose="00000500000000000000" pitchFamily="2" charset="-70"/>
                        </a:rPr>
                        <a:t>Būvniecības izmaksas</a:t>
                      </a:r>
                      <a:endParaRPr lang="lv-LV" sz="1300" b="0" dirty="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1" dirty="0">
                          <a:effectLst/>
                          <a:latin typeface="Montserrat" panose="00000500000000000000" pitchFamily="2" charset="-70"/>
                        </a:rPr>
                        <a:t>2’902’851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300’000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2’000’000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602’851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2’902’851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451191"/>
                  </a:ext>
                </a:extLst>
              </a:tr>
              <a:tr h="709866">
                <a:tc>
                  <a:txBody>
                    <a:bodyPr/>
                    <a:lstStyle/>
                    <a:p>
                      <a:r>
                        <a:rPr lang="lv-LV" sz="1300" dirty="0" err="1">
                          <a:effectLst/>
                          <a:latin typeface="Montserrat" panose="00000500000000000000" pitchFamily="2" charset="-70"/>
                        </a:rPr>
                        <a:t>Krastupes</a:t>
                      </a:r>
                      <a:r>
                        <a:rPr lang="lv-LV" sz="1300" dirty="0">
                          <a:effectLst/>
                          <a:latin typeface="Montserrat" panose="00000500000000000000" pitchFamily="2" charset="-70"/>
                        </a:rPr>
                        <a:t> ielas un krustojumu būvniecība  mainot pret ūdenscaurlaidīgu segumu un satiksmei drošu krustojumu pārbūve</a:t>
                      </a:r>
                      <a:endParaRPr lang="lv-LV" sz="1300" dirty="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1" dirty="0">
                          <a:effectLst/>
                          <a:latin typeface="Montserrat" panose="00000500000000000000" pitchFamily="2" charset="-70"/>
                        </a:rPr>
                        <a:t>1’200’000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300’000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900’000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1’200’000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102892"/>
                  </a:ext>
                </a:extLst>
              </a:tr>
              <a:tr h="236622">
                <a:tc>
                  <a:txBody>
                    <a:bodyPr/>
                    <a:lstStyle/>
                    <a:p>
                      <a:r>
                        <a:rPr lang="lv-LV" sz="1300">
                          <a:effectLst/>
                          <a:latin typeface="Montserrat" panose="00000500000000000000" pitchFamily="2" charset="-70"/>
                        </a:rPr>
                        <a:t>Caurtekas izbūve Dadzīšu ielā</a:t>
                      </a:r>
                      <a:endParaRPr lang="lv-LV" sz="130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1" dirty="0">
                          <a:effectLst/>
                          <a:latin typeface="Montserrat" panose="00000500000000000000" pitchFamily="2" charset="-70"/>
                        </a:rPr>
                        <a:t>600’000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600’000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600’000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7988826"/>
                  </a:ext>
                </a:extLst>
              </a:tr>
              <a:tr h="709866">
                <a:tc>
                  <a:txBody>
                    <a:bodyPr/>
                    <a:lstStyle/>
                    <a:p>
                      <a:r>
                        <a:rPr lang="lv-LV" sz="1300">
                          <a:effectLst/>
                          <a:latin typeface="Montserrat" panose="00000500000000000000" pitchFamily="2" charset="-70"/>
                        </a:rPr>
                        <a:t>Esošo autobusa pieturu izbūve citā vietā un papildus automašīnu stāvvietu izbūve, mikromobilitātes rīku novietnes izveide, brīvkrāna izbūve</a:t>
                      </a:r>
                      <a:endParaRPr lang="lv-LV" sz="130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1" dirty="0">
                          <a:effectLst/>
                          <a:latin typeface="Montserrat" panose="00000500000000000000" pitchFamily="2" charset="-70"/>
                        </a:rPr>
                        <a:t>500’000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500’000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500’000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79612"/>
                  </a:ext>
                </a:extLst>
              </a:tr>
              <a:tr h="709866">
                <a:tc>
                  <a:txBody>
                    <a:bodyPr/>
                    <a:lstStyle/>
                    <a:p>
                      <a:r>
                        <a:rPr lang="lv-LV" sz="1300" dirty="0" err="1">
                          <a:effectLst/>
                          <a:latin typeface="Montserrat" panose="00000500000000000000" pitchFamily="2" charset="-70"/>
                        </a:rPr>
                        <a:t>Vējupes</a:t>
                      </a:r>
                      <a:r>
                        <a:rPr lang="lv-LV" sz="1300" dirty="0">
                          <a:effectLst/>
                          <a:latin typeface="Montserrat" panose="00000500000000000000" pitchFamily="2" charset="-70"/>
                        </a:rPr>
                        <a:t> gultnes tīrīšanas no </a:t>
                      </a:r>
                      <a:r>
                        <a:rPr lang="lv-LV" sz="1300" dirty="0" err="1">
                          <a:effectLst/>
                          <a:latin typeface="Montserrat" panose="00000500000000000000" pitchFamily="2" charset="-70"/>
                        </a:rPr>
                        <a:t>aizauguma</a:t>
                      </a:r>
                      <a:r>
                        <a:rPr lang="lv-LV" sz="1300" dirty="0">
                          <a:effectLst/>
                          <a:latin typeface="Montserrat" panose="00000500000000000000" pitchFamily="2" charset="-70"/>
                        </a:rPr>
                        <a:t>, zilie un zaļie risinājumi klimata pārmaiņu nodrošināšanai ( labiekārtojums ar stādījumiem un ūdens savākšanu)</a:t>
                      </a:r>
                      <a:endParaRPr lang="lv-LV" sz="1300" dirty="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1" dirty="0">
                          <a:effectLst/>
                          <a:latin typeface="Montserrat" panose="00000500000000000000" pitchFamily="2" charset="-70"/>
                        </a:rPr>
                        <a:t>294’851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294’851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294’851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863274"/>
                  </a:ext>
                </a:extLst>
              </a:tr>
              <a:tr h="473244">
                <a:tc>
                  <a:txBody>
                    <a:bodyPr/>
                    <a:lstStyle/>
                    <a:p>
                      <a:r>
                        <a:rPr lang="lv-LV" sz="1300" dirty="0">
                          <a:effectLst/>
                          <a:latin typeface="Montserrat" panose="00000500000000000000" pitchFamily="2" charset="-70"/>
                        </a:rPr>
                        <a:t>Peldvietu labiekārtojuma izbūve, vides pieejamības un drošas infrastruktūras izveide</a:t>
                      </a:r>
                      <a:endParaRPr lang="lv-LV" sz="1300" dirty="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1" dirty="0">
                          <a:effectLst/>
                          <a:latin typeface="Montserrat" panose="00000500000000000000" pitchFamily="2" charset="-70"/>
                        </a:rPr>
                        <a:t>308’000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308’000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308’000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429404"/>
                  </a:ext>
                </a:extLst>
              </a:tr>
              <a:tr h="315496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Jaunkūlu</a:t>
                      </a:r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880486"/>
                  </a:ext>
                </a:extLst>
              </a:tr>
              <a:tr h="276059">
                <a:tc>
                  <a:txBody>
                    <a:bodyPr/>
                    <a:lstStyle/>
                    <a:p>
                      <a:pPr marL="0" marR="0" lvl="0" indent="0" algn="l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300" b="0" dirty="0">
                          <a:effectLst/>
                          <a:latin typeface="Montserrat" panose="00000500000000000000" pitchFamily="2" charset="-70"/>
                        </a:rPr>
                        <a:t>Būvniecības izmaksas</a:t>
                      </a:r>
                      <a:endParaRPr lang="lv-LV" sz="1300" b="0" dirty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1" dirty="0">
                          <a:effectLst/>
                          <a:latin typeface="Montserrat" panose="00000500000000000000" pitchFamily="2" charset="-70"/>
                        </a:rPr>
                        <a:t>1’668’123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1’046’960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621’163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1’668’123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067378"/>
                  </a:ext>
                </a:extLst>
              </a:tr>
              <a:tr h="47324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I kārta (</a:t>
                      </a:r>
                      <a:r>
                        <a:rPr lang="lv-LV" sz="1300" kern="120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Jaunkūlu</a:t>
                      </a:r>
                      <a:r>
                        <a:rPr lang="lv-LV" sz="130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  ielas no Rīgas  ielas (600 m) pārbūve, piegulošās teritorijas labiekārtojums)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1" dirty="0">
                          <a:effectLst/>
                          <a:latin typeface="Montserrat" panose="00000500000000000000" pitchFamily="2" charset="-70"/>
                        </a:rPr>
                        <a:t>1’046’960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1’046’960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1’046’960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534382"/>
                  </a:ext>
                </a:extLst>
              </a:tr>
              <a:tr h="47324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II kārtas būvniecība (</a:t>
                      </a:r>
                      <a:r>
                        <a:rPr lang="lv-LV" sz="1300" kern="120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Jaunkūlu</a:t>
                      </a:r>
                      <a:r>
                        <a:rPr lang="lv-LV" sz="130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ielas līdz Plostnieku ielai (200 m) pārbūve, piegulošās teritorijas labiekārtojums)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dirty="0">
                          <a:effectLst/>
                          <a:latin typeface="Montserrat" panose="00000500000000000000" pitchFamily="2" charset="-70"/>
                        </a:rPr>
                        <a:t>365’685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365’685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365’685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10508"/>
                  </a:ext>
                </a:extLst>
              </a:tr>
              <a:tr h="47324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III kārtas būvniecība (– </a:t>
                      </a:r>
                      <a:r>
                        <a:rPr lang="lv-LV" sz="1300" kern="120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Veckūlu</a:t>
                      </a:r>
                      <a:r>
                        <a:rPr lang="lv-LV" sz="130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ceļa posma (150 m) pārbūve, piegulošās teritorijas labiekārtojums)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1" dirty="0">
                          <a:effectLst/>
                          <a:latin typeface="Montserrat" panose="00000500000000000000" pitchFamily="2" charset="-70"/>
                        </a:rPr>
                        <a:t>255’478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255’478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255’478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152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1128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39D72-F494-A57A-9D74-7DC55E6D3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424565"/>
            <a:ext cx="15773400" cy="1280536"/>
          </a:xfrm>
        </p:spPr>
        <p:txBody>
          <a:bodyPr>
            <a:no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Uzturēšanas izmaksas papildus mērķdotācijām</a:t>
            </a:r>
            <a:endParaRPr lang="lv-LV" sz="3200" cap="all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1963564-04DF-B41F-B610-9A465C938B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104230"/>
              </p:ext>
            </p:extLst>
          </p:nvPr>
        </p:nvGraphicFramePr>
        <p:xfrm>
          <a:off x="1404867" y="3619500"/>
          <a:ext cx="15742919" cy="1645920"/>
        </p:xfrm>
        <a:graphic>
          <a:graphicData uri="http://schemas.openxmlformats.org/drawingml/2006/table">
            <a:tbl>
              <a:tblPr/>
              <a:tblGrid>
                <a:gridCol w="4174063">
                  <a:extLst>
                    <a:ext uri="{9D8B030D-6E8A-4147-A177-3AD203B41FA5}">
                      <a16:colId xmlns:a16="http://schemas.microsoft.com/office/drawing/2014/main" val="2055266732"/>
                    </a:ext>
                  </a:extLst>
                </a:gridCol>
                <a:gridCol w="2267393">
                  <a:extLst>
                    <a:ext uri="{9D8B030D-6E8A-4147-A177-3AD203B41FA5}">
                      <a16:colId xmlns:a16="http://schemas.microsoft.com/office/drawing/2014/main" val="1281684715"/>
                    </a:ext>
                  </a:extLst>
                </a:gridCol>
                <a:gridCol w="2138564">
                  <a:extLst>
                    <a:ext uri="{9D8B030D-6E8A-4147-A177-3AD203B41FA5}">
                      <a16:colId xmlns:a16="http://schemas.microsoft.com/office/drawing/2014/main" val="3798879972"/>
                    </a:ext>
                  </a:extLst>
                </a:gridCol>
                <a:gridCol w="2344690">
                  <a:extLst>
                    <a:ext uri="{9D8B030D-6E8A-4147-A177-3AD203B41FA5}">
                      <a16:colId xmlns:a16="http://schemas.microsoft.com/office/drawing/2014/main" val="2438214329"/>
                    </a:ext>
                  </a:extLst>
                </a:gridCol>
                <a:gridCol w="2396222">
                  <a:extLst>
                    <a:ext uri="{9D8B030D-6E8A-4147-A177-3AD203B41FA5}">
                      <a16:colId xmlns:a16="http://schemas.microsoft.com/office/drawing/2014/main" val="1897476824"/>
                    </a:ext>
                  </a:extLst>
                </a:gridCol>
                <a:gridCol w="2421987">
                  <a:extLst>
                    <a:ext uri="{9D8B030D-6E8A-4147-A177-3AD203B41FA5}">
                      <a16:colId xmlns:a16="http://schemas.microsoft.com/office/drawing/2014/main" val="4106170778"/>
                    </a:ext>
                  </a:extLst>
                </a:gridCol>
              </a:tblGrid>
              <a:tr h="1731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086239"/>
                  </a:ext>
                </a:extLst>
              </a:tr>
              <a:tr h="1731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Tiltu uzturēšana (18 gab.)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30000.00 €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60000.00 €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60000.00 €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60000.00 €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6089564"/>
                  </a:ext>
                </a:extLst>
              </a:tr>
              <a:tr h="1731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un </a:t>
                      </a:r>
                      <a:r>
                        <a:rPr lang="lv-LV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iesēdumu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remonts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70000.00 €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40000.00 €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70000.00 €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70000.00 €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80000.00 €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5780471"/>
                  </a:ext>
                </a:extLst>
              </a:tr>
              <a:tr h="1731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Minerālmateriālu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iegāde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70000.00 €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120000.00 €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120000.00 €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120000.00 €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130000.00 €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8312619"/>
                  </a:ext>
                </a:extLst>
              </a:tr>
              <a:tr h="1731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Pretputekļu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iestrāde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50000.00 €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50000.00 €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50000.00 €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50000.00 €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50000.00 €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3488636"/>
                  </a:ext>
                </a:extLst>
              </a:tr>
              <a:tr h="173151"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190000.00 €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240000.00 €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300000.00 €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310000.00 €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599383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26FF67CF-7809-E203-84AD-E62E76A2AB6B}"/>
              </a:ext>
            </a:extLst>
          </p:cNvPr>
          <p:cNvSpPr txBox="1">
            <a:spLocks/>
          </p:cNvSpPr>
          <p:nvPr/>
        </p:nvSpPr>
        <p:spPr>
          <a:xfrm>
            <a:off x="1374386" y="6874091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lv-LV" sz="32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2DBF2E99-0552-91AB-617A-FC1107BF2A55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42844B07-7CC6-7687-F9B9-FF821043220E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7376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C8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4766" y="4600575"/>
            <a:ext cx="18297530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lv-LV" sz="7200" b="1" dirty="0">
                <a:solidFill>
                  <a:srgbClr val="4D4D4C"/>
                </a:solidFill>
                <a:latin typeface="Montserrat" panose="00000500000000000000" pitchFamily="2" charset="-70"/>
              </a:rPr>
              <a:t>IELU UN CEĻU UZTURĒŠANA 2024.GADĀ </a:t>
            </a:r>
            <a:endParaRPr lang="lv-LV" sz="7200" b="1" cap="all" dirty="0">
              <a:solidFill>
                <a:srgbClr val="4D4D4C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A1790362-AA16-02AB-EF7C-F3698CDCDA79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E7A68EC9-8EDD-F04A-9A76-A6BD300FEA0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0510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958462-D6A8-A26A-21F3-7101CA1843A3}"/>
              </a:ext>
            </a:extLst>
          </p:cNvPr>
          <p:cNvSpPr txBox="1"/>
          <p:nvPr/>
        </p:nvSpPr>
        <p:spPr>
          <a:xfrm>
            <a:off x="1932998" y="3800061"/>
            <a:ext cx="3275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Bedrīšu remonts ar nepilno tehnoloģiju (m2)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4BD09AAB-29F6-C575-646E-7A2502D33E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0386526"/>
              </p:ext>
            </p:extLst>
          </p:nvPr>
        </p:nvGraphicFramePr>
        <p:xfrm>
          <a:off x="962188" y="4053303"/>
          <a:ext cx="4993446" cy="4017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72274883-AF74-BC4F-30B8-D4CBD0B3B1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9861233"/>
              </p:ext>
            </p:extLst>
          </p:nvPr>
        </p:nvGraphicFramePr>
        <p:xfrm>
          <a:off x="12344400" y="4039530"/>
          <a:ext cx="4993445" cy="4017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B9C72F32-ABBF-8EA2-91F2-6E75142ADF93}"/>
              </a:ext>
            </a:extLst>
          </p:cNvPr>
          <p:cNvSpPr txBox="1"/>
          <p:nvPr/>
        </p:nvSpPr>
        <p:spPr>
          <a:xfrm>
            <a:off x="12960016" y="3624031"/>
            <a:ext cx="3275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Plaisu un </a:t>
            </a:r>
            <a:r>
              <a:rPr lang="lv-LV" sz="1600" b="1" dirty="0" err="1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saduršuvju</a:t>
            </a: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 aizliešana ar bituma mastiku (m)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167712-C2B9-03E7-C9CB-3F949CE8AF43}"/>
              </a:ext>
            </a:extLst>
          </p:cNvPr>
          <p:cNvSpPr txBox="1"/>
          <p:nvPr/>
        </p:nvSpPr>
        <p:spPr>
          <a:xfrm>
            <a:off x="5217792" y="2318832"/>
            <a:ext cx="7852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</a:rPr>
              <a:t>2024.gada dati sagatavoti līdz 30.09.2024.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4B50FBD2-520C-6174-5D0C-052DF34B9A4A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FB324772-CDD0-DCDF-A1A5-B289022FB60C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958462-D6A8-A26A-21F3-7101CA1843A3}"/>
              </a:ext>
            </a:extLst>
          </p:cNvPr>
          <p:cNvSpPr txBox="1"/>
          <p:nvPr/>
        </p:nvSpPr>
        <p:spPr>
          <a:xfrm>
            <a:off x="7287246" y="3898406"/>
            <a:ext cx="32759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Greiderēšana (km)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4BD09AAB-29F6-C575-646E-7A2502D33E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0876306"/>
              </p:ext>
            </p:extLst>
          </p:nvPr>
        </p:nvGraphicFramePr>
        <p:xfrm>
          <a:off x="6780998" y="4144487"/>
          <a:ext cx="4738037" cy="4017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Title 15">
            <a:extLst>
              <a:ext uri="{FF2B5EF4-FFF2-40B4-BE49-F238E27FC236}">
                <a16:creationId xmlns:a16="http://schemas.microsoft.com/office/drawing/2014/main" id="{FAB5D974-9E10-C17B-E4FC-88D83CAB9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71199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Ielu un ceļu uzturēšanas darbi Ādažu novadā</a:t>
            </a:r>
            <a:endParaRPr lang="lv-LV" sz="4400" dirty="0"/>
          </a:p>
        </p:txBody>
      </p:sp>
    </p:spTree>
    <p:extLst>
      <p:ext uri="{BB962C8B-B14F-4D97-AF65-F5344CB8AC3E}">
        <p14:creationId xmlns:p14="http://schemas.microsoft.com/office/powerpoint/2010/main" val="1539972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70DDF6F-C257-45DC-63C6-9C31809E2765}"/>
              </a:ext>
            </a:extLst>
          </p:cNvPr>
          <p:cNvSpPr txBox="1"/>
          <p:nvPr/>
        </p:nvSpPr>
        <p:spPr>
          <a:xfrm>
            <a:off x="2253343" y="3686417"/>
            <a:ext cx="32759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Seguma labošana (m3)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31E03D-0DAB-7F63-DBAD-5FC5BA5040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5238779"/>
              </p:ext>
            </p:extLst>
          </p:nvPr>
        </p:nvGraphicFramePr>
        <p:xfrm>
          <a:off x="910085" y="3995642"/>
          <a:ext cx="5929746" cy="4653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72274883-AF74-BC4F-30B8-D4CBD0B3B1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4751535"/>
              </p:ext>
            </p:extLst>
          </p:nvPr>
        </p:nvGraphicFramePr>
        <p:xfrm>
          <a:off x="12954000" y="3816905"/>
          <a:ext cx="4738037" cy="4136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B9C72F32-ABBF-8EA2-91F2-6E75142ADF93}"/>
              </a:ext>
            </a:extLst>
          </p:cNvPr>
          <p:cNvSpPr txBox="1"/>
          <p:nvPr/>
        </p:nvSpPr>
        <p:spPr>
          <a:xfrm>
            <a:off x="13685035" y="3563306"/>
            <a:ext cx="3275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Ceļa horizontālo apzīmējumu uzklāšana (m2)</a:t>
            </a: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1099E56E-2A13-584D-E434-94523CF21B05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0F73E87E-36DB-D4EF-C6CA-C7EEEEC1C0BF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69F699-07B7-5067-E425-D3DC5AAC7973}"/>
              </a:ext>
            </a:extLst>
          </p:cNvPr>
          <p:cNvSpPr txBox="1"/>
          <p:nvPr/>
        </p:nvSpPr>
        <p:spPr>
          <a:xfrm>
            <a:off x="5217792" y="2252872"/>
            <a:ext cx="7852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</a:rPr>
              <a:t>2024.gada dati sagatavoti līdz 30.09.2024.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0DDF6F-C257-45DC-63C6-9C31809E2765}"/>
              </a:ext>
            </a:extLst>
          </p:cNvPr>
          <p:cNvSpPr txBox="1"/>
          <p:nvPr/>
        </p:nvSpPr>
        <p:spPr>
          <a:xfrm>
            <a:off x="8415228" y="3553096"/>
            <a:ext cx="3275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Bedrīšu remonts ar pilno tehnoloģiju (m2)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5631E03D-0DAB-7F63-DBAD-5FC5BA5040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0986767"/>
              </p:ext>
            </p:extLst>
          </p:nvPr>
        </p:nvGraphicFramePr>
        <p:xfrm>
          <a:off x="7104706" y="3816905"/>
          <a:ext cx="5447926" cy="4017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Title 16">
            <a:extLst>
              <a:ext uri="{FF2B5EF4-FFF2-40B4-BE49-F238E27FC236}">
                <a16:creationId xmlns:a16="http://schemas.microsoft.com/office/drawing/2014/main" id="{AE1F1FDD-51AC-2ECD-0F51-36A53D9C8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4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Ielu un ceļu uzturēšanas darbi Ādažu novadā</a:t>
            </a:r>
            <a:endParaRPr lang="lv-LV" sz="4400" dirty="0"/>
          </a:p>
        </p:txBody>
      </p:sp>
    </p:spTree>
    <p:extLst>
      <p:ext uri="{BB962C8B-B14F-4D97-AF65-F5344CB8AC3E}">
        <p14:creationId xmlns:p14="http://schemas.microsoft.com/office/powerpoint/2010/main" val="2881277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CDDC3-8A8C-1690-F73C-20F838A10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517884B-7852-8FF1-F44D-AA9A6469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400" b="1" dirty="0">
                <a:solidFill>
                  <a:srgbClr val="595959"/>
                </a:solidFill>
                <a:latin typeface="Montserrat" panose="00000500000000000000" pitchFamily="2" charset="-70"/>
              </a:rPr>
              <a:t>2024. GADĀ PAVEIKTAIS IELU UN CEĻU </a:t>
            </a:r>
            <a:r>
              <a:rPr lang="lv-LV" sz="4800" b="1" dirty="0">
                <a:solidFill>
                  <a:srgbClr val="C00000"/>
                </a:solidFill>
                <a:latin typeface="Montserrat" panose="00000500000000000000" pitchFamily="2" charset="-70"/>
              </a:rPr>
              <a:t>POSMOS</a:t>
            </a:r>
            <a:endParaRPr lang="lv-LV" sz="4400" b="1" dirty="0">
              <a:solidFill>
                <a:srgbClr val="C00000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E7CCBBF-3031-B344-5B66-ACEEBBF045BB}"/>
              </a:ext>
            </a:extLst>
          </p:cNvPr>
          <p:cNvGraphicFramePr>
            <a:graphicFrameLocks/>
          </p:cNvGraphicFramePr>
          <p:nvPr/>
        </p:nvGraphicFramePr>
        <p:xfrm>
          <a:off x="1524000" y="2793314"/>
          <a:ext cx="14249400" cy="6769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AutoShape 3">
            <a:extLst>
              <a:ext uri="{FF2B5EF4-FFF2-40B4-BE49-F238E27FC236}">
                <a16:creationId xmlns:a16="http://schemas.microsoft.com/office/drawing/2014/main" id="{CF64130F-1191-D6D5-100D-1585F945B36C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C921C5B2-CF9C-BA39-FAB2-67531BD60A4F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2844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E86FB-782D-5998-DC01-E4E9D27F7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4400" b="1" dirty="0">
                <a:solidFill>
                  <a:srgbClr val="595959"/>
                </a:solidFill>
                <a:latin typeface="Montserrat" panose="00000500000000000000" pitchFamily="2" charset="-70"/>
              </a:rPr>
              <a:t>Kopējais ciemu ielu stāvokļa kopsavilkums Ādažu novadā kopā</a:t>
            </a:r>
            <a:endParaRPr lang="lv-LV" sz="44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8B8F34B-B5AE-540D-AE16-B7524478B5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7683796"/>
              </p:ext>
            </p:extLst>
          </p:nvPr>
        </p:nvGraphicFramePr>
        <p:xfrm>
          <a:off x="1828800" y="2781301"/>
          <a:ext cx="7581899" cy="4490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AB55FEB-FC94-927F-D641-F46E7C8143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707305"/>
              </p:ext>
            </p:extLst>
          </p:nvPr>
        </p:nvGraphicFramePr>
        <p:xfrm>
          <a:off x="9677400" y="3195195"/>
          <a:ext cx="75819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AutoShape 3">
            <a:extLst>
              <a:ext uri="{FF2B5EF4-FFF2-40B4-BE49-F238E27FC236}">
                <a16:creationId xmlns:a16="http://schemas.microsoft.com/office/drawing/2014/main" id="{5355A282-69FD-2F39-9972-DC45DE5C6D0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EBCE6278-4104-AF03-AFF8-09FE160A202B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EFB96BE-D159-3C0B-D1D4-4F242B4DC2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050326"/>
              </p:ext>
            </p:extLst>
          </p:nvPr>
        </p:nvGraphicFramePr>
        <p:xfrm>
          <a:off x="2457449" y="7762748"/>
          <a:ext cx="6324600" cy="1361173"/>
        </p:xfrm>
        <a:graphic>
          <a:graphicData uri="http://schemas.openxmlformats.org/drawingml/2006/table">
            <a:tbl>
              <a:tblPr/>
              <a:tblGrid>
                <a:gridCol w="1264920">
                  <a:extLst>
                    <a:ext uri="{9D8B030D-6E8A-4147-A177-3AD203B41FA5}">
                      <a16:colId xmlns:a16="http://schemas.microsoft.com/office/drawing/2014/main" val="1689251007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1356480429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3595705173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509794338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40144608"/>
                    </a:ext>
                  </a:extLst>
                </a:gridCol>
              </a:tblGrid>
              <a:tr h="55905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Sabrucis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 sabrukšanas robežas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Slikts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Apmierinošs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Labs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67774164"/>
                  </a:ext>
                </a:extLst>
              </a:tr>
              <a:tr h="20836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9522290"/>
                  </a:ext>
                </a:extLst>
              </a:tr>
              <a:tr h="49249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Pārbūve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Pārbūve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Seguma atjaunošana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Uzturēšana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20555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F876DFC-011B-23D6-DE86-4463CF1E5B97}"/>
              </a:ext>
            </a:extLst>
          </p:cNvPr>
          <p:cNvSpPr txBox="1"/>
          <p:nvPr/>
        </p:nvSpPr>
        <p:spPr>
          <a:xfrm>
            <a:off x="838199" y="7347994"/>
            <a:ext cx="9563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Ielu un ceļu stāvokļa gradācija</a:t>
            </a:r>
          </a:p>
        </p:txBody>
      </p:sp>
    </p:spTree>
    <p:extLst>
      <p:ext uri="{BB962C8B-B14F-4D97-AF65-F5344CB8AC3E}">
        <p14:creationId xmlns:p14="http://schemas.microsoft.com/office/powerpoint/2010/main" val="41022900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E7B59-126E-DBCF-31C8-CA3E9E5E7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ielu 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skaits pēc to stāvokļa un seguma veidu dalījums pēc kilometriem</a:t>
            </a:r>
            <a:endParaRPr lang="lv-LV" sz="48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02C0-ABC7-CAF0-FA8E-6B976AD91B73}"/>
              </a:ext>
            </a:extLst>
          </p:cNvPr>
          <p:cNvGrpSpPr/>
          <p:nvPr/>
        </p:nvGrpSpPr>
        <p:grpSpPr>
          <a:xfrm>
            <a:off x="2514600" y="7962900"/>
            <a:ext cx="14478000" cy="466190"/>
            <a:chOff x="1600200" y="5133140"/>
            <a:chExt cx="14478000" cy="46619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94C6ABE-5D9F-F5EF-F287-99AA271862F8}"/>
                </a:ext>
              </a:extLst>
            </p:cNvPr>
            <p:cNvSpPr/>
            <p:nvPr/>
          </p:nvSpPr>
          <p:spPr>
            <a:xfrm>
              <a:off x="1600200" y="5142130"/>
              <a:ext cx="2895600" cy="4572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lv-LV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13293A5-C61E-9093-BA99-A1DF37A77539}"/>
                </a:ext>
              </a:extLst>
            </p:cNvPr>
            <p:cNvSpPr/>
            <p:nvPr/>
          </p:nvSpPr>
          <p:spPr>
            <a:xfrm>
              <a:off x="4495800" y="5142130"/>
              <a:ext cx="2895600" cy="4572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lv-LV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96519AB-6D3F-BAD6-F231-917A56EDAD9B}"/>
                </a:ext>
              </a:extLst>
            </p:cNvPr>
            <p:cNvSpPr/>
            <p:nvPr/>
          </p:nvSpPr>
          <p:spPr>
            <a:xfrm>
              <a:off x="7391400" y="5142130"/>
              <a:ext cx="2895600" cy="4572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lv-LV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9262877-57E0-EB21-02A5-7C9487BA3C59}"/>
                </a:ext>
              </a:extLst>
            </p:cNvPr>
            <p:cNvSpPr/>
            <p:nvPr/>
          </p:nvSpPr>
          <p:spPr>
            <a:xfrm>
              <a:off x="10287000" y="5133140"/>
              <a:ext cx="2895600" cy="4572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lv-LV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26F796F-900E-51A2-58FE-52F6C1FE65B5}"/>
                </a:ext>
              </a:extLst>
            </p:cNvPr>
            <p:cNvSpPr/>
            <p:nvPr/>
          </p:nvSpPr>
          <p:spPr>
            <a:xfrm>
              <a:off x="13182600" y="5133140"/>
              <a:ext cx="2895600" cy="4572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lv-LV" dirty="0"/>
            </a:p>
          </p:txBody>
        </p:sp>
      </p:grp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170234F-B4FB-C367-E77F-F0FB254CA6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2734826"/>
              </p:ext>
            </p:extLst>
          </p:nvPr>
        </p:nvGraphicFramePr>
        <p:xfrm>
          <a:off x="2514600" y="2738438"/>
          <a:ext cx="14516100" cy="652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12108D85-9C43-CA66-5445-6E87D698A79A}"/>
              </a:ext>
            </a:extLst>
          </p:cNvPr>
          <p:cNvGrpSpPr/>
          <p:nvPr/>
        </p:nvGrpSpPr>
        <p:grpSpPr>
          <a:xfrm>
            <a:off x="1257300" y="2716152"/>
            <a:ext cx="5372100" cy="1691873"/>
            <a:chOff x="876300" y="3314700"/>
            <a:chExt cx="5372100" cy="169187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682CBF1-502F-3D4D-64A9-11990A87563C}"/>
                </a:ext>
              </a:extLst>
            </p:cNvPr>
            <p:cNvSpPr/>
            <p:nvPr/>
          </p:nvSpPr>
          <p:spPr>
            <a:xfrm>
              <a:off x="876300" y="3462431"/>
              <a:ext cx="381000" cy="3810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43BE587-C403-50BA-6A87-38C2A8A23DAB}"/>
                </a:ext>
              </a:extLst>
            </p:cNvPr>
            <p:cNvSpPr txBox="1"/>
            <p:nvPr/>
          </p:nvSpPr>
          <p:spPr>
            <a:xfrm>
              <a:off x="1257300" y="3314700"/>
              <a:ext cx="4991100" cy="1691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lv-LV" sz="2400" b="1" dirty="0">
                  <a:latin typeface="Montserrat" panose="00000500000000000000" pitchFamily="2" charset="-70"/>
                </a:rPr>
                <a:t>Grants</a:t>
              </a:r>
            </a:p>
            <a:p>
              <a:pPr>
                <a:lnSpc>
                  <a:spcPct val="150000"/>
                </a:lnSpc>
              </a:pPr>
              <a:r>
                <a:rPr lang="lv-LV" sz="2400" b="1" dirty="0">
                  <a:latin typeface="Montserrat" panose="00000500000000000000" pitchFamily="2" charset="-70"/>
                </a:rPr>
                <a:t>Cits, nav seguma</a:t>
              </a:r>
            </a:p>
            <a:p>
              <a:pPr>
                <a:lnSpc>
                  <a:spcPct val="150000"/>
                </a:lnSpc>
              </a:pPr>
              <a:r>
                <a:rPr lang="lv-LV" sz="2400" b="1" dirty="0">
                  <a:latin typeface="Montserrat" panose="00000500000000000000" pitchFamily="2" charset="-70"/>
                </a:rPr>
                <a:t>Melnais, asfalts, bruģis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8D71DBE-EAE3-9FAD-4B0B-D27BEA71A6CB}"/>
                </a:ext>
              </a:extLst>
            </p:cNvPr>
            <p:cNvSpPr/>
            <p:nvPr/>
          </p:nvSpPr>
          <p:spPr>
            <a:xfrm>
              <a:off x="876300" y="4009353"/>
              <a:ext cx="381000" cy="3810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207546F-72F2-D070-E0FF-2FD2549058F0}"/>
                </a:ext>
              </a:extLst>
            </p:cNvPr>
            <p:cNvSpPr/>
            <p:nvPr/>
          </p:nvSpPr>
          <p:spPr>
            <a:xfrm>
              <a:off x="876300" y="4549014"/>
              <a:ext cx="381000" cy="381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18" name="AutoShape 3">
            <a:extLst>
              <a:ext uri="{FF2B5EF4-FFF2-40B4-BE49-F238E27FC236}">
                <a16:creationId xmlns:a16="http://schemas.microsoft.com/office/drawing/2014/main" id="{C9B95B27-6D9D-3BD7-8C75-F09682D9EC11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19" name="TextBox 2">
            <a:extLst>
              <a:ext uri="{FF2B5EF4-FFF2-40B4-BE49-F238E27FC236}">
                <a16:creationId xmlns:a16="http://schemas.microsoft.com/office/drawing/2014/main" id="{D101EFF1-9522-6BA4-FC0F-F7FE183DE9A2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4894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C8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4766" y="4600575"/>
            <a:ext cx="18297530" cy="332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7200" b="1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Montserrat" panose="00000500000000000000" pitchFamily="2" charset="-70"/>
                <a:ea typeface="+mn-ea"/>
                <a:cs typeface="+mn-cs"/>
              </a:rPr>
              <a:t>NOTEIKTAIS IELU UN CEĻU STĀVOKLIS 2023.GADĀ UN DARBI 2024.GADĀ </a:t>
            </a:r>
            <a:endParaRPr kumimoji="0" lang="lv-LV" sz="7200" b="1" i="0" u="none" strike="noStrike" kern="1200" cap="all" spc="0" normalizeH="0" baseline="0" noProof="0" dirty="0">
              <a:ln>
                <a:noFill/>
              </a:ln>
              <a:solidFill>
                <a:srgbClr val="4D4D4C"/>
              </a:solidFill>
              <a:effectLst/>
              <a:uLnTx/>
              <a:uFillTx/>
              <a:latin typeface="Montserrat" panose="00000500000000000000" pitchFamily="2" charset="-70"/>
              <a:ea typeface="+mn-ea"/>
              <a:cs typeface="+mn-cs"/>
            </a:endParaRP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24F2F074-4B55-5678-5E67-60F038C2B258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23E994FD-83F6-DCFA-2193-03B3F513D626}"/>
              </a:ext>
            </a:extLst>
          </p:cNvPr>
          <p:cNvSpPr txBox="1"/>
          <p:nvPr/>
        </p:nvSpPr>
        <p:spPr>
          <a:xfrm>
            <a:off x="91439" y="963930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ĀDAŽU NOVADA PAŠVALDĪBA   I   </a:t>
            </a:r>
            <a:r>
              <a:rPr kumimoji="0" lang="lv-LV" sz="15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10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5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4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9204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EB888-6ADB-032C-24F8-F6E1E336F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A un B klases ceļu stāvoklis Ādažu pagastā</a:t>
            </a:r>
            <a:endParaRPr lang="lv-LV" sz="48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2CCB58B-DC07-C117-D6D5-E5EC85E4FF79}"/>
              </a:ext>
            </a:extLst>
          </p:cNvPr>
          <p:cNvGraphicFramePr>
            <a:graphicFrameLocks/>
          </p:cNvGraphicFramePr>
          <p:nvPr/>
        </p:nvGraphicFramePr>
        <p:xfrm>
          <a:off x="3428999" y="2924414"/>
          <a:ext cx="1143000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9EE10F15-31AA-9373-FB11-03A3B153407C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942C408F-FA43-1675-5B35-59C68F53AAB3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1160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C502454C-5049-9498-CE3B-C53DD17C7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068"/>
          <a:stretch/>
        </p:blipFill>
        <p:spPr>
          <a:xfrm>
            <a:off x="5829576" y="800100"/>
            <a:ext cx="12458424" cy="9486900"/>
          </a:xfrm>
          <a:prstGeom prst="rect">
            <a:avLst/>
          </a:prstGeom>
        </p:spPr>
      </p:pic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E695DD79-1A1E-0FBD-D7E8-A34F35B9D6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9016928"/>
              </p:ext>
            </p:extLst>
          </p:nvPr>
        </p:nvGraphicFramePr>
        <p:xfrm>
          <a:off x="541978" y="4853833"/>
          <a:ext cx="6650183" cy="5347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C6CAB8C6-0BBC-BCB4-B574-507230969D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3141846"/>
              </p:ext>
            </p:extLst>
          </p:nvPr>
        </p:nvGraphicFramePr>
        <p:xfrm>
          <a:off x="5202059" y="2210851"/>
          <a:ext cx="3796144" cy="3118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4B098B90-5CF0-6A3C-BEA2-B18E873AAD03}"/>
              </a:ext>
            </a:extLst>
          </p:cNvPr>
          <p:cNvSpPr txBox="1"/>
          <p:nvPr/>
        </p:nvSpPr>
        <p:spPr>
          <a:xfrm>
            <a:off x="3132778" y="5205146"/>
            <a:ext cx="22191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700" b="1" dirty="0">
                <a:solidFill>
                  <a:srgbClr val="595959"/>
                </a:solidFill>
                <a:latin typeface="Montserrat" panose="00000500000000000000" pitchFamily="2" charset="-70"/>
              </a:rPr>
              <a:t>Ielas - 577</a:t>
            </a:r>
            <a:endParaRPr lang="en-US" sz="27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834420-C90A-DDBC-BDC7-7EA2546D66A8}"/>
              </a:ext>
            </a:extLst>
          </p:cNvPr>
          <p:cNvSpPr txBox="1"/>
          <p:nvPr/>
        </p:nvSpPr>
        <p:spPr>
          <a:xfrm>
            <a:off x="6268859" y="2210851"/>
            <a:ext cx="22191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700" b="1" dirty="0">
                <a:solidFill>
                  <a:srgbClr val="595959"/>
                </a:solidFill>
                <a:latin typeface="Montserrat" panose="00000500000000000000" pitchFamily="2" charset="-70"/>
              </a:rPr>
              <a:t>Ceļi - 55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66C510E-09E9-3C78-7194-FBF42587E523}"/>
              </a:ext>
            </a:extLst>
          </p:cNvPr>
          <p:cNvSpPr txBox="1">
            <a:spLocks/>
          </p:cNvSpPr>
          <p:nvPr/>
        </p:nvSpPr>
        <p:spPr>
          <a:xfrm>
            <a:off x="914400" y="755981"/>
            <a:ext cx="9448800" cy="11831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Ādažu novada ielas un ceļi (skaits - 632)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FE4650-ACA2-C44A-2462-39CA7FB64412}"/>
              </a:ext>
            </a:extLst>
          </p:cNvPr>
          <p:cNvSpPr txBox="1"/>
          <p:nvPr/>
        </p:nvSpPr>
        <p:spPr>
          <a:xfrm>
            <a:off x="552864" y="2483863"/>
            <a:ext cx="4171536" cy="246221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dirty="0">
                <a:latin typeface="Montserrat" panose="00000500000000000000" pitchFamily="2" charset="-70"/>
              </a:rPr>
              <a:t>Carnikavas </a:t>
            </a:r>
            <a:r>
              <a:rPr lang="lv-LV" dirty="0" err="1">
                <a:latin typeface="Montserrat" panose="00000500000000000000" pitchFamily="2" charset="-70"/>
              </a:rPr>
              <a:t>komunālserviss</a:t>
            </a:r>
            <a:r>
              <a:rPr lang="lv-LV" dirty="0">
                <a:latin typeface="Montserrat" panose="00000500000000000000" pitchFamily="2" charset="-70"/>
              </a:rPr>
              <a:t> apsaimnieko un uztur 632 Ādažu novada ielas un ceļus. Novadā ir 55 ceļi un 577 ielas.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dirty="0">
                <a:latin typeface="Montserrat" panose="00000500000000000000" pitchFamily="2" charset="-70"/>
              </a:rPr>
              <a:t>Ādažu novada kopējais ielu un ceļu garums sastāda 343.2 km. Ceļu kopgarums 87,7 km un ielu kopgarums 255,6 kilometri  </a:t>
            </a:r>
          </a:p>
        </p:txBody>
      </p:sp>
    </p:spTree>
    <p:extLst>
      <p:ext uri="{BB962C8B-B14F-4D97-AF65-F5344CB8AC3E}">
        <p14:creationId xmlns:p14="http://schemas.microsoft.com/office/powerpoint/2010/main" val="3547087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E13C9-FDBA-A828-78DC-94888D466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600" b="1" dirty="0">
                <a:solidFill>
                  <a:srgbClr val="595959"/>
                </a:solidFill>
                <a:latin typeface="Montserrat" panose="00000500000000000000" pitchFamily="2" charset="-70"/>
              </a:rPr>
              <a:t>Ādažu pilsētas ielu stāvokļa kopsavilkums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66111A1-12EA-E3FF-672A-124F3F8315D1}"/>
              </a:ext>
            </a:extLst>
          </p:cNvPr>
          <p:cNvGraphicFramePr>
            <a:graphicFrameLocks/>
          </p:cNvGraphicFramePr>
          <p:nvPr/>
        </p:nvGraphicFramePr>
        <p:xfrm>
          <a:off x="4038600" y="3543300"/>
          <a:ext cx="9739748" cy="5774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275843E1-AD4D-2534-C577-8470B25366AC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9CA7ED0D-6ECC-5632-DCBD-B8488ABFD4B7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26452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4A454-180B-3ED7-7751-7F76EBD6C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600" b="1" dirty="0">
                <a:solidFill>
                  <a:srgbClr val="595959"/>
                </a:solidFill>
                <a:latin typeface="Montserrat" panose="00000500000000000000" pitchFamily="2" charset="-70"/>
              </a:rPr>
              <a:t>Baltezera ielu stāvokļa kopsavilkums</a:t>
            </a:r>
            <a:endParaRPr lang="lv-LV" sz="46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E001BD1-B06A-1D43-112B-D4DA27D76D46}"/>
              </a:ext>
            </a:extLst>
          </p:cNvPr>
          <p:cNvGraphicFramePr>
            <a:graphicFrameLocks/>
          </p:cNvGraphicFramePr>
          <p:nvPr/>
        </p:nvGraphicFramePr>
        <p:xfrm>
          <a:off x="3429000" y="3086100"/>
          <a:ext cx="10744200" cy="5890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2AABA473-F137-593A-8163-561D58FAAFCB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F233593D-5A0A-2C29-2B99-1CEDCA9D443C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00893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5E472-D264-16B9-F64B-B07B9F438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Kadagas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 ielu stāvokļa kopsavilkums</a:t>
            </a:r>
            <a:endParaRPr lang="lv-LV" sz="4800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F3B16BC-6C1D-1079-AC05-9B18B7C3A3FB}"/>
              </a:ext>
            </a:extLst>
          </p:cNvPr>
          <p:cNvGraphicFramePr>
            <a:graphicFrameLocks/>
          </p:cNvGraphicFramePr>
          <p:nvPr/>
        </p:nvGraphicFramePr>
        <p:xfrm>
          <a:off x="3505200" y="3390900"/>
          <a:ext cx="108966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CC581571-CF1F-300D-3BA6-722D4E3CD6AA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16FE6864-223D-CE01-40F7-94C21B1924A7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28515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6B160-563E-8C52-7CE0-FE4DAC196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Ataru, Birznieku, </a:t>
            </a:r>
            <a:r>
              <a:rPr lang="lv-LV" sz="4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Stapriņu</a:t>
            </a:r>
            <a:r>
              <a:rPr lang="lv-LV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un </a:t>
            </a:r>
            <a:r>
              <a:rPr lang="lv-LV" sz="4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Eimuru</a:t>
            </a:r>
            <a:r>
              <a:rPr lang="lv-LV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ciemu ielu 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stāvokļa kopsavilkums</a:t>
            </a:r>
            <a:endParaRPr lang="lv-LV" sz="48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538EF45-A884-3AAE-82B2-2FD81533C726}"/>
              </a:ext>
            </a:extLst>
          </p:cNvPr>
          <p:cNvGraphicFramePr>
            <a:graphicFrameLocks/>
          </p:cNvGraphicFramePr>
          <p:nvPr/>
        </p:nvGraphicFramePr>
        <p:xfrm>
          <a:off x="2476498" y="3619500"/>
          <a:ext cx="13830301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810969DF-1EEF-5723-987F-2921DA37284F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24183846-FE7B-9AC7-BD08-51E532F452F3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04278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09338-CD48-410E-5D74-5474387E8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Garkalnes, </a:t>
            </a:r>
            <a:r>
              <a:rPr lang="lv-LV" sz="4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Iļķenes</a:t>
            </a:r>
            <a:r>
              <a:rPr lang="lv-LV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Alderu ciemu ielu </a:t>
            </a:r>
            <a:r>
              <a:rPr lang="lv-LV" sz="4400" b="1" dirty="0">
                <a:solidFill>
                  <a:srgbClr val="595959"/>
                </a:solidFill>
                <a:latin typeface="Montserrat" panose="00000500000000000000" pitchFamily="2" charset="-70"/>
              </a:rPr>
              <a:t>stāvokļa kopsavilkums</a:t>
            </a:r>
            <a:endParaRPr lang="lv-LV" sz="44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A9B35A0-8F25-E6EB-2AA9-EDC2FDF97DD3}"/>
              </a:ext>
            </a:extLst>
          </p:cNvPr>
          <p:cNvGraphicFramePr>
            <a:graphicFrameLocks/>
          </p:cNvGraphicFramePr>
          <p:nvPr/>
        </p:nvGraphicFramePr>
        <p:xfrm>
          <a:off x="2419350" y="3086100"/>
          <a:ext cx="13449300" cy="5304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AutoShape 3">
            <a:extLst>
              <a:ext uri="{FF2B5EF4-FFF2-40B4-BE49-F238E27FC236}">
                <a16:creationId xmlns:a16="http://schemas.microsoft.com/office/drawing/2014/main" id="{5491BEF0-72B2-87BC-C2C5-EA1BFBEA4411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E94C869C-403C-1526-39D4-3B11930C770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7224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ED11B1B-2B69-C8A1-A5AF-F97E28FD911D}"/>
              </a:ext>
            </a:extLst>
          </p:cNvPr>
          <p:cNvGraphicFramePr>
            <a:graphicFrameLocks noGrp="1"/>
          </p:cNvGraphicFramePr>
          <p:nvPr/>
        </p:nvGraphicFramePr>
        <p:xfrm>
          <a:off x="247651" y="822960"/>
          <a:ext cx="17049748" cy="2364825"/>
        </p:xfrm>
        <a:graphic>
          <a:graphicData uri="http://schemas.openxmlformats.org/drawingml/2006/table">
            <a:tbl>
              <a:tblPr/>
              <a:tblGrid>
                <a:gridCol w="589442">
                  <a:extLst>
                    <a:ext uri="{9D8B030D-6E8A-4147-A177-3AD203B41FA5}">
                      <a16:colId xmlns:a16="http://schemas.microsoft.com/office/drawing/2014/main" val="2154150045"/>
                    </a:ext>
                  </a:extLst>
                </a:gridCol>
                <a:gridCol w="3201507">
                  <a:extLst>
                    <a:ext uri="{9D8B030D-6E8A-4147-A177-3AD203B41FA5}">
                      <a16:colId xmlns:a16="http://schemas.microsoft.com/office/drawing/2014/main" val="3107364188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63628443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662328050"/>
                    </a:ext>
                  </a:extLst>
                </a:gridCol>
                <a:gridCol w="4212579">
                  <a:extLst>
                    <a:ext uri="{9D8B030D-6E8A-4147-A177-3AD203B41FA5}">
                      <a16:colId xmlns:a16="http://schemas.microsoft.com/office/drawing/2014/main" val="3975610360"/>
                    </a:ext>
                  </a:extLst>
                </a:gridCol>
                <a:gridCol w="2160910">
                  <a:extLst>
                    <a:ext uri="{9D8B030D-6E8A-4147-A177-3AD203B41FA5}">
                      <a16:colId xmlns:a16="http://schemas.microsoft.com/office/drawing/2014/main" val="2052624076"/>
                    </a:ext>
                  </a:extLst>
                </a:gridCol>
                <a:gridCol w="2160910">
                  <a:extLst>
                    <a:ext uri="{9D8B030D-6E8A-4147-A177-3AD203B41FA5}">
                      <a16:colId xmlns:a16="http://schemas.microsoft.com/office/drawing/2014/main" val="332204613"/>
                    </a:ext>
                  </a:extLst>
                </a:gridCol>
              </a:tblGrid>
              <a:tr h="83701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5046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 err="1">
                          <a:effectLst/>
                          <a:latin typeface="Montserrat" panose="00000500000000000000" pitchFamily="2" charset="-70"/>
                        </a:rPr>
                        <a:t>Divezeri</a:t>
                      </a:r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621896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Cibuļu iela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583135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Dūņezera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2142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Grunduļu iela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7993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Smilškalnu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98294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27616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Zaraines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250913"/>
                  </a:ext>
                </a:extLst>
              </a:tr>
            </a:tbl>
          </a:graphicData>
        </a:graphic>
      </p:graphicFrame>
      <p:sp>
        <p:nvSpPr>
          <p:cNvPr id="5" name="Title 3">
            <a:extLst>
              <a:ext uri="{FF2B5EF4-FFF2-40B4-BE49-F238E27FC236}">
                <a16:creationId xmlns:a16="http://schemas.microsoft.com/office/drawing/2014/main" id="{91736A90-CD04-B4D9-87BC-FB0687056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64653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Divezera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070DBE9-8D86-181E-8A7B-73E00A2637E4}"/>
              </a:ext>
            </a:extLst>
          </p:cNvPr>
          <p:cNvGraphicFramePr>
            <a:graphicFrameLocks/>
          </p:cNvGraphicFramePr>
          <p:nvPr/>
        </p:nvGraphicFramePr>
        <p:xfrm>
          <a:off x="2133600" y="4090863"/>
          <a:ext cx="12881882" cy="5378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AutoShape 3">
            <a:extLst>
              <a:ext uri="{FF2B5EF4-FFF2-40B4-BE49-F238E27FC236}">
                <a16:creationId xmlns:a16="http://schemas.microsoft.com/office/drawing/2014/main" id="{66A8BA7E-D6EF-2926-C34B-A3C9F66EBA68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A04BBA83-331E-74DC-7F1A-28A27AD522C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19173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8451E-F260-06CE-FD16-52F464B6F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Carnikavas pagasta ceļu stāvokļa kopsavilkums</a:t>
            </a:r>
            <a:endParaRPr lang="lv-LV" sz="4800" dirty="0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6ADA229F-530E-0968-C1FB-6B823399981E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6DE7BF8-7D3A-12F2-F578-B6D79CD72E31}"/>
              </a:ext>
            </a:extLst>
          </p:cNvPr>
          <p:cNvGraphicFramePr>
            <a:graphicFrameLocks/>
          </p:cNvGraphicFramePr>
          <p:nvPr/>
        </p:nvGraphicFramePr>
        <p:xfrm>
          <a:off x="3352800" y="3267314"/>
          <a:ext cx="11277600" cy="5524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AutoShape 3">
            <a:extLst>
              <a:ext uri="{FF2B5EF4-FFF2-40B4-BE49-F238E27FC236}">
                <a16:creationId xmlns:a16="http://schemas.microsoft.com/office/drawing/2014/main" id="{57BDE346-7E16-7E89-7E33-BF4CB6C224E3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ADD738-6E67-2BF0-61EB-8D5F07B675E3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8558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5DA32-2B1B-AA6A-FAF1-7ADDD62CC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Gaujas un Lilastes ielu stāvokļa kopsavilkums</a:t>
            </a:r>
            <a:endParaRPr lang="lv-LV" sz="4800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22349F61-DF3A-9E08-499F-86A049367A9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DED3B92-865F-DA5B-5088-06580CB21585}"/>
              </a:ext>
            </a:extLst>
          </p:cNvPr>
          <p:cNvGraphicFramePr>
            <a:graphicFrameLocks/>
          </p:cNvGraphicFramePr>
          <p:nvPr/>
        </p:nvGraphicFramePr>
        <p:xfrm>
          <a:off x="3352800" y="3314700"/>
          <a:ext cx="12344400" cy="5629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AutoShape 3">
            <a:extLst>
              <a:ext uri="{FF2B5EF4-FFF2-40B4-BE49-F238E27FC236}">
                <a16:creationId xmlns:a16="http://schemas.microsoft.com/office/drawing/2014/main" id="{2C11DFF2-F892-8947-9FE5-E659506D72D6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1C9660-9CC3-E10E-1EE4-200530818F64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91073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CDFFA-A37A-B321-0805-6DD47F02E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Carnikavas ielu stāvokļa kopsavilkums</a:t>
            </a:r>
            <a:endParaRPr lang="lv-LV" sz="48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19097FE-2A15-E4B9-2BB4-B081A02C8379}"/>
              </a:ext>
            </a:extLst>
          </p:cNvPr>
          <p:cNvGraphicFramePr>
            <a:graphicFrameLocks/>
          </p:cNvGraphicFramePr>
          <p:nvPr/>
        </p:nvGraphicFramePr>
        <p:xfrm>
          <a:off x="2514600" y="3238500"/>
          <a:ext cx="1363980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AutoShape 3">
            <a:extLst>
              <a:ext uri="{FF2B5EF4-FFF2-40B4-BE49-F238E27FC236}">
                <a16:creationId xmlns:a16="http://schemas.microsoft.com/office/drawing/2014/main" id="{B28CABF4-7194-2402-054D-C132E1419B93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39E963E5-F7F1-3F13-12C4-F6318B6C1BFE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54141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62EF2-BAB4-E079-6E42-4301F2F23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Garupes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 ielu stāvokļa kopsavilkums</a:t>
            </a:r>
            <a:endParaRPr lang="lv-LV" sz="48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0A01157-EB8B-F880-343D-DC65E78C55A4}"/>
              </a:ext>
            </a:extLst>
          </p:cNvPr>
          <p:cNvGraphicFramePr>
            <a:graphicFrameLocks/>
          </p:cNvGraphicFramePr>
          <p:nvPr/>
        </p:nvGraphicFramePr>
        <p:xfrm>
          <a:off x="2209800" y="3116857"/>
          <a:ext cx="14322134" cy="6368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AutoShape 3">
            <a:extLst>
              <a:ext uri="{FF2B5EF4-FFF2-40B4-BE49-F238E27FC236}">
                <a16:creationId xmlns:a16="http://schemas.microsoft.com/office/drawing/2014/main" id="{57A2780F-991B-2BA3-84AA-6AF7C1F981B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69FD4B34-73A3-7186-910D-455FF0A1F147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AA0B3717-1067-540A-2B26-4757E6AC14E4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5041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5000"/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A2280-76EB-5460-33FE-ED32AD251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011461"/>
            <a:ext cx="13716000" cy="1183100"/>
          </a:xfrm>
        </p:spPr>
        <p:txBody>
          <a:bodyPr>
            <a:noAutofit/>
          </a:bodyPr>
          <a:lstStyle/>
          <a:p>
            <a: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Ādažu novada </a:t>
            </a:r>
            <a:r>
              <a:rPr lang="lv-LV" sz="4400" b="1" cap="all" dirty="0">
                <a:solidFill>
                  <a:srgbClr val="C00000"/>
                </a:solidFill>
                <a:latin typeface="Montserrat" panose="00000500000000000000" pitchFamily="2" charset="-70"/>
              </a:rPr>
              <a:t>ceļu</a:t>
            </a:r>
            <a: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 segums </a:t>
            </a:r>
            <a:b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(87.7 km)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5F57594-BFB8-5B60-2E4E-B15EA6DE39AA}"/>
              </a:ext>
            </a:extLst>
          </p:cNvPr>
          <p:cNvGrpSpPr/>
          <p:nvPr/>
        </p:nvGrpSpPr>
        <p:grpSpPr>
          <a:xfrm>
            <a:off x="1952181" y="2710464"/>
            <a:ext cx="14383635" cy="6262256"/>
            <a:chOff x="1014255" y="2078181"/>
            <a:chExt cx="9589090" cy="4174837"/>
          </a:xfrm>
          <a:solidFill>
            <a:srgbClr val="AA4839"/>
          </a:solidFill>
        </p:grpSpPr>
        <p:graphicFrame>
          <p:nvGraphicFramePr>
            <p:cNvPr id="15" name="Chart 14">
              <a:extLst>
                <a:ext uri="{FF2B5EF4-FFF2-40B4-BE49-F238E27FC236}">
                  <a16:creationId xmlns:a16="http://schemas.microsoft.com/office/drawing/2014/main" id="{4BD09AAB-29F6-C575-646E-7A2502D33E8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667767884"/>
                </p:ext>
              </p:extLst>
            </p:nvPr>
          </p:nvGraphicFramePr>
          <p:xfrm>
            <a:off x="1014255" y="2078181"/>
            <a:ext cx="5598981" cy="417483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21" name="Chart 20">
              <a:extLst>
                <a:ext uri="{FF2B5EF4-FFF2-40B4-BE49-F238E27FC236}">
                  <a16:creationId xmlns:a16="http://schemas.microsoft.com/office/drawing/2014/main" id="{AEE915C9-6924-EF8F-5FD0-EE2C794F7BF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40211401"/>
                </p:ext>
              </p:extLst>
            </p:nvPr>
          </p:nvGraphicFramePr>
          <p:xfrm>
            <a:off x="7206126" y="2816820"/>
            <a:ext cx="3397219" cy="248485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EC2C580-08B4-DAF2-369B-B201D5610F3D}"/>
              </a:ext>
            </a:extLst>
          </p:cNvPr>
          <p:cNvGrpSpPr/>
          <p:nvPr/>
        </p:nvGrpSpPr>
        <p:grpSpPr>
          <a:xfrm>
            <a:off x="4312618" y="3074953"/>
            <a:ext cx="11689382" cy="707886"/>
            <a:chOff x="2653406" y="2207598"/>
            <a:chExt cx="7792921" cy="47192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F909D59-6CDB-682F-1F09-29E8EE23C96E}"/>
                </a:ext>
              </a:extLst>
            </p:cNvPr>
            <p:cNvSpPr txBox="1"/>
            <p:nvPr/>
          </p:nvSpPr>
          <p:spPr>
            <a:xfrm>
              <a:off x="7519508" y="2207598"/>
              <a:ext cx="2926819" cy="4719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Carnikavas </a:t>
              </a:r>
              <a:r>
                <a:rPr lang="en-US" sz="2000" b="1" dirty="0" err="1">
                  <a:solidFill>
                    <a:srgbClr val="595959"/>
                  </a:solidFill>
                  <a:latin typeface="Montserrat" panose="00000500000000000000" pitchFamily="2" charset="-70"/>
                </a:rPr>
                <a:t>pagasts</a:t>
              </a:r>
              <a:r>
                <a:rPr lang="lv-LV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 23.33 km</a:t>
              </a:r>
              <a:endParaRPr lang="en-US" sz="2000" b="1" dirty="0">
                <a:solidFill>
                  <a:srgbClr val="595959"/>
                </a:solidFill>
                <a:latin typeface="Montserrat" panose="00000500000000000000" pitchFamily="2" charset="-70"/>
              </a:endParaRPr>
            </a:p>
            <a:p>
              <a:endParaRPr lang="lv-LV" sz="2000" b="1" dirty="0">
                <a:solidFill>
                  <a:srgbClr val="595959"/>
                </a:solidFill>
                <a:latin typeface="Montserrat" panose="00000500000000000000" pitchFamily="2" charset="-7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007B730-B41F-7259-C547-EB3DEF207077}"/>
                </a:ext>
              </a:extLst>
            </p:cNvPr>
            <p:cNvSpPr txBox="1"/>
            <p:nvPr/>
          </p:nvSpPr>
          <p:spPr>
            <a:xfrm>
              <a:off x="2653406" y="2226039"/>
              <a:ext cx="2322431" cy="2667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rtl="0">
                <a:defRPr sz="1862" b="0" i="0" u="none" strike="noStrike" kern="1200" spc="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r>
                <a:rPr lang="lv-LV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Ādažu pagasts 64.34 km</a:t>
              </a:r>
            </a:p>
          </p:txBody>
        </p:sp>
      </p:grpSp>
      <p:sp>
        <p:nvSpPr>
          <p:cNvPr id="10" name="AutoShape 3">
            <a:extLst>
              <a:ext uri="{FF2B5EF4-FFF2-40B4-BE49-F238E27FC236}">
                <a16:creationId xmlns:a16="http://schemas.microsoft.com/office/drawing/2014/main" id="{313F7DAD-5860-91D9-EAE3-EC9D9D9B8149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FCBF4FE9-01ED-7775-F0D6-9592D573631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48688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E798F-B8B3-AB4F-C58D-85E2BDD05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Kalngales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 ielu stāvokļa kopsavilkums</a:t>
            </a:r>
            <a:endParaRPr lang="lv-LV" sz="48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3C4C06E-40D5-4110-4EF0-2FCBBB186E32}"/>
              </a:ext>
            </a:extLst>
          </p:cNvPr>
          <p:cNvGraphicFramePr>
            <a:graphicFrameLocks/>
          </p:cNvGraphicFramePr>
          <p:nvPr/>
        </p:nvGraphicFramePr>
        <p:xfrm>
          <a:off x="2171700" y="3086100"/>
          <a:ext cx="13677900" cy="6278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AutoShape 3">
            <a:extLst>
              <a:ext uri="{FF2B5EF4-FFF2-40B4-BE49-F238E27FC236}">
                <a16:creationId xmlns:a16="http://schemas.microsoft.com/office/drawing/2014/main" id="{C06ED4B8-9949-837B-E38A-077EDD46E47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toShape 3">
            <a:extLst>
              <a:ext uri="{FF2B5EF4-FFF2-40B4-BE49-F238E27FC236}">
                <a16:creationId xmlns:a16="http://schemas.microsoft.com/office/drawing/2014/main" id="{88E14F0F-24B4-E58F-8DD6-5290F62967B2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154A168D-3846-1269-F7E4-13D73BEF4D1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64333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27C72-27E8-8D26-C29D-771B13434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Garciema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 ielu stāvokļa kopsavilkums</a:t>
            </a:r>
            <a:endParaRPr lang="lv-LV" sz="48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A370F78-A25E-6E13-03E5-3F7E748899AF}"/>
              </a:ext>
            </a:extLst>
          </p:cNvPr>
          <p:cNvGraphicFramePr>
            <a:graphicFrameLocks/>
          </p:cNvGraphicFramePr>
          <p:nvPr/>
        </p:nvGraphicFramePr>
        <p:xfrm>
          <a:off x="1524000" y="2876549"/>
          <a:ext cx="15316200" cy="6381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AutoShape 3">
            <a:extLst>
              <a:ext uri="{FF2B5EF4-FFF2-40B4-BE49-F238E27FC236}">
                <a16:creationId xmlns:a16="http://schemas.microsoft.com/office/drawing/2014/main" id="{7FC3E5CF-384B-EE24-D78D-C6907C5D7035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E9883F21-0441-883B-7BE4-A3477ABA7376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E5F3D6D6-CEB4-92B4-C78B-05E184C68061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71985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BE58-EF4A-C1A1-2309-AEE875691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Siguļu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 ielu stāvokļa kopsavilkums</a:t>
            </a:r>
            <a:endParaRPr lang="lv-LV" sz="48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EA42E6A-54C1-2B13-8933-8C1F906A5352}"/>
              </a:ext>
            </a:extLst>
          </p:cNvPr>
          <p:cNvGraphicFramePr>
            <a:graphicFrameLocks/>
          </p:cNvGraphicFramePr>
          <p:nvPr/>
        </p:nvGraphicFramePr>
        <p:xfrm>
          <a:off x="2053936" y="2612233"/>
          <a:ext cx="14557664" cy="6905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AutoShape 3">
            <a:extLst>
              <a:ext uri="{FF2B5EF4-FFF2-40B4-BE49-F238E27FC236}">
                <a16:creationId xmlns:a16="http://schemas.microsoft.com/office/drawing/2014/main" id="{F17C07A9-E50A-485F-1C2D-60B30BF1C5A2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959DA704-600A-7CB3-DCDE-CD82234CB972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5C2A3EE2-7ACC-6AC2-DE7E-9059C42DBFC4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55733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2252662" y="1261285"/>
          <a:ext cx="13020675" cy="8844596"/>
        </p:xfrm>
        <a:graphic>
          <a:graphicData uri="http://schemas.openxmlformats.org/drawingml/2006/table">
            <a:tbl>
              <a:tblPr/>
              <a:tblGrid>
                <a:gridCol w="399673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629276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514599">
                  <a:extLst>
                    <a:ext uri="{9D8B030D-6E8A-4147-A177-3AD203B41FA5}">
                      <a16:colId xmlns:a16="http://schemas.microsoft.com/office/drawing/2014/main" val="2041238459"/>
                    </a:ext>
                  </a:extLst>
                </a:gridCol>
                <a:gridCol w="1758929">
                  <a:extLst>
                    <a:ext uri="{9D8B030D-6E8A-4147-A177-3AD203B41FA5}">
                      <a16:colId xmlns:a16="http://schemas.microsoft.com/office/drawing/2014/main" val="973652688"/>
                    </a:ext>
                  </a:extLst>
                </a:gridCol>
                <a:gridCol w="2203472">
                  <a:extLst>
                    <a:ext uri="{9D8B030D-6E8A-4147-A177-3AD203B41FA5}">
                      <a16:colId xmlns:a16="http://schemas.microsoft.com/office/drawing/2014/main" val="303319141"/>
                    </a:ext>
                  </a:extLst>
                </a:gridCol>
                <a:gridCol w="1304926">
                  <a:extLst>
                    <a:ext uri="{9D8B030D-6E8A-4147-A177-3AD203B41FA5}">
                      <a16:colId xmlns:a16="http://schemas.microsoft.com/office/drawing/2014/main" val="759391929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511371911"/>
                    </a:ext>
                  </a:extLst>
                </a:gridCol>
              </a:tblGrid>
              <a:tr h="5978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 grupas ceļi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Ataru ceļš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Iļķenes ceļš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Kadagas ceļš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Mežaparka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betons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 grupas ceļi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Baldoņu ceļš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aizsargdambja c.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592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863917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Jaunceriņu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Jauntiltiņu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izdedžu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Katlapu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Liegu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Pievedceļš Pirmai ielai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8686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līnijāu pievadceļš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1.šķērslīnija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2.šķērslīnija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3.šķērslīnija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1.līnija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2.līnija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3.līnija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4.līnija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5.līnija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6.līnija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Taču ceļš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Veckūlu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02978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A un B grupas ceļi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947778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571500"/>
          <a:ext cx="16840199" cy="9651827"/>
        </p:xfrm>
        <a:graphic>
          <a:graphicData uri="http://schemas.openxmlformats.org/drawingml/2006/table">
            <a:tbl>
              <a:tblPr/>
              <a:tblGrid>
                <a:gridCol w="596383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671420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3291314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986544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703739">
                  <a:extLst>
                    <a:ext uri="{9D8B030D-6E8A-4147-A177-3AD203B41FA5}">
                      <a16:colId xmlns:a16="http://schemas.microsoft.com/office/drawing/2014/main" val="3656609434"/>
                    </a:ext>
                  </a:extLst>
                </a:gridCol>
                <a:gridCol w="1337322">
                  <a:extLst>
                    <a:ext uri="{9D8B030D-6E8A-4147-A177-3AD203B41FA5}">
                      <a16:colId xmlns:a16="http://schemas.microsoft.com/office/drawing/2014/main" val="3610058077"/>
                    </a:ext>
                  </a:extLst>
                </a:gridCol>
                <a:gridCol w="1253477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9011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Vectiltiņu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r>
                        <a:rPr lang="lv-LV" sz="2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r>
                        <a:rPr lang="lv-LV" sz="2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Āņu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Stempju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Niedru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Ronīšu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effectLst/>
                          <a:latin typeface="Montserrat" panose="00000500000000000000" pitchFamily="2" charset="-70"/>
                        </a:rPr>
                        <a:t>Brīdagu</a:t>
                      </a:r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Strautnieku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Puskas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effectLst/>
                          <a:latin typeface="Montserrat" panose="00000500000000000000" pitchFamily="2" charset="-70"/>
                        </a:rPr>
                        <a:t>Vecvārnu</a:t>
                      </a:r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Garciema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Laveru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Lazdas ceļi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Ošlauku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Ozolu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Piparu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dolomīta šķembu un grants šķembu 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Slēju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Putraimkalna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Intlapu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22200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Nomales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Utupurva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Vecštāles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r>
                        <a:rPr lang="lv-LV" sz="2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5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Ceļa pārbūve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r>
                        <a:rPr lang="lv-LV" sz="24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5</a:t>
                      </a:r>
                      <a:endParaRPr lang="lv-LV" sz="1200" b="1" i="0" kern="12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Ceļa pārbūve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Virpnieku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Bākšas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Mežvairogu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Vārpu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-1905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B grupas ceļi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287575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381000" y="495300"/>
          <a:ext cx="16992599" cy="9890760"/>
        </p:xfrm>
        <a:graphic>
          <a:graphicData uri="http://schemas.openxmlformats.org/drawingml/2006/table">
            <a:tbl>
              <a:tblPr/>
              <a:tblGrid>
                <a:gridCol w="411745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1792976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3004236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938217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911561">
                  <a:extLst>
                    <a:ext uri="{9D8B030D-6E8A-4147-A177-3AD203B41FA5}">
                      <a16:colId xmlns:a16="http://schemas.microsoft.com/office/drawing/2014/main" val="3284438623"/>
                    </a:ext>
                  </a:extLst>
                </a:gridCol>
                <a:gridCol w="1744396">
                  <a:extLst>
                    <a:ext uri="{9D8B030D-6E8A-4147-A177-3AD203B41FA5}">
                      <a16:colId xmlns:a16="http://schemas.microsoft.com/office/drawing/2014/main" val="4227842291"/>
                    </a:ext>
                  </a:extLst>
                </a:gridCol>
                <a:gridCol w="2189468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319982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Attekas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Attekas iela 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126687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Baltkrastu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80071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09106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Bērzu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50319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26683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Čiekuru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53346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153218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Dadzīšu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uzlabošana-jauns a/b segums 140m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00648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45839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Dārza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16007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63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5855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Depo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atfrēzi,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9114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Draudzības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19560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5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asfalta seguma atjaunošana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20027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Brīvuļu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atfrēzi,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7072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atfrēzi,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46177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30394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Dzirnavu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Pievads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Katlapu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ceļiem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Gaujmalas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2668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Graudu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Gredzenu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Gulbju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Dikumkārtas uzlabošana ar atfrēzi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Jaunkūlu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Jaunstūrīšu iela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Katlapu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Ķiršu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Krastupes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Kroņu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Krūkļu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-11430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pilsētas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926261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609600" y="741218"/>
          <a:ext cx="16459201" cy="9933390"/>
        </p:xfrm>
        <a:graphic>
          <a:graphicData uri="http://schemas.openxmlformats.org/drawingml/2006/table">
            <a:tbl>
              <a:tblPr/>
              <a:tblGrid>
                <a:gridCol w="38472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1345717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1454154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932598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6140634">
                  <a:extLst>
                    <a:ext uri="{9D8B030D-6E8A-4147-A177-3AD203B41FA5}">
                      <a16:colId xmlns:a16="http://schemas.microsoft.com/office/drawing/2014/main" val="2504271317"/>
                    </a:ext>
                  </a:extLst>
                </a:gridCol>
                <a:gridCol w="1125501">
                  <a:extLst>
                    <a:ext uri="{9D8B030D-6E8A-4147-A177-3AD203B41FA5}">
                      <a16:colId xmlns:a16="http://schemas.microsoft.com/office/drawing/2014/main" val="4065948773"/>
                    </a:ext>
                  </a:extLst>
                </a:gridCol>
                <a:gridCol w="4075871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83701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Lauku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328065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Liepavotu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103166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458219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Mālnieku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89744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Muižas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06176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Nostūrīšu iela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20229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Nūrnieku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55589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Ozolu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87433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55077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Kalndores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680514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7126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Krāču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572849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Parka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5916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229555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dolomīta šķembu un grants šķembu 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3986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41353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99227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00849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Pasta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13657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 iela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44389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977559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126146"/>
                  </a:ext>
                </a:extLst>
              </a:tr>
              <a:tr h="88582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23780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 iela 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04569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32509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Plostnieku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618632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3126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Pļavu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126687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80071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Priežu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09106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izdedžu šķembu 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maisījumuun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grants šķembu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50319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Rasiņu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26683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Druvas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atfrēzi,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53346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153218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atfrēzi,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00648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Rožu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45839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Saules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16007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63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Skolas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5855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dolomīta šķembu un grants šķembu 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9114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19560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Skolas iela 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200273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1793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pilsētas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958198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152400" y="2476500"/>
          <a:ext cx="17144999" cy="6872327"/>
        </p:xfrm>
        <a:graphic>
          <a:graphicData uri="http://schemas.openxmlformats.org/drawingml/2006/table">
            <a:tbl>
              <a:tblPr/>
              <a:tblGrid>
                <a:gridCol w="55155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1582044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6370553">
                  <a:extLst>
                    <a:ext uri="{9D8B030D-6E8A-4147-A177-3AD203B41FA5}">
                      <a16:colId xmlns:a16="http://schemas.microsoft.com/office/drawing/2014/main" val="1536353435"/>
                    </a:ext>
                  </a:extLst>
                </a:gridCol>
                <a:gridCol w="2224923">
                  <a:extLst>
                    <a:ext uri="{9D8B030D-6E8A-4147-A177-3AD203B41FA5}">
                      <a16:colId xmlns:a16="http://schemas.microsoft.com/office/drawing/2014/main" val="2920851327"/>
                    </a:ext>
                  </a:extLst>
                </a:gridCol>
                <a:gridCol w="2224923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9507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Gundegu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Skuju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Stūrīšu iela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Tērces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bez seguma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Teiku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Tirgus laukums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Ūdens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atvades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sakārtošana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Ūbeļu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Savienojošā brauktuve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Vainagu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311213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Vārpu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Vēja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Vējavas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bez seguma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bez seguma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Vējupes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9828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Vītolu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Zelmeņu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Ziedu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Zīļu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dolomīta šķembu un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D93EAF94-7EBE-F6A9-814E-7289D4988274}"/>
              </a:ext>
            </a:extLst>
          </p:cNvPr>
          <p:cNvSpPr txBox="1">
            <a:spLocks/>
          </p:cNvSpPr>
          <p:nvPr/>
        </p:nvSpPr>
        <p:spPr>
          <a:xfrm>
            <a:off x="1524000" y="495300"/>
            <a:ext cx="14478000" cy="758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itchFamily="2" charset="77"/>
                <a:ea typeface="+mj-ea"/>
                <a:cs typeface="+mj-cs"/>
              </a:rPr>
              <a:t>Ādažu pilsētas ielas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Montserrat" pitchFamily="2" charset="77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690822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762000" y="1892835"/>
          <a:ext cx="17144999" cy="6629410"/>
        </p:xfrm>
        <a:graphic>
          <a:graphicData uri="http://schemas.openxmlformats.org/drawingml/2006/table">
            <a:tbl>
              <a:tblPr/>
              <a:tblGrid>
                <a:gridCol w="551557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1874627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087647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2267969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913351">
                  <a:extLst>
                    <a:ext uri="{9D8B030D-6E8A-4147-A177-3AD203B41FA5}">
                      <a16:colId xmlns:a16="http://schemas.microsoft.com/office/drawing/2014/main" val="3869223353"/>
                    </a:ext>
                  </a:extLst>
                </a:gridCol>
                <a:gridCol w="2224924">
                  <a:extLst>
                    <a:ext uri="{9D8B030D-6E8A-4147-A177-3AD203B41FA5}">
                      <a16:colId xmlns:a16="http://schemas.microsoft.com/office/drawing/2014/main" val="1118762010"/>
                    </a:ext>
                  </a:extLst>
                </a:gridCol>
                <a:gridCol w="2224924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1218532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Āķu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Alderu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Baltā raga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Baltezera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Baznīcas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Cielaviņu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Ezera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Kauguru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Kauguru šķērsiela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Lībiešu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Meža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Piekrastes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Jaunspraišļu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2541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Uplejas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58803"/>
            <a:ext cx="14478000" cy="16383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Baltezera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C5210F9E-9C51-D74A-8DD9-C1F8C65E0A6B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EA145A-86BF-B6AF-0839-C8B83A63B0DC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ĀDAŽU NOVADA PAŠVALDĪBA   I   0</a:t>
            </a:r>
            <a:r>
              <a:rPr kumimoji="0" lang="lv-LV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9.08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.2023.</a:t>
            </a:r>
          </a:p>
        </p:txBody>
      </p:sp>
    </p:spTree>
    <p:extLst>
      <p:ext uri="{BB962C8B-B14F-4D97-AF65-F5344CB8AC3E}">
        <p14:creationId xmlns:p14="http://schemas.microsoft.com/office/powerpoint/2010/main" val="23353349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247650" y="1562100"/>
          <a:ext cx="17506951" cy="8752290"/>
        </p:xfrm>
        <a:graphic>
          <a:graphicData uri="http://schemas.openxmlformats.org/drawingml/2006/table">
            <a:tbl>
              <a:tblPr/>
              <a:tblGrid>
                <a:gridCol w="619995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1951755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6320121">
                  <a:extLst>
                    <a:ext uri="{9D8B030D-6E8A-4147-A177-3AD203B41FA5}">
                      <a16:colId xmlns:a16="http://schemas.microsoft.com/office/drawing/2014/main" val="1985830455"/>
                    </a:ext>
                  </a:extLst>
                </a:gridCol>
                <a:gridCol w="2059640">
                  <a:extLst>
                    <a:ext uri="{9D8B030D-6E8A-4147-A177-3AD203B41FA5}">
                      <a16:colId xmlns:a16="http://schemas.microsoft.com/office/drawing/2014/main" val="245313175"/>
                    </a:ext>
                  </a:extLst>
                </a:gridCol>
                <a:gridCol w="2059640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83701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3524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Austrumu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Pusloks uz Kadagas ceļu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Aveņu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Ārputnu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dolomīta šķembu un grants šķembu 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Kāpas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Upmalas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izdedžu šķembu 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Upmalas 1.līnija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Umpalas 2.līnija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Umpalas 3.līnija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Umpalas 4.līnija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Umpalas 5.līnija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Umpalas 6.līnija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Upmalas 7.līnija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Bērzu gatve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Rododendru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8686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Brūkleņu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Dzērveņu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Jāņogu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Lāceņu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Melleņu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Priežmalas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Upeņu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Zemeņu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Zileņu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64770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Kadagas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10609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A2280-76EB-5460-33FE-ED32AD251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011461"/>
            <a:ext cx="13716000" cy="1183100"/>
          </a:xfrm>
        </p:spPr>
        <p:txBody>
          <a:bodyPr>
            <a:noAutofit/>
          </a:bodyPr>
          <a:lstStyle/>
          <a:p>
            <a: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Ādažu novada </a:t>
            </a:r>
            <a:r>
              <a:rPr lang="lv-LV" sz="4400" b="1" cap="all" dirty="0">
                <a:solidFill>
                  <a:srgbClr val="C00000"/>
                </a:solidFill>
                <a:latin typeface="Montserrat" panose="00000500000000000000" pitchFamily="2" charset="-70"/>
              </a:rPr>
              <a:t>ielu</a:t>
            </a:r>
            <a: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 segums</a:t>
            </a:r>
            <a:b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 (255.5km)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D6CE791-7903-DF87-A6B9-3EF688733E3A}"/>
              </a:ext>
            </a:extLst>
          </p:cNvPr>
          <p:cNvGrpSpPr/>
          <p:nvPr/>
        </p:nvGrpSpPr>
        <p:grpSpPr>
          <a:xfrm>
            <a:off x="485117" y="2705456"/>
            <a:ext cx="17317766" cy="6216872"/>
            <a:chOff x="397441" y="2039111"/>
            <a:chExt cx="11545177" cy="4144581"/>
          </a:xfrm>
        </p:grpSpPr>
        <p:graphicFrame>
          <p:nvGraphicFramePr>
            <p:cNvPr id="15" name="Chart 14">
              <a:extLst>
                <a:ext uri="{FF2B5EF4-FFF2-40B4-BE49-F238E27FC236}">
                  <a16:creationId xmlns:a16="http://schemas.microsoft.com/office/drawing/2014/main" id="{4BD09AAB-29F6-C575-646E-7A2502D33E8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62445730"/>
                </p:ext>
              </p:extLst>
            </p:nvPr>
          </p:nvGraphicFramePr>
          <p:xfrm>
            <a:off x="397441" y="2983345"/>
            <a:ext cx="3564124" cy="194527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21" name="Chart 20">
              <a:extLst>
                <a:ext uri="{FF2B5EF4-FFF2-40B4-BE49-F238E27FC236}">
                  <a16:creationId xmlns:a16="http://schemas.microsoft.com/office/drawing/2014/main" id="{AEE915C9-6924-EF8F-5FD0-EE2C794F7BF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190584352"/>
                </p:ext>
              </p:extLst>
            </p:nvPr>
          </p:nvGraphicFramePr>
          <p:xfrm>
            <a:off x="6590553" y="2039111"/>
            <a:ext cx="5352065" cy="414458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3" name="Chart 2">
              <a:extLst>
                <a:ext uri="{FF2B5EF4-FFF2-40B4-BE49-F238E27FC236}">
                  <a16:creationId xmlns:a16="http://schemas.microsoft.com/office/drawing/2014/main" id="{8C48D4FD-6A5F-5A18-4EDE-97A5A64155D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31265454"/>
                </p:ext>
              </p:extLst>
            </p:nvPr>
          </p:nvGraphicFramePr>
          <p:xfrm>
            <a:off x="3602183" y="2844800"/>
            <a:ext cx="3500581" cy="208381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F461780-68DC-D5C2-C5FB-A2181A9F2256}"/>
              </a:ext>
            </a:extLst>
          </p:cNvPr>
          <p:cNvGrpSpPr/>
          <p:nvPr/>
        </p:nvGrpSpPr>
        <p:grpSpPr>
          <a:xfrm>
            <a:off x="1195402" y="2996456"/>
            <a:ext cx="14270597" cy="815607"/>
            <a:chOff x="623450" y="2011679"/>
            <a:chExt cx="9754240" cy="54373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1958462-D6A8-A26A-21F3-7101CA1843A3}"/>
                </a:ext>
              </a:extLst>
            </p:cNvPr>
            <p:cNvSpPr txBox="1"/>
            <p:nvPr/>
          </p:nvSpPr>
          <p:spPr>
            <a:xfrm>
              <a:off x="623450" y="2011680"/>
              <a:ext cx="2148857" cy="4719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Ādažu pilsēta 47.5 km</a:t>
              </a:r>
            </a:p>
            <a:p>
              <a:endParaRPr lang="lv-LV" sz="2000" b="1" dirty="0">
                <a:solidFill>
                  <a:srgbClr val="595959"/>
                </a:solidFill>
                <a:latin typeface="Montserrat" panose="00000500000000000000" pitchFamily="2" charset="-7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0C654B3-E4AC-F04F-EF26-39E60FF7DBF8}"/>
                </a:ext>
              </a:extLst>
            </p:cNvPr>
            <p:cNvSpPr txBox="1"/>
            <p:nvPr/>
          </p:nvSpPr>
          <p:spPr>
            <a:xfrm>
              <a:off x="4195868" y="2011679"/>
              <a:ext cx="2110508" cy="5437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Ādažu </a:t>
              </a:r>
              <a:r>
                <a:rPr lang="en-US" sz="2000" b="1" dirty="0" err="1">
                  <a:solidFill>
                    <a:srgbClr val="595959"/>
                  </a:solidFill>
                  <a:latin typeface="Montserrat" panose="00000500000000000000" pitchFamily="2" charset="-70"/>
                </a:rPr>
                <a:t>pagasts</a:t>
              </a:r>
              <a:r>
                <a:rPr lang="lv-LV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 49 km</a:t>
              </a:r>
              <a:endParaRPr lang="en-US" sz="2000" b="1" dirty="0">
                <a:solidFill>
                  <a:srgbClr val="595959"/>
                </a:solidFill>
                <a:latin typeface="Montserrat" panose="00000500000000000000" pitchFamily="2" charset="-70"/>
              </a:endParaRPr>
            </a:p>
            <a:p>
              <a:endParaRPr lang="lv-LV" sz="27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0910C92-24FC-3E46-AED8-8797C5C8B96F}"/>
                </a:ext>
              </a:extLst>
            </p:cNvPr>
            <p:cNvSpPr txBox="1"/>
            <p:nvPr/>
          </p:nvSpPr>
          <p:spPr>
            <a:xfrm>
              <a:off x="7731392" y="2011679"/>
              <a:ext cx="2646298" cy="4719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Carnikavas </a:t>
              </a:r>
              <a:r>
                <a:rPr lang="en-US" sz="2000" b="1" dirty="0" err="1">
                  <a:solidFill>
                    <a:srgbClr val="595959"/>
                  </a:solidFill>
                  <a:latin typeface="Montserrat" panose="00000500000000000000" pitchFamily="2" charset="-70"/>
                </a:rPr>
                <a:t>pagasts</a:t>
              </a:r>
              <a:r>
                <a:rPr lang="lv-LV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 159 km</a:t>
              </a:r>
              <a:endParaRPr lang="en-US" sz="2000" b="1" dirty="0">
                <a:solidFill>
                  <a:srgbClr val="595959"/>
                </a:solidFill>
                <a:latin typeface="Montserrat" panose="00000500000000000000" pitchFamily="2" charset="-70"/>
              </a:endParaRPr>
            </a:p>
            <a:p>
              <a:endParaRPr lang="lv-LV" sz="2000" b="1" dirty="0">
                <a:solidFill>
                  <a:srgbClr val="595959"/>
                </a:solidFill>
                <a:latin typeface="Montserrat" panose="00000500000000000000" pitchFamily="2" charset="-7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514670C-2EF2-C242-CA20-00BD62B811AC}"/>
              </a:ext>
            </a:extLst>
          </p:cNvPr>
          <p:cNvSpPr txBox="1"/>
          <p:nvPr/>
        </p:nvSpPr>
        <p:spPr>
          <a:xfrm>
            <a:off x="2840600" y="8922328"/>
            <a:ext cx="590161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sz="2700" dirty="0"/>
          </a:p>
        </p:txBody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C38BB767-346F-2A87-1FB6-5F1E91B5295A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82CE14EB-791E-CB2F-067C-5B255AF88BFC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99091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533400" y="1683299"/>
          <a:ext cx="15297148" cy="5810970"/>
        </p:xfrm>
        <a:graphic>
          <a:graphicData uri="http://schemas.openxmlformats.org/drawingml/2006/table">
            <a:tbl>
              <a:tblPr/>
              <a:tblGrid>
                <a:gridCol w="541737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734863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3849222">
                  <a:extLst>
                    <a:ext uri="{9D8B030D-6E8A-4147-A177-3AD203B41FA5}">
                      <a16:colId xmlns:a16="http://schemas.microsoft.com/office/drawing/2014/main" val="3893735664"/>
                    </a:ext>
                  </a:extLst>
                </a:gridCol>
                <a:gridCol w="1799663">
                  <a:extLst>
                    <a:ext uri="{9D8B030D-6E8A-4147-A177-3AD203B41FA5}">
                      <a16:colId xmlns:a16="http://schemas.microsoft.com/office/drawing/2014/main" val="3573161622"/>
                    </a:ext>
                  </a:extLst>
                </a:gridCol>
                <a:gridCol w="1799663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83701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Atari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Bukultu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Vizbuļu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Birznieki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Birznieku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Laimas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Stapriņi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Andromēdas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Inču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8686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Indrānu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Īrisu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Īvju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Lielstapriņu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Mazstapriņu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Sārteņu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Vārpiņu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Vaivariņu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64770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Ataru, Birznieku, </a:t>
            </a: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Stapriņu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un </a:t>
            </a: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Eimuru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ciemu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93B7F37-ADEE-5EF1-608C-6F4692FD578A}"/>
              </a:ext>
            </a:extLst>
          </p:cNvPr>
          <p:cNvGraphicFramePr>
            <a:graphicFrameLocks noGrp="1"/>
          </p:cNvGraphicFramePr>
          <p:nvPr/>
        </p:nvGraphicFramePr>
        <p:xfrm>
          <a:off x="547255" y="7570469"/>
          <a:ext cx="15297147" cy="1550526"/>
        </p:xfrm>
        <a:graphic>
          <a:graphicData uri="http://schemas.openxmlformats.org/drawingml/2006/table">
            <a:tbl>
              <a:tblPr/>
              <a:tblGrid>
                <a:gridCol w="546994">
                  <a:extLst>
                    <a:ext uri="{9D8B030D-6E8A-4147-A177-3AD203B41FA5}">
                      <a16:colId xmlns:a16="http://schemas.microsoft.com/office/drawing/2014/main" val="4212525091"/>
                    </a:ext>
                  </a:extLst>
                </a:gridCol>
                <a:gridCol w="2729606">
                  <a:extLst>
                    <a:ext uri="{9D8B030D-6E8A-4147-A177-3AD203B41FA5}">
                      <a16:colId xmlns:a16="http://schemas.microsoft.com/office/drawing/2014/main" val="920476036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108387082"/>
                    </a:ext>
                  </a:extLst>
                </a:gridCol>
                <a:gridCol w="1510145">
                  <a:extLst>
                    <a:ext uri="{9D8B030D-6E8A-4147-A177-3AD203B41FA5}">
                      <a16:colId xmlns:a16="http://schemas.microsoft.com/office/drawing/2014/main" val="2172089719"/>
                    </a:ext>
                  </a:extLst>
                </a:gridCol>
                <a:gridCol w="3881004">
                  <a:extLst>
                    <a:ext uri="{9D8B030D-6E8A-4147-A177-3AD203B41FA5}">
                      <a16:colId xmlns:a16="http://schemas.microsoft.com/office/drawing/2014/main" val="803702598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837903900"/>
                    </a:ext>
                  </a:extLst>
                </a:gridCol>
                <a:gridCol w="1828798">
                  <a:extLst>
                    <a:ext uri="{9D8B030D-6E8A-4147-A177-3AD203B41FA5}">
                      <a16:colId xmlns:a16="http://schemas.microsoft.com/office/drawing/2014/main" val="63321531"/>
                    </a:ext>
                  </a:extLst>
                </a:gridCol>
              </a:tblGrid>
              <a:tr h="2584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 err="1">
                          <a:effectLst/>
                          <a:latin typeface="Montserrat" panose="00000500000000000000" pitchFamily="2" charset="-70"/>
                        </a:rPr>
                        <a:t>Eimuri</a:t>
                      </a:r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900948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Briljantu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425274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Dālderu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092040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Dzīļu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113137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Kreiļu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0711779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6963672"/>
                  </a:ext>
                </a:extLst>
              </a:tr>
            </a:tbl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875B6BEB-0866-077E-2158-873F67938794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271840A8-798B-C8D4-B236-3A7CE79FD69C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ĀDAŽU NOVADA PAŠVALDĪBA   I   0</a:t>
            </a:r>
            <a:r>
              <a:rPr kumimoji="0" lang="lv-LV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9.08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.2023.</a:t>
            </a:r>
          </a:p>
        </p:txBody>
      </p:sp>
    </p:spTree>
    <p:extLst>
      <p:ext uri="{BB962C8B-B14F-4D97-AF65-F5344CB8AC3E}">
        <p14:creationId xmlns:p14="http://schemas.microsoft.com/office/powerpoint/2010/main" val="4985558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308609" y="1171281"/>
          <a:ext cx="17217387" cy="4900469"/>
        </p:xfrm>
        <a:graphic>
          <a:graphicData uri="http://schemas.openxmlformats.org/drawingml/2006/table">
            <a:tbl>
              <a:tblPr/>
              <a:tblGrid>
                <a:gridCol w="375377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950142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1470805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2076667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3654549464"/>
                    </a:ext>
                  </a:extLst>
                </a:gridCol>
                <a:gridCol w="1692488">
                  <a:extLst>
                    <a:ext uri="{9D8B030D-6E8A-4147-A177-3AD203B41FA5}">
                      <a16:colId xmlns:a16="http://schemas.microsoft.com/office/drawing/2014/main" val="2881973903"/>
                    </a:ext>
                  </a:extLst>
                </a:gridCol>
                <a:gridCol w="4555908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1178322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Garkalne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Ceriņu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atfrēzi, 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Kastaņu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Lazdu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dolomīta šķembām, grants šķembu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Mēness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Riekstu iela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Riekstu iela 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Sienāžu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 grants šķembu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effectLst/>
                          <a:latin typeface="Montserrat" panose="00000500000000000000" pitchFamily="2" charset="-70"/>
                        </a:rPr>
                        <a:t>Vesterotes</a:t>
                      </a:r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276218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 err="1">
                          <a:effectLst/>
                          <a:latin typeface="Montserrat" panose="00000500000000000000" pitchFamily="2" charset="-70"/>
                        </a:rPr>
                        <a:t>Iļķene</a:t>
                      </a:r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Boķu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8041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Garkalnes, </a:t>
            </a: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Iļķenes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Alderu ciemu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D00C9B3-B6AD-6AD9-415D-D8B5D38E018A}"/>
              </a:ext>
            </a:extLst>
          </p:cNvPr>
          <p:cNvGraphicFramePr>
            <a:graphicFrameLocks noGrp="1"/>
          </p:cNvGraphicFramePr>
          <p:nvPr/>
        </p:nvGraphicFramePr>
        <p:xfrm>
          <a:off x="308608" y="6176683"/>
          <a:ext cx="17217387" cy="3758533"/>
        </p:xfrm>
        <a:graphic>
          <a:graphicData uri="http://schemas.openxmlformats.org/drawingml/2006/table">
            <a:tbl>
              <a:tblPr/>
              <a:tblGrid>
                <a:gridCol w="375377">
                  <a:extLst>
                    <a:ext uri="{9D8B030D-6E8A-4147-A177-3AD203B41FA5}">
                      <a16:colId xmlns:a16="http://schemas.microsoft.com/office/drawing/2014/main" val="599790421"/>
                    </a:ext>
                  </a:extLst>
                </a:gridCol>
                <a:gridCol w="950142">
                  <a:extLst>
                    <a:ext uri="{9D8B030D-6E8A-4147-A177-3AD203B41FA5}">
                      <a16:colId xmlns:a16="http://schemas.microsoft.com/office/drawing/2014/main" val="3560954110"/>
                    </a:ext>
                  </a:extLst>
                </a:gridCol>
                <a:gridCol w="1470805">
                  <a:extLst>
                    <a:ext uri="{9D8B030D-6E8A-4147-A177-3AD203B41FA5}">
                      <a16:colId xmlns:a16="http://schemas.microsoft.com/office/drawing/2014/main" val="2878419627"/>
                    </a:ext>
                  </a:extLst>
                </a:gridCol>
                <a:gridCol w="2076667">
                  <a:extLst>
                    <a:ext uri="{9D8B030D-6E8A-4147-A177-3AD203B41FA5}">
                      <a16:colId xmlns:a16="http://schemas.microsoft.com/office/drawing/2014/main" val="2855760355"/>
                    </a:ext>
                  </a:extLst>
                </a:gridCol>
                <a:gridCol w="6096001">
                  <a:extLst>
                    <a:ext uri="{9D8B030D-6E8A-4147-A177-3AD203B41FA5}">
                      <a16:colId xmlns:a16="http://schemas.microsoft.com/office/drawing/2014/main" val="1037501966"/>
                    </a:ext>
                  </a:extLst>
                </a:gridCol>
                <a:gridCol w="1692487">
                  <a:extLst>
                    <a:ext uri="{9D8B030D-6E8A-4147-A177-3AD203B41FA5}">
                      <a16:colId xmlns:a16="http://schemas.microsoft.com/office/drawing/2014/main" val="2137272019"/>
                    </a:ext>
                  </a:extLst>
                </a:gridCol>
                <a:gridCol w="4555908">
                  <a:extLst>
                    <a:ext uri="{9D8B030D-6E8A-4147-A177-3AD203B41FA5}">
                      <a16:colId xmlns:a16="http://schemas.microsoft.com/office/drawing/2014/main" val="2406895861"/>
                    </a:ext>
                  </a:extLst>
                </a:gridCol>
              </a:tblGrid>
              <a:tr h="23431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Alderi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729772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Enkuru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036120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558962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Dores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0269048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Jāņkalnu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212062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Irāju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874148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Kanāla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951905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Mežmalas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393485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Greiderēšana, dilumkārtas izbūve ar asfaltu- Iedzīvotāju līdzfinansējums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496397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Mednieku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1045370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436879936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Pērles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459284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Zušu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702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42708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F2E7197-8353-5DB1-4BED-8435D70A4AB5}"/>
              </a:ext>
            </a:extLst>
          </p:cNvPr>
          <p:cNvGraphicFramePr>
            <a:graphicFrameLocks noGrp="1"/>
          </p:cNvGraphicFramePr>
          <p:nvPr/>
        </p:nvGraphicFramePr>
        <p:xfrm>
          <a:off x="533400" y="1714500"/>
          <a:ext cx="17386414" cy="8298826"/>
        </p:xfrm>
        <a:graphic>
          <a:graphicData uri="http://schemas.openxmlformats.org/drawingml/2006/table">
            <a:tbl>
              <a:tblPr/>
              <a:tblGrid>
                <a:gridCol w="513353">
                  <a:extLst>
                    <a:ext uri="{9D8B030D-6E8A-4147-A177-3AD203B41FA5}">
                      <a16:colId xmlns:a16="http://schemas.microsoft.com/office/drawing/2014/main" val="2387559167"/>
                    </a:ext>
                  </a:extLst>
                </a:gridCol>
                <a:gridCol w="2769654">
                  <a:extLst>
                    <a:ext uri="{9D8B030D-6E8A-4147-A177-3AD203B41FA5}">
                      <a16:colId xmlns:a16="http://schemas.microsoft.com/office/drawing/2014/main" val="1969354068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444167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586125994"/>
                    </a:ext>
                  </a:extLst>
                </a:gridCol>
                <a:gridCol w="4241689">
                  <a:extLst>
                    <a:ext uri="{9D8B030D-6E8A-4147-A177-3AD203B41FA5}">
                      <a16:colId xmlns:a16="http://schemas.microsoft.com/office/drawing/2014/main" val="3150426563"/>
                    </a:ext>
                  </a:extLst>
                </a:gridCol>
                <a:gridCol w="2340059">
                  <a:extLst>
                    <a:ext uri="{9D8B030D-6E8A-4147-A177-3AD203B41FA5}">
                      <a16:colId xmlns:a16="http://schemas.microsoft.com/office/drawing/2014/main" val="203783109"/>
                    </a:ext>
                  </a:extLst>
                </a:gridCol>
                <a:gridCol w="2340059">
                  <a:extLst>
                    <a:ext uri="{9D8B030D-6E8A-4147-A177-3AD203B41FA5}">
                      <a16:colId xmlns:a16="http://schemas.microsoft.com/office/drawing/2014/main" val="398181969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7608" marR="7608" marT="7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7608" marR="7608" marT="7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7608" marR="7608" marT="7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6714857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A1 - Lilastes dz. pārb.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102891"/>
                  </a:ext>
                </a:extLst>
              </a:tr>
              <a:tr h="3442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Pievadceļš Lilastes stacija (V44)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2275380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Rutas - Salūts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6806599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Ventas - Mucenieki-dz.c.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429346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V43 (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Siguļi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)-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Gipteri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A-1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0316960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V43 (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Siguļi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)-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Gipteri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A-1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51367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Zibeņi - Briljanti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577891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Zibeņi - Briljanti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487009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Eimuri 2 - Laveru ez.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8799130"/>
                  </a:ext>
                </a:extLst>
              </a:tr>
              <a:tr h="28104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Kalngale - Kalngales stacija (V40)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787840"/>
                  </a:ext>
                </a:extLst>
              </a:tr>
              <a:tr h="30267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Garciema dz.c. Pārbr. - Ādažu muiža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8818024"/>
                  </a:ext>
                </a:extLst>
              </a:tr>
              <a:tr h="23700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Garciema dz.c. Pārbr. - Ādažu muiža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30454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Jaunbrieži - Garupes stac.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9036391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Suzes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-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Lielandži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310438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Suzes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-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Lielandži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3190422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Pievedceļš Ežu ielai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06743"/>
                  </a:ext>
                </a:extLst>
              </a:tr>
              <a:tr h="25078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Garciema stacija- Mežciems (V41)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1715066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Laivu iela 24- Cēlāji- Otīlijas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966770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Laivu iela 24- Cēlāji- Otīlijas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5409844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Jūraskrasti -Laivu iela 32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9162976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Pievedceļš Laveru sūkņu stac.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9507762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Pievedceļš Priedes - 1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821476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Trēmas - Sildedži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8054359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Brūnlauki - Ķīši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0024385"/>
                  </a:ext>
                </a:extLst>
              </a:tr>
              <a:tr h="22003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C007 - Tauriņi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7635754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C007 - meža 260 kv.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5393942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C007 - s.Daugavieši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2608537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V43 - Priedkalni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574095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Viršu iela 8 - Malienas iela 9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3368117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P1 - s.Kārkli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329612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P1 - Dzenīši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8918472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B3A63D8A-BCA3-9C0F-C78A-483E0DA10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0"/>
            <a:ext cx="15087600" cy="1988345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Carnikavas pagasta ceļi</a:t>
            </a: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763459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EFDE6C1-48D7-1D47-F444-DDDBB1C37FAC}"/>
              </a:ext>
            </a:extLst>
          </p:cNvPr>
          <p:cNvGraphicFramePr>
            <a:graphicFrameLocks noGrp="1"/>
          </p:cNvGraphicFramePr>
          <p:nvPr/>
        </p:nvGraphicFramePr>
        <p:xfrm>
          <a:off x="304800" y="800100"/>
          <a:ext cx="17183101" cy="9361507"/>
        </p:xfrm>
        <a:graphic>
          <a:graphicData uri="http://schemas.openxmlformats.org/drawingml/2006/table">
            <a:tbl>
              <a:tblPr/>
              <a:tblGrid>
                <a:gridCol w="774012">
                  <a:extLst>
                    <a:ext uri="{9D8B030D-6E8A-4147-A177-3AD203B41FA5}">
                      <a16:colId xmlns:a16="http://schemas.microsoft.com/office/drawing/2014/main" val="3462305911"/>
                    </a:ext>
                  </a:extLst>
                </a:gridCol>
                <a:gridCol w="2731188">
                  <a:extLst>
                    <a:ext uri="{9D8B030D-6E8A-4147-A177-3AD203B41FA5}">
                      <a16:colId xmlns:a16="http://schemas.microsoft.com/office/drawing/2014/main" val="1088821942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4112749974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4289566422"/>
                    </a:ext>
                  </a:extLst>
                </a:gridCol>
                <a:gridCol w="5009635">
                  <a:extLst>
                    <a:ext uri="{9D8B030D-6E8A-4147-A177-3AD203B41FA5}">
                      <a16:colId xmlns:a16="http://schemas.microsoft.com/office/drawing/2014/main" val="3452644495"/>
                    </a:ext>
                  </a:extLst>
                </a:gridCol>
                <a:gridCol w="1857633">
                  <a:extLst>
                    <a:ext uri="{9D8B030D-6E8A-4147-A177-3AD203B41FA5}">
                      <a16:colId xmlns:a16="http://schemas.microsoft.com/office/drawing/2014/main" val="2512525041"/>
                    </a:ext>
                  </a:extLst>
                </a:gridCol>
                <a:gridCol w="1857633">
                  <a:extLst>
                    <a:ext uri="{9D8B030D-6E8A-4147-A177-3AD203B41FA5}">
                      <a16:colId xmlns:a16="http://schemas.microsoft.com/office/drawing/2014/main" val="1063456662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777040"/>
                  </a:ext>
                </a:extLst>
              </a:tr>
              <a:tr h="762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LILASTE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03111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Ziemeļu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105148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Lilastes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3421568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GAUJA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409018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Argona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993625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Bangu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487071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Balto ceriņu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6317901"/>
                  </a:ext>
                </a:extLst>
              </a:tr>
              <a:tr h="25024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Bērzu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405064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Bora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986060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Broma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51532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Candera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5083799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9913603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Dārza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6781488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Dzērveņu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r>
                        <a:rPr lang="lv-LV" sz="20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391063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Fosfora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0107164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025414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Garezeru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472360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Hēlija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85359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2784994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Hlora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255980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Ieviņa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967579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999499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Irbenāju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4654003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Joda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717304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Jūraskrastu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0400286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Kalcija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0438773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Karno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859506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21733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Kazeņu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525163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Kālija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404742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5810768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Kriptona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6560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Krūkļu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20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2128906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Lāceņu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379614"/>
                  </a:ext>
                </a:extLst>
              </a:tr>
              <a:tr h="28284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Lejas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967644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Lilastes iela (meža ceļš)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56222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Litija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2281930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Malienas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31935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Lilastes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995975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Serģu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27892"/>
                  </a:ext>
                </a:extLst>
              </a:tr>
            </a:tbl>
          </a:graphicData>
        </a:graphic>
      </p:graphicFrame>
      <p:sp>
        <p:nvSpPr>
          <p:cNvPr id="8" name="Title 3">
            <a:extLst>
              <a:ext uri="{FF2B5EF4-FFF2-40B4-BE49-F238E27FC236}">
                <a16:creationId xmlns:a16="http://schemas.microsoft.com/office/drawing/2014/main" id="{E5878206-3CF0-33E1-F04B-CE4E5A0DE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"/>
            <a:ext cx="14478000" cy="952499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Lilastes un Gaujas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575046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410529C-98B7-E387-B480-223D20677EE7}"/>
              </a:ext>
            </a:extLst>
          </p:cNvPr>
          <p:cNvGraphicFramePr>
            <a:graphicFrameLocks noGrp="1"/>
          </p:cNvGraphicFramePr>
          <p:nvPr/>
        </p:nvGraphicFramePr>
        <p:xfrm>
          <a:off x="228600" y="647700"/>
          <a:ext cx="17640300" cy="9462616"/>
        </p:xfrm>
        <a:graphic>
          <a:graphicData uri="http://schemas.openxmlformats.org/drawingml/2006/table">
            <a:tbl>
              <a:tblPr/>
              <a:tblGrid>
                <a:gridCol w="521098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866037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3647681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302742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645142">
                  <a:extLst>
                    <a:ext uri="{9D8B030D-6E8A-4147-A177-3AD203B41FA5}">
                      <a16:colId xmlns:a16="http://schemas.microsoft.com/office/drawing/2014/main" val="3582690517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462468116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76438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stacijas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vasaras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vidus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Meldru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Melleņu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Metāna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Mežmalas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Mintāla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Nātrija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Ņutona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Ostvalda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Ozona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77998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Pludiņu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Priedes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Priedkalnu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4577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Purva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Radona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Salnu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 un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Salūta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538DD5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Saulkrastu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Selēna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Senču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Serģu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Sēra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Skautu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drupināto materiālu, 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Skābekļa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Skultes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Sproģu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4  - 5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Sūnu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Uzvaras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Valdena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2484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Veisa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15707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526549"/>
                  </a:ext>
                </a:extLst>
              </a:tr>
              <a:tr h="61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Viršu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5</a:t>
                      </a:r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Bedrīšu remonts, Asfalta seguma  atjaunošana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96434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Zileņu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262077"/>
                  </a:ext>
                </a:extLst>
              </a:tr>
            </a:tbl>
          </a:graphicData>
        </a:graphic>
      </p:graphicFrame>
      <p:sp>
        <p:nvSpPr>
          <p:cNvPr id="7" name="Title 3">
            <a:extLst>
              <a:ext uri="{FF2B5EF4-FFF2-40B4-BE49-F238E27FC236}">
                <a16:creationId xmlns:a16="http://schemas.microsoft.com/office/drawing/2014/main" id="{022D4BEC-E09E-E59F-1527-3A2A71C9B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-190500"/>
            <a:ext cx="144780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Gaujas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342918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228600" y="723900"/>
          <a:ext cx="17830800" cy="9597871"/>
        </p:xfrm>
        <a:graphic>
          <a:graphicData uri="http://schemas.openxmlformats.org/drawingml/2006/table">
            <a:tbl>
              <a:tblPr/>
              <a:tblGrid>
                <a:gridCol w="51332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687074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4423754">
                  <a:extLst>
                    <a:ext uri="{9D8B030D-6E8A-4147-A177-3AD203B41FA5}">
                      <a16:colId xmlns:a16="http://schemas.microsoft.com/office/drawing/2014/main" val="3135745622"/>
                    </a:ext>
                  </a:extLst>
                </a:gridCol>
                <a:gridCol w="3007823">
                  <a:extLst>
                    <a:ext uri="{9D8B030D-6E8A-4147-A177-3AD203B41FA5}">
                      <a16:colId xmlns:a16="http://schemas.microsoft.com/office/drawing/2014/main" val="3956076804"/>
                    </a:ext>
                  </a:extLst>
                </a:gridCol>
                <a:gridCol w="3007823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76438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Atpūtas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Asfalta seguma izbūve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Brūkleņu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šķ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Ceriņkrūmu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Cielaviņu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Dārznieku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Dzenīšu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Gobas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Griezes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Grīvas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Jomas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Jūras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77998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Klusā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Kuģu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Laivu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Lapu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Lībiešu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Līču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kāpu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8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Nākotnes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Nēģu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Pļavu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Poču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Priežmeža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Pumpuru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Rīgas ielā (labā puse pie</a:t>
                      </a:r>
                      <a:b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mājām Nr. 2-12)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Rīgas iela (kreisā puse)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2-4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2484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Stacijas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15707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5265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Vecgaujas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96434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262077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-419100"/>
            <a:ext cx="14478000" cy="16383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Carnikavas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418008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228599" y="780143"/>
          <a:ext cx="17830801" cy="9270211"/>
        </p:xfrm>
        <a:graphic>
          <a:graphicData uri="http://schemas.openxmlformats.org/drawingml/2006/table">
            <a:tbl>
              <a:tblPr/>
              <a:tblGrid>
                <a:gridCol w="51332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3262649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3563465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467889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4908671">
                  <a:extLst>
                    <a:ext uri="{9D8B030D-6E8A-4147-A177-3AD203B41FA5}">
                      <a16:colId xmlns:a16="http://schemas.microsoft.com/office/drawing/2014/main" val="2723154788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4097308763"/>
                    </a:ext>
                  </a:extLst>
                </a:gridCol>
                <a:gridCol w="2133601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76438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Vētru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Zvejnieku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Ziedu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Ausmas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Attekas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61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Alkšņu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Ābeļu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Ceriņu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Šķērsielā uz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Mezrožu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ielu dilumkārtas uzlabošana ar dolomīta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šķembāms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Draudzības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Egļu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Ezermalas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779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Graudu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Jauna ielas posma atzara izbūve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Ievu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Jasmīnu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Kalmju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Kāpuru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Kļavu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2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5</a:t>
                      </a:r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Asfalta seguma izbūve, divkārtu virsma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Krastmalas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Lakstu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Lazdiņu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Liepu aleja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Asfalta seguma pārbūve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Liepu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Līņu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Lucīšu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Gaujas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Jasmīnu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krasta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Lašu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Nēģu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4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Ozolu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4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pļavu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Ludmilas Azarovas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Ūdens atvades uzlabošana, 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Mežrožu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2484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Mērnieku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15707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Neļķu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5265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964340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"/>
            <a:ext cx="14478000" cy="800099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Carnikavas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546501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152400" y="1257300"/>
          <a:ext cx="17678402" cy="8544406"/>
        </p:xfrm>
        <a:graphic>
          <a:graphicData uri="http://schemas.openxmlformats.org/drawingml/2006/table">
            <a:tbl>
              <a:tblPr/>
              <a:tblGrid>
                <a:gridCol w="508939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3234764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504697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638800">
                  <a:extLst>
                    <a:ext uri="{9D8B030D-6E8A-4147-A177-3AD203B41FA5}">
                      <a16:colId xmlns:a16="http://schemas.microsoft.com/office/drawing/2014/main" val="3975731563"/>
                    </a:ext>
                  </a:extLst>
                </a:gridCol>
                <a:gridCol w="1361286">
                  <a:extLst>
                    <a:ext uri="{9D8B030D-6E8A-4147-A177-3AD203B41FA5}">
                      <a16:colId xmlns:a16="http://schemas.microsoft.com/office/drawing/2014/main" val="98222127"/>
                    </a:ext>
                  </a:extLst>
                </a:gridCol>
                <a:gridCol w="2982116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76438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Ojāra Vācieša iela</a:t>
                      </a:r>
                      <a:b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(kreisā puse)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Ojāra Vācieša iela</a:t>
                      </a:r>
                      <a:b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(labā puse)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4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atfrēzi, ar grants šķembu maisījumu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Ozolu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Plūmju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Rožu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atfrēzi, ar grants šķembu maisījumu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Rūpnieku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Ūdens </a:t>
                      </a:r>
                      <a:r>
                        <a:rPr lang="lv-LV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atvades</a:t>
                      </a:r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 uzlabošana, 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Sapņu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Saulrietu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Sautiņu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Straumes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Šosejas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779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Tulpju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Vecupes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Vidus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maisījumu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Vimbu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Ziediņu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Zušu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Bišu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Cīrulīšu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Dambja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Dīķa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Īsā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Jāņa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Kārklu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Kokgaujas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Līduma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priežu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sporta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Salas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Saulītes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Ūdensrožu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Viestura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Zemā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Ziedlapiņu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"/>
            <a:ext cx="14478000" cy="16383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Carnikavas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734574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152400" y="803184"/>
          <a:ext cx="17678400" cy="9483816"/>
        </p:xfrm>
        <a:graphic>
          <a:graphicData uri="http://schemas.openxmlformats.org/drawingml/2006/table">
            <a:tbl>
              <a:tblPr/>
              <a:tblGrid>
                <a:gridCol w="56871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3317484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4784314">
                  <a:extLst>
                    <a:ext uri="{9D8B030D-6E8A-4147-A177-3AD203B41FA5}">
                      <a16:colId xmlns:a16="http://schemas.microsoft.com/office/drawing/2014/main" val="3236941680"/>
                    </a:ext>
                  </a:extLst>
                </a:gridCol>
                <a:gridCol w="2294143">
                  <a:extLst>
                    <a:ext uri="{9D8B030D-6E8A-4147-A177-3AD203B41FA5}">
                      <a16:colId xmlns:a16="http://schemas.microsoft.com/office/drawing/2014/main" val="900698416"/>
                    </a:ext>
                  </a:extLst>
                </a:gridCol>
                <a:gridCol w="2294143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40458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Birzes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Garupes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Medus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Jānīšu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Pūpolu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Pūpolu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Pureņu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Vētru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Alksneņu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Aprikožu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Aroniju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Asteru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Baraviku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Bebru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Bērzlapju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Buku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Bumbieru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Dāliju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Dzelzceļu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Ēdelveisu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Foreļu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9828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Gaigalu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Gaileņu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Gaiļu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Gārņu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Gulbīšu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Gundegu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Īrisu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Jāņogu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Lielā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Lielā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Liliju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Zušu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Persiku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Rudmiešu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Selgas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Sēņu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Traļu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Tunču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Veikala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Vilnīšu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Vilnīšu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Vītolu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4 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15 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Zaļumu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 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Zaļenieku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 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1184"/>
            <a:ext cx="144780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Garupes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742435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152400" y="1928276"/>
          <a:ext cx="17221200" cy="7406237"/>
        </p:xfrm>
        <a:graphic>
          <a:graphicData uri="http://schemas.openxmlformats.org/drawingml/2006/table">
            <a:tbl>
              <a:tblPr/>
              <a:tblGrid>
                <a:gridCol w="554008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493992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664976">
                  <a:extLst>
                    <a:ext uri="{9D8B030D-6E8A-4147-A177-3AD203B41FA5}">
                      <a16:colId xmlns:a16="http://schemas.microsoft.com/office/drawing/2014/main" val="1494350465"/>
                    </a:ext>
                  </a:extLst>
                </a:gridCol>
                <a:gridCol w="2234812">
                  <a:extLst>
                    <a:ext uri="{9D8B030D-6E8A-4147-A177-3AD203B41FA5}">
                      <a16:colId xmlns:a16="http://schemas.microsoft.com/office/drawing/2014/main" val="1674509125"/>
                    </a:ext>
                  </a:extLst>
                </a:gridCol>
                <a:gridCol w="2234812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103270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Baložu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Baltirbju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Bezdelīgu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Cīruļu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Dzeguzes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Dzērvju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Dzilnīšu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Ērgļu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2-3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2-3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Grifu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Gulbju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Klijānu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Kraukļu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Ķīvīšu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Ūdens atvades uzlabošana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Lakstīgalu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Medņu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21538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Mežirbju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Paipalu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Pūces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Rubeņu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Sīgu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Sīļu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Sloku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58803"/>
            <a:ext cx="14478000" cy="16383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Kalngales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0E9F8DEC-BA2E-C73D-AC0E-879149FA3E3F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DD5BCBC9-1897-BD6C-A77A-CAFB8C62785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9300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1E2F0EE-A0A2-F572-B9EC-D10F67CF51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341797"/>
              </p:ext>
            </p:extLst>
          </p:nvPr>
        </p:nvGraphicFramePr>
        <p:xfrm>
          <a:off x="1676400" y="2933700"/>
          <a:ext cx="14630401" cy="3688374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1658601">
                  <a:extLst>
                    <a:ext uri="{9D8B030D-6E8A-4147-A177-3AD203B41FA5}">
                      <a16:colId xmlns:a16="http://schemas.microsoft.com/office/drawing/2014/main" val="1946034428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740063346"/>
                    </a:ext>
                  </a:extLst>
                </a:gridCol>
              </a:tblGrid>
              <a:tr h="142410">
                <a:tc gridSpan="2"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1" dirty="0">
                          <a:latin typeface="Montserrat" panose="00000500000000000000" pitchFamily="2" charset="-70"/>
                        </a:rPr>
                        <a:t>Projekti 2024. gadā izpilde</a:t>
                      </a: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56239014"/>
                  </a:ext>
                </a:extLst>
              </a:tr>
              <a:tr h="14241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2024</a:t>
                      </a:r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99495956"/>
                  </a:ext>
                </a:extLst>
              </a:tr>
              <a:tr h="14241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Liepu aleja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 Izpildīts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73605175"/>
                  </a:ext>
                </a:extLst>
              </a:tr>
              <a:tr h="14241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Atpūtas iela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 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81767730"/>
                  </a:ext>
                </a:extLst>
              </a:tr>
              <a:tr h="14241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Viršu iela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 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06065261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Kļavu iela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 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53160190"/>
                  </a:ext>
                </a:extLst>
              </a:tr>
              <a:tr h="142410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Sproģu iela (ir būvprojekts)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 līdz Meldru ielai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46090021"/>
                  </a:ext>
                </a:extLst>
              </a:tr>
              <a:tr h="126587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Draudzības iela 0.35km posmā no Saules ielai līdz Podnieku ielai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 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02163716"/>
                  </a:ext>
                </a:extLst>
              </a:tr>
              <a:tr h="25317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Līdzfinansējums iedzīvotājiem ik gadu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Mežmalas iela - izpildīts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06894"/>
                  </a:ext>
                </a:extLst>
              </a:tr>
              <a:tr h="25317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Vecštāles</a:t>
                      </a:r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ceļa pārbūve 8,2km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71073360"/>
                  </a:ext>
                </a:extLst>
              </a:tr>
              <a:tr h="25317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Ķiršu ielas pārbūve 0.17km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30199637"/>
                  </a:ext>
                </a:extLst>
              </a:tr>
              <a:tr h="25317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Krastupes</a:t>
                      </a:r>
                      <a:r>
                        <a:rPr lang="lv-LV" sz="1600" b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 ielas 0,75km pārbūve</a:t>
                      </a:r>
                      <a:endParaRPr lang="lv-LV" sz="16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Notiek projektēšana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38176099"/>
                  </a:ext>
                </a:extLst>
              </a:tr>
              <a:tr h="25317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Krastupes</a:t>
                      </a:r>
                      <a:r>
                        <a:rPr lang="lv-LV" sz="1600" b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 un Podnieku ielas aplis</a:t>
                      </a:r>
                      <a:endParaRPr lang="lv-LV" sz="16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Notiek projektēšana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11849565"/>
                  </a:ext>
                </a:extLst>
              </a:tr>
              <a:tr h="25317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Satiksmes drošības uzlabojumi (Gājēju pāreju un </a:t>
                      </a:r>
                      <a:r>
                        <a:rPr lang="lv-LV" sz="1600" b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ātrumvaļņu</a:t>
                      </a:r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izbūve, projektēšana utt.)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</a:t>
                      </a:r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 (Jūras iela, Carnikava) 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18456250"/>
                  </a:ext>
                </a:extLst>
              </a:tr>
            </a:tbl>
          </a:graphicData>
        </a:graphic>
      </p:graphicFrame>
      <p:sp>
        <p:nvSpPr>
          <p:cNvPr id="5" name="TextBox 2">
            <a:extLst>
              <a:ext uri="{FF2B5EF4-FFF2-40B4-BE49-F238E27FC236}">
                <a16:creationId xmlns:a16="http://schemas.microsoft.com/office/drawing/2014/main" id="{8F135B6A-0B7B-A3BF-8BDC-0F5462823DEC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ĀDAŽU NOVADA PAŠVALDĪBA   I 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64E1E97B-5D9B-6449-1940-6ACA367BC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5400" b="1" dirty="0">
                <a:solidFill>
                  <a:srgbClr val="595959"/>
                </a:solidFill>
                <a:latin typeface="Montserrat" panose="00000500000000000000" pitchFamily="2" charset="-70"/>
              </a:rPr>
              <a:t>Izpilde 2024.gadā</a:t>
            </a: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18DA6203-C1C8-44E5-DBAB-5672A6BF1907}"/>
              </a:ext>
            </a:extLst>
          </p:cNvPr>
          <p:cNvSpPr/>
          <p:nvPr/>
        </p:nvSpPr>
        <p:spPr>
          <a:xfrm rot="1789">
            <a:off x="147636" y="96421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E9A4757C-C06B-D622-BFE9-252504DFC4EE}"/>
              </a:ext>
            </a:extLst>
          </p:cNvPr>
          <p:cNvSpPr txBox="1"/>
          <p:nvPr/>
        </p:nvSpPr>
        <p:spPr>
          <a:xfrm>
            <a:off x="243840" y="97231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54632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152400" y="1638300"/>
          <a:ext cx="17297400" cy="6712091"/>
        </p:xfrm>
        <a:graphic>
          <a:graphicData uri="http://schemas.openxmlformats.org/drawingml/2006/table">
            <a:tbl>
              <a:tblPr/>
              <a:tblGrid>
                <a:gridCol w="556459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3177341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3968800">
                  <a:extLst>
                    <a:ext uri="{9D8B030D-6E8A-4147-A177-3AD203B41FA5}">
                      <a16:colId xmlns:a16="http://schemas.microsoft.com/office/drawing/2014/main" val="1238991868"/>
                    </a:ext>
                  </a:extLst>
                </a:gridCol>
                <a:gridCol w="2244700">
                  <a:extLst>
                    <a:ext uri="{9D8B030D-6E8A-4147-A177-3AD203B41FA5}">
                      <a16:colId xmlns:a16="http://schemas.microsoft.com/office/drawing/2014/main" val="4213298589"/>
                    </a:ext>
                  </a:extLst>
                </a:gridCol>
                <a:gridCol w="2244700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112497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Sniedzes iela (1.z.v.)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Ūdens atvades uzlabošana-drenāžas izbūve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Sniedzes iela (2.z.v.)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Stārķu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Stērstu iela (1.z.v.)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Stērstu iela (2.z.v.)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Strazdu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Svilpju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Svirlīšu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Ūbeļu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Vanagu iela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Vanagu iela(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atp.bāzes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terit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Vālodzes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Vārnu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Vētrasputnu iela (1.z.v.)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Vētrasputnu iela (2.z.v.)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Zīlīšu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23463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Zvirbuļu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Žagatu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Žubītes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58803"/>
            <a:ext cx="14478000" cy="16383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Kalngales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D2890397-0BA1-DC85-B99C-1579D2FF5B6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BCCA5D9E-1A66-80F2-42E0-95785B994377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65191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384195"/>
          <a:ext cx="17125949" cy="9915525"/>
        </p:xfrm>
        <a:graphic>
          <a:graphicData uri="http://schemas.openxmlformats.org/drawingml/2006/table">
            <a:tbl>
              <a:tblPr/>
              <a:tblGrid>
                <a:gridCol w="606502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3260648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943600">
                  <a:extLst>
                    <a:ext uri="{9D8B030D-6E8A-4147-A177-3AD203B41FA5}">
                      <a16:colId xmlns:a16="http://schemas.microsoft.com/office/drawing/2014/main" val="4240336526"/>
                    </a:ext>
                  </a:extLst>
                </a:gridCol>
                <a:gridCol w="1109383">
                  <a:extLst>
                    <a:ext uri="{9D8B030D-6E8A-4147-A177-3AD203B41FA5}">
                      <a16:colId xmlns:a16="http://schemas.microsoft.com/office/drawing/2014/main" val="3114087527"/>
                    </a:ext>
                  </a:extLst>
                </a:gridCol>
                <a:gridCol w="2014816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298233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Aizvēju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Aļņu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Āpšu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Aveņu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Ābolu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Briežu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Cantra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Caunu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Delfīnu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Kameņu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Kastaņu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Klajuma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Laipu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Langas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Lapsu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Lāču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ceriņu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996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dārza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dilumkārtas uzlabošana ar grants šķembu  maisījumu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996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ķiršu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Paegļu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Puķu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Rakstu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Roņu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Skudru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Stirnu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Sumbru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Torņa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Bedrīšu remonts, caurtekas izbūve ūdens atvades uzlabošanai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Vaboļu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Vāveru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Zaķu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Zemeņu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Mākoņu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Lapsiņu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Laumu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1794"/>
            <a:ext cx="14478000" cy="434340"/>
          </a:xfrm>
        </p:spPr>
        <p:txBody>
          <a:bodyPr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Garciema</a:t>
            </a:r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957937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247650" y="1546918"/>
          <a:ext cx="17430748" cy="6782520"/>
        </p:xfrm>
        <a:graphic>
          <a:graphicData uri="http://schemas.openxmlformats.org/drawingml/2006/table">
            <a:tbl>
              <a:tblPr/>
              <a:tblGrid>
                <a:gridCol w="61729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868854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499848">
                  <a:extLst>
                    <a:ext uri="{9D8B030D-6E8A-4147-A177-3AD203B41FA5}">
                      <a16:colId xmlns:a16="http://schemas.microsoft.com/office/drawing/2014/main" val="1633635868"/>
                    </a:ext>
                  </a:extLst>
                </a:gridCol>
                <a:gridCol w="2050675">
                  <a:extLst>
                    <a:ext uri="{9D8B030D-6E8A-4147-A177-3AD203B41FA5}">
                      <a16:colId xmlns:a16="http://schemas.microsoft.com/office/drawing/2014/main" val="3552951485"/>
                    </a:ext>
                  </a:extLst>
                </a:gridCol>
                <a:gridCol w="2050675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83701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Kanāla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2668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Kāpu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dolomīta šķembu un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Krasta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Kraujas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Leņķu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smilšu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Nogāzes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Pakalnes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Lašu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Palejas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Parka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Pļaviņu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Poldera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Robežu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Saules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Sauleskrasta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Sporta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Upes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Vasaras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8686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Mežciema iela (V41)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Kalves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Priednieku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2 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Vilgu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7150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Garciema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A7DE0219-673A-5E77-8A89-065BDDA4245B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6EC5F80C-529E-1D64-CD4D-79404740A331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45252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247650" y="1866900"/>
          <a:ext cx="16744951" cy="5515695"/>
        </p:xfrm>
        <a:graphic>
          <a:graphicData uri="http://schemas.openxmlformats.org/drawingml/2006/table">
            <a:tbl>
              <a:tblPr/>
              <a:tblGrid>
                <a:gridCol w="593009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588341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051615">
                  <a:extLst>
                    <a:ext uri="{9D8B030D-6E8A-4147-A177-3AD203B41FA5}">
                      <a16:colId xmlns:a16="http://schemas.microsoft.com/office/drawing/2014/main" val="2194299703"/>
                    </a:ext>
                  </a:extLst>
                </a:gridCol>
                <a:gridCol w="1969993">
                  <a:extLst>
                    <a:ext uri="{9D8B030D-6E8A-4147-A177-3AD203B41FA5}">
                      <a16:colId xmlns:a16="http://schemas.microsoft.com/office/drawing/2014/main" val="3061180571"/>
                    </a:ext>
                  </a:extLst>
                </a:gridCol>
                <a:gridCol w="1969993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83701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Akāciju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Augļu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Grāvju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Kadiku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Krastiņu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Lapiņu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Lazdu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vēju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zemeņu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Nomales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Līkā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Ozoliņu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038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Papardes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Peldu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Pīlādžu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Rasas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Riekstu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Rozīšu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Saulgriežu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Smiltāju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Tauriņu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Vecupītes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Zaļā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Dzirnupes iela (V43)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Nomales grants šķembu maisījums, 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010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Siguļu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E079F744-DE84-1DA5-60B8-E09EF787299B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DEDC81FD-C602-1223-49DF-A2B318460E9A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40690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265149" y="2628900"/>
            <a:ext cx="11666262" cy="3009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PALDIES PAR</a:t>
            </a:r>
          </a:p>
          <a:p>
            <a:pPr algn="ctr">
              <a:lnSpc>
                <a:spcPts val="11999"/>
              </a:lnSpc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UZMANĪBU!</a:t>
            </a: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1EE81642-388E-15AB-5C11-BF85EC65150D}"/>
              </a:ext>
            </a:extLst>
          </p:cNvPr>
          <p:cNvSpPr/>
          <p:nvPr/>
        </p:nvSpPr>
        <p:spPr>
          <a:xfrm rot="1789">
            <a:off x="-1" y="9529765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D32B58-8EFF-EF87-6572-888CFF7EC3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51374" r="2169" b="-1228"/>
          <a:stretch/>
        </p:blipFill>
        <p:spPr>
          <a:xfrm>
            <a:off x="-1" y="0"/>
            <a:ext cx="18297525" cy="9459177"/>
          </a:xfrm>
          <a:prstGeom prst="rect">
            <a:avLst/>
          </a:prstGeom>
        </p:spPr>
      </p:pic>
      <p:sp>
        <p:nvSpPr>
          <p:cNvPr id="11" name="TextBox 4">
            <a:extLst>
              <a:ext uri="{FF2B5EF4-FFF2-40B4-BE49-F238E27FC236}">
                <a16:creationId xmlns:a16="http://schemas.microsoft.com/office/drawing/2014/main" id="{76936156-BC4B-E9A6-09EF-7279FFD73B9A}"/>
              </a:ext>
            </a:extLst>
          </p:cNvPr>
          <p:cNvSpPr txBox="1"/>
          <p:nvPr/>
        </p:nvSpPr>
        <p:spPr>
          <a:xfrm>
            <a:off x="-177437" y="3317396"/>
            <a:ext cx="18292770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 dirty="0">
                <a:solidFill>
                  <a:srgbClr val="FFFFFF"/>
                </a:solidFill>
                <a:latin typeface="Montserrat Semi-Bold Bold"/>
              </a:rPr>
              <a:t>PALDIES PAR UZMANĪBU!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F81D6D-5C9D-639C-8553-0728F64CAE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938" y="4694774"/>
            <a:ext cx="5160684" cy="2523466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339D2EE7-12EE-0F34-346B-CE16E676276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7821099-6DFA-2491-0E91-217294A3D585}"/>
              </a:ext>
            </a:extLst>
          </p:cNvPr>
          <p:cNvSpPr txBox="1"/>
          <p:nvPr/>
        </p:nvSpPr>
        <p:spPr>
          <a:xfrm>
            <a:off x="2324100" y="1199671"/>
            <a:ext cx="13639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Kapitālie ieguldījumi pārbūve/izbūve infrastruktūras projekti</a:t>
            </a:r>
            <a:endParaRPr lang="lv-LV" sz="3200" cap="all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11F02A1-5685-31E8-5078-B0A4798F6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2981521"/>
              </p:ext>
            </p:extLst>
          </p:nvPr>
        </p:nvGraphicFramePr>
        <p:xfrm>
          <a:off x="1524000" y="2705100"/>
          <a:ext cx="14969164" cy="577024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622180">
                  <a:extLst>
                    <a:ext uri="{9D8B030D-6E8A-4147-A177-3AD203B41FA5}">
                      <a16:colId xmlns:a16="http://schemas.microsoft.com/office/drawing/2014/main" val="422831906"/>
                    </a:ext>
                  </a:extLst>
                </a:gridCol>
                <a:gridCol w="7040461">
                  <a:extLst>
                    <a:ext uri="{9D8B030D-6E8A-4147-A177-3AD203B41FA5}">
                      <a16:colId xmlns:a16="http://schemas.microsoft.com/office/drawing/2014/main" val="529916345"/>
                    </a:ext>
                  </a:extLst>
                </a:gridCol>
                <a:gridCol w="2201124">
                  <a:extLst>
                    <a:ext uri="{9D8B030D-6E8A-4147-A177-3AD203B41FA5}">
                      <a16:colId xmlns:a16="http://schemas.microsoft.com/office/drawing/2014/main" val="201503655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602651686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029984188"/>
                    </a:ext>
                  </a:extLst>
                </a:gridCol>
                <a:gridCol w="2057399">
                  <a:extLst>
                    <a:ext uri="{9D8B030D-6E8A-4147-A177-3AD203B41FA5}">
                      <a16:colId xmlns:a16="http://schemas.microsoft.com/office/drawing/2014/main" val="1880765962"/>
                    </a:ext>
                  </a:extLst>
                </a:gridCol>
              </a:tblGrid>
              <a:tr h="118533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EKK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Nosaukums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 2025.gada plāns 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 2026. gada plāns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2027.Gada plāns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 Pārcelts no 2024.gada uz 2025.gada 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96280027"/>
                  </a:ext>
                </a:extLst>
              </a:tr>
              <a:tr h="29633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  <a:latin typeface="Montserrat" panose="00000500000000000000" pitchFamily="2" charset="-70"/>
                        </a:rPr>
                        <a:t>Dubultā virsma </a:t>
                      </a:r>
                      <a:endParaRPr lang="lv-LV" sz="18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0039263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Skolas iela 0.77km, Ādaži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85 000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8671536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Depo iela 0,185km, Ādaži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22 000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30329569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Bērzu iela 0.29km, Ādaži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32 000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873015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Pļavu iela 0.46km, Ādaži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9563053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Āpšu ielas 0.4km divkāršā virsmas apstrāde, Garciems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48 000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35999112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Jūras ielā 1,2 km vienkārtas virsmas apstrāde, Carnikava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35 000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53363585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Ceriņu iela 0.3km, Garkalne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34 000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6027944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Lilastes ielas virsmas apstrāde posmā no dz. stacijas līdz Ziemeļu ielas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83 000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3980222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Rožu ielas divkārtas virsmas apstrāde posmā no Zušu ielas līdz Zušu ielai 0.35km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40 000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97705973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Saulītes ielas/atzars uz Ūdensrožu ielu divkārtas virsmas apstrāde 0.85km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140 000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7020434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Mērnieku ielas divkārtas virsmas apstrāde 0.37km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52860332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Ūbeļu ielā </a:t>
                      </a:r>
                      <a:r>
                        <a:rPr lang="lv-LV" sz="1400" u="none" strike="noStrike" dirty="0" err="1">
                          <a:effectLst/>
                          <a:latin typeface="Montserrat" panose="00000500000000000000" pitchFamily="2" charset="-70"/>
                        </a:rPr>
                        <a:t>divkārtas</a:t>
                      </a:r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 virsmas apstrāde 0,92km, </a:t>
                      </a:r>
                      <a:r>
                        <a:rPr lang="lv-LV" sz="1400" u="none" strike="noStrike" dirty="0" err="1">
                          <a:effectLst/>
                          <a:latin typeface="Montserrat" panose="00000500000000000000" pitchFamily="2" charset="-70"/>
                        </a:rPr>
                        <a:t>Kalngale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105 000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9611906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Ežu ielas 0.15km divkāršā virsmas apstrāde, </a:t>
                      </a:r>
                      <a:r>
                        <a:rPr lang="lv-LV" sz="1400" u="none" strike="noStrike" dirty="0" err="1">
                          <a:effectLst/>
                          <a:latin typeface="Montserrat" panose="00000500000000000000" pitchFamily="2" charset="-70"/>
                        </a:rPr>
                        <a:t>Garciems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20 000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31390056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endParaRPr lang="lv-LV" sz="1400" b="1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272 000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157 000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315 000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42125529"/>
                  </a:ext>
                </a:extLst>
              </a:tr>
            </a:tbl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957D5EB1-BAAE-B363-2212-DCC5ECD9F3DA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8D4236DA-0D57-F79A-DA39-B219E83FC519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9889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F3613-574E-E3D3-0F47-C12737CD2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146B22C-7D32-1B5D-4676-290F033ADD23}"/>
              </a:ext>
            </a:extLst>
          </p:cNvPr>
          <p:cNvSpPr txBox="1"/>
          <p:nvPr/>
        </p:nvSpPr>
        <p:spPr>
          <a:xfrm>
            <a:off x="2686049" y="458608"/>
            <a:ext cx="13639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Kapitālie ieguldījumi pārbūve/izbūve infrastruktūras projekti</a:t>
            </a:r>
            <a:endParaRPr lang="lv-LV" sz="3200" cap="all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B8F2FCD-39E0-9970-B513-C7B4B013C1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510997"/>
              </p:ext>
            </p:extLst>
          </p:nvPr>
        </p:nvGraphicFramePr>
        <p:xfrm>
          <a:off x="838200" y="1485900"/>
          <a:ext cx="16992600" cy="8721516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960892">
                  <a:extLst>
                    <a:ext uri="{9D8B030D-6E8A-4147-A177-3AD203B41FA5}">
                      <a16:colId xmlns:a16="http://schemas.microsoft.com/office/drawing/2014/main" val="4287757449"/>
                    </a:ext>
                  </a:extLst>
                </a:gridCol>
                <a:gridCol w="7417948">
                  <a:extLst>
                    <a:ext uri="{9D8B030D-6E8A-4147-A177-3AD203B41FA5}">
                      <a16:colId xmlns:a16="http://schemas.microsoft.com/office/drawing/2014/main" val="3659830225"/>
                    </a:ext>
                  </a:extLst>
                </a:gridCol>
                <a:gridCol w="2897356">
                  <a:extLst>
                    <a:ext uri="{9D8B030D-6E8A-4147-A177-3AD203B41FA5}">
                      <a16:colId xmlns:a16="http://schemas.microsoft.com/office/drawing/2014/main" val="569344756"/>
                    </a:ext>
                  </a:extLst>
                </a:gridCol>
                <a:gridCol w="1487831">
                  <a:extLst>
                    <a:ext uri="{9D8B030D-6E8A-4147-A177-3AD203B41FA5}">
                      <a16:colId xmlns:a16="http://schemas.microsoft.com/office/drawing/2014/main" val="2280308632"/>
                    </a:ext>
                  </a:extLst>
                </a:gridCol>
                <a:gridCol w="1644445">
                  <a:extLst>
                    <a:ext uri="{9D8B030D-6E8A-4147-A177-3AD203B41FA5}">
                      <a16:colId xmlns:a16="http://schemas.microsoft.com/office/drawing/2014/main" val="2479883646"/>
                    </a:ext>
                  </a:extLst>
                </a:gridCol>
                <a:gridCol w="2584128">
                  <a:extLst>
                    <a:ext uri="{9D8B030D-6E8A-4147-A177-3AD203B41FA5}">
                      <a16:colId xmlns:a16="http://schemas.microsoft.com/office/drawing/2014/main" val="4282122310"/>
                    </a:ext>
                  </a:extLst>
                </a:gridCol>
              </a:tblGrid>
              <a:tr h="6096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Nosaukums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2026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2027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 no 2024.gada uz 2025.gada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6458265"/>
                  </a:ext>
                </a:extLst>
              </a:tr>
              <a:tr h="26528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atjaunošana - asfaltbetons</a:t>
                      </a:r>
                      <a:endParaRPr lang="lv-LV" sz="16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8710556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Ķiršu ielas pārbūve 0.17km </a:t>
                      </a: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(ir būvprojekts)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345 000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81249326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Dzirnupes ielas tilta pārbūve I kārta (būs būvprojekts)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600 000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40592201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L. Azarovas tilta pārbūve uz caurteku </a:t>
                      </a:r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jāprojektē (20 000 eur)+būvē (40 000eur)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8557312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Torņu iela </a:t>
                      </a:r>
                      <a:r>
                        <a:rPr lang="lv-LV" sz="1400" b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afaltbetona</a:t>
                      </a:r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seguma atjaunošana 0.35 km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 no 2024.gada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43148323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Smilšu iela 0.40 km (pārbūve) </a:t>
                      </a: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jāprojektē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1 000 042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 no 2024.gada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5059889"/>
                  </a:ext>
                </a:extLst>
              </a:tr>
              <a:tr h="53057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Elīzes ielas posma pārbūve ar asfalta segumu posmā no Kadagas ceļa līdz plānotajai Lindas ielai (būprojekts + izbūve)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21520474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 1,3km posmā no Kadagas tilta līdz Dadzīšu ielai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590 000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 no 2024.gada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9800035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 iela 0,55km posmā no Draudzības ielas līdz Ziedu ielai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50122183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Pirmās ielas  II kārta ietve (0,2km) + stāvvietas +brauktuve 0,05km </a:t>
                      </a:r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(ir būvprojekts)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2009992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Pirmās ielas III kārta ietve 0.12km + brauktuve 0.13km (līdz Ziedu ielai) </a:t>
                      </a:r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(ir būvprojekts)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04756335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Pašvaldības ceļu un ielu infrastruktūras uzturēšana un attīstība (Zibeņu – Briljantu ceļš)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15076812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dambja virskārtas uzlabošana 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430 000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Domes lēmums 23.11.2023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21346206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Dzirnupes ielas tilta pārbūve II kārta (būs būvprojekts)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0011313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Dzirnupes ielas tilta pārbūve II kārta (būs būvprojekts)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22734297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 0,8km posmā no Attekas ielas līdz </a:t>
                      </a:r>
                      <a:r>
                        <a:rPr lang="lv-LV" sz="1400" b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Kadagas</a:t>
                      </a:r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tiltam (ieskaitot)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470 000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4701997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Dadzīšu ielas 0.49km pārbūve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700 000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 no 2024.gada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1381138"/>
                  </a:ext>
                </a:extLst>
              </a:tr>
              <a:tr h="53057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Pašvaldības ceļu / ielu ar melno segumu atjaunošana (Draudzības iela posmā no Podnieku ielas līdz Dzirnavu ielai) </a:t>
                      </a:r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jāprojektē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8067886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Kalngales ietves seguma atjaunošana ietvei pie P1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96782636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Gājēju tuneļa zem dzlezceļa sliedēm Stacijas un Rožu ielas savienošanai izbūve </a:t>
                      </a:r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(ir būvprojekts)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800 000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53510277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Kanāla iela posmā no Kanāla tiltam līdz Pērles ielai 0.35km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31409376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Ķiršu ielas II Lietus kanalizācijas atvade uz Vējupi </a:t>
                      </a:r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(ir būvprojekts)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73547326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Jūras iela 0.65km (pārbūve) un Nākotnes iela 0,12km (sat.org.)</a:t>
                      </a:r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jāprojektē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1 250 000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 no 2024.gada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8431459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Mežaparka ceļs I kārta no A1 līdz Mežaparka ceļam 1,1km </a:t>
                      </a:r>
                      <a:r>
                        <a:rPr lang="pl-PL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(ir būvprojekts)</a:t>
                      </a:r>
                      <a:endParaRPr lang="pl-PL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1 100 000 ir uzrakstīta vēstule AM par līdzfinansējumu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2150255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Mežaparka </a:t>
                      </a:r>
                      <a:r>
                        <a:rPr lang="lv-LV" sz="1400" b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ceļs</a:t>
                      </a:r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II kārta no A1 līdz Mežaparka ceļam 2,1km </a:t>
                      </a: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(ir būvprojekts)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2 000 000 ir uzrakstīta vēstule AM par līdzfinansējumu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8850745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4 215 000 (Ar Mežaparka I, II kārtu)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2 450 042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3 808 000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30491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9171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F2DA6-21AD-EA60-3333-C61B8C04D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466857"/>
          </a:xfrm>
        </p:spPr>
        <p:txBody>
          <a:bodyPr>
            <a:norm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Kapitālie ieguldījumi pārbūve/izbūve infrastruktūras projekti</a:t>
            </a:r>
            <a:endParaRPr lang="lv-LV" sz="3200" cap="all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24F7FA0-1A68-3264-B2AA-62EE85EC0D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138188"/>
              </p:ext>
            </p:extLst>
          </p:nvPr>
        </p:nvGraphicFramePr>
        <p:xfrm>
          <a:off x="685800" y="1866900"/>
          <a:ext cx="16192498" cy="828552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915647">
                  <a:extLst>
                    <a:ext uri="{9D8B030D-6E8A-4147-A177-3AD203B41FA5}">
                      <a16:colId xmlns:a16="http://schemas.microsoft.com/office/drawing/2014/main" val="408536872"/>
                    </a:ext>
                  </a:extLst>
                </a:gridCol>
                <a:gridCol w="5927374">
                  <a:extLst>
                    <a:ext uri="{9D8B030D-6E8A-4147-A177-3AD203B41FA5}">
                      <a16:colId xmlns:a16="http://schemas.microsoft.com/office/drawing/2014/main" val="1904687540"/>
                    </a:ext>
                  </a:extLst>
                </a:gridCol>
                <a:gridCol w="1909680">
                  <a:extLst>
                    <a:ext uri="{9D8B030D-6E8A-4147-A177-3AD203B41FA5}">
                      <a16:colId xmlns:a16="http://schemas.microsoft.com/office/drawing/2014/main" val="106996358"/>
                    </a:ext>
                  </a:extLst>
                </a:gridCol>
                <a:gridCol w="1432260">
                  <a:extLst>
                    <a:ext uri="{9D8B030D-6E8A-4147-A177-3AD203B41FA5}">
                      <a16:colId xmlns:a16="http://schemas.microsoft.com/office/drawing/2014/main" val="166748156"/>
                    </a:ext>
                  </a:extLst>
                </a:gridCol>
                <a:gridCol w="1511830">
                  <a:extLst>
                    <a:ext uri="{9D8B030D-6E8A-4147-A177-3AD203B41FA5}">
                      <a16:colId xmlns:a16="http://schemas.microsoft.com/office/drawing/2014/main" val="2967307123"/>
                    </a:ext>
                  </a:extLst>
                </a:gridCol>
                <a:gridCol w="4495707">
                  <a:extLst>
                    <a:ext uri="{9D8B030D-6E8A-4147-A177-3AD203B41FA5}">
                      <a16:colId xmlns:a16="http://schemas.microsoft.com/office/drawing/2014/main" val="581578423"/>
                    </a:ext>
                  </a:extLst>
                </a:gridCol>
              </a:tblGrid>
              <a:tr h="660522">
                <a:tc>
                  <a:txBody>
                    <a:bodyPr/>
                    <a:lstStyle/>
                    <a:p>
                      <a:pPr algn="ctr" fontAlgn="b"/>
                      <a:endParaRPr lang="lv-LV" sz="16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NOSAUKUMS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 no 2024.gada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96918331"/>
                  </a:ext>
                </a:extLst>
              </a:tr>
              <a:tr h="30116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  <a:latin typeface="Montserrat" panose="00000500000000000000" pitchFamily="2" charset="-70"/>
                        </a:rPr>
                        <a:t>Satiksmes organizācija</a:t>
                      </a:r>
                      <a:endParaRPr lang="lv-LV" sz="16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2013909"/>
                  </a:ext>
                </a:extLst>
              </a:tr>
              <a:tr h="5474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Satiksmes organizācijas uzlabošana (paskaidrojuma raksti, gājēju pārejas un to apgaismojums (Austrumu iela, </a:t>
                      </a:r>
                      <a:r>
                        <a:rPr lang="lv-LV" sz="1400" u="none" strike="noStrike" dirty="0" err="1">
                          <a:effectLst/>
                          <a:latin typeface="Montserrat" panose="00000500000000000000" pitchFamily="2" charset="-70"/>
                        </a:rPr>
                        <a:t>Kadaga</a:t>
                      </a:r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45 000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47003229"/>
                  </a:ext>
                </a:extLst>
              </a:tr>
              <a:tr h="31967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Gājēju drosības barjeru izbūvē uz Kadagas ceļa 1,5 km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90 750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068038"/>
                  </a:ext>
                </a:extLst>
              </a:tr>
              <a:tr h="96677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u="none" strike="noStrike" dirty="0">
                          <a:effectLst/>
                          <a:latin typeface="Montserrat" panose="00000500000000000000" pitchFamily="2" charset="-70"/>
                        </a:rPr>
                        <a:t>Gājēju pāreja pie Podnieku ielas, Dailas ciemats</a:t>
                      </a:r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(Gredzenu iela)</a:t>
                      </a:r>
                      <a:endParaRPr lang="pl-PL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55 000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Iedzīvotāju iesniegums ar 88 parakstiem.</a:t>
                      </a:r>
                    </a:p>
                    <a:p>
                      <a:pPr algn="r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Attīstītājam ir tehniskajos noteikumos ir uzdots izbūvēt gājēju ietvi un pāreju līdz Dzirnavu ielai, šo projektu varētu savienot ar ietvi no Gredzenu ielas līdz Jēkaba ielai un tur izveidot 1 gājēju pāreju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09702519"/>
                  </a:ext>
                </a:extLst>
              </a:tr>
              <a:tr h="301162">
                <a:tc gridSpan="2"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pl-PL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45 000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145 750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8230550"/>
                  </a:ext>
                </a:extLst>
              </a:tr>
              <a:tr h="30116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  <a:latin typeface="Montserrat" panose="00000500000000000000" pitchFamily="2" charset="-70"/>
                        </a:rPr>
                        <a:t>Līdzfinansējums iedzīvotāju ielām/ceļiem</a:t>
                      </a:r>
                      <a:endParaRPr lang="lv-LV" sz="16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62273069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Vēju iela 0,55km, Ādaži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150 000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33259265"/>
                  </a:ext>
                </a:extLst>
              </a:tr>
              <a:tr h="30116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Projektēšana</a:t>
                      </a:r>
                      <a:endParaRPr lang="lv-LV" sz="1600" b="1" i="1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4977955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 Dzirnupes ielas tilta projekts, Carnikava 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37 510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Notiek projektēšana, apmaksa 2025gadā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60130948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Smilšu ielas pārbūve projekts, Carnikava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70 000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 no 2024.gada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20699764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Attekas ielas turpinājums 0,5km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39 800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 no 2024.gada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08637199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Sienāžu ielas projekts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6 000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19579019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dambja virskārtas uzlabošana 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78457465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Dadzīšu ielas projekts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50 000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 no 2024.gada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61338838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  <a:latin typeface="Montserrat" panose="00000500000000000000" pitchFamily="2" charset="-70"/>
                        </a:rPr>
                        <a:t>Vanagu iela 0.6km projektēšana (ar ietvi)</a:t>
                      </a:r>
                      <a:endParaRPr lang="sv-SE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45 000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1527711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Jūras iela 0.65km (pārbūve) un Nākotnes iela 0,12km (sat.org.)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74 000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30433261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Ziedu iela 0.2km (posmā no Zvejnieku līdz Smilšu ielai)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23 700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2406921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Zvejnieku iela 0.28km posmā no Jūras ielas līdz Ziedu ielai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37 560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9450924"/>
                  </a:ext>
                </a:extLst>
              </a:tr>
              <a:tr h="301162">
                <a:tc gridSpan="2"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i="0" u="none" strike="noStrike" dirty="0">
                          <a:effectLst/>
                          <a:latin typeface="Montserrat" panose="00000500000000000000" pitchFamily="2" charset="-70"/>
                        </a:rPr>
                        <a:t>153 310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50 000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180 260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0961423"/>
                  </a:ext>
                </a:extLst>
              </a:tr>
              <a:tr h="775132">
                <a:tc gridSpan="2"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KOPĀ </a:t>
                      </a:r>
                      <a:r>
                        <a:rPr lang="lv-LV" sz="1400" b="1" i="0" u="none" strike="noStrike" cap="all" baseline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VISI </a:t>
                      </a:r>
                      <a:r>
                        <a:rPr lang="lv-LV" sz="1400" b="1" cap="all" baseline="0" dirty="0">
                          <a:solidFill>
                            <a:schemeClr val="tx1"/>
                          </a:solidFill>
                          <a:latin typeface="Montserrat" panose="00000500000000000000" pitchFamily="2" charset="-70"/>
                        </a:rPr>
                        <a:t>Kapitālie ieguldījumi pārbūve/izbūve infrastruktūras projekti</a:t>
                      </a:r>
                      <a:r>
                        <a:rPr lang="lv-LV" sz="1400" b="1" i="0" u="none" strike="noStrike" cap="all" baseline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4 730 310 (no tiem 3 100 000 </a:t>
                      </a: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(Ar Mežaparka I, II kārtu</a:t>
                      </a: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2 802 792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4 303 260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6131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552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0E855-596C-382E-54CF-D2978AE72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9"/>
            <a:ext cx="15773400" cy="557212"/>
          </a:xfrm>
        </p:spPr>
        <p:txBody>
          <a:bodyPr>
            <a:no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Projekti, kam nepieciešams līdzfinansējums atbilstoši attīstības programmai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B3510C3-5F5A-3577-E4A0-430D8754F8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2871015"/>
              </p:ext>
            </p:extLst>
          </p:nvPr>
        </p:nvGraphicFramePr>
        <p:xfrm>
          <a:off x="304800" y="1485900"/>
          <a:ext cx="16992600" cy="7867011"/>
        </p:xfrm>
        <a:graphic>
          <a:graphicData uri="http://schemas.openxmlformats.org/drawingml/2006/table">
            <a:tbl>
              <a:tblPr/>
              <a:tblGrid>
                <a:gridCol w="7315200">
                  <a:extLst>
                    <a:ext uri="{9D8B030D-6E8A-4147-A177-3AD203B41FA5}">
                      <a16:colId xmlns:a16="http://schemas.microsoft.com/office/drawing/2014/main" val="231482106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23271085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15943197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88851573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83620201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44683168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143990184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657977889"/>
                    </a:ext>
                  </a:extLst>
                </a:gridCol>
              </a:tblGrid>
              <a:tr h="33845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Projekta nosaukums (aktivitāte)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Prioritāte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KOPĀ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Līdzfinansējums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2024.gads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2026.gads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2027.gads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768168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C3.2.4.1. </a:t>
                      </a:r>
                      <a:r>
                        <a:rPr lang="lv-LV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EiroVelo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13 posma Vecāķi – Lilaste projektēšana un būvniecība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3500000.00 €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Izpildē</a:t>
                      </a:r>
                    </a:p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1000000.00 €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1000000.00 €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1000000.00 €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179941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C3.1.1.1. Carnikavas ciema centra drošas transporta/gājēju sistēmas izveidošana </a:t>
                      </a:r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</a:t>
                      </a:r>
                      <a:r>
                        <a:rPr lang="lv-LV" sz="1300" b="1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Stacijas iela</a:t>
                      </a:r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715605.00 €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655605.00 €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451191"/>
                  </a:ext>
                </a:extLst>
              </a:tr>
              <a:tr h="14990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Ā3.1.4.3. Ceļa izbūve uz Ādažu dienas aprūpes centru pilngadīgām personām ar garīgās attīstības traucējumiem un rehabilitācijas centru bērniem ar īpašām vajadzībām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  50000.00 €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50000.00 €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102892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Ā3.1.2.1.2. Pašvaldības ceļu / ielu ar melno segumu atjaunošana </a:t>
                      </a: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</a:t>
                      </a:r>
                      <a:r>
                        <a:rPr lang="lv-LV" sz="13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Dalderu</a:t>
                      </a:r>
                      <a:r>
                        <a:rPr lang="lv-LV" sz="1300" b="1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iela, Kreiļu iela</a:t>
                      </a: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1000000.00 €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400000.00 €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7988826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C3.2.2.1.1. Auto stāvlaukumu izveide un paplašināšana (</a:t>
                      </a:r>
                      <a:r>
                        <a:rPr lang="lv-LV" sz="13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Karlsona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parks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660000.00 €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300000.00 €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360000.00 €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79612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C3.2.2.1.2. Auto stāvlaukumu izveide un paplašināšana (</a:t>
                      </a:r>
                      <a:r>
                        <a:rPr lang="lv-LV" sz="1300" b="0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Garā ielā 20</a:t>
                      </a:r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660000.00 €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300000.00 €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863274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C3.2.2.1.3. Auto stāvlaukumu izveide un paplašināšana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Lilastē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660000.00 €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Izpildīts   300000.00 €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360000.00 €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429404"/>
                  </a:ext>
                </a:extLst>
              </a:tr>
              <a:tr h="22149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C3.2.2.2. Auto stāvlaukumu labiekārtošana, mobilitātes punktu izveide pie dzelzceļa stacijām </a:t>
                      </a: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(pasākums saistīts ar pasākumu “C6.3.1.1. Mobilitātes veicināšana novada teritorijā un ar citām pašvaldībām (ĀNIEKRP pasākums Nr.5.2.1.)”)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4 500 000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2500000.00 €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2000000.00 €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880486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C3.1.2.1.3. Pašvaldības ceļu un ielu infrastruktūras uzturēšana un attīstība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Vanagu iela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112500.00 €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112500.00 €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067378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C3.1.2.1.4. Pašvaldības ceļu un ielu infrastruktūras uzturēšana un attīstība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Zibeņu – Briljantu ceļš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750000.00 €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Nav veikts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750000.00 €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534382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C3.1.1.2.1. Carnikavas ciema centra satiksmes drošības uzlabošanas 1. kārtas īstenošana (</a:t>
                      </a:r>
                      <a:r>
                        <a:rPr lang="lv-LV" sz="1300" b="0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Tunelis zem dzelzceļa</a:t>
                      </a:r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500000.00 €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10508"/>
                  </a:ext>
                </a:extLst>
              </a:tr>
              <a:tr h="142763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Ā3.1.2.2.2. Pašvaldības ceļu / ielu ar grants un šķembu segumu atjaunošana – projekts “</a:t>
                      </a:r>
                      <a:r>
                        <a:rPr lang="lv-LV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Laveru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ceļa grants seguma pārbūve, Ādažu novadā” (</a:t>
                      </a:r>
                      <a:r>
                        <a:rPr lang="lv-LV" sz="13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Laveru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ceļš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376674.00 €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376674.00 €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152861"/>
                  </a:ext>
                </a:extLst>
              </a:tr>
              <a:tr h="12848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Ā3.1.1.2.2. Satiksmes drošības uzlabošanas projektu izstrāde un īstenošana uz Ādažu pašvaldības ceļiem un ielām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Alderu un Kanālu ielas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1 280 585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1 280 585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937246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Ā3.1.2.2.3. Pašvaldības ceļu / ielu ar grants un šķembu segumu atjaunošana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Smilškalnu ceļš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1 134 969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1 134 969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490327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Ā3.1.2.3.7. Pašvaldības ceļu / ielu ar grants un šķembu segumu nomaiņa pret bruģi vai melno segumu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Lauku iela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390000.00 €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390000.00 €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483645"/>
                  </a:ext>
                </a:extLst>
              </a:tr>
              <a:tr h="5913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C3.1.4.1. </a:t>
                      </a:r>
                      <a:r>
                        <a:rPr lang="lv-LV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Pievadceļu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izbūve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2 180 000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2 180 000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8153756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Ā3.1.4.2. </a:t>
                      </a:r>
                      <a:r>
                        <a:rPr lang="lv-LV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Paralēlceļa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projektēšana, saskaņošana un izbūve no Vārpiņu ielas līdz </a:t>
                      </a:r>
                      <a:r>
                        <a:rPr lang="lv-LV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Ziemeļbulles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ielai (Zelmeņu iela)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1 000 000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1 000 000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672453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Ā3.1.2.1.4. Pašvaldības ceļu / ielu ar melno segumu atjaunošana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Draudzības iela posmā no Podnieku ielas līdz Dzirnavu ielai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 projektēšana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180000.00 €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122419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Ā3.1.2.3.8. Pašvaldības ceļu / ielu ar grants un šķembu segumu nomaiņa pret bruģi vai melno segumu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Depo iela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120000.00 €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22000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120000.00 €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07317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4986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27975</TotalTime>
  <Words>10766</Words>
  <Application>Microsoft Office PowerPoint</Application>
  <PresentationFormat>Custom</PresentationFormat>
  <Paragraphs>5887</Paragraphs>
  <Slides>54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63" baseType="lpstr">
      <vt:lpstr>Montserrat Semi-Bold Bold</vt:lpstr>
      <vt:lpstr>Montserrat</vt:lpstr>
      <vt:lpstr>Calibri Light</vt:lpstr>
      <vt:lpstr>Times New Roman</vt:lpstr>
      <vt:lpstr>Calibri</vt:lpstr>
      <vt:lpstr>Arial</vt:lpstr>
      <vt:lpstr>Montserrat Classic Bold</vt:lpstr>
      <vt:lpstr>Office Theme</vt:lpstr>
      <vt:lpstr>1_Office Theme</vt:lpstr>
      <vt:lpstr>PowerPoint Presentation</vt:lpstr>
      <vt:lpstr>PowerPoint Presentation</vt:lpstr>
      <vt:lpstr>Ādažu novada ceļu segums  (87.7 km)</vt:lpstr>
      <vt:lpstr>Ādažu novada ielu segums  (255.5km)</vt:lpstr>
      <vt:lpstr>Izpilde 2024.gadā</vt:lpstr>
      <vt:lpstr>PowerPoint Presentation</vt:lpstr>
      <vt:lpstr>PowerPoint Presentation</vt:lpstr>
      <vt:lpstr>Kapitālie ieguldījumi pārbūve/izbūve infrastruktūras projekti</vt:lpstr>
      <vt:lpstr>Projekti, kam nepieciešams līdzfinansējums atbilstoši attīstības programmai</vt:lpstr>
      <vt:lpstr>Projekti, kam nepieciešams līdzfinansējums atbilstoši attīstības programmai</vt:lpstr>
      <vt:lpstr>Uzturēšanas izmaksas papildus mērķdotācijām</vt:lpstr>
      <vt:lpstr>PowerPoint Presentation</vt:lpstr>
      <vt:lpstr>Ielu un ceļu uzturēšanas darbi Ādažu novadā</vt:lpstr>
      <vt:lpstr>Ielu un ceļu uzturēšanas darbi Ādažu novadā</vt:lpstr>
      <vt:lpstr>2024. GADĀ PAVEIKTAIS IELU UN CEĻU POSMOS</vt:lpstr>
      <vt:lpstr>Kopējais ciemu ielu stāvokļa kopsavilkums Ādažu novadā kopā</vt:lpstr>
      <vt:lpstr>Ādažu novada ielu skaits pēc to stāvokļa un seguma veidu dalījums pēc kilometriem</vt:lpstr>
      <vt:lpstr>PowerPoint Presentation</vt:lpstr>
      <vt:lpstr>A un B klases ceļu stāvoklis Ādažu pagastā</vt:lpstr>
      <vt:lpstr>Ādažu pilsētas ielu stāvokļa kopsavilkums</vt:lpstr>
      <vt:lpstr>Baltezera ielu stāvokļa kopsavilkums</vt:lpstr>
      <vt:lpstr>Kadagas ielu stāvokļa kopsavilkums</vt:lpstr>
      <vt:lpstr>Ataru, Birznieku, Stapriņu un Eimuru ciemu ielu stāvokļa kopsavilkums</vt:lpstr>
      <vt:lpstr>Garkalnes, Iļķenes Alderu ciemu ielu stāvokļa kopsavilkums</vt:lpstr>
      <vt:lpstr>Divezera ciema ielas</vt:lpstr>
      <vt:lpstr>Carnikavas pagasta ceļu stāvokļa kopsavilkums</vt:lpstr>
      <vt:lpstr>Gaujas un Lilastes ielu stāvokļa kopsavilkums</vt:lpstr>
      <vt:lpstr>Carnikavas ielu stāvokļa kopsavilkums</vt:lpstr>
      <vt:lpstr>Garupes ielu stāvokļa kopsavilkums</vt:lpstr>
      <vt:lpstr>Kalngales ielu stāvokļa kopsavilkums</vt:lpstr>
      <vt:lpstr>Garciema ielu stāvokļa kopsavilkums</vt:lpstr>
      <vt:lpstr>Siguļu ielu stāvokļa kopsavilkums</vt:lpstr>
      <vt:lpstr>Ādažu A un B grupas ceļi</vt:lpstr>
      <vt:lpstr>Ādažu B grupas ceļi</vt:lpstr>
      <vt:lpstr>Ādažu pilsētas ielas</vt:lpstr>
      <vt:lpstr>Ādažu pilsētas ielas</vt:lpstr>
      <vt:lpstr>PowerPoint Presentation</vt:lpstr>
      <vt:lpstr>Baltezera ciema ielas</vt:lpstr>
      <vt:lpstr>Kadagas ciema ielas</vt:lpstr>
      <vt:lpstr>Ataru, Birznieku, Stapriņu un Eimuru ciemu ielas</vt:lpstr>
      <vt:lpstr>Garkalnes, Iļķenes Alderu ciemu ielas</vt:lpstr>
      <vt:lpstr>Carnikavas pagasta ceļi</vt:lpstr>
      <vt:lpstr>Lilastes un Gaujas ciema ielas</vt:lpstr>
      <vt:lpstr>Gaujas ciema ielas</vt:lpstr>
      <vt:lpstr>Carnikavas ciema ielas</vt:lpstr>
      <vt:lpstr>Carnikavas ciema ielas</vt:lpstr>
      <vt:lpstr>Carnikavas ciema ielas</vt:lpstr>
      <vt:lpstr>Garupes ciema ielas</vt:lpstr>
      <vt:lpstr>Kalngales ciema ielas</vt:lpstr>
      <vt:lpstr>Kalngales ciema ielas</vt:lpstr>
      <vt:lpstr>Garciema ciema ielas</vt:lpstr>
      <vt:lpstr>Garciema ciema ielas</vt:lpstr>
      <vt:lpstr>Siguļu ciema ielas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Laura</dc:creator>
  <cp:lastModifiedBy>Jevgēnija Sviridenkova</cp:lastModifiedBy>
  <cp:revision>137</cp:revision>
  <dcterms:created xsi:type="dcterms:W3CDTF">2006-08-16T00:00:00Z</dcterms:created>
  <dcterms:modified xsi:type="dcterms:W3CDTF">2024-10-31T14:04:31Z</dcterms:modified>
  <dc:identifier>DAFY3VwOX4w</dc:identifier>
</cp:coreProperties>
</file>