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81" r:id="rId2"/>
    <p:sldId id="561" r:id="rId3"/>
    <p:sldId id="547" r:id="rId4"/>
    <p:sldId id="558" r:id="rId5"/>
    <p:sldId id="550" r:id="rId6"/>
    <p:sldId id="551" r:id="rId7"/>
    <p:sldId id="559" r:id="rId8"/>
    <p:sldId id="563" r:id="rId9"/>
    <p:sldId id="562" r:id="rId10"/>
    <p:sldId id="552" r:id="rId11"/>
    <p:sldId id="554" r:id="rId12"/>
    <p:sldId id="555" r:id="rId13"/>
    <p:sldId id="564" r:id="rId14"/>
    <p:sldId id="532" r:id="rId15"/>
  </p:sldIdLst>
  <p:sldSz cx="24377650" cy="13716000"/>
  <p:notesSz cx="6858000" cy="9144000"/>
  <p:defaultTextStyle>
    <a:defPPr>
      <a:defRPr lang="en-US"/>
    </a:defPPr>
    <a:lvl1pPr marL="0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3869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773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160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5479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6934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321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7087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0958" algn="l" defTabSz="182773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a Daniela Kanaska" initials="SDK" lastIdx="1" clrIdx="0">
    <p:extLst/>
  </p:cmAuthor>
  <p:cmAuthor id="2" name="Agris Kamenders" initials="AK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13D"/>
    <a:srgbClr val="FFD100"/>
    <a:srgbClr val="FFFFFF"/>
    <a:srgbClr val="C4357F"/>
    <a:srgbClr val="007788"/>
    <a:srgbClr val="3C3C3C"/>
    <a:srgbClr val="FFCB05"/>
    <a:srgbClr val="FCE551"/>
    <a:srgbClr val="A5A5A5"/>
    <a:srgbClr val="FFD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65" autoAdjust="0"/>
    <p:restoredTop sz="86418" autoAdjust="0"/>
  </p:normalViewPr>
  <p:slideViewPr>
    <p:cSldViewPr snapToGrid="0">
      <p:cViewPr varScale="1">
        <p:scale>
          <a:sx n="58" d="100"/>
          <a:sy n="58" d="100"/>
        </p:scale>
        <p:origin x="840" y="90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019D1-CF91-4815-A985-08BF2C34AE99}" type="datetimeFigureOut">
              <a:rPr lang="en-AU" smtClean="0"/>
              <a:t>4/04/2019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BACF1-2192-4729-B2ED-2ED1663736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34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27D4D-2B93-4222-B7CD-7DC3B79291B0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989D4-CAF9-46E5-B64E-5BE547CD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8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3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57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85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1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235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35882" y="2809"/>
            <a:ext cx="8308974" cy="1371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743078" y="10343535"/>
            <a:ext cx="5921620" cy="384682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endParaRPr lang="en-US" sz="1900" dirty="0">
              <a:solidFill>
                <a:schemeClr val="accent5"/>
              </a:solidFill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481" y="12300110"/>
            <a:ext cx="957244" cy="957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02" y="11990710"/>
            <a:ext cx="1340225" cy="1340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123" y="12161565"/>
            <a:ext cx="1110756" cy="1110756"/>
          </a:xfrm>
          <a:prstGeom prst="rect">
            <a:avLst/>
          </a:prstGeom>
        </p:spPr>
      </p:pic>
      <p:pic>
        <p:nvPicPr>
          <p:cNvPr id="14" name="Picture Placeholder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b="13072"/>
          <a:stretch>
            <a:fillRect/>
          </a:stretch>
        </p:blipFill>
        <p:spPr>
          <a:xfrm>
            <a:off x="12793663" y="3762375"/>
            <a:ext cx="9686925" cy="5057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738" y="12300110"/>
            <a:ext cx="966734" cy="9667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64" y="11932217"/>
            <a:ext cx="1437731" cy="9599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/>
          <p:cNvSpPr txBox="1"/>
          <p:nvPr userDrawn="1"/>
        </p:nvSpPr>
        <p:spPr>
          <a:xfrm>
            <a:off x="3671790" y="12952181"/>
            <a:ext cx="430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Līdzfinansē Eiropas Savienības programma ‘’Apvārsnis 2020’’</a:t>
            </a:r>
          </a:p>
          <a:p>
            <a:pPr algn="ctr"/>
            <a:r>
              <a:rPr lang="lv-LV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Līgums Nr.754080 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798" y="12097801"/>
            <a:ext cx="1263155" cy="1263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27" y="12387328"/>
            <a:ext cx="1932788" cy="7618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807" y="12300110"/>
            <a:ext cx="940038" cy="940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124" y="12049210"/>
            <a:ext cx="829906" cy="1190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4778" y="3068858"/>
            <a:ext cx="6747291" cy="2651125"/>
          </a:xfrm>
          <a:prstGeom prst="rect">
            <a:avLst/>
          </a:prstGeom>
        </p:spPr>
        <p:txBody>
          <a:bodyPr/>
          <a:lstStyle>
            <a:lvl1pPr algn="ctr">
              <a:defRPr sz="8800" b="1" baseline="0">
                <a:latin typeface="+mj-lt"/>
              </a:defRPr>
            </a:lvl1pPr>
          </a:lstStyle>
          <a:p>
            <a:r>
              <a:rPr lang="en-US" dirty="0" err="1"/>
              <a:t>Virsraksts</a:t>
            </a:r>
            <a:br>
              <a:rPr lang="en-US" dirty="0"/>
            </a:br>
            <a:r>
              <a:rPr lang="en-US" dirty="0"/>
              <a:t>Montserrat Semi Bold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2724229" y="7844557"/>
            <a:ext cx="6195600" cy="1476000"/>
          </a:xfrm>
        </p:spPr>
        <p:txBody>
          <a:bodyPr>
            <a:noAutofit/>
          </a:bodyPr>
          <a:lstStyle>
            <a:lvl1pPr algn="ctr">
              <a:defRPr sz="4500" spc="600" baseline="0">
                <a:latin typeface="+mj-lt"/>
              </a:defRPr>
            </a:lvl1pPr>
            <a:lvl2pPr>
              <a:defRPr sz="4500">
                <a:latin typeface="+mj-lt"/>
              </a:defRPr>
            </a:lvl2pPr>
            <a:lvl3pPr>
              <a:defRPr sz="4500">
                <a:latin typeface="+mj-lt"/>
              </a:defRPr>
            </a:lvl3pPr>
            <a:lvl4pPr>
              <a:defRPr sz="4500">
                <a:latin typeface="+mj-lt"/>
              </a:defRPr>
            </a:lvl4pPr>
            <a:lvl5pPr>
              <a:defRPr sz="4500">
                <a:latin typeface="+mj-lt"/>
              </a:defRPr>
            </a:lvl5pPr>
          </a:lstStyle>
          <a:p>
            <a:pPr lvl="0"/>
            <a:r>
              <a:rPr lang="en-US" dirty="0" err="1"/>
              <a:t>Apakšvirsraksts</a:t>
            </a:r>
            <a:r>
              <a:rPr lang="en-US" dirty="0"/>
              <a:t> Montserrat Semi Bold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49769" y="10468731"/>
            <a:ext cx="1681200" cy="403200"/>
          </a:xfrm>
        </p:spPr>
        <p:txBody>
          <a:bodyPr>
            <a:noAutofit/>
          </a:bodyPr>
          <a:lstStyle>
            <a:lvl1pPr marL="0" algn="ctr" defTabSz="1827738" rtl="0" eaLnBrk="1" latinLnBrk="0" hangingPunct="1">
              <a:defRPr lang="en-US" sz="2000" kern="1200" spc="600" dirty="0">
                <a:solidFill>
                  <a:schemeClr val="tx1"/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r>
              <a:rPr lang="en-US" dirty="0" err="1"/>
              <a:t>Datums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7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642928" y="3868738"/>
            <a:ext cx="3949700" cy="819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Attēls</a:t>
            </a:r>
            <a:endParaRPr lang="en-US" dirty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826747" y="2112825"/>
            <a:ext cx="3949700" cy="819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Attēls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3697588" y="4512158"/>
            <a:ext cx="8136585" cy="2981325"/>
          </a:xfrm>
        </p:spPr>
        <p:txBody>
          <a:bodyPr>
            <a:normAutofit/>
          </a:bodyPr>
          <a:lstStyle>
            <a:lvl1pPr>
              <a:defRPr lang="en-US" sz="6000" dirty="0">
                <a:solidFill>
                  <a:schemeClr val="accent6"/>
                </a:solidFill>
                <a:latin typeface="+mj-lt"/>
                <a:ea typeface="Lato BOLD"/>
                <a:cs typeface="Lato BOLD"/>
                <a:sym typeface="Lato BOLD"/>
              </a:defRPr>
            </a:lvl1pPr>
          </a:lstStyle>
          <a:p>
            <a:pPr>
              <a:defRPr sz="3000">
                <a:solidFill>
                  <a:schemeClr val="accent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000" dirty="0" err="1">
                <a:latin typeface="+mj-lt"/>
              </a:rPr>
              <a:t>Šis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ir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lielisks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piemērs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solidFill>
                  <a:srgbClr val="171717"/>
                </a:solidFill>
                <a:latin typeface="+mj-lt"/>
              </a:rPr>
              <a:t>izcelt</a:t>
            </a:r>
            <a:r>
              <a:rPr lang="en-US" sz="6000" dirty="0">
                <a:solidFill>
                  <a:srgbClr val="171717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171717"/>
                </a:solidFill>
                <a:latin typeface="+mj-lt"/>
              </a:rPr>
              <a:t>prezentācijā</a:t>
            </a:r>
            <a:r>
              <a:rPr lang="en-US" sz="6000" dirty="0">
                <a:solidFill>
                  <a:srgbClr val="171717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9BB13D"/>
                </a:solidFill>
                <a:latin typeface="+mj-lt"/>
              </a:rPr>
              <a:t>saturu</a:t>
            </a:r>
            <a:endParaRPr lang="en-US" sz="6000" dirty="0">
              <a:solidFill>
                <a:srgbClr val="9BB13D"/>
              </a:solidFill>
              <a:latin typeface="+mj-lt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13697117" y="7752453"/>
            <a:ext cx="8137525" cy="2843212"/>
          </a:xfrm>
        </p:spPr>
        <p:txBody>
          <a:bodyPr/>
          <a:lstStyle/>
          <a:p>
            <a:pPr lvl="0"/>
            <a:r>
              <a:rPr lang="en-US" dirty="0" err="1"/>
              <a:t>Teksts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8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12188825" y="0"/>
            <a:ext cx="12188829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4572000"/>
            <a:ext cx="12188825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12188825" y="9144000"/>
            <a:ext cx="12188833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2066856" y="1838739"/>
            <a:ext cx="7077075" cy="894522"/>
          </a:xfrm>
        </p:spPr>
        <p:txBody>
          <a:bodyPr>
            <a:normAutofit/>
          </a:bodyPr>
          <a:lstStyle>
            <a:lvl1pPr algn="ctr">
              <a:defRPr sz="4400" b="1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504021" y="6410739"/>
            <a:ext cx="7077075" cy="894522"/>
          </a:xfrm>
        </p:spPr>
        <p:txBody>
          <a:bodyPr>
            <a:normAutofit/>
          </a:bodyPr>
          <a:lstStyle>
            <a:lvl1pPr algn="ctr">
              <a:defRPr sz="4400" b="1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2555874" y="10982739"/>
            <a:ext cx="7077075" cy="894522"/>
          </a:xfrm>
        </p:spPr>
        <p:txBody>
          <a:bodyPr>
            <a:normAutofit/>
          </a:bodyPr>
          <a:lstStyle>
            <a:lvl1pPr algn="ctr">
              <a:defRPr sz="4400" b="1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88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2060574" y="5496933"/>
            <a:ext cx="10585451" cy="20288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0" b="1">
                <a:latin typeface="+mj-lt"/>
              </a:defRPr>
            </a:lvl1pPr>
          </a:lstStyle>
          <a:p>
            <a:pPr lvl="0"/>
            <a:r>
              <a:rPr lang="en-US" sz="12000" dirty="0" err="1">
                <a:solidFill>
                  <a:srgbClr val="3C3C3C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Virsraksts</a:t>
            </a:r>
            <a:endParaRPr lang="en-US" sz="12000" dirty="0"/>
          </a:p>
        </p:txBody>
      </p:sp>
      <p:sp>
        <p:nvSpPr>
          <p:cNvPr id="13" name="Content Placeholder 6"/>
          <p:cNvSpPr>
            <a:spLocks noGrp="1"/>
          </p:cNvSpPr>
          <p:nvPr>
            <p:ph idx="1" hasCustomPrompt="1"/>
          </p:nvPr>
        </p:nvSpPr>
        <p:spPr>
          <a:xfrm>
            <a:off x="2060574" y="7179061"/>
            <a:ext cx="10585451" cy="457200"/>
          </a:xfrm>
        </p:spPr>
        <p:txBody>
          <a:bodyPr>
            <a:noAutofit/>
          </a:bodyPr>
          <a:lstStyle>
            <a:lvl1pPr>
              <a:defRPr sz="9200">
                <a:latin typeface="+mj-lt"/>
              </a:defRPr>
            </a:lvl1pPr>
          </a:lstStyle>
          <a:p>
            <a:r>
              <a:rPr lang="en-US" sz="9200" dirty="0" err="1">
                <a:solidFill>
                  <a:srgbClr val="3C3C3C"/>
                </a:solidFill>
                <a:latin typeface="+mj-lt"/>
              </a:rPr>
              <a:t>Apakšvirsraksts</a:t>
            </a:r>
            <a:endParaRPr lang="en-US" sz="9200" dirty="0">
              <a:solidFill>
                <a:srgbClr val="3C3C3C"/>
              </a:solidFill>
              <a:latin typeface="+mj-lt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8048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2060574" y="5496933"/>
            <a:ext cx="10585451" cy="20288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12000" dirty="0" err="1">
                <a:solidFill>
                  <a:srgbClr val="3C3C3C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Virsraksts</a:t>
            </a:r>
            <a:endParaRPr lang="en-US" sz="12000" dirty="0"/>
          </a:p>
        </p:txBody>
      </p:sp>
      <p:sp>
        <p:nvSpPr>
          <p:cNvPr id="13" name="Content Placeholder 6"/>
          <p:cNvSpPr>
            <a:spLocks noGrp="1"/>
          </p:cNvSpPr>
          <p:nvPr>
            <p:ph idx="1" hasCustomPrompt="1"/>
          </p:nvPr>
        </p:nvSpPr>
        <p:spPr>
          <a:xfrm>
            <a:off x="2060574" y="7179061"/>
            <a:ext cx="10585451" cy="457200"/>
          </a:xfrm>
        </p:spPr>
        <p:txBody>
          <a:bodyPr>
            <a:noAutofit/>
          </a:bodyPr>
          <a:lstStyle>
            <a:lvl1pPr>
              <a:defRPr sz="9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9200" dirty="0" err="1">
                <a:solidFill>
                  <a:srgbClr val="3C3C3C"/>
                </a:solidFill>
                <a:latin typeface="+mj-lt"/>
              </a:rPr>
              <a:t>Apakšvirsraksts</a:t>
            </a:r>
            <a:endParaRPr lang="en-US" sz="9200" dirty="0">
              <a:solidFill>
                <a:srgbClr val="3C3C3C"/>
              </a:solidFill>
              <a:latin typeface="+mj-lt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2060574" y="5496933"/>
            <a:ext cx="10585451" cy="20288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12000" dirty="0" err="1">
                <a:solidFill>
                  <a:srgbClr val="3C3C3C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Virsraksts</a:t>
            </a:r>
            <a:endParaRPr lang="en-US" sz="12000" dirty="0"/>
          </a:p>
        </p:txBody>
      </p:sp>
      <p:sp>
        <p:nvSpPr>
          <p:cNvPr id="13" name="Content Placeholder 6"/>
          <p:cNvSpPr>
            <a:spLocks noGrp="1"/>
          </p:cNvSpPr>
          <p:nvPr>
            <p:ph idx="1" hasCustomPrompt="1"/>
          </p:nvPr>
        </p:nvSpPr>
        <p:spPr>
          <a:xfrm>
            <a:off x="2060574" y="7179061"/>
            <a:ext cx="10585451" cy="457200"/>
          </a:xfrm>
        </p:spPr>
        <p:txBody>
          <a:bodyPr>
            <a:noAutofit/>
          </a:bodyPr>
          <a:lstStyle>
            <a:lvl1pPr>
              <a:defRPr sz="9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9200" dirty="0" err="1">
                <a:solidFill>
                  <a:srgbClr val="3C3C3C"/>
                </a:solidFill>
                <a:latin typeface="+mj-lt"/>
              </a:rPr>
              <a:t>Apakšvirsraksts</a:t>
            </a:r>
            <a:endParaRPr lang="en-US" sz="9200" dirty="0">
              <a:solidFill>
                <a:srgbClr val="3C3C3C"/>
              </a:solidFill>
              <a:latin typeface="+mj-lt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2060574" y="4582536"/>
            <a:ext cx="17723717" cy="20288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 b="1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lv-LV" sz="6000" dirty="0">
                <a:solidFill>
                  <a:schemeClr val="accent5"/>
                </a:solidFill>
              </a:rPr>
              <a:t>Šis ir veids kā </a:t>
            </a:r>
            <a:r>
              <a:rPr lang="lv-LV" sz="6000" i="1" dirty="0">
                <a:solidFill>
                  <a:schemeClr val="accent5"/>
                </a:solidFill>
              </a:rPr>
              <a:t>izcelt tekstu </a:t>
            </a:r>
            <a:r>
              <a:rPr lang="lv-LV" sz="6000" dirty="0">
                <a:solidFill>
                  <a:schemeClr val="accent5"/>
                </a:solidFill>
              </a:rPr>
              <a:t>un </a:t>
            </a:r>
            <a:r>
              <a:rPr lang="lv-LV" sz="6000" dirty="0" err="1">
                <a:solidFill>
                  <a:schemeClr val="accent5"/>
                </a:solidFill>
              </a:rPr>
              <a:t>pārādīt</a:t>
            </a:r>
            <a:r>
              <a:rPr lang="lv-LV" sz="6000" dirty="0">
                <a:solidFill>
                  <a:schemeClr val="accent5"/>
                </a:solidFill>
              </a:rPr>
              <a:t> nozīmi satura svarīgumam, ko prezentējat klausītājiem</a:t>
            </a:r>
            <a:br>
              <a:rPr lang="lv-LV" sz="6000" dirty="0">
                <a:solidFill>
                  <a:schemeClr val="accent5"/>
                </a:solidFill>
              </a:rPr>
            </a:br>
            <a:br>
              <a:rPr lang="en-US" sz="6000" dirty="0">
                <a:solidFill>
                  <a:schemeClr val="accent5"/>
                </a:solidFill>
              </a:rPr>
            </a:br>
            <a:r>
              <a:rPr lang="en-US" sz="9600" dirty="0">
                <a:solidFill>
                  <a:schemeClr val="accent5"/>
                </a:solidFill>
              </a:rPr>
              <a:t>99%</a:t>
            </a:r>
            <a:r>
              <a:rPr lang="lv-LV" sz="9600" dirty="0">
                <a:solidFill>
                  <a:schemeClr val="accent5"/>
                </a:solidFill>
              </a:rPr>
              <a:t> </a:t>
            </a:r>
            <a:r>
              <a:rPr lang="lv-LV" sz="6000" dirty="0">
                <a:solidFill>
                  <a:schemeClr val="accent5"/>
                </a:solidFill>
              </a:rPr>
              <a:t>procenti nenovērsīs uzmanību</a:t>
            </a:r>
            <a:endParaRPr lang="en-US" sz="12000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2060574" y="4582536"/>
            <a:ext cx="17723717" cy="20288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lv-LV" sz="6000" dirty="0">
                <a:solidFill>
                  <a:schemeClr val="accent5"/>
                </a:solidFill>
              </a:rPr>
              <a:t>Šis ir veids kā </a:t>
            </a:r>
            <a:r>
              <a:rPr lang="lv-LV" sz="6000" i="1" dirty="0">
                <a:solidFill>
                  <a:schemeClr val="accent5"/>
                </a:solidFill>
              </a:rPr>
              <a:t>izcelt tekstu </a:t>
            </a:r>
            <a:r>
              <a:rPr lang="lv-LV" sz="6000" dirty="0">
                <a:solidFill>
                  <a:schemeClr val="accent5"/>
                </a:solidFill>
              </a:rPr>
              <a:t>un </a:t>
            </a:r>
            <a:r>
              <a:rPr lang="lv-LV" sz="6000" dirty="0" err="1">
                <a:solidFill>
                  <a:schemeClr val="accent5"/>
                </a:solidFill>
              </a:rPr>
              <a:t>pārādīt</a:t>
            </a:r>
            <a:r>
              <a:rPr lang="lv-LV" sz="6000" dirty="0">
                <a:solidFill>
                  <a:schemeClr val="accent5"/>
                </a:solidFill>
              </a:rPr>
              <a:t> nozīmi satura svarīgumam, ko prezentējat klausītājiem</a:t>
            </a:r>
            <a:br>
              <a:rPr lang="lv-LV" sz="6000" dirty="0">
                <a:solidFill>
                  <a:schemeClr val="accent5"/>
                </a:solidFill>
              </a:rPr>
            </a:br>
            <a:br>
              <a:rPr lang="en-US" sz="6000" dirty="0">
                <a:solidFill>
                  <a:schemeClr val="accent5"/>
                </a:solidFill>
              </a:rPr>
            </a:br>
            <a:r>
              <a:rPr lang="en-US" sz="9600" dirty="0">
                <a:solidFill>
                  <a:schemeClr val="accent5"/>
                </a:solidFill>
              </a:rPr>
              <a:t>99%</a:t>
            </a:r>
            <a:r>
              <a:rPr lang="lv-LV" sz="9600" dirty="0">
                <a:solidFill>
                  <a:schemeClr val="accent5"/>
                </a:solidFill>
              </a:rPr>
              <a:t> </a:t>
            </a:r>
            <a:r>
              <a:rPr lang="lv-LV" sz="6000" dirty="0">
                <a:solidFill>
                  <a:schemeClr val="accent5"/>
                </a:solidFill>
              </a:rPr>
              <a:t>procenti nenovērsīs uzmanību</a:t>
            </a:r>
            <a:endParaRPr lang="en-US" sz="12000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10872704" y="4614193"/>
            <a:ext cx="5401865" cy="4588624"/>
          </a:xfrm>
          <a:custGeom>
            <a:avLst/>
            <a:gdLst>
              <a:gd name="connsiteX0" fmla="*/ 0 w 2701636"/>
              <a:gd name="connsiteY0" fmla="*/ 0 h 2294312"/>
              <a:gd name="connsiteX1" fmla="*/ 2701636 w 2701636"/>
              <a:gd name="connsiteY1" fmla="*/ 0 h 2294312"/>
              <a:gd name="connsiteX2" fmla="*/ 2701636 w 2701636"/>
              <a:gd name="connsiteY2" fmla="*/ 2294312 h 2294312"/>
              <a:gd name="connsiteX3" fmla="*/ 0 w 2701636"/>
              <a:gd name="connsiteY3" fmla="*/ 2294312 h 229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94312">
                <a:moveTo>
                  <a:pt x="0" y="0"/>
                </a:moveTo>
                <a:lnTo>
                  <a:pt x="2701636" y="0"/>
                </a:lnTo>
                <a:lnTo>
                  <a:pt x="2701636" y="2294312"/>
                </a:lnTo>
                <a:lnTo>
                  <a:pt x="0" y="2294312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Attēls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 hasCustomPrompt="1"/>
          </p:nvPr>
        </p:nvSpPr>
        <p:spPr>
          <a:xfrm>
            <a:off x="16274578" y="0"/>
            <a:ext cx="5401865" cy="4621876"/>
          </a:xfrm>
          <a:custGeom>
            <a:avLst/>
            <a:gdLst>
              <a:gd name="connsiteX0" fmla="*/ 0 w 2701636"/>
              <a:gd name="connsiteY0" fmla="*/ 0 h 2310938"/>
              <a:gd name="connsiteX1" fmla="*/ 2701636 w 2701636"/>
              <a:gd name="connsiteY1" fmla="*/ 0 h 2310938"/>
              <a:gd name="connsiteX2" fmla="*/ 2701636 w 2701636"/>
              <a:gd name="connsiteY2" fmla="*/ 2310938 h 2310938"/>
              <a:gd name="connsiteX3" fmla="*/ 0 w 2701636"/>
              <a:gd name="connsiteY3" fmla="*/ 2310938 h 231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310938">
                <a:moveTo>
                  <a:pt x="0" y="0"/>
                </a:moveTo>
                <a:lnTo>
                  <a:pt x="2701636" y="0"/>
                </a:lnTo>
                <a:lnTo>
                  <a:pt x="2701636" y="2310938"/>
                </a:lnTo>
                <a:lnTo>
                  <a:pt x="0" y="2310938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Attēls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16274573" y="9185564"/>
            <a:ext cx="5401865" cy="4505498"/>
          </a:xfrm>
          <a:custGeom>
            <a:avLst/>
            <a:gdLst>
              <a:gd name="connsiteX0" fmla="*/ 0 w 2701636"/>
              <a:gd name="connsiteY0" fmla="*/ 0 h 2252749"/>
              <a:gd name="connsiteX1" fmla="*/ 2701636 w 2701636"/>
              <a:gd name="connsiteY1" fmla="*/ 0 h 2252749"/>
              <a:gd name="connsiteX2" fmla="*/ 2701636 w 2701636"/>
              <a:gd name="connsiteY2" fmla="*/ 2252749 h 2252749"/>
              <a:gd name="connsiteX3" fmla="*/ 0 w 2701636"/>
              <a:gd name="connsiteY3" fmla="*/ 2252749 h 225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52749">
                <a:moveTo>
                  <a:pt x="0" y="0"/>
                </a:moveTo>
                <a:lnTo>
                  <a:pt x="2701636" y="0"/>
                </a:lnTo>
                <a:lnTo>
                  <a:pt x="2701636" y="2252749"/>
                </a:lnTo>
                <a:lnTo>
                  <a:pt x="0" y="225274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 err="1"/>
              <a:t>Attēls</a:t>
            </a:r>
            <a:endParaRPr lang="en-US" dirty="0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17216715" y="12712705"/>
            <a:ext cx="5484971" cy="730250"/>
          </a:xfrm>
          <a:prstGeom prst="rect">
            <a:avLst/>
          </a:prstGeom>
        </p:spPr>
        <p:txBody>
          <a:bodyPr vert="horz" lIns="91406" tIns="45701" rIns="91406" bIns="45701" rtlCol="0" anchor="ctr"/>
          <a:lstStyle>
            <a:defPPr>
              <a:defRPr lang="en-US"/>
            </a:defPPr>
            <a:lvl1pPr marL="0" algn="r" defTabSz="1827738" rtl="0" eaLnBrk="1" latinLnBrk="0" hangingPunct="1">
              <a:defRPr sz="2399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3869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773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160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5479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6934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321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7087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095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00233" y="4033928"/>
            <a:ext cx="7256418" cy="3260008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IEVIETOT IZCEĻAMU TEKSTU ŠEIT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100263" y="7457303"/>
            <a:ext cx="7256388" cy="3048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Un </a:t>
            </a:r>
            <a:r>
              <a:rPr lang="en-US" dirty="0" err="1"/>
              <a:t>paskaidrojošu</a:t>
            </a:r>
            <a:r>
              <a:rPr lang="en-US" dirty="0"/>
              <a:t> </a:t>
            </a:r>
            <a:r>
              <a:rPr lang="en-US" dirty="0" err="1"/>
              <a:t>tekstu</a:t>
            </a:r>
            <a:r>
              <a:rPr lang="en-US" dirty="0"/>
              <a:t> </a:t>
            </a:r>
            <a:r>
              <a:rPr lang="en-US" dirty="0" err="1"/>
              <a:t>šeit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872709" y="-4518"/>
            <a:ext cx="5401869" cy="4605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6274572" y="4572003"/>
            <a:ext cx="5401869" cy="4621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0872704" y="9219443"/>
            <a:ext cx="5401869" cy="448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897236" y="1631993"/>
            <a:ext cx="3352800" cy="631144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897236" y="2352503"/>
            <a:ext cx="3352800" cy="631144"/>
          </a:xfrm>
        </p:spPr>
        <p:txBody>
          <a:bodyPr/>
          <a:lstStyle>
            <a:lvl1pPr algn="ctr">
              <a:defRPr b="0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7216715" y="6282097"/>
            <a:ext cx="3352800" cy="631144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17216715" y="7002607"/>
            <a:ext cx="3352800" cy="631144"/>
          </a:xfrm>
        </p:spPr>
        <p:txBody>
          <a:bodyPr/>
          <a:lstStyle>
            <a:lvl1pPr algn="ctr">
              <a:defRPr b="0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11896525" y="10810555"/>
            <a:ext cx="3352800" cy="631144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1896525" y="11531065"/>
            <a:ext cx="3352800" cy="631144"/>
          </a:xfrm>
        </p:spPr>
        <p:txBody>
          <a:bodyPr/>
          <a:lstStyle>
            <a:lvl1pPr algn="ctr">
              <a:defRPr b="0"/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188825" y="0"/>
            <a:ext cx="1218882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AU" sz="360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-3" y="0"/>
            <a:ext cx="12226927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5" y="12712705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5099" y="12712705"/>
            <a:ext cx="8227457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03378" y="5349303"/>
            <a:ext cx="9120043" cy="340677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717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5" y="12712705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5099" y="12712705"/>
            <a:ext cx="8227457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8882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AU" sz="36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3378" y="5444901"/>
            <a:ext cx="9120043" cy="34067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12188825" y="0"/>
            <a:ext cx="12188825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12188825" y="4572000"/>
            <a:ext cx="12188825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12188825" y="9144000"/>
            <a:ext cx="12188825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18545178" y="0"/>
            <a:ext cx="5832473" cy="4572000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18545178" y="4572000"/>
            <a:ext cx="5832473" cy="4572000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8" hasCustomPrompt="1"/>
          </p:nvPr>
        </p:nvSpPr>
        <p:spPr>
          <a:xfrm>
            <a:off x="18545178" y="9144000"/>
            <a:ext cx="5832473" cy="4572000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29" hasCustomPrompt="1"/>
          </p:nvPr>
        </p:nvSpPr>
        <p:spPr>
          <a:xfrm>
            <a:off x="19005101" y="1041403"/>
            <a:ext cx="4783818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/>
              <a:t>Text</a:t>
            </a:r>
            <a:endParaRPr lang="en-AU" dirty="0"/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19005101" y="1651005"/>
            <a:ext cx="4783818" cy="207917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bg1"/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/>
              <a:t>Text</a:t>
            </a:r>
            <a:endParaRPr lang="en-AU" dirty="0"/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9005101" y="5499103"/>
            <a:ext cx="4783818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/>
              <a:t>Text</a:t>
            </a:r>
            <a:endParaRPr lang="en-AU" dirty="0"/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19005101" y="6108705"/>
            <a:ext cx="4783818" cy="207917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bg1"/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/>
              <a:t>Text</a:t>
            </a:r>
            <a:endParaRPr lang="en-AU" dirty="0"/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9005101" y="10127803"/>
            <a:ext cx="4783818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/>
              <a:t>Text</a:t>
            </a:r>
            <a:endParaRPr lang="en-AU" dirty="0"/>
          </a:p>
        </p:txBody>
      </p:sp>
      <p:sp>
        <p:nvSpPr>
          <p:cNvPr id="21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9005101" y="10737405"/>
            <a:ext cx="4783818" cy="207917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bg1"/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/>
              <a:t>Text</a:t>
            </a:r>
            <a:endParaRPr lang="en-AU" dirty="0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756610" y="12865105"/>
            <a:ext cx="5484971" cy="730250"/>
          </a:xfrm>
          <a:prstGeom prst="rect">
            <a:avLst/>
          </a:prstGeom>
        </p:spPr>
        <p:txBody>
          <a:bodyPr vert="horz" lIns="91406" tIns="45701" rIns="91406" bIns="45701" rtlCol="0" anchor="ctr"/>
          <a:lstStyle>
            <a:defPPr>
              <a:defRPr lang="en-US"/>
            </a:defPPr>
            <a:lvl1pPr marL="0" algn="r" defTabSz="1827738" rtl="0" eaLnBrk="1" latinLnBrk="0" hangingPunct="1">
              <a:defRPr sz="2399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913869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773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160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5479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6934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321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7087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095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08A416-D9BC-4F67-BF9B-CDAC14846940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96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 userDrawn="1"/>
        </p:nvSpPr>
        <p:spPr>
          <a:xfrm>
            <a:off x="17369115" y="12865105"/>
            <a:ext cx="5484971" cy="730250"/>
          </a:xfrm>
          <a:prstGeom prst="rect">
            <a:avLst/>
          </a:prstGeom>
        </p:spPr>
        <p:txBody>
          <a:bodyPr vert="horz" lIns="91406" tIns="45701" rIns="91406" bIns="45701" rtlCol="0" anchor="ctr"/>
          <a:lstStyle>
            <a:defPPr>
              <a:defRPr lang="en-US"/>
            </a:defPPr>
            <a:lvl1pPr marL="0" algn="r" defTabSz="1827738" rtl="0" eaLnBrk="1" latinLnBrk="0" hangingPunct="1">
              <a:defRPr sz="239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3869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773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160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5479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6934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321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7087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0958" algn="l" defTabSz="182773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901E3-7B68-4C00-B324-69E331EF3513}" type="slidenum">
              <a:rPr lang="en-AU" smtClean="0"/>
              <a:pPr marL="0" marR="0" indent="0" algn="r" defTabSz="1827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AU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15167113" y="1231900"/>
            <a:ext cx="9210537" cy="11430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Šeit</a:t>
            </a:r>
            <a:r>
              <a:rPr lang="en-US" dirty="0"/>
              <a:t> </a:t>
            </a:r>
            <a:r>
              <a:rPr lang="en-US" dirty="0" err="1"/>
              <a:t>iespējams</a:t>
            </a:r>
            <a:r>
              <a:rPr lang="en-US" dirty="0"/>
              <a:t> </a:t>
            </a:r>
            <a:r>
              <a:rPr lang="en-US" dirty="0" err="1"/>
              <a:t>ievietot</a:t>
            </a:r>
            <a:r>
              <a:rPr lang="en-US" dirty="0"/>
              <a:t> </a:t>
            </a:r>
            <a:r>
              <a:rPr lang="en-US" dirty="0" err="1"/>
              <a:t>attēlu</a:t>
            </a:r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1487896" y="2155477"/>
            <a:ext cx="4525617" cy="1217819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chemeClr val="accent5"/>
                </a:solidFill>
                <a:latin typeface="+mj-lt"/>
              </a:defRPr>
            </a:lvl1pPr>
          </a:lstStyle>
          <a:p>
            <a:pPr defTabSz="1218453"/>
            <a:r>
              <a:rPr lang="en-US" altLang="en-US" sz="8001" dirty="0" err="1">
                <a:solidFill>
                  <a:schemeClr val="accent5"/>
                </a:solidFill>
                <a:latin typeface="+mj-lt"/>
              </a:rPr>
              <a:t>Teksts</a:t>
            </a:r>
            <a:endParaRPr lang="en-US" altLang="en-US" sz="800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487896" y="4770301"/>
            <a:ext cx="11153775" cy="5486882"/>
          </a:xfrm>
        </p:spPr>
        <p:txBody>
          <a:bodyPr>
            <a:normAutofit/>
          </a:bodyPr>
          <a:lstStyle>
            <a:lvl1pPr marL="0" marR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accent5"/>
                </a:solidFill>
                <a:latin typeface="+mn-lt"/>
              </a:defRPr>
            </a:lvl1pPr>
          </a:lstStyle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X</a:t>
            </a: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					X</a:t>
            </a: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					X</a:t>
            </a: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					X</a:t>
            </a:r>
          </a:p>
          <a:p>
            <a:pPr marL="571292" marR="0" lvl="0" indent="-571292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lv-LV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Apakšteksts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				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1292" marR="0" lvl="0" indent="-571292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lv-LV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Apakšteksts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				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1292" marR="0" lvl="0" indent="-571292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lv-LV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Apakšteksts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65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/>
          </p:cNvSpPr>
          <p:nvPr userDrawn="1"/>
        </p:nvSpPr>
        <p:spPr bwMode="auto">
          <a:xfrm flipH="1">
            <a:off x="15760564" y="8587929"/>
            <a:ext cx="3651886" cy="3648714"/>
          </a:xfrm>
          <a:custGeom>
            <a:avLst/>
            <a:gdLst>
              <a:gd name="T0" fmla="*/ 1826419 w 21600"/>
              <a:gd name="T1" fmla="*/ 1824832 h 21600"/>
              <a:gd name="T2" fmla="*/ 1826419 w 21600"/>
              <a:gd name="T3" fmla="*/ 1824832 h 21600"/>
              <a:gd name="T4" fmla="*/ 1826419 w 21600"/>
              <a:gd name="T5" fmla="*/ 1824832 h 21600"/>
              <a:gd name="T6" fmla="*/ 1826419 w 21600"/>
              <a:gd name="T7" fmla="*/ 18248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006" y="6511"/>
                </a:moveTo>
                <a:cubicBezTo>
                  <a:pt x="5261" y="14770"/>
                  <a:pt x="12461" y="20845"/>
                  <a:pt x="21125" y="21600"/>
                </a:cubicBezTo>
                <a:cubicBezTo>
                  <a:pt x="21600" y="15922"/>
                  <a:pt x="21600" y="15922"/>
                  <a:pt x="21600" y="15922"/>
                </a:cubicBezTo>
                <a:cubicBezTo>
                  <a:pt x="15349" y="15405"/>
                  <a:pt x="10325" y="11117"/>
                  <a:pt x="8545" y="5479"/>
                </a:cubicBezTo>
                <a:cubicBezTo>
                  <a:pt x="11907" y="4844"/>
                  <a:pt x="11907" y="4844"/>
                  <a:pt x="11907" y="4844"/>
                </a:cubicBezTo>
                <a:cubicBezTo>
                  <a:pt x="4826" y="0"/>
                  <a:pt x="4826" y="0"/>
                  <a:pt x="4826" y="0"/>
                </a:cubicBezTo>
                <a:cubicBezTo>
                  <a:pt x="0" y="7107"/>
                  <a:pt x="0" y="7107"/>
                  <a:pt x="0" y="7107"/>
                </a:cubicBezTo>
                <a:lnTo>
                  <a:pt x="3006" y="65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5689" tIns="45689" rIns="45689" bIns="45689"/>
          <a:lstStyle/>
          <a:p>
            <a:endParaRPr lang="en-US"/>
          </a:p>
        </p:txBody>
      </p:sp>
      <p:sp>
        <p:nvSpPr>
          <p:cNvPr id="12" name="AutoShape 7"/>
          <p:cNvSpPr>
            <a:spLocks/>
          </p:cNvSpPr>
          <p:nvPr userDrawn="1"/>
        </p:nvSpPr>
        <p:spPr bwMode="auto">
          <a:xfrm flipH="1">
            <a:off x="15862143" y="4448805"/>
            <a:ext cx="3391605" cy="3770918"/>
          </a:xfrm>
          <a:custGeom>
            <a:avLst/>
            <a:gdLst>
              <a:gd name="T0" fmla="*/ 1696244 w 21600"/>
              <a:gd name="T1" fmla="*/ 1885950 h 21600"/>
              <a:gd name="T2" fmla="*/ 1696244 w 21600"/>
              <a:gd name="T3" fmla="*/ 1885950 h 21600"/>
              <a:gd name="T4" fmla="*/ 1696244 w 21600"/>
              <a:gd name="T5" fmla="*/ 1885950 h 21600"/>
              <a:gd name="T6" fmla="*/ 1696244 w 21600"/>
              <a:gd name="T7" fmla="*/ 18859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4485" y="2877"/>
                </a:moveTo>
                <a:cubicBezTo>
                  <a:pt x="5836" y="5754"/>
                  <a:pt x="0" y="13197"/>
                  <a:pt x="0" y="21599"/>
                </a:cubicBezTo>
                <a:cubicBezTo>
                  <a:pt x="6049" y="21599"/>
                  <a:pt x="6049" y="21599"/>
                  <a:pt x="6049" y="21599"/>
                </a:cubicBezTo>
                <a:cubicBezTo>
                  <a:pt x="6049" y="15538"/>
                  <a:pt x="10224" y="10320"/>
                  <a:pt x="16104" y="8171"/>
                </a:cubicBezTo>
                <a:cubicBezTo>
                  <a:pt x="17084" y="11356"/>
                  <a:pt x="17084" y="11356"/>
                  <a:pt x="17084" y="11356"/>
                </a:cubicBezTo>
                <a:cubicBezTo>
                  <a:pt x="21599" y="4105"/>
                  <a:pt x="21599" y="4105"/>
                  <a:pt x="21599" y="4105"/>
                </a:cubicBezTo>
                <a:cubicBezTo>
                  <a:pt x="13590" y="0"/>
                  <a:pt x="13590" y="0"/>
                  <a:pt x="13590" y="0"/>
                </a:cubicBezTo>
                <a:lnTo>
                  <a:pt x="14485" y="287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45689" tIns="45689" rIns="45689" bIns="45689"/>
          <a:lstStyle/>
          <a:p>
            <a:endParaRPr lang="en-US"/>
          </a:p>
        </p:txBody>
      </p:sp>
      <p:sp>
        <p:nvSpPr>
          <p:cNvPr id="13" name="AutoShape 8"/>
          <p:cNvSpPr>
            <a:spLocks/>
          </p:cNvSpPr>
          <p:nvPr userDrawn="1"/>
        </p:nvSpPr>
        <p:spPr bwMode="auto">
          <a:xfrm flipH="1">
            <a:off x="11996001" y="8587926"/>
            <a:ext cx="3391605" cy="3775680"/>
          </a:xfrm>
          <a:custGeom>
            <a:avLst/>
            <a:gdLst>
              <a:gd name="T0" fmla="*/ 1696244 w 21600"/>
              <a:gd name="T1" fmla="*/ 1888332 h 21600"/>
              <a:gd name="T2" fmla="*/ 1696244 w 21600"/>
              <a:gd name="T3" fmla="*/ 1888332 h 21600"/>
              <a:gd name="T4" fmla="*/ 1696244 w 21600"/>
              <a:gd name="T5" fmla="*/ 1888332 h 21600"/>
              <a:gd name="T6" fmla="*/ 1696244 w 21600"/>
              <a:gd name="T7" fmla="*/ 1888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7114" y="18722"/>
                </a:moveTo>
                <a:cubicBezTo>
                  <a:pt x="15763" y="15845"/>
                  <a:pt x="21599" y="8402"/>
                  <a:pt x="21599" y="0"/>
                </a:cubicBezTo>
                <a:cubicBezTo>
                  <a:pt x="15507" y="0"/>
                  <a:pt x="15507" y="0"/>
                  <a:pt x="15507" y="0"/>
                </a:cubicBezTo>
                <a:cubicBezTo>
                  <a:pt x="15507" y="6061"/>
                  <a:pt x="11375" y="11279"/>
                  <a:pt x="5495" y="13428"/>
                </a:cubicBezTo>
                <a:cubicBezTo>
                  <a:pt x="4515" y="10282"/>
                  <a:pt x="4515" y="10282"/>
                  <a:pt x="4515" y="10282"/>
                </a:cubicBezTo>
                <a:cubicBezTo>
                  <a:pt x="0" y="17494"/>
                  <a:pt x="0" y="17494"/>
                  <a:pt x="0" y="17494"/>
                </a:cubicBezTo>
                <a:cubicBezTo>
                  <a:pt x="8009" y="21600"/>
                  <a:pt x="8009" y="21600"/>
                  <a:pt x="8009" y="21600"/>
                </a:cubicBezTo>
                <a:lnTo>
                  <a:pt x="7114" y="187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5689" tIns="45689" rIns="45689" bIns="45689"/>
          <a:lstStyle/>
          <a:p>
            <a:endParaRPr lang="en-US"/>
          </a:p>
        </p:txBody>
      </p:sp>
      <p:sp>
        <p:nvSpPr>
          <p:cNvPr id="14" name="AutoShape 9"/>
          <p:cNvSpPr>
            <a:spLocks/>
          </p:cNvSpPr>
          <p:nvPr userDrawn="1"/>
        </p:nvSpPr>
        <p:spPr bwMode="auto">
          <a:xfrm flipH="1">
            <a:off x="9459839" y="4559907"/>
            <a:ext cx="3764569" cy="3659821"/>
          </a:xfrm>
          <a:custGeom>
            <a:avLst/>
            <a:gdLst>
              <a:gd name="T0" fmla="*/ 1882775 w 21600"/>
              <a:gd name="T1" fmla="*/ 1887972 h 21265"/>
              <a:gd name="T2" fmla="*/ 1882775 w 21600"/>
              <a:gd name="T3" fmla="*/ 1887972 h 21265"/>
              <a:gd name="T4" fmla="*/ 1882775 w 21600"/>
              <a:gd name="T5" fmla="*/ 1887972 h 21265"/>
              <a:gd name="T6" fmla="*/ 1882775 w 21600"/>
              <a:gd name="T7" fmla="*/ 1887972 h 212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265">
                <a:moveTo>
                  <a:pt x="2762" y="13987"/>
                </a:moveTo>
                <a:cubicBezTo>
                  <a:pt x="5908" y="5308"/>
                  <a:pt x="13389" y="-335"/>
                  <a:pt x="21599" y="15"/>
                </a:cubicBezTo>
                <a:cubicBezTo>
                  <a:pt x="21369" y="6164"/>
                  <a:pt x="21369" y="6164"/>
                  <a:pt x="21369" y="6164"/>
                </a:cubicBezTo>
                <a:cubicBezTo>
                  <a:pt x="15461" y="5930"/>
                  <a:pt x="10205" y="9939"/>
                  <a:pt x="7865" y="15816"/>
                </a:cubicBezTo>
                <a:cubicBezTo>
                  <a:pt x="10934" y="16944"/>
                  <a:pt x="10934" y="16944"/>
                  <a:pt x="10934" y="16944"/>
                </a:cubicBezTo>
                <a:cubicBezTo>
                  <a:pt x="3683" y="21264"/>
                  <a:pt x="3683" y="21264"/>
                  <a:pt x="3683" y="21264"/>
                </a:cubicBezTo>
                <a:cubicBezTo>
                  <a:pt x="0" y="12975"/>
                  <a:pt x="0" y="12975"/>
                  <a:pt x="0" y="12975"/>
                </a:cubicBezTo>
                <a:lnTo>
                  <a:pt x="2762" y="139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5689" tIns="45689" rIns="45689" bIns="45689"/>
          <a:lstStyle/>
          <a:p>
            <a:endParaRPr lang="en-US"/>
          </a:p>
        </p:txBody>
      </p:sp>
      <p:sp>
        <p:nvSpPr>
          <p:cNvPr id="15" name="AutoShape 10"/>
          <p:cNvSpPr>
            <a:spLocks/>
          </p:cNvSpPr>
          <p:nvPr userDrawn="1"/>
        </p:nvSpPr>
        <p:spPr bwMode="auto">
          <a:xfrm flipH="1">
            <a:off x="5325471" y="4542444"/>
            <a:ext cx="3772505" cy="3677279"/>
          </a:xfrm>
          <a:custGeom>
            <a:avLst/>
            <a:gdLst>
              <a:gd name="T0" fmla="*/ 1886744 w 21600"/>
              <a:gd name="T1" fmla="*/ 1839119 h 21600"/>
              <a:gd name="T2" fmla="*/ 1886744 w 21600"/>
              <a:gd name="T3" fmla="*/ 1839119 h 21600"/>
              <a:gd name="T4" fmla="*/ 1886744 w 21600"/>
              <a:gd name="T5" fmla="*/ 1839119 h 21600"/>
              <a:gd name="T6" fmla="*/ 1886744 w 21600"/>
              <a:gd name="T7" fmla="*/ 183911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7161" y="2832"/>
                </a:moveTo>
                <a:cubicBezTo>
                  <a:pt x="15778" y="5744"/>
                  <a:pt x="21600" y="13180"/>
                  <a:pt x="21600" y="21600"/>
                </a:cubicBezTo>
                <a:cubicBezTo>
                  <a:pt x="15548" y="21600"/>
                  <a:pt x="15548" y="21600"/>
                  <a:pt x="15548" y="21600"/>
                </a:cubicBezTo>
                <a:cubicBezTo>
                  <a:pt x="15510" y="15540"/>
                  <a:pt x="11374" y="10308"/>
                  <a:pt x="5514" y="8144"/>
                </a:cubicBezTo>
                <a:cubicBezTo>
                  <a:pt x="4557" y="11331"/>
                  <a:pt x="4557" y="11331"/>
                  <a:pt x="4557" y="11331"/>
                </a:cubicBezTo>
                <a:cubicBezTo>
                  <a:pt x="0" y="4091"/>
                  <a:pt x="0" y="4091"/>
                  <a:pt x="0" y="4091"/>
                </a:cubicBezTo>
                <a:cubicBezTo>
                  <a:pt x="8004" y="0"/>
                  <a:pt x="8004" y="0"/>
                  <a:pt x="8004" y="0"/>
                </a:cubicBezTo>
                <a:lnTo>
                  <a:pt x="7161" y="2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lIns="45689" tIns="45689" rIns="45689" bIns="45689"/>
          <a:lstStyle/>
          <a:p>
            <a:endParaRPr lang="en-US"/>
          </a:p>
        </p:txBody>
      </p:sp>
      <p:sp>
        <p:nvSpPr>
          <p:cNvPr id="16" name="AutoShape 11"/>
          <p:cNvSpPr>
            <a:spLocks/>
          </p:cNvSpPr>
          <p:nvPr userDrawn="1"/>
        </p:nvSpPr>
        <p:spPr bwMode="auto">
          <a:xfrm flipH="1">
            <a:off x="4965206" y="8587930"/>
            <a:ext cx="3674107" cy="3783614"/>
          </a:xfrm>
          <a:custGeom>
            <a:avLst/>
            <a:gdLst>
              <a:gd name="T0" fmla="*/ 1837532 w 21600"/>
              <a:gd name="T1" fmla="*/ 1892300 h 21600"/>
              <a:gd name="T2" fmla="*/ 1837532 w 21600"/>
              <a:gd name="T3" fmla="*/ 1892300 h 21600"/>
              <a:gd name="T4" fmla="*/ 1837532 w 21600"/>
              <a:gd name="T5" fmla="*/ 1892300 h 21600"/>
              <a:gd name="T6" fmla="*/ 1837532 w 21600"/>
              <a:gd name="T7" fmla="*/ 18923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8767" y="7123"/>
                </a:moveTo>
                <a:cubicBezTo>
                  <a:pt x="15895" y="15778"/>
                  <a:pt x="8419" y="21600"/>
                  <a:pt x="0" y="21600"/>
                </a:cubicBezTo>
                <a:cubicBezTo>
                  <a:pt x="0" y="15510"/>
                  <a:pt x="0" y="15510"/>
                  <a:pt x="0" y="15510"/>
                </a:cubicBezTo>
                <a:cubicBezTo>
                  <a:pt x="6059" y="15510"/>
                  <a:pt x="11291" y="11374"/>
                  <a:pt x="13455" y="5514"/>
                </a:cubicBezTo>
                <a:cubicBezTo>
                  <a:pt x="10268" y="4557"/>
                  <a:pt x="10268" y="4557"/>
                  <a:pt x="10268" y="4557"/>
                </a:cubicBezTo>
                <a:cubicBezTo>
                  <a:pt x="17508" y="0"/>
                  <a:pt x="17508" y="0"/>
                  <a:pt x="17508" y="0"/>
                </a:cubicBezTo>
                <a:cubicBezTo>
                  <a:pt x="21599" y="8004"/>
                  <a:pt x="21599" y="8004"/>
                  <a:pt x="21599" y="8004"/>
                </a:cubicBezTo>
                <a:lnTo>
                  <a:pt x="18767" y="712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lIns="45689" tIns="45689" rIns="45689" bIns="45689"/>
          <a:lstStyle/>
          <a:p>
            <a:endParaRPr lang="en-US"/>
          </a:p>
        </p:txBody>
      </p:sp>
      <p:sp>
        <p:nvSpPr>
          <p:cNvPr id="19" name="AutoShape 14"/>
          <p:cNvSpPr>
            <a:spLocks/>
          </p:cNvSpPr>
          <p:nvPr userDrawn="1"/>
        </p:nvSpPr>
        <p:spPr bwMode="auto">
          <a:xfrm>
            <a:off x="9199551" y="11327241"/>
            <a:ext cx="1269669" cy="1269671"/>
          </a:xfrm>
          <a:custGeom>
            <a:avLst/>
            <a:gdLst>
              <a:gd name="T0" fmla="*/ 635000 w 21600"/>
              <a:gd name="T1" fmla="*/ 635000 h 21600"/>
              <a:gd name="T2" fmla="*/ 635000 w 21600"/>
              <a:gd name="T3" fmla="*/ 635000 h 21600"/>
              <a:gd name="T4" fmla="*/ 635000 w 21600"/>
              <a:gd name="T5" fmla="*/ 635000 h 21600"/>
              <a:gd name="T6" fmla="*/ 635000 w 21600"/>
              <a:gd name="T7" fmla="*/ 6350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600" y="19177"/>
                  <a:pt x="21600" y="19436"/>
                </a:cubicBezTo>
                <a:cubicBezTo>
                  <a:pt x="21600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600"/>
                  <a:pt x="19447" y="21600"/>
                </a:cubicBezTo>
                <a:cubicBezTo>
                  <a:pt x="19189" y="21600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38075" tIns="38075" rIns="38075" bIns="38075" anchor="ctr"/>
          <a:lstStyle/>
          <a:p>
            <a:endParaRPr lang="en-US"/>
          </a:p>
        </p:txBody>
      </p:sp>
      <p:sp>
        <p:nvSpPr>
          <p:cNvPr id="20" name="AutoShape 15"/>
          <p:cNvSpPr>
            <a:spLocks/>
          </p:cNvSpPr>
          <p:nvPr userDrawn="1"/>
        </p:nvSpPr>
        <p:spPr bwMode="auto">
          <a:xfrm>
            <a:off x="14176653" y="4556726"/>
            <a:ext cx="1269669" cy="1058588"/>
          </a:xfrm>
          <a:custGeom>
            <a:avLst/>
            <a:gdLst>
              <a:gd name="T0" fmla="*/ 635000 w 21600"/>
              <a:gd name="T1" fmla="*/ 529407 h 21579"/>
              <a:gd name="T2" fmla="*/ 635000 w 21600"/>
              <a:gd name="T3" fmla="*/ 529407 h 21579"/>
              <a:gd name="T4" fmla="*/ 635000 w 21600"/>
              <a:gd name="T5" fmla="*/ 529407 h 21579"/>
              <a:gd name="T6" fmla="*/ 635000 w 21600"/>
              <a:gd name="T7" fmla="*/ 529407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lIns="38075" tIns="38075" rIns="38075" bIns="38075" anchor="ctr"/>
          <a:lstStyle/>
          <a:p>
            <a:endParaRPr lang="en-US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46225"/>
            <a:ext cx="9644063" cy="1795463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VIRSRAKSTS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3438425" y="11237495"/>
            <a:ext cx="2156832" cy="56103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VIRSRAKSTS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438525" y="11765874"/>
            <a:ext cx="2767013" cy="1116012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Paskaidrojošs</a:t>
            </a:r>
            <a:r>
              <a:rPr lang="en-US" dirty="0"/>
              <a:t> </a:t>
            </a:r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16" hasCustomPrompt="1"/>
          </p:nvPr>
        </p:nvSpPr>
        <p:spPr>
          <a:xfrm>
            <a:off x="6964838" y="7501541"/>
            <a:ext cx="2156832" cy="56103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VIRSRAKSTS</a:t>
            </a:r>
          </a:p>
        </p:txBody>
      </p:sp>
      <p:sp>
        <p:nvSpPr>
          <p:cNvPr id="38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6964938" y="8029920"/>
            <a:ext cx="2767013" cy="1116012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Paskaidrojošs</a:t>
            </a:r>
            <a:r>
              <a:rPr lang="en-US" dirty="0"/>
              <a:t> </a:t>
            </a:r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3367582" y="7691344"/>
            <a:ext cx="2156832" cy="56103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VIRSRAKSTS</a:t>
            </a:r>
          </a:p>
        </p:txBody>
      </p:sp>
      <p:sp>
        <p:nvSpPr>
          <p:cNvPr id="40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13367682" y="8219723"/>
            <a:ext cx="2767013" cy="1116012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Paskaidrojošs</a:t>
            </a:r>
            <a:r>
              <a:rPr lang="en-US" dirty="0"/>
              <a:t> </a:t>
            </a:r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8028843" y="3470341"/>
            <a:ext cx="2156832" cy="56103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VIRSRAKSTS</a:t>
            </a:r>
          </a:p>
        </p:txBody>
      </p:sp>
      <p:sp>
        <p:nvSpPr>
          <p:cNvPr id="42" name="Text Placeholder 35"/>
          <p:cNvSpPr>
            <a:spLocks noGrp="1"/>
          </p:cNvSpPr>
          <p:nvPr>
            <p:ph type="body" sz="quarter" idx="21" hasCustomPrompt="1"/>
          </p:nvPr>
        </p:nvSpPr>
        <p:spPr>
          <a:xfrm>
            <a:off x="18028943" y="3998720"/>
            <a:ext cx="2767013" cy="1116012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Paskaidrojošs</a:t>
            </a:r>
            <a:r>
              <a:rPr lang="en-US" dirty="0"/>
              <a:t> </a:t>
            </a:r>
            <a:r>
              <a:rPr lang="en-US" dirty="0" err="1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9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4741581" y="6861269"/>
            <a:ext cx="2079906" cy="20799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GB" sz="7100"/>
          </a:p>
        </p:txBody>
      </p:sp>
      <p:sp>
        <p:nvSpPr>
          <p:cNvPr id="24" name="Oval 23"/>
          <p:cNvSpPr/>
          <p:nvPr userDrawn="1"/>
        </p:nvSpPr>
        <p:spPr>
          <a:xfrm>
            <a:off x="11148872" y="6861269"/>
            <a:ext cx="2079906" cy="20799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GB" sz="7100"/>
          </a:p>
        </p:txBody>
      </p:sp>
      <p:sp>
        <p:nvSpPr>
          <p:cNvPr id="28" name="Oval 27"/>
          <p:cNvSpPr/>
          <p:nvPr userDrawn="1"/>
        </p:nvSpPr>
        <p:spPr>
          <a:xfrm>
            <a:off x="17556166" y="6861269"/>
            <a:ext cx="2079906" cy="20799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GB" sz="7100"/>
          </a:p>
        </p:txBody>
      </p:sp>
      <p:sp>
        <p:nvSpPr>
          <p:cNvPr id="34" name="Text Placeholder 3"/>
          <p:cNvSpPr txBox="1">
            <a:spLocks/>
          </p:cNvSpPr>
          <p:nvPr userDrawn="1"/>
        </p:nvSpPr>
        <p:spPr>
          <a:xfrm>
            <a:off x="9015708" y="2437652"/>
            <a:ext cx="6346243" cy="904628"/>
          </a:xfrm>
          <a:prstGeom prst="rect">
            <a:avLst/>
          </a:prstGeom>
        </p:spPr>
        <p:txBody>
          <a:bodyPr vert="horz" lIns="91406" tIns="45701" rIns="91406" bIns="45701" rtlCol="0">
            <a:normAutofit lnSpcReduction="10000"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627710" y="1617129"/>
            <a:ext cx="9122229" cy="1641046"/>
          </a:xfrm>
          <a:prstGeom prst="rect">
            <a:avLst/>
          </a:prstGeom>
        </p:spPr>
        <p:txBody>
          <a:bodyPr/>
          <a:lstStyle>
            <a:lvl1pPr algn="ctr">
              <a:defRPr sz="5900">
                <a:solidFill>
                  <a:schemeClr val="accent5"/>
                </a:solidFill>
              </a:defRPr>
            </a:lvl1pPr>
          </a:lstStyle>
          <a:p>
            <a:r>
              <a:rPr lang="en-US"/>
              <a:t>VIRSRAKSTS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041775" y="4162425"/>
            <a:ext cx="16794163" cy="1793875"/>
          </a:xfrm>
        </p:spPr>
        <p:txBody>
          <a:bodyPr>
            <a:no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4" hasCustomPrompt="1"/>
          </p:nvPr>
        </p:nvSpPr>
        <p:spPr>
          <a:xfrm>
            <a:off x="4002740" y="9175949"/>
            <a:ext cx="3557588" cy="7794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44" name="Text Placeholder 42"/>
          <p:cNvSpPr>
            <a:spLocks noGrp="1"/>
          </p:cNvSpPr>
          <p:nvPr>
            <p:ph type="body" sz="quarter" idx="15" hasCustomPrompt="1"/>
          </p:nvPr>
        </p:nvSpPr>
        <p:spPr>
          <a:xfrm>
            <a:off x="10410036" y="9175949"/>
            <a:ext cx="3557588" cy="7794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2</a:t>
            </a:r>
          </a:p>
        </p:txBody>
      </p:sp>
      <p:sp>
        <p:nvSpPr>
          <p:cNvPr id="45" name="Text Placeholder 42"/>
          <p:cNvSpPr>
            <a:spLocks noGrp="1"/>
          </p:cNvSpPr>
          <p:nvPr>
            <p:ph type="body" sz="quarter" idx="16" hasCustomPrompt="1"/>
          </p:nvPr>
        </p:nvSpPr>
        <p:spPr>
          <a:xfrm>
            <a:off x="16817327" y="9175949"/>
            <a:ext cx="3557588" cy="7794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3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7" hasCustomPrompt="1"/>
          </p:nvPr>
        </p:nvSpPr>
        <p:spPr>
          <a:xfrm>
            <a:off x="3589650" y="9840467"/>
            <a:ext cx="4383767" cy="954087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8" name="Text Placeholder 46"/>
          <p:cNvSpPr>
            <a:spLocks noGrp="1"/>
          </p:cNvSpPr>
          <p:nvPr>
            <p:ph type="body" sz="quarter" idx="18" hasCustomPrompt="1"/>
          </p:nvPr>
        </p:nvSpPr>
        <p:spPr>
          <a:xfrm>
            <a:off x="9996940" y="9840467"/>
            <a:ext cx="4383767" cy="954087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9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16404230" y="9840466"/>
            <a:ext cx="4383767" cy="954087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26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/>
          <p:cNvSpPr txBox="1">
            <a:spLocks/>
          </p:cNvSpPr>
          <p:nvPr userDrawn="1"/>
        </p:nvSpPr>
        <p:spPr>
          <a:xfrm>
            <a:off x="9015708" y="2437652"/>
            <a:ext cx="6346243" cy="904628"/>
          </a:xfrm>
          <a:prstGeom prst="rect">
            <a:avLst/>
          </a:prstGeom>
        </p:spPr>
        <p:txBody>
          <a:bodyPr vert="horz" lIns="91406" tIns="45701" rIns="91406" bIns="45701" rtlCol="0">
            <a:normAutofit lnSpcReduction="10000"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627710" y="1617129"/>
            <a:ext cx="9122229" cy="1641046"/>
          </a:xfrm>
          <a:prstGeom prst="rect">
            <a:avLst/>
          </a:prstGeom>
        </p:spPr>
        <p:txBody>
          <a:bodyPr/>
          <a:lstStyle>
            <a:lvl1pPr algn="ctr">
              <a:defRPr sz="59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VIRSRAKSTS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041775" y="4162425"/>
            <a:ext cx="16794163" cy="1793875"/>
          </a:xfrm>
        </p:spPr>
        <p:txBody>
          <a:bodyPr>
            <a:no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4" hasCustomPrompt="1"/>
          </p:nvPr>
        </p:nvSpPr>
        <p:spPr>
          <a:xfrm>
            <a:off x="3180807" y="9377338"/>
            <a:ext cx="3557588" cy="641892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7" hasCustomPrompt="1"/>
          </p:nvPr>
        </p:nvSpPr>
        <p:spPr>
          <a:xfrm>
            <a:off x="3433256" y="9897652"/>
            <a:ext cx="3052690" cy="95408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15" name="Oval 14"/>
          <p:cNvSpPr/>
          <p:nvPr userDrawn="1"/>
        </p:nvSpPr>
        <p:spPr>
          <a:xfrm>
            <a:off x="9035339" y="7323191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/>
          </a:p>
        </p:txBody>
      </p:sp>
      <p:sp>
        <p:nvSpPr>
          <p:cNvPr id="17" name="Oval 16"/>
          <p:cNvSpPr/>
          <p:nvPr userDrawn="1"/>
        </p:nvSpPr>
        <p:spPr>
          <a:xfrm>
            <a:off x="13847935" y="7390924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4278025" y="7340124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8605248" y="7340124"/>
            <a:ext cx="1828324" cy="18283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/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8039714" y="9360405"/>
            <a:ext cx="3557588" cy="641892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8292163" y="9880719"/>
            <a:ext cx="3052690" cy="95408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0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13056108" y="9428138"/>
            <a:ext cx="3557588" cy="641892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13308557" y="9948452"/>
            <a:ext cx="3052690" cy="95408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2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17784632" y="9377338"/>
            <a:ext cx="3559286" cy="641892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23" hasCustomPrompt="1"/>
          </p:nvPr>
        </p:nvSpPr>
        <p:spPr>
          <a:xfrm>
            <a:off x="18037080" y="9897652"/>
            <a:ext cx="3054147" cy="95408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965225" y="5192592"/>
            <a:ext cx="3874441" cy="44171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0" name="Pentagon 29"/>
          <p:cNvSpPr/>
          <p:nvPr userDrawn="1"/>
        </p:nvSpPr>
        <p:spPr>
          <a:xfrm rot="5400000">
            <a:off x="3943741" y="3469818"/>
            <a:ext cx="1917430" cy="3874449"/>
          </a:xfrm>
          <a:prstGeom prst="homePlate">
            <a:avLst>
              <a:gd name="adj" fmla="val 13380"/>
            </a:avLst>
          </a:prstGeom>
          <a:solidFill>
            <a:srgbClr val="FFC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1" name="Rectangle 30"/>
          <p:cNvSpPr/>
          <p:nvPr userDrawn="1"/>
        </p:nvSpPr>
        <p:spPr>
          <a:xfrm>
            <a:off x="2965225" y="9609690"/>
            <a:ext cx="3874441" cy="190516"/>
          </a:xfrm>
          <a:prstGeom prst="rect">
            <a:avLst/>
          </a:prstGeom>
          <a:solidFill>
            <a:srgbClr val="FFC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3716589" y="8843885"/>
            <a:ext cx="184662" cy="538699"/>
          </a:xfrm>
          <a:prstGeom prst="rect">
            <a:avLst/>
          </a:prstGeom>
          <a:noFill/>
        </p:spPr>
        <p:txBody>
          <a:bodyPr wrap="none" lIns="91406" tIns="45701" rIns="91406" bIns="45701" rtlCol="0">
            <a:spAutoFit/>
          </a:bodyPr>
          <a:lstStyle/>
          <a:p>
            <a:endParaRPr lang="en-US" sz="2901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7822827" y="5192594"/>
            <a:ext cx="3874441" cy="44171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6" name="Pentagon 35"/>
          <p:cNvSpPr/>
          <p:nvPr userDrawn="1"/>
        </p:nvSpPr>
        <p:spPr>
          <a:xfrm rot="5400000">
            <a:off x="8801337" y="3469818"/>
            <a:ext cx="1917430" cy="3874449"/>
          </a:xfrm>
          <a:prstGeom prst="homePlate">
            <a:avLst>
              <a:gd name="adj" fmla="val 13380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7" name="Rectangle 36"/>
          <p:cNvSpPr/>
          <p:nvPr userDrawn="1"/>
        </p:nvSpPr>
        <p:spPr>
          <a:xfrm>
            <a:off x="7822827" y="9609690"/>
            <a:ext cx="3874441" cy="190516"/>
          </a:xfrm>
          <a:prstGeom prst="rect">
            <a:avLst/>
          </a:prstGeom>
          <a:solidFill>
            <a:srgbClr val="FFC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0" name="Rectangle 39"/>
          <p:cNvSpPr/>
          <p:nvPr userDrawn="1"/>
        </p:nvSpPr>
        <p:spPr>
          <a:xfrm>
            <a:off x="12680410" y="5192594"/>
            <a:ext cx="3874441" cy="44171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1" name="Pentagon 40"/>
          <p:cNvSpPr/>
          <p:nvPr userDrawn="1"/>
        </p:nvSpPr>
        <p:spPr>
          <a:xfrm rot="5400000">
            <a:off x="13658924" y="3469818"/>
            <a:ext cx="1917430" cy="3874449"/>
          </a:xfrm>
          <a:prstGeom prst="homePlate">
            <a:avLst>
              <a:gd name="adj" fmla="val 13380"/>
            </a:avLst>
          </a:prstGeom>
          <a:solidFill>
            <a:srgbClr val="FFC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2" name="Rectangle 41"/>
          <p:cNvSpPr/>
          <p:nvPr userDrawn="1"/>
        </p:nvSpPr>
        <p:spPr>
          <a:xfrm>
            <a:off x="12680410" y="9609690"/>
            <a:ext cx="3874441" cy="190516"/>
          </a:xfrm>
          <a:prstGeom prst="rect">
            <a:avLst/>
          </a:prstGeom>
          <a:solidFill>
            <a:srgbClr val="FFC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5" name="Rectangle 44"/>
          <p:cNvSpPr/>
          <p:nvPr userDrawn="1"/>
        </p:nvSpPr>
        <p:spPr>
          <a:xfrm>
            <a:off x="17537982" y="5192594"/>
            <a:ext cx="3874441" cy="44171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6" name="Pentagon 45"/>
          <p:cNvSpPr/>
          <p:nvPr userDrawn="1"/>
        </p:nvSpPr>
        <p:spPr>
          <a:xfrm rot="5400000">
            <a:off x="18516492" y="3469818"/>
            <a:ext cx="1917430" cy="3874449"/>
          </a:xfrm>
          <a:prstGeom prst="homePlate">
            <a:avLst>
              <a:gd name="adj" fmla="val 13380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7" name="Rectangle 46"/>
          <p:cNvSpPr/>
          <p:nvPr userDrawn="1"/>
        </p:nvSpPr>
        <p:spPr>
          <a:xfrm>
            <a:off x="17537982" y="9609690"/>
            <a:ext cx="3874441" cy="190516"/>
          </a:xfrm>
          <a:prstGeom prst="rect">
            <a:avLst/>
          </a:prstGeom>
          <a:solidFill>
            <a:srgbClr val="FFC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52" name="Text Placeholder 3"/>
          <p:cNvSpPr txBox="1">
            <a:spLocks/>
          </p:cNvSpPr>
          <p:nvPr userDrawn="1"/>
        </p:nvSpPr>
        <p:spPr>
          <a:xfrm>
            <a:off x="9015708" y="2437652"/>
            <a:ext cx="6346243" cy="904628"/>
          </a:xfrm>
          <a:prstGeom prst="rect">
            <a:avLst/>
          </a:prstGeom>
        </p:spPr>
        <p:txBody>
          <a:bodyPr vert="horz" lIns="91406" tIns="45701" rIns="91406" bIns="45701" rtlCol="0">
            <a:normAutofit lnSpcReduction="10000"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3" name="Text Placeholder 4"/>
          <p:cNvSpPr txBox="1">
            <a:spLocks/>
          </p:cNvSpPr>
          <p:nvPr userDrawn="1"/>
        </p:nvSpPr>
        <p:spPr>
          <a:xfrm>
            <a:off x="7994329" y="1625325"/>
            <a:ext cx="8389001" cy="904628"/>
          </a:xfrm>
          <a:prstGeom prst="rect">
            <a:avLst/>
          </a:prstGeom>
        </p:spPr>
        <p:txBody>
          <a:bodyPr vert="horz" lIns="91406" tIns="45701" rIns="91406" bIns="45701" rtlCol="0">
            <a:normAutofit lnSpcReduction="10000"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6400" dirty="0">
                <a:solidFill>
                  <a:schemeClr val="accent5"/>
                </a:solidFill>
                <a:latin typeface="+mj-lt"/>
              </a:rPr>
              <a:t>TEKSTA LAUKI</a:t>
            </a:r>
            <a:endParaRPr lang="en-US" sz="6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25463" y="10460875"/>
            <a:ext cx="12536488" cy="714375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* </a:t>
            </a:r>
            <a:r>
              <a:rPr lang="en-US" dirty="0" err="1"/>
              <a:t>Vieta</a:t>
            </a:r>
            <a:r>
              <a:rPr lang="en-US" dirty="0"/>
              <a:t> </a:t>
            </a:r>
            <a:r>
              <a:rPr lang="en-US" dirty="0" err="1"/>
              <a:t>komentāriem</a:t>
            </a:r>
            <a:r>
              <a:rPr lang="en-US" dirty="0"/>
              <a:t> un </a:t>
            </a:r>
            <a:r>
              <a:rPr lang="en-US" dirty="0" err="1"/>
              <a:t>precizējumiem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77126" y="4960161"/>
            <a:ext cx="2619375" cy="893762"/>
          </a:xfrm>
        </p:spPr>
        <p:txBody>
          <a:bodyPr>
            <a:normAutofit/>
          </a:bodyPr>
          <a:lstStyle>
            <a:lvl1pPr algn="ctr">
              <a:defRPr sz="3500">
                <a:latin typeface="+mj-lt"/>
              </a:defRPr>
            </a:lvl1pPr>
          </a:lstStyle>
          <a:p>
            <a:pPr lvl="0"/>
            <a:r>
              <a:rPr lang="en-US" dirty="0" err="1"/>
              <a:t>Virsraksts</a:t>
            </a:r>
            <a:r>
              <a:rPr lang="en-US" dirty="0"/>
              <a:t> 1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50359" y="4960161"/>
            <a:ext cx="2619375" cy="893762"/>
          </a:xfrm>
        </p:spPr>
        <p:txBody>
          <a:bodyPr>
            <a:normAutofit/>
          </a:bodyPr>
          <a:lstStyle>
            <a:lvl1pPr algn="ctr">
              <a:defRPr sz="3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Virsraksts</a:t>
            </a:r>
            <a:r>
              <a:rPr lang="en-US" dirty="0"/>
              <a:t> 1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380005" y="4960161"/>
            <a:ext cx="2619375" cy="893762"/>
          </a:xfrm>
        </p:spPr>
        <p:txBody>
          <a:bodyPr>
            <a:normAutofit/>
          </a:bodyPr>
          <a:lstStyle>
            <a:lvl1pPr algn="ctr">
              <a:defRPr sz="3500">
                <a:latin typeface="+mj-lt"/>
              </a:defRPr>
            </a:lvl1pPr>
          </a:lstStyle>
          <a:p>
            <a:pPr lvl="0"/>
            <a:r>
              <a:rPr lang="en-US" dirty="0" err="1"/>
              <a:t>Virsraksts</a:t>
            </a:r>
            <a:r>
              <a:rPr lang="en-US" dirty="0"/>
              <a:t> 1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8165514" y="4960161"/>
            <a:ext cx="2619375" cy="893762"/>
          </a:xfrm>
        </p:spPr>
        <p:txBody>
          <a:bodyPr>
            <a:normAutofit/>
          </a:bodyPr>
          <a:lstStyle>
            <a:lvl1pPr algn="ctr">
              <a:defRPr sz="3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Virsraksts</a:t>
            </a:r>
            <a:r>
              <a:rPr lang="en-US" dirty="0"/>
              <a:t>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41226" y="7637680"/>
            <a:ext cx="1722438" cy="700088"/>
          </a:xfrm>
        </p:spPr>
        <p:txBody>
          <a:bodyPr>
            <a:normAutofit/>
          </a:bodyPr>
          <a:lstStyle>
            <a:lvl1pPr algn="ctr">
              <a:defRPr sz="2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898827" y="7642871"/>
            <a:ext cx="1722438" cy="700088"/>
          </a:xfrm>
        </p:spPr>
        <p:txBody>
          <a:bodyPr>
            <a:normAutofit/>
          </a:bodyPr>
          <a:lstStyle>
            <a:lvl1pPr algn="ctr">
              <a:defRPr sz="2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3828473" y="7634401"/>
            <a:ext cx="1722438" cy="700088"/>
          </a:xfrm>
        </p:spPr>
        <p:txBody>
          <a:bodyPr>
            <a:normAutofit/>
          </a:bodyPr>
          <a:lstStyle>
            <a:lvl1pPr algn="ctr">
              <a:defRPr sz="2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8613982" y="7642871"/>
            <a:ext cx="1722438" cy="700088"/>
          </a:xfrm>
        </p:spPr>
        <p:txBody>
          <a:bodyPr>
            <a:normAutofit/>
          </a:bodyPr>
          <a:lstStyle>
            <a:lvl1pPr algn="ctr">
              <a:defRPr sz="2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20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 userDrawn="1"/>
        </p:nvSpPr>
        <p:spPr>
          <a:xfrm>
            <a:off x="14178036" y="3349427"/>
            <a:ext cx="1828324" cy="18283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1" name="Rectangle 30"/>
          <p:cNvSpPr/>
          <p:nvPr userDrawn="1"/>
        </p:nvSpPr>
        <p:spPr>
          <a:xfrm>
            <a:off x="14526167" y="3678969"/>
            <a:ext cx="1005335" cy="1077180"/>
          </a:xfrm>
          <a:prstGeom prst="rect">
            <a:avLst/>
          </a:prstGeom>
        </p:spPr>
        <p:txBody>
          <a:bodyPr wrap="none" lIns="91406" tIns="45701" rIns="91406" bIns="45701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FontAwesome" pitchFamily="50" charset="0"/>
              </a:rPr>
              <a:t></a:t>
            </a:r>
            <a:endParaRPr lang="en-US" sz="6400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4178036" y="6544376"/>
            <a:ext cx="1828324" cy="18283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35" name="Oval 34"/>
          <p:cNvSpPr/>
          <p:nvPr userDrawn="1"/>
        </p:nvSpPr>
        <p:spPr>
          <a:xfrm>
            <a:off x="14178036" y="9739327"/>
            <a:ext cx="1828324" cy="18283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/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595885" y="4597218"/>
            <a:ext cx="8136585" cy="2981325"/>
          </a:xfrm>
        </p:spPr>
        <p:txBody>
          <a:bodyPr>
            <a:normAutofit/>
          </a:bodyPr>
          <a:lstStyle>
            <a:lvl1pPr>
              <a:defRPr lang="en-US" sz="6000" baseline="0" dirty="0">
                <a:solidFill>
                  <a:schemeClr val="accent5"/>
                </a:solidFill>
                <a:latin typeface="+mj-lt"/>
                <a:ea typeface="Lato BOLD"/>
                <a:cs typeface="Lato BOLD"/>
                <a:sym typeface="Lato BOLD"/>
              </a:defRPr>
            </a:lvl1pPr>
          </a:lstStyle>
          <a:p>
            <a:pPr>
              <a:defRPr sz="3000">
                <a:solidFill>
                  <a:schemeClr val="accent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VAR IZMANTOT ŠĀDUS ELEMENTUS PREZENTĀCIJĀ</a:t>
            </a:r>
            <a:endParaRPr lang="en-US" sz="6000" dirty="0">
              <a:solidFill>
                <a:srgbClr val="9BB13D"/>
              </a:solidFill>
              <a:latin typeface="+mj-lt"/>
            </a:endParaRPr>
          </a:p>
        </p:txBody>
      </p:sp>
      <p:sp>
        <p:nvSpPr>
          <p:cNvPr id="47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1595414" y="7369683"/>
            <a:ext cx="8137525" cy="2843212"/>
          </a:xfrm>
        </p:spPr>
        <p:txBody>
          <a:bodyPr>
            <a:normAutofit/>
          </a:bodyPr>
          <a:lstStyle>
            <a:lvl1pPr>
              <a:defRPr sz="2900"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6265" y="2087528"/>
            <a:ext cx="13431079" cy="849600"/>
          </a:xfrm>
        </p:spPr>
        <p:txBody>
          <a:bodyPr>
            <a:noAutofit/>
          </a:bodyPr>
          <a:lstStyle>
            <a:lvl1pPr marL="0" marR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en-US" sz="5000" b="0" i="0" u="none" strike="noStrike" kern="1200" cap="none" spc="0" normalizeH="0" baseline="0" noProof="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Montserrat Semi Bold"/>
                <a:ea typeface="+mn-ea"/>
                <a:cs typeface="+mn-cs"/>
              </a:rPr>
              <a:t>Apakšvirsraksts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Montserrat Semi Bold"/>
              <a:ea typeface="+mn-ea"/>
              <a:cs typeface="+mn-cs"/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 hasCustomPrompt="1"/>
          </p:nvPr>
        </p:nvSpPr>
        <p:spPr>
          <a:xfrm>
            <a:off x="1455738" y="974033"/>
            <a:ext cx="13490713" cy="1300556"/>
          </a:xfrm>
          <a:prstGeom prst="rect">
            <a:avLst/>
          </a:prstGeom>
        </p:spPr>
        <p:txBody>
          <a:bodyPr/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  <p:sp>
        <p:nvSpPr>
          <p:cNvPr id="50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16373075" y="3455856"/>
            <a:ext cx="3557588" cy="624931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51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16373075" y="4112199"/>
            <a:ext cx="5182114" cy="954087"/>
          </a:xfrm>
        </p:spPr>
        <p:txBody>
          <a:bodyPr>
            <a:noAutofit/>
          </a:bodyPr>
          <a:lstStyle>
            <a:lvl1pPr algn="l">
              <a:defRPr sz="2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52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16373075" y="6656467"/>
            <a:ext cx="3557588" cy="624931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53" name="Text Placeholder 46"/>
          <p:cNvSpPr>
            <a:spLocks noGrp="1"/>
          </p:cNvSpPr>
          <p:nvPr>
            <p:ph type="body" sz="quarter" idx="22" hasCustomPrompt="1"/>
          </p:nvPr>
        </p:nvSpPr>
        <p:spPr>
          <a:xfrm>
            <a:off x="16373075" y="7309961"/>
            <a:ext cx="5182114" cy="954087"/>
          </a:xfrm>
        </p:spPr>
        <p:txBody>
          <a:bodyPr>
            <a:noAutofit/>
          </a:bodyPr>
          <a:lstStyle>
            <a:lvl1pPr algn="l">
              <a:defRPr sz="2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54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16373075" y="9882792"/>
            <a:ext cx="3557588" cy="624931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55" name="Text Placeholder 46"/>
          <p:cNvSpPr>
            <a:spLocks noGrp="1"/>
          </p:cNvSpPr>
          <p:nvPr>
            <p:ph type="body" sz="quarter" idx="24" hasCustomPrompt="1"/>
          </p:nvPr>
        </p:nvSpPr>
        <p:spPr>
          <a:xfrm>
            <a:off x="16373075" y="10536286"/>
            <a:ext cx="5182114" cy="954087"/>
          </a:xfrm>
        </p:spPr>
        <p:txBody>
          <a:bodyPr>
            <a:noAutofit/>
          </a:bodyPr>
          <a:lstStyle>
            <a:lvl1pPr algn="l">
              <a:defRPr sz="2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0167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14052588" y="4358186"/>
            <a:ext cx="964999" cy="9650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14052588" y="6628146"/>
            <a:ext cx="964999" cy="9650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14052587" y="8898104"/>
            <a:ext cx="964999" cy="96500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4052587" y="11168064"/>
            <a:ext cx="964999" cy="9650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40" name="Text Placeholder 42"/>
          <p:cNvSpPr>
            <a:spLocks noGrp="1"/>
          </p:cNvSpPr>
          <p:nvPr>
            <p:ph type="body" sz="quarter" idx="19" hasCustomPrompt="1"/>
          </p:nvPr>
        </p:nvSpPr>
        <p:spPr>
          <a:xfrm>
            <a:off x="15309783" y="4458495"/>
            <a:ext cx="3557588" cy="514821"/>
          </a:xfrm>
        </p:spPr>
        <p:txBody>
          <a:bodyPr>
            <a:normAutofit/>
          </a:bodyPr>
          <a:lstStyle>
            <a:lvl1pPr algn="l"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41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15309783" y="4923453"/>
            <a:ext cx="5182114" cy="613249"/>
          </a:xfrm>
        </p:spPr>
        <p:txBody>
          <a:bodyPr>
            <a:noAutofit/>
          </a:bodyPr>
          <a:lstStyle>
            <a:lvl1pPr algn="l"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2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15309783" y="6628146"/>
            <a:ext cx="3557588" cy="514821"/>
          </a:xfrm>
        </p:spPr>
        <p:txBody>
          <a:bodyPr>
            <a:normAutofit/>
          </a:bodyPr>
          <a:lstStyle>
            <a:lvl1pPr algn="l"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43" name="Text Placeholder 46"/>
          <p:cNvSpPr>
            <a:spLocks noGrp="1"/>
          </p:cNvSpPr>
          <p:nvPr>
            <p:ph type="body" sz="quarter" idx="22" hasCustomPrompt="1"/>
          </p:nvPr>
        </p:nvSpPr>
        <p:spPr>
          <a:xfrm>
            <a:off x="15309783" y="7093104"/>
            <a:ext cx="5182114" cy="613249"/>
          </a:xfrm>
        </p:spPr>
        <p:txBody>
          <a:bodyPr>
            <a:noAutofit/>
          </a:bodyPr>
          <a:lstStyle>
            <a:lvl1pPr algn="l"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4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15309783" y="9005344"/>
            <a:ext cx="3557588" cy="514821"/>
          </a:xfrm>
        </p:spPr>
        <p:txBody>
          <a:bodyPr>
            <a:normAutofit/>
          </a:bodyPr>
          <a:lstStyle>
            <a:lvl1pPr algn="l"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45" name="Text Placeholder 46"/>
          <p:cNvSpPr>
            <a:spLocks noGrp="1"/>
          </p:cNvSpPr>
          <p:nvPr>
            <p:ph type="body" sz="quarter" idx="24" hasCustomPrompt="1"/>
          </p:nvPr>
        </p:nvSpPr>
        <p:spPr>
          <a:xfrm>
            <a:off x="15309783" y="9470302"/>
            <a:ext cx="5182114" cy="613249"/>
          </a:xfrm>
        </p:spPr>
        <p:txBody>
          <a:bodyPr>
            <a:noAutofit/>
          </a:bodyPr>
          <a:lstStyle>
            <a:lvl1pPr algn="l"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6" name="Text Placeholder 42"/>
          <p:cNvSpPr>
            <a:spLocks noGrp="1"/>
          </p:cNvSpPr>
          <p:nvPr>
            <p:ph type="body" sz="quarter" idx="25" hasCustomPrompt="1"/>
          </p:nvPr>
        </p:nvSpPr>
        <p:spPr>
          <a:xfrm>
            <a:off x="15309783" y="11232520"/>
            <a:ext cx="3557588" cy="514821"/>
          </a:xfrm>
        </p:spPr>
        <p:txBody>
          <a:bodyPr>
            <a:normAutofit/>
          </a:bodyPr>
          <a:lstStyle>
            <a:lvl1pPr algn="l">
              <a:defRPr sz="2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15309783" y="11697478"/>
            <a:ext cx="5182114" cy="613249"/>
          </a:xfrm>
        </p:spPr>
        <p:txBody>
          <a:bodyPr>
            <a:noAutofit/>
          </a:bodyPr>
          <a:lstStyle>
            <a:lvl1pPr algn="l"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7" hasCustomPrompt="1"/>
          </p:nvPr>
        </p:nvSpPr>
        <p:spPr>
          <a:xfrm>
            <a:off x="1906426" y="4150360"/>
            <a:ext cx="10521635" cy="85126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Vieta</a:t>
            </a:r>
            <a:r>
              <a:rPr lang="en-US" dirty="0"/>
              <a:t> </a:t>
            </a:r>
            <a:r>
              <a:rPr lang="en-US" dirty="0" err="1"/>
              <a:t>diagrammai</a:t>
            </a:r>
            <a:endParaRPr lang="en-US" dirty="0"/>
          </a:p>
        </p:txBody>
      </p:sp>
      <p:sp>
        <p:nvSpPr>
          <p:cNvPr id="48" name="Title 12"/>
          <p:cNvSpPr>
            <a:spLocks noGrp="1"/>
          </p:cNvSpPr>
          <p:nvPr>
            <p:ph type="title" hasCustomPrompt="1"/>
          </p:nvPr>
        </p:nvSpPr>
        <p:spPr>
          <a:xfrm>
            <a:off x="7627710" y="1617129"/>
            <a:ext cx="9122229" cy="1641046"/>
          </a:xfrm>
          <a:prstGeom prst="rect">
            <a:avLst/>
          </a:prstGeom>
        </p:spPr>
        <p:txBody>
          <a:bodyPr/>
          <a:lstStyle>
            <a:lvl1pPr algn="ctr">
              <a:defRPr sz="59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DIAGRAMMAS APRAKSTS</a:t>
            </a:r>
          </a:p>
        </p:txBody>
      </p:sp>
    </p:spTree>
    <p:extLst>
      <p:ext uri="{BB962C8B-B14F-4D97-AF65-F5344CB8AC3E}">
        <p14:creationId xmlns:p14="http://schemas.microsoft.com/office/powerpoint/2010/main" val="1010251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5" y="12712705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5099" y="12712705"/>
            <a:ext cx="8227457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81252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16252449" y="0"/>
            <a:ext cx="81252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8125202" y="0"/>
            <a:ext cx="81252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-2049" y="6858000"/>
            <a:ext cx="81252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16250399" y="6858000"/>
            <a:ext cx="81252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>
            <a:lvl1pPr algn="r"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8123152" y="6858000"/>
            <a:ext cx="81252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411248" y="5826642"/>
            <a:ext cx="11549007" cy="2062716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algn="ctr">
              <a:defRPr sz="5500" b="1">
                <a:solidFill>
                  <a:schemeClr val="accent5"/>
                </a:solidFill>
              </a:defRPr>
            </a:lvl1pPr>
          </a:lstStyle>
          <a:p>
            <a:r>
              <a:rPr lang="en-US" dirty="0" err="1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74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5965" y="12712705"/>
            <a:ext cx="5484971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5099" y="12712705"/>
            <a:ext cx="8227457" cy="7302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0" y="11149"/>
            <a:ext cx="12188825" cy="13704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36" hasCustomPrompt="1"/>
          </p:nvPr>
        </p:nvSpPr>
        <p:spPr>
          <a:xfrm>
            <a:off x="0" y="8040914"/>
            <a:ext cx="12188825" cy="567508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37" hasCustomPrompt="1"/>
          </p:nvPr>
        </p:nvSpPr>
        <p:spPr>
          <a:xfrm>
            <a:off x="12188826" y="2"/>
            <a:ext cx="12188828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12188826" y="8036300"/>
            <a:ext cx="12188828" cy="56797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endParaRPr lang="en-AU" dirty="0"/>
          </a:p>
        </p:txBody>
      </p:sp>
      <p:sp>
        <p:nvSpPr>
          <p:cNvPr id="16" name="Text Placeholder 42"/>
          <p:cNvSpPr>
            <a:spLocks noGrp="1"/>
          </p:cNvSpPr>
          <p:nvPr>
            <p:ph type="body" sz="quarter" idx="14" hasCustomPrompt="1"/>
          </p:nvPr>
        </p:nvSpPr>
        <p:spPr>
          <a:xfrm>
            <a:off x="4002740" y="9835164"/>
            <a:ext cx="3557588" cy="7794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17" name="Text Placeholder 46"/>
          <p:cNvSpPr>
            <a:spLocks noGrp="1"/>
          </p:cNvSpPr>
          <p:nvPr>
            <p:ph type="body" sz="quarter" idx="17" hasCustomPrompt="1"/>
          </p:nvPr>
        </p:nvSpPr>
        <p:spPr>
          <a:xfrm>
            <a:off x="3589650" y="10499682"/>
            <a:ext cx="4383767" cy="954087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accent5"/>
                </a:solidFill>
                <a:latin typeface="+mn-lt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19" name="Text Placeholder 42"/>
          <p:cNvSpPr>
            <a:spLocks noGrp="1"/>
          </p:cNvSpPr>
          <p:nvPr>
            <p:ph type="body" sz="quarter" idx="39" hasCustomPrompt="1"/>
          </p:nvPr>
        </p:nvSpPr>
        <p:spPr>
          <a:xfrm>
            <a:off x="16442833" y="9835164"/>
            <a:ext cx="3557588" cy="7794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0" name="Text Placeholder 46"/>
          <p:cNvSpPr>
            <a:spLocks noGrp="1"/>
          </p:cNvSpPr>
          <p:nvPr>
            <p:ph type="body" sz="quarter" idx="40" hasCustomPrompt="1"/>
          </p:nvPr>
        </p:nvSpPr>
        <p:spPr>
          <a:xfrm>
            <a:off x="16029743" y="10499682"/>
            <a:ext cx="4383767" cy="954087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accent5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15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2" y="0"/>
            <a:ext cx="5204459" cy="3679321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84250" y="10207256"/>
            <a:ext cx="15454313" cy="2700707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Vieta</a:t>
            </a:r>
            <a:r>
              <a:rPr lang="en-US" dirty="0"/>
              <a:t> </a:t>
            </a:r>
            <a:r>
              <a:rPr lang="en-US" dirty="0" err="1"/>
              <a:t>atrunai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1530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2188828" y="0"/>
            <a:ext cx="9891632" cy="1371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6"/>
          <p:cNvSpPr txBox="1"/>
          <p:nvPr userDrawn="1"/>
        </p:nvSpPr>
        <p:spPr>
          <a:xfrm>
            <a:off x="12188828" y="7164861"/>
            <a:ext cx="8136585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2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endParaRPr sz="2399" dirty="0">
              <a:solidFill>
                <a:prstClr val="black"/>
              </a:solidFill>
              <a:latin typeface="Open Sans Light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8" y="2872978"/>
            <a:ext cx="10334084" cy="7305738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14984403" y="11794454"/>
            <a:ext cx="4300480" cy="1754359"/>
            <a:chOff x="15018459" y="-847965"/>
            <a:chExt cx="4300480" cy="175435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1519" y="-847965"/>
              <a:ext cx="1437731" cy="95998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5018459" y="260063"/>
              <a:ext cx="430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Līdzfinansē Eiropas Savienības programma ‘’Apvārsnis 2020’’</a:t>
              </a:r>
            </a:p>
            <a:p>
              <a:pPr algn="ctr"/>
              <a:r>
                <a:rPr lang="lv-LV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Līgums Nr.754080 </a:t>
              </a:r>
              <a:endPara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12103784" y="0"/>
            <a:ext cx="8878193" cy="1285372"/>
            <a:chOff x="11173716" y="-120322"/>
            <a:chExt cx="11393325" cy="16495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6852" y="189077"/>
              <a:ext cx="966734" cy="96673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4527" y="-120322"/>
              <a:ext cx="1340225" cy="13402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1777" y="189077"/>
              <a:ext cx="1099078" cy="109907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173716" y="1129116"/>
              <a:ext cx="184662" cy="400071"/>
            </a:xfrm>
            <a:prstGeom prst="rect">
              <a:avLst/>
            </a:prstGeom>
            <a:noFill/>
          </p:spPr>
          <p:txBody>
            <a:bodyPr wrap="none" lIns="91406" tIns="45701" rIns="91406" bIns="45701" rtlCol="0">
              <a:spAutoFit/>
            </a:bodyPr>
            <a:lstStyle/>
            <a:p>
              <a:pPr algn="ctr"/>
              <a:endParaRPr lang="en-US" sz="2000" spc="600" dirty="0">
                <a:latin typeface="+mj-lt"/>
                <a:ea typeface="Open Sans Extrabold" pitchFamily="34" charset="0"/>
                <a:cs typeface="Open Sans Extrabold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4527" y="189078"/>
              <a:ext cx="966734" cy="96673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2714" y="-13231"/>
              <a:ext cx="1263155" cy="126315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7498" y="387504"/>
              <a:ext cx="1892009" cy="74573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5342" y="189077"/>
              <a:ext cx="940038" cy="94003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7135" y="-35127"/>
              <a:ext cx="829906" cy="1190938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374191" y="5235813"/>
            <a:ext cx="9520903" cy="5586412"/>
          </a:xfrm>
        </p:spPr>
        <p:txBody>
          <a:bodyPr>
            <a:noAutofit/>
          </a:bodyPr>
          <a:lstStyle>
            <a:lvl1pPr algn="ctr">
              <a:defRPr sz="10800" b="1">
                <a:latin typeface="+mj-lt"/>
              </a:defRPr>
            </a:lvl1pPr>
            <a:lvl2pPr>
              <a:defRPr sz="10800">
                <a:latin typeface="+mj-lt"/>
              </a:defRPr>
            </a:lvl2pPr>
            <a:lvl3pPr>
              <a:defRPr sz="10800">
                <a:latin typeface="+mj-lt"/>
              </a:defRPr>
            </a:lvl3pPr>
            <a:lvl4pPr>
              <a:defRPr sz="10800">
                <a:latin typeface="+mj-lt"/>
              </a:defRPr>
            </a:lvl4pPr>
            <a:lvl5pPr>
              <a:defRPr sz="10800">
                <a:latin typeface="+mj-lt"/>
              </a:defRPr>
            </a:lvl5pPr>
          </a:lstStyle>
          <a:p>
            <a:pPr lvl="0"/>
            <a:r>
              <a:rPr lang="en-US" dirty="0" err="1"/>
              <a:t>Paldies</a:t>
            </a:r>
            <a:r>
              <a:rPr lang="en-US" dirty="0"/>
              <a:t> par </a:t>
            </a:r>
            <a:r>
              <a:rPr lang="en-US" dirty="0" err="1"/>
              <a:t>uzmanību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905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456265" y="2087529"/>
            <a:ext cx="13431079" cy="849313"/>
          </a:xfrm>
        </p:spPr>
        <p:txBody>
          <a:bodyPr>
            <a:noAutofit/>
          </a:bodyPr>
          <a:lstStyle>
            <a:lvl1pPr marL="0" marR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en-US" sz="5000" b="0" i="0" u="none" strike="noStrike" kern="1200" cap="none" spc="0" normalizeH="0" baseline="0" noProof="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Montserrat Semi Bold"/>
                <a:ea typeface="+mn-ea"/>
                <a:cs typeface="+mn-cs"/>
              </a:rPr>
              <a:t>Apakšvirsraksts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Montserrat Semi Bold"/>
              <a:ea typeface="+mn-ea"/>
              <a:cs typeface="+mn-cs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1456264" y="3300413"/>
            <a:ext cx="21244985" cy="900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1455738" y="980276"/>
            <a:ext cx="13431606" cy="1353600"/>
          </a:xfrm>
          <a:prstGeom prst="rect">
            <a:avLst/>
          </a:prstGeom>
        </p:spPr>
        <p:txBody>
          <a:bodyPr/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22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/>
          <p:cNvSpPr txBox="1">
            <a:spLocks/>
          </p:cNvSpPr>
          <p:nvPr userDrawn="1"/>
        </p:nvSpPr>
        <p:spPr>
          <a:xfrm>
            <a:off x="9015708" y="2437652"/>
            <a:ext cx="6346243" cy="904628"/>
          </a:xfrm>
          <a:prstGeom prst="rect">
            <a:avLst/>
          </a:prstGeom>
        </p:spPr>
        <p:txBody>
          <a:bodyPr vert="horz" lIns="91406" tIns="45701" rIns="91406" bIns="45701" rtlCol="0">
            <a:normAutofit lnSpcReduction="10000"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019300" y="1617129"/>
            <a:ext cx="20955000" cy="1641046"/>
          </a:xfrm>
          <a:prstGeom prst="rect">
            <a:avLst/>
          </a:prstGeom>
        </p:spPr>
        <p:txBody>
          <a:bodyPr/>
          <a:lstStyle>
            <a:lvl1pPr algn="ctr">
              <a:defRPr sz="59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VIRSRAKSTS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041775" y="4162425"/>
            <a:ext cx="16794163" cy="1793875"/>
          </a:xfrm>
        </p:spPr>
        <p:txBody>
          <a:bodyPr>
            <a:no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algn="ctr">
              <a:defRPr sz="240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0444138"/>
            <a:ext cx="3804695" cy="196376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1458625" y="8406924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27" name="Text Placeholder 42"/>
          <p:cNvSpPr>
            <a:spLocks noGrp="1"/>
          </p:cNvSpPr>
          <p:nvPr>
            <p:ph type="body" sz="quarter" idx="18" hasCustomPrompt="1"/>
          </p:nvPr>
        </p:nvSpPr>
        <p:spPr>
          <a:xfrm>
            <a:off x="4325507" y="10427205"/>
            <a:ext cx="3804695" cy="196376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30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8351301" y="10494938"/>
            <a:ext cx="3804695" cy="196376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32" name="Text Placeholder 42"/>
          <p:cNvSpPr>
            <a:spLocks noGrp="1"/>
          </p:cNvSpPr>
          <p:nvPr>
            <p:ph type="body" sz="quarter" idx="22" hasCustomPrompt="1"/>
          </p:nvPr>
        </p:nvSpPr>
        <p:spPr>
          <a:xfrm>
            <a:off x="12393907" y="10444138"/>
            <a:ext cx="3806511" cy="196376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5472884" y="8389991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/>
          </a:p>
        </p:txBody>
      </p:sp>
      <p:sp>
        <p:nvSpPr>
          <p:cNvPr id="21" name="Oval 20"/>
          <p:cNvSpPr/>
          <p:nvPr userDrawn="1"/>
        </p:nvSpPr>
        <p:spPr>
          <a:xfrm>
            <a:off x="9294880" y="8457724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3366393" y="8406924"/>
            <a:ext cx="1828324" cy="18283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/>
          </a:p>
        </p:txBody>
      </p:sp>
      <p:sp>
        <p:nvSpPr>
          <p:cNvPr id="24" name="Text Placeholder 42"/>
          <p:cNvSpPr>
            <a:spLocks noGrp="1"/>
          </p:cNvSpPr>
          <p:nvPr>
            <p:ph type="body" sz="quarter" idx="24" hasCustomPrompt="1"/>
          </p:nvPr>
        </p:nvSpPr>
        <p:spPr>
          <a:xfrm>
            <a:off x="16421100" y="10476548"/>
            <a:ext cx="3804695" cy="196376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17270125" y="8389991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>
              <a:solidFill>
                <a:schemeClr val="bg1"/>
              </a:solidFill>
            </a:endParaRPr>
          </a:p>
        </p:txBody>
      </p:sp>
      <p:sp>
        <p:nvSpPr>
          <p:cNvPr id="16" name="Text Placeholder 42"/>
          <p:cNvSpPr>
            <a:spLocks noGrp="1"/>
          </p:cNvSpPr>
          <p:nvPr>
            <p:ph type="body" sz="quarter" idx="25" hasCustomPrompt="1"/>
          </p:nvPr>
        </p:nvSpPr>
        <p:spPr>
          <a:xfrm>
            <a:off x="20496755" y="10514648"/>
            <a:ext cx="3804695" cy="196376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VIRSRAKSTS 1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21644132" y="8477434"/>
            <a:ext cx="1828324" cy="182832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en-US" sz="7100" dirty="0"/>
          </a:p>
        </p:txBody>
      </p:sp>
    </p:spTree>
    <p:extLst>
      <p:ext uri="{BB962C8B-B14F-4D97-AF65-F5344CB8AC3E}">
        <p14:creationId xmlns:p14="http://schemas.microsoft.com/office/powerpoint/2010/main" val="395743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3954125" y="3279775"/>
            <a:ext cx="9820275" cy="95853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Šeit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ievietot</a:t>
            </a:r>
            <a:r>
              <a:rPr lang="en-US" dirty="0"/>
              <a:t> </a:t>
            </a:r>
            <a:r>
              <a:rPr lang="en-US" dirty="0" err="1"/>
              <a:t>attēlu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455738" y="3678238"/>
            <a:ext cx="11187112" cy="7096125"/>
          </a:xfrm>
        </p:spPr>
        <p:txBody>
          <a:bodyPr/>
          <a:lstStyle>
            <a:lvl1pPr marL="0" marR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</a:defRPr>
            </a:lvl1pPr>
            <a:lvl2pPr marL="1256660" marR="0" indent="-342777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latin typeface="+mn-lt"/>
              </a:defRPr>
            </a:lvl2pPr>
            <a:lvl3pPr marL="1827738" marR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</a:defRPr>
            </a:lvl3pPr>
            <a:lvl4pPr marL="3198861" marR="0" indent="-457207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>
                <a:latin typeface="+mn-lt"/>
              </a:defRPr>
            </a:lvl4pPr>
            <a:lvl5pPr marL="4112748" marR="0" indent="-457207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>
                <a:latin typeface="+mn-lt"/>
              </a:defRPr>
            </a:lvl5pPr>
          </a:lstStyle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 pieci dažādi teksta izvietošanas līmeņi standarta prezentācijā.</a:t>
            </a:r>
            <a:r>
              <a:rPr kumimoji="0" lang="en-US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Pirmais veids ir standarta </a:t>
            </a:r>
            <a:r>
              <a:rPr kumimoji="0" lang="lv-LV" sz="29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teksta izvietojuma līmenis.</a:t>
            </a:r>
            <a:endParaRPr kumimoji="0" lang="en-US" sz="290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56660" marR="0" lvl="1" indent="-342777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Otrais veids ir </a:t>
            </a:r>
            <a:r>
              <a:rPr kumimoji="0" lang="lv-LV" sz="290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apašvirsraksta</a:t>
            </a: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stils</a:t>
            </a:r>
            <a:endParaRPr kumimoji="0" lang="en-US" sz="29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7738" marR="0" lvl="2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Trešais veids ir pirmais līmenis aizzīmēm jeb </a:t>
            </a:r>
            <a:r>
              <a:rPr kumimoji="0" lang="en-US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bullets</a:t>
            </a:r>
          </a:p>
          <a:p>
            <a:pPr marL="3198861" marR="0" lvl="3" indent="-457207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Ceturtais veids ir otrais līmenis aizzīmēm</a:t>
            </a:r>
          </a:p>
          <a:p>
            <a:pPr marL="4112748" marR="0" lvl="4" indent="-457207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Piektais veids ir trešais līmenis aizzīmēm</a:t>
            </a:r>
            <a:endParaRPr kumimoji="0" lang="en-US" sz="29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Ikviens var gan samazināt gan palielināt aizzīmju skaitu prezentācijā</a:t>
            </a:r>
            <a:endParaRPr kumimoji="0" lang="en-US" sz="29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0" marR="0" lvl="0" indent="0" algn="l" defTabSz="1827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455738" y="980276"/>
            <a:ext cx="13431606" cy="1353600"/>
          </a:xfrm>
          <a:prstGeom prst="rect">
            <a:avLst/>
          </a:prstGeom>
        </p:spPr>
        <p:txBody>
          <a:bodyPr/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455507" y="2162742"/>
            <a:ext cx="13431837" cy="849600"/>
          </a:xfrm>
        </p:spPr>
        <p:txBody>
          <a:bodyPr>
            <a:noAutofit/>
          </a:bodyPr>
          <a:lstStyle>
            <a:lvl1pPr>
              <a:defRPr sz="5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Apakšvirsraksts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7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13676243" y="3518729"/>
            <a:ext cx="9025007" cy="8169275"/>
          </a:xfrm>
          <a:ln w="76200">
            <a:solidFill>
              <a:schemeClr val="accent4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Šeit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ievietot</a:t>
            </a:r>
            <a:r>
              <a:rPr lang="en-US" dirty="0"/>
              <a:t> </a:t>
            </a:r>
            <a:r>
              <a:rPr lang="en-US" dirty="0" err="1"/>
              <a:t>attēlu</a:t>
            </a:r>
            <a:endParaRPr lang="en-US" dirty="0"/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6265" y="2087528"/>
            <a:ext cx="13431079" cy="849600"/>
          </a:xfrm>
        </p:spPr>
        <p:txBody>
          <a:bodyPr>
            <a:noAutofit/>
          </a:bodyPr>
          <a:lstStyle>
            <a:lvl1pPr marL="0" marR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en-US" sz="5000" b="0" i="0" u="none" strike="noStrike" kern="1200" cap="none" spc="0" normalizeH="0" baseline="0" noProof="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Montserrat Semi Bold"/>
                <a:ea typeface="+mn-ea"/>
                <a:cs typeface="+mn-cs"/>
              </a:rPr>
              <a:t>Apakšvirsraksts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Montserrat Semi Bold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1455738" y="3558804"/>
            <a:ext cx="11193462" cy="2308451"/>
          </a:xfrm>
        </p:spPr>
        <p:txBody>
          <a:bodyPr>
            <a:normAutofit/>
          </a:bodyPr>
          <a:lstStyle>
            <a:lvl1pPr>
              <a:defRPr sz="2900" b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3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1455738" y="6449140"/>
            <a:ext cx="11193462" cy="2308451"/>
          </a:xfrm>
        </p:spPr>
        <p:txBody>
          <a:bodyPr>
            <a:normAutofit/>
          </a:bodyPr>
          <a:lstStyle>
            <a:lvl1pPr>
              <a:defRPr sz="2900" b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34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1455738" y="9379553"/>
            <a:ext cx="11193462" cy="2308451"/>
          </a:xfrm>
        </p:spPr>
        <p:txBody>
          <a:bodyPr>
            <a:normAutofit/>
          </a:bodyPr>
          <a:lstStyle>
            <a:lvl1pPr>
              <a:defRPr sz="2900" b="0" baseline="0"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55738" y="974033"/>
            <a:ext cx="13490713" cy="1300556"/>
          </a:xfrm>
          <a:prstGeom prst="rect">
            <a:avLst/>
          </a:prstGeom>
        </p:spPr>
        <p:txBody>
          <a:bodyPr/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8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20205293" y="24376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1689100" y="3486287"/>
            <a:ext cx="21012150" cy="64801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Šeit</a:t>
            </a:r>
            <a:r>
              <a:rPr lang="en-US" dirty="0"/>
              <a:t>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ievietot</a:t>
            </a:r>
            <a:r>
              <a:rPr lang="en-US" dirty="0"/>
              <a:t> </a:t>
            </a:r>
            <a:r>
              <a:rPr lang="en-US" dirty="0" err="1"/>
              <a:t>attēlu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4114800" y="10368762"/>
            <a:ext cx="17154939" cy="1725472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562591" y="2250148"/>
            <a:ext cx="5265163" cy="849313"/>
          </a:xfrm>
        </p:spPr>
        <p:txBody>
          <a:bodyPr>
            <a:noAutofit/>
          </a:bodyPr>
          <a:lstStyle>
            <a:lvl1pPr marL="0" marR="0" indent="0" algn="ctr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en-US" sz="5000" b="0" i="0" u="none" strike="noStrike" kern="1200" cap="none" spc="0" normalizeH="0" baseline="0" noProof="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Montserrat Semi Bold"/>
                <a:ea typeface="+mn-ea"/>
                <a:cs typeface="+mn-cs"/>
              </a:rPr>
              <a:t>Apakšvirsraksts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Montserrat Semi Bold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8286" y="1132550"/>
            <a:ext cx="7593772" cy="1305106"/>
          </a:xfrm>
          <a:prstGeom prst="rect">
            <a:avLst/>
          </a:prstGeom>
        </p:spPr>
        <p:txBody>
          <a:bodyPr/>
          <a:lstStyle>
            <a:lvl1pPr algn="ctr"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9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4799732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/>
              <a:t>Pic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302556" y="2931886"/>
            <a:ext cx="6399133" cy="221002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8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373480" y="5252902"/>
            <a:ext cx="632821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1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3839" indent="0">
              <a:buNone/>
              <a:defRPr/>
            </a:lvl2pPr>
            <a:lvl3pPr marL="1827679" indent="0">
              <a:buNone/>
              <a:defRPr/>
            </a:lvl3pPr>
            <a:lvl4pPr marL="2741517" indent="0">
              <a:buNone/>
              <a:defRPr/>
            </a:lvl4pPr>
            <a:lvl5pPr marL="3655357" indent="0">
              <a:buNone/>
              <a:defRPr/>
            </a:lvl5pPr>
          </a:lstStyle>
          <a:p>
            <a:pPr lvl="0"/>
            <a:r>
              <a:rPr lang="en-US" dirty="0" err="1"/>
              <a:t>Teksts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677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5966" y="618569"/>
            <a:ext cx="21025723" cy="138168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err="1"/>
              <a:t>Virsraksts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75966" y="2000250"/>
            <a:ext cx="21025723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1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3839" indent="0">
              <a:buNone/>
              <a:defRPr/>
            </a:lvl2pPr>
            <a:lvl3pPr marL="1827679" indent="0">
              <a:buNone/>
              <a:defRPr/>
            </a:lvl3pPr>
            <a:lvl4pPr marL="2741517" indent="0">
              <a:buNone/>
              <a:defRPr/>
            </a:lvl4pPr>
            <a:lvl5pPr marL="3655357" indent="0">
              <a:buNone/>
              <a:defRPr/>
            </a:lvl5pPr>
          </a:lstStyle>
          <a:p>
            <a:pPr lvl="0"/>
            <a:r>
              <a:rPr lang="en-US" dirty="0" err="1"/>
              <a:t>Apakšvirsraksts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85829" y="3899648"/>
            <a:ext cx="5077197" cy="5758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719242" y="3899648"/>
            <a:ext cx="5077197" cy="5758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12552649" y="3899648"/>
            <a:ext cx="5077197" cy="5758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18386059" y="3899648"/>
            <a:ext cx="5077197" cy="5758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885829" y="10004429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27" hasCustomPrompt="1"/>
          </p:nvPr>
        </p:nvSpPr>
        <p:spPr>
          <a:xfrm>
            <a:off x="885829" y="10614028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6682754" y="10004429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29" hasCustomPrompt="1"/>
          </p:nvPr>
        </p:nvSpPr>
        <p:spPr>
          <a:xfrm>
            <a:off x="6682754" y="10614028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12552649" y="10001055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39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552649" y="10610654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18349571" y="10001055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9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8349571" y="10610654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257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603378" y="3978651"/>
            <a:ext cx="4178861" cy="3713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212543" y="3978651"/>
            <a:ext cx="4178861" cy="3713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1603378" y="8104097"/>
            <a:ext cx="4178861" cy="3713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212543" y="8104097"/>
            <a:ext cx="4178861" cy="3713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3101"/>
            </a:lvl1pPr>
          </a:lstStyle>
          <a:p>
            <a:r>
              <a:rPr lang="id-ID" dirty="0" err="1"/>
              <a:t>Attēls</a:t>
            </a:r>
            <a:endParaRPr lang="en-AU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6" hasCustomPrompt="1"/>
          </p:nvPr>
        </p:nvSpPr>
        <p:spPr>
          <a:xfrm>
            <a:off x="12214232" y="5293101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Tesks</a:t>
            </a:r>
            <a:endParaRPr lang="en-AU" dirty="0"/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7" hasCustomPrompt="1"/>
          </p:nvPr>
        </p:nvSpPr>
        <p:spPr>
          <a:xfrm>
            <a:off x="12214232" y="6475348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28" hasCustomPrompt="1"/>
          </p:nvPr>
        </p:nvSpPr>
        <p:spPr>
          <a:xfrm>
            <a:off x="12214232" y="5884227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29" hasCustomPrompt="1"/>
          </p:nvPr>
        </p:nvSpPr>
        <p:spPr>
          <a:xfrm>
            <a:off x="17667943" y="5293101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30" hasCustomPrompt="1"/>
          </p:nvPr>
        </p:nvSpPr>
        <p:spPr>
          <a:xfrm>
            <a:off x="17667943" y="6475348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7667943" y="5884227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1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12206858" y="8097287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2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2206858" y="9279538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3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2206858" y="8688415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4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7660569" y="8097287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1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7660569" y="9279538"/>
            <a:ext cx="5077197" cy="111351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17660569" y="8688415"/>
            <a:ext cx="5077197" cy="41592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399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3600"/>
            </a:lvl2pPr>
            <a:lvl3pPr>
              <a:defRPr sz="2901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id-ID" dirty="0" err="1"/>
              <a:t>Teksts</a:t>
            </a:r>
            <a:endParaRPr lang="en-A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5"/>
            <a:ext cx="5484971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30" name="Title 6"/>
          <p:cNvSpPr>
            <a:spLocks noGrp="1"/>
          </p:cNvSpPr>
          <p:nvPr>
            <p:ph type="title" hasCustomPrompt="1"/>
          </p:nvPr>
        </p:nvSpPr>
        <p:spPr>
          <a:xfrm>
            <a:off x="1456266" y="840855"/>
            <a:ext cx="13431079" cy="1354217"/>
          </a:xfrm>
          <a:prstGeom prst="rect">
            <a:avLst/>
          </a:prstGeom>
        </p:spPr>
        <p:txBody>
          <a:bodyPr/>
          <a:lstStyle>
            <a:lvl1pPr marL="0" marR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Virsraksts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1456265" y="2087529"/>
            <a:ext cx="13431079" cy="849313"/>
          </a:xfrm>
        </p:spPr>
        <p:txBody>
          <a:bodyPr/>
          <a:lstStyle>
            <a:lvl1pPr marL="0" marR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en-US" sz="3200" b="0" i="0" u="none" strike="noStrike" kern="1200" cap="none" spc="0" normalizeH="0" baseline="0" noProof="0"/>
            </a:lvl1pPr>
          </a:lstStyle>
          <a:p>
            <a:pPr marL="0" marR="0" lvl="0" indent="0" algn="l" defTabSz="1218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Montserrat Semi Bold"/>
                <a:ea typeface="+mn-ea"/>
                <a:cs typeface="+mn-cs"/>
              </a:rPr>
              <a:t>Apakšvirsraksts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Montserrat Semi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8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5"/>
            <a:ext cx="5484971" cy="730250"/>
          </a:xfrm>
          <a:prstGeom prst="rect">
            <a:avLst/>
          </a:prstGeom>
        </p:spPr>
        <p:txBody>
          <a:bodyPr vert="horz" lIns="91406" tIns="45701" rIns="91406" bIns="45701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901E3-7B68-4C00-B324-69E331EF3513}" type="slidenum">
              <a:rPr lang="en-AU" smtClean="0"/>
              <a:t>‹#›</a:t>
            </a:fld>
            <a:endParaRPr lang="en-AU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67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672" r:id="rId2"/>
    <p:sldLayoutId id="2147483661" r:id="rId3"/>
    <p:sldLayoutId id="2147483662" r:id="rId4"/>
    <p:sldLayoutId id="2147483699" r:id="rId5"/>
    <p:sldLayoutId id="2147483676" r:id="rId6"/>
    <p:sldLayoutId id="2147483675" r:id="rId7"/>
    <p:sldLayoutId id="2147483678" r:id="rId8"/>
    <p:sldLayoutId id="2147483679" r:id="rId9"/>
    <p:sldLayoutId id="2147483680" r:id="rId10"/>
    <p:sldLayoutId id="2147483683" r:id="rId11"/>
    <p:sldLayoutId id="2147483685" r:id="rId12"/>
    <p:sldLayoutId id="2147483797" r:id="rId13"/>
    <p:sldLayoutId id="2147483799" r:id="rId14"/>
    <p:sldLayoutId id="2147483801" r:id="rId15"/>
    <p:sldLayoutId id="2147483802" r:id="rId16"/>
    <p:sldLayoutId id="2147483800" r:id="rId17"/>
    <p:sldLayoutId id="2147483686" r:id="rId18"/>
    <p:sldLayoutId id="2147483687" r:id="rId19"/>
    <p:sldLayoutId id="2147483688" r:id="rId20"/>
    <p:sldLayoutId id="2147483689" r:id="rId21"/>
    <p:sldLayoutId id="2147483803" r:id="rId22"/>
    <p:sldLayoutId id="2147483690" r:id="rId23"/>
    <p:sldLayoutId id="2147483694" r:id="rId24"/>
    <p:sldLayoutId id="2147483692" r:id="rId25"/>
    <p:sldLayoutId id="2147483693" r:id="rId26"/>
    <p:sldLayoutId id="2147483696" r:id="rId27"/>
    <p:sldLayoutId id="2147483698" r:id="rId28"/>
    <p:sldLayoutId id="2147483702" r:id="rId29"/>
    <p:sldLayoutId id="2147483804" r:id="rId30"/>
  </p:sldLayoutIdLst>
  <p:hf hdr="0" ftr="0" dt="0"/>
  <p:txStyles>
    <p:titleStyle>
      <a:lvl1pPr algn="l" defTabSz="182767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767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2901" kern="1200">
          <a:solidFill>
            <a:schemeClr val="tx1"/>
          </a:solidFill>
          <a:latin typeface="+mn-lt"/>
          <a:ea typeface="+mn-ea"/>
          <a:cs typeface="+mn-cs"/>
        </a:defRPr>
      </a:lvl1pPr>
      <a:lvl2pPr marL="913839" indent="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679" indent="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517" indent="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357" indent="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6116" indent="-45692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39956" indent="-45692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3794" indent="-45692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67634" indent="-456920" algn="l" defTabSz="18276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3839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679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517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357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196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036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6874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0713" algn="l" defTabSz="182767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678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  <p15:guide id="3" pos="14323" userDrawn="1">
          <p15:clr>
            <a:srgbClr val="F26B43"/>
          </p15:clr>
        </p15:guide>
        <p15:guide id="4" pos="1010" userDrawn="1">
          <p15:clr>
            <a:srgbClr val="F26B43"/>
          </p15:clr>
        </p15:guide>
        <p15:guide id="5" orient="horz" pos="918" userDrawn="1">
          <p15:clr>
            <a:srgbClr val="F26B43"/>
          </p15:clr>
        </p15:guide>
        <p15:guide id="6" orient="horz" pos="74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068858"/>
            <a:ext cx="7636933" cy="2651125"/>
          </a:xfrm>
        </p:spPr>
        <p:txBody>
          <a:bodyPr/>
          <a:lstStyle/>
          <a:p>
            <a:r>
              <a:rPr lang="lv-LV" dirty="0"/>
              <a:t>PROJEKTA VIRZĪBA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1162" y="6066557"/>
            <a:ext cx="6195600" cy="1476000"/>
          </a:xfrm>
        </p:spPr>
        <p:txBody>
          <a:bodyPr/>
          <a:lstStyle/>
          <a:p>
            <a:r>
              <a:rPr lang="lv-LV" dirty="0"/>
              <a:t>Ādažu novada dome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405483" y="10341429"/>
            <a:ext cx="2496060" cy="552274"/>
          </a:xfrm>
        </p:spPr>
        <p:txBody>
          <a:bodyPr/>
          <a:lstStyle/>
          <a:p>
            <a:r>
              <a:rPr lang="lv-LV" dirty="0"/>
              <a:t>26.03.2019.</a:t>
            </a:r>
          </a:p>
        </p:txBody>
      </p:sp>
    </p:spTree>
    <p:extLst>
      <p:ext uri="{BB962C8B-B14F-4D97-AF65-F5344CB8AC3E}">
        <p14:creationId xmlns:p14="http://schemas.microsoft.com/office/powerpoint/2010/main" val="3026460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668216" y="7374194"/>
            <a:ext cx="23709434" cy="63418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b="1" dirty="0">
                <a:latin typeface="Arial" pitchFamily="34" charset="0"/>
                <a:cs typeface="Arial" pitchFamily="34" charset="0"/>
              </a:rPr>
              <a:t>Dzīvojamā ēka Pirmā ielā 31 </a:t>
            </a:r>
            <a:r>
              <a:rPr lang="lv-LV" sz="3300" dirty="0">
                <a:latin typeface="Arial" pitchFamily="34" charset="0"/>
                <a:cs typeface="Arial" pitchFamily="34" charset="0"/>
              </a:rPr>
              <a:t>(1823,1m2) – PILOTĒKAS STATUSS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2017.10.24. kopsapulcē pieņemts lēmums par ēkas atjaunošanu izmantojot EPC.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SIA «</a:t>
            </a:r>
            <a:r>
              <a:rPr lang="lv-LV" sz="3300" dirty="0" err="1">
                <a:latin typeface="Arial" pitchFamily="34" charset="0"/>
                <a:cs typeface="Arial" pitchFamily="34" charset="0"/>
              </a:rPr>
              <a:t>Ekodoma</a:t>
            </a:r>
            <a:r>
              <a:rPr lang="lv-LV" sz="3300" dirty="0">
                <a:latin typeface="Arial" pitchFamily="34" charset="0"/>
                <a:cs typeface="Arial" pitchFamily="34" charset="0"/>
              </a:rPr>
              <a:t>» projekta ietvaros izstrādājusi ēkas </a:t>
            </a:r>
            <a:r>
              <a:rPr lang="lv-LV" sz="3300" dirty="0" err="1">
                <a:latin typeface="Arial" pitchFamily="34" charset="0"/>
                <a:cs typeface="Arial" pitchFamily="34" charset="0"/>
              </a:rPr>
              <a:t>energoauditu</a:t>
            </a:r>
            <a:r>
              <a:rPr lang="lv-LV" sz="33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Pamatojoties uz 2018.12.27. Domes sēdes lēmumu SIA «Ādažu Namsaimnieks» veicis tirgus izpēti un noslēdzis līgumu ar SIA «Būvprojektu Vadības Birojs» par TA veikšanu. ESEB veic ESKO uzņēmumu tirgus izpēti.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2019.03.05. iedzīvotājiem tika prezentēti ekonomiskie aprēķini.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b="1" dirty="0">
                <a:latin typeface="Arial" pitchFamily="34" charset="0"/>
                <a:cs typeface="Arial" pitchFamily="34" charset="0"/>
              </a:rPr>
              <a:t>Nākamie darbi:</a:t>
            </a:r>
            <a:r>
              <a:rPr lang="lv-LV" altLang="ko-KR" sz="3300" dirty="0">
                <a:latin typeface="Arial" pitchFamily="34" charset="0"/>
                <a:cs typeface="Arial" pitchFamily="34" charset="0"/>
              </a:rPr>
              <a:t>– Iedzīvotājiem pieņemt lēmumu par būvprojekta izstrādi, pilnvaroto pers. un EPC priekšlīguma noslēgšanu.</a:t>
            </a:r>
            <a:endParaRPr lang="lv-LV" sz="33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55738" y="980276"/>
            <a:ext cx="21937662" cy="1353600"/>
          </a:xfrm>
        </p:spPr>
        <p:txBody>
          <a:bodyPr/>
          <a:lstStyle/>
          <a:p>
            <a:pPr algn="ctr"/>
            <a:r>
              <a:rPr lang="lv-LV" sz="6000" dirty="0"/>
              <a:t>DAUDZDZĪVOKĻU DZĪVOJAMĀS ĒKAS I</a:t>
            </a:r>
            <a:endParaRPr lang="en-GB" sz="6000" dirty="0"/>
          </a:p>
        </p:txBody>
      </p:sp>
      <p:pic>
        <p:nvPicPr>
          <p:cNvPr id="7" name="Attēl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-2417" r="7534" b="19605"/>
          <a:stretch/>
        </p:blipFill>
        <p:spPr>
          <a:xfrm>
            <a:off x="7787148" y="2284848"/>
            <a:ext cx="8923438" cy="48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2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668216" y="7492181"/>
            <a:ext cx="23106184" cy="566501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v-LV" sz="3300" b="1" dirty="0">
                <a:latin typeface="Arial" pitchFamily="34" charset="0"/>
                <a:cs typeface="Arial" pitchFamily="34" charset="0"/>
              </a:rPr>
              <a:t>Dzīvojamā ēka Pirmā ielā 35 </a:t>
            </a:r>
            <a:r>
              <a:rPr lang="lv-LV" sz="3300" dirty="0">
                <a:latin typeface="Arial" pitchFamily="34" charset="0"/>
                <a:cs typeface="Arial" pitchFamily="34" charset="0"/>
              </a:rPr>
              <a:t>(2594,7m2) – PILOTĒKAS STATUSS (kopš 2018.08.28.)</a:t>
            </a:r>
          </a:p>
          <a:p>
            <a:pPr>
              <a:spcAft>
                <a:spcPts val="600"/>
              </a:spcAft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2018.04.10. kopsapulcē pieņemts lēmums par ēkas atjaunošanu izmantojot EPC.</a:t>
            </a:r>
          </a:p>
          <a:p>
            <a:pPr>
              <a:spcAft>
                <a:spcPts val="600"/>
              </a:spcAft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2018.08.28. Dome  pieņēma lēmumu atbalstīt ēkas Pirmā ielā 35 tehniskās apsekošanas veikšanu ēkas dzīvokļu  kopības pilnvarotai personai minētā pakalpojuma faktisko izdevumu apmērā, bet ne vairāk kā EUR 1000,00.</a:t>
            </a:r>
          </a:p>
          <a:p>
            <a:pPr>
              <a:spcAft>
                <a:spcPts val="600"/>
              </a:spcAft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SIA «</a:t>
            </a:r>
            <a:r>
              <a:rPr lang="lv-LV" sz="3300" dirty="0" err="1">
                <a:latin typeface="Arial" pitchFamily="34" charset="0"/>
                <a:cs typeface="Arial" pitchFamily="34" charset="0"/>
              </a:rPr>
              <a:t>Ekodoma</a:t>
            </a:r>
            <a:r>
              <a:rPr lang="lv-LV" sz="3300" dirty="0">
                <a:latin typeface="Arial" pitchFamily="34" charset="0"/>
                <a:cs typeface="Arial" pitchFamily="34" charset="0"/>
              </a:rPr>
              <a:t>» projekta ietvaros izstrādājusi ēkas </a:t>
            </a:r>
            <a:r>
              <a:rPr lang="lv-LV" sz="3300" dirty="0" err="1">
                <a:latin typeface="Arial" pitchFamily="34" charset="0"/>
                <a:cs typeface="Arial" pitchFamily="34" charset="0"/>
              </a:rPr>
              <a:t>energoauditu</a:t>
            </a:r>
            <a:r>
              <a:rPr lang="lv-LV" sz="3300" dirty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dirty="0"/>
              <a:t>Tika veikta ēkas tehniskā apsekošana (organizēja ESEB).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2019.03.05. iedzīvotājiem tika prezentēti ekonomiskie aprēķini.</a:t>
            </a:r>
          </a:p>
          <a:p>
            <a:pPr>
              <a:spcAft>
                <a:spcPts val="600"/>
              </a:spcAft>
            </a:pPr>
            <a:r>
              <a:rPr lang="lv-LV" altLang="ko-KR" sz="3300" b="1" dirty="0">
                <a:latin typeface="Arial" pitchFamily="34" charset="0"/>
                <a:cs typeface="Arial" pitchFamily="34" charset="0"/>
              </a:rPr>
              <a:t>Nākamie darbi: 	</a:t>
            </a:r>
            <a:r>
              <a:rPr lang="lv-LV" altLang="ko-KR" sz="3300" dirty="0">
                <a:latin typeface="Arial" pitchFamily="34" charset="0"/>
                <a:cs typeface="Arial" pitchFamily="34" charset="0"/>
              </a:rPr>
              <a:t>– Iedzīvotājiem pieņemt lēmumu par būvprojekta izstrādi un EPC priekšlīguma noslēgšanu.</a:t>
            </a:r>
            <a:endParaRPr lang="en-US" altLang="ko-KR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55738" y="980276"/>
            <a:ext cx="21937662" cy="1353600"/>
          </a:xfrm>
        </p:spPr>
        <p:txBody>
          <a:bodyPr/>
          <a:lstStyle/>
          <a:p>
            <a:pPr algn="ctr"/>
            <a:r>
              <a:rPr lang="lv-LV" sz="6000" dirty="0"/>
              <a:t>DAUDZDZĪVOKĻU DZĪVOJAMĀS ĒKAS II</a:t>
            </a:r>
            <a:endParaRPr lang="en-GB" sz="6000" dirty="0"/>
          </a:p>
        </p:txBody>
      </p:sp>
      <p:pic>
        <p:nvPicPr>
          <p:cNvPr id="5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22" y="2604924"/>
            <a:ext cx="8267575" cy="45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1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668216" y="7256207"/>
            <a:ext cx="23709434" cy="590099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v-LV" sz="3300" b="1" dirty="0">
                <a:latin typeface="Arial" pitchFamily="34" charset="0"/>
                <a:cs typeface="Arial" pitchFamily="34" charset="0"/>
              </a:rPr>
              <a:t>Dzīvojamā ēka Gaujas iela 25 K1, Ādažos </a:t>
            </a:r>
            <a:r>
              <a:rPr lang="lv-LV" sz="3300" dirty="0">
                <a:latin typeface="Arial" pitchFamily="34" charset="0"/>
                <a:cs typeface="Arial" pitchFamily="34" charset="0"/>
              </a:rPr>
              <a:t>– PILOTĒKAS STATUSS (kopš 2018.11.27.)</a:t>
            </a:r>
          </a:p>
          <a:p>
            <a:pPr>
              <a:spcAft>
                <a:spcPts val="600"/>
              </a:spcAft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2018.10.04. kopsapulcē pieņemts lēmums par ēkas atjaunošanu izmantojot EPC.</a:t>
            </a:r>
          </a:p>
          <a:p>
            <a:pPr>
              <a:spcAft>
                <a:spcPts val="600"/>
              </a:spcAft>
            </a:pPr>
            <a:r>
              <a:rPr lang="lv-LV" sz="3300" dirty="0">
                <a:latin typeface="Arial" pitchFamily="34" charset="0"/>
                <a:cs typeface="Arial" pitchFamily="34" charset="0"/>
              </a:rPr>
              <a:t>2018.11.27. Dome  pieņēma lēmumu atbalstīt ēkas Gaujas ielā 25 K-1 tehniskās apsekošanas veikšanu ēkas dzīvokļu  kopības pilnvarotai personai minētā pakalpojuma faktisko izdevumu apmērā, bet ne vairāk kā EUR 1000,00. </a:t>
            </a:r>
          </a:p>
          <a:p>
            <a:pPr>
              <a:spcAft>
                <a:spcPts val="600"/>
              </a:spcAft>
            </a:pPr>
            <a:r>
              <a:rPr lang="lv-LV" altLang="ko-KR" sz="3300" dirty="0">
                <a:latin typeface="Arial" pitchFamily="34" charset="0"/>
                <a:cs typeface="Arial" pitchFamily="34" charset="0"/>
              </a:rPr>
              <a:t>Izstrādāts </a:t>
            </a:r>
            <a:r>
              <a:rPr lang="lv-LV" altLang="ko-KR" sz="3300" dirty="0" err="1">
                <a:latin typeface="Arial" pitchFamily="34" charset="0"/>
                <a:cs typeface="Arial" pitchFamily="34" charset="0"/>
              </a:rPr>
              <a:t>energoaudits</a:t>
            </a:r>
            <a:r>
              <a:rPr lang="lv-LV" altLang="ko-KR" sz="3300" dirty="0">
                <a:latin typeface="Arial" pitchFamily="34" charset="0"/>
                <a:cs typeface="Arial" pitchFamily="34" charset="0"/>
              </a:rPr>
              <a:t>, veikta tehniskā apsekošana. </a:t>
            </a:r>
            <a:endParaRPr lang="lv-LV" sz="33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lv-LV" altLang="ko-KR" sz="3300" b="1" dirty="0">
                <a:latin typeface="Arial" pitchFamily="34" charset="0"/>
                <a:cs typeface="Arial" pitchFamily="34" charset="0"/>
              </a:rPr>
              <a:t>Nākamie darbi 	</a:t>
            </a:r>
            <a:r>
              <a:rPr lang="lv-LV" altLang="ko-KR" sz="3300" dirty="0">
                <a:latin typeface="Arial" pitchFamily="34" charset="0"/>
                <a:cs typeface="Arial" pitchFamily="34" charset="0"/>
              </a:rPr>
              <a:t>– Jāveic ESKO atlase.</a:t>
            </a:r>
          </a:p>
          <a:p>
            <a:pPr>
              <a:spcAft>
                <a:spcPts val="600"/>
              </a:spcAft>
            </a:pPr>
            <a:r>
              <a:rPr lang="lv-LV" altLang="ko-KR" sz="3300" dirty="0">
                <a:latin typeface="Arial" pitchFamily="34" charset="0"/>
                <a:cs typeface="Arial" pitchFamily="34" charset="0"/>
              </a:rPr>
              <a:t>		– Jāorganizē iedzīvotāju sapulce.</a:t>
            </a:r>
            <a:endParaRPr lang="en-US" altLang="ko-KR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55738" y="980276"/>
            <a:ext cx="21937662" cy="1353600"/>
          </a:xfrm>
        </p:spPr>
        <p:txBody>
          <a:bodyPr/>
          <a:lstStyle/>
          <a:p>
            <a:pPr algn="ctr"/>
            <a:r>
              <a:rPr lang="lv-LV" sz="6000" dirty="0"/>
              <a:t>DAUDZDZĪVOKĻU DZĪVOJAMĀS ĒKAS III</a:t>
            </a:r>
            <a:endParaRPr lang="en-GB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33239" r="44919" b="37692"/>
          <a:stretch/>
        </p:blipFill>
        <p:spPr bwMode="auto">
          <a:xfrm>
            <a:off x="8621937" y="2429080"/>
            <a:ext cx="8199703" cy="447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25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v-LV" b="0" dirty="0"/>
              <a:t>Publikācijas avīzē «Ādažu Vēstis»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lv-LV" b="0" dirty="0"/>
              <a:t>Publikācijas pašvaldības mājas lapā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lv-LV" b="0" dirty="0"/>
              <a:t>Publikācijas pašvaldības sociālajos tīklos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lv-LV" b="0" dirty="0" err="1"/>
              <a:t>Infografika</a:t>
            </a:r>
            <a:endParaRPr lang="lv-LV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lv-LV" b="0" dirty="0"/>
              <a:t>Pieredzes apmaiņas braucieni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lv-LV" b="0" dirty="0"/>
              <a:t>Dalība pašvaldības organizētajos pasākumos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223" r="16649" b="4444"/>
          <a:stretch/>
        </p:blipFill>
        <p:spPr bwMode="auto">
          <a:xfrm>
            <a:off x="7258822" y="2333876"/>
            <a:ext cx="3866378" cy="543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2"/>
          <p:cNvSpPr txBox="1">
            <a:spLocks/>
          </p:cNvSpPr>
          <p:nvPr/>
        </p:nvSpPr>
        <p:spPr>
          <a:xfrm>
            <a:off x="1455738" y="980276"/>
            <a:ext cx="21937662" cy="1353600"/>
          </a:xfrm>
          <a:prstGeom prst="rect">
            <a:avLst/>
          </a:prstGeom>
        </p:spPr>
        <p:txBody>
          <a:bodyPr/>
          <a:lstStyle>
            <a:lvl1pPr algn="ctr" defTabSz="18276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6000" b="1" dirty="0"/>
              <a:t>Publicitātes kampaņas plāns Ādažu novadā</a:t>
            </a:r>
            <a:endParaRPr lang="en-GB" sz="60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5608" b="18519"/>
          <a:stretch/>
        </p:blipFill>
        <p:spPr bwMode="auto">
          <a:xfrm>
            <a:off x="1455738" y="4676514"/>
            <a:ext cx="4903985" cy="326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9" t="13704" r="15608" b="4074"/>
          <a:stretch/>
        </p:blipFill>
        <p:spPr bwMode="auto">
          <a:xfrm>
            <a:off x="19465588" y="2246235"/>
            <a:ext cx="4247116" cy="593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Web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052" y="2333876"/>
            <a:ext cx="4223866" cy="316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18814" r="45070" b="23270"/>
          <a:stretch>
            <a:fillRect/>
          </a:stretch>
        </p:blipFill>
        <p:spPr bwMode="auto">
          <a:xfrm>
            <a:off x="14323169" y="4739643"/>
            <a:ext cx="4694174" cy="352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7"/>
          <a:srcRect l="11285" t="20988" r="44965" b="21913"/>
          <a:stretch/>
        </p:blipFill>
        <p:spPr bwMode="auto">
          <a:xfrm>
            <a:off x="1698171" y="2333876"/>
            <a:ext cx="3030628" cy="1900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562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 defTabSz="1827738">
              <a:lnSpc>
                <a:spcPct val="100000"/>
              </a:lnSpc>
              <a:spcBef>
                <a:spcPts val="0"/>
              </a:spcBef>
            </a:pPr>
            <a:r>
              <a:rPr lang="lv-LV" dirty="0">
                <a:solidFill>
                  <a:srgbClr val="000000"/>
                </a:solidFill>
              </a:rPr>
              <a:t>Paldies par uzmanību!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776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44880" y="3314964"/>
            <a:ext cx="22189440" cy="10157196"/>
          </a:xfrm>
        </p:spPr>
        <p:txBody>
          <a:bodyPr>
            <a:normAutofit/>
          </a:bodyPr>
          <a:lstStyle/>
          <a:p>
            <a:r>
              <a:rPr lang="lv-LV" b="1" dirty="0"/>
              <a:t>Projekta «</a:t>
            </a:r>
            <a:r>
              <a:rPr lang="lv-LV" b="1" dirty="0" err="1"/>
              <a:t>Accelerate</a:t>
            </a:r>
            <a:r>
              <a:rPr lang="lv-LV" b="1" dirty="0"/>
              <a:t> </a:t>
            </a:r>
            <a:r>
              <a:rPr lang="lv-LV" b="1" dirty="0" err="1"/>
              <a:t>Sunshine</a:t>
            </a:r>
            <a:r>
              <a:rPr lang="lv-LV" b="1" dirty="0"/>
              <a:t>» īstenošana – 01.04.2017.-31.03.2020.</a:t>
            </a:r>
          </a:p>
          <a:p>
            <a:r>
              <a:rPr lang="lv-LV" b="1" dirty="0"/>
              <a:t>2017.05.23. </a:t>
            </a:r>
            <a:r>
              <a:rPr lang="lv-LV" dirty="0"/>
              <a:t>tika pieņemts Ādažu novada domes lēmums  Nr. 123 «Par projekta «</a:t>
            </a:r>
            <a:r>
              <a:rPr lang="lv-LV" dirty="0" err="1"/>
              <a:t>Save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dirty="0"/>
              <a:t> </a:t>
            </a:r>
            <a:r>
              <a:rPr lang="lv-LV" dirty="0" err="1"/>
              <a:t>bUildiNg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SavINg</a:t>
            </a:r>
            <a:r>
              <a:rPr lang="lv-LV" dirty="0"/>
              <a:t> </a:t>
            </a:r>
            <a:r>
              <a:rPr lang="lv-LV" dirty="0" err="1"/>
              <a:t>Energy</a:t>
            </a:r>
            <a:r>
              <a:rPr lang="lv-LV" dirty="0"/>
              <a:t>. </a:t>
            </a:r>
            <a:r>
              <a:rPr lang="lv-LV" dirty="0" err="1"/>
              <a:t>Begin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quickly</a:t>
            </a:r>
            <a:r>
              <a:rPr lang="lv-LV" dirty="0"/>
              <a:t>» īstenošanu</a:t>
            </a:r>
          </a:p>
          <a:p>
            <a:r>
              <a:rPr lang="lv-LV" b="1" dirty="0"/>
              <a:t>2017.05.31. </a:t>
            </a:r>
            <a:r>
              <a:rPr lang="lv-LV" dirty="0"/>
              <a:t> tika izdots rīkojums Nr. ĀND / 1-10-1/17/34 «Par projekta SUNSHINE darba grupu»</a:t>
            </a:r>
          </a:p>
          <a:p>
            <a:r>
              <a:rPr lang="lv-LV" b="1" dirty="0"/>
              <a:t>2017.07.25. </a:t>
            </a:r>
            <a:r>
              <a:rPr lang="lv-LV" dirty="0"/>
              <a:t>tika pieņemts domes lēmums Nr. 164 «Par ēku iekļaušanu projekta «</a:t>
            </a:r>
            <a:r>
              <a:rPr lang="lv-LV" dirty="0" err="1"/>
              <a:t>Save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dirty="0"/>
              <a:t> </a:t>
            </a:r>
            <a:r>
              <a:rPr lang="lv-LV" dirty="0" err="1"/>
              <a:t>bUildiNg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SavINg</a:t>
            </a:r>
            <a:r>
              <a:rPr lang="lv-LV" dirty="0"/>
              <a:t> </a:t>
            </a:r>
            <a:r>
              <a:rPr lang="lv-LV" dirty="0" err="1"/>
              <a:t>Energy</a:t>
            </a:r>
            <a:r>
              <a:rPr lang="lv-LV" dirty="0"/>
              <a:t>. </a:t>
            </a:r>
            <a:r>
              <a:rPr lang="lv-LV" dirty="0" err="1"/>
              <a:t>Begin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quickly</a:t>
            </a:r>
            <a:r>
              <a:rPr lang="lv-LV" dirty="0"/>
              <a:t>» izpildes pasākumos </a:t>
            </a:r>
            <a:endParaRPr lang="lv-LV" b="1" dirty="0"/>
          </a:p>
          <a:p>
            <a:r>
              <a:rPr lang="lv-LV" b="1" dirty="0"/>
              <a:t>2018.02.27. </a:t>
            </a:r>
            <a:r>
              <a:rPr lang="lv-LV" dirty="0"/>
              <a:t>tika apstiprināti grozījumi 22.09.212. saistošajos noteikumos  Nr. 30 «Saistošie noteikumi par Ādažu novada pašvaldības līdzfinansējumu daudzdzīvokļu dzīvojamo māju energoefektivitātes pasākumu veikšanai»</a:t>
            </a:r>
          </a:p>
          <a:p>
            <a:r>
              <a:rPr lang="lv-LV" b="1" dirty="0"/>
              <a:t>2018.02.27.</a:t>
            </a:r>
            <a:r>
              <a:rPr lang="lv-LV" dirty="0"/>
              <a:t> tika pieņemts domes lēmums Nr. 34 «Par atbalstu </a:t>
            </a:r>
            <a:r>
              <a:rPr lang="lv-LV" dirty="0" err="1"/>
              <a:t>pilotēkai</a:t>
            </a:r>
            <a:r>
              <a:rPr lang="lv-LV" dirty="0"/>
              <a:t> projekta «</a:t>
            </a:r>
            <a:r>
              <a:rPr lang="lv-LV" dirty="0" err="1"/>
              <a:t>Save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dirty="0"/>
              <a:t> </a:t>
            </a:r>
            <a:r>
              <a:rPr lang="lv-LV" dirty="0" err="1"/>
              <a:t>bUildiNg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SavINg</a:t>
            </a:r>
            <a:r>
              <a:rPr lang="lv-LV" dirty="0"/>
              <a:t> </a:t>
            </a:r>
            <a:r>
              <a:rPr lang="lv-LV" dirty="0" err="1"/>
              <a:t>Energy</a:t>
            </a:r>
            <a:r>
              <a:rPr lang="lv-LV" dirty="0"/>
              <a:t>. </a:t>
            </a:r>
            <a:r>
              <a:rPr lang="lv-LV" dirty="0" err="1"/>
              <a:t>Begin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quickly</a:t>
            </a:r>
            <a:r>
              <a:rPr lang="lv-LV" dirty="0"/>
              <a:t>» ietvaros» (ēkai Pirmā ielā 31)</a:t>
            </a:r>
          </a:p>
          <a:p>
            <a:r>
              <a:rPr lang="lv-LV" b="1" dirty="0"/>
              <a:t>2018.08.28. </a:t>
            </a:r>
            <a:r>
              <a:rPr lang="lv-LV" dirty="0"/>
              <a:t>tika pieņemts domes lēmums Nr. 191 «Par subsīdiju </a:t>
            </a:r>
            <a:r>
              <a:rPr lang="lv-LV" dirty="0" err="1"/>
              <a:t>pilotēkām</a:t>
            </a:r>
            <a:r>
              <a:rPr lang="lv-LV" dirty="0"/>
              <a:t>  projekta «</a:t>
            </a:r>
            <a:r>
              <a:rPr lang="lv-LV" dirty="0" err="1"/>
              <a:t>Save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dirty="0"/>
              <a:t> </a:t>
            </a:r>
            <a:r>
              <a:rPr lang="lv-LV" dirty="0" err="1"/>
              <a:t>bUildiNg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SavINg</a:t>
            </a:r>
            <a:r>
              <a:rPr lang="lv-LV" dirty="0"/>
              <a:t> </a:t>
            </a:r>
            <a:r>
              <a:rPr lang="lv-LV" dirty="0" err="1"/>
              <a:t>Energy</a:t>
            </a:r>
            <a:r>
              <a:rPr lang="lv-LV" dirty="0"/>
              <a:t>. </a:t>
            </a:r>
            <a:r>
              <a:rPr lang="lv-LV" dirty="0" err="1"/>
              <a:t>Begin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quickly</a:t>
            </a:r>
            <a:r>
              <a:rPr lang="lv-LV" dirty="0"/>
              <a:t>» ietvaros» (PSIA «Ādažu slimnīca» ēkai)</a:t>
            </a:r>
          </a:p>
          <a:p>
            <a:r>
              <a:rPr lang="lv-LV" b="1" dirty="0"/>
              <a:t>2018.08.28. </a:t>
            </a:r>
            <a:r>
              <a:rPr lang="lv-LV" dirty="0"/>
              <a:t>tika pieņemts domes lēmums Nr. 190 «Par grozījumiem 25.07.2017. lēmumā Nr. 164» </a:t>
            </a:r>
          </a:p>
          <a:p>
            <a:r>
              <a:rPr lang="lv-LV" b="1" dirty="0"/>
              <a:t>2018.11.27.</a:t>
            </a:r>
            <a:r>
              <a:rPr lang="lv-LV" dirty="0"/>
              <a:t> tika pieņemts domes lēmums Nr. 265 «Par grozījumiem 25.07.2017. lēmumā Nr. 164» </a:t>
            </a:r>
          </a:p>
          <a:p>
            <a:r>
              <a:rPr lang="lv-LV" b="1" dirty="0"/>
              <a:t>2018.11.27. </a:t>
            </a:r>
            <a:r>
              <a:rPr lang="lv-LV" dirty="0"/>
              <a:t>tika pieņemts domes lēmums Nr. 266 «Par subsīdiju </a:t>
            </a:r>
            <a:r>
              <a:rPr lang="lv-LV" dirty="0" err="1"/>
              <a:t>pilotēkām</a:t>
            </a:r>
            <a:r>
              <a:rPr lang="lv-LV" dirty="0"/>
              <a:t>  projekta «</a:t>
            </a:r>
            <a:r>
              <a:rPr lang="lv-LV" dirty="0" err="1"/>
              <a:t>Save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dirty="0"/>
              <a:t> </a:t>
            </a:r>
            <a:r>
              <a:rPr lang="lv-LV" dirty="0" err="1"/>
              <a:t>bUildiNg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SavINg</a:t>
            </a:r>
            <a:r>
              <a:rPr lang="lv-LV" dirty="0"/>
              <a:t> </a:t>
            </a:r>
            <a:r>
              <a:rPr lang="lv-LV" dirty="0" err="1"/>
              <a:t>Energy</a:t>
            </a:r>
            <a:r>
              <a:rPr lang="lv-LV" dirty="0"/>
              <a:t>. </a:t>
            </a:r>
            <a:r>
              <a:rPr lang="lv-LV" dirty="0" err="1"/>
              <a:t>Begin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quickly</a:t>
            </a:r>
            <a:r>
              <a:rPr lang="lv-LV" dirty="0"/>
              <a:t>» ietvaros» (ēkai Gaujas ielā 25 K-1)</a:t>
            </a:r>
          </a:p>
          <a:p>
            <a:r>
              <a:rPr lang="lv-LV" b="1" dirty="0"/>
              <a:t>2019.01.29. </a:t>
            </a:r>
            <a:r>
              <a:rPr lang="lv-LV" dirty="0"/>
              <a:t>tika pieņemts domes lēmums Nr. 266 «Par subsīdiju </a:t>
            </a:r>
            <a:r>
              <a:rPr lang="lv-LV" dirty="0" err="1"/>
              <a:t>pilotēkai</a:t>
            </a:r>
            <a:r>
              <a:rPr lang="lv-LV" dirty="0"/>
              <a:t>  projekta «</a:t>
            </a:r>
            <a:r>
              <a:rPr lang="lv-LV" dirty="0" err="1"/>
              <a:t>Save</a:t>
            </a:r>
            <a:r>
              <a:rPr lang="lv-LV" dirty="0"/>
              <a:t> </a:t>
            </a:r>
            <a:r>
              <a:rPr lang="lv-LV" dirty="0" err="1"/>
              <a:t>your</a:t>
            </a:r>
            <a:r>
              <a:rPr lang="lv-LV" dirty="0"/>
              <a:t> </a:t>
            </a:r>
            <a:r>
              <a:rPr lang="lv-LV" dirty="0" err="1"/>
              <a:t>bUildiNg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SavINg</a:t>
            </a:r>
            <a:r>
              <a:rPr lang="lv-LV" dirty="0"/>
              <a:t> </a:t>
            </a:r>
            <a:r>
              <a:rPr lang="lv-LV" dirty="0" err="1"/>
              <a:t>Energy</a:t>
            </a:r>
            <a:r>
              <a:rPr lang="lv-LV" dirty="0"/>
              <a:t>. </a:t>
            </a:r>
            <a:r>
              <a:rPr lang="lv-LV" dirty="0" err="1"/>
              <a:t>Begin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quickly</a:t>
            </a:r>
            <a:r>
              <a:rPr lang="lv-LV" dirty="0"/>
              <a:t>» ietvaros» (ēkai Gaujas ielā 25 K-1)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55738" y="974033"/>
            <a:ext cx="21434742" cy="1300556"/>
          </a:xfrm>
        </p:spPr>
        <p:txBody>
          <a:bodyPr/>
          <a:lstStyle/>
          <a:p>
            <a:pPr algn="ctr"/>
            <a:r>
              <a:rPr lang="lv-LV" sz="6000" dirty="0"/>
              <a:t>Projekta ACCELERATE </a:t>
            </a:r>
            <a:r>
              <a:rPr lang="lv-LV" sz="6000" dirty="0" err="1"/>
              <a:t>SUNShINE</a:t>
            </a:r>
            <a:r>
              <a:rPr lang="lv-LV" sz="6000" dirty="0"/>
              <a:t> virzība ĀDAŽOS daudzdzīvokļu dzīvojamo ēku sektorā</a:t>
            </a:r>
          </a:p>
        </p:txBody>
      </p:sp>
    </p:spTree>
    <p:extLst>
      <p:ext uri="{BB962C8B-B14F-4D97-AF65-F5344CB8AC3E}">
        <p14:creationId xmlns:p14="http://schemas.microsoft.com/office/powerpoint/2010/main" val="553587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57338" y="897833"/>
            <a:ext cx="21531262" cy="1300556"/>
          </a:xfrm>
        </p:spPr>
        <p:txBody>
          <a:bodyPr/>
          <a:lstStyle/>
          <a:p>
            <a:pPr algn="ctr"/>
            <a:r>
              <a:rPr lang="lv-LV" sz="6000" dirty="0"/>
              <a:t>ACCELERATE </a:t>
            </a:r>
            <a:r>
              <a:rPr lang="lv-LV" sz="6000" dirty="0" err="1"/>
              <a:t>SUNShINE</a:t>
            </a:r>
            <a:r>
              <a:rPr lang="lv-LV" sz="6000" dirty="0"/>
              <a:t> MĒŖĶI - ĀDAŽOS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9"/>
          </p:nvPr>
        </p:nvSpPr>
        <p:spPr>
          <a:xfrm>
            <a:off x="16373074" y="3455856"/>
            <a:ext cx="7375925" cy="2563944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lv-LV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Publisko un daudzdzīvokļu ēku visaptveroša atjaunošana izmantojot energoefektivitātes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lv-LV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pakalpojuma līgumu (EPC</a:t>
            </a:r>
            <a:endParaRPr lang="lv-LV" sz="3600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21"/>
          </p:nvPr>
        </p:nvSpPr>
        <p:spPr>
          <a:xfrm>
            <a:off x="16373074" y="5934728"/>
            <a:ext cx="7666797" cy="624931"/>
          </a:xfrm>
        </p:spPr>
        <p:txBody>
          <a:bodyPr>
            <a:noAutofit/>
          </a:bodyPr>
          <a:lstStyle/>
          <a:p>
            <a:r>
              <a:rPr lang="lv-LV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Publisko ēku </a:t>
            </a:r>
            <a:r>
              <a:rPr lang="lv-LV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visaptveroša atjaunošana:</a:t>
            </a:r>
            <a:r>
              <a:rPr lang="lv-LV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kopējā platība</a:t>
            </a:r>
            <a:r>
              <a:rPr lang="is-IS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3600"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5 600 </a:t>
            </a:r>
            <a:r>
              <a:rPr lang="is-IS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m²</a:t>
            </a:r>
            <a:r>
              <a:rPr lang="lv-LV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kopējās investīcijas 907,20 tūkstoši €; 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atjaunotas 2 ēkas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  <a:sym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6373074" y="9882792"/>
            <a:ext cx="7430823" cy="2465520"/>
          </a:xfrm>
        </p:spPr>
        <p:txBody>
          <a:bodyPr>
            <a:normAutofit fontScale="25000" lnSpcReduction="20000"/>
          </a:bodyPr>
          <a:lstStyle/>
          <a:p>
            <a:r>
              <a:rPr lang="lv-LV" sz="14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Daudzdzīvokļu dzīvojamo ēku </a:t>
            </a:r>
            <a:r>
              <a:rPr lang="lv-LV" sz="14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visaptveroša  </a:t>
            </a:r>
            <a:r>
              <a:rPr lang="lv-LV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atjaunošana:</a:t>
            </a:r>
            <a:r>
              <a:rPr lang="lv-LV" sz="1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71500" indent="-5715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kopējā platība 18 000 </a:t>
            </a:r>
            <a:r>
              <a:rPr lang="is-IS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m²</a:t>
            </a:r>
            <a:r>
              <a:rPr lang="lv-LV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571500" indent="-5715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kopējās investīcijas</a:t>
            </a:r>
            <a:r>
              <a:rPr lang="is-IS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2 790,00 tūkstoši €; </a:t>
            </a:r>
          </a:p>
          <a:p>
            <a:pPr marL="571500" indent="-5715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14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atjaunotas 6 ēkas</a:t>
            </a:r>
            <a:endParaRPr lang="en-US" sz="14500" b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3</a:t>
            </a:fld>
            <a:endParaRPr lang="en-AU" dirty="0"/>
          </a:p>
        </p:txBody>
      </p:sp>
      <p:pic>
        <p:nvPicPr>
          <p:cNvPr id="20" name="Attēls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4124" r="4189" b="27134"/>
          <a:stretch/>
        </p:blipFill>
        <p:spPr>
          <a:xfrm>
            <a:off x="3076414" y="3073368"/>
            <a:ext cx="8714967" cy="3124232"/>
          </a:xfrm>
          <a:prstGeom prst="rect">
            <a:avLst/>
          </a:prstGeom>
        </p:spPr>
      </p:pic>
      <p:pic>
        <p:nvPicPr>
          <p:cNvPr id="22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13" y="6559659"/>
            <a:ext cx="8714967" cy="578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6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Publiskās ēkas</a:t>
            </a:r>
          </a:p>
        </p:txBody>
      </p:sp>
    </p:spTree>
    <p:extLst>
      <p:ext uri="{BB962C8B-B14F-4D97-AF65-F5344CB8AC3E}">
        <p14:creationId xmlns:p14="http://schemas.microsoft.com/office/powerpoint/2010/main" val="516050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1125414" y="7846143"/>
            <a:ext cx="22737476" cy="53110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b="1" dirty="0">
                <a:latin typeface="Arial" pitchFamily="34" charset="0"/>
                <a:cs typeface="Arial" pitchFamily="34" charset="0"/>
              </a:rPr>
              <a:t>Ēkas </a:t>
            </a:r>
            <a:r>
              <a:rPr lang="en-US" sz="3100" b="1" dirty="0" err="1">
                <a:latin typeface="Arial" pitchFamily="34" charset="0"/>
                <a:cs typeface="Arial" pitchFamily="34" charset="0"/>
              </a:rPr>
              <a:t>Gaujas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</a:t>
            </a:r>
            <a:r>
              <a:rPr lang="lv-LV" sz="3100" b="1" dirty="0">
                <a:latin typeface="Arial" pitchFamily="34" charset="0"/>
                <a:cs typeface="Arial" pitchFamily="34" charset="0"/>
              </a:rPr>
              <a:t>ielā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 13/15</a:t>
            </a:r>
            <a:r>
              <a:rPr lang="en-US" sz="3100" dirty="0">
                <a:latin typeface="Arial" pitchFamily="34" charset="0"/>
                <a:cs typeface="Arial" pitchFamily="34" charset="0"/>
              </a:rPr>
              <a:t> (</a:t>
            </a:r>
            <a:r>
              <a:rPr lang="lv-LV" sz="3100" dirty="0">
                <a:latin typeface="Arial" pitchFamily="34" charset="0"/>
                <a:cs typeface="Arial" pitchFamily="34" charset="0"/>
              </a:rPr>
              <a:t>platība apt.2000 </a:t>
            </a:r>
            <a:r>
              <a:rPr lang="is-IS" sz="3100" dirty="0">
                <a:latin typeface="Arial" pitchFamily="34" charset="0"/>
                <a:cs typeface="Arial" pitchFamily="34" charset="0"/>
              </a:rPr>
              <a:t>m²</a:t>
            </a:r>
            <a:r>
              <a:rPr lang="lv-LV" sz="3100" dirty="0">
                <a:latin typeface="Arial" pitchFamily="34" charset="0"/>
                <a:cs typeface="Arial" pitchFamily="34" charset="0"/>
              </a:rPr>
              <a:t>) – PILOTĒKAS STATUSS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dirty="0">
                <a:latin typeface="Arial" pitchFamily="34" charset="0"/>
                <a:cs typeface="Arial" pitchFamily="34" charset="0"/>
              </a:rPr>
              <a:t>2018.07.27. no SIA «</a:t>
            </a:r>
            <a:r>
              <a:rPr lang="lv-LV" sz="3100" dirty="0" err="1">
                <a:latin typeface="Arial" pitchFamily="34" charset="0"/>
                <a:cs typeface="Arial" pitchFamily="34" charset="0"/>
              </a:rPr>
              <a:t>Ekodoma</a:t>
            </a:r>
            <a:r>
              <a:rPr lang="lv-LV" sz="3100" dirty="0">
                <a:latin typeface="Arial" pitchFamily="34" charset="0"/>
                <a:cs typeface="Arial" pitchFamily="34" charset="0"/>
              </a:rPr>
              <a:t>» saņemts ēkas </a:t>
            </a:r>
            <a:r>
              <a:rPr lang="lv-LV" sz="3100" dirty="0" err="1">
                <a:latin typeface="Arial" pitchFamily="34" charset="0"/>
                <a:cs typeface="Arial" pitchFamily="34" charset="0"/>
              </a:rPr>
              <a:t>energoaudits</a:t>
            </a:r>
            <a:r>
              <a:rPr lang="lv-LV" sz="31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dirty="0">
                <a:latin typeface="Arial" pitchFamily="34" charset="0"/>
                <a:cs typeface="Arial" pitchFamily="34" charset="0"/>
              </a:rPr>
              <a:t>2018.08.28. dome pieņēma lēmumu par subsīdiju piešķiršanu tehniskā stāvokļa veikšanai PSIA «Ādažu slimnīca» ēkai (ne vairāk kā 1000,00 EUR).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dirty="0">
                <a:latin typeface="Arial" pitchFamily="34" charset="0"/>
                <a:cs typeface="Arial" pitchFamily="34" charset="0"/>
              </a:rPr>
              <a:t>2018.gada rudenī </a:t>
            </a:r>
            <a:r>
              <a:rPr lang="lv-LV" sz="3100" dirty="0"/>
              <a:t>SIA “Ādažu slimnīca”, SIA “</a:t>
            </a:r>
            <a:r>
              <a:rPr lang="lv-LV" sz="3100" dirty="0" err="1"/>
              <a:t>Ekodoma</a:t>
            </a:r>
            <a:r>
              <a:rPr lang="lv-LV" sz="3100" dirty="0"/>
              <a:t>” un AS “</a:t>
            </a:r>
            <a:r>
              <a:rPr lang="lv-LV" sz="3100" dirty="0" err="1"/>
              <a:t>Swedbank</a:t>
            </a:r>
            <a:r>
              <a:rPr lang="lv-LV" sz="3100" dirty="0"/>
              <a:t>” pārstāvju sarunas par iespēju finansēt slimnīcas siltināšanas projektu.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dirty="0"/>
              <a:t>2018.12. tika sagatavotas indikatīvās projekta izmaksas, atrastas lielākas iekšējās rezerves energoefektivitātes ieguvumam.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dirty="0"/>
              <a:t>2019.gada sākumā uzņēmuma vadība diskutē par projekta izmaksām, tiek gatavots tehniskais projekts.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b="1" dirty="0"/>
              <a:t>Darāmie darbi</a:t>
            </a:r>
            <a:r>
              <a:rPr lang="lv-LV" sz="3100" dirty="0"/>
              <a:t>: - Jāpieņem lēmums par projekta virzību un kredīta ņemšanu bankā.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lv-LV" sz="3100" dirty="0"/>
              <a:t>	         - Būvdarbi 2019.gadā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55738" y="980276"/>
            <a:ext cx="21937662" cy="1353600"/>
          </a:xfrm>
        </p:spPr>
        <p:txBody>
          <a:bodyPr/>
          <a:lstStyle/>
          <a:p>
            <a:pPr algn="ctr"/>
            <a:r>
              <a:rPr lang="lv-LV" sz="6000" dirty="0"/>
              <a:t>PUBLISKĀS ĒKAS I</a:t>
            </a:r>
            <a:endParaRPr lang="en-GB" sz="6000" dirty="0"/>
          </a:p>
        </p:txBody>
      </p:sp>
      <p:pic>
        <p:nvPicPr>
          <p:cNvPr id="4" name="Picture 2" descr="Image result for ādažu slimnī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2284848"/>
            <a:ext cx="8040346" cy="53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ādažu slimnī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038" y="2284848"/>
            <a:ext cx="7977606" cy="534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703385" y="8000999"/>
            <a:ext cx="23000677" cy="571500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lv-LV" sz="3600" b="1" dirty="0">
                <a:latin typeface="Arial" pitchFamily="34" charset="0"/>
                <a:cs typeface="Arial" pitchFamily="34" charset="0"/>
              </a:rPr>
              <a:t>Ādažu pirmsskolas izglītības iestāde «Strautiņš»</a:t>
            </a:r>
            <a:r>
              <a:rPr lang="lv-LV" sz="3600" dirty="0">
                <a:latin typeface="Arial" pitchFamily="34" charset="0"/>
                <a:cs typeface="Arial" pitchFamily="34" charset="0"/>
              </a:rPr>
              <a:t>, Pirmā iela 26a (platība </a:t>
            </a:r>
            <a:r>
              <a:rPr lang="lv-LV" sz="3600" dirty="0"/>
              <a:t>4583,4</a:t>
            </a:r>
            <a:r>
              <a:rPr lang="is-IS" sz="3600" dirty="0">
                <a:latin typeface="Arial" pitchFamily="34" charset="0"/>
                <a:cs typeface="Arial" pitchFamily="34" charset="0"/>
              </a:rPr>
              <a:t> m²</a:t>
            </a:r>
            <a:r>
              <a:rPr lang="lv-LV" sz="3600" dirty="0">
                <a:latin typeface="Arial" pitchFamily="34" charset="0"/>
                <a:cs typeface="Arial" pitchFamily="34" charset="0"/>
              </a:rPr>
              <a:t>) – PILOTĒKAS STATUSS</a:t>
            </a:r>
          </a:p>
          <a:p>
            <a:pPr>
              <a:spcAft>
                <a:spcPts val="600"/>
              </a:spcAft>
            </a:pPr>
            <a:r>
              <a:rPr lang="lv-LV" sz="3600" dirty="0">
                <a:latin typeface="Arial" pitchFamily="34" charset="0"/>
                <a:cs typeface="Arial" pitchFamily="34" charset="0"/>
              </a:rPr>
              <a:t>2018.06.08. ar CFLA tika noslēgta vienošanās Nr.</a:t>
            </a:r>
            <a:r>
              <a:rPr lang="lv-LV" sz="3600" dirty="0"/>
              <a:t>4.2.2.0/17/I/068 par Eiropas Savienības fonda projekta “Ādažu pirmsskolas izglītības iestādes energoefektivitātes paaugstināšana” īstenošanu </a:t>
            </a:r>
            <a:r>
              <a:rPr lang="lv-LV" sz="3600" dirty="0">
                <a:latin typeface="Arial" pitchFamily="34" charset="0"/>
                <a:cs typeface="Arial" pitchFamily="34" charset="0"/>
              </a:rPr>
              <a:t>SAM 4.2.2. ietvaros.</a:t>
            </a:r>
          </a:p>
          <a:p>
            <a:r>
              <a:rPr lang="lv-LV" sz="3600" dirty="0"/>
              <a:t>Iepirkums Nr. ĀND 2018/111 ĀPII fasādes vienkāršotai atjaunošanai tika izsludināts 218.11.12., bet noslēdzās bez rezultātiem – pārāk lielās cenas dēļ (saņemtais piedāvājums bija par 39% dārgāks nekā plānots). 2019.01.11. tika izsludināt atkārtotu iepirkumu ĀPII siltināšanas būvdarbu veikšanai. Līdz 05.02.2019. tika saņemti 8 piedāvājumi. Ar iepirkuma uzvarētāju – SIA «</a:t>
            </a:r>
            <a:r>
              <a:rPr lang="lv-LV" sz="3600" dirty="0" err="1"/>
              <a:t>BūvKORE</a:t>
            </a:r>
            <a:r>
              <a:rPr lang="lv-LV" sz="3600" dirty="0"/>
              <a:t>» tiek slēgts līgums.</a:t>
            </a:r>
          </a:p>
          <a:p>
            <a:r>
              <a:rPr lang="lv-LV" sz="3600" dirty="0"/>
              <a:t>2019.03.19. izsludināts būvuzraudzības iepirkums «Atkārtots iepirkums – Ādažu pirmsskolas izglītības iestādes ēkas fasādes vienkāršotās atjaunošanas būvuzraudzība».</a:t>
            </a:r>
          </a:p>
          <a:p>
            <a:r>
              <a:rPr lang="lv-LV" sz="3600" b="1" dirty="0"/>
              <a:t>Darāmie darbi: </a:t>
            </a:r>
            <a:r>
              <a:rPr lang="lv-LV" sz="3600" dirty="0"/>
              <a:t>- Būvuzrauga noteikšana; </a:t>
            </a:r>
          </a:p>
          <a:p>
            <a:r>
              <a:rPr lang="lv-LV" sz="3600" dirty="0"/>
              <a:t>	          - Būvdarbi (2019.06-2019.10.).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55738" y="980276"/>
            <a:ext cx="21937662" cy="1353600"/>
          </a:xfrm>
        </p:spPr>
        <p:txBody>
          <a:bodyPr/>
          <a:lstStyle/>
          <a:p>
            <a:pPr algn="ctr"/>
            <a:r>
              <a:rPr lang="lv-LV" sz="6000" dirty="0"/>
              <a:t>PUBLISKĀS ĒKAS II</a:t>
            </a:r>
            <a:endParaRPr lang="en-GB" sz="60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69" y="2283696"/>
            <a:ext cx="7970654" cy="531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ÄdaÅ¾u pirmsskolas izglÄ«tÄ«bas iestÄ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2625" r="1838" b="2877"/>
          <a:stretch/>
        </p:blipFill>
        <p:spPr bwMode="auto">
          <a:xfrm>
            <a:off x="12238798" y="2283695"/>
            <a:ext cx="8159356" cy="53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50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0574" y="5496933"/>
            <a:ext cx="15031672" cy="2028826"/>
          </a:xfrm>
        </p:spPr>
        <p:txBody>
          <a:bodyPr>
            <a:normAutofit fontScale="90000"/>
          </a:bodyPr>
          <a:lstStyle/>
          <a:p>
            <a:r>
              <a:rPr lang="lv-LV" sz="10800" dirty="0"/>
              <a:t>Daudzdzīvokļu dzīvojamās ēkas</a:t>
            </a:r>
          </a:p>
        </p:txBody>
      </p:sp>
    </p:spTree>
    <p:extLst>
      <p:ext uri="{BB962C8B-B14F-4D97-AF65-F5344CB8AC3E}">
        <p14:creationId xmlns:p14="http://schemas.microsoft.com/office/powerpoint/2010/main" val="270238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8892838" y="12712700"/>
            <a:ext cx="5484812" cy="730250"/>
          </a:xfrm>
        </p:spPr>
        <p:txBody>
          <a:bodyPr/>
          <a:lstStyle/>
          <a:p>
            <a:fld id="{298901E3-7B68-4C00-B324-69E331EF3513}" type="slidenum">
              <a:rPr lang="en-AU" smtClean="0"/>
              <a:t>8</a:t>
            </a:fld>
            <a:endParaRPr lang="en-AU"/>
          </a:p>
        </p:txBody>
      </p:sp>
      <p:sp>
        <p:nvSpPr>
          <p:cNvPr id="8" name="Title 20"/>
          <p:cNvSpPr>
            <a:spLocks noGrp="1"/>
          </p:cNvSpPr>
          <p:nvPr>
            <p:ph type="title"/>
          </p:nvPr>
        </p:nvSpPr>
        <p:spPr>
          <a:xfrm>
            <a:off x="1301262" y="1255387"/>
            <a:ext cx="21312553" cy="1300556"/>
          </a:xfrm>
        </p:spPr>
        <p:txBody>
          <a:bodyPr/>
          <a:lstStyle/>
          <a:p>
            <a:pPr algn="ctr"/>
            <a:r>
              <a:rPr lang="lv-LV" sz="6000" b="1" dirty="0"/>
              <a:t>Daudzdzīvokļu dzīvojamo ēku visaptveroša atjaunošana ar EPC Ādažu novadā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19231" r="50000" b="7265"/>
          <a:stretch/>
        </p:blipFill>
        <p:spPr bwMode="auto">
          <a:xfrm>
            <a:off x="6203087" y="3064473"/>
            <a:ext cx="11339751" cy="103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21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01E3-7B68-4C00-B324-69E331EF3513}" type="slidenum">
              <a:rPr lang="en-AU" smtClean="0"/>
              <a:t>9</a:t>
            </a:fld>
            <a:endParaRPr lang="en-AU"/>
          </a:p>
        </p:txBody>
      </p:sp>
      <p:sp>
        <p:nvSpPr>
          <p:cNvPr id="6" name="Title 11"/>
          <p:cNvSpPr txBox="1">
            <a:spLocks/>
          </p:cNvSpPr>
          <p:nvPr/>
        </p:nvSpPr>
        <p:spPr>
          <a:xfrm>
            <a:off x="1638300" y="1153533"/>
            <a:ext cx="21259800" cy="20288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8276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7200"/>
              <a:t>Galvenie soļi līdz atjaunotai daudzdzīvokļu ēkai</a:t>
            </a:r>
            <a:endParaRPr lang="lv-LV" sz="7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8" t="27037" r="2066" b="44815"/>
          <a:stretch/>
        </p:blipFill>
        <p:spPr bwMode="auto">
          <a:xfrm>
            <a:off x="2197767" y="3924300"/>
            <a:ext cx="19874166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521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2F2F2"/>
      </a:lt1>
      <a:dk2>
        <a:srgbClr val="BFBFBF"/>
      </a:dk2>
      <a:lt2>
        <a:srgbClr val="000000"/>
      </a:lt2>
      <a:accent1>
        <a:srgbClr val="FFD100"/>
      </a:accent1>
      <a:accent2>
        <a:srgbClr val="7F7F7F"/>
      </a:accent2>
      <a:accent3>
        <a:srgbClr val="A5A5A5"/>
      </a:accent3>
      <a:accent4>
        <a:srgbClr val="FFD100"/>
      </a:accent4>
      <a:accent5>
        <a:srgbClr val="3C3C3C"/>
      </a:accent5>
      <a:accent6>
        <a:srgbClr val="9BB13C"/>
      </a:accent6>
      <a:hlink>
        <a:srgbClr val="0563C1"/>
      </a:hlink>
      <a:folHlink>
        <a:srgbClr val="954F72"/>
      </a:folHlink>
    </a:clrScheme>
    <a:fontScheme name="Custom 4">
      <a:majorFont>
        <a:latin typeface="Montserrat Semi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8692</TotalTime>
  <Words>959</Words>
  <Application>Microsoft Office PowerPoint</Application>
  <PresentationFormat>Custom</PresentationFormat>
  <Paragraphs>81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FontAwesome</vt:lpstr>
      <vt:lpstr>Montserrat Semi Bold</vt:lpstr>
      <vt:lpstr>Open Sans Light</vt:lpstr>
      <vt:lpstr>Verdana</vt:lpstr>
      <vt:lpstr>Office Theme</vt:lpstr>
      <vt:lpstr>PROJEKTA VIRZĪBA</vt:lpstr>
      <vt:lpstr>Projekta ACCELERATE SUNShINE virzība ĀDAŽOS daudzdzīvokļu dzīvojamo ēku sektorā</vt:lpstr>
      <vt:lpstr>ACCELERATE SUNShINE MĒŖĶI - ĀDAŽOS</vt:lpstr>
      <vt:lpstr>Publiskās ēkas</vt:lpstr>
      <vt:lpstr>PUBLISKĀS ĒKAS I</vt:lpstr>
      <vt:lpstr>PUBLISKĀS ĒKAS II</vt:lpstr>
      <vt:lpstr>Daudzdzīvokļu dzīvojamās ēkas</vt:lpstr>
      <vt:lpstr>Daudzdzīvokļu dzīvojamo ēku visaptveroša atjaunošana ar EPC Ādažu novadā</vt:lpstr>
      <vt:lpstr>PowerPoint Presentation</vt:lpstr>
      <vt:lpstr>DAUDZDZĪVOKĻU DZĪVOJAMĀS ĒKAS I</vt:lpstr>
      <vt:lpstr>DAUDZDZĪVOKĻU DZĪVOJAMĀS ĒKAS II</vt:lpstr>
      <vt:lpstr>DAUDZDZĪVOKĻU DZĪVOJAMĀS ĒKAS III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graphix_shiv</dc:creator>
  <cp:lastModifiedBy>Jevgēnija Sviridenkova</cp:lastModifiedBy>
  <cp:revision>1042</cp:revision>
  <cp:lastPrinted>2019-01-09T11:30:08Z</cp:lastPrinted>
  <dcterms:created xsi:type="dcterms:W3CDTF">2016-02-01T02:51:09Z</dcterms:created>
  <dcterms:modified xsi:type="dcterms:W3CDTF">2019-04-04T13:11:18Z</dcterms:modified>
</cp:coreProperties>
</file>