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DB_722BA633.xml" ContentType="application/vnd.ms-powerpoint.comments+xml"/>
  <Override PartName="/ppt/comments/modernComment_1FA_E90C2EB4.xml" ContentType="application/vnd.ms-powerpoint.comments+xml"/>
  <Override PartName="/ppt/notesSlides/notesSlide2.xml" ContentType="application/vnd.openxmlformats-officedocument.presentationml.notesSlide+xml"/>
  <Override PartName="/ppt/comments/modernComment_1F9_A049819C.xml" ContentType="application/vnd.ms-powerpoint.comments+xml"/>
  <Override PartName="/ppt/comments/modernComment_1F1_D6849579.xml" ContentType="application/vnd.ms-powerpoint.comment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8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51"/>
  </p:notesMasterIdLst>
  <p:sldIdLst>
    <p:sldId id="431" r:id="rId2"/>
    <p:sldId id="475" r:id="rId3"/>
    <p:sldId id="502" r:id="rId4"/>
    <p:sldId id="506" r:id="rId5"/>
    <p:sldId id="505" r:id="rId6"/>
    <p:sldId id="479" r:id="rId7"/>
    <p:sldId id="497" r:id="rId8"/>
    <p:sldId id="500" r:id="rId9"/>
    <p:sldId id="496" r:id="rId10"/>
    <p:sldId id="503" r:id="rId11"/>
    <p:sldId id="504" r:id="rId12"/>
    <p:sldId id="478" r:id="rId13"/>
    <p:sldId id="495" r:id="rId14"/>
    <p:sldId id="464" r:id="rId15"/>
    <p:sldId id="459" r:id="rId16"/>
    <p:sldId id="460" r:id="rId17"/>
    <p:sldId id="461" r:id="rId18"/>
    <p:sldId id="463" r:id="rId19"/>
    <p:sldId id="462" r:id="rId20"/>
    <p:sldId id="455" r:id="rId21"/>
    <p:sldId id="466" r:id="rId22"/>
    <p:sldId id="468" r:id="rId23"/>
    <p:sldId id="469" r:id="rId24"/>
    <p:sldId id="470" r:id="rId25"/>
    <p:sldId id="471" r:id="rId26"/>
    <p:sldId id="449" r:id="rId27"/>
    <p:sldId id="465" r:id="rId28"/>
    <p:sldId id="450" r:id="rId29"/>
    <p:sldId id="451" r:id="rId30"/>
    <p:sldId id="452" r:id="rId31"/>
    <p:sldId id="456" r:id="rId32"/>
    <p:sldId id="458" r:id="rId33"/>
    <p:sldId id="453" r:id="rId34"/>
    <p:sldId id="457" r:id="rId35"/>
    <p:sldId id="436" r:id="rId36"/>
    <p:sldId id="437" r:id="rId37"/>
    <p:sldId id="438" r:id="rId38"/>
    <p:sldId id="439" r:id="rId39"/>
    <p:sldId id="440" r:id="rId40"/>
    <p:sldId id="441" r:id="rId41"/>
    <p:sldId id="442" r:id="rId42"/>
    <p:sldId id="444" r:id="rId43"/>
    <p:sldId id="446" r:id="rId44"/>
    <p:sldId id="445" r:id="rId45"/>
    <p:sldId id="447" r:id="rId46"/>
    <p:sldId id="472" r:id="rId47"/>
    <p:sldId id="448" r:id="rId48"/>
    <p:sldId id="473" r:id="rId49"/>
    <p:sldId id="282" r:id="rId50"/>
  </p:sldIdLst>
  <p:sldSz cx="18288000" cy="10287000"/>
  <p:notesSz cx="6858000" cy="9144000"/>
  <p:embeddedFontLst>
    <p:embeddedFont>
      <p:font typeface="Montserrat" panose="00000500000000000000" pitchFamily="50" charset="-70"/>
      <p:regular r:id="rId52"/>
      <p:bold r:id="rId53"/>
      <p:italic r:id="rId54"/>
      <p:boldItalic r:id="rId55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426DAF0-2143-D3D1-5CAB-85835F1AE252}" name="Inga Reke" initials="IR" userId="S::inga.reke@Adazi.lv::167744bb-0684-4468-985a-ae74807f07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DF2"/>
    <a:srgbClr val="D9D9D9"/>
    <a:srgbClr val="595959"/>
    <a:srgbClr val="8EA9DB"/>
    <a:srgbClr val="4D4D4C"/>
    <a:srgbClr val="77A4BE"/>
    <a:srgbClr val="AA4839"/>
    <a:srgbClr val="0F162B"/>
    <a:srgbClr val="C04900"/>
    <a:srgbClr val="CDC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94757" autoAdjust="0"/>
  </p:normalViewPr>
  <p:slideViewPr>
    <p:cSldViewPr>
      <p:cViewPr varScale="1">
        <p:scale>
          <a:sx n="52" d="100"/>
          <a:sy n="52" d="100"/>
        </p:scale>
        <p:origin x="979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6408\Carnikavas%20Ce&#316;u%20un%20ielu%20progr.pilnais%20variants-5.xls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6408\Carnikavas%20Ce&#316;u%20un%20ielu%20progr.pilnais%20variants-5.xls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6408\Carnikavas%20Ce&#316;u%20un%20ielu%20progr.pilnais%20variants-5.xls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Carnikavas%20Ce&#316;u%20un%20ielu%20progr.pilnais%20variants-5.xls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&#256;da&#382;u%20pagasta%20ce&#316;u%20un%20ielu%20programmas%20sarakst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3848084831642042"/>
          <c:y val="3.1372549019607843E-2"/>
          <c:w val="0.54561897343046017"/>
          <c:h val="0.8785410467245266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8EA9DB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151515151515152E-2"/>
                  <c:y val="-5.88235294117661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3DC-4245-BB55-C94995EC1E49}"/>
                </c:ext>
              </c:extLst>
            </c:dLbl>
            <c:dLbl>
              <c:idx val="1"/>
              <c:layout>
                <c:manualLayout>
                  <c:x val="1.5151515151515152E-2"/>
                  <c:y val="-1.4378918860822581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DC-4245-BB55-C94995EC1E49}"/>
                </c:ext>
              </c:extLst>
            </c:dLbl>
            <c:dLbl>
              <c:idx val="2"/>
              <c:layout>
                <c:manualLayout>
                  <c:x val="7.1301247771836003E-3"/>
                  <c:y val="-5.88235294117647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3DC-4245-BB55-C94995EC1E49}"/>
                </c:ext>
              </c:extLst>
            </c:dLbl>
            <c:dLbl>
              <c:idx val="3"/>
              <c:layout>
                <c:manualLayout>
                  <c:x val="1.158645276292328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DC-4245-BB55-C94995EC1E49}"/>
                </c:ext>
              </c:extLst>
            </c:dLbl>
            <c:dLbl>
              <c:idx val="4"/>
              <c:layout>
                <c:manualLayout>
                  <c:x val="6.2388591800355197E-3"/>
                  <c:y val="-5.88235294117647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DC-4245-BB55-C94995EC1E49}"/>
                </c:ext>
              </c:extLst>
            </c:dLbl>
            <c:dLbl>
              <c:idx val="5"/>
              <c:layout>
                <c:manualLayout>
                  <c:x val="1.6934046345811051E-2"/>
                  <c:y val="-3.594729715205645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DC-4245-BB55-C94995EC1E49}"/>
                </c:ext>
              </c:extLst>
            </c:dLbl>
            <c:dLbl>
              <c:idx val="6"/>
              <c:layout>
                <c:manualLayout>
                  <c:x val="1.6934046345811051E-2"/>
                  <c:y val="-5.88235294117647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DC-4245-BB55-C94995EC1E49}"/>
                </c:ext>
              </c:extLst>
            </c:dLbl>
            <c:dLbl>
              <c:idx val="7"/>
              <c:layout>
                <c:manualLayout>
                  <c:x val="1.69340463458109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DC-4245-BB55-C94995EC1E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Sheet1!$D$3:$D$10</c:f>
              <c:strCache>
                <c:ptCount val="8"/>
                <c:pt idx="0">
                  <c:v>Bedrīšu remonts</c:v>
                </c:pt>
                <c:pt idx="1">
                  <c:v>Dilumkārtas uzlabošana ar atfrēzi</c:v>
                </c:pt>
                <c:pt idx="2">
                  <c:v>Dilumkārtas uzlabošana ar grants šķembu  maisījumu vai 
dolomīta šķembām vai drupināto materiālu</c:v>
                </c:pt>
                <c:pt idx="3">
                  <c:v>Ūdens atvades uzlabošana</c:v>
                </c:pt>
                <c:pt idx="4">
                  <c:v>Greiderēšana ielu un ceļu posmos, skaits uz 1 greiderēšanas reizi</c:v>
                </c:pt>
                <c:pt idx="5">
                  <c:v>Asfalta seguma izbūve vai pārbūve (140m iedz. līdzfinansējums)</c:v>
                </c:pt>
                <c:pt idx="6">
                  <c:v>Jauna ielas posma izbūve</c:v>
                </c:pt>
                <c:pt idx="7">
                  <c:v>Ceļa pārbūve</c:v>
                </c:pt>
              </c:strCache>
            </c:strRef>
          </c:cat>
          <c:val>
            <c:numRef>
              <c:f>Sheet1!$G$3:$G$10</c:f>
              <c:numCache>
                <c:formatCode>General</c:formatCode>
                <c:ptCount val="8"/>
                <c:pt idx="0">
                  <c:v>75</c:v>
                </c:pt>
                <c:pt idx="1">
                  <c:v>33</c:v>
                </c:pt>
                <c:pt idx="2">
                  <c:v>57</c:v>
                </c:pt>
                <c:pt idx="3">
                  <c:v>6</c:v>
                </c:pt>
                <c:pt idx="4">
                  <c:v>92</c:v>
                </c:pt>
                <c:pt idx="5">
                  <c:v>6</c:v>
                </c:pt>
                <c:pt idx="6">
                  <c:v>1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DC-4245-BB55-C94995EC1E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00275887"/>
        <c:axId val="1200262927"/>
        <c:axId val="0"/>
      </c:bar3DChart>
      <c:catAx>
        <c:axId val="1200275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200262927"/>
        <c:crosses val="autoZero"/>
        <c:auto val="1"/>
        <c:lblAlgn val="ctr"/>
        <c:lblOffset val="100"/>
        <c:noMultiLvlLbl val="0"/>
      </c:catAx>
      <c:valAx>
        <c:axId val="12002629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800" b="1" dirty="0">
                    <a:latin typeface="Montserrat" panose="00000500000000000000" pitchFamily="2" charset="-70"/>
                  </a:rPr>
                  <a:t>IELAS POSMI -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200275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20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2000" b="1" i="0" u="none" strike="noStrike" kern="1200" spc="0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20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ciemos </a:t>
            </a:r>
            <a: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b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sz="2000" b="1" i="0" u="none" strike="noStrike" kern="1200" spc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</a:t>
            </a:r>
            <a:r>
              <a:rPr lang="lv-LV" sz="2000" b="1" i="0" u="none" strike="noStrike" kern="1200" spc="0" baseline="0" dirty="0">
                <a:solidFill>
                  <a:schemeClr val="tx1"/>
                </a:solidFill>
                <a:latin typeface="Montserrat" pitchFamily="2" charset="77"/>
              </a:rPr>
              <a:t>10 kilometri</a:t>
            </a:r>
            <a:endParaRPr lang="lv-LV" sz="2000" b="1" i="0" u="none" strike="noStrike" kern="1200" spc="0" baseline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5DA-4545-976F-1AAB97C0E00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5DA-4545-976F-1AAB97C0E00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C5DA-4545-976F-1AAB97C0E004}"/>
              </c:ext>
            </c:extLst>
          </c:dPt>
          <c:dLbls>
            <c:dLbl>
              <c:idx val="4"/>
              <c:layout>
                <c:manualLayout>
                  <c:x val="1.5108630188931766E-2"/>
                  <c:y val="-9.577162240044885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195E3717-52AF-4AAF-829B-CC2BF3744E68}" type="VALUE">
                      <a:rPr lang="pl-PL" smtClean="0"/>
                      <a:pPr>
                        <a:defRPr sz="1800" b="1">
                          <a:latin typeface="Montserrat" panose="00000500000000000000" pitchFamily="2" charset="-70"/>
                        </a:defRPr>
                      </a:pPr>
                      <a:t>[VALUE]</a:t>
                    </a:fld>
                    <a:endParaRPr lang="pl-PL" dirty="0"/>
                  </a:p>
                  <a:p>
                    <a:pPr>
                      <a:defRPr sz="1800" b="1">
                        <a:latin typeface="Montserrat" panose="00000500000000000000" pitchFamily="2" charset="-70"/>
                      </a:defRPr>
                    </a:pP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 uzlabota 2024. </a:t>
                    </a:r>
                    <a:r>
                      <a:rPr lang="pl-PL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946175637393766"/>
                      <c:h val="0.1819918167244915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5DA-4545-976F-1AAB97C0E0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Sheet1!$D$31:$D$35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Sheet1!$E$31:$E$35</c:f>
              <c:numCache>
                <c:formatCode>General</c:formatCode>
                <c:ptCount val="5"/>
                <c:pt idx="0">
                  <c:v>0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DA-4545-976F-1AAB97C0E0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7509007"/>
        <c:axId val="1377508047"/>
        <c:axId val="0"/>
      </c:bar3DChart>
      <c:catAx>
        <c:axId val="1377509007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200" b="1" dirty="0">
                    <a:latin typeface="Montserrat" panose="00000500000000000000" pitchFamily="2" charset="-70"/>
                  </a:rPr>
                  <a:t>Stāvoklis</a:t>
                </a:r>
                <a:endParaRPr lang="lv-LV" b="1" dirty="0">
                  <a:latin typeface="Montserrat" panose="00000500000000000000" pitchFamily="2" charset="-7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77508047"/>
        <c:crosses val="autoZero"/>
        <c:auto val="1"/>
        <c:lblAlgn val="ctr"/>
        <c:lblOffset val="100"/>
        <c:noMultiLvlLbl val="0"/>
      </c:catAx>
      <c:valAx>
        <c:axId val="137750804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775090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</a:t>
            </a:r>
            <a:r>
              <a:rPr lang="lv-LV" sz="1862" b="1" i="0" u="none" strike="noStrike" kern="1200" spc="0" baseline="0" dirty="0" err="1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Divezeros</a:t>
            </a:r>
            <a:r>
              <a:rPr lang="lv-LV" sz="1862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</a:p>
          <a:p>
            <a:pPr>
              <a:defRPr/>
            </a:pPr>
            <a:r>
              <a:rPr lang="lv-LV" sz="1862" b="1" i="0" u="none" strike="noStrike" kern="1200" spc="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-70"/>
              </a:rPr>
              <a:t>5.6 kilometri</a:t>
            </a:r>
          </a:p>
        </c:rich>
      </c:tx>
      <c:layout>
        <c:manualLayout>
          <c:xMode val="edge"/>
          <c:yMode val="edge"/>
          <c:x val="0.25041441925954611"/>
          <c:y val="1.18060022831135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7413943698168955E-2"/>
          <c:y val="0.22648095608167151"/>
          <c:w val="0.92225601991732353"/>
          <c:h val="0.62797278855914718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20A-4D49-800C-07B8D517FA4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20A-4D49-800C-07B8D517FA4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Divezeri!$AE$16:$AE$20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Divezeri!$AF$16:$AF$20</c:f>
              <c:numCache>
                <c:formatCode>General</c:formatCode>
                <c:ptCount val="5"/>
                <c:pt idx="1">
                  <c:v>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0A-4D49-800C-07B8D517FA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670932896"/>
        <c:axId val="670932536"/>
        <c:axId val="0"/>
      </c:bar3DChart>
      <c:catAx>
        <c:axId val="6709328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32536"/>
        <c:crosses val="autoZero"/>
        <c:auto val="1"/>
        <c:lblAlgn val="ctr"/>
        <c:lblOffset val="100"/>
        <c:noMultiLvlLbl val="0"/>
      </c:catAx>
      <c:valAx>
        <c:axId val="6709325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7093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Ielu skaits pēc stāvokļa uz 2024.gada beigām,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pP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24.8 kilometri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BDE6-4EAA-98A9-EB67B08AFDAD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BDE6-4EAA-98A9-EB67B08AFDAD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DE6-4EAA-98A9-EB67B08AFDAD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BDE6-4EAA-98A9-EB67B08AFDAD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DE6-4EAA-98A9-EB67B08AFD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Sheet1!$D$39:$D$43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Sheet1!$E$39:$E$43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17</c:v>
                </c:pt>
                <c:pt idx="3">
                  <c:v>7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E6-4EAA-98A9-EB67B08AFD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67565839"/>
        <c:axId val="1367565359"/>
        <c:axId val="0"/>
      </c:bar3DChart>
      <c:catAx>
        <c:axId val="1367565839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67565359"/>
        <c:crosses val="autoZero"/>
        <c:auto val="1"/>
        <c:lblAlgn val="ctr"/>
        <c:lblOffset val="100"/>
        <c:noMultiLvlLbl val="0"/>
      </c:catAx>
      <c:valAx>
        <c:axId val="136756535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200" b="1" dirty="0">
                    <a:latin typeface="Montserrat" panose="00000500000000000000" pitchFamily="2" charset="-70"/>
                  </a:rPr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1367565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Ielu skaits pēc stāvokļa uz 2024.gada beigām,</a:t>
            </a:r>
            <a:b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2000" b="1" dirty="0">
                <a:solidFill>
                  <a:srgbClr val="595959"/>
                </a:solidFill>
                <a:latin typeface="Montserrat" panose="00000500000000000000" pitchFamily="2" charset="-70"/>
              </a:rPr>
              <a:t>29,7 kilometri</a:t>
            </a:r>
          </a:p>
        </c:rich>
      </c:tx>
      <c:layout>
        <c:manualLayout>
          <c:xMode val="edge"/>
          <c:yMode val="edge"/>
          <c:x val="0.23851377952755906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A4E2-4CC2-A60B-C2B6682563A1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A4E2-4CC2-A60B-C2B6682563A1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A4E2-4CC2-A60B-C2B6682563A1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A4E2-4CC2-A60B-C2B6682563A1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A4E2-4CC2-A60B-C2B6682563A1}"/>
              </c:ext>
            </c:extLst>
          </c:dPt>
          <c:dLbls>
            <c:dLbl>
              <c:idx val="3"/>
              <c:layout>
                <c:manualLayout>
                  <c:x val="4.1152668416448695E-3"/>
                  <c:y val="0.15792439382968604"/>
                </c:manualLayout>
              </c:layout>
              <c:tx>
                <c:rich>
                  <a:bodyPr/>
                  <a:lstStyle/>
                  <a:p>
                    <a:fld id="{B389E87A-9A78-4603-8B2B-D5012DE3431E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sz="16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4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431069958847736"/>
                      <c:h val="0.1387817900561280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4E2-4CC2-A60B-C2B6682563A1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2B573190-8EEE-4859-8DC3-79ACF74CE1E3}" type="VALUE">
                      <a:rPr lang="en-US" smtClean="0"/>
                      <a:pPr>
                        <a:defRPr sz="1600" b="1">
                          <a:latin typeface="Montserrat" panose="00000500000000000000" pitchFamily="2" charset="-70"/>
                        </a:defRPr>
                      </a:pPr>
                      <a:t>[VALUE]</a:t>
                    </a:fld>
                    <a:endParaRPr lang="en-US" dirty="0"/>
                  </a:p>
                  <a:p>
                    <a:pPr>
                      <a:defRPr sz="1600" b="1">
                        <a:latin typeface="Montserrat" panose="00000500000000000000" pitchFamily="2" charset="-70"/>
                      </a:defRPr>
                    </a:pPr>
                    <a:r>
                      <a:rPr lang="en-US" sz="16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2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526748971193415"/>
                      <c:h val="0.1963000215302998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4E2-4CC2-A60B-C2B6682563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Sheet1!$D$47:$D$51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Sheet1!$E$47:$E$51</c:f>
              <c:numCache>
                <c:formatCode>General</c:formatCode>
                <c:ptCount val="5"/>
                <c:pt idx="0">
                  <c:v>0</c:v>
                </c:pt>
                <c:pt idx="1">
                  <c:v>14</c:v>
                </c:pt>
                <c:pt idx="2">
                  <c:v>28</c:v>
                </c:pt>
                <c:pt idx="3">
                  <c:v>39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E2-4CC2-A60B-C2B6682563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82454943"/>
        <c:axId val="1382456863"/>
        <c:axId val="0"/>
      </c:bar3DChart>
      <c:catAx>
        <c:axId val="13824549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382456863"/>
        <c:crosses val="autoZero"/>
        <c:auto val="1"/>
        <c:lblAlgn val="ctr"/>
        <c:lblOffset val="100"/>
        <c:noMultiLvlLbl val="0"/>
      </c:catAx>
      <c:valAx>
        <c:axId val="138245686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out"/>
        <c:minorTickMark val="none"/>
        <c:tickLblPos val="nextTo"/>
        <c:crossAx val="1382454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r>
              <a:rPr lang="lv-LV" b="1" dirty="0">
                <a:latin typeface="Montserrat" panose="00000500000000000000" pitchFamily="2" charset="-70"/>
              </a:rPr>
              <a:t>, </a:t>
            </a:r>
            <a:br>
              <a:rPr lang="lv-LV" b="1" dirty="0">
                <a:latin typeface="Montserrat" panose="00000500000000000000" pitchFamily="2" charset="-70"/>
              </a:rPr>
            </a:b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43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9649203067493657"/>
          <c:y val="1.2345679012345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BB-4B8C-A359-C1D046DABFC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B3BB-4B8C-A359-C1D046DABFC7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3BB-4B8C-A359-C1D046DABFC7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B3BB-4B8C-A359-C1D046DABFC7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3BB-4B8C-A359-C1D046DABFC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3BB-4B8C-A359-C1D046DABFC7}"/>
                </c:ext>
              </c:extLst>
            </c:dLbl>
            <c:dLbl>
              <c:idx val="3"/>
              <c:layout>
                <c:manualLayout>
                  <c:x val="1.0242122318509069E-2"/>
                  <c:y val="0.1604939081688862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</a:t>
                    </a:r>
                  </a:p>
                  <a:p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(10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68253200193549"/>
                      <c:h val="0.1416358834775282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B3BB-4B8C-A359-C1D046DABFC7}"/>
                </c:ext>
              </c:extLst>
            </c:dLbl>
            <c:dLbl>
              <c:idx val="4"/>
              <c:layout>
                <c:manualLayout>
                  <c:x val="1.3966480446927373E-2"/>
                  <c:y val="-6.172839506172839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21</a:t>
                    </a:r>
                  </a:p>
                  <a:p>
                    <a:pPr>
                      <a:defRPr sz="1800" b="1"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(3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68715083798882"/>
                      <c:h val="0.1687448559670781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B3BB-4B8C-A359-C1D046DABF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Carnikava!$A$143:$A$147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Carnikava!$B$143:$B$147</c:f>
              <c:numCache>
                <c:formatCode>General</c:formatCode>
                <c:ptCount val="5"/>
                <c:pt idx="1">
                  <c:v>10</c:v>
                </c:pt>
                <c:pt idx="2">
                  <c:v>58</c:v>
                </c:pt>
                <c:pt idx="3">
                  <c:v>37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BB-4B8C-A359-C1D046DABF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24994832"/>
        <c:axId val="624993752"/>
        <c:axId val="0"/>
      </c:bar3DChart>
      <c:catAx>
        <c:axId val="6249948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24993752"/>
        <c:crosses val="autoZero"/>
        <c:auto val="1"/>
        <c:lblAlgn val="ctr"/>
        <c:lblOffset val="100"/>
        <c:noMultiLvlLbl val="0"/>
      </c:catAx>
      <c:valAx>
        <c:axId val="6249937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layout>
            <c:manualLayout>
              <c:xMode val="edge"/>
              <c:yMode val="edge"/>
              <c:x val="3.7114723562780456E-2"/>
              <c:y val="0.430507166089474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2499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stāvokļa,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b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b="1" baseline="0" dirty="0">
                <a:latin typeface="Montserrat" panose="00000500000000000000" pitchFamily="2" charset="-70"/>
              </a:rPr>
              <a:t> </a:t>
            </a:r>
            <a:r>
              <a:rPr lang="lv-LV" sz="2400" b="1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15.8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D05-4AB9-A649-7534FD29BAD5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DD05-4AB9-A649-7534FD29BAD5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D05-4AB9-A649-7534FD29BAD5}"/>
                </c:ext>
              </c:extLst>
            </c:dLbl>
            <c:dLbl>
              <c:idx val="3"/>
              <c:layout>
                <c:manualLayout>
                  <c:x val="8.8673936439918801E-3"/>
                  <c:y val="4.38747489651215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16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(7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100" b="1" i="0" u="none" strike="noStrike" kern="1200" baseline="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999209056415759E-2"/>
                      <c:h val="0.1894787472446816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DD05-4AB9-A649-7534FD29BA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Carnikava!$A$273:$A$277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Carnikava!$B$273:$B$277</c:f>
              <c:numCache>
                <c:formatCode>General</c:formatCode>
                <c:ptCount val="5"/>
                <c:pt idx="2">
                  <c:v>36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05-4AB9-A649-7534FD29BA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shape val="box"/>
        <c:axId val="652444752"/>
        <c:axId val="652435392"/>
        <c:axId val="0"/>
      </c:bar3DChart>
      <c:catAx>
        <c:axId val="6524447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52435392"/>
        <c:crosses val="autoZero"/>
        <c:auto val="1"/>
        <c:lblAlgn val="ctr"/>
        <c:lblOffset val="100"/>
        <c:noMultiLvlLbl val="0"/>
      </c:catAx>
      <c:valAx>
        <c:axId val="6524353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SKIATS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5244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b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15.1 kilometrs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7C90-48F3-92DC-A42ECBBCDDF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C90-48F3-92DC-A42ECBBCDDF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Carnikava!$A$326:$A$330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Carnikava!$B$326:$B$330</c:f>
              <c:numCache>
                <c:formatCode>General</c:formatCode>
                <c:ptCount val="5"/>
                <c:pt idx="1">
                  <c:v>5</c:v>
                </c:pt>
                <c:pt idx="2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90-48F3-92DC-A42ECBBCDD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29621160"/>
        <c:axId val="629624400"/>
        <c:axId val="0"/>
      </c:bar3DChart>
      <c:catAx>
        <c:axId val="6296211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29624400"/>
        <c:crosses val="autoZero"/>
        <c:auto val="1"/>
        <c:lblAlgn val="ctr"/>
        <c:lblOffset val="100"/>
        <c:noMultiLvlLbl val="0"/>
      </c:catAx>
      <c:valAx>
        <c:axId val="6296244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29621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,</a:t>
            </a:r>
            <a:b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</a:b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 22.4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9863216724775077"/>
          <c:y val="5.54879060621450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B53-4EE6-8E12-83C87C57511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B53-4EE6-8E12-83C87C575118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3FBA-4293-BA7B-32DFD0D81850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B53-4EE6-8E12-83C87C575118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53-4EE6-8E12-83C87C575118}"/>
                </c:ext>
              </c:extLst>
            </c:dLbl>
            <c:dLbl>
              <c:idx val="3"/>
              <c:layout>
                <c:manualLayout>
                  <c:x val="1.1608623548921934E-2"/>
                  <c:y val="-1.989971091006214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fld id="{131603B2-4E7A-48C6-B0CF-8DA3A119D051}" type="VALUE">
                      <a:rPr lang="en-US" smtClean="0"/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Montserrat" panose="00000500000000000000" pitchFamily="2" charset="-70"/>
                        </a:defRPr>
                      </a:pPr>
                      <a:t>[VALUE]</a:t>
                    </a:fld>
                    <a:r>
                      <a:rPr lang="en-US" dirty="0"/>
                      <a:t>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(5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149253731343283"/>
                      <c:h val="0.171164152283597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FBA-4293-BA7B-32DFD0D818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Carnikava!$A$390:$A$394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Carnikava!$B$390:$B$394</c:f>
              <c:numCache>
                <c:formatCode>General</c:formatCode>
                <c:ptCount val="5"/>
                <c:pt idx="1">
                  <c:v>3</c:v>
                </c:pt>
                <c:pt idx="2">
                  <c:v>63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53-4EE6-8E12-83C87C5751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52448712"/>
        <c:axId val="652451232"/>
        <c:axId val="0"/>
      </c:bar3DChart>
      <c:catAx>
        <c:axId val="6524487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52451232"/>
        <c:crosses val="autoZero"/>
        <c:auto val="1"/>
        <c:lblAlgn val="ctr"/>
        <c:lblOffset val="100"/>
        <c:noMultiLvlLbl val="0"/>
      </c:catAx>
      <c:valAx>
        <c:axId val="6524512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52448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</a:t>
            </a:r>
            <a:r>
              <a:rPr lang="lv-LV" b="1" baseline="0" dirty="0"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uz 2024.gada beigām,</a:t>
            </a:r>
          </a:p>
          <a:p>
            <a:pPr>
              <a:defRPr/>
            </a:pP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8.6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11C4-4D5A-A504-CACF13B511C9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261-491D-AB43-96BFF6D4A8EB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9261-491D-AB43-96BFF6D4A8EB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261-491D-AB43-96BFF6D4A8EB}"/>
                </c:ext>
              </c:extLst>
            </c:dLbl>
            <c:dLbl>
              <c:idx val="3"/>
              <c:layout>
                <c:manualLayout>
                  <c:x val="1.5703068844012336E-2"/>
                  <c:y val="5.51714281204644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2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defRPr>
                    </a:pP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100" b="1" i="0" u="none" strike="noStrike" kern="1200" baseline="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196523837890473E-2"/>
                      <c:h val="0.1728865964005242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9261-491D-AB43-96BFF6D4A8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Carnikava!$A$486:$A$490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Carnikava!$B$486:$B$490</c:f>
              <c:numCache>
                <c:formatCode>General</c:formatCode>
                <c:ptCount val="5"/>
                <c:pt idx="1">
                  <c:v>1</c:v>
                </c:pt>
                <c:pt idx="2">
                  <c:v>22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61-491D-AB43-96BFF6D4A8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459106704"/>
        <c:axId val="459103464"/>
        <c:axId val="0"/>
      </c:bar3DChart>
      <c:catAx>
        <c:axId val="459106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59103464"/>
        <c:crosses val="autoZero"/>
        <c:auto val="1"/>
        <c:lblAlgn val="ctr"/>
        <c:lblOffset val="100"/>
        <c:noMultiLvlLbl val="0"/>
      </c:catAx>
      <c:valAx>
        <c:axId val="4591034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459106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9E8C-432C-BFB4-1ADBED92715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9E8C-432C-BFB4-1ADBED92715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9E8C-432C-BFB4-1ADBED92715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9E8C-432C-BFB4-1ADBED92715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9E8C-432C-BFB4-1ADBED92715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E8C-432C-BFB4-1ADBED92715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E8C-432C-BFB4-1ADBED92715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E8C-432C-BFB4-1ADBED92715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E8C-432C-BFB4-1ADBED92715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E8C-432C-BFB4-1ADBED9271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'GRAFIKS KOP'!$U$2:$U$6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'GRAFIKS KOP'!$V$2:$V$6</c:f>
              <c:numCache>
                <c:formatCode>General</c:formatCode>
                <c:ptCount val="5"/>
                <c:pt idx="0">
                  <c:v>3</c:v>
                </c:pt>
                <c:pt idx="1">
                  <c:v>81</c:v>
                </c:pt>
                <c:pt idx="2">
                  <c:v>442</c:v>
                </c:pt>
                <c:pt idx="3">
                  <c:v>162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8C-432C-BFB4-1ADBED92715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817123328"/>
        <c:axId val="817115048"/>
        <c:axId val="0"/>
      </c:bar3DChart>
      <c:catAx>
        <c:axId val="817123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817115048"/>
        <c:crosses val="autoZero"/>
        <c:auto val="1"/>
        <c:lblAlgn val="ctr"/>
        <c:lblOffset val="100"/>
        <c:noMultiLvlLbl val="0"/>
      </c:catAx>
      <c:valAx>
        <c:axId val="8171150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</a:t>
                </a:r>
                <a:r>
                  <a:rPr lang="lv-LV" sz="1600" b="1" baseline="0" dirty="0">
                    <a:latin typeface="Montserrat" panose="00000500000000000000" pitchFamily="2" charset="-70"/>
                  </a:rPr>
                  <a:t> SKAITS</a:t>
                </a:r>
                <a:endParaRPr lang="lv-LV" sz="1600" b="1" dirty="0">
                  <a:latin typeface="Montserrat" panose="00000500000000000000" pitchFamily="2" charset="-7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81712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kopējais skaits par kopējo brauktuves seguma atlikušo kalpošanas ilgumu, gados Ādažu novadā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77A4BE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5BD-4C1A-9F95-874B4FC922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175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5BD-4C1A-9F95-874B4FC922F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5BD-4C1A-9F95-874B4FC922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5BD-4C1A-9F95-874B4FC922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'GRAFIKS KOP'!$U$8:$U$15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  <c:pt idx="7">
                  <c:v>30</c:v>
                </c:pt>
              </c:numCache>
            </c:numRef>
          </c:cat>
          <c:val>
            <c:numRef>
              <c:f>'GRAFIKS KOP'!$V$8:$V$15</c:f>
              <c:numCache>
                <c:formatCode>General</c:formatCode>
                <c:ptCount val="8"/>
                <c:pt idx="0">
                  <c:v>474</c:v>
                </c:pt>
                <c:pt idx="1">
                  <c:v>71</c:v>
                </c:pt>
                <c:pt idx="2">
                  <c:v>141</c:v>
                </c:pt>
                <c:pt idx="3">
                  <c:v>34</c:v>
                </c:pt>
                <c:pt idx="4">
                  <c:v>18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E8-41BE-8040-87E3989568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98295608"/>
        <c:axId val="98301368"/>
        <c:axId val="0"/>
      </c:bar3DChart>
      <c:catAx>
        <c:axId val="98295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GADI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98301368"/>
        <c:crosses val="autoZero"/>
        <c:auto val="1"/>
        <c:lblAlgn val="ctr"/>
        <c:lblOffset val="100"/>
        <c:noMultiLvlLbl val="0"/>
      </c:catAx>
      <c:valAx>
        <c:axId val="983013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6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98295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99825021872266E-2"/>
          <c:y val="2.1400778210116732E-2"/>
          <c:w val="0.98075240594925639"/>
          <c:h val="0.7748399154385857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GRAFIKS_KM!$P$16</c:f>
              <c:strCache>
                <c:ptCount val="1"/>
                <c:pt idx="0">
                  <c:v>cits, nav seguma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3114610673665795E-2"/>
                  <c:y val="-9.9221789883268477E-2"/>
                </c:manualLayout>
              </c:layout>
              <c:tx>
                <c:rich>
                  <a:bodyPr/>
                  <a:lstStyle/>
                  <a:p>
                    <a:fld id="{63CC778F-58C0-40D1-8A2B-7778D744C5D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km (0.03%)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517C-4E96-A7DA-32DFF765D7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4918A5F-0FEF-4844-9E23-0949E8203634}" type="VALUE">
                      <a:rPr lang="en-US" smtClean="0"/>
                      <a:pPr/>
                      <a:t>[VALUE]</a:t>
                    </a:fld>
                    <a:r>
                      <a:rPr lang="en-US"/>
                      <a:t>km(4,7%)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17C-4E96-A7DA-32DFF765D7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0391394-D7FF-45B5-9867-B4A57A159585}" type="VALUE">
                      <a:rPr lang="en-US" smtClean="0"/>
                      <a:pPr/>
                      <a:t>[VALUE]</a:t>
                    </a:fld>
                    <a:r>
                      <a:rPr lang="en-US"/>
                      <a:t>km (3.1%)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17C-4E96-A7DA-32DFF765D7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DEC27FF-D0E2-4978-96D9-A85D63C79DE6}" type="VALUE">
                      <a:rPr lang="en-US" smtClean="0"/>
                      <a:pPr/>
                      <a:t>[VALUE]</a:t>
                    </a:fld>
                    <a:r>
                      <a:rPr lang="en-US"/>
                      <a:t>km (2.24%)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517C-4E96-A7DA-32DFF765D7A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EF1CDBD-D992-4FD7-AF2D-EEF7EAC2FE61}" type="VALUE">
                      <a:rPr lang="en-US" smtClean="0"/>
                      <a:pPr/>
                      <a:t>[VALUE]</a:t>
                    </a:fld>
                    <a:r>
                      <a:rPr lang="en-US"/>
                      <a:t>km (0.09%)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517C-4E96-A7DA-32DFF765D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GRAFIKS_KM!$O$17:$O$21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GRAFIKS_KM!$P$17:$P$21</c:f>
              <c:numCache>
                <c:formatCode>0.0</c:formatCode>
                <c:ptCount val="5"/>
                <c:pt idx="0">
                  <c:v>0.13</c:v>
                </c:pt>
                <c:pt idx="1">
                  <c:v>14.939999999999998</c:v>
                </c:pt>
                <c:pt idx="2">
                  <c:v>9.879999999999999</c:v>
                </c:pt>
                <c:pt idx="3">
                  <c:v>7.07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7C-4E96-A7DA-32DFF765D7AA}"/>
            </c:ext>
          </c:extLst>
        </c:ser>
        <c:ser>
          <c:idx val="1"/>
          <c:order val="1"/>
          <c:tx>
            <c:strRef>
              <c:f>GRAFIKS_KM!$Q$16</c:f>
              <c:strCache>
                <c:ptCount val="1"/>
                <c:pt idx="0">
                  <c:v>melnais,asfalts, bruģis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3989501312335957E-2"/>
                  <c:y val="-0.16536964980544755"/>
                </c:manualLayout>
              </c:layout>
              <c:tx>
                <c:rich>
                  <a:bodyPr/>
                  <a:lstStyle/>
                  <a:p>
                    <a:fld id="{15C7F4BF-B84E-4921-9592-04B8E879CC1E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km (0.4%)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517C-4E96-A7DA-32DFF765D7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FF8DF04-468F-44F0-881B-22558894B340}" type="VALUE">
                      <a:rPr lang="en-US" smtClean="0"/>
                      <a:pPr/>
                      <a:t>[VALUE]</a:t>
                    </a:fld>
                    <a:r>
                      <a:rPr lang="en-US"/>
                      <a:t>km (6.8%)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517C-4E96-A7DA-32DFF765D7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89DFA47-60E5-40DF-A46C-EDD5FFD59F75}" type="VALUE">
                      <a:rPr lang="en-US" smtClean="0"/>
                      <a:pPr/>
                      <a:t>[VALUE]</a:t>
                    </a:fld>
                    <a:r>
                      <a:rPr lang="en-US"/>
                      <a:t>km (14.7%)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17C-4E96-A7DA-32DFF765D7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42.45km (13.3%)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17C-4E96-A7DA-32DFF765D7A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17,25km (5.1%)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17C-4E96-A7DA-32DFF765D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GRAFIKS_KM!$O$17:$O$21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GRAFIKS_KM!$Q$17:$Q$21</c:f>
              <c:numCache>
                <c:formatCode>0.0</c:formatCode>
                <c:ptCount val="5"/>
                <c:pt idx="0">
                  <c:v>1.25</c:v>
                </c:pt>
                <c:pt idx="1">
                  <c:v>21.555</c:v>
                </c:pt>
                <c:pt idx="2">
                  <c:v>46.533000000000001</c:v>
                </c:pt>
                <c:pt idx="3">
                  <c:v>36.948999999999998</c:v>
                </c:pt>
                <c:pt idx="4">
                  <c:v>16.376000000000001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7C-4E96-A7DA-32DFF765D7AA}"/>
            </c:ext>
          </c:extLst>
        </c:ser>
        <c:ser>
          <c:idx val="2"/>
          <c:order val="2"/>
          <c:tx>
            <c:strRef>
              <c:f>GRAFIKS_KM!$R$16</c:f>
              <c:strCache>
                <c:ptCount val="1"/>
                <c:pt idx="0">
                  <c:v>grants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6614173228346455E-2"/>
                  <c:y val="-0.2392996108949417"/>
                </c:manualLayout>
              </c:layout>
              <c:tx>
                <c:rich>
                  <a:bodyPr/>
                  <a:lstStyle/>
                  <a:p>
                    <a:fld id="{CB66D840-23AA-4701-917F-9129D6055A5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km (1.1%)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517C-4E96-A7DA-32DFF765D7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13,25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km (4.3%)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17C-4E96-A7DA-32DFF765D7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105,4km (33.5%)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17C-4E96-A7DA-32DFF765D7A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D72CBA0-46AF-4E58-92F3-94A737A6472C}" type="VALUE">
                      <a:rPr lang="en-US" smtClean="0"/>
                      <a:pPr/>
                      <a:t>[VALUE]</a:t>
                    </a:fld>
                    <a:r>
                      <a:rPr lang="en-US"/>
                      <a:t>km (7.4%)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17C-4E96-A7DA-32DFF765D7A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8642F33-BF67-411C-BFEB-246B09CE8650}" type="VALUE">
                      <a:rPr lang="en-US" smtClean="0"/>
                      <a:pPr/>
                      <a:t>[VALUE]</a:t>
                    </a:fld>
                    <a:r>
                      <a:rPr lang="en-US"/>
                      <a:t>km (0.12%)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517C-4E96-A7DA-32DFF765D7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GRAFIKS_KM!$O$17:$O$21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GRAFIKS_KM!$R$17:$R$21</c:f>
              <c:numCache>
                <c:formatCode>0.0</c:formatCode>
                <c:ptCount val="5"/>
                <c:pt idx="0">
                  <c:v>3.67</c:v>
                </c:pt>
                <c:pt idx="1">
                  <c:v>13.615</c:v>
                </c:pt>
                <c:pt idx="2">
                  <c:v>105.88800000000001</c:v>
                </c:pt>
                <c:pt idx="3">
                  <c:v>23.453499999999998</c:v>
                </c:pt>
                <c:pt idx="4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7C-4E96-A7DA-32DFF765D7A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817113608"/>
        <c:axId val="817104608"/>
      </c:barChart>
      <c:catAx>
        <c:axId val="817113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8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817104608"/>
        <c:crosses val="autoZero"/>
        <c:auto val="1"/>
        <c:lblAlgn val="ctr"/>
        <c:lblOffset val="100"/>
        <c:noMultiLvlLbl val="0"/>
      </c:catAx>
      <c:valAx>
        <c:axId val="8171046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817113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alpha val="30000"/>
      </a:schemeClr>
    </a:soli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1" dirty="0">
                <a:latin typeface="Montserrat" panose="00000500000000000000" pitchFamily="2" charset="-70"/>
              </a:rPr>
              <a:t>A un B grupas ceļu skaits pēc to stāvokļa uz</a:t>
            </a:r>
            <a:r>
              <a:rPr lang="lv-LV" sz="2000" b="1" baseline="0" dirty="0">
                <a:latin typeface="Montserrat" panose="00000500000000000000" pitchFamily="2" charset="-70"/>
              </a:rPr>
              <a:t> 2024.gada beigām,</a:t>
            </a:r>
            <a:br>
              <a:rPr lang="lv-LV" sz="2000" b="1" dirty="0">
                <a:latin typeface="Montserrat" panose="00000500000000000000" pitchFamily="2" charset="-70"/>
              </a:rPr>
            </a:b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72,4</a:t>
            </a:r>
            <a:r>
              <a:rPr lang="lv-LV" sz="2400" b="1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 kilometri</a:t>
            </a:r>
            <a:endParaRPr lang="lv-LV" sz="2000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4A0A-46A5-B8E4-83655F2BE728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C48-4E20-AA3C-9DE780A8EC44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DC48-4E20-AA3C-9DE780A8EC44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C48-4E20-AA3C-9DE780A8EC4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DC48-4E20-AA3C-9DE780A8EC44}"/>
              </c:ext>
            </c:extLst>
          </c:dPt>
          <c:dLbls>
            <c:dLbl>
              <c:idx val="1"/>
              <c:layout>
                <c:manualLayout>
                  <c:x val="-1.1111111111111519E-3"/>
                  <c:y val="7.2016460905349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48-4E20-AA3C-9DE780A8EC44}"/>
                </c:ext>
              </c:extLst>
            </c:dLbl>
            <c:dLbl>
              <c:idx val="2"/>
              <c:layout>
                <c:manualLayout>
                  <c:x val="1.1111111111110296E-3"/>
                  <c:y val="0.15020584232526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/>
                      <a:t>47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777777777777785E-2"/>
                      <c:h val="0.1345267489711934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DC48-4E20-AA3C-9DE780A8EC44}"/>
                </c:ext>
              </c:extLst>
            </c:dLbl>
            <c:dLbl>
              <c:idx val="3"/>
              <c:layout>
                <c:manualLayout>
                  <c:x val="2.4444488188976377E-2"/>
                  <c:y val="-1.851851851851844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</a:t>
                    </a:r>
                  </a:p>
                  <a:p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(3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2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8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78328958880137"/>
                      <c:h val="0.1366049382716049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DC48-4E20-AA3C-9DE780A8EC44}"/>
                </c:ext>
              </c:extLst>
            </c:dLbl>
            <c:dLbl>
              <c:idx val="4"/>
              <c:layout>
                <c:manualLayout>
                  <c:x val="1.6111154855643045E-2"/>
                  <c:y val="-4.732510288065843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</a:t>
                    </a:r>
                    <a:br>
                      <a:rPr lang="en-US" dirty="0"/>
                    </a:br>
                    <a:r>
                      <a:rPr lang="en-US" sz="1400" dirty="0"/>
                      <a:t>(2 uzlabotas</a:t>
                    </a:r>
                    <a:r>
                      <a:rPr lang="en-US" sz="1400" baseline="0" dirty="0"/>
                      <a:t> 2024. gadā</a:t>
                    </a:r>
                    <a:r>
                      <a:rPr lang="en-US" sz="1400" dirty="0"/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33884514435693"/>
                      <c:h val="0.1265637860082304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DC48-4E20-AA3C-9DE780A8EC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'ceļi_!'!$K$13:$K$17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'ceļi_!'!$L$13:$L$17</c:f>
              <c:numCache>
                <c:formatCode>General</c:formatCode>
                <c:ptCount val="5"/>
                <c:pt idx="0">
                  <c:v>0</c:v>
                </c:pt>
                <c:pt idx="1">
                  <c:v>6</c:v>
                </c:pt>
                <c:pt idx="2">
                  <c:v>52</c:v>
                </c:pt>
                <c:pt idx="3">
                  <c:v>11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48-4E20-AA3C-9DE780A8EC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664830320"/>
        <c:axId val="664829240"/>
        <c:axId val="0"/>
      </c:bar3DChart>
      <c:catAx>
        <c:axId val="6648303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64829240"/>
        <c:crosses val="autoZero"/>
        <c:auto val="1"/>
        <c:lblAlgn val="ctr"/>
        <c:lblOffset val="100"/>
        <c:noMultiLvlLbl val="0"/>
      </c:catAx>
      <c:valAx>
        <c:axId val="664829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64830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60" b="1" i="0" dirty="0">
                <a:latin typeface="Montserrat" panose="00000500000000000000" pitchFamily="2" charset="-70"/>
              </a:rPr>
              <a:t>Ielu skaits pēc stāvokļa Ādažu pilsētā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r>
              <a:rPr lang="lv-LV" sz="1860" b="1" i="0" dirty="0">
                <a:latin typeface="Montserrat" panose="00000500000000000000" pitchFamily="2" charset="-70"/>
              </a:rPr>
              <a:t> </a:t>
            </a:r>
          </a:p>
          <a:p>
            <a:pPr>
              <a:defRPr sz="1800"/>
            </a:pPr>
            <a:r>
              <a:rPr lang="lv-LV" sz="2400" b="1" i="0" dirty="0">
                <a:solidFill>
                  <a:schemeClr val="tx1"/>
                </a:solidFill>
                <a:latin typeface="Montserrat" panose="00000500000000000000" pitchFamily="2" charset="-70"/>
              </a:rPr>
              <a:t>33.7 kilometri</a:t>
            </a:r>
            <a:endParaRPr lang="lv-LV" sz="1860" b="1" i="0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Ādaži!$AF$16</c:f>
              <c:strCache>
                <c:ptCount val="1"/>
                <c:pt idx="0">
                  <c:v>Ielu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506-45AA-87F2-9EE104DDC963}"/>
              </c:ext>
            </c:extLst>
          </c:dPt>
          <c:dPt>
            <c:idx val="1"/>
            <c:invertIfNegative val="0"/>
            <c:bubble3D val="0"/>
            <c:spPr>
              <a:solidFill>
                <a:srgbClr val="AA48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6506-45AA-87F2-9EE104DDC96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506-45AA-87F2-9EE104DDC96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506-45AA-87F2-9EE104DDC96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6506-45AA-87F2-9EE104DDC96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  <a:fld id="{07B27E16-A621-46C0-9F94-640A13494997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506-45AA-87F2-9EE104DDC963}"/>
                </c:ext>
              </c:extLst>
            </c:dLbl>
            <c:dLbl>
              <c:idx val="1"/>
              <c:layout>
                <c:manualLayout>
                  <c:x val="3.7764852387143837E-17"/>
                  <c:y val="8.577478896596439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506-45AA-87F2-9EE104DDC963}"/>
                </c:ext>
              </c:extLst>
            </c:dLbl>
            <c:dLbl>
              <c:idx val="2"/>
              <c:layout>
                <c:manualLayout>
                  <c:x val="-2.0599248354513391E-3"/>
                  <c:y val="7.257866758658522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506-45AA-87F2-9EE104DDC963}"/>
                </c:ext>
              </c:extLst>
            </c:dLbl>
            <c:dLbl>
              <c:idx val="3"/>
              <c:layout>
                <c:manualLayout>
                  <c:x val="1.1905338823961359E-2"/>
                  <c:y val="0.123163886129594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</a:t>
                    </a:r>
                  </a:p>
                  <a:p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(5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uzlabotas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 2024. </a:t>
                    </a:r>
                    <a:r>
                      <a:rPr lang="en-US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en-US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18755967813543"/>
                      <c:h val="0.129926898336526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6506-45AA-87F2-9EE104DDC963}"/>
                </c:ext>
              </c:extLst>
            </c:dLbl>
            <c:dLbl>
              <c:idx val="4"/>
              <c:layout>
                <c:manualLayout>
                  <c:x val="1.8255092431549564E-2"/>
                  <c:y val="-1.5395388353886033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24</a:t>
                    </a:r>
                    <a:br>
                      <a:rPr lang="pl-PL" dirty="0"/>
                    </a:b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(1 uzlabota 2024. </a:t>
                    </a:r>
                    <a:r>
                      <a:rPr lang="pl-PL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pl-PL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1804486111961"/>
                      <c:h val="0.129926898336526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6506-45AA-87F2-9EE104DDC9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Ādaži!$AE$17:$AE$21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Ādaži!$AF$17:$AF$21</c:f>
              <c:numCache>
                <c:formatCode>General</c:formatCode>
                <c:ptCount val="5"/>
                <c:pt idx="0">
                  <c:v>2</c:v>
                </c:pt>
                <c:pt idx="1">
                  <c:v>8</c:v>
                </c:pt>
                <c:pt idx="2">
                  <c:v>38</c:v>
                </c:pt>
                <c:pt idx="3">
                  <c:v>45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506-45AA-87F2-9EE104DDC9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573583328"/>
        <c:axId val="573585488"/>
        <c:axId val="0"/>
      </c:bar3DChart>
      <c:catAx>
        <c:axId val="573583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573585488"/>
        <c:crosses val="autoZero"/>
        <c:auto val="1"/>
        <c:lblAlgn val="ctr"/>
        <c:lblOffset val="100"/>
        <c:noMultiLvlLbl val="0"/>
      </c:catAx>
      <c:valAx>
        <c:axId val="573585488"/>
        <c:scaling>
          <c:orientation val="minMax"/>
          <c:max val="5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57358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Baltezerā </a:t>
            </a:r>
            <a: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br>
              <a:rPr lang="lv-LV" sz="20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7.7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38C-46D4-96EA-58B969934598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38C-46D4-96EA-58B969934598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38C-46D4-96EA-58B969934598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38C-46D4-96EA-58B969934598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38C-46D4-96EA-58B96993459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Baltezers!$AD$17:$AD$21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Baltezers!$AE$17:$AE$21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14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8C-46D4-96EA-58B96993459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70945136"/>
        <c:axId val="670944776"/>
        <c:axId val="0"/>
      </c:bar3DChart>
      <c:catAx>
        <c:axId val="6709451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cap="all" baseline="0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44776"/>
        <c:crosses val="autoZero"/>
        <c:auto val="1"/>
        <c:lblAlgn val="ctr"/>
        <c:lblOffset val="100"/>
        <c:noMultiLvlLbl val="0"/>
      </c:catAx>
      <c:valAx>
        <c:axId val="670944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cap="all" baseline="0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70945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Ielu skaits pēc stāvokļa </a:t>
            </a:r>
            <a:r>
              <a:rPr lang="lv-LV" b="1" dirty="0" err="1">
                <a:latin typeface="Montserrat" panose="00000500000000000000" pitchFamily="2" charset="-70"/>
              </a:rPr>
              <a:t>Kadagā</a:t>
            </a:r>
            <a:r>
              <a:rPr lang="lv-LV" b="1" dirty="0"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  <a:b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</a:br>
            <a:r>
              <a:rPr lang="lv-LV" b="1" baseline="0" dirty="0">
                <a:latin typeface="Montserrat" panose="00000500000000000000" pitchFamily="2" charset="-70"/>
              </a:rPr>
              <a:t> </a:t>
            </a:r>
            <a:r>
              <a:rPr lang="lv-LV" sz="2400" b="1" baseline="0" dirty="0">
                <a:solidFill>
                  <a:schemeClr val="tx1"/>
                </a:solidFill>
                <a:latin typeface="Montserrat" panose="00000500000000000000" pitchFamily="2" charset="-70"/>
              </a:rPr>
              <a:t>11.8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2CEA-4C58-A1D9-B7DF1DE2FFD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CEA-4C58-A1D9-B7DF1DE2FFD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2CEA-4C58-A1D9-B7DF1DE2FFD3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CEA-4C58-A1D9-B7DF1DE2FFD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CEA-4C58-A1D9-B7DF1DE2FFD3}"/>
              </c:ext>
            </c:extLst>
          </c:dPt>
          <c:dLbls>
            <c:dLbl>
              <c:idx val="2"/>
              <c:layout>
                <c:manualLayout>
                  <c:x val="8.0515297906602248E-3"/>
                  <c:y val="-1.801801801801801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CEA-4C58-A1D9-B7DF1DE2FFD3}"/>
                </c:ext>
              </c:extLst>
            </c:dLbl>
            <c:dLbl>
              <c:idx val="3"/>
              <c:layout>
                <c:manualLayout>
                  <c:x val="1.806526806526805E-2"/>
                  <c:y val="-2.2522522522522605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2</a:t>
                    </a:r>
                  </a:p>
                  <a:p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(+1 uzlabota 2024. </a:t>
                    </a:r>
                    <a:r>
                      <a:rPr lang="pl-PL" sz="1400" b="1" i="0" u="none" strike="noStrike" kern="1200" baseline="0" dirty="0" err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gadā</a:t>
                    </a:r>
                    <a:r>
                      <a:rPr lang="pl-PL" sz="14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</a:rPr>
                      <a:t>)</a:t>
                    </a:r>
                    <a:endParaRPr lang="pl-PL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376456876456874"/>
                      <c:h val="0.1385360360360360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2CEA-4C58-A1D9-B7DF1DE2F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Kadaga!$AE$19:$AE$23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Kadaga!$AF$19:$AF$23</c:f>
              <c:numCache>
                <c:formatCode>General</c:formatCode>
                <c:ptCount val="5"/>
                <c:pt idx="0">
                  <c:v>0</c:v>
                </c:pt>
                <c:pt idx="1">
                  <c:v>9</c:v>
                </c:pt>
                <c:pt idx="2">
                  <c:v>29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EA-4C58-A1D9-B7DF1DE2FF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543486584"/>
        <c:axId val="543486944"/>
        <c:axId val="0"/>
      </c:bar3DChart>
      <c:catAx>
        <c:axId val="543486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43486944"/>
        <c:crosses val="autoZero"/>
        <c:auto val="1"/>
        <c:lblAlgn val="ctr"/>
        <c:lblOffset val="100"/>
        <c:noMultiLvlLbl val="0"/>
      </c:catAx>
      <c:valAx>
        <c:axId val="5434869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543486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>
                <a:latin typeface="Montserrat" panose="00000500000000000000" pitchFamily="2" charset="-70"/>
              </a:rPr>
              <a:t>Ielu skaits pēc stāvokļa Ataru, Birznieku, </a:t>
            </a:r>
            <a:r>
              <a:rPr lang="lv-LV" sz="1800" b="1" dirty="0" err="1">
                <a:latin typeface="Montserrat" panose="00000500000000000000" pitchFamily="2" charset="-70"/>
              </a:rPr>
              <a:t>Stapriņu</a:t>
            </a:r>
            <a:r>
              <a:rPr lang="lv-LV" sz="1800" b="1" dirty="0">
                <a:latin typeface="Montserrat" panose="00000500000000000000" pitchFamily="2" charset="-70"/>
              </a:rPr>
              <a:t> un </a:t>
            </a:r>
            <a:r>
              <a:rPr lang="lv-LV" sz="1800" b="1" dirty="0" err="1">
                <a:latin typeface="Montserrat" panose="00000500000000000000" pitchFamily="2" charset="-70"/>
              </a:rPr>
              <a:t>Eimuru</a:t>
            </a:r>
            <a:r>
              <a:rPr lang="lv-LV" sz="1800" b="1" dirty="0">
                <a:latin typeface="Montserrat" panose="00000500000000000000" pitchFamily="2" charset="-70"/>
              </a:rPr>
              <a:t> ciemos</a:t>
            </a:r>
            <a:r>
              <a:rPr lang="lv-LV" sz="1800" b="1" dirty="0">
                <a:solidFill>
                  <a:schemeClr val="tx1"/>
                </a:solidFill>
                <a:latin typeface="Montserrat" panose="00000500000000000000" pitchFamily="2" charset="-70"/>
              </a:rPr>
              <a:t> </a:t>
            </a:r>
            <a:r>
              <a:rPr lang="lv-LV" sz="1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anose="00000500000000000000" pitchFamily="2" charset="-70"/>
              </a:rPr>
              <a:t>uz 2024.gada beigām,</a:t>
            </a:r>
          </a:p>
          <a:p>
            <a:pPr>
              <a:defRPr/>
            </a:pPr>
            <a:r>
              <a:rPr lang="lv-LV" sz="2400" b="1" dirty="0">
                <a:solidFill>
                  <a:schemeClr val="tx1"/>
                </a:solidFill>
                <a:latin typeface="Montserrat" panose="00000500000000000000" pitchFamily="2" charset="-70"/>
              </a:rPr>
              <a:t> 10.6 kilometri</a:t>
            </a:r>
            <a:endParaRPr lang="lv-LV" b="1" dirty="0">
              <a:solidFill>
                <a:schemeClr val="tx1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34D-47A7-8FA6-A4536FD009C4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C34D-47A7-8FA6-A4536FD009C4}"/>
              </c:ext>
            </c:extLst>
          </c:dPt>
          <c:dPt>
            <c:idx val="3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34D-47A7-8FA6-A4536FD009C4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C34D-47A7-8FA6-A4536FD009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Stapriņi!$M$16:$M$20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Stapriņi!$N$16:$N$20</c:f>
              <c:numCache>
                <c:formatCode>General</c:formatCode>
                <c:ptCount val="5"/>
                <c:pt idx="1">
                  <c:v>3</c:v>
                </c:pt>
                <c:pt idx="2">
                  <c:v>20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4D-47A7-8FA6-A4536FD009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670935776"/>
        <c:axId val="670936496"/>
        <c:axId val="0"/>
      </c:bar3DChart>
      <c:catAx>
        <c:axId val="670935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STĀVOKLIS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-70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670936496"/>
        <c:crosses val="autoZero"/>
        <c:auto val="1"/>
        <c:lblAlgn val="ctr"/>
        <c:lblOffset val="100"/>
        <c:noMultiLvlLbl val="0"/>
      </c:catAx>
      <c:valAx>
        <c:axId val="6709364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400" b="1" dirty="0">
                    <a:latin typeface="Montserrat" panose="00000500000000000000" pitchFamily="2" charset="-70"/>
                  </a:rPr>
                  <a:t>IELU 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crossAx val="6709357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DB_722BA63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50B57DB-5F5A-4C51-A1B5-07D0A00F9D93}" authorId="{0426DAF0-2143-D3D1-5CAB-85835F1AE252}" created="2024-10-08T16:35:58.658">
    <pc:sldMkLst xmlns:pc="http://schemas.microsoft.com/office/powerpoint/2013/main/command">
      <pc:docMk/>
      <pc:sldMk cId="1915463219" sldId="475"/>
    </pc:sldMkLst>
    <p188:txBody>
      <a:bodyPr/>
      <a:lstStyle/>
      <a:p>
        <a:r>
          <a:rPr lang="lv-LV"/>
          <a:t>Tabulām vajadzīgi nosaukumi. Indikatīvās summas projektiem 2025.gadā ir jāsaliek no AP.</a:t>
        </a:r>
      </a:p>
    </p188:txBody>
  </p188:cm>
</p188:cmLst>
</file>

<file path=ppt/comments/modernComment_1F1_D684957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CAFD404-9FAB-4CF7-B3A5-85355BA2DBB6}" authorId="{0426DAF0-2143-D3D1-5CAB-85835F1AE252}" created="2024-10-08T16:58:34.29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599013241" sldId="497"/>
      <ac:graphicFrameMk id="5" creationId="{C89A5B2C-B4AB-AFFB-D3A0-CF9E0566E8A6}"/>
    </ac:deMkLst>
    <p188:txBody>
      <a:bodyPr/>
      <a:lstStyle/>
      <a:p>
        <a:r>
          <a:rPr lang="lv-LV"/>
          <a:t>Nav labais tonis, katram pretī rakstīt "nav atbalstīts".</a:t>
        </a:r>
      </a:p>
    </p188:txBody>
  </p188:cm>
</p188:cmLst>
</file>

<file path=ppt/comments/modernComment_1F9_A049819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77D1B9E-C30F-4D53-97BC-207D7ECA2B9D}" authorId="{0426DAF0-2143-D3D1-5CAB-85835F1AE252}" created="2024-10-08T16:51:02.68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89171868" sldId="505"/>
      <ac:graphicFrameMk id="9" creationId="{537CB35F-200A-4975-A0E5-FDD1376F950B}"/>
    </ac:deMkLst>
    <p188:txBody>
      <a:bodyPr/>
      <a:lstStyle/>
      <a:p>
        <a:r>
          <a:rPr lang="lv-LV"/>
          <a:t>Vajadzīgs papildu apkopojums par gada laikā iesniegtajiem iedzīvotāju iesniegumiem par gājēju pārejām, piemēram Podnieku, Gredzenu iela( 88 paraksti),. CKS rakstīja atbildi , ka pieprasījumu iekļaus 2025.g. budžetā, tabulā to neredzu.</a:t>
        </a:r>
      </a:p>
    </p188:txBody>
  </p188:cm>
</p188:cmLst>
</file>

<file path=ppt/comments/modernComment_1FA_E90C2EB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A9DA66E-8098-4784-B24B-024F4CA51F83}" authorId="{0426DAF0-2143-D3D1-5CAB-85835F1AE252}" created="2024-10-08T16:39:02.06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909889716" sldId="506"/>
      <ac:graphicFrameMk id="6" creationId="{CF1B9B87-A447-CD27-566F-810D2CE8154F}"/>
    </ac:deMkLst>
    <p188:txBody>
      <a:bodyPr/>
      <a:lstStyle/>
      <a:p>
        <a:r>
          <a:rPr lang="lv-LV"/>
          <a:t>1.tabula atkārtojas, izņemot pēdējo pozīciju - par ātrumvaļņiem.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10/17/2024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1089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27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469407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28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006848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29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28868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32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01561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37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016234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38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0511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39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134733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44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200963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EEFCA-AD98-8A35-FA70-227430EAA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A0379C-413A-7F45-6C93-C712FA7261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91B469-4B54-3EA9-A1E3-582FAF972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30F87-5F38-9495-F5A1-8C761F43B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1267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81266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51414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56008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87588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9442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25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12897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26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43312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10/17/2024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10/17/2024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DB_722BA63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FA_E90C2EB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F9_A049819C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F1_D68495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4770" y="6286500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600" b="1" dirty="0">
                <a:solidFill>
                  <a:srgbClr val="FFFFFF"/>
                </a:solidFill>
                <a:latin typeface="Montserrat Semi-Bold Bold"/>
              </a:rPr>
              <a:t>ĀDAŽU NOVADA CEĻU PROGRAMMA</a:t>
            </a:r>
            <a:endParaRPr lang="en-US" sz="6600" b="1" dirty="0">
              <a:solidFill>
                <a:srgbClr val="FFFFFF"/>
              </a:solidFill>
              <a:latin typeface="Montserrat Semi-Bold Bol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DB51A-9979-C864-B672-E75B5AC63E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257300"/>
            <a:ext cx="7324241" cy="3581400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ADEBD622-24F6-A9AD-2242-A48E0C92EAC5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C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4766" y="4600575"/>
            <a:ext cx="18297530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lv-LV" sz="7200" b="1" dirty="0">
                <a:solidFill>
                  <a:srgbClr val="4D4D4C"/>
                </a:solidFill>
                <a:latin typeface="Montserrat" panose="00000500000000000000" pitchFamily="2" charset="-70"/>
              </a:rPr>
              <a:t>NOTEIKTAIS IELU UN CEĻU STĀVOKLIS 2023.GADĀ UN </a:t>
            </a:r>
            <a:r>
              <a:rPr lang="lv-LV" sz="7200" b="1" strike="sngStrike" dirty="0">
                <a:solidFill>
                  <a:srgbClr val="4D4D4C"/>
                </a:solidFill>
                <a:latin typeface="Montserrat" panose="00000500000000000000" pitchFamily="2" charset="-70"/>
              </a:rPr>
              <a:t>TO</a:t>
            </a:r>
            <a:r>
              <a:rPr lang="lv-LV" sz="7200" b="1" dirty="0">
                <a:solidFill>
                  <a:srgbClr val="4D4D4C"/>
                </a:solidFill>
                <a:latin typeface="Montserrat" panose="00000500000000000000" pitchFamily="2" charset="-70"/>
              </a:rPr>
              <a:t> DARBI 2024.GADĀ </a:t>
            </a:r>
            <a:endParaRPr lang="lv-LV" sz="7200" b="1" cap="all" dirty="0">
              <a:solidFill>
                <a:srgbClr val="4D4D4C"/>
              </a:solidFill>
              <a:latin typeface="Montserrat" panose="00000500000000000000" pitchFamily="2" charset="-70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4F2F074-4B55-5678-5E67-60F038C2B25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3E994FD-83F6-DCFA-2193-03B3F513D626}"/>
              </a:ext>
            </a:extLst>
          </p:cNvPr>
          <p:cNvSpPr txBox="1"/>
          <p:nvPr/>
        </p:nvSpPr>
        <p:spPr>
          <a:xfrm>
            <a:off x="91439" y="963930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0510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B4AA2C-EA11-03D1-3BD5-EE2334AD4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2024. </a:t>
            </a:r>
            <a:r>
              <a:rPr lang="lv-LV" sz="4400" b="1">
                <a:solidFill>
                  <a:srgbClr val="595959"/>
                </a:solidFill>
                <a:latin typeface="Montserrat" panose="00000500000000000000" pitchFamily="2" charset="-70"/>
              </a:rPr>
              <a:t>GADĀ PAVEIKTAIS </a:t>
            </a:r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IELU UN CEĻU POSMOS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7EDBC34-30FB-DB4D-85B9-BBB5046E91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1672997"/>
              </p:ext>
            </p:extLst>
          </p:nvPr>
        </p:nvGraphicFramePr>
        <p:xfrm>
          <a:off x="1524000" y="2793314"/>
          <a:ext cx="14249400" cy="6769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717AE65C-4169-B934-C8E0-348D8FB0FCF2}"/>
              </a:ext>
            </a:extLst>
          </p:cNvPr>
          <p:cNvSpPr txBox="1"/>
          <p:nvPr/>
        </p:nvSpPr>
        <p:spPr>
          <a:xfrm>
            <a:off x="91439" y="963930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65B64A52-7EC8-A604-4362-AA3C78A1B68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7606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E86FB-782D-5998-DC01-E4E9D27F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Kopējais ciemu ielu stāvokļa kopsavilkums Ādažu novadā kopā</a:t>
            </a:r>
            <a:endParaRPr lang="lv-LV" sz="44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8B8F34B-B5AE-540D-AE16-B7524478B5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7880079"/>
              </p:ext>
            </p:extLst>
          </p:nvPr>
        </p:nvGraphicFramePr>
        <p:xfrm>
          <a:off x="1828800" y="3314700"/>
          <a:ext cx="7581900" cy="5154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AB55FEB-FC94-927F-D641-F46E7C8143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1618266"/>
              </p:ext>
            </p:extLst>
          </p:nvPr>
        </p:nvGraphicFramePr>
        <p:xfrm>
          <a:off x="9753600" y="3094536"/>
          <a:ext cx="7581900" cy="5386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13BC6D2B-80F1-899A-8F48-F62722343ED9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1C09E426-8D77-9C73-E718-5CFBFE01B561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2290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E7B59-126E-DBCF-31C8-CA3E9E5E7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ielu 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skaits pēc to stāvokļa un seguma veidu dalījums pēc kilometriem</a:t>
            </a:r>
            <a:endParaRPr lang="lv-LV" sz="48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02C0-ABC7-CAF0-FA8E-6B976AD91B73}"/>
              </a:ext>
            </a:extLst>
          </p:cNvPr>
          <p:cNvGrpSpPr/>
          <p:nvPr/>
        </p:nvGrpSpPr>
        <p:grpSpPr>
          <a:xfrm>
            <a:off x="2514600" y="7962900"/>
            <a:ext cx="14478000" cy="466190"/>
            <a:chOff x="1600200" y="5133140"/>
            <a:chExt cx="14478000" cy="46619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94C6ABE-5D9F-F5EF-F287-99AA271862F8}"/>
                </a:ext>
              </a:extLst>
            </p:cNvPr>
            <p:cNvSpPr/>
            <p:nvPr/>
          </p:nvSpPr>
          <p:spPr>
            <a:xfrm>
              <a:off x="1600200" y="5142130"/>
              <a:ext cx="2895600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293A5-C61E-9093-BA99-A1DF37A77539}"/>
                </a:ext>
              </a:extLst>
            </p:cNvPr>
            <p:cNvSpPr/>
            <p:nvPr/>
          </p:nvSpPr>
          <p:spPr>
            <a:xfrm>
              <a:off x="4495800" y="5142130"/>
              <a:ext cx="2895600" cy="4572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6519AB-6D3F-BAD6-F231-917A56EDAD9B}"/>
                </a:ext>
              </a:extLst>
            </p:cNvPr>
            <p:cNvSpPr/>
            <p:nvPr/>
          </p:nvSpPr>
          <p:spPr>
            <a:xfrm>
              <a:off x="7391400" y="5142130"/>
              <a:ext cx="2895600" cy="457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9262877-57E0-EB21-02A5-7C9487BA3C59}"/>
                </a:ext>
              </a:extLst>
            </p:cNvPr>
            <p:cNvSpPr/>
            <p:nvPr/>
          </p:nvSpPr>
          <p:spPr>
            <a:xfrm>
              <a:off x="10287000" y="5133140"/>
              <a:ext cx="2895600" cy="457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26F796F-900E-51A2-58FE-52F6C1FE65B5}"/>
                </a:ext>
              </a:extLst>
            </p:cNvPr>
            <p:cNvSpPr/>
            <p:nvPr/>
          </p:nvSpPr>
          <p:spPr>
            <a:xfrm>
              <a:off x="13182600" y="5133140"/>
              <a:ext cx="2895600" cy="4572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lv-LV" dirty="0"/>
            </a:p>
          </p:txBody>
        </p:sp>
      </p:grp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170234F-B4FB-C367-E77F-F0FB254CA6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2734826"/>
              </p:ext>
            </p:extLst>
          </p:nvPr>
        </p:nvGraphicFramePr>
        <p:xfrm>
          <a:off x="2514600" y="2738438"/>
          <a:ext cx="14516100" cy="652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12108D85-9C43-CA66-5445-6E87D698A79A}"/>
              </a:ext>
            </a:extLst>
          </p:cNvPr>
          <p:cNvGrpSpPr/>
          <p:nvPr/>
        </p:nvGrpSpPr>
        <p:grpSpPr>
          <a:xfrm>
            <a:off x="1257300" y="2716152"/>
            <a:ext cx="5372100" cy="1691873"/>
            <a:chOff x="876300" y="3314700"/>
            <a:chExt cx="5372100" cy="169187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82CBF1-502F-3D4D-64A9-11990A87563C}"/>
                </a:ext>
              </a:extLst>
            </p:cNvPr>
            <p:cNvSpPr/>
            <p:nvPr/>
          </p:nvSpPr>
          <p:spPr>
            <a:xfrm>
              <a:off x="876300" y="3462431"/>
              <a:ext cx="381000" cy="381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3BE587-C403-50BA-6A87-38C2A8A23DAB}"/>
                </a:ext>
              </a:extLst>
            </p:cNvPr>
            <p:cNvSpPr txBox="1"/>
            <p:nvPr/>
          </p:nvSpPr>
          <p:spPr>
            <a:xfrm>
              <a:off x="1257300" y="3314700"/>
              <a:ext cx="4991100" cy="1691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lv-LV" sz="2400" b="1" dirty="0">
                  <a:latin typeface="Montserrat" panose="00000500000000000000" pitchFamily="2" charset="-70"/>
                </a:rPr>
                <a:t>Grants</a:t>
              </a:r>
            </a:p>
            <a:p>
              <a:pPr>
                <a:lnSpc>
                  <a:spcPct val="150000"/>
                </a:lnSpc>
              </a:pPr>
              <a:r>
                <a:rPr lang="lv-LV" sz="2400" b="1" dirty="0">
                  <a:latin typeface="Montserrat" panose="00000500000000000000" pitchFamily="2" charset="-70"/>
                </a:rPr>
                <a:t>Cits, nav seguma</a:t>
              </a:r>
            </a:p>
            <a:p>
              <a:pPr>
                <a:lnSpc>
                  <a:spcPct val="150000"/>
                </a:lnSpc>
              </a:pPr>
              <a:r>
                <a:rPr lang="lv-LV" sz="2400" b="1" dirty="0">
                  <a:latin typeface="Montserrat" panose="00000500000000000000" pitchFamily="2" charset="-70"/>
                </a:rPr>
                <a:t>Melnais, asfalts, bruģis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8D71DBE-EAE3-9FAD-4B0B-D27BEA71A6CB}"/>
                </a:ext>
              </a:extLst>
            </p:cNvPr>
            <p:cNvSpPr/>
            <p:nvPr/>
          </p:nvSpPr>
          <p:spPr>
            <a:xfrm>
              <a:off x="876300" y="4009353"/>
              <a:ext cx="381000" cy="381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207546F-72F2-D070-E0FF-2FD2549058F0}"/>
                </a:ext>
              </a:extLst>
            </p:cNvPr>
            <p:cNvSpPr/>
            <p:nvPr/>
          </p:nvSpPr>
          <p:spPr>
            <a:xfrm>
              <a:off x="876300" y="4549014"/>
              <a:ext cx="381000" cy="381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7" name="AutoShape 3">
            <a:extLst>
              <a:ext uri="{FF2B5EF4-FFF2-40B4-BE49-F238E27FC236}">
                <a16:creationId xmlns:a16="http://schemas.microsoft.com/office/drawing/2014/main" id="{30EC064B-F0A4-6063-FEC0-AFDCF61C670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9736CB7C-48D3-3537-258F-EB8F3B22CA57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163DB2E0-4FDF-5835-356B-8512E88A0AED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4894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EB888-6ADB-032C-24F8-F6E1E336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A un B klases ceļu stāvoklis Ādažu pagastā</a:t>
            </a:r>
            <a:endParaRPr lang="lv-LV" sz="48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2CCB58B-DC07-C117-D6D5-E5EC85E4FF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3832959"/>
              </p:ext>
            </p:extLst>
          </p:nvPr>
        </p:nvGraphicFramePr>
        <p:xfrm>
          <a:off x="3428999" y="2924414"/>
          <a:ext cx="114300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9EE10F15-31AA-9373-FB11-03A3B153407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4C5BEC92-6C6B-48CD-4374-843A37C38FE3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1160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E13C9-FDBA-A828-78DC-94888D46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600" b="1" dirty="0">
                <a:solidFill>
                  <a:srgbClr val="595959"/>
                </a:solidFill>
                <a:latin typeface="Montserrat" panose="00000500000000000000" pitchFamily="2" charset="-70"/>
              </a:rPr>
              <a:t>Ādažu pilsētas ielu stāvokļa kopsavilkums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66111A1-12EA-E3FF-672A-124F3F8315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2551600"/>
              </p:ext>
            </p:extLst>
          </p:nvPr>
        </p:nvGraphicFramePr>
        <p:xfrm>
          <a:off x="4038600" y="3543300"/>
          <a:ext cx="9739748" cy="5774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275843E1-AD4D-2534-C577-8470B25366AC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1B8DADDA-DC94-5F59-8D5D-A98C39A41CE6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2645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4A454-180B-3ED7-7751-7F76EBD6C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600" b="1" dirty="0">
                <a:solidFill>
                  <a:srgbClr val="595959"/>
                </a:solidFill>
                <a:latin typeface="Montserrat" panose="00000500000000000000" pitchFamily="2" charset="-70"/>
              </a:rPr>
              <a:t>Baltezera ielu stāvokļa kopsavilkums</a:t>
            </a:r>
            <a:endParaRPr lang="lv-LV" sz="46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001BD1-B06A-1D43-112B-D4DA27D76D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968850"/>
              </p:ext>
            </p:extLst>
          </p:nvPr>
        </p:nvGraphicFramePr>
        <p:xfrm>
          <a:off x="3429000" y="3086100"/>
          <a:ext cx="10744200" cy="5890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2AABA473-F137-593A-8163-561D58FAAFC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A819AF02-5888-9695-1663-167C20379108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0089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5E472-D264-16B9-F64B-B07B9F438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Kadagas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F3B16BC-6C1D-1079-AC05-9B18B7C3A3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2036701"/>
              </p:ext>
            </p:extLst>
          </p:nvPr>
        </p:nvGraphicFramePr>
        <p:xfrm>
          <a:off x="3505200" y="3390900"/>
          <a:ext cx="10896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CC581571-CF1F-300D-3BA6-722D4E3CD6AA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42D15717-AE16-D872-C475-B9897E1498AB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2851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6B160-563E-8C52-7CE0-FE4DAC196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Ataru, Birznieku, </a:t>
            </a:r>
            <a:r>
              <a:rPr lang="lv-LV" sz="4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Stapriņu</a:t>
            </a:r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un </a:t>
            </a:r>
            <a:r>
              <a:rPr lang="lv-LV" sz="4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Eimuru</a:t>
            </a:r>
            <a:r>
              <a:rPr lang="lv-LV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ciemu ielu 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stāvokļa kopsavilkums</a:t>
            </a:r>
            <a:endParaRPr lang="lv-LV" sz="48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538EF45-A884-3AAE-82B2-2FD81533C7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5454155"/>
              </p:ext>
            </p:extLst>
          </p:nvPr>
        </p:nvGraphicFramePr>
        <p:xfrm>
          <a:off x="2476498" y="3619500"/>
          <a:ext cx="13830301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810969DF-1EEF-5723-987F-2921DA37284F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083C0904-103D-54C6-0B1D-A1E06FE8A136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0427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09338-CD48-410E-5D74-5474387E8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4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ciemu ielu </a:t>
            </a:r>
            <a:r>
              <a:rPr lang="lv-LV" sz="4400" b="1" dirty="0">
                <a:solidFill>
                  <a:srgbClr val="595959"/>
                </a:solidFill>
                <a:latin typeface="Montserrat" panose="00000500000000000000" pitchFamily="2" charset="-70"/>
              </a:rPr>
              <a:t>stāvokļa kopsavilkums</a:t>
            </a:r>
            <a:endParaRPr lang="lv-LV" sz="44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A9B35A0-8F25-E6EB-2AA9-EDC2FDF97D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4521711"/>
              </p:ext>
            </p:extLst>
          </p:nvPr>
        </p:nvGraphicFramePr>
        <p:xfrm>
          <a:off x="2419350" y="3086100"/>
          <a:ext cx="13449300" cy="530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AutoShape 3">
            <a:extLst>
              <a:ext uri="{FF2B5EF4-FFF2-40B4-BE49-F238E27FC236}">
                <a16:creationId xmlns:a16="http://schemas.microsoft.com/office/drawing/2014/main" id="{5491BEF0-72B2-87BC-C2C5-EA1BFBEA4411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6F97E41-F94C-3ADB-5258-0FFCACA24AD0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7224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1E2F0EE-A0A2-F572-B9EC-D10F67CF5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381523"/>
              </p:ext>
            </p:extLst>
          </p:nvPr>
        </p:nvGraphicFramePr>
        <p:xfrm>
          <a:off x="304799" y="2544099"/>
          <a:ext cx="17526001" cy="239202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9348341">
                  <a:extLst>
                    <a:ext uri="{9D8B030D-6E8A-4147-A177-3AD203B41FA5}">
                      <a16:colId xmlns:a16="http://schemas.microsoft.com/office/drawing/2014/main" val="1946034428"/>
                    </a:ext>
                  </a:extLst>
                </a:gridCol>
                <a:gridCol w="2035526">
                  <a:extLst>
                    <a:ext uri="{9D8B030D-6E8A-4147-A177-3AD203B41FA5}">
                      <a16:colId xmlns:a16="http://schemas.microsoft.com/office/drawing/2014/main" val="2761340630"/>
                    </a:ext>
                  </a:extLst>
                </a:gridCol>
                <a:gridCol w="3166373">
                  <a:extLst>
                    <a:ext uri="{9D8B030D-6E8A-4147-A177-3AD203B41FA5}">
                      <a16:colId xmlns:a16="http://schemas.microsoft.com/office/drawing/2014/main" val="740063346"/>
                    </a:ext>
                  </a:extLst>
                </a:gridCol>
                <a:gridCol w="2975761">
                  <a:extLst>
                    <a:ext uri="{9D8B030D-6E8A-4147-A177-3AD203B41FA5}">
                      <a16:colId xmlns:a16="http://schemas.microsoft.com/office/drawing/2014/main" val="3530657660"/>
                    </a:ext>
                  </a:extLst>
                </a:gridCol>
              </a:tblGrid>
              <a:tr h="14241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2023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2024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2025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99495956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aleja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Izpildīts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73605175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Atpūtas iela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81767730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Izpildīts 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06065261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53160190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Sproģu iela (ir būvprojekts)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Izpildīts līdz Meldru ielai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6090021"/>
                  </a:ext>
                </a:extLst>
              </a:tr>
              <a:tr h="14241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Rasiņu iela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Izpildīts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31215750"/>
                  </a:ext>
                </a:extLst>
              </a:tr>
              <a:tr h="12658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 0.35km posmā no Saules ielai līdz Podnieku ielai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Izpildīts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02163716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Līdzfinansējums iedzīvotājiem ik gadu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 - izpildīts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100000.00 € 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06894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8F135B6A-0B7B-A3BF-8BDC-0F5462823DE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C2AFDDA7-38B9-1C7F-F820-95D51D0F9072}"/>
              </a:ext>
            </a:extLst>
          </p:cNvPr>
          <p:cNvSpPr txBox="1"/>
          <p:nvPr/>
        </p:nvSpPr>
        <p:spPr>
          <a:xfrm>
            <a:off x="243840" y="97231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C2DAC6C9-5286-D30A-5B5A-A297250DE72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A85A472-3FAF-A38B-2814-763FB7AA9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203071"/>
              </p:ext>
            </p:extLst>
          </p:nvPr>
        </p:nvGraphicFramePr>
        <p:xfrm>
          <a:off x="304799" y="5590996"/>
          <a:ext cx="17678399" cy="243840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9371682">
                  <a:extLst>
                    <a:ext uri="{9D8B030D-6E8A-4147-A177-3AD203B41FA5}">
                      <a16:colId xmlns:a16="http://schemas.microsoft.com/office/drawing/2014/main" val="402680160"/>
                    </a:ext>
                  </a:extLst>
                </a:gridCol>
                <a:gridCol w="2236424">
                  <a:extLst>
                    <a:ext uri="{9D8B030D-6E8A-4147-A177-3AD203B41FA5}">
                      <a16:colId xmlns:a16="http://schemas.microsoft.com/office/drawing/2014/main" val="181110217"/>
                    </a:ext>
                  </a:extLst>
                </a:gridCol>
                <a:gridCol w="3088395">
                  <a:extLst>
                    <a:ext uri="{9D8B030D-6E8A-4147-A177-3AD203B41FA5}">
                      <a16:colId xmlns:a16="http://schemas.microsoft.com/office/drawing/2014/main" val="3585282241"/>
                    </a:ext>
                  </a:extLst>
                </a:gridCol>
                <a:gridCol w="2981898">
                  <a:extLst>
                    <a:ext uri="{9D8B030D-6E8A-4147-A177-3AD203B41FA5}">
                      <a16:colId xmlns:a16="http://schemas.microsoft.com/office/drawing/2014/main" val="1259896433"/>
                    </a:ext>
                  </a:extLst>
                </a:gridCol>
              </a:tblGrid>
              <a:tr h="182880">
                <a:tc gridSpan="4"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/>
                        <a:t>Projekti 2024. gadā</a:t>
                      </a: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50262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</a:t>
                      </a:r>
                    </a:p>
                  </a:txBody>
                  <a:tcPr marL="0" marR="0" marT="0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219017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Vecštāles</a:t>
                      </a:r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pārbūve 8,2km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1056490.73 €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Izpildīts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55067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ielas turpinājums 0,5km projektēšana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39800.00 €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581484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ielas pārbūve 0.17km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338472.00 €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Izpildīts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819523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Ķiršu iela no Pirmās ielas līdz Rīgas gatvei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345 000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173253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ielas 0,75km pārbūve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026788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Dadzīšu ielas 0.49km pārbūve projektēšana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50 000 € 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462491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un Podnieku ielas aplis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Notiek projektēšana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072303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Satiksmes drošības uzlabojumi (Gājēju pāreju un </a:t>
                      </a:r>
                      <a:r>
                        <a:rPr lang="lv-LV" sz="16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ātrumvaļņu</a:t>
                      </a:r>
                      <a:r>
                        <a:rPr lang="lv-LV" sz="16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izbūve, projektēšana utt.)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Izpildīts (Jūras iela, Carnikava)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60000.00 €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03963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546321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D11B1B-2B69-C8A1-A5AF-F97E28FD9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803152"/>
              </p:ext>
            </p:extLst>
          </p:nvPr>
        </p:nvGraphicFramePr>
        <p:xfrm>
          <a:off x="247651" y="822960"/>
          <a:ext cx="17049748" cy="2364825"/>
        </p:xfrm>
        <a:graphic>
          <a:graphicData uri="http://schemas.openxmlformats.org/drawingml/2006/table">
            <a:tbl>
              <a:tblPr/>
              <a:tblGrid>
                <a:gridCol w="589442">
                  <a:extLst>
                    <a:ext uri="{9D8B030D-6E8A-4147-A177-3AD203B41FA5}">
                      <a16:colId xmlns:a16="http://schemas.microsoft.com/office/drawing/2014/main" val="2154150045"/>
                    </a:ext>
                  </a:extLst>
                </a:gridCol>
                <a:gridCol w="3201507">
                  <a:extLst>
                    <a:ext uri="{9D8B030D-6E8A-4147-A177-3AD203B41FA5}">
                      <a16:colId xmlns:a16="http://schemas.microsoft.com/office/drawing/2014/main" val="3107364188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63628443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662328050"/>
                    </a:ext>
                  </a:extLst>
                </a:gridCol>
                <a:gridCol w="4212579">
                  <a:extLst>
                    <a:ext uri="{9D8B030D-6E8A-4147-A177-3AD203B41FA5}">
                      <a16:colId xmlns:a16="http://schemas.microsoft.com/office/drawing/2014/main" val="3975610360"/>
                    </a:ext>
                  </a:extLst>
                </a:gridCol>
                <a:gridCol w="2160910">
                  <a:extLst>
                    <a:ext uri="{9D8B030D-6E8A-4147-A177-3AD203B41FA5}">
                      <a16:colId xmlns:a16="http://schemas.microsoft.com/office/drawing/2014/main" val="2052624076"/>
                    </a:ext>
                  </a:extLst>
                </a:gridCol>
                <a:gridCol w="2160910">
                  <a:extLst>
                    <a:ext uri="{9D8B030D-6E8A-4147-A177-3AD203B41FA5}">
                      <a16:colId xmlns:a16="http://schemas.microsoft.com/office/drawing/2014/main" val="332204613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5046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effectLst/>
                          <a:latin typeface="Montserrat" panose="00000500000000000000" pitchFamily="2" charset="-70"/>
                        </a:rPr>
                        <a:t>Divezeri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21896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Cibuļu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83135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Dūņezera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2142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Grunduļu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7993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Smilškalnu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98294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27616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Zaraines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250913"/>
                  </a:ext>
                </a:extLst>
              </a:tr>
            </a:tbl>
          </a:graphicData>
        </a:graphic>
      </p:graphicFrame>
      <p:sp>
        <p:nvSpPr>
          <p:cNvPr id="5" name="Title 3">
            <a:extLst>
              <a:ext uri="{FF2B5EF4-FFF2-40B4-BE49-F238E27FC236}">
                <a16:creationId xmlns:a16="http://schemas.microsoft.com/office/drawing/2014/main" id="{91736A90-CD04-B4D9-87BC-FB0687056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64653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Divezera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070DBE9-8D86-181E-8A7B-73E00A2637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5391207"/>
              </p:ext>
            </p:extLst>
          </p:nvPr>
        </p:nvGraphicFramePr>
        <p:xfrm>
          <a:off x="2133600" y="4090863"/>
          <a:ext cx="12881882" cy="5378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AutoShape 3">
            <a:extLst>
              <a:ext uri="{FF2B5EF4-FFF2-40B4-BE49-F238E27FC236}">
                <a16:creationId xmlns:a16="http://schemas.microsoft.com/office/drawing/2014/main" id="{66A8BA7E-D6EF-2926-C34B-A3C9F66EBA6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5849FDD2-27E2-0636-4C78-8FE6F5365E2B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1917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8451E-F260-06CE-FD16-52F464B6F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Carnikavas pagasta ceļu stāvokļa kopsavilkums</a:t>
            </a:r>
            <a:endParaRPr lang="lv-LV" sz="4800" dirty="0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6ADA229F-530E-0968-C1FB-6B823399981E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6DE7BF8-7D3A-12F2-F578-B6D79CD72E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218365"/>
              </p:ext>
            </p:extLst>
          </p:nvPr>
        </p:nvGraphicFramePr>
        <p:xfrm>
          <a:off x="3352800" y="3267314"/>
          <a:ext cx="11277600" cy="5524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AutoShape 3">
            <a:extLst>
              <a:ext uri="{FF2B5EF4-FFF2-40B4-BE49-F238E27FC236}">
                <a16:creationId xmlns:a16="http://schemas.microsoft.com/office/drawing/2014/main" id="{57BDE346-7E16-7E89-7E33-BF4CB6C224E3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A986FA9-E17B-A9B0-B7EC-CBFFE56F2D05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8558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5DA32-2B1B-AA6A-FAF1-7ADDD62CC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Gaujas un Lilastes ielu stāvokļa kopsavilkums</a:t>
            </a:r>
            <a:endParaRPr lang="lv-LV" sz="4800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22349F61-DF3A-9E08-499F-86A049367A9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DED3B92-865F-DA5B-5088-06580CB215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9882580"/>
              </p:ext>
            </p:extLst>
          </p:nvPr>
        </p:nvGraphicFramePr>
        <p:xfrm>
          <a:off x="3352800" y="3314700"/>
          <a:ext cx="12344400" cy="5629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AutoShape 3">
            <a:extLst>
              <a:ext uri="{FF2B5EF4-FFF2-40B4-BE49-F238E27FC236}">
                <a16:creationId xmlns:a16="http://schemas.microsoft.com/office/drawing/2014/main" id="{2C11DFF2-F892-8947-9FE5-E659506D72D6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87C02084-09AA-1DA1-C109-9FBCF2BCE769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9107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CDFFA-A37A-B321-0805-6DD47F02E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Carnikavas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19097FE-2A15-E4B9-2BB4-B081A02C83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073085"/>
              </p:ext>
            </p:extLst>
          </p:nvPr>
        </p:nvGraphicFramePr>
        <p:xfrm>
          <a:off x="2514600" y="3238500"/>
          <a:ext cx="136398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AutoShape 3">
            <a:extLst>
              <a:ext uri="{FF2B5EF4-FFF2-40B4-BE49-F238E27FC236}">
                <a16:creationId xmlns:a16="http://schemas.microsoft.com/office/drawing/2014/main" id="{B28CABF4-7194-2402-054D-C132E1419B93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87198274-BD08-3B9F-7B51-9D5083AE99C5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5414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62EF2-BAB4-E079-6E42-4301F2F23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Garupes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0A01157-EB8B-F880-343D-DC65E78C55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6012194"/>
              </p:ext>
            </p:extLst>
          </p:nvPr>
        </p:nvGraphicFramePr>
        <p:xfrm>
          <a:off x="2209800" y="3116857"/>
          <a:ext cx="14322134" cy="6368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AutoShape 3">
            <a:extLst>
              <a:ext uri="{FF2B5EF4-FFF2-40B4-BE49-F238E27FC236}">
                <a16:creationId xmlns:a16="http://schemas.microsoft.com/office/drawing/2014/main" id="{57A2780F-991B-2BA3-84AA-6AF7C1F981B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69FD4B34-73A3-7186-910D-455FF0A1F147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D16BA32C-5119-44A1-E71C-F7F65C86D4CD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50411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E798F-B8B3-AB4F-C58D-85E2BDD05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Kalngales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3C4C06E-40D5-4110-4EF0-2FCBBB186E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534718"/>
              </p:ext>
            </p:extLst>
          </p:nvPr>
        </p:nvGraphicFramePr>
        <p:xfrm>
          <a:off x="2171700" y="3086100"/>
          <a:ext cx="13677900" cy="6278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C06ED4B8-9949-837B-E38A-077EDD46E47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88E14F0F-24B4-E58F-8DD6-5290F62967B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7F104445-D819-4F3D-2C90-9F2A44E3031C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64333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533442"/>
              </p:ext>
            </p:extLst>
          </p:nvPr>
        </p:nvGraphicFramePr>
        <p:xfrm>
          <a:off x="2252662" y="1261285"/>
          <a:ext cx="13020675" cy="8844596"/>
        </p:xfrm>
        <a:graphic>
          <a:graphicData uri="http://schemas.openxmlformats.org/drawingml/2006/table">
            <a:tbl>
              <a:tblPr/>
              <a:tblGrid>
                <a:gridCol w="399673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629276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14599">
                  <a:extLst>
                    <a:ext uri="{9D8B030D-6E8A-4147-A177-3AD203B41FA5}">
                      <a16:colId xmlns:a16="http://schemas.microsoft.com/office/drawing/2014/main" val="2041238459"/>
                    </a:ext>
                  </a:extLst>
                </a:gridCol>
                <a:gridCol w="1758929">
                  <a:extLst>
                    <a:ext uri="{9D8B030D-6E8A-4147-A177-3AD203B41FA5}">
                      <a16:colId xmlns:a16="http://schemas.microsoft.com/office/drawing/2014/main" val="973652688"/>
                    </a:ext>
                  </a:extLst>
                </a:gridCol>
                <a:gridCol w="2203472">
                  <a:extLst>
                    <a:ext uri="{9D8B030D-6E8A-4147-A177-3AD203B41FA5}">
                      <a16:colId xmlns:a16="http://schemas.microsoft.com/office/drawing/2014/main" val="303319141"/>
                    </a:ext>
                  </a:extLst>
                </a:gridCol>
                <a:gridCol w="1304926">
                  <a:extLst>
                    <a:ext uri="{9D8B030D-6E8A-4147-A177-3AD203B41FA5}">
                      <a16:colId xmlns:a16="http://schemas.microsoft.com/office/drawing/2014/main" val="759391929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511371911"/>
                    </a:ext>
                  </a:extLst>
                </a:gridCol>
              </a:tblGrid>
              <a:tr h="5978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 grupas ceļi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Ataru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Iļķenes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Kadagas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Mežaparka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betons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 grupas ceļi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Baldoņu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aizsargdambja c.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592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6391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Jaunceriņu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Jauntiltiņu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izdedžu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Liegu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Pirmai ielai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līnijāu pievadceļš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1.šķērslīnija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2.šķērslīnija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3.šķērslīnija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1.līnija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2.līnija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3.līnija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4.līnija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5.līnija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Smilgas 6.līnija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Taču ceļš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Veckūlu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502978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A un B grupas ceļi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94777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222718"/>
              </p:ext>
            </p:extLst>
          </p:nvPr>
        </p:nvGraphicFramePr>
        <p:xfrm>
          <a:off x="457200" y="571500"/>
          <a:ext cx="16840199" cy="9651827"/>
        </p:xfrm>
        <a:graphic>
          <a:graphicData uri="http://schemas.openxmlformats.org/drawingml/2006/table">
            <a:tbl>
              <a:tblPr/>
              <a:tblGrid>
                <a:gridCol w="596383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671420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291314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86544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703739">
                  <a:extLst>
                    <a:ext uri="{9D8B030D-6E8A-4147-A177-3AD203B41FA5}">
                      <a16:colId xmlns:a16="http://schemas.microsoft.com/office/drawing/2014/main" val="3656609434"/>
                    </a:ext>
                  </a:extLst>
                </a:gridCol>
                <a:gridCol w="1337322">
                  <a:extLst>
                    <a:ext uri="{9D8B030D-6E8A-4147-A177-3AD203B41FA5}">
                      <a16:colId xmlns:a16="http://schemas.microsoft.com/office/drawing/2014/main" val="3610058077"/>
                    </a:ext>
                  </a:extLst>
                </a:gridCol>
                <a:gridCol w="1253477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9011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Vectiltiņu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Āņu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Stempju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Niedru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Ronīšu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Brīdagu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Strautnieku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Puskas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Vecvārnu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Garciema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Laveru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Lazdas ceļi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Ošlauku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Ozolu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Piparu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Slēju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Putraimkalna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Intlapu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2200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Nomales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Utupurva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Vecštāles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Ceļa pārbūve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1200" b="1" i="0" kern="12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Ceļa pārbūve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Virpnieku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Bākšas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Mežvairogu ceļš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2047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Vārpu ceļš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-1905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B grupas ceļi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287575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47131"/>
              </p:ext>
            </p:extLst>
          </p:nvPr>
        </p:nvGraphicFramePr>
        <p:xfrm>
          <a:off x="381000" y="495300"/>
          <a:ext cx="16992599" cy="9890760"/>
        </p:xfrm>
        <a:graphic>
          <a:graphicData uri="http://schemas.openxmlformats.org/drawingml/2006/table">
            <a:tbl>
              <a:tblPr/>
              <a:tblGrid>
                <a:gridCol w="411745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792976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004236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38217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911561">
                  <a:extLst>
                    <a:ext uri="{9D8B030D-6E8A-4147-A177-3AD203B41FA5}">
                      <a16:colId xmlns:a16="http://schemas.microsoft.com/office/drawing/2014/main" val="3284438623"/>
                    </a:ext>
                  </a:extLst>
                </a:gridCol>
                <a:gridCol w="1744396">
                  <a:extLst>
                    <a:ext uri="{9D8B030D-6E8A-4147-A177-3AD203B41FA5}">
                      <a16:colId xmlns:a16="http://schemas.microsoft.com/office/drawing/2014/main" val="4227842291"/>
                    </a:ext>
                  </a:extLst>
                </a:gridCol>
                <a:gridCol w="2189468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31998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26687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Baltkrastu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8007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09106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Bērzu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0319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2668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Čiekuru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5334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53218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Dadzīšu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uzlabošana-jauns a/b segums 140m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00648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45839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Dārza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16007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63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855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Depo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9114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19560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asfalta seguma atjaunošana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2002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Brīvuļu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7072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46177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30394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Dzirnavu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Pievads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ceļiem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Gaujmalas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2668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Graudu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Gredzenu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Gulbju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Dikumkārtas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Jaunkūlu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Jaunstūrīšu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Katlapu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Krastupes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Kroņu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Krūkļu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-1143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pilsētas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92626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206652"/>
              </p:ext>
            </p:extLst>
          </p:nvPr>
        </p:nvGraphicFramePr>
        <p:xfrm>
          <a:off x="609600" y="741218"/>
          <a:ext cx="16459201" cy="9933390"/>
        </p:xfrm>
        <a:graphic>
          <a:graphicData uri="http://schemas.openxmlformats.org/drawingml/2006/table">
            <a:tbl>
              <a:tblPr/>
              <a:tblGrid>
                <a:gridCol w="38472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34571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454154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32598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140634">
                  <a:extLst>
                    <a:ext uri="{9D8B030D-6E8A-4147-A177-3AD203B41FA5}">
                      <a16:colId xmlns:a16="http://schemas.microsoft.com/office/drawing/2014/main" val="2504271317"/>
                    </a:ext>
                  </a:extLst>
                </a:gridCol>
                <a:gridCol w="1125501">
                  <a:extLst>
                    <a:ext uri="{9D8B030D-6E8A-4147-A177-3AD203B41FA5}">
                      <a16:colId xmlns:a16="http://schemas.microsoft.com/office/drawing/2014/main" val="4065948773"/>
                    </a:ext>
                  </a:extLst>
                </a:gridCol>
                <a:gridCol w="4075871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28065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Liepavotu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0316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5821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Mālnieku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89744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Muižas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06176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Nostūrīšu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20229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Nūrnieku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55589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Ozolu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87433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55077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Kalndores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80514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7126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Krāču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72849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Parka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5916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29555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3986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4135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99227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00849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Pasta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13657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4438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7755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126146"/>
                  </a:ext>
                </a:extLst>
              </a:tr>
              <a:tr h="8858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23780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0456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32509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Plostnieku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18632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3126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26687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8007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09106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izdedžu šķembu 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maisījumuun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0319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Rasiņu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26683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Druvas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53346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53218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00648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Rožu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45839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16007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63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Skolas iela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5855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9114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19560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Skolas iela 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200273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793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pilsētas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581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C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4766" y="4600575"/>
            <a:ext cx="18297530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lv-LV" sz="7200" b="1" cap="all" dirty="0">
                <a:solidFill>
                  <a:srgbClr val="4D4D4C"/>
                </a:solidFill>
                <a:latin typeface="Montserrat" panose="00000500000000000000" pitchFamily="2" charset="-70"/>
              </a:rPr>
              <a:t>Kapitālie  ieguldījumi pārbūve/izbūve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E50AD574-9765-126C-7EF8-B1CC91B6D104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0BFA9E55-D379-A996-B94E-05E5D81547D9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48816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467380"/>
              </p:ext>
            </p:extLst>
          </p:nvPr>
        </p:nvGraphicFramePr>
        <p:xfrm>
          <a:off x="152400" y="2476500"/>
          <a:ext cx="17144999" cy="6872327"/>
        </p:xfrm>
        <a:graphic>
          <a:graphicData uri="http://schemas.openxmlformats.org/drawingml/2006/table">
            <a:tbl>
              <a:tblPr/>
              <a:tblGrid>
                <a:gridCol w="55155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58204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370553">
                  <a:extLst>
                    <a:ext uri="{9D8B030D-6E8A-4147-A177-3AD203B41FA5}">
                      <a16:colId xmlns:a16="http://schemas.microsoft.com/office/drawing/2014/main" val="1536353435"/>
                    </a:ext>
                  </a:extLst>
                </a:gridCol>
                <a:gridCol w="2224923">
                  <a:extLst>
                    <a:ext uri="{9D8B030D-6E8A-4147-A177-3AD203B41FA5}">
                      <a16:colId xmlns:a16="http://schemas.microsoft.com/office/drawing/2014/main" val="2920851327"/>
                    </a:ext>
                  </a:extLst>
                </a:gridCol>
                <a:gridCol w="222492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9507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Gundegu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Skuju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Stūrīšu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Tērces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Teiku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Tirgus laukums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atvades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sakārtošana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Ūbeļu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Savienojošā brauktuve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Vainagu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311213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Vārpu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Vējavas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 seguma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Vējupes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982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Vītolu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Zelmeņu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Ziedu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Zīļu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3EAF94-7EBE-F6A9-814E-7289D4988274}"/>
              </a:ext>
            </a:extLst>
          </p:cNvPr>
          <p:cNvSpPr txBox="1">
            <a:spLocks/>
          </p:cNvSpPr>
          <p:nvPr/>
        </p:nvSpPr>
        <p:spPr>
          <a:xfrm>
            <a:off x="1524000" y="495300"/>
            <a:ext cx="14478000" cy="758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pilsētas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690822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892137"/>
              </p:ext>
            </p:extLst>
          </p:nvPr>
        </p:nvGraphicFramePr>
        <p:xfrm>
          <a:off x="762000" y="1892835"/>
          <a:ext cx="17144999" cy="6629410"/>
        </p:xfrm>
        <a:graphic>
          <a:graphicData uri="http://schemas.openxmlformats.org/drawingml/2006/table">
            <a:tbl>
              <a:tblPr/>
              <a:tblGrid>
                <a:gridCol w="55155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87462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087647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67969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913351">
                  <a:extLst>
                    <a:ext uri="{9D8B030D-6E8A-4147-A177-3AD203B41FA5}">
                      <a16:colId xmlns:a16="http://schemas.microsoft.com/office/drawing/2014/main" val="3869223353"/>
                    </a:ext>
                  </a:extLst>
                </a:gridCol>
                <a:gridCol w="2224924">
                  <a:extLst>
                    <a:ext uri="{9D8B030D-6E8A-4147-A177-3AD203B41FA5}">
                      <a16:colId xmlns:a16="http://schemas.microsoft.com/office/drawing/2014/main" val="1118762010"/>
                    </a:ext>
                  </a:extLst>
                </a:gridCol>
                <a:gridCol w="2224924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21853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Āķu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Alderu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Baltā raga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Baltezera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Baznīcas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Cielaviņu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Ezera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Kauguru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Kauguru šķērsiela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Lībiešu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Meža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Piekrastes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Jaunspraišļu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541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3439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Uplejas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Baltezera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C5210F9E-9C51-D74A-8DD9-C1F8C65E0A6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EA145A-86BF-B6AF-0839-C8B83A63B0D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0</a:t>
            </a:r>
            <a:r>
              <a:rPr lang="lv-LV" sz="1500" dirty="0">
                <a:latin typeface="Montserrat" pitchFamily="2" charset="77"/>
              </a:rPr>
              <a:t>9.08</a:t>
            </a:r>
            <a:r>
              <a:rPr lang="en-US" sz="1500" dirty="0">
                <a:latin typeface="Montserrat" pitchFamily="2" charset="77"/>
              </a:rPr>
              <a:t>.2023.</a:t>
            </a:r>
          </a:p>
        </p:txBody>
      </p:sp>
    </p:spTree>
    <p:extLst>
      <p:ext uri="{BB962C8B-B14F-4D97-AF65-F5344CB8AC3E}">
        <p14:creationId xmlns:p14="http://schemas.microsoft.com/office/powerpoint/2010/main" val="23353349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542923"/>
              </p:ext>
            </p:extLst>
          </p:nvPr>
        </p:nvGraphicFramePr>
        <p:xfrm>
          <a:off x="247650" y="1562100"/>
          <a:ext cx="17506951" cy="8752290"/>
        </p:xfrm>
        <a:graphic>
          <a:graphicData uri="http://schemas.openxmlformats.org/drawingml/2006/table">
            <a:tbl>
              <a:tblPr/>
              <a:tblGrid>
                <a:gridCol w="619995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1951755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320121">
                  <a:extLst>
                    <a:ext uri="{9D8B030D-6E8A-4147-A177-3AD203B41FA5}">
                      <a16:colId xmlns:a16="http://schemas.microsoft.com/office/drawing/2014/main" val="1985830455"/>
                    </a:ext>
                  </a:extLst>
                </a:gridCol>
                <a:gridCol w="2059640">
                  <a:extLst>
                    <a:ext uri="{9D8B030D-6E8A-4147-A177-3AD203B41FA5}">
                      <a16:colId xmlns:a16="http://schemas.microsoft.com/office/drawing/2014/main" val="245313175"/>
                    </a:ext>
                  </a:extLst>
                </a:gridCol>
                <a:gridCol w="205964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352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Austrumu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Pusloks uz Kadagas ceļu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Aveņu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Ārputnu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Kāpas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27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izdedžu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1.līnija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2.līnija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3.līnija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4.līnija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5.līnija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Umpalas 6.līnija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Upmalas 7.līnija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Bērzu gatve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Rododendru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Brūkleņu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Dzērveņu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Jāņogu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Lāceņu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Priežmalas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Upeņu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Zemeņu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Zileņu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6477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Kadagas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06098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846650"/>
              </p:ext>
            </p:extLst>
          </p:nvPr>
        </p:nvGraphicFramePr>
        <p:xfrm>
          <a:off x="533400" y="1683299"/>
          <a:ext cx="15297148" cy="5810970"/>
        </p:xfrm>
        <a:graphic>
          <a:graphicData uri="http://schemas.openxmlformats.org/drawingml/2006/table">
            <a:tbl>
              <a:tblPr/>
              <a:tblGrid>
                <a:gridCol w="54173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734863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3849222">
                  <a:extLst>
                    <a:ext uri="{9D8B030D-6E8A-4147-A177-3AD203B41FA5}">
                      <a16:colId xmlns:a16="http://schemas.microsoft.com/office/drawing/2014/main" val="3893735664"/>
                    </a:ext>
                  </a:extLst>
                </a:gridCol>
                <a:gridCol w="1799663">
                  <a:extLst>
                    <a:ext uri="{9D8B030D-6E8A-4147-A177-3AD203B41FA5}">
                      <a16:colId xmlns:a16="http://schemas.microsoft.com/office/drawing/2014/main" val="3573161622"/>
                    </a:ext>
                  </a:extLst>
                </a:gridCol>
                <a:gridCol w="179966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Atari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Bukultu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Vizbuļu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Birznieki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Birznieku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Laimas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Stapriņi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Andromēdas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Inču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Indrānu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Īrisu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Īvju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Lielstapriņu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Mazstapriņu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Sārteņu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Vārpiņu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Vaivariņu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6477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Ataru, Birznieku,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Stapriņu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un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Eimuru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ciemu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93B7F37-ADEE-5EF1-608C-6F4692FD5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330688"/>
              </p:ext>
            </p:extLst>
          </p:nvPr>
        </p:nvGraphicFramePr>
        <p:xfrm>
          <a:off x="547255" y="7570469"/>
          <a:ext cx="15297147" cy="1550526"/>
        </p:xfrm>
        <a:graphic>
          <a:graphicData uri="http://schemas.openxmlformats.org/drawingml/2006/table">
            <a:tbl>
              <a:tblPr/>
              <a:tblGrid>
                <a:gridCol w="546994">
                  <a:extLst>
                    <a:ext uri="{9D8B030D-6E8A-4147-A177-3AD203B41FA5}">
                      <a16:colId xmlns:a16="http://schemas.microsoft.com/office/drawing/2014/main" val="4212525091"/>
                    </a:ext>
                  </a:extLst>
                </a:gridCol>
                <a:gridCol w="2729606">
                  <a:extLst>
                    <a:ext uri="{9D8B030D-6E8A-4147-A177-3AD203B41FA5}">
                      <a16:colId xmlns:a16="http://schemas.microsoft.com/office/drawing/2014/main" val="92047603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08387082"/>
                    </a:ext>
                  </a:extLst>
                </a:gridCol>
                <a:gridCol w="1510145">
                  <a:extLst>
                    <a:ext uri="{9D8B030D-6E8A-4147-A177-3AD203B41FA5}">
                      <a16:colId xmlns:a16="http://schemas.microsoft.com/office/drawing/2014/main" val="2172089719"/>
                    </a:ext>
                  </a:extLst>
                </a:gridCol>
                <a:gridCol w="3881004">
                  <a:extLst>
                    <a:ext uri="{9D8B030D-6E8A-4147-A177-3AD203B41FA5}">
                      <a16:colId xmlns:a16="http://schemas.microsoft.com/office/drawing/2014/main" val="80370259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837903900"/>
                    </a:ext>
                  </a:extLst>
                </a:gridCol>
                <a:gridCol w="1828798">
                  <a:extLst>
                    <a:ext uri="{9D8B030D-6E8A-4147-A177-3AD203B41FA5}">
                      <a16:colId xmlns:a16="http://schemas.microsoft.com/office/drawing/2014/main" val="63321531"/>
                    </a:ext>
                  </a:extLst>
                </a:gridCol>
              </a:tblGrid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effectLst/>
                          <a:latin typeface="Montserrat" panose="00000500000000000000" pitchFamily="2" charset="-70"/>
                        </a:rPr>
                        <a:t>Eimuri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90094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Briljantu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425274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Dālderu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09204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Dzīļu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113137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Kreiļu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711779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963672"/>
                  </a:ext>
                </a:extLst>
              </a:tr>
            </a:tbl>
          </a:graphicData>
        </a:graphic>
      </p:graphicFrame>
      <p:sp>
        <p:nvSpPr>
          <p:cNvPr id="3" name="AutoShape 3">
            <a:extLst>
              <a:ext uri="{FF2B5EF4-FFF2-40B4-BE49-F238E27FC236}">
                <a16:creationId xmlns:a16="http://schemas.microsoft.com/office/drawing/2014/main" id="{875B6BEB-0866-077E-2158-873F67938794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271840A8-798B-C8D4-B236-3A7CE79FD69C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0</a:t>
            </a:r>
            <a:r>
              <a:rPr lang="lv-LV" sz="1500" dirty="0">
                <a:latin typeface="Montserrat" pitchFamily="2" charset="77"/>
              </a:rPr>
              <a:t>9.08</a:t>
            </a:r>
            <a:r>
              <a:rPr lang="en-US" sz="1500" dirty="0">
                <a:latin typeface="Montserrat" pitchFamily="2" charset="77"/>
              </a:rPr>
              <a:t>.2023.</a:t>
            </a:r>
          </a:p>
        </p:txBody>
      </p:sp>
    </p:spTree>
    <p:extLst>
      <p:ext uri="{BB962C8B-B14F-4D97-AF65-F5344CB8AC3E}">
        <p14:creationId xmlns:p14="http://schemas.microsoft.com/office/powerpoint/2010/main" val="4985558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829230"/>
              </p:ext>
            </p:extLst>
          </p:nvPr>
        </p:nvGraphicFramePr>
        <p:xfrm>
          <a:off x="308609" y="1171281"/>
          <a:ext cx="17217387" cy="4900469"/>
        </p:xfrm>
        <a:graphic>
          <a:graphicData uri="http://schemas.openxmlformats.org/drawingml/2006/table">
            <a:tbl>
              <a:tblPr/>
              <a:tblGrid>
                <a:gridCol w="375377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950142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470805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076667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654549464"/>
                    </a:ext>
                  </a:extLst>
                </a:gridCol>
                <a:gridCol w="1692488">
                  <a:extLst>
                    <a:ext uri="{9D8B030D-6E8A-4147-A177-3AD203B41FA5}">
                      <a16:colId xmlns:a16="http://schemas.microsoft.com/office/drawing/2014/main" val="2881973903"/>
                    </a:ext>
                  </a:extLst>
                </a:gridCol>
                <a:gridCol w="4555908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178322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Garkalne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Ceriņu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atfrēzi,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Kastaņu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Lazdu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Melnais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dolomīta šķembām, grants šķembu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Mēness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Riekstu iela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Riekstu iela 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Sienāžu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Dilumkārtās uzlabošana ar  grants šķembu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effectLst/>
                          <a:latin typeface="Montserrat" panose="00000500000000000000" pitchFamily="2" charset="-70"/>
                        </a:rPr>
                        <a:t>Vesterotes</a:t>
                      </a:r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7621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err="1">
                          <a:effectLst/>
                          <a:latin typeface="Montserrat" panose="00000500000000000000" pitchFamily="2" charset="-70"/>
                        </a:rPr>
                        <a:t>Iļķene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Boķu iela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5842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8041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Garkalnes, </a:t>
            </a: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Iļķenes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Alderu ciemu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D00C9B3-B6AD-6AD9-415D-D8B5D38E0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606693"/>
              </p:ext>
            </p:extLst>
          </p:nvPr>
        </p:nvGraphicFramePr>
        <p:xfrm>
          <a:off x="308608" y="6176683"/>
          <a:ext cx="17217387" cy="3758533"/>
        </p:xfrm>
        <a:graphic>
          <a:graphicData uri="http://schemas.openxmlformats.org/drawingml/2006/table">
            <a:tbl>
              <a:tblPr/>
              <a:tblGrid>
                <a:gridCol w="375377">
                  <a:extLst>
                    <a:ext uri="{9D8B030D-6E8A-4147-A177-3AD203B41FA5}">
                      <a16:colId xmlns:a16="http://schemas.microsoft.com/office/drawing/2014/main" val="599790421"/>
                    </a:ext>
                  </a:extLst>
                </a:gridCol>
                <a:gridCol w="950142">
                  <a:extLst>
                    <a:ext uri="{9D8B030D-6E8A-4147-A177-3AD203B41FA5}">
                      <a16:colId xmlns:a16="http://schemas.microsoft.com/office/drawing/2014/main" val="3560954110"/>
                    </a:ext>
                  </a:extLst>
                </a:gridCol>
                <a:gridCol w="1470805">
                  <a:extLst>
                    <a:ext uri="{9D8B030D-6E8A-4147-A177-3AD203B41FA5}">
                      <a16:colId xmlns:a16="http://schemas.microsoft.com/office/drawing/2014/main" val="2878419627"/>
                    </a:ext>
                  </a:extLst>
                </a:gridCol>
                <a:gridCol w="2076667">
                  <a:extLst>
                    <a:ext uri="{9D8B030D-6E8A-4147-A177-3AD203B41FA5}">
                      <a16:colId xmlns:a16="http://schemas.microsoft.com/office/drawing/2014/main" val="2855760355"/>
                    </a:ext>
                  </a:extLst>
                </a:gridCol>
                <a:gridCol w="6096001">
                  <a:extLst>
                    <a:ext uri="{9D8B030D-6E8A-4147-A177-3AD203B41FA5}">
                      <a16:colId xmlns:a16="http://schemas.microsoft.com/office/drawing/2014/main" val="1037501966"/>
                    </a:ext>
                  </a:extLst>
                </a:gridCol>
                <a:gridCol w="1692487">
                  <a:extLst>
                    <a:ext uri="{9D8B030D-6E8A-4147-A177-3AD203B41FA5}">
                      <a16:colId xmlns:a16="http://schemas.microsoft.com/office/drawing/2014/main" val="2137272019"/>
                    </a:ext>
                  </a:extLst>
                </a:gridCol>
                <a:gridCol w="4555908">
                  <a:extLst>
                    <a:ext uri="{9D8B030D-6E8A-4147-A177-3AD203B41FA5}">
                      <a16:colId xmlns:a16="http://schemas.microsoft.com/office/drawing/2014/main" val="2406895861"/>
                    </a:ext>
                  </a:extLst>
                </a:gridCol>
              </a:tblGrid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Alderi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2977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Enkuru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036120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55896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Dores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269048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Jāņkalnu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212062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Irāju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874148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Kanāla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951905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393485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7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Greiderēšana, dilumkārtas izbūve ar asfaltu- Iedzīvotāju līdzfinansējums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496397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Mednieku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045370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36879936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Pērles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459284"/>
                  </a:ext>
                </a:extLst>
              </a:tr>
              <a:tr h="2343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Zušu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702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2708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2E7197-8353-5DB1-4BED-8435D70A4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048033"/>
              </p:ext>
            </p:extLst>
          </p:nvPr>
        </p:nvGraphicFramePr>
        <p:xfrm>
          <a:off x="533400" y="1714500"/>
          <a:ext cx="17386414" cy="8298826"/>
        </p:xfrm>
        <a:graphic>
          <a:graphicData uri="http://schemas.openxmlformats.org/drawingml/2006/table">
            <a:tbl>
              <a:tblPr/>
              <a:tblGrid>
                <a:gridCol w="513353">
                  <a:extLst>
                    <a:ext uri="{9D8B030D-6E8A-4147-A177-3AD203B41FA5}">
                      <a16:colId xmlns:a16="http://schemas.microsoft.com/office/drawing/2014/main" val="2387559167"/>
                    </a:ext>
                  </a:extLst>
                </a:gridCol>
                <a:gridCol w="2769654">
                  <a:extLst>
                    <a:ext uri="{9D8B030D-6E8A-4147-A177-3AD203B41FA5}">
                      <a16:colId xmlns:a16="http://schemas.microsoft.com/office/drawing/2014/main" val="196935406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444167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586125994"/>
                    </a:ext>
                  </a:extLst>
                </a:gridCol>
                <a:gridCol w="4241689">
                  <a:extLst>
                    <a:ext uri="{9D8B030D-6E8A-4147-A177-3AD203B41FA5}">
                      <a16:colId xmlns:a16="http://schemas.microsoft.com/office/drawing/2014/main" val="3150426563"/>
                    </a:ext>
                  </a:extLst>
                </a:gridCol>
                <a:gridCol w="2340059">
                  <a:extLst>
                    <a:ext uri="{9D8B030D-6E8A-4147-A177-3AD203B41FA5}">
                      <a16:colId xmlns:a16="http://schemas.microsoft.com/office/drawing/2014/main" val="203783109"/>
                    </a:ext>
                  </a:extLst>
                </a:gridCol>
                <a:gridCol w="2340059">
                  <a:extLst>
                    <a:ext uri="{9D8B030D-6E8A-4147-A177-3AD203B41FA5}">
                      <a16:colId xmlns:a16="http://schemas.microsoft.com/office/drawing/2014/main" val="398181969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71485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A1 - Lilastes dz. pārb.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02891"/>
                  </a:ext>
                </a:extLst>
              </a:tr>
              <a:tr h="3442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Pievadceļš Lilastes stacija (V44)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275380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Rutas - Salūts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80659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Ventas - Mucenieki-dz.c.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42934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Gipteri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A-1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316960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Gipteri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A-1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5136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Zibeņi - Briljanti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577891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Zibeņi - Briljanti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48700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Eimuri 2 - Laveru ez.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799130"/>
                  </a:ext>
                </a:extLst>
              </a:tr>
              <a:tr h="28104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Kalngale - Kalngales stacija (V40)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787840"/>
                  </a:ext>
                </a:extLst>
              </a:tr>
              <a:tr h="30267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dz.c. Pārbr. - Ādažu muiža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818024"/>
                  </a:ext>
                </a:extLst>
              </a:tr>
              <a:tr h="237007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dz.c. Pārbr. - Ādažu muiža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045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Jaunbrieži - Garupes stac.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036391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Lielandži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310438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-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Lielandži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19042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Ežu ielai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06743"/>
                  </a:ext>
                </a:extLst>
              </a:tr>
              <a:tr h="2507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Garciema stacija- Mežciems (V41)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71506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 24- Cēlāji- Otīlijas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966770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 24- Cēlāji- Otīlijas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40984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Jūraskrasti -Laivu iela 32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16297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Laveru sūkņu stac.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50776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Pievedceļš Priedes - 1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821476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Trēmas - Sildedži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054359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Brūnlauki - Ķīši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024385"/>
                  </a:ext>
                </a:extLst>
              </a:tr>
              <a:tr h="22003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Tauriņi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635754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meža 260 kv.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39394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C007 - s.Daugavieši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60853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V43 - Priedkalni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574095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 8 - Malienas iela 9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368117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P1 - s.Kārkli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329612"/>
                  </a:ext>
                </a:extLst>
              </a:tr>
              <a:tr h="23336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P1 - Dzenīši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7608" marR="7608" marT="76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918472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B3A63D8A-BCA3-9C0F-C78A-483E0DA10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0"/>
            <a:ext cx="15087600" cy="1988345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pagasta ceļi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63459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EFDE6C1-48D7-1D47-F444-DDDBB1C37F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26350"/>
              </p:ext>
            </p:extLst>
          </p:nvPr>
        </p:nvGraphicFramePr>
        <p:xfrm>
          <a:off x="304800" y="800100"/>
          <a:ext cx="17183101" cy="9361507"/>
        </p:xfrm>
        <a:graphic>
          <a:graphicData uri="http://schemas.openxmlformats.org/drawingml/2006/table">
            <a:tbl>
              <a:tblPr/>
              <a:tblGrid>
                <a:gridCol w="774012">
                  <a:extLst>
                    <a:ext uri="{9D8B030D-6E8A-4147-A177-3AD203B41FA5}">
                      <a16:colId xmlns:a16="http://schemas.microsoft.com/office/drawing/2014/main" val="3462305911"/>
                    </a:ext>
                  </a:extLst>
                </a:gridCol>
                <a:gridCol w="2731188">
                  <a:extLst>
                    <a:ext uri="{9D8B030D-6E8A-4147-A177-3AD203B41FA5}">
                      <a16:colId xmlns:a16="http://schemas.microsoft.com/office/drawing/2014/main" val="1088821942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4112749974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4289566422"/>
                    </a:ext>
                  </a:extLst>
                </a:gridCol>
                <a:gridCol w="5009635">
                  <a:extLst>
                    <a:ext uri="{9D8B030D-6E8A-4147-A177-3AD203B41FA5}">
                      <a16:colId xmlns:a16="http://schemas.microsoft.com/office/drawing/2014/main" val="3452644495"/>
                    </a:ext>
                  </a:extLst>
                </a:gridCol>
                <a:gridCol w="1857633">
                  <a:extLst>
                    <a:ext uri="{9D8B030D-6E8A-4147-A177-3AD203B41FA5}">
                      <a16:colId xmlns:a16="http://schemas.microsoft.com/office/drawing/2014/main" val="2512525041"/>
                    </a:ext>
                  </a:extLst>
                </a:gridCol>
                <a:gridCol w="1857633">
                  <a:extLst>
                    <a:ext uri="{9D8B030D-6E8A-4147-A177-3AD203B41FA5}">
                      <a16:colId xmlns:a16="http://schemas.microsoft.com/office/drawing/2014/main" val="1063456662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777040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03111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Ziemeļu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0514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42156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GAUJA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40901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Argona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993625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Bangu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87071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Balto 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6317901"/>
                  </a:ext>
                </a:extLst>
              </a:tr>
              <a:tr h="25024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Bērzu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40506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86060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Broma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51532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Candera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083799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91360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Dārza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78148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Dzērveņu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  <a:r>
                        <a:rPr lang="lv-LV" sz="20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39106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Fosfora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010716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02541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Garezeru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47236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Hēlija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85359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78499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Hlora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25598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Ieviņa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967579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999499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Irbenāju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65400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Joda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717304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Jūraskrastu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40028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Kalcija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43877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Karno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5950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21733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Kazeņu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525163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Kālija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04742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810768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Kriptona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6560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Krūkļu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20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2128906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Lāceņu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379614"/>
                  </a:ext>
                </a:extLst>
              </a:tr>
              <a:tr h="28284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67644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Lilastes iela (meža ceļš)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56222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Litija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2281930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Malienas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319357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Lilastes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959751"/>
                  </a:ext>
                </a:extLst>
              </a:tr>
              <a:tr h="20075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Serģu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27892"/>
                  </a:ext>
                </a:extLst>
              </a:tr>
            </a:tbl>
          </a:graphicData>
        </a:graphic>
      </p:graphicFrame>
      <p:sp>
        <p:nvSpPr>
          <p:cNvPr id="8" name="Title 3">
            <a:extLst>
              <a:ext uri="{FF2B5EF4-FFF2-40B4-BE49-F238E27FC236}">
                <a16:creationId xmlns:a16="http://schemas.microsoft.com/office/drawing/2014/main" id="{E5878206-3CF0-33E1-F04B-CE4E5A0DE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952499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Lilastes un Gaujas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575046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410529C-98B7-E387-B480-223D20677E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977016"/>
              </p:ext>
            </p:extLst>
          </p:nvPr>
        </p:nvGraphicFramePr>
        <p:xfrm>
          <a:off x="228600" y="647700"/>
          <a:ext cx="17640300" cy="9462616"/>
        </p:xfrm>
        <a:graphic>
          <a:graphicData uri="http://schemas.openxmlformats.org/drawingml/2006/table">
            <a:tbl>
              <a:tblPr/>
              <a:tblGrid>
                <a:gridCol w="521098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866037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647681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302742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645142">
                  <a:extLst>
                    <a:ext uri="{9D8B030D-6E8A-4147-A177-3AD203B41FA5}">
                      <a16:colId xmlns:a16="http://schemas.microsoft.com/office/drawing/2014/main" val="358269051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462468116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stacijas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vasaras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vidus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Meldru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Metāna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Mintāla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Nātrija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Ņutona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Ostvalda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Ozona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Pludiņu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Priedkalnu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4577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Purva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Radona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Salnu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 un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Salūta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538DD5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Saulkrastu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Selēna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Senču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Serģu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Sēra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Skautu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drupināto materiālu,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Skābekļa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Skultes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Sproģu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4  - 5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Uzvaras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Valdena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Veisa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61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5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remonts, Asfalta seguma  atjaunošana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262077"/>
                  </a:ext>
                </a:extLst>
              </a:tr>
            </a:tbl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022D4BEC-E09E-E59F-1527-3A2A71C9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-190500"/>
            <a:ext cx="144780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Gaujas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42918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633388"/>
              </p:ext>
            </p:extLst>
          </p:nvPr>
        </p:nvGraphicFramePr>
        <p:xfrm>
          <a:off x="228600" y="723900"/>
          <a:ext cx="17830800" cy="9597871"/>
        </p:xfrm>
        <a:graphic>
          <a:graphicData uri="http://schemas.openxmlformats.org/drawingml/2006/table">
            <a:tbl>
              <a:tblPr/>
              <a:tblGrid>
                <a:gridCol w="51332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68707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4423754">
                  <a:extLst>
                    <a:ext uri="{9D8B030D-6E8A-4147-A177-3AD203B41FA5}">
                      <a16:colId xmlns:a16="http://schemas.microsoft.com/office/drawing/2014/main" val="3135745622"/>
                    </a:ext>
                  </a:extLst>
                </a:gridCol>
                <a:gridCol w="3007823">
                  <a:extLst>
                    <a:ext uri="{9D8B030D-6E8A-4147-A177-3AD203B41FA5}">
                      <a16:colId xmlns:a16="http://schemas.microsoft.com/office/drawing/2014/main" val="3956076804"/>
                    </a:ext>
                  </a:extLst>
                </a:gridCol>
                <a:gridCol w="300782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Atpūtas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Asfalta seguma izbūve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Brūkleņu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šķ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Ceriņkrūmu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Cielaviņu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Dārznieku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Dzenīšu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Gobas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Griezes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Grīvas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Jomas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Klusā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Kuģu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Laivu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Lībiešu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kāpu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8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Nākotnes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Nēģu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Poču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Priežmeža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Pumpuru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Rīgas ielā (labā puse pie</a:t>
                      </a:r>
                      <a:b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mājām Nr. 2-12)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Rīgas iela (kreisā puse)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2-4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Vecgaujas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262077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-419100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418008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454064"/>
              </p:ext>
            </p:extLst>
          </p:nvPr>
        </p:nvGraphicFramePr>
        <p:xfrm>
          <a:off x="228599" y="780143"/>
          <a:ext cx="17830801" cy="9270211"/>
        </p:xfrm>
        <a:graphic>
          <a:graphicData uri="http://schemas.openxmlformats.org/drawingml/2006/table">
            <a:tbl>
              <a:tblPr/>
              <a:tblGrid>
                <a:gridCol w="51332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62649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3563465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467889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4908671">
                  <a:extLst>
                    <a:ext uri="{9D8B030D-6E8A-4147-A177-3AD203B41FA5}">
                      <a16:colId xmlns:a16="http://schemas.microsoft.com/office/drawing/2014/main" val="2723154788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4097308763"/>
                    </a:ext>
                  </a:extLst>
                </a:gridCol>
                <a:gridCol w="2133601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Zvejnieku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Ziedu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Ausmas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61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Alkšņu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Ābeļu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Šķērsielā uz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Mezrožu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ielu dilumkārtas uzlabošana ar dolomīta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šķembāms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Ezermalas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Graudu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Jauna ielas posma atzara izbūve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Ievu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Jasmīnu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Kalmju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Kāpuru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5</a:t>
                      </a:r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Asfalta seguma izbūve, divkārtu virsma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Krastmalas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Lakstu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Lazdiņu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aleja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Asfalta seguma pārbūve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Līņu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Lucīšu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Gaujas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Jasmīnu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Lašu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Nēģu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Ozolu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pļavu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Ludmilas Azarovas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atvades uzlabošana,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Mežrožu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2484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Mērnieku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15707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Neļķu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5265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964340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800099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54650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344E1E7-EE03-99F0-1CBE-149F62C8CD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577273"/>
              </p:ext>
            </p:extLst>
          </p:nvPr>
        </p:nvGraphicFramePr>
        <p:xfrm>
          <a:off x="2286000" y="3964365"/>
          <a:ext cx="13384060" cy="6012303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9212758">
                  <a:extLst>
                    <a:ext uri="{9D8B030D-6E8A-4147-A177-3AD203B41FA5}">
                      <a16:colId xmlns:a16="http://schemas.microsoft.com/office/drawing/2014/main" val="3879306225"/>
                    </a:ext>
                  </a:extLst>
                </a:gridCol>
                <a:gridCol w="2085651">
                  <a:extLst>
                    <a:ext uri="{9D8B030D-6E8A-4147-A177-3AD203B41FA5}">
                      <a16:colId xmlns:a16="http://schemas.microsoft.com/office/drawing/2014/main" val="982648395"/>
                    </a:ext>
                  </a:extLst>
                </a:gridCol>
                <a:gridCol w="2085651">
                  <a:extLst>
                    <a:ext uri="{9D8B030D-6E8A-4147-A177-3AD203B41FA5}">
                      <a16:colId xmlns:a16="http://schemas.microsoft.com/office/drawing/2014/main" val="95733575"/>
                    </a:ext>
                  </a:extLst>
                </a:gridCol>
              </a:tblGrid>
              <a:tr h="17441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 Nosaukums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u="none" strike="noStrike" dirty="0">
                          <a:effectLst/>
                          <a:latin typeface="Montserrat" panose="00000500000000000000" pitchFamily="2" charset="-70"/>
                        </a:rPr>
                        <a:t> 2025.gada plāns </a:t>
                      </a:r>
                      <a:endParaRPr lang="lv-LV" sz="1200" b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Projektēšana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449282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effectLst/>
                          <a:latin typeface="Montserrat" panose="00000500000000000000" pitchFamily="2" charset="-70"/>
                        </a:rPr>
                        <a:t>Seguma atjaunošana - asfaltbetons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10253042</a:t>
                      </a:r>
                      <a:endParaRPr lang="lv-LV" sz="1400" b="1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1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73841144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Ķiršu ielas pārbūve 0.17km (ir būvprojekts)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345000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6799679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Dzirnupes ielas tilta pārbūve I kārta (būs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600000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8511090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Dzirnupes ielas tilta pārbūve II kārta (būs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60000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9496939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Dzirnupes ielas tilta pārbūve II kārta (būs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120000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2213948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Smilšu iela 0.40 km (pārbūve) jāprojektē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1000042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4373964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Elīzes ielas pārbūve (būvprojekts + izbūve)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160000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9134046"/>
                  </a:ext>
                </a:extLst>
              </a:tr>
              <a:tr h="24643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L. Azarovas tilta pārbūve uz caurteku jāprojektē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190000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7085689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Torņu iela afaltbetona seguma atjaunošana 0.35 km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110000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7466833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Gaujas iela 0,8km posmā no Attekas ielas līdz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Kadagas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 tiltam (ieskaitot)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470000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4903767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Gaujas iela 1,3km posmā no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Kadagas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 tilta līdz Dadzīšu ielai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590000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7553076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Pirmā iela 0,55km posmā no Draudzības ielas līdz Ziedu ielai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200000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2272295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Pirmās ielas  II kārta ietve (0,2km) + stāvvietas +brauktuve 0,05km 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90000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7824780"/>
                  </a:ext>
                </a:extLst>
              </a:tr>
              <a:tr h="193169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Pirmās ielas III kārta ietve 0.12km + brauktuve 0.13km (līdz Ziedu ielai) 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60000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729357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Dadzīšu ielas 0.49km pārbūve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700000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1242982"/>
                  </a:ext>
                </a:extLst>
              </a:tr>
              <a:tr h="27519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Pašvaldības ceļu / ielu ar melno segumu atjaunošana (Draudzības iela posmā no Podnieku ielas līdz Dzirnavu ielai) jāprojektē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180000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6526439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Kalngales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 ietves seguma atjaunošana ietvei pie P1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18000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2707405"/>
                  </a:ext>
                </a:extLst>
              </a:tr>
              <a:tr h="289416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Gājēju tuneļa zem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dzlezceļa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 sliedēm Stacijas un Rožu ielas savienošanai izbūve 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800000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30323511"/>
                  </a:ext>
                </a:extLst>
              </a:tr>
              <a:tr h="20352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Kanāla iela posmā no Kanāla tiltam līdz Pērles ielai 0.35km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120000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39085502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dirty="0">
                          <a:effectLst/>
                          <a:latin typeface="Montserrat" panose="00000500000000000000" pitchFamily="2" charset="-70"/>
                        </a:rPr>
                        <a:t>Mežaparka ceļs I kārta no A1 līdz Mežaparka ceļam 1,1km (ir būvprojekts)</a:t>
                      </a:r>
                      <a:endParaRPr lang="pl-PL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1100000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0938608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Mežaparka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ceļs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 II kārta no A1 līdz Mežaparka ceļam 2,1km 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2000000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6774885"/>
                  </a:ext>
                </a:extLst>
              </a:tr>
              <a:tr h="22978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Ķiršu ielas II Lietus kanalizācijas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atvade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 uz </a:t>
                      </a:r>
                      <a:r>
                        <a:rPr lang="lv-LV" sz="1400" u="none" strike="noStrike" dirty="0" err="1">
                          <a:effectLst/>
                          <a:latin typeface="Montserrat" panose="00000500000000000000" pitchFamily="2" charset="-70"/>
                        </a:rPr>
                        <a:t>Vējupi</a:t>
                      </a:r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 (ir būvprojekts)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90000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4564489"/>
                  </a:ext>
                </a:extLst>
              </a:tr>
              <a:tr h="1641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Jūras iela 0.65km (pārbūve) un Nākotnes iela 0,12km (sat.org.) jāprojektē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Montserrat" panose="00000500000000000000" pitchFamily="2" charset="-70"/>
                        </a:rPr>
                        <a:t>1250000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74000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7932919"/>
                  </a:ext>
                </a:extLst>
              </a:tr>
              <a:tr h="322243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Pašvaldības ceļu un ielu infrastruktūras uzturēšana un attīstība (Zibeņu – Briljantu ceļš)jāprojektē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Montserrat" panose="00000500000000000000" pitchFamily="2" charset="-70"/>
                        </a:rPr>
                        <a:t>750000</a:t>
                      </a:r>
                      <a:endParaRPr lang="lv-LV" sz="14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466659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F1B9B87-A447-CD27-566F-810D2CE81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355233"/>
              </p:ext>
            </p:extLst>
          </p:nvPr>
        </p:nvGraphicFramePr>
        <p:xfrm>
          <a:off x="2286000" y="1257300"/>
          <a:ext cx="13384059" cy="237744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7095164">
                  <a:extLst>
                    <a:ext uri="{9D8B030D-6E8A-4147-A177-3AD203B41FA5}">
                      <a16:colId xmlns:a16="http://schemas.microsoft.com/office/drawing/2014/main" val="402680160"/>
                    </a:ext>
                  </a:extLst>
                </a:gridCol>
                <a:gridCol w="1693164">
                  <a:extLst>
                    <a:ext uri="{9D8B030D-6E8A-4147-A177-3AD203B41FA5}">
                      <a16:colId xmlns:a16="http://schemas.microsoft.com/office/drawing/2014/main" val="181110217"/>
                    </a:ext>
                  </a:extLst>
                </a:gridCol>
                <a:gridCol w="2338179">
                  <a:extLst>
                    <a:ext uri="{9D8B030D-6E8A-4147-A177-3AD203B41FA5}">
                      <a16:colId xmlns:a16="http://schemas.microsoft.com/office/drawing/2014/main" val="3585282241"/>
                    </a:ext>
                  </a:extLst>
                </a:gridCol>
                <a:gridCol w="2257552">
                  <a:extLst>
                    <a:ext uri="{9D8B030D-6E8A-4147-A177-3AD203B41FA5}">
                      <a16:colId xmlns:a16="http://schemas.microsoft.com/office/drawing/2014/main" val="1259896433"/>
                    </a:ext>
                  </a:extLst>
                </a:gridCol>
              </a:tblGrid>
              <a:tr h="182880">
                <a:tc gridSpan="4"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/>
                        <a:t>Projekti 2024. gadā</a:t>
                      </a: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50262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</a:t>
                      </a:r>
                    </a:p>
                  </a:txBody>
                  <a:tcPr marL="0" marR="0" marT="0" marB="0" anchor="b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219017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Vecštāles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pārbūve 8,2km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1056490.73 €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Izpildīts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55067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ielas turpinājums 0,5km projektēšana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39800.00 €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581484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ielas pārbūve 0.17km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338472.00 €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Izpildīts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819523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Ķiršu iela no Pirmās ielas līdz Rīgas gatvei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345 000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173253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4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ielas 0,75km pārbūve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Notiek projektēšana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026788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Dadzīšu ielas 0.49km pārbūve projektēšana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50 000 € 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462491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Krastupes</a:t>
                      </a:r>
                      <a:r>
                        <a:rPr lang="lv-LV" sz="1400" b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un Podnieku ielas aplis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Notiek projektēšana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072303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Satiksmes drošības uzlabojumi (Gājēju pāreju un </a:t>
                      </a:r>
                      <a:r>
                        <a:rPr lang="lv-LV" sz="1400" b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ātrumvaļņu</a:t>
                      </a:r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izbūve, projektēšana utt.)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Izpildīts (Jūras iela, Carnikava)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60000.00 €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0396316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7821099-6DFA-2491-0E91-217294A3D585}"/>
              </a:ext>
            </a:extLst>
          </p:cNvPr>
          <p:cNvSpPr txBox="1"/>
          <p:nvPr/>
        </p:nvSpPr>
        <p:spPr>
          <a:xfrm>
            <a:off x="2158129" y="342900"/>
            <a:ext cx="1363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Kapitālie ieguldījumi pārbūve/izbūve infrastruktūras projekti</a:t>
            </a: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390988971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94931"/>
              </p:ext>
            </p:extLst>
          </p:nvPr>
        </p:nvGraphicFramePr>
        <p:xfrm>
          <a:off x="152400" y="1257300"/>
          <a:ext cx="17678402" cy="8544406"/>
        </p:xfrm>
        <a:graphic>
          <a:graphicData uri="http://schemas.openxmlformats.org/drawingml/2006/table">
            <a:tbl>
              <a:tblPr/>
              <a:tblGrid>
                <a:gridCol w="50893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3476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04697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3975731563"/>
                    </a:ext>
                  </a:extLst>
                </a:gridCol>
                <a:gridCol w="1361286">
                  <a:extLst>
                    <a:ext uri="{9D8B030D-6E8A-4147-A177-3AD203B41FA5}">
                      <a16:colId xmlns:a16="http://schemas.microsoft.com/office/drawing/2014/main" val="98222127"/>
                    </a:ext>
                  </a:extLst>
                </a:gridCol>
                <a:gridCol w="2982116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7643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Ojāra Vācieša iela</a:t>
                      </a:r>
                      <a:b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(kreisā puse)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Ojāra Vācieša iela</a:t>
                      </a:r>
                      <a:b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(labā puse)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4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ar grants šķembu maisījumu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Ozolu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Plūmju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atfrēzi, ar grants šķembu maisījumu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Rūpnieku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Ūdens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atvades</a:t>
                      </a: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 uzlabošana, 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Sapņu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Saulrietu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Sautiņu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Straumes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Šosejas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Tulpju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Vecupes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maisījumu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Vimbu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Ziediņu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Zušu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Bišu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Cīrulīšu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Dambja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Dīķa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Īsā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Jāņa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Kārklu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Kokgaujas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Līduma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priežu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sporta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Salas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Saulītes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Ūdensrožu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Viestura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Zemā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29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Ziedlapiņu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4</a:t>
                      </a:r>
                      <a:endParaRPr lang="lv-LV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Carnikavas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734574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524236"/>
              </p:ext>
            </p:extLst>
          </p:nvPr>
        </p:nvGraphicFramePr>
        <p:xfrm>
          <a:off x="152400" y="803184"/>
          <a:ext cx="17678400" cy="9483816"/>
        </p:xfrm>
        <a:graphic>
          <a:graphicData uri="http://schemas.openxmlformats.org/drawingml/2006/table">
            <a:tbl>
              <a:tblPr/>
              <a:tblGrid>
                <a:gridCol w="56871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31748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4784314">
                  <a:extLst>
                    <a:ext uri="{9D8B030D-6E8A-4147-A177-3AD203B41FA5}">
                      <a16:colId xmlns:a16="http://schemas.microsoft.com/office/drawing/2014/main" val="3236941680"/>
                    </a:ext>
                  </a:extLst>
                </a:gridCol>
                <a:gridCol w="2294143">
                  <a:extLst>
                    <a:ext uri="{9D8B030D-6E8A-4147-A177-3AD203B41FA5}">
                      <a16:colId xmlns:a16="http://schemas.microsoft.com/office/drawing/2014/main" val="900698416"/>
                    </a:ext>
                  </a:extLst>
                </a:gridCol>
                <a:gridCol w="229414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404586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Garupes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Medus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Pūpolu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Pūpolu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Pureņu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Alksneņu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Aprikožu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Aroniju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Asteru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Baraviku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Bebru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Bērzlapju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Bumbieru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Dāliju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Dzelzceļu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Ēdelveisu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Foreļu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982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Gaigalu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Gaileņu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Gaiļu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Gārņu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Gundegu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Īrisu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Jāņogu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Lielā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Liliju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Zušu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Persiku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Rudmiešu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Selgas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Sēņu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Traļu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Tunču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Veikala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Vītolu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4 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15 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Zaļumu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703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Zaļenieku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Bruģis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184"/>
            <a:ext cx="144780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Garupes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42435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294306"/>
              </p:ext>
            </p:extLst>
          </p:nvPr>
        </p:nvGraphicFramePr>
        <p:xfrm>
          <a:off x="152400" y="1928276"/>
          <a:ext cx="17221200" cy="7406237"/>
        </p:xfrm>
        <a:graphic>
          <a:graphicData uri="http://schemas.openxmlformats.org/drawingml/2006/table">
            <a:tbl>
              <a:tblPr/>
              <a:tblGrid>
                <a:gridCol w="554008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493992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664976">
                  <a:extLst>
                    <a:ext uri="{9D8B030D-6E8A-4147-A177-3AD203B41FA5}">
                      <a16:colId xmlns:a16="http://schemas.microsoft.com/office/drawing/2014/main" val="1494350465"/>
                    </a:ext>
                  </a:extLst>
                </a:gridCol>
                <a:gridCol w="2234812">
                  <a:extLst>
                    <a:ext uri="{9D8B030D-6E8A-4147-A177-3AD203B41FA5}">
                      <a16:colId xmlns:a16="http://schemas.microsoft.com/office/drawing/2014/main" val="1674509125"/>
                    </a:ext>
                  </a:extLst>
                </a:gridCol>
                <a:gridCol w="2234812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03270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Baložu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Baltirbju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Bezdelīgu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Cīruļu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Dzeguzes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Dzērvju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Dzilnīšu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Ērgļu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2-3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2-3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Grifu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Gulbju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Klijānu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Kraukļu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Ķīvīšu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atvades uzlabošana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Lakstīgalu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Medņu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1538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Mežirbju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Paipalu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Pūces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Rubeņu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Sīgu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Sīļu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Sloku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9865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Kalngales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693003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835869"/>
              </p:ext>
            </p:extLst>
          </p:nvPr>
        </p:nvGraphicFramePr>
        <p:xfrm>
          <a:off x="152400" y="1638300"/>
          <a:ext cx="17297400" cy="6712091"/>
        </p:xfrm>
        <a:graphic>
          <a:graphicData uri="http://schemas.openxmlformats.org/drawingml/2006/table">
            <a:tbl>
              <a:tblPr/>
              <a:tblGrid>
                <a:gridCol w="55645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177341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3968800">
                  <a:extLst>
                    <a:ext uri="{9D8B030D-6E8A-4147-A177-3AD203B41FA5}">
                      <a16:colId xmlns:a16="http://schemas.microsoft.com/office/drawing/2014/main" val="1238991868"/>
                    </a:ext>
                  </a:extLst>
                </a:gridCol>
                <a:gridCol w="2244700">
                  <a:extLst>
                    <a:ext uri="{9D8B030D-6E8A-4147-A177-3AD203B41FA5}">
                      <a16:colId xmlns:a16="http://schemas.microsoft.com/office/drawing/2014/main" val="4213298589"/>
                    </a:ext>
                  </a:extLst>
                </a:gridCol>
                <a:gridCol w="2244700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112497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Sniedzes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 atvades uzlabošana-drenāžas izbūve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Sniedzes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Stārķu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Stērstu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Stērstu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Strazdu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Svilpju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Svirlīšu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Ūbeļu iela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maisījumu, 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iela(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atp.bāzes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terit</a:t>
                      </a:r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Vālodzes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Vārnu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Vētrasputnu iela (1.z.v.)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Vētrasputnu iela (2.z.v.)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Zīlīšu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234631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Zvirbuļu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Žagatu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Žubītes iela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58803"/>
            <a:ext cx="14478000" cy="16383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Kalngales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465191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156657"/>
              </p:ext>
            </p:extLst>
          </p:nvPr>
        </p:nvGraphicFramePr>
        <p:xfrm>
          <a:off x="457200" y="384195"/>
          <a:ext cx="17125949" cy="9915525"/>
        </p:xfrm>
        <a:graphic>
          <a:graphicData uri="http://schemas.openxmlformats.org/drawingml/2006/table">
            <a:tbl>
              <a:tblPr/>
              <a:tblGrid>
                <a:gridCol w="606502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3260648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4240336526"/>
                    </a:ext>
                  </a:extLst>
                </a:gridCol>
                <a:gridCol w="1109383">
                  <a:extLst>
                    <a:ext uri="{9D8B030D-6E8A-4147-A177-3AD203B41FA5}">
                      <a16:colId xmlns:a16="http://schemas.microsoft.com/office/drawing/2014/main" val="3114087527"/>
                    </a:ext>
                  </a:extLst>
                </a:gridCol>
                <a:gridCol w="2014816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298233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Aizvēju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Aļņu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Āpšu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Greiderēšana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Aveņu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Ābolu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Cantra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Caunu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Delfīnu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Kameņu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Kastaņu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Klajuma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Langas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Lapsu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Lāču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Lūšu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ceriņu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996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dārza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remonts, dilumkārtas uzlabošana ar grants šķembu  maisījumu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996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ķiršu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</a:t>
                      </a:r>
                      <a:r>
                        <a:rPr lang="lv-LV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atfrēzi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Paegļu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Puķu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Rakstu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1574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146634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Skudru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08042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Stirnu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97264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Sumbru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48286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40486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6404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Torņa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Bedrīšu remonts, caurtekas izbūve ūdens atvades uzlabošanai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99589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53311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Vaboļu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833345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75424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65283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Vaļu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6935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Vāveru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40530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Zaķu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849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Zemeņu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3541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15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348818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Mākoņu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171433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Lapsiņu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650"/>
                  </a:ext>
                </a:extLst>
              </a:tr>
              <a:tr h="15161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Laumu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569326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1794"/>
            <a:ext cx="14478000" cy="434340"/>
          </a:xfrm>
        </p:spPr>
        <p:txBody>
          <a:bodyPr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Garciema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957937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250116"/>
              </p:ext>
            </p:extLst>
          </p:nvPr>
        </p:nvGraphicFramePr>
        <p:xfrm>
          <a:off x="247650" y="1546918"/>
          <a:ext cx="17430748" cy="6782520"/>
        </p:xfrm>
        <a:graphic>
          <a:graphicData uri="http://schemas.openxmlformats.org/drawingml/2006/table">
            <a:tbl>
              <a:tblPr/>
              <a:tblGrid>
                <a:gridCol w="617296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868854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499848">
                  <a:extLst>
                    <a:ext uri="{9D8B030D-6E8A-4147-A177-3AD203B41FA5}">
                      <a16:colId xmlns:a16="http://schemas.microsoft.com/office/drawing/2014/main" val="1633635868"/>
                    </a:ext>
                  </a:extLst>
                </a:gridCol>
                <a:gridCol w="2050675">
                  <a:extLst>
                    <a:ext uri="{9D8B030D-6E8A-4147-A177-3AD203B41FA5}">
                      <a16:colId xmlns:a16="http://schemas.microsoft.com/office/drawing/2014/main" val="3552951485"/>
                    </a:ext>
                  </a:extLst>
                </a:gridCol>
                <a:gridCol w="2050675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Kanāla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2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Kāpu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dolomīta šķembu un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48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Kraujas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Leņķu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smilšu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Nogāzes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Pakalnes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Mazā Lašu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Palejas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Parka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Pļaviņu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Poldera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Robežu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Sauleskrasta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Sporta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Upes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atfrēzi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Vasaras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6375"/>
                  </a:ext>
                </a:extLst>
              </a:tr>
              <a:tr h="18686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Mežciema iela (V41)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asfalts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remonts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0326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Kalves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19599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Priednieku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2 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effectLst/>
                          <a:latin typeface="Montserrat" panose="00000500000000000000" pitchFamily="2" charset="-70"/>
                        </a:rPr>
                        <a:t>0 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7571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Vilgu iela (pašvaldības statuss)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607559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715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Garciema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445252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27C72-27E8-8D26-C29D-771B13434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Garciema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A370F78-A25E-6E13-03E5-3F7E748899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3828683"/>
              </p:ext>
            </p:extLst>
          </p:nvPr>
        </p:nvGraphicFramePr>
        <p:xfrm>
          <a:off x="1524000" y="2876549"/>
          <a:ext cx="15316200" cy="638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7FC3E5CF-384B-EE24-D78D-C6907C5D703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E9883F21-0441-883B-7BE4-A3477ABA7376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5C9444BB-A546-8DB9-5919-EA3A62FE4056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71985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A1352C-18D2-C87A-F34A-ED3B88A43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665080"/>
              </p:ext>
            </p:extLst>
          </p:nvPr>
        </p:nvGraphicFramePr>
        <p:xfrm>
          <a:off x="247650" y="1866900"/>
          <a:ext cx="16744951" cy="5515695"/>
        </p:xfrm>
        <a:graphic>
          <a:graphicData uri="http://schemas.openxmlformats.org/drawingml/2006/table">
            <a:tbl>
              <a:tblPr/>
              <a:tblGrid>
                <a:gridCol w="593009">
                  <a:extLst>
                    <a:ext uri="{9D8B030D-6E8A-4147-A177-3AD203B41FA5}">
                      <a16:colId xmlns:a16="http://schemas.microsoft.com/office/drawing/2014/main" val="2465118892"/>
                    </a:ext>
                  </a:extLst>
                </a:gridCol>
                <a:gridCol w="2588341">
                  <a:extLst>
                    <a:ext uri="{9D8B030D-6E8A-4147-A177-3AD203B41FA5}">
                      <a16:colId xmlns:a16="http://schemas.microsoft.com/office/drawing/2014/main" val="79955244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69242438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8313415"/>
                    </a:ext>
                  </a:extLst>
                </a:gridCol>
                <a:gridCol w="5051615">
                  <a:extLst>
                    <a:ext uri="{9D8B030D-6E8A-4147-A177-3AD203B41FA5}">
                      <a16:colId xmlns:a16="http://schemas.microsoft.com/office/drawing/2014/main" val="2194299703"/>
                    </a:ext>
                  </a:extLst>
                </a:gridCol>
                <a:gridCol w="1969993">
                  <a:extLst>
                    <a:ext uri="{9D8B030D-6E8A-4147-A177-3AD203B41FA5}">
                      <a16:colId xmlns:a16="http://schemas.microsoft.com/office/drawing/2014/main" val="3061180571"/>
                    </a:ext>
                  </a:extLst>
                </a:gridCol>
                <a:gridCol w="1969993">
                  <a:extLst>
                    <a:ext uri="{9D8B030D-6E8A-4147-A177-3AD203B41FA5}">
                      <a16:colId xmlns:a16="http://schemas.microsoft.com/office/drawing/2014/main" val="445052538"/>
                    </a:ext>
                  </a:extLst>
                </a:gridCol>
              </a:tblGrid>
              <a:tr h="837015">
                <a:tc>
                  <a:txBody>
                    <a:bodyPr/>
                    <a:lstStyle/>
                    <a:p>
                      <a:pPr algn="ctr" fontAlgn="b"/>
                      <a:endParaRPr lang="lv-LV" sz="12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Ielas nosaukums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Seguma veids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ceļa programmā 2023.gadā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Uzturēšanas darbi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Stāvoklis 2024.gadā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Atlikušais kalpošanas ilgums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0703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Akāciju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3031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Augļu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914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Grāvju iela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16420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Kadiku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1228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Krastiņu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361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Lapiņu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grants/šķ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80413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Lazdu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6616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vēju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440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Mazā zemeņu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29345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Nomales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15720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Līkā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62699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Ozoliņu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536389"/>
                  </a:ext>
                </a:extLst>
              </a:tr>
              <a:tr h="1038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Papardes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21178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Peldu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274129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Pīlādžu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 </a:t>
                      </a:r>
                      <a:r>
                        <a:rPr lang="lv-LV" sz="16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➡ </a:t>
                      </a:r>
                      <a:r>
                        <a:rPr lang="lv-LV" sz="1200" b="1" i="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Dilumkārtas uzlabošana ar grants šķembu  maisījumu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1157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Rasas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967441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Riekstu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4218602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Rozīšu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40062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Saulgriežu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457723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Smiltāju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8010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Tauriņu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669550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Vecupītes iela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cits segums (bez seguma)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58838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Zaļā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grants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499876"/>
                  </a:ext>
                </a:extLst>
              </a:tr>
              <a:tr h="1723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 (V43)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Melnais segums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Nomales grants šķembu maisījums, bedrīšu remonts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064307"/>
                  </a:ext>
                </a:extLst>
              </a:tr>
            </a:tbl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EAED1D62-6CFE-5ADD-4E9A-333BF9BC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0100"/>
            <a:ext cx="14478000" cy="7583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Siguļu</a:t>
            </a: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 ciema ielas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E079F744-DE84-1DA5-60B8-E09EF787299B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206D47-CA2C-BE45-7F37-E1662C5E7FC1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0</a:t>
            </a:r>
            <a:r>
              <a:rPr lang="lv-LV" sz="1500" dirty="0">
                <a:latin typeface="Montserrat" pitchFamily="2" charset="77"/>
              </a:rPr>
              <a:t>9.08</a:t>
            </a:r>
            <a:r>
              <a:rPr lang="en-US" sz="1500" dirty="0">
                <a:latin typeface="Montserrat" pitchFamily="2" charset="77"/>
              </a:rPr>
              <a:t>.2023.</a:t>
            </a:r>
          </a:p>
        </p:txBody>
      </p:sp>
    </p:spTree>
    <p:extLst>
      <p:ext uri="{BB962C8B-B14F-4D97-AF65-F5344CB8AC3E}">
        <p14:creationId xmlns:p14="http://schemas.microsoft.com/office/powerpoint/2010/main" val="6540690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BE58-EF4A-C1A1-2309-AEE875691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Siguļu</a:t>
            </a:r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 ielu stāvokļa kopsavilkums</a:t>
            </a:r>
            <a:endParaRPr lang="lv-LV" sz="48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EA42E6A-54C1-2B13-8933-8C1F906A53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2672209"/>
              </p:ext>
            </p:extLst>
          </p:nvPr>
        </p:nvGraphicFramePr>
        <p:xfrm>
          <a:off x="2053936" y="2612233"/>
          <a:ext cx="14557664" cy="6905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AutoShape 3">
            <a:extLst>
              <a:ext uri="{FF2B5EF4-FFF2-40B4-BE49-F238E27FC236}">
                <a16:creationId xmlns:a16="http://schemas.microsoft.com/office/drawing/2014/main" id="{F17C07A9-E50A-485F-1C2D-60B30BF1C5A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959DA704-600A-7CB3-DCDE-CD82234CB97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DAC6129A-D346-7BD2-33A0-610E467D9305}"/>
              </a:ext>
            </a:extLst>
          </p:cNvPr>
          <p:cNvSpPr txBox="1"/>
          <p:nvPr/>
        </p:nvSpPr>
        <p:spPr>
          <a:xfrm>
            <a:off x="91439" y="9562457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 </a:t>
            </a:r>
            <a:r>
              <a:rPr lang="lv-LV" sz="1500" dirty="0">
                <a:latin typeface="Montserrat" pitchFamily="2" charset="77"/>
              </a:rPr>
              <a:t>10</a:t>
            </a:r>
            <a:r>
              <a:rPr lang="en-US" sz="1500" dirty="0">
                <a:latin typeface="Montserrat" pitchFamily="2" charset="77"/>
              </a:rPr>
              <a:t>.202</a:t>
            </a:r>
            <a:r>
              <a:rPr lang="lv-LV" sz="1500" dirty="0">
                <a:latin typeface="Montserrat" pitchFamily="2" charset="77"/>
              </a:rPr>
              <a:t>4</a:t>
            </a:r>
            <a:r>
              <a:rPr lang="en-US" sz="1500" dirty="0"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55733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65149" y="2628900"/>
            <a:ext cx="11666262" cy="3009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1EE81642-388E-15AB-5C11-BF85EC65150D}"/>
              </a:ext>
            </a:extLst>
          </p:cNvPr>
          <p:cNvSpPr/>
          <p:nvPr/>
        </p:nvSpPr>
        <p:spPr>
          <a:xfrm rot="1789">
            <a:off x="-1" y="9529765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32B58-8EFF-EF87-6572-888CFF7EC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4" r="2169" b="-1228"/>
          <a:stretch/>
        </p:blipFill>
        <p:spPr>
          <a:xfrm>
            <a:off x="-1" y="0"/>
            <a:ext cx="18297525" cy="9459177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76936156-BC4B-E9A6-09EF-7279FFD73B9A}"/>
              </a:ext>
            </a:extLst>
          </p:cNvPr>
          <p:cNvSpPr txBox="1"/>
          <p:nvPr/>
        </p:nvSpPr>
        <p:spPr>
          <a:xfrm>
            <a:off x="-177437" y="3317396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FFFFFF"/>
                </a:solidFill>
                <a:latin typeface="Montserrat Semi-Bold Bold"/>
              </a:rPr>
              <a:t>PALDIES PAR UZMANĪBU!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F81D6D-5C9D-639C-8553-0728F64CA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938" y="4694774"/>
            <a:ext cx="5160684" cy="2523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F3613-574E-E3D3-0F47-C12737CD2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5175E5B-6B69-A379-62DE-55A42508C9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765784"/>
              </p:ext>
            </p:extLst>
          </p:nvPr>
        </p:nvGraphicFramePr>
        <p:xfrm>
          <a:off x="2270078" y="1190547"/>
          <a:ext cx="13487399" cy="469113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1873807">
                  <a:extLst>
                    <a:ext uri="{9D8B030D-6E8A-4147-A177-3AD203B41FA5}">
                      <a16:colId xmlns:a16="http://schemas.microsoft.com/office/drawing/2014/main" val="3212394769"/>
                    </a:ext>
                  </a:extLst>
                </a:gridCol>
                <a:gridCol w="1613592">
                  <a:extLst>
                    <a:ext uri="{9D8B030D-6E8A-4147-A177-3AD203B41FA5}">
                      <a16:colId xmlns:a16="http://schemas.microsoft.com/office/drawing/2014/main" val="2962756114"/>
                    </a:ext>
                  </a:extLst>
                </a:gridCol>
              </a:tblGrid>
              <a:tr h="7743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effectLst/>
                          <a:latin typeface="Montserrat" panose="00000500000000000000" pitchFamily="2" charset="-70"/>
                        </a:rPr>
                        <a:t>Nosaukums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effectLst/>
                        </a:rPr>
                        <a:t> </a:t>
                      </a:r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2025.gada plāns 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4190431"/>
                  </a:ext>
                </a:extLst>
              </a:tr>
              <a:tr h="195374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u="none" strike="noStrike" dirty="0">
                          <a:effectLst/>
                          <a:latin typeface="Montserrat" panose="00000500000000000000" pitchFamily="2" charset="-70"/>
                        </a:rPr>
                        <a:t>Dubultā virsma </a:t>
                      </a:r>
                      <a:endParaRPr lang="lv-LV" sz="18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744000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2868541"/>
                  </a:ext>
                </a:extLst>
              </a:tr>
              <a:tr h="1953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Skolas iela 0.77km, Ādaži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85000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2940788"/>
                  </a:ext>
                </a:extLst>
              </a:tr>
              <a:tr h="1953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Depo iela 0,185km, Ādaži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  <a:latin typeface="Montserrat" panose="00000500000000000000" pitchFamily="2" charset="-70"/>
                        </a:rPr>
                        <a:t>22000</a:t>
                      </a:r>
                      <a:endParaRPr lang="lv-LV" sz="16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79486821"/>
                  </a:ext>
                </a:extLst>
              </a:tr>
              <a:tr h="1953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Bērzu iela 0.29km, Ādaži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32000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21628823"/>
                  </a:ext>
                </a:extLst>
              </a:tr>
              <a:tr h="1953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Pļavu iela 0.46km, Ādaži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  <a:latin typeface="Montserrat" panose="00000500000000000000" pitchFamily="2" charset="-70"/>
                        </a:rPr>
                        <a:t>50000</a:t>
                      </a:r>
                      <a:endParaRPr lang="lv-LV" sz="16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0671977"/>
                  </a:ext>
                </a:extLst>
              </a:tr>
              <a:tr h="1953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Rožu ielas </a:t>
                      </a:r>
                      <a:r>
                        <a:rPr lang="lv-LV" sz="1600" u="none" strike="noStrike" dirty="0" err="1">
                          <a:effectLst/>
                          <a:latin typeface="Montserrat" panose="00000500000000000000" pitchFamily="2" charset="-70"/>
                        </a:rPr>
                        <a:t>divkārtas</a:t>
                      </a:r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 virsmas apstrāde posmā no Zušu ielas līdz Zušu ielai 0.35km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  <a:latin typeface="Montserrat" panose="00000500000000000000" pitchFamily="2" charset="-70"/>
                        </a:rPr>
                        <a:t>40000</a:t>
                      </a:r>
                      <a:endParaRPr lang="lv-LV" sz="16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9321639"/>
                  </a:ext>
                </a:extLst>
              </a:tr>
              <a:tr h="1953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Saulītes ielas/atzars uz Ūdensrožu ielu </a:t>
                      </a:r>
                      <a:r>
                        <a:rPr lang="lv-LV" sz="1600" u="none" strike="noStrike" dirty="0" err="1">
                          <a:effectLst/>
                          <a:latin typeface="Montserrat" panose="00000500000000000000" pitchFamily="2" charset="-70"/>
                        </a:rPr>
                        <a:t>divkārtas</a:t>
                      </a:r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 virsmas apstrāde 0.85km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140000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6983298"/>
                  </a:ext>
                </a:extLst>
              </a:tr>
              <a:tr h="1953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Mērnieku ielas </a:t>
                      </a:r>
                      <a:r>
                        <a:rPr lang="lv-LV" sz="1600" u="none" strike="noStrike" dirty="0" err="1">
                          <a:effectLst/>
                          <a:latin typeface="Montserrat" panose="00000500000000000000" pitchFamily="2" charset="-70"/>
                        </a:rPr>
                        <a:t>divkārtas</a:t>
                      </a:r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 virsmas apstrāde 0.37km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  <a:latin typeface="Montserrat" panose="00000500000000000000" pitchFamily="2" charset="-70"/>
                        </a:rPr>
                        <a:t>50000</a:t>
                      </a:r>
                      <a:endParaRPr lang="lv-LV" sz="16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2653160"/>
                  </a:ext>
                </a:extLst>
              </a:tr>
              <a:tr h="1953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Āpšu ielas 0.4km divkāršā virsmas apstrāde, </a:t>
                      </a:r>
                      <a:r>
                        <a:rPr lang="lv-LV" sz="1600" u="none" strike="noStrike" dirty="0" err="1">
                          <a:effectLst/>
                          <a:latin typeface="Montserrat" panose="00000500000000000000" pitchFamily="2" charset="-70"/>
                        </a:rPr>
                        <a:t>Garciems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  <a:latin typeface="Montserrat" panose="00000500000000000000" pitchFamily="2" charset="-70"/>
                        </a:rPr>
                        <a:t>48000</a:t>
                      </a:r>
                      <a:endParaRPr lang="lv-LV" sz="16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2549307"/>
                  </a:ext>
                </a:extLst>
              </a:tr>
              <a:tr h="38358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Jūras ielā 1,2 km </a:t>
                      </a:r>
                      <a:r>
                        <a:rPr lang="lv-LV" sz="1600" u="none" strike="noStrike" dirty="0" err="1">
                          <a:effectLst/>
                          <a:latin typeface="Montserrat" panose="00000500000000000000" pitchFamily="2" charset="-70"/>
                        </a:rPr>
                        <a:t>vienkārtas</a:t>
                      </a:r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 virsmas apstrāde, Carnikava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35000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7213904"/>
                  </a:ext>
                </a:extLst>
              </a:tr>
              <a:tr h="1953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Ūbeļu ielā </a:t>
                      </a:r>
                      <a:r>
                        <a:rPr lang="lv-LV" sz="1600" u="none" strike="noStrike" dirty="0" err="1">
                          <a:effectLst/>
                          <a:latin typeface="Montserrat" panose="00000500000000000000" pitchFamily="2" charset="-70"/>
                        </a:rPr>
                        <a:t>divkārtas</a:t>
                      </a:r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 virsmas apstrāde 0,92km, </a:t>
                      </a:r>
                      <a:r>
                        <a:rPr lang="lv-LV" sz="1600" u="none" strike="noStrike" dirty="0" err="1">
                          <a:effectLst/>
                          <a:latin typeface="Montserrat" panose="00000500000000000000" pitchFamily="2" charset="-70"/>
                        </a:rPr>
                        <a:t>Kalngale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105000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2941402"/>
                  </a:ext>
                </a:extLst>
              </a:tr>
              <a:tr h="1953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Ežu ielas 0.15km divkāršā virsmas apstrāde, </a:t>
                      </a:r>
                      <a:r>
                        <a:rPr lang="lv-LV" sz="1600" u="none" strike="noStrike" dirty="0" err="1">
                          <a:effectLst/>
                          <a:latin typeface="Montserrat" panose="00000500000000000000" pitchFamily="2" charset="-70"/>
                        </a:rPr>
                        <a:t>Garciems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20000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6889058"/>
                  </a:ext>
                </a:extLst>
              </a:tr>
              <a:tr h="310002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Ceriņu iela 0.3km, Garkalne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34000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453764"/>
                  </a:ext>
                </a:extLst>
              </a:tr>
              <a:tr h="4057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Lilastes ielas virsmas apstrāde posmā no dz. stacijas līdz Ziemeļu ielai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83000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153865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37CB35F-200A-4975-A0E5-FDD1376F95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949500"/>
              </p:ext>
            </p:extLst>
          </p:nvPr>
        </p:nvGraphicFramePr>
        <p:xfrm>
          <a:off x="2275274" y="6134100"/>
          <a:ext cx="13487398" cy="2109781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1789682">
                  <a:extLst>
                    <a:ext uri="{9D8B030D-6E8A-4147-A177-3AD203B41FA5}">
                      <a16:colId xmlns:a16="http://schemas.microsoft.com/office/drawing/2014/main" val="1739303548"/>
                    </a:ext>
                  </a:extLst>
                </a:gridCol>
                <a:gridCol w="1697716">
                  <a:extLst>
                    <a:ext uri="{9D8B030D-6E8A-4147-A177-3AD203B41FA5}">
                      <a16:colId xmlns:a16="http://schemas.microsoft.com/office/drawing/2014/main" val="2240159554"/>
                    </a:ext>
                  </a:extLst>
                </a:gridCol>
              </a:tblGrid>
              <a:tr h="197045"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Nosaukums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 2025.gada plāns </a:t>
                      </a:r>
                      <a:endParaRPr lang="lv-LV" sz="1400" b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5989712"/>
                  </a:ext>
                </a:extLst>
              </a:tr>
              <a:tr h="19704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u="none" strike="noStrike" dirty="0">
                          <a:effectLst/>
                          <a:latin typeface="Montserrat" panose="00000500000000000000" pitchFamily="2" charset="-70"/>
                        </a:rPr>
                        <a:t>Satiksmes organizācija</a:t>
                      </a:r>
                      <a:endParaRPr lang="lv-LV" sz="18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135750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2657060"/>
                  </a:ext>
                </a:extLst>
              </a:tr>
              <a:tr h="80336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Satiksmes organizācijas uzlabošana (paskaidrojuma raksti, gājēju pārejas un to apgaismojums (Austrumu iela, </a:t>
                      </a:r>
                      <a:r>
                        <a:rPr lang="lv-LV" sz="1600" u="none" strike="noStrike" dirty="0" err="1">
                          <a:effectLst/>
                          <a:latin typeface="Montserrat" panose="00000500000000000000" pitchFamily="2" charset="-70"/>
                        </a:rPr>
                        <a:t>Kadaga</a:t>
                      </a:r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45000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7385534"/>
                  </a:ext>
                </a:extLst>
              </a:tr>
              <a:tr h="31527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Gājēju </a:t>
                      </a:r>
                      <a:r>
                        <a:rPr lang="lv-LV" sz="1600" u="none" strike="noStrike" dirty="0" err="1">
                          <a:effectLst/>
                          <a:latin typeface="Montserrat" panose="00000500000000000000" pitchFamily="2" charset="-70"/>
                        </a:rPr>
                        <a:t>drosības</a:t>
                      </a:r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 barjeru izbūvē uz </a:t>
                      </a:r>
                      <a:r>
                        <a:rPr lang="lv-LV" sz="1600" u="none" strike="noStrike" dirty="0" err="1">
                          <a:effectLst/>
                          <a:latin typeface="Montserrat" panose="00000500000000000000" pitchFamily="2" charset="-70"/>
                        </a:rPr>
                        <a:t>Kadagas</a:t>
                      </a:r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 ceļa 1,5 km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  <a:latin typeface="Montserrat" panose="00000500000000000000" pitchFamily="2" charset="-70"/>
                        </a:rPr>
                        <a:t>90750</a:t>
                      </a:r>
                      <a:endParaRPr lang="lv-LV" sz="1600" b="0" i="1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5435838"/>
                  </a:ext>
                </a:extLst>
              </a:tr>
              <a:tr h="197045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u="none" strike="noStrike" dirty="0">
                          <a:effectLst/>
                          <a:latin typeface="Montserrat" panose="00000500000000000000" pitchFamily="2" charset="-70"/>
                        </a:rPr>
                        <a:t>Lietus kanalizācija</a:t>
                      </a:r>
                      <a:endParaRPr lang="lv-LV" sz="18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0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3543659"/>
                  </a:ext>
                </a:extLst>
              </a:tr>
              <a:tr h="197045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Līdzfinansējums iedzīvotāju ielām/ceļiem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150000</a:t>
                      </a:r>
                      <a:endParaRPr lang="lv-LV" sz="16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6881622"/>
                  </a:ext>
                </a:extLst>
              </a:tr>
              <a:tr h="19704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Vēju iela 0,55km, Ādaži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150000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4065723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706E0CF-24A8-1959-66CE-AD6ECCB91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592682"/>
              </p:ext>
            </p:extLst>
          </p:nvPr>
        </p:nvGraphicFramePr>
        <p:xfrm>
          <a:off x="2285999" y="8496300"/>
          <a:ext cx="13487400" cy="155067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1791839">
                  <a:extLst>
                    <a:ext uri="{9D8B030D-6E8A-4147-A177-3AD203B41FA5}">
                      <a16:colId xmlns:a16="http://schemas.microsoft.com/office/drawing/2014/main" val="905341936"/>
                    </a:ext>
                  </a:extLst>
                </a:gridCol>
                <a:gridCol w="1695561">
                  <a:extLst>
                    <a:ext uri="{9D8B030D-6E8A-4147-A177-3AD203B41FA5}">
                      <a16:colId xmlns:a16="http://schemas.microsoft.com/office/drawing/2014/main" val="293917194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Projektēšana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effectLst/>
                          <a:latin typeface="Montserrat" panose="00000500000000000000" pitchFamily="2" charset="-70"/>
                        </a:rPr>
                        <a:t>2025.gada plāns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025274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Attekas ielas turpinājums 0,5km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  <a:latin typeface="Montserrat" panose="00000500000000000000" pitchFamily="2" charset="-70"/>
                        </a:rPr>
                        <a:t>39800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13032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u="none" strike="noStrike" dirty="0">
                          <a:effectLst/>
                          <a:latin typeface="Montserrat" panose="00000500000000000000" pitchFamily="2" charset="-70"/>
                        </a:rPr>
                        <a:t>Vanagu iela 0.6km projektēšana (ar ietvi)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  <a:latin typeface="Montserrat" panose="00000500000000000000" pitchFamily="2" charset="-70"/>
                        </a:rPr>
                        <a:t>45000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40542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>
                          <a:effectLst/>
                          <a:latin typeface="Montserrat" panose="00000500000000000000" pitchFamily="2" charset="-70"/>
                        </a:rPr>
                        <a:t>Ziedu iela 0.2km (posmā no Zvejnieku līdz Smilšu ielai)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  <a:latin typeface="Montserrat" panose="00000500000000000000" pitchFamily="2" charset="-70"/>
                        </a:rPr>
                        <a:t>23700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27317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Zvejnieku iela 0.28km posmā no Jūras ielas līdz Ziedu ielai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  <a:latin typeface="Montserrat" panose="00000500000000000000" pitchFamily="2" charset="-70"/>
                        </a:rPr>
                        <a:t>37560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09233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Sienāžu ielas projekts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  <a:latin typeface="Montserrat" panose="00000500000000000000" pitchFamily="2" charset="-70"/>
                        </a:rPr>
                        <a:t>6000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218710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146B22C-7D32-1B5D-4676-290F033ADD23}"/>
              </a:ext>
            </a:extLst>
          </p:cNvPr>
          <p:cNvSpPr txBox="1"/>
          <p:nvPr/>
        </p:nvSpPr>
        <p:spPr>
          <a:xfrm>
            <a:off x="2158129" y="342900"/>
            <a:ext cx="1363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Kapitālie ieguldījumi pārbūve/izbūve infrastruktūras projekti</a:t>
            </a: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268917186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0E855-596C-382E-54CF-D2978AE72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557212"/>
          </a:xfrm>
        </p:spPr>
        <p:txBody>
          <a:bodyPr>
            <a:normAutofit fontScale="90000"/>
          </a:bodyPr>
          <a:lstStyle/>
          <a:p>
            <a:pPr algn="ctr"/>
            <a:r>
              <a:rPr lang="lv-LV" sz="5400" b="1" dirty="0">
                <a:solidFill>
                  <a:srgbClr val="595959"/>
                </a:solidFill>
                <a:latin typeface="Montserrat" panose="00000500000000000000" pitchFamily="2" charset="-70"/>
              </a:rPr>
              <a:t>Projekti, kam nepieciešams līdzfinansējums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B3510C3-5F5A-3577-E4A0-430D8754F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310002"/>
              </p:ext>
            </p:extLst>
          </p:nvPr>
        </p:nvGraphicFramePr>
        <p:xfrm>
          <a:off x="304800" y="1541860"/>
          <a:ext cx="17678400" cy="8294944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3518763726"/>
                    </a:ext>
                  </a:extLst>
                </a:gridCol>
                <a:gridCol w="7315200">
                  <a:extLst>
                    <a:ext uri="{9D8B030D-6E8A-4147-A177-3AD203B41FA5}">
                      <a16:colId xmlns:a16="http://schemas.microsoft.com/office/drawing/2014/main" val="231482106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2327108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15943197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88851573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83620201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44683168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43990184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657977889"/>
                    </a:ext>
                  </a:extLst>
                </a:gridCol>
              </a:tblGrid>
              <a:tr h="16959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Nr.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Projekta nosaukums (aktivitāte)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Prioritāte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Līdzfinansējums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68168"/>
                  </a:ext>
                </a:extLst>
              </a:tr>
              <a:tr h="2152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C3.2.4.1.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EiroVelo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13 posma Vecāķi – Lilaste projektēšana un būvniecība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3500000.00 €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Izpildē</a:t>
                      </a:r>
                    </a:p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1000000.00 €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179941"/>
                  </a:ext>
                </a:extLst>
              </a:tr>
              <a:tr h="28917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C3.1.1.1. Carnikavas ciema centra drošas transporta/gājēju sistēmas izveidošana </a:t>
                      </a:r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</a:t>
                      </a:r>
                      <a:r>
                        <a:rPr lang="lv-LV" sz="1300" b="1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iela</a:t>
                      </a:r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3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715605.00 €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655605.00 €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51191"/>
                  </a:ext>
                </a:extLst>
              </a:tr>
              <a:tr h="5022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Ā3.1.4.3. Ceļa izbūve uz Ādažu dienas aprūpes centru pilngadīgām personām ar garīgās attīstības traucējumiem un rehabilitācijas centru bērniem ar īpašām vajadzībām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  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102892"/>
                  </a:ext>
                </a:extLst>
              </a:tr>
              <a:tr h="31526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Ā3.1.2.1.2. Pašvaldības ceļu / ielu ar melno segumu atjaunošana 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</a:t>
                      </a:r>
                      <a:r>
                        <a:rPr lang="lv-LV" sz="13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Dalderu</a:t>
                      </a:r>
                      <a:r>
                        <a:rPr lang="lv-LV" sz="1300" b="1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iela, Kreiļu iela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1000000.00 €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400000.00 €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988826"/>
                  </a:ext>
                </a:extLst>
              </a:tr>
              <a:tr h="2152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C3.2.2.1.1. Auto stāvlaukumu izveide un paplašināšana (</a:t>
                      </a:r>
                      <a:r>
                        <a:rPr lang="lv-LV" sz="13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Karlsona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parks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660000.00 €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9612"/>
                  </a:ext>
                </a:extLst>
              </a:tr>
              <a:tr h="2152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C3.2.2.1.2. Auto stāvlaukumu izveide un paplašināšana (</a:t>
                      </a:r>
                      <a:r>
                        <a:rPr lang="lv-LV" sz="13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ielā 20</a:t>
                      </a:r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660000.00 €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863274"/>
                  </a:ext>
                </a:extLst>
              </a:tr>
              <a:tr h="1913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C3.2.2.1.3. Auto stāvlaukumu izveide un paplašināšana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Lilastē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660000.00 €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Izpildīts   300000.00 €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360000.00 €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429404"/>
                  </a:ext>
                </a:extLst>
              </a:tr>
              <a:tr h="74214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C3.2.2.2. Auto stāvlaukumu labiekārtošana, mobilitātes punktu izveide pie dzelzceļa stacijām 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</a:t>
                      </a:r>
                      <a:r>
                        <a:rPr lang="lv-LV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pasākusm</a:t>
                      </a: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saistīts ar pasākumu “C6.3.1.1. Mobilitātes veicināšana novada teritorijā un ar citām pašvaldībām (ĀNIEKRP pasākums Nr.5.2.1.)”)</a:t>
                      </a:r>
                      <a:endParaRPr lang="lv-LV" sz="13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4 500 000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2500000.00 €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2000000.00 €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880486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C3.1.2.1.3. Pašvaldības ceļu un ielu infrastruktūras uzturēšana un attīstība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Vanagu iela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112500.00 €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112500.00 €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067378"/>
                  </a:ext>
                </a:extLst>
              </a:tr>
              <a:tr h="31091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C3.1.2.1.4. Pašvaldības ceļu un ielu infrastruktūras uzturēšana un attīstība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Zibeņu – Briljantu ceļš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750000.00 €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Nav veikts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750000.00 €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534382"/>
                  </a:ext>
                </a:extLst>
              </a:tr>
              <a:tr h="3587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C3.1.1.2.1. Carnikavas ciema centra satiksmes drošības uzlabošanas 1. kārtas īstenošana (</a:t>
                      </a:r>
                      <a:r>
                        <a:rPr lang="lv-LV" sz="13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Tunelis zem dzelzceļa</a:t>
                      </a:r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10508"/>
                  </a:ext>
                </a:extLst>
              </a:tr>
              <a:tr h="4783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Ā3.1.2.2.2. Pašvaldības ceļu / ielu ar grants un šķembu segumu atjaunošana – projekts “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Laveru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grants seguma pārbūve, Ādažu novadā” (</a:t>
                      </a:r>
                      <a:r>
                        <a:rPr lang="lv-LV" sz="13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Laveru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ceļš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376674.00 €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376674.00 €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152861"/>
                  </a:ext>
                </a:extLst>
              </a:tr>
              <a:tr h="4305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Ā3.1.1.2.2. Satiksmes drošības uzlabošanas projektu izstrāde un īstenošana uz Ādažu pašvaldības ceļiem un ielām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Alderu un Kanālu ielas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1 280 585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1 280 585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937246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Ā3.1.2.2.3. Pašvaldības ceļu / ielu ar grants un šķembu segumu atjaunošana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Smilškalnu ceļš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1 134 969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1 134 969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490327"/>
                  </a:ext>
                </a:extLst>
              </a:tr>
              <a:tr h="3348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Ā3.1.2.3.7. Pašvaldības ceļu / ielu ar grants un šķembu segumu nomaiņa pret bruģi vai melno segumu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Lauku iela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390000.00 €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390000.00 €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483645"/>
                  </a:ext>
                </a:extLst>
              </a:tr>
              <a:tr h="717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C3.1.4.1.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Pievadceļu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izbūve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2 180 000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2 180 000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153756"/>
                  </a:ext>
                </a:extLst>
              </a:tr>
              <a:tr h="3348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Ā3.1.4.2.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Paralēlceļa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projektēšana, saskaņošana un izbūve no Vārpiņu ielas līdz </a:t>
                      </a:r>
                      <a:r>
                        <a:rPr lang="lv-LV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Ziemeļbulles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ielai (Zelmeņu iela)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1 000 000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1 000 000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672453"/>
                  </a:ext>
                </a:extLst>
              </a:tr>
              <a:tr h="38266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Ā3.1.2.1.4. Pašvaldības ceļu / ielu ar melno segumu atjaunošana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 posmā no Podnieku ielas līdz Dzirnavu ielai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 projektēšana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180000.00 €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122419"/>
                  </a:ext>
                </a:extLst>
              </a:tr>
              <a:tr h="33483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Ā3.1.2.3.8. Pašvaldības ceļu / ielu ar grants un šķembu segumu nomaiņa pret bruģi vai melno segumu (</a:t>
                      </a:r>
                      <a:r>
                        <a:rPr lang="lv-LV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Depo iela</a:t>
                      </a:r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VTP3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       120000.00 €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22000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120000.00 €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731706"/>
                  </a:ext>
                </a:extLst>
              </a:tr>
              <a:tr h="60879"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Kopsumma: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4995605.00 €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4292500.00 €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2726674.00 €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328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986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55353-2AD5-C8FD-1C6C-877E7BBA3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Projekti, kam nepieciešams finansējums</a:t>
            </a:r>
            <a:endParaRPr lang="lv-LV" sz="4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89A5B2C-B4AB-AFFB-D3A0-CF9E0566E8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512781"/>
              </p:ext>
            </p:extLst>
          </p:nvPr>
        </p:nvGraphicFramePr>
        <p:xfrm>
          <a:off x="152400" y="2247900"/>
          <a:ext cx="17221200" cy="685733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3518763726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231482106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23271085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88851573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183620201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4468316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43990184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57977889"/>
                    </a:ext>
                  </a:extLst>
                </a:gridCol>
              </a:tblGrid>
              <a:tr h="16959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Nr.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Projekta nosaukums (aktivitāte)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Prioritāte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Līdzfinansējums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2027.gads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68168"/>
                  </a:ext>
                </a:extLst>
              </a:tr>
              <a:tr h="2152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ielā </a:t>
                      </a:r>
                      <a:r>
                        <a:rPr lang="lv-LV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divkārtas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virsmas apstrāde (350 m).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Ir būvprojekts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Izpildīts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179941"/>
                  </a:ext>
                </a:extLst>
              </a:tr>
              <a:tr h="28917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Ūbeļu ielā divkārtas virsmas apstrāde (920 m)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Montserrat" panose="00000500000000000000" pitchFamily="2" charset="-70"/>
                        </a:rPr>
                        <a:t>Netika atbalstīts, 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uz 2025. gada </a:t>
                      </a: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130000.00 €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51191"/>
                  </a:ext>
                </a:extLst>
              </a:tr>
              <a:tr h="76133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Gājēju tuneļa zem dzlezceļa sliedēm Stacijas un Rožu ielas savienošanai izbūve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i="0" u="none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Netika atbalstīts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pārcelts uz 2025. gada </a:t>
                      </a: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800000.00 €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102892"/>
                  </a:ext>
                </a:extLst>
              </a:tr>
              <a:tr h="31526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Saulītes ielas/atzars uz Ūdensrožu ielu divkārtas virsmas apstrāde 0.85km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i="0" u="none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Netika atbalstīts, 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pārcelts uz 2025. gada </a:t>
                      </a: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140000.00 €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988826"/>
                  </a:ext>
                </a:extLst>
              </a:tr>
              <a:tr h="41404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Lilastes ielas virsmas apstrāde posmā no dz. stacijas līdz Ziemeļu ielas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i="0" u="none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Netika atbalstīts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pārcelts uz 2025. gada </a:t>
                      </a: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60000.00 €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9612"/>
                  </a:ext>
                </a:extLst>
              </a:tr>
              <a:tr h="2152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Rožu ielas </a:t>
                      </a:r>
                      <a:r>
                        <a:rPr lang="lv-LV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divkārtas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virsmas apstrāde posmā no Zušu ielas līdz Zušu ielai 0.35km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Netika atbalstīts, pārcelts uz 2025. gada </a:t>
                      </a: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40000.00 €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8632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Mērnieku ielas divkārtas virsmas apstrāde 0.37km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Netika atbalstīts, pārcelts uz 2025. gada </a:t>
                      </a: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50000.00 €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429404"/>
                  </a:ext>
                </a:extLst>
              </a:tr>
              <a:tr h="42739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Ķiršu ielas II Lietus kanalizācijas </a:t>
                      </a:r>
                      <a:r>
                        <a:rPr lang="lv-LV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atvade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uz </a:t>
                      </a:r>
                      <a:r>
                        <a:rPr lang="lv-LV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Vējupi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Netika atbalstīts, pārcelts uz 2025. gada </a:t>
                      </a: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110000.00 €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880486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3.48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Ārputnu ielas (daļēji pašu spēkiem) grants ceļa izbūve 0.45km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Netika atbalstīts, pārcelts uz 2025. gada </a:t>
                      </a:r>
                      <a:r>
                        <a:rPr lang="lv-LV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proj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    75000.00 €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067378"/>
                  </a:ext>
                </a:extLst>
              </a:tr>
              <a:tr h="60879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Kopsumma: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3620000.00 €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328254"/>
                  </a:ext>
                </a:extLst>
              </a:tr>
            </a:tbl>
          </a:graphicData>
        </a:graphic>
      </p:graphicFrame>
      <p:sp>
        <p:nvSpPr>
          <p:cNvPr id="8" name="AutoShape 3">
            <a:extLst>
              <a:ext uri="{FF2B5EF4-FFF2-40B4-BE49-F238E27FC236}">
                <a16:creationId xmlns:a16="http://schemas.microsoft.com/office/drawing/2014/main" id="{E2B6BA50-1F58-AA26-05C0-114EB0B1C8A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A0FC3C83-7D86-B23B-6416-C66562F8A2A3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2C3DDF06-1698-7EFF-CFEB-69CBFCDD2628}"/>
              </a:ext>
            </a:extLst>
          </p:cNvPr>
          <p:cNvSpPr txBox="1"/>
          <p:nvPr/>
        </p:nvSpPr>
        <p:spPr>
          <a:xfrm>
            <a:off x="91439" y="963930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901324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39D72-F494-A57A-9D74-7DC55E6D3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424565"/>
            <a:ext cx="15773400" cy="1280536"/>
          </a:xfrm>
        </p:spPr>
        <p:txBody>
          <a:bodyPr>
            <a:noAutofit/>
          </a:bodyPr>
          <a:lstStyle/>
          <a:p>
            <a:pPr algn="ctr"/>
            <a:r>
              <a:rPr lang="lv-LV" sz="4800" b="1" dirty="0">
                <a:solidFill>
                  <a:srgbClr val="595959"/>
                </a:solidFill>
                <a:latin typeface="Montserrat" panose="00000500000000000000" pitchFamily="2" charset="-70"/>
              </a:rPr>
              <a:t>Uzturēšanas izmaksas papildus mērķdotācijām</a:t>
            </a:r>
            <a:endParaRPr lang="lv-LV" sz="4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963564-04DF-B41F-B610-9A465C938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104230"/>
              </p:ext>
            </p:extLst>
          </p:nvPr>
        </p:nvGraphicFramePr>
        <p:xfrm>
          <a:off x="1404867" y="3619500"/>
          <a:ext cx="15742919" cy="1645920"/>
        </p:xfrm>
        <a:graphic>
          <a:graphicData uri="http://schemas.openxmlformats.org/drawingml/2006/table">
            <a:tbl>
              <a:tblPr/>
              <a:tblGrid>
                <a:gridCol w="4174063">
                  <a:extLst>
                    <a:ext uri="{9D8B030D-6E8A-4147-A177-3AD203B41FA5}">
                      <a16:colId xmlns:a16="http://schemas.microsoft.com/office/drawing/2014/main" val="2055266732"/>
                    </a:ext>
                  </a:extLst>
                </a:gridCol>
                <a:gridCol w="2267393">
                  <a:extLst>
                    <a:ext uri="{9D8B030D-6E8A-4147-A177-3AD203B41FA5}">
                      <a16:colId xmlns:a16="http://schemas.microsoft.com/office/drawing/2014/main" val="1281684715"/>
                    </a:ext>
                  </a:extLst>
                </a:gridCol>
                <a:gridCol w="2138564">
                  <a:extLst>
                    <a:ext uri="{9D8B030D-6E8A-4147-A177-3AD203B41FA5}">
                      <a16:colId xmlns:a16="http://schemas.microsoft.com/office/drawing/2014/main" val="3798879972"/>
                    </a:ext>
                  </a:extLst>
                </a:gridCol>
                <a:gridCol w="2344690">
                  <a:extLst>
                    <a:ext uri="{9D8B030D-6E8A-4147-A177-3AD203B41FA5}">
                      <a16:colId xmlns:a16="http://schemas.microsoft.com/office/drawing/2014/main" val="2438214329"/>
                    </a:ext>
                  </a:extLst>
                </a:gridCol>
                <a:gridCol w="2396222">
                  <a:extLst>
                    <a:ext uri="{9D8B030D-6E8A-4147-A177-3AD203B41FA5}">
                      <a16:colId xmlns:a16="http://schemas.microsoft.com/office/drawing/2014/main" val="1897476824"/>
                    </a:ext>
                  </a:extLst>
                </a:gridCol>
                <a:gridCol w="2421987">
                  <a:extLst>
                    <a:ext uri="{9D8B030D-6E8A-4147-A177-3AD203B41FA5}">
                      <a16:colId xmlns:a16="http://schemas.microsoft.com/office/drawing/2014/main" val="4106170778"/>
                    </a:ext>
                  </a:extLst>
                </a:gridCol>
              </a:tblGrid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86239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Tiltu uzturēšana (18 gab.)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30000.00 €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60000.00 €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089564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Bedrīšu un </a:t>
                      </a:r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iesēdumu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remonts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80000.00 €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780471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Minerālmateriālu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iegāde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70000.00 €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120000.00 €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130000.00 €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312619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Pretputekļu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iestrāde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     50000.00 €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3488636"/>
                  </a:ext>
                </a:extLst>
              </a:tr>
              <a:tr h="173151"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        190000.00 €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  240000.00 €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300000.00 €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310000.00 €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599383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26FF67CF-7809-E203-84AD-E62E76A2AB6B}"/>
              </a:ext>
            </a:extLst>
          </p:cNvPr>
          <p:cNvSpPr txBox="1">
            <a:spLocks/>
          </p:cNvSpPr>
          <p:nvPr/>
        </p:nvSpPr>
        <p:spPr>
          <a:xfrm>
            <a:off x="1374386" y="6874091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lv-LV" sz="32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3FE85725-B59B-73DA-867C-AAE129FDAB89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7276F3B3-E17A-47F9-C3BB-B35AC73F8464}"/>
              </a:ext>
            </a:extLst>
          </p:cNvPr>
          <p:cNvSpPr txBox="1"/>
          <p:nvPr/>
        </p:nvSpPr>
        <p:spPr>
          <a:xfrm>
            <a:off x="91439" y="963930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7376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772C22F-93FC-211C-ADA3-8F58D4897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131656"/>
              </p:ext>
            </p:extLst>
          </p:nvPr>
        </p:nvGraphicFramePr>
        <p:xfrm>
          <a:off x="4610099" y="2933700"/>
          <a:ext cx="9067800" cy="2971800"/>
        </p:xfrm>
        <a:graphic>
          <a:graphicData uri="http://schemas.openxmlformats.org/drawingml/2006/table">
            <a:tbl>
              <a:tblPr/>
              <a:tblGrid>
                <a:gridCol w="1813560">
                  <a:extLst>
                    <a:ext uri="{9D8B030D-6E8A-4147-A177-3AD203B41FA5}">
                      <a16:colId xmlns:a16="http://schemas.microsoft.com/office/drawing/2014/main" val="1689251007"/>
                    </a:ext>
                  </a:extLst>
                </a:gridCol>
                <a:gridCol w="1813560">
                  <a:extLst>
                    <a:ext uri="{9D8B030D-6E8A-4147-A177-3AD203B41FA5}">
                      <a16:colId xmlns:a16="http://schemas.microsoft.com/office/drawing/2014/main" val="1356480429"/>
                    </a:ext>
                  </a:extLst>
                </a:gridCol>
                <a:gridCol w="1813560">
                  <a:extLst>
                    <a:ext uri="{9D8B030D-6E8A-4147-A177-3AD203B41FA5}">
                      <a16:colId xmlns:a16="http://schemas.microsoft.com/office/drawing/2014/main" val="3595705173"/>
                    </a:ext>
                  </a:extLst>
                </a:gridCol>
                <a:gridCol w="1813560">
                  <a:extLst>
                    <a:ext uri="{9D8B030D-6E8A-4147-A177-3AD203B41FA5}">
                      <a16:colId xmlns:a16="http://schemas.microsoft.com/office/drawing/2014/main" val="509794338"/>
                    </a:ext>
                  </a:extLst>
                </a:gridCol>
                <a:gridCol w="1813560">
                  <a:extLst>
                    <a:ext uri="{9D8B030D-6E8A-4147-A177-3AD203B41FA5}">
                      <a16:colId xmlns:a16="http://schemas.microsoft.com/office/drawing/2014/main" val="40144608"/>
                    </a:ext>
                  </a:extLst>
                </a:gridCol>
              </a:tblGrid>
              <a:tr h="121249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Sabrucis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 sabrukšanas robežas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Slikts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Apmierinošs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Labs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7774164"/>
                  </a:ext>
                </a:extLst>
              </a:tr>
              <a:tr h="5230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522290"/>
                  </a:ext>
                </a:extLst>
              </a:tr>
              <a:tr h="12362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Pārbūve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Pārbūve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Seguma atjaunošana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Uzturēšana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Uzturēšana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20555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D46E76D-3FC5-C7DD-495E-0ADD662EAA26}"/>
              </a:ext>
            </a:extLst>
          </p:cNvPr>
          <p:cNvSpPr txBox="1"/>
          <p:nvPr/>
        </p:nvSpPr>
        <p:spPr>
          <a:xfrm>
            <a:off x="4572000" y="1866900"/>
            <a:ext cx="9563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b="1" dirty="0">
                <a:solidFill>
                  <a:srgbClr val="595959"/>
                </a:solidFill>
                <a:latin typeface="Montserrat" panose="00000500000000000000" pitchFamily="2" charset="-70"/>
              </a:rPr>
              <a:t>Ielu un ceļu stāvokļa gradācija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BB62DAEF-01B5-9251-73FC-82CE6C2E5C2E}"/>
              </a:ext>
            </a:extLst>
          </p:cNvPr>
          <p:cNvSpPr txBox="1"/>
          <p:nvPr/>
        </p:nvSpPr>
        <p:spPr>
          <a:xfrm>
            <a:off x="91439" y="963930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ĀDAŽU NOVADA PAŠVALDĪBA   I   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595959"/>
                </a:solidFill>
                <a:latin typeface="Montserrat" pitchFamily="2" charset="77"/>
              </a:rPr>
              <a:t>4</a:t>
            </a:r>
            <a:r>
              <a:rPr lang="en-US" sz="1500" dirty="0">
                <a:solidFill>
                  <a:srgbClr val="595959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7090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27569</TotalTime>
  <Words>10213</Words>
  <Application>Microsoft Office PowerPoint</Application>
  <PresentationFormat>Custom</PresentationFormat>
  <Paragraphs>5731</Paragraphs>
  <Slides>49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Arial</vt:lpstr>
      <vt:lpstr>Calibri</vt:lpstr>
      <vt:lpstr>Montserrat Semi-Bold Bold</vt:lpstr>
      <vt:lpstr>Montserrat Classic Bold</vt:lpstr>
      <vt:lpstr>Times New Roman</vt:lpstr>
      <vt:lpstr>Montserrat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Projekti, kam nepieciešams līdzfinansējums</vt:lpstr>
      <vt:lpstr>Projekti, kam nepieciešams finansējums</vt:lpstr>
      <vt:lpstr>Uzturēšanas izmaksas papildus mērķdotācijām</vt:lpstr>
      <vt:lpstr>PowerPoint Presentation</vt:lpstr>
      <vt:lpstr>PowerPoint Presentation</vt:lpstr>
      <vt:lpstr>2024. GADĀ PAVEIKTAIS IELU UN CEĻU POSMOS</vt:lpstr>
      <vt:lpstr>Kopējais ciemu ielu stāvokļa kopsavilkums Ādažu novadā kopā</vt:lpstr>
      <vt:lpstr>Ādažu novada ielu skaits pēc to stāvokļa un seguma veidu dalījums pēc kilometriem</vt:lpstr>
      <vt:lpstr>A un B klases ceļu stāvoklis Ādažu pagastā</vt:lpstr>
      <vt:lpstr>Ādažu pilsētas ielu stāvokļa kopsavilkums</vt:lpstr>
      <vt:lpstr>Baltezera ielu stāvokļa kopsavilkums</vt:lpstr>
      <vt:lpstr>Kadagas ielu stāvokļa kopsavilkums</vt:lpstr>
      <vt:lpstr>Ataru, Birznieku, Stapriņu un Eimuru ciemu ielu stāvokļa kopsavilkums</vt:lpstr>
      <vt:lpstr>Garkalnes, Iļķenes Alderu ciemu ielu stāvokļa kopsavilkums</vt:lpstr>
      <vt:lpstr>Divezera ciema ielas</vt:lpstr>
      <vt:lpstr>Carnikavas pagasta ceļu stāvokļa kopsavilkums</vt:lpstr>
      <vt:lpstr>Gaujas un Lilastes ielu stāvokļa kopsavilkums</vt:lpstr>
      <vt:lpstr>Carnikavas ielu stāvokļa kopsavilkums</vt:lpstr>
      <vt:lpstr>Garupes ielu stāvokļa kopsavilkums</vt:lpstr>
      <vt:lpstr>Kalngales ielu stāvokļa kopsavilkums</vt:lpstr>
      <vt:lpstr>Ādažu A un B grupas ceļi</vt:lpstr>
      <vt:lpstr>Ādažu B grupas ceļi</vt:lpstr>
      <vt:lpstr>Ādažu pilsētas ielas</vt:lpstr>
      <vt:lpstr>Ādažu pilsētas ielas</vt:lpstr>
      <vt:lpstr>PowerPoint Presentation</vt:lpstr>
      <vt:lpstr>Baltezera ciema ielas</vt:lpstr>
      <vt:lpstr>Kadagas ciema ielas</vt:lpstr>
      <vt:lpstr>Ataru, Birznieku, Stapriņu un Eimuru ciemu ielas</vt:lpstr>
      <vt:lpstr>Garkalnes, Iļķenes Alderu ciemu ielas</vt:lpstr>
      <vt:lpstr>Carnikavas pagasta ceļi</vt:lpstr>
      <vt:lpstr>Lilastes un Gaujas ciema ielas</vt:lpstr>
      <vt:lpstr>Gaujas ciema ielas</vt:lpstr>
      <vt:lpstr>Carnikavas ciema ielas</vt:lpstr>
      <vt:lpstr>Carnikavas ciema ielas</vt:lpstr>
      <vt:lpstr>Carnikavas ciema ielas</vt:lpstr>
      <vt:lpstr>Garupes ciema ielas</vt:lpstr>
      <vt:lpstr>Kalngales ciema ielas</vt:lpstr>
      <vt:lpstr>Kalngales ciema ielas</vt:lpstr>
      <vt:lpstr>Garciema ciema ielas</vt:lpstr>
      <vt:lpstr>Garciema ciema ielas</vt:lpstr>
      <vt:lpstr>Garciema ielu stāvokļa kopsavilkums</vt:lpstr>
      <vt:lpstr>Siguļu ciema ielas</vt:lpstr>
      <vt:lpstr>Siguļu ielu stāvokļa kopsavilkums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</dc:creator>
  <cp:lastModifiedBy>Sintija Tenisa</cp:lastModifiedBy>
  <cp:revision>111</cp:revision>
  <dcterms:created xsi:type="dcterms:W3CDTF">2006-08-16T00:00:00Z</dcterms:created>
  <dcterms:modified xsi:type="dcterms:W3CDTF">2024-10-17T11:06:37Z</dcterms:modified>
  <dc:identifier>DAFY3VwOX4w</dc:identifier>
</cp:coreProperties>
</file>