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0"/>
  </p:notesMasterIdLst>
  <p:sldIdLst>
    <p:sldId id="432" r:id="rId2"/>
    <p:sldId id="456" r:id="rId3"/>
    <p:sldId id="452" r:id="rId4"/>
    <p:sldId id="455" r:id="rId5"/>
    <p:sldId id="454" r:id="rId6"/>
    <p:sldId id="453" r:id="rId7"/>
    <p:sldId id="457" r:id="rId8"/>
    <p:sldId id="458" r:id="rId9"/>
  </p:sldIdLst>
  <p:sldSz cx="18288000" cy="10287000"/>
  <p:notesSz cx="6797675" cy="9926638"/>
  <p:embeddedFontLst>
    <p:embeddedFont>
      <p:font typeface="Montserrat" panose="00000500000000000000" pitchFamily="50" charset="-70"/>
      <p:regular r:id="rId11"/>
      <p:bold r:id="rId12"/>
      <p:italic r:id="rId13"/>
      <p:boldItalic r:id="rId14"/>
    </p:embeddedFont>
    <p:embeddedFont>
      <p:font typeface="Wingdings 2" panose="05020102010507070707" pitchFamily="18" charset="2"/>
      <p:regular r:id="rId15"/>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7" autoAdjust="0"/>
    <p:restoredTop sz="94674" autoAdjust="0"/>
  </p:normalViewPr>
  <p:slideViewPr>
    <p:cSldViewPr>
      <p:cViewPr varScale="1">
        <p:scale>
          <a:sx n="52" d="100"/>
          <a:sy n="52" d="100"/>
        </p:scale>
        <p:origin x="696"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17.10.2024</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10/17/2024</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10/17/2024</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10/17/2024</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10/17/2024</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10/17/2024</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10/17/2024</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10/17/2024</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10/17/2024</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10/17/2024</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10/17/2024</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10/17/2024</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10/17/2024</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276725"/>
            <a:ext cx="16611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Sadarbības piedāvājumi programmā «Eiropas pilsētu iniciatīva»</a:t>
            </a:r>
          </a:p>
          <a:p>
            <a:pPr algn="ctr" eaLnBrk="1" hangingPunct="1"/>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09.10.</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4</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43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Programma – «</a:t>
            </a:r>
            <a:r>
              <a:rPr lang="lv-LV" altLang="lv-LV" sz="2600" b="1" dirty="0">
                <a:latin typeface="Montserrat" pitchFamily="2" charset="-70"/>
              </a:rPr>
              <a:t>Eiropas pilsētu iniciatīva</a:t>
            </a:r>
            <a:r>
              <a:rPr lang="lv-LV" altLang="lv-LV" sz="2600" dirty="0">
                <a:latin typeface="Montserrat" pitchFamily="2" charset="-70"/>
              </a:rPr>
              <a:t>» («</a:t>
            </a:r>
            <a:r>
              <a:rPr lang="lv-LV" altLang="lv-LV" sz="2600" dirty="0" err="1">
                <a:latin typeface="Montserrat" pitchFamily="2" charset="-70"/>
              </a:rPr>
              <a:t>European</a:t>
            </a:r>
            <a:r>
              <a:rPr lang="lv-LV" altLang="lv-LV" sz="2600" dirty="0">
                <a:latin typeface="Montserrat" pitchFamily="2" charset="-70"/>
              </a:rPr>
              <a:t> </a:t>
            </a:r>
            <a:r>
              <a:rPr lang="lv-LV" altLang="lv-LV" sz="2600" dirty="0" err="1">
                <a:latin typeface="Montserrat" pitchFamily="2" charset="-70"/>
              </a:rPr>
              <a:t>Urban</a:t>
            </a:r>
            <a:r>
              <a:rPr lang="lv-LV" altLang="lv-LV" sz="2600" dirty="0">
                <a:latin typeface="Montserrat" pitchFamily="2" charset="-70"/>
              </a:rPr>
              <a:t> </a:t>
            </a:r>
            <a:r>
              <a:rPr lang="lv-LV" altLang="lv-LV" sz="2600" dirty="0" err="1">
                <a:latin typeface="Montserrat" pitchFamily="2" charset="-70"/>
              </a:rPr>
              <a:t>Initiative</a:t>
            </a:r>
            <a:r>
              <a:rPr lang="lv-LV" altLang="lv-LV" sz="2600" dirty="0">
                <a:latin typeface="Montserrat" pitchFamily="2" charset="-70"/>
              </a:rPr>
              <a:t>»)</a:t>
            </a:r>
          </a:p>
          <a:p>
            <a:pPr marL="457200" indent="-457200">
              <a:spcBef>
                <a:spcPts val="1200"/>
              </a:spcBef>
              <a:buFont typeface="Wingdings 2" panose="05020102010507070707" pitchFamily="18" charset="2"/>
              <a:buChar char=""/>
            </a:pPr>
            <a:r>
              <a:rPr lang="lv-LV" altLang="lv-LV" sz="2600" b="1" dirty="0">
                <a:latin typeface="Montserrat" pitchFamily="2" charset="-70"/>
              </a:rPr>
              <a:t>Konkurss vērsts uz novatoriskām darbībām</a:t>
            </a:r>
            <a:r>
              <a:rPr lang="lv-LV" altLang="lv-LV" sz="2600" dirty="0">
                <a:latin typeface="Montserrat" pitchFamily="2" charset="-70"/>
              </a:rPr>
              <a:t>, vērstām uz inovatīviem projektiem, kas </a:t>
            </a:r>
            <a:r>
              <a:rPr lang="lv-LV" altLang="lv-LV" sz="2600" b="1" dirty="0">
                <a:latin typeface="Montserrat" pitchFamily="2" charset="-70"/>
              </a:rPr>
              <a:t>koncentrējas uz divām tēmām</a:t>
            </a:r>
            <a:r>
              <a:rPr lang="lv-LV" altLang="lv-LV" sz="2600" dirty="0">
                <a:latin typeface="Montserrat" pitchFamily="2" charset="-70"/>
              </a:rPr>
              <a:t>: </a:t>
            </a:r>
          </a:p>
          <a:p>
            <a:pPr marL="1200150" lvl="1" indent="-457200">
              <a:spcBef>
                <a:spcPts val="1200"/>
              </a:spcBef>
              <a:buFont typeface="Wingdings 2" panose="05020102010507070707" pitchFamily="18" charset="2"/>
              <a:buChar char=""/>
            </a:pPr>
            <a:r>
              <a:rPr lang="lv-LV" altLang="lv-LV" sz="2600" dirty="0">
                <a:latin typeface="Montserrat" pitchFamily="2" charset="-70"/>
              </a:rPr>
              <a:t>«Enerģijas pāreja» – mērķis ir atbalstīt pārnēsājamu un mērogojamu inovatīvu risinājumu testēšanu reālās dzīves apstākļos ekonomiski dzīvotspējīgiem, viedākiem un integrētākiem vietējiem enerģijas tīkliem, bez oglekļa emisijām un pieprasījuma, vienlaikus sniedzot iespēju iedzīvotājiem un ieinteresētajām personām, lai paātrinātu pāreju</a:t>
            </a:r>
          </a:p>
          <a:p>
            <a:pPr marL="1200150" lvl="1" indent="-457200">
              <a:spcBef>
                <a:spcPts val="1200"/>
              </a:spcBef>
              <a:buFont typeface="Wingdings 2" panose="05020102010507070707" pitchFamily="18" charset="2"/>
              <a:buChar char=""/>
            </a:pPr>
            <a:r>
              <a:rPr lang="lv-LV" altLang="lv-LV" sz="2600" dirty="0">
                <a:latin typeface="Montserrat" pitchFamily="2" charset="-70"/>
              </a:rPr>
              <a:t>“Tehnoloģijas pilsētās” – mērķis ir atbalstīt inovatīvu risinājumu testēšanu, ko nodrošina jaunas tehnoloģijas reālās dzīves apstākļos, lai sniegtu labākus pakalpojumus iedzīvotājiem un/vai palielinātu vietējo iestāžu spēju piedāvāt šos pakalpojumus, veicot eksperimentus, kas varētu atkārtot plašākā mērogā, izmantojot kohēzijas politikas ieguldījumus</a:t>
            </a:r>
          </a:p>
          <a:p>
            <a:pPr marL="457200" indent="-457200">
              <a:spcBef>
                <a:spcPts val="600"/>
              </a:spcBef>
              <a:buFont typeface="Wingdings 2" panose="05020102010507070707" pitchFamily="18" charset="2"/>
              <a:buChar char=""/>
            </a:pPr>
            <a:endParaRPr lang="lv-LV" altLang="lv-LV" sz="2600"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Par programmu</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443B293B-CD77-DBF2-BBE2-3FC14B6525CD}"/>
              </a:ext>
            </a:extLst>
          </p:cNvPr>
          <p:cNvPicPr>
            <a:picLocks noChangeAspect="1"/>
          </p:cNvPicPr>
          <p:nvPr/>
        </p:nvPicPr>
        <p:blipFill>
          <a:blip r:embed="rId2"/>
          <a:stretch>
            <a:fillRect/>
          </a:stretch>
        </p:blipFill>
        <p:spPr>
          <a:xfrm>
            <a:off x="13305963" y="434946"/>
            <a:ext cx="4814497" cy="498504"/>
          </a:xfrm>
          <a:prstGeom prst="rect">
            <a:avLst/>
          </a:prstGeom>
        </p:spPr>
      </p:pic>
    </p:spTree>
    <p:extLst>
      <p:ext uri="{BB962C8B-B14F-4D97-AF65-F5344CB8AC3E}">
        <p14:creationId xmlns:p14="http://schemas.microsoft.com/office/powerpoint/2010/main" val="151812995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Maksimālā atbalsta summa no ERAF vienam projektam – 5 milj. </a:t>
            </a:r>
            <a:r>
              <a:rPr lang="lv-LV" altLang="lv-LV" sz="2600" dirty="0" err="1">
                <a:latin typeface="Montserrat" pitchFamily="2" charset="-70"/>
              </a:rPr>
              <a:t>euro</a:t>
            </a:r>
            <a:r>
              <a:rPr lang="lv-LV" altLang="lv-LV" sz="2600" dirty="0">
                <a:latin typeface="Montserrat" pitchFamily="2" charset="-70"/>
              </a:rPr>
              <a:t>.</a:t>
            </a:r>
          </a:p>
          <a:p>
            <a:pPr marL="457200" indent="-457200">
              <a:spcBef>
                <a:spcPts val="1200"/>
              </a:spcBef>
              <a:buFont typeface="Wingdings 2" panose="05020102010507070707" pitchFamily="18" charset="2"/>
              <a:buChar char=""/>
            </a:pPr>
            <a:r>
              <a:rPr lang="lv-LV" altLang="lv-LV" sz="2600" b="1" dirty="0">
                <a:latin typeface="Montserrat" pitchFamily="2" charset="-70"/>
              </a:rPr>
              <a:t>Finanšu avoti </a:t>
            </a:r>
            <a:r>
              <a:rPr lang="lv-LV" altLang="lv-LV" sz="2600" dirty="0">
                <a:latin typeface="Montserrat" pitchFamily="2" charset="-70"/>
              </a:rPr>
              <a:t>– ERAF finansējums 80% no attiecināmām izmaksām; 20% - savs finansējums (ieguldījums var būt skaidrā naudā un/vai natūrā)</a:t>
            </a:r>
          </a:p>
          <a:p>
            <a:pPr marL="457200" indent="-457200">
              <a:spcBef>
                <a:spcPts val="1200"/>
              </a:spcBef>
              <a:buFont typeface="Wingdings 2" panose="05020102010507070707" pitchFamily="18" charset="2"/>
              <a:buChar char=""/>
            </a:pPr>
            <a:r>
              <a:rPr lang="lv-LV" altLang="lv-LV" sz="2600" b="1" dirty="0">
                <a:latin typeface="Montserrat" pitchFamily="2" charset="-70"/>
              </a:rPr>
              <a:t>Partnerim</a:t>
            </a:r>
            <a:r>
              <a:rPr lang="lv-LV" altLang="lv-LV" sz="2600" dirty="0">
                <a:latin typeface="Montserrat" pitchFamily="2" charset="-70"/>
              </a:rPr>
              <a:t> </a:t>
            </a:r>
            <a:r>
              <a:rPr lang="lv-LV" altLang="lv-LV" sz="2600" b="1" dirty="0">
                <a:latin typeface="Montserrat" pitchFamily="2" charset="-70"/>
              </a:rPr>
              <a:t>paredzētais budžets </a:t>
            </a:r>
            <a:r>
              <a:rPr lang="lv-LV" altLang="lv-LV" sz="2600" dirty="0">
                <a:latin typeface="Montserrat" pitchFamily="2" charset="-70"/>
              </a:rPr>
              <a:t>– 130 000 EUR / 150 000 EUR</a:t>
            </a:r>
          </a:p>
          <a:p>
            <a:pPr marL="457200" indent="-457200">
              <a:spcBef>
                <a:spcPts val="1200"/>
              </a:spcBef>
              <a:buFont typeface="Wingdings 2" panose="05020102010507070707" pitchFamily="18" charset="2"/>
              <a:buChar char=""/>
            </a:pPr>
            <a:r>
              <a:rPr lang="lv-LV" altLang="lv-LV" sz="2600" b="1" dirty="0">
                <a:latin typeface="Montserrat" pitchFamily="2" charset="-70"/>
              </a:rPr>
              <a:t>Attiecināmās izmaksas</a:t>
            </a:r>
            <a:r>
              <a:rPr lang="lv-LV" altLang="lv-LV" sz="2600" dirty="0">
                <a:latin typeface="Montserrat" pitchFamily="2" charset="-70"/>
              </a:rPr>
              <a:t>:</a:t>
            </a:r>
          </a:p>
          <a:p>
            <a:pPr marL="1200150" lvl="1" indent="-457200">
              <a:spcBef>
                <a:spcPts val="1200"/>
              </a:spcBef>
              <a:buFont typeface="Wingdings 2" panose="05020102010507070707" pitchFamily="18" charset="2"/>
              <a:buChar char=""/>
            </a:pPr>
            <a:r>
              <a:rPr lang="lv-LV" altLang="lv-LV" sz="2600" dirty="0">
                <a:latin typeface="Montserrat" pitchFamily="2" charset="-70"/>
              </a:rPr>
              <a:t>Personāla izmaksas</a:t>
            </a:r>
          </a:p>
          <a:p>
            <a:pPr marL="1200150" lvl="1" indent="-457200">
              <a:spcBef>
                <a:spcPts val="1200"/>
              </a:spcBef>
              <a:buFont typeface="Wingdings 2" panose="05020102010507070707" pitchFamily="18" charset="2"/>
              <a:buChar char=""/>
            </a:pPr>
            <a:r>
              <a:rPr lang="lv-LV" altLang="lv-LV" sz="2600" dirty="0">
                <a:latin typeface="Montserrat" pitchFamily="2" charset="-70"/>
              </a:rPr>
              <a:t>Biroja un administrācijas izdevumi</a:t>
            </a:r>
          </a:p>
          <a:p>
            <a:pPr marL="1200150" lvl="1" indent="-457200">
              <a:spcBef>
                <a:spcPts val="1200"/>
              </a:spcBef>
              <a:buFont typeface="Wingdings 2" panose="05020102010507070707" pitchFamily="18" charset="2"/>
              <a:buChar char=""/>
            </a:pPr>
            <a:r>
              <a:rPr lang="lv-LV" altLang="lv-LV" sz="2600" dirty="0">
                <a:latin typeface="Montserrat" pitchFamily="2" charset="-70"/>
              </a:rPr>
              <a:t>Ceļošanas un uzturēšanās izmaksas</a:t>
            </a:r>
          </a:p>
          <a:p>
            <a:pPr marL="1200150" lvl="1" indent="-457200">
              <a:spcBef>
                <a:spcPts val="1200"/>
              </a:spcBef>
              <a:buFont typeface="Wingdings 2" panose="05020102010507070707" pitchFamily="18" charset="2"/>
              <a:buChar char=""/>
            </a:pPr>
            <a:r>
              <a:rPr lang="lv-LV" altLang="lv-LV" sz="2600" dirty="0">
                <a:latin typeface="Montserrat" pitchFamily="2" charset="-70"/>
              </a:rPr>
              <a:t>Ārpakalpojumi</a:t>
            </a:r>
          </a:p>
          <a:p>
            <a:pPr marL="1200150" lvl="1" indent="-457200">
              <a:spcBef>
                <a:spcPts val="1200"/>
              </a:spcBef>
              <a:buFont typeface="Wingdings 2" panose="05020102010507070707" pitchFamily="18" charset="2"/>
              <a:buChar char=""/>
            </a:pPr>
            <a:r>
              <a:rPr lang="lv-LV" altLang="lv-LV" sz="2600" dirty="0">
                <a:latin typeface="Montserrat" pitchFamily="2" charset="-70"/>
              </a:rPr>
              <a:t>Aprīkojums</a:t>
            </a:r>
          </a:p>
          <a:p>
            <a:pPr marL="1200150" lvl="1" indent="-457200">
              <a:spcBef>
                <a:spcPts val="1200"/>
              </a:spcBef>
              <a:buFont typeface="Wingdings 2" panose="05020102010507070707" pitchFamily="18" charset="2"/>
              <a:buChar char=""/>
            </a:pPr>
            <a:r>
              <a:rPr lang="lv-LV" altLang="lv-LV" sz="2600" dirty="0">
                <a:latin typeface="Montserrat" pitchFamily="2" charset="-70"/>
              </a:rPr>
              <a:t>Infrastruktūras un būvdarbi</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Par programmu</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443B293B-CD77-DBF2-BBE2-3FC14B6525CD}"/>
              </a:ext>
            </a:extLst>
          </p:cNvPr>
          <p:cNvPicPr>
            <a:picLocks noChangeAspect="1"/>
          </p:cNvPicPr>
          <p:nvPr/>
        </p:nvPicPr>
        <p:blipFill>
          <a:blip r:embed="rId2"/>
          <a:stretch>
            <a:fillRect/>
          </a:stretch>
        </p:blipFill>
        <p:spPr>
          <a:xfrm>
            <a:off x="13305963" y="434946"/>
            <a:ext cx="4814497" cy="498504"/>
          </a:xfrm>
          <a:prstGeom prst="rect">
            <a:avLst/>
          </a:prstGeom>
        </p:spPr>
      </p:pic>
    </p:spTree>
    <p:extLst>
      <p:ext uri="{BB962C8B-B14F-4D97-AF65-F5344CB8AC3E}">
        <p14:creationId xmlns:p14="http://schemas.microsoft.com/office/powerpoint/2010/main" val="185248172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741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Izstrādājot EUI-IA projektu un </a:t>
            </a:r>
            <a:r>
              <a:rPr lang="lv-LV" altLang="lv-LV" sz="2600" b="1" dirty="0">
                <a:latin typeface="Montserrat" pitchFamily="2" charset="-70"/>
              </a:rPr>
              <a:t>visos projekta posmos, ir nepieciešams apzināt un iesaistīt plašāku ieinteresēto pušu grupu </a:t>
            </a:r>
            <a:r>
              <a:rPr lang="lv-LV" altLang="lv-LV" sz="2600" dirty="0">
                <a:latin typeface="Montserrat" pitchFamily="2" charset="-70"/>
              </a:rPr>
              <a:t>atkarībā no projekta rakstura: vietējās kopienas, sociālie partneri, uzņēmēji, NVO, eksperti, institūcijas, organizācijas, indivīdi utt., </a:t>
            </a:r>
            <a:r>
              <a:rPr lang="lv-LV" altLang="lv-LV" sz="2600" b="1" dirty="0">
                <a:latin typeface="Montserrat" pitchFamily="2" charset="-70"/>
              </a:rPr>
              <a:t>kā arī projekta mērķa grupas</a:t>
            </a:r>
            <a:r>
              <a:rPr lang="lv-LV" altLang="lv-LV" sz="2600" dirty="0">
                <a:latin typeface="Montserrat" pitchFamily="2" charset="-70"/>
              </a:rPr>
              <a:t> (t.i., atkarībā no projektiem: pilsoņi, praktikanti, darba meklētāji, neaizsargātas grupas un/vai dažādas kopienas, noteikta pakalpojuma vai administrācijas lietotāji), kuras var ietekmēt vai tikt ietekmētas no projekta.</a:t>
            </a:r>
          </a:p>
          <a:p>
            <a:pPr marL="457200" indent="-457200">
              <a:spcBef>
                <a:spcPts val="1200"/>
              </a:spcBef>
              <a:buFont typeface="Wingdings 2" panose="05020102010507070707" pitchFamily="18" charset="2"/>
              <a:buChar char=""/>
            </a:pPr>
            <a:r>
              <a:rPr lang="lv-LV" altLang="lv-LV" sz="2600" b="1" dirty="0">
                <a:latin typeface="Montserrat" pitchFamily="2" charset="-70"/>
              </a:rPr>
              <a:t>Mērķi, kas jāsasniedz, ieviešot projektus</a:t>
            </a:r>
            <a:r>
              <a:rPr lang="lv-LV" altLang="lv-LV" sz="2600" dirty="0">
                <a:latin typeface="Montserrat" pitchFamily="2" charset="-70"/>
              </a:rPr>
              <a:t>:</a:t>
            </a:r>
          </a:p>
          <a:p>
            <a:pPr marL="1200150" lvl="1" indent="-457200">
              <a:spcBef>
                <a:spcPts val="1200"/>
              </a:spcBef>
              <a:buFont typeface="Wingdings 2" panose="05020102010507070707" pitchFamily="18" charset="2"/>
              <a:buChar char=""/>
            </a:pPr>
            <a:r>
              <a:rPr lang="lv-LV" altLang="lv-LV" sz="2600" u="sng" dirty="0">
                <a:latin typeface="Montserrat" pitchFamily="2" charset="-70"/>
              </a:rPr>
              <a:t>Palielināt</a:t>
            </a:r>
            <a:r>
              <a:rPr lang="lv-LV" altLang="lv-LV" sz="2600" dirty="0">
                <a:latin typeface="Montserrat" pitchFamily="2" charset="-70"/>
              </a:rPr>
              <a:t> EUI-IA projekta izstrādātā </a:t>
            </a:r>
            <a:r>
              <a:rPr lang="lv-LV" altLang="lv-LV" sz="2600" u="sng" dirty="0">
                <a:latin typeface="Montserrat" pitchFamily="2" charset="-70"/>
              </a:rPr>
              <a:t>novatoriskā risinājuma vispārējo pielāgojamību un atkārtojamību citās </a:t>
            </a:r>
            <a:r>
              <a:rPr lang="lv-LV" altLang="lv-LV" sz="2600" dirty="0">
                <a:latin typeface="Montserrat" pitchFamily="2" charset="-70"/>
              </a:rPr>
              <a:t>ES pilsētu </a:t>
            </a:r>
            <a:r>
              <a:rPr lang="lv-LV" altLang="lv-LV" sz="2600" u="sng" dirty="0">
                <a:latin typeface="Montserrat" pitchFamily="2" charset="-70"/>
              </a:rPr>
              <a:t>teritorijās</a:t>
            </a:r>
            <a:r>
              <a:rPr lang="lv-LV" altLang="lv-LV" sz="2600" dirty="0">
                <a:latin typeface="Montserrat" pitchFamily="2" charset="-70"/>
              </a:rPr>
              <a:t> un pēc tam palielināt tā iespējas tikt atkārtotam ārzemēs un plašākā mērogā</a:t>
            </a:r>
          </a:p>
          <a:p>
            <a:pPr marL="1200150" lvl="1" indent="-457200">
              <a:spcBef>
                <a:spcPts val="1200"/>
              </a:spcBef>
              <a:buFont typeface="Wingdings 2" panose="05020102010507070707" pitchFamily="18" charset="2"/>
              <a:buChar char=""/>
            </a:pPr>
            <a:r>
              <a:rPr lang="lv-LV" altLang="lv-LV" sz="2600" u="sng" dirty="0">
                <a:latin typeface="Montserrat" pitchFamily="2" charset="-70"/>
              </a:rPr>
              <a:t>Ļaut Partneriem paaugstināt</a:t>
            </a:r>
            <a:r>
              <a:rPr lang="lv-LV" altLang="lv-LV" sz="2600" dirty="0">
                <a:latin typeface="Montserrat" pitchFamily="2" charset="-70"/>
              </a:rPr>
              <a:t> savu </a:t>
            </a:r>
            <a:r>
              <a:rPr lang="lv-LV" altLang="lv-LV" sz="2600" u="sng" dirty="0">
                <a:latin typeface="Montserrat" pitchFamily="2" charset="-70"/>
              </a:rPr>
              <a:t>inovāciju potenciālu </a:t>
            </a:r>
            <a:r>
              <a:rPr lang="lv-LV" altLang="lv-LV" sz="2600" dirty="0">
                <a:latin typeface="Montserrat" pitchFamily="2" charset="-70"/>
              </a:rPr>
              <a:t>un palielināt kapacitāti inovatīvu risinājumu ieviešanai</a:t>
            </a:r>
          </a:p>
          <a:p>
            <a:pPr marL="1200150" lvl="1" indent="-457200">
              <a:spcBef>
                <a:spcPts val="1200"/>
              </a:spcBef>
              <a:buFont typeface="Wingdings 2" panose="05020102010507070707" pitchFamily="18" charset="2"/>
              <a:buChar char=""/>
            </a:pPr>
            <a:r>
              <a:rPr lang="lv-LV" altLang="lv-LV" sz="2600" u="sng" dirty="0">
                <a:latin typeface="Montserrat" pitchFamily="2" charset="-70"/>
              </a:rPr>
              <a:t>Sagatavot</a:t>
            </a:r>
            <a:r>
              <a:rPr lang="lv-LV" altLang="lv-LV" sz="2600" dirty="0">
                <a:latin typeface="Montserrat" pitchFamily="2" charset="-70"/>
              </a:rPr>
              <a:t> pārbaudītā </a:t>
            </a:r>
            <a:r>
              <a:rPr lang="lv-LV" altLang="lv-LV" sz="2600" u="sng" dirty="0">
                <a:latin typeface="Montserrat" pitchFamily="2" charset="-70"/>
              </a:rPr>
              <a:t>inovatīvā risinājuma izmantošanu pilsētās</a:t>
            </a:r>
            <a:r>
              <a:rPr lang="lv-LV" altLang="lv-LV" sz="2600" dirty="0">
                <a:latin typeface="Montserrat" pitchFamily="2" charset="-70"/>
              </a:rPr>
              <a:t>, kas piedalās projekta aktivitātēs un gūst labumu no atkārtošanai gatava risinājuma</a:t>
            </a:r>
          </a:p>
          <a:p>
            <a:pPr marL="1200150" lvl="1" indent="-457200">
              <a:spcBef>
                <a:spcPts val="1200"/>
              </a:spcBef>
              <a:buFont typeface="Wingdings 2" panose="05020102010507070707" pitchFamily="18" charset="2"/>
              <a:buChar char=""/>
            </a:pPr>
            <a:r>
              <a:rPr lang="lv-LV" altLang="lv-LV" sz="2600" u="sng" dirty="0">
                <a:latin typeface="Montserrat" pitchFamily="2" charset="-70"/>
              </a:rPr>
              <a:t>Sniegt ieguldījumu vietējās politikas un stratēģiju uzlabošanā</a:t>
            </a:r>
          </a:p>
          <a:p>
            <a:pPr marL="1200150" lvl="1" indent="-457200">
              <a:spcBef>
                <a:spcPts val="1200"/>
              </a:spcBef>
              <a:buFont typeface="Wingdings 2" panose="05020102010507070707" pitchFamily="18" charset="2"/>
              <a:buChar char=""/>
            </a:pPr>
            <a:r>
              <a:rPr lang="lv-LV" altLang="lv-LV" sz="2600" u="sng" dirty="0">
                <a:latin typeface="Montserrat" pitchFamily="2" charset="-70"/>
              </a:rPr>
              <a:t>Atbalstīt zināšanu apmaiņu </a:t>
            </a:r>
            <a:r>
              <a:rPr lang="lv-LV" altLang="lv-LV" sz="2600" dirty="0">
                <a:latin typeface="Montserrat" pitchFamily="2" charset="-70"/>
              </a:rPr>
              <a:t>starp visiem partneriem</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Par programmu</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443B293B-CD77-DBF2-BBE2-3FC14B6525CD}"/>
              </a:ext>
            </a:extLst>
          </p:cNvPr>
          <p:cNvPicPr>
            <a:picLocks noChangeAspect="1"/>
          </p:cNvPicPr>
          <p:nvPr/>
        </p:nvPicPr>
        <p:blipFill>
          <a:blip r:embed="rId2"/>
          <a:stretch>
            <a:fillRect/>
          </a:stretch>
        </p:blipFill>
        <p:spPr>
          <a:xfrm>
            <a:off x="13305963" y="434946"/>
            <a:ext cx="4814497" cy="498504"/>
          </a:xfrm>
          <a:prstGeom prst="rect">
            <a:avLst/>
          </a:prstGeom>
        </p:spPr>
      </p:pic>
    </p:spTree>
    <p:extLst>
      <p:ext uri="{BB962C8B-B14F-4D97-AF65-F5344CB8AC3E}">
        <p14:creationId xmlns:p14="http://schemas.microsoft.com/office/powerpoint/2010/main" val="107138577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74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Laika grafiks</a:t>
            </a: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Par programmu</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443B293B-CD77-DBF2-BBE2-3FC14B6525CD}"/>
              </a:ext>
            </a:extLst>
          </p:cNvPr>
          <p:cNvPicPr>
            <a:picLocks noChangeAspect="1"/>
          </p:cNvPicPr>
          <p:nvPr/>
        </p:nvPicPr>
        <p:blipFill>
          <a:blip r:embed="rId2"/>
          <a:stretch>
            <a:fillRect/>
          </a:stretch>
        </p:blipFill>
        <p:spPr>
          <a:xfrm>
            <a:off x="13305963" y="434946"/>
            <a:ext cx="4814497" cy="498504"/>
          </a:xfrm>
          <a:prstGeom prst="rect">
            <a:avLst/>
          </a:prstGeom>
        </p:spPr>
      </p:pic>
      <p:pic>
        <p:nvPicPr>
          <p:cNvPr id="9" name="Attēls 8">
            <a:extLst>
              <a:ext uri="{FF2B5EF4-FFF2-40B4-BE49-F238E27FC236}">
                <a16:creationId xmlns:a16="http://schemas.microsoft.com/office/drawing/2014/main" id="{0131E461-60D5-031E-4E01-4C1A586A3383}"/>
              </a:ext>
            </a:extLst>
          </p:cNvPr>
          <p:cNvPicPr>
            <a:picLocks noChangeAspect="1"/>
          </p:cNvPicPr>
          <p:nvPr/>
        </p:nvPicPr>
        <p:blipFill rotWithShape="1">
          <a:blip r:embed="rId3">
            <a:extLst>
              <a:ext uri="{28A0092B-C50C-407E-A947-70E740481C1C}">
                <a14:useLocalDpi xmlns:a14="http://schemas.microsoft.com/office/drawing/2010/main" val="0"/>
              </a:ext>
            </a:extLst>
          </a:blip>
          <a:srcRect t="26042" b="41927"/>
          <a:stretch/>
        </p:blipFill>
        <p:spPr>
          <a:xfrm>
            <a:off x="4648200" y="1714500"/>
            <a:ext cx="11921884" cy="2864049"/>
          </a:xfrm>
          <a:prstGeom prst="rect">
            <a:avLst/>
          </a:prstGeom>
        </p:spPr>
      </p:pic>
      <p:pic>
        <p:nvPicPr>
          <p:cNvPr id="4" name="Attēls 3">
            <a:extLst>
              <a:ext uri="{FF2B5EF4-FFF2-40B4-BE49-F238E27FC236}">
                <a16:creationId xmlns:a16="http://schemas.microsoft.com/office/drawing/2014/main" id="{63709258-6B57-E60B-ED14-AE8FB8EAE45C}"/>
              </a:ext>
            </a:extLst>
          </p:cNvPr>
          <p:cNvPicPr>
            <a:picLocks noChangeAspect="1"/>
          </p:cNvPicPr>
          <p:nvPr/>
        </p:nvPicPr>
        <p:blipFill>
          <a:blip r:embed="rId4"/>
          <a:stretch>
            <a:fillRect/>
          </a:stretch>
        </p:blipFill>
        <p:spPr>
          <a:xfrm>
            <a:off x="6131767" y="4654750"/>
            <a:ext cx="8954750" cy="4582164"/>
          </a:xfrm>
          <a:prstGeom prst="rect">
            <a:avLst/>
          </a:prstGeom>
        </p:spPr>
      </p:pic>
    </p:spTree>
    <p:extLst>
      <p:ext uri="{BB962C8B-B14F-4D97-AF65-F5344CB8AC3E}">
        <p14:creationId xmlns:p14="http://schemas.microsoft.com/office/powerpoint/2010/main" val="68669298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893208"/>
            <a:ext cx="12863120" cy="726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Projekts – «</a:t>
            </a:r>
            <a:r>
              <a:rPr lang="lv-LV" altLang="lv-LV" sz="2600" b="1" dirty="0" err="1">
                <a:latin typeface="Montserrat" pitchFamily="2" charset="-70"/>
              </a:rPr>
              <a:t>Positive</a:t>
            </a:r>
            <a:r>
              <a:rPr lang="lv-LV" altLang="lv-LV" sz="2600" b="1" dirty="0">
                <a:latin typeface="Montserrat" pitchFamily="2" charset="-70"/>
              </a:rPr>
              <a:t> </a:t>
            </a:r>
            <a:r>
              <a:rPr lang="lv-LV" altLang="lv-LV" sz="2600" b="1" dirty="0" err="1">
                <a:latin typeface="Montserrat" pitchFamily="2" charset="-70"/>
              </a:rPr>
              <a:t>Energy</a:t>
            </a:r>
            <a:r>
              <a:rPr lang="lv-LV" altLang="lv-LV" sz="2600" b="1" dirty="0">
                <a:latin typeface="Montserrat" pitchFamily="2" charset="-70"/>
              </a:rPr>
              <a:t> </a:t>
            </a:r>
            <a:r>
              <a:rPr lang="lv-LV" altLang="lv-LV" sz="2600" b="1" dirty="0" err="1">
                <a:latin typeface="Montserrat" pitchFamily="2" charset="-70"/>
              </a:rPr>
              <a:t>District</a:t>
            </a:r>
            <a:r>
              <a:rPr lang="lv-LV" altLang="lv-LV" sz="2600" dirty="0">
                <a:latin typeface="Montserrat" pitchFamily="2" charset="-70"/>
              </a:rPr>
              <a:t>» (PED </a:t>
            </a:r>
            <a:r>
              <a:rPr lang="lv-LV" altLang="lv-LV" sz="2600" dirty="0" err="1">
                <a:latin typeface="Montserrat" pitchFamily="2" charset="-70"/>
              </a:rPr>
              <a:t>project</a:t>
            </a:r>
            <a:r>
              <a:rPr lang="lv-LV" altLang="lv-LV" sz="2600" dirty="0">
                <a:latin typeface="Montserrat" pitchFamily="2" charset="-70"/>
              </a:rPr>
              <a:t>)</a:t>
            </a:r>
          </a:p>
          <a:p>
            <a:pPr marL="457200" indent="-457200">
              <a:spcBef>
                <a:spcPts val="1200"/>
              </a:spcBef>
              <a:buFont typeface="Wingdings 2" panose="05020102010507070707" pitchFamily="18" charset="2"/>
              <a:buChar char=""/>
            </a:pPr>
            <a:r>
              <a:rPr lang="lv-LV" altLang="lv-LV" sz="2600" dirty="0">
                <a:latin typeface="Montserrat" pitchFamily="2" charset="-70"/>
              </a:rPr>
              <a:t>Projekta iniciators – </a:t>
            </a:r>
            <a:r>
              <a:rPr lang="lv-LV" altLang="lv-LV" sz="2600" b="1" dirty="0" err="1">
                <a:latin typeface="Montserrat" pitchFamily="2" charset="-70"/>
              </a:rPr>
              <a:t>Portici</a:t>
            </a:r>
            <a:r>
              <a:rPr lang="lv-LV" altLang="lv-LV" sz="2600" dirty="0">
                <a:latin typeface="Montserrat" pitchFamily="2" charset="-70"/>
              </a:rPr>
              <a:t> </a:t>
            </a:r>
            <a:r>
              <a:rPr lang="lv-LV" altLang="lv-LV" sz="2600" b="1" dirty="0">
                <a:latin typeface="Montserrat" pitchFamily="2" charset="-70"/>
              </a:rPr>
              <a:t>pašvaldība</a:t>
            </a:r>
            <a:r>
              <a:rPr lang="lv-LV" altLang="lv-LV" sz="2600" dirty="0">
                <a:latin typeface="Montserrat" pitchFamily="2" charset="-70"/>
              </a:rPr>
              <a:t> Itālijas Dienvidos (4,52 km</a:t>
            </a:r>
            <a:r>
              <a:rPr lang="lv-LV" altLang="lv-LV" sz="2600" baseline="30000" dirty="0">
                <a:latin typeface="Montserrat" pitchFamily="2" charset="-70"/>
              </a:rPr>
              <a:t>2</a:t>
            </a:r>
            <a:r>
              <a:rPr lang="lv-LV" altLang="lv-LV" sz="2600" dirty="0">
                <a:latin typeface="Montserrat" pitchFamily="2" charset="-70"/>
              </a:rPr>
              <a:t>, 53801 iedzīvotāji)</a:t>
            </a:r>
          </a:p>
          <a:p>
            <a:pPr marL="457200" indent="-457200">
              <a:spcBef>
                <a:spcPts val="1200"/>
              </a:spcBef>
              <a:buFont typeface="Wingdings 2" panose="05020102010507070707" pitchFamily="18" charset="2"/>
              <a:buChar char=""/>
            </a:pPr>
            <a:r>
              <a:rPr lang="lv-LV" altLang="lv-LV" sz="2600" dirty="0">
                <a:latin typeface="Montserrat" pitchFamily="2" charset="-70"/>
              </a:rPr>
              <a:t>Projekta </a:t>
            </a:r>
            <a:r>
              <a:rPr lang="lv-LV" altLang="lv-LV" sz="2600" b="1" dirty="0">
                <a:latin typeface="Montserrat" pitchFamily="2" charset="-70"/>
              </a:rPr>
              <a:t>mērķis</a:t>
            </a:r>
            <a:r>
              <a:rPr lang="lv-LV" altLang="lv-LV" sz="2600" dirty="0">
                <a:latin typeface="Montserrat" pitchFamily="2" charset="-70"/>
              </a:rPr>
              <a:t> – modelēt un pārbaudīt Pozitīvās enerģijas rajona laboratorijas (PED </a:t>
            </a:r>
            <a:r>
              <a:rPr lang="lv-LV" altLang="lv-LV" sz="2600" dirty="0" err="1">
                <a:latin typeface="Montserrat" pitchFamily="2" charset="-70"/>
              </a:rPr>
              <a:t>Lab</a:t>
            </a:r>
            <a:r>
              <a:rPr lang="lv-LV" altLang="lv-LV" sz="2600" dirty="0">
                <a:latin typeface="Montserrat" pitchFamily="2" charset="-70"/>
              </a:rPr>
              <a:t>) izveidi </a:t>
            </a:r>
            <a:r>
              <a:rPr lang="lv-LV" altLang="lv-LV" sz="2600" dirty="0" err="1">
                <a:latin typeface="Montserrat" pitchFamily="2" charset="-70"/>
              </a:rPr>
              <a:t>Portici</a:t>
            </a:r>
            <a:r>
              <a:rPr lang="lv-LV" altLang="lv-LV" sz="2600" dirty="0">
                <a:latin typeface="Montserrat" pitchFamily="2" charset="-70"/>
              </a:rPr>
              <a:t> pašvaldības teritorijā, rajonā, kas ir pašpietiekams no enerģētikas viedokļa un bez CO</a:t>
            </a:r>
            <a:r>
              <a:rPr lang="lv-LV" altLang="lv-LV" sz="2600" baseline="-25000" dirty="0">
                <a:latin typeface="Montserrat" pitchFamily="2" charset="-70"/>
              </a:rPr>
              <a:t>2</a:t>
            </a:r>
            <a:r>
              <a:rPr lang="lv-LV" altLang="lv-LV" sz="2600" dirty="0">
                <a:latin typeface="Montserrat" pitchFamily="2" charset="-70"/>
              </a:rPr>
              <a:t> emisijas. Pamatojoties uz koplietojamās enerģijas, primārās apakšstacijas un virtuālā tīkla elementiem, plānots izveidot PED vadlīnijas, kas ļaus informāciju piemērot arī citos kontekstos.</a:t>
            </a:r>
          </a:p>
          <a:p>
            <a:pPr marL="457200" indent="-457200">
              <a:spcBef>
                <a:spcPts val="1200"/>
              </a:spcBef>
              <a:buFont typeface="Wingdings 2" panose="05020102010507070707" pitchFamily="18" charset="2"/>
              <a:buChar char=""/>
            </a:pPr>
            <a:r>
              <a:rPr lang="lv-LV" altLang="lv-LV" sz="2600" dirty="0">
                <a:latin typeface="Montserrat" pitchFamily="2" charset="-70"/>
              </a:rPr>
              <a:t>Projektā </a:t>
            </a:r>
            <a:r>
              <a:rPr lang="lv-LV" altLang="lv-LV" sz="2600" b="1" dirty="0">
                <a:latin typeface="Montserrat" pitchFamily="2" charset="-70"/>
              </a:rPr>
              <a:t>apskatāmās tēmas </a:t>
            </a:r>
            <a:r>
              <a:rPr lang="lv-LV" altLang="lv-LV" sz="2600" dirty="0">
                <a:latin typeface="Montserrat" pitchFamily="2" charset="-70"/>
              </a:rPr>
              <a:t>– </a:t>
            </a:r>
            <a:r>
              <a:rPr lang="lv-LV" altLang="lv-LV" sz="2600" dirty="0" err="1">
                <a:latin typeface="Montserrat" pitchFamily="2" charset="-70"/>
              </a:rPr>
              <a:t>energokopienas</a:t>
            </a:r>
            <a:r>
              <a:rPr lang="lv-LV" altLang="lv-LV" sz="2600" dirty="0">
                <a:latin typeface="Montserrat" pitchFamily="2" charset="-70"/>
              </a:rPr>
              <a:t>, pilsētplānošana, pārvaldība, pilsoņa stratēģiskā loma</a:t>
            </a:r>
          </a:p>
          <a:p>
            <a:pPr marL="457200" indent="-457200">
              <a:spcBef>
                <a:spcPts val="1200"/>
              </a:spcBef>
              <a:buFont typeface="Wingdings 2" panose="05020102010507070707" pitchFamily="18" charset="2"/>
              <a:buChar char=""/>
            </a:pPr>
            <a:r>
              <a:rPr lang="lv-LV" altLang="lv-LV" sz="2600" b="1" dirty="0">
                <a:latin typeface="Montserrat" pitchFamily="2" charset="-70"/>
              </a:rPr>
              <a:t>Sagaidāmais rezultāts </a:t>
            </a:r>
            <a:r>
              <a:rPr lang="lv-LV" altLang="lv-LV" sz="2600" dirty="0">
                <a:latin typeface="Montserrat" pitchFamily="2" charset="-70"/>
              </a:rPr>
              <a:t>– vairāki subjekti (indivīdi, MVU, vietējās iestādes u.c.) rīkosies saskaņā ar vienotu modeli energoresursu optimizācijai un saskaņā ar PED loģiku, klimata neitralitātei</a:t>
            </a:r>
          </a:p>
          <a:p>
            <a:pPr marL="457200" indent="-457200">
              <a:spcBef>
                <a:spcPts val="1200"/>
              </a:spcBef>
              <a:buFont typeface="Wingdings 2" panose="05020102010507070707" pitchFamily="18" charset="2"/>
              <a:buChar char=""/>
            </a:pPr>
            <a:r>
              <a:rPr lang="lv-LV" altLang="lv-LV" sz="2600" dirty="0">
                <a:latin typeface="Montserrat" pitchFamily="2" charset="-70"/>
              </a:rPr>
              <a:t>Plānotā </a:t>
            </a:r>
            <a:r>
              <a:rPr lang="lv-LV" altLang="lv-LV" sz="2600" b="1" dirty="0">
                <a:latin typeface="Montserrat" pitchFamily="2" charset="-70"/>
              </a:rPr>
              <a:t>darbība, kas jāveic partnerim </a:t>
            </a:r>
            <a:r>
              <a:rPr lang="lv-LV" altLang="lv-LV" sz="2600" dirty="0">
                <a:latin typeface="Montserrat" pitchFamily="2" charset="-70"/>
              </a:rPr>
              <a:t>– «pārņemt» vienu no vadošā partnera piedāvātajām aktivitātēm</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Piedāvājums no Itālijas (</a:t>
            </a:r>
            <a:r>
              <a:rPr lang="lv-LV" sz="4000" b="1" dirty="0" err="1">
                <a:latin typeface="Montserrat" pitchFamily="2" charset="77"/>
              </a:rPr>
              <a:t>Portici</a:t>
            </a:r>
            <a:r>
              <a:rPr lang="lv-LV" sz="4000" b="1" dirty="0">
                <a:latin typeface="Montserrat" pitchFamily="2" charset="77"/>
              </a:rPr>
              <a:t> pašvaldība)</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4" name="Attēls 3">
            <a:extLst>
              <a:ext uri="{FF2B5EF4-FFF2-40B4-BE49-F238E27FC236}">
                <a16:creationId xmlns:a16="http://schemas.microsoft.com/office/drawing/2014/main" id="{B848DBEA-6364-5EAE-4333-96E4D7050AA0}"/>
              </a:ext>
            </a:extLst>
          </p:cNvPr>
          <p:cNvPicPr>
            <a:picLocks noChangeAspect="1"/>
          </p:cNvPicPr>
          <p:nvPr/>
        </p:nvPicPr>
        <p:blipFill>
          <a:blip r:embed="rId2"/>
          <a:stretch>
            <a:fillRect/>
          </a:stretch>
        </p:blipFill>
        <p:spPr>
          <a:xfrm>
            <a:off x="13305963" y="434946"/>
            <a:ext cx="4814497" cy="498504"/>
          </a:xfrm>
          <a:prstGeom prst="rect">
            <a:avLst/>
          </a:prstGeom>
        </p:spPr>
      </p:pic>
      <p:pic>
        <p:nvPicPr>
          <p:cNvPr id="8" name="Attēls 7">
            <a:extLst>
              <a:ext uri="{FF2B5EF4-FFF2-40B4-BE49-F238E27FC236}">
                <a16:creationId xmlns:a16="http://schemas.microsoft.com/office/drawing/2014/main" id="{0AFB4473-4824-EBBD-9EC2-2CD20BED5B28}"/>
              </a:ext>
            </a:extLst>
          </p:cNvPr>
          <p:cNvPicPr>
            <a:picLocks noChangeAspect="1"/>
          </p:cNvPicPr>
          <p:nvPr/>
        </p:nvPicPr>
        <p:blipFill rotWithShape="1">
          <a:blip r:embed="rId3">
            <a:extLst>
              <a:ext uri="{28A0092B-C50C-407E-A947-70E740481C1C}">
                <a14:useLocalDpi xmlns:a14="http://schemas.microsoft.com/office/drawing/2010/main" val="0"/>
              </a:ext>
            </a:extLst>
          </a:blip>
          <a:srcRect t="4637" b="26815"/>
          <a:stretch/>
        </p:blipFill>
        <p:spPr>
          <a:xfrm>
            <a:off x="13929920" y="1730051"/>
            <a:ext cx="3600996" cy="3502113"/>
          </a:xfrm>
          <a:prstGeom prst="rect">
            <a:avLst/>
          </a:prstGeom>
        </p:spPr>
      </p:pic>
      <p:sp>
        <p:nvSpPr>
          <p:cNvPr id="9" name="TextBox 8">
            <a:extLst>
              <a:ext uri="{FF2B5EF4-FFF2-40B4-BE49-F238E27FC236}">
                <a16:creationId xmlns:a16="http://schemas.microsoft.com/office/drawing/2014/main" id="{5334967D-66AD-C65F-ECC1-7393BBE17EEA}"/>
              </a:ext>
            </a:extLst>
          </p:cNvPr>
          <p:cNvSpPr txBox="1"/>
          <p:nvPr/>
        </p:nvSpPr>
        <p:spPr>
          <a:xfrm rot="20339232">
            <a:off x="14256343" y="6058568"/>
            <a:ext cx="3233040" cy="1384995"/>
          </a:xfrm>
          <a:prstGeom prst="rect">
            <a:avLst/>
          </a:prstGeom>
          <a:noFill/>
        </p:spPr>
        <p:txBody>
          <a:bodyPr wrap="square" rtlCol="0">
            <a:spAutoFit/>
          </a:bodyPr>
          <a:lstStyle/>
          <a:p>
            <a:pPr algn="ctr"/>
            <a:r>
              <a:rPr lang="lv-LV" sz="2800" dirty="0">
                <a:latin typeface="Montserrat" panose="00000500000000000000" pitchFamily="50" charset="-70"/>
              </a:rPr>
              <a:t>Centrālais jautājums – </a:t>
            </a:r>
            <a:r>
              <a:rPr lang="lv-LV" sz="2800" dirty="0" err="1">
                <a:solidFill>
                  <a:srgbClr val="C00000"/>
                </a:solidFill>
                <a:latin typeface="Montserrat" panose="00000500000000000000" pitchFamily="50" charset="-70"/>
              </a:rPr>
              <a:t>energokopienas</a:t>
            </a:r>
            <a:endParaRPr lang="lv-LV" sz="2800" dirty="0">
              <a:solidFill>
                <a:srgbClr val="C00000"/>
              </a:solidFill>
              <a:latin typeface="Montserrat" panose="00000500000000000000" pitchFamily="50" charset="-70"/>
            </a:endParaRPr>
          </a:p>
        </p:txBody>
      </p:sp>
    </p:spTree>
    <p:extLst>
      <p:ext uri="{BB962C8B-B14F-4D97-AF65-F5344CB8AC3E}">
        <p14:creationId xmlns:p14="http://schemas.microsoft.com/office/powerpoint/2010/main" val="1027085668"/>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893208"/>
            <a:ext cx="12863120" cy="766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Projekts – «</a:t>
            </a:r>
            <a:r>
              <a:rPr lang="lv-LV" altLang="lv-LV" sz="2600" b="1" dirty="0" err="1">
                <a:latin typeface="Montserrat" pitchFamily="2" charset="-70"/>
              </a:rPr>
              <a:t>GreenVolvement</a:t>
            </a:r>
            <a:r>
              <a:rPr lang="lv-LV" altLang="lv-LV" sz="2600" b="1" dirty="0">
                <a:latin typeface="Montserrat" pitchFamily="2" charset="-70"/>
              </a:rPr>
              <a:t> – AI-</a:t>
            </a:r>
            <a:r>
              <a:rPr lang="lv-LV" altLang="lv-LV" sz="2600" b="1" dirty="0" err="1">
                <a:latin typeface="Montserrat" pitchFamily="2" charset="-70"/>
              </a:rPr>
              <a:t>Driven</a:t>
            </a:r>
            <a:r>
              <a:rPr lang="lv-LV" altLang="lv-LV" sz="2600" b="1" dirty="0">
                <a:latin typeface="Montserrat" pitchFamily="2" charset="-70"/>
              </a:rPr>
              <a:t> </a:t>
            </a:r>
            <a:r>
              <a:rPr lang="lv-LV" altLang="lv-LV" sz="2600" b="1" dirty="0" err="1">
                <a:latin typeface="Montserrat" pitchFamily="2" charset="-70"/>
              </a:rPr>
              <a:t>Urban</a:t>
            </a:r>
            <a:r>
              <a:rPr lang="lv-LV" altLang="lv-LV" sz="2600" b="1" dirty="0">
                <a:latin typeface="Montserrat" pitchFamily="2" charset="-70"/>
              </a:rPr>
              <a:t> </a:t>
            </a:r>
            <a:r>
              <a:rPr lang="lv-LV" altLang="lv-LV" sz="2600" b="1" dirty="0" err="1">
                <a:latin typeface="Montserrat" pitchFamily="2" charset="-70"/>
              </a:rPr>
              <a:t>Greening</a:t>
            </a:r>
            <a:r>
              <a:rPr lang="lv-LV" altLang="lv-LV" sz="2600" b="1" dirty="0">
                <a:latin typeface="Montserrat" pitchFamily="2" charset="-70"/>
              </a:rPr>
              <a:t> </a:t>
            </a:r>
            <a:r>
              <a:rPr lang="lv-LV" altLang="lv-LV" sz="2600" b="1" dirty="0" err="1">
                <a:latin typeface="Montserrat" pitchFamily="2" charset="-70"/>
              </a:rPr>
              <a:t>and</a:t>
            </a:r>
            <a:r>
              <a:rPr lang="lv-LV" altLang="lv-LV" sz="2600" b="1" dirty="0">
                <a:latin typeface="Montserrat" pitchFamily="2" charset="-70"/>
              </a:rPr>
              <a:t> </a:t>
            </a:r>
            <a:r>
              <a:rPr lang="lv-LV" altLang="lv-LV" sz="2600" b="1" dirty="0" err="1">
                <a:latin typeface="Montserrat" pitchFamily="2" charset="-70"/>
              </a:rPr>
              <a:t>Citizen</a:t>
            </a:r>
            <a:r>
              <a:rPr lang="lv-LV" altLang="lv-LV" sz="2600" b="1" dirty="0">
                <a:latin typeface="Montserrat" pitchFamily="2" charset="-70"/>
              </a:rPr>
              <a:t> </a:t>
            </a:r>
            <a:r>
              <a:rPr lang="lv-LV" altLang="lv-LV" sz="2600" b="1" dirty="0" err="1">
                <a:latin typeface="Montserrat" pitchFamily="2" charset="-70"/>
              </a:rPr>
              <a:t>Engagement</a:t>
            </a:r>
            <a:r>
              <a:rPr lang="lv-LV" altLang="lv-LV" sz="2600" b="1" dirty="0">
                <a:latin typeface="Montserrat" pitchFamily="2" charset="-70"/>
              </a:rPr>
              <a:t>»</a:t>
            </a:r>
            <a:endParaRPr lang="lv-LV" altLang="lv-LV" sz="2600" dirty="0">
              <a:latin typeface="Montserrat" pitchFamily="2" charset="-70"/>
            </a:endParaRPr>
          </a:p>
          <a:p>
            <a:pPr marL="457200" indent="-457200">
              <a:spcBef>
                <a:spcPts val="1200"/>
              </a:spcBef>
              <a:buFont typeface="Wingdings 2" panose="05020102010507070707" pitchFamily="18" charset="2"/>
              <a:buChar char=""/>
            </a:pPr>
            <a:r>
              <a:rPr lang="lv-LV" altLang="lv-LV" sz="2600" dirty="0">
                <a:latin typeface="Montserrat" pitchFamily="2" charset="-70"/>
              </a:rPr>
              <a:t>Projekta iniciators – </a:t>
            </a:r>
            <a:r>
              <a:rPr lang="lv-LV" altLang="lv-LV" sz="2600" b="1" dirty="0" err="1">
                <a:latin typeface="Montserrat" pitchFamily="2" charset="-70"/>
              </a:rPr>
              <a:t>Elda</a:t>
            </a:r>
            <a:r>
              <a:rPr lang="lv-LV" altLang="lv-LV" sz="2600" dirty="0">
                <a:latin typeface="Montserrat" pitchFamily="2" charset="-70"/>
              </a:rPr>
              <a:t> </a:t>
            </a:r>
            <a:r>
              <a:rPr lang="lv-LV" altLang="lv-LV" sz="2600" b="1" dirty="0">
                <a:latin typeface="Montserrat" pitchFamily="2" charset="-70"/>
              </a:rPr>
              <a:t>pašvaldība</a:t>
            </a:r>
            <a:r>
              <a:rPr lang="lv-LV" altLang="lv-LV" sz="2600" dirty="0">
                <a:latin typeface="Montserrat" pitchFamily="2" charset="-70"/>
              </a:rPr>
              <a:t> Spānijā (44,86 km</a:t>
            </a:r>
            <a:r>
              <a:rPr lang="lv-LV" altLang="lv-LV" sz="2600" baseline="30000" dirty="0">
                <a:latin typeface="Montserrat" pitchFamily="2" charset="-70"/>
              </a:rPr>
              <a:t>2</a:t>
            </a:r>
            <a:r>
              <a:rPr lang="lv-LV" altLang="lv-LV" sz="2600" dirty="0">
                <a:latin typeface="Montserrat" pitchFamily="2" charset="-70"/>
              </a:rPr>
              <a:t>, 52404 iedz.)</a:t>
            </a:r>
          </a:p>
          <a:p>
            <a:pPr marL="457200" indent="-457200">
              <a:spcBef>
                <a:spcPts val="1200"/>
              </a:spcBef>
              <a:buFont typeface="Wingdings 2" panose="05020102010507070707" pitchFamily="18" charset="2"/>
              <a:buChar char=""/>
            </a:pPr>
            <a:r>
              <a:rPr lang="lv-LV" altLang="lv-LV" sz="2600" dirty="0">
                <a:latin typeface="Montserrat" pitchFamily="2" charset="-70"/>
              </a:rPr>
              <a:t>Projekta </a:t>
            </a:r>
            <a:r>
              <a:rPr lang="lv-LV" altLang="lv-LV" sz="2600" b="1" dirty="0">
                <a:latin typeface="Montserrat" pitchFamily="2" charset="-70"/>
              </a:rPr>
              <a:t>mērķis</a:t>
            </a:r>
            <a:r>
              <a:rPr lang="lv-LV" altLang="lv-LV" sz="2600" dirty="0">
                <a:latin typeface="Montserrat" pitchFamily="2" charset="-70"/>
              </a:rPr>
              <a:t> – risināt neatliekamo vajadzību pēc ilgtspējīgas pilsētu attīstības, izmantojot novatoriskas mākslīgā intelekta vadītas tehnoloģijas un līdzdalības pieejas, kas uzlabo </a:t>
            </a:r>
            <a:r>
              <a:rPr lang="lv-LV" altLang="lv-LV" sz="2600" dirty="0" err="1">
                <a:latin typeface="Montserrat" pitchFamily="2" charset="-70"/>
              </a:rPr>
              <a:t>koppārvaldību</a:t>
            </a:r>
            <a:r>
              <a:rPr lang="lv-LV" altLang="lv-LV" sz="2600" dirty="0">
                <a:latin typeface="Montserrat" pitchFamily="2" charset="-70"/>
              </a:rPr>
              <a:t> un kopīgu izveidi, lai optimizētu zaļās infrastruktūras izstrādi, ieviešanu un uzturēšanu. </a:t>
            </a:r>
            <a:r>
              <a:rPr lang="lv-LV" altLang="lv-LV" sz="2600" dirty="0" err="1">
                <a:latin typeface="Montserrat" pitchFamily="2" charset="-70"/>
              </a:rPr>
              <a:t>GreenVolvement</a:t>
            </a:r>
            <a:r>
              <a:rPr lang="lv-LV" altLang="lv-LV" sz="2600" dirty="0">
                <a:latin typeface="Montserrat" pitchFamily="2" charset="-70"/>
              </a:rPr>
              <a:t> pārsniedz tradicionālo pilsētplānošanu, izmantojot AI rīkus, lai analizētu ģeotelpiskos datus un izveidotu vairākus zaļās infrastruktūras scenārijus, kas ir pielāgoti vietējam kontekstam.</a:t>
            </a:r>
          </a:p>
          <a:p>
            <a:pPr marL="457200" indent="-457200">
              <a:spcBef>
                <a:spcPts val="1200"/>
              </a:spcBef>
              <a:buFont typeface="Wingdings 2" panose="05020102010507070707" pitchFamily="18" charset="2"/>
              <a:buChar char=""/>
            </a:pPr>
            <a:r>
              <a:rPr lang="lv-LV" altLang="lv-LV" sz="2600" dirty="0">
                <a:latin typeface="Montserrat" pitchFamily="2" charset="-70"/>
              </a:rPr>
              <a:t>Projektā </a:t>
            </a:r>
            <a:r>
              <a:rPr lang="lv-LV" altLang="lv-LV" sz="2600" b="1" dirty="0">
                <a:latin typeface="Montserrat" pitchFamily="2" charset="-70"/>
              </a:rPr>
              <a:t>apskatāmās tēmas </a:t>
            </a:r>
            <a:r>
              <a:rPr lang="lv-LV" altLang="lv-LV" sz="2600" dirty="0">
                <a:latin typeface="Montserrat" pitchFamily="2" charset="-70"/>
              </a:rPr>
              <a:t>– zaļā infrastruktūra, ilgtspēja, pilsētu plānošana, klimata pārmaiņu mazināšana</a:t>
            </a:r>
          </a:p>
          <a:p>
            <a:pPr marL="457200" indent="-457200">
              <a:spcBef>
                <a:spcPts val="1200"/>
              </a:spcBef>
              <a:buFont typeface="Wingdings 2" panose="05020102010507070707" pitchFamily="18" charset="2"/>
              <a:buChar char=""/>
            </a:pPr>
            <a:r>
              <a:rPr lang="lv-LV" altLang="lv-LV" sz="2600" b="1" dirty="0">
                <a:latin typeface="Montserrat" pitchFamily="2" charset="-70"/>
              </a:rPr>
              <a:t>Sagaidāmais rezultāts </a:t>
            </a:r>
            <a:r>
              <a:rPr lang="lv-LV" altLang="lv-LV" sz="2600" dirty="0">
                <a:latin typeface="Montserrat" pitchFamily="2" charset="-70"/>
              </a:rPr>
              <a:t>– pētījums par aktuālo situāciju zaļās apsaimniekošanas jomā un situācijas uzlabošanas iespējām</a:t>
            </a:r>
          </a:p>
          <a:p>
            <a:pPr marL="457200" indent="-457200">
              <a:spcBef>
                <a:spcPts val="1200"/>
              </a:spcBef>
              <a:buFont typeface="Wingdings 2" panose="05020102010507070707" pitchFamily="18" charset="2"/>
              <a:buChar char=""/>
            </a:pPr>
            <a:r>
              <a:rPr lang="lv-LV" altLang="lv-LV" sz="2600" dirty="0">
                <a:latin typeface="Montserrat" pitchFamily="2" charset="-70"/>
              </a:rPr>
              <a:t>Plānotā </a:t>
            </a:r>
            <a:r>
              <a:rPr lang="lv-LV" altLang="lv-LV" sz="2600" b="1" dirty="0">
                <a:latin typeface="Montserrat" pitchFamily="2" charset="-70"/>
              </a:rPr>
              <a:t>darbība, kas jāveic partnerim </a:t>
            </a:r>
            <a:r>
              <a:rPr lang="lv-LV" altLang="lv-LV" sz="2600" dirty="0">
                <a:latin typeface="Montserrat" pitchFamily="2" charset="-70"/>
              </a:rPr>
              <a:t>– dalība pieredzes apmaiņas braucienos, dalība pasākumos, veikta izpēte par aktuālo situāciju zaļās apsaimniekošanas jomā un situācijas uzlabošanas iespējām</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Piedāvājums no Spānijas (</a:t>
            </a:r>
            <a:r>
              <a:rPr lang="lv-LV" sz="4000" b="1" dirty="0" err="1">
                <a:latin typeface="Montserrat" pitchFamily="2" charset="77"/>
              </a:rPr>
              <a:t>Elda</a:t>
            </a:r>
            <a:r>
              <a:rPr lang="lv-LV" sz="4000" b="1" dirty="0">
                <a:latin typeface="Montserrat" pitchFamily="2" charset="77"/>
              </a:rPr>
              <a:t> pašvaldība)</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4" name="Attēls 3">
            <a:extLst>
              <a:ext uri="{FF2B5EF4-FFF2-40B4-BE49-F238E27FC236}">
                <a16:creationId xmlns:a16="http://schemas.microsoft.com/office/drawing/2014/main" id="{B848DBEA-6364-5EAE-4333-96E4D7050AA0}"/>
              </a:ext>
            </a:extLst>
          </p:cNvPr>
          <p:cNvPicPr>
            <a:picLocks noChangeAspect="1"/>
          </p:cNvPicPr>
          <p:nvPr/>
        </p:nvPicPr>
        <p:blipFill>
          <a:blip r:embed="rId2"/>
          <a:stretch>
            <a:fillRect/>
          </a:stretch>
        </p:blipFill>
        <p:spPr>
          <a:xfrm>
            <a:off x="13305963" y="434946"/>
            <a:ext cx="4814497" cy="498504"/>
          </a:xfrm>
          <a:prstGeom prst="rect">
            <a:avLst/>
          </a:prstGeom>
        </p:spPr>
      </p:pic>
      <p:pic>
        <p:nvPicPr>
          <p:cNvPr id="6" name="Attēls 5">
            <a:extLst>
              <a:ext uri="{FF2B5EF4-FFF2-40B4-BE49-F238E27FC236}">
                <a16:creationId xmlns:a16="http://schemas.microsoft.com/office/drawing/2014/main" id="{3ED866AC-B00A-AD0A-189C-7A2704FB7D10}"/>
              </a:ext>
            </a:extLst>
          </p:cNvPr>
          <p:cNvPicPr>
            <a:picLocks noChangeAspect="1"/>
          </p:cNvPicPr>
          <p:nvPr/>
        </p:nvPicPr>
        <p:blipFill rotWithShape="1">
          <a:blip r:embed="rId3">
            <a:extLst>
              <a:ext uri="{28A0092B-C50C-407E-A947-70E740481C1C}">
                <a14:useLocalDpi xmlns:a14="http://schemas.microsoft.com/office/drawing/2010/main" val="0"/>
              </a:ext>
            </a:extLst>
          </a:blip>
          <a:srcRect t="4636" b="26941"/>
          <a:stretch/>
        </p:blipFill>
        <p:spPr>
          <a:xfrm>
            <a:off x="13912714" y="1694622"/>
            <a:ext cx="3600996" cy="3495676"/>
          </a:xfrm>
          <a:prstGeom prst="rect">
            <a:avLst/>
          </a:prstGeom>
        </p:spPr>
      </p:pic>
      <p:sp>
        <p:nvSpPr>
          <p:cNvPr id="9" name="TextBox 8">
            <a:extLst>
              <a:ext uri="{FF2B5EF4-FFF2-40B4-BE49-F238E27FC236}">
                <a16:creationId xmlns:a16="http://schemas.microsoft.com/office/drawing/2014/main" id="{5334967D-66AD-C65F-ECC1-7393BBE17EEA}"/>
              </a:ext>
            </a:extLst>
          </p:cNvPr>
          <p:cNvSpPr txBox="1"/>
          <p:nvPr/>
        </p:nvSpPr>
        <p:spPr>
          <a:xfrm rot="20339232">
            <a:off x="14054566" y="5913350"/>
            <a:ext cx="3719340" cy="1384995"/>
          </a:xfrm>
          <a:prstGeom prst="rect">
            <a:avLst/>
          </a:prstGeom>
          <a:noFill/>
        </p:spPr>
        <p:txBody>
          <a:bodyPr wrap="square" rtlCol="0">
            <a:spAutoFit/>
          </a:bodyPr>
          <a:lstStyle/>
          <a:p>
            <a:pPr algn="ctr"/>
            <a:r>
              <a:rPr lang="lv-LV" sz="2800" dirty="0">
                <a:latin typeface="Montserrat" panose="00000500000000000000" pitchFamily="50" charset="-70"/>
              </a:rPr>
              <a:t>Centrālais jautājums –          </a:t>
            </a:r>
            <a:r>
              <a:rPr lang="lv-LV" sz="2800" dirty="0">
                <a:solidFill>
                  <a:srgbClr val="C00000"/>
                </a:solidFill>
                <a:latin typeface="Montserrat" panose="00000500000000000000" pitchFamily="50" charset="-70"/>
              </a:rPr>
              <a:t>zaļā infrastruktūra</a:t>
            </a:r>
          </a:p>
        </p:txBody>
      </p:sp>
    </p:spTree>
    <p:extLst>
      <p:ext uri="{BB962C8B-B14F-4D97-AF65-F5344CB8AC3E}">
        <p14:creationId xmlns:p14="http://schemas.microsoft.com/office/powerpoint/2010/main" val="185809487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1200"/>
              </a:spcBef>
              <a:buFont typeface="Wingdings 2" panose="05020102010507070707" pitchFamily="18" charset="2"/>
              <a:buChar char=""/>
            </a:pPr>
            <a:r>
              <a:rPr lang="lv-LV" altLang="lv-LV" sz="2600" dirty="0">
                <a:latin typeface="Montserrat" pitchFamily="2" charset="-70"/>
              </a:rPr>
              <a:t>Konceptuāli atbalstīt dalību abos projektos</a:t>
            </a:r>
          </a:p>
          <a:p>
            <a:pPr marL="457200" indent="-457200">
              <a:spcBef>
                <a:spcPts val="1200"/>
              </a:spcBef>
              <a:buFont typeface="Wingdings 2" panose="05020102010507070707" pitchFamily="18" charset="2"/>
              <a:buChar char=""/>
            </a:pPr>
            <a:r>
              <a:rPr lang="lv-LV" altLang="lv-LV" sz="2600" dirty="0">
                <a:latin typeface="Montserrat" pitchFamily="2" charset="-70"/>
              </a:rPr>
              <a:t>Līdz 10.10. nosūtīt ziņu sadarbības partneriem no Itālijas un Spānijas, informējot, ka Ādažu pašvaldība vēlas līdzdarboties abos projektos</a:t>
            </a:r>
          </a:p>
          <a:p>
            <a:pPr marL="457200" indent="-457200">
              <a:spcBef>
                <a:spcPts val="1200"/>
              </a:spcBef>
              <a:buFont typeface="Wingdings 2" panose="05020102010507070707" pitchFamily="18" charset="2"/>
              <a:buChar char=""/>
            </a:pPr>
            <a:r>
              <a:rPr lang="lv-LV" altLang="lv-LV" sz="2600" dirty="0">
                <a:latin typeface="Montserrat" pitchFamily="2" charset="-70"/>
              </a:rPr>
              <a:t>Uz Finanšu komiteju gatavot domes lēmumprojektus par dalību abos projektos</a:t>
            </a:r>
          </a:p>
          <a:p>
            <a:pPr marL="457200" indent="-457200">
              <a:spcBef>
                <a:spcPts val="1200"/>
              </a:spcBef>
              <a:buFont typeface="Wingdings 2" panose="05020102010507070707" pitchFamily="18" charset="2"/>
              <a:buChar char=""/>
            </a:pPr>
            <a:r>
              <a:rPr lang="lv-LV" altLang="lv-LV" sz="2600" dirty="0">
                <a:latin typeface="Montserrat" pitchFamily="2" charset="-70"/>
              </a:rPr>
              <a:t>Pašvaldības līdzfinansējumu katrā no projektiem 30 000 EUR apmērā paredzēt kā daļu no atalgojuma laika posmā no 2025. līdz 2028.gadam</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Priekšlikums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09.10.</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231665958"/>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25557</TotalTime>
  <Words>845</Words>
  <Application>Microsoft Office PowerPoint</Application>
  <PresentationFormat>Custom</PresentationFormat>
  <Paragraphs>65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Montserrat</vt:lpstr>
      <vt:lpstr>Wingdings 2</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Sintija Tenisa</cp:lastModifiedBy>
  <cp:revision>98</cp:revision>
  <cp:lastPrinted>2024-04-04T12:30:12Z</cp:lastPrinted>
  <dcterms:created xsi:type="dcterms:W3CDTF">2006-08-16T00:00:00Z</dcterms:created>
  <dcterms:modified xsi:type="dcterms:W3CDTF">2024-10-17T11:06:01Z</dcterms:modified>
</cp:coreProperties>
</file>