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comments/modernComment_10C_1DAEF963.xml" ContentType="application/vnd.ms-powerpoint.comments+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omments/modernComment_10D_AE40206F.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sldIdLst>
    <p:sldId id="256" r:id="rId2"/>
    <p:sldId id="263" r:id="rId3"/>
    <p:sldId id="257" r:id="rId4"/>
    <p:sldId id="258" r:id="rId5"/>
    <p:sldId id="259" r:id="rId6"/>
    <p:sldId id="260" r:id="rId7"/>
    <p:sldId id="268" r:id="rId8"/>
    <p:sldId id="262" r:id="rId9"/>
    <p:sldId id="261" r:id="rId10"/>
    <p:sldId id="266" r:id="rId11"/>
    <p:sldId id="265" r:id="rId12"/>
    <p:sldId id="267" r:id="rId13"/>
    <p:sldId id="269" r:id="rId14"/>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056087-54BA-2A85-B44B-F0E2A65F5688}" name="Lasma Dene" initials="LD" userId="S::lasma.dene@Adazi.lv::95b17ef8-687e-4970-aa74-8ea5beea207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1E5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2"/>
                </a:solidFill>
                <a:latin typeface="Arial Narrow" panose="020B0606020202030204" pitchFamily="34" charset="0"/>
                <a:ea typeface="+mn-ea"/>
                <a:cs typeface="+mn-cs"/>
              </a:defRPr>
            </a:pPr>
            <a:r>
              <a:rPr lang="lv-LV" dirty="0">
                <a:latin typeface="Arial Narrow" panose="020B0606020202030204" pitchFamily="34" charset="0"/>
              </a:rPr>
              <a:t>* Vidējie mācību rezultāti</a:t>
            </a:r>
            <a:r>
              <a:rPr lang="lv-LV" baseline="0" dirty="0">
                <a:latin typeface="Arial Narrow" panose="020B0606020202030204" pitchFamily="34" charset="0"/>
              </a:rPr>
              <a:t> valstī un novadā</a:t>
            </a:r>
            <a:r>
              <a:rPr lang="lv-LV" dirty="0">
                <a:latin typeface="Arial Narrow" panose="020B0606020202030204" pitchFamily="34" charset="0"/>
              </a:rPr>
              <a:t> (%)</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Arial Narrow" panose="020B0606020202030204" pitchFamily="34" charset="0"/>
              <a:ea typeface="+mn-ea"/>
              <a:cs typeface="+mn-cs"/>
            </a:defRPr>
          </a:pPr>
          <a:endParaRPr lang="lv-LV"/>
        </a:p>
      </c:txPr>
    </c:title>
    <c:autoTitleDeleted val="0"/>
    <c:plotArea>
      <c:layout>
        <c:manualLayout>
          <c:layoutTarget val="inner"/>
          <c:xMode val="edge"/>
          <c:yMode val="edge"/>
          <c:x val="0.14845299619440216"/>
          <c:y val="0.11416064156006192"/>
          <c:w val="0.85154697633043597"/>
          <c:h val="0.61693928004915899"/>
        </c:manualLayout>
      </c:layout>
      <c:barChart>
        <c:barDir val="col"/>
        <c:grouping val="clustered"/>
        <c:varyColors val="0"/>
        <c:ser>
          <c:idx val="0"/>
          <c:order val="0"/>
          <c:tx>
            <c:strRef>
              <c:f>Sheet1!$B$1</c:f>
              <c:strCache>
                <c:ptCount val="1"/>
                <c:pt idx="0">
                  <c:v>Valstī</c:v>
                </c:pt>
              </c:strCache>
            </c:strRef>
          </c:tx>
          <c:spPr>
            <a:solidFill>
              <a:schemeClr val="tx2">
                <a:lumMod val="20000"/>
                <a:lumOff val="80000"/>
              </a:schemeClr>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Narrow" panose="020B0606020202030204" pitchFamily="34" charset="0"/>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Sheet1!$A$2:$A$4</c:f>
              <c:strCache>
                <c:ptCount val="3"/>
                <c:pt idx="0">
                  <c:v>Angļu valoda </c:v>
                </c:pt>
                <c:pt idx="1">
                  <c:v>Latviešu valoda </c:v>
                </c:pt>
                <c:pt idx="2">
                  <c:v>Matemātika</c:v>
                </c:pt>
              </c:strCache>
            </c:strRef>
          </c:cat>
          <c:val>
            <c:numRef>
              <c:f>Sheet1!$B$2:$B$4</c:f>
              <c:numCache>
                <c:formatCode>General</c:formatCode>
                <c:ptCount val="3"/>
                <c:pt idx="0">
                  <c:v>63.8</c:v>
                </c:pt>
                <c:pt idx="1">
                  <c:v>59</c:v>
                </c:pt>
                <c:pt idx="2">
                  <c:v>43.2</c:v>
                </c:pt>
              </c:numCache>
            </c:numRef>
          </c:val>
          <c:extLst>
            <c:ext xmlns:c16="http://schemas.microsoft.com/office/drawing/2014/chart" uri="{C3380CC4-5D6E-409C-BE32-E72D297353CC}">
              <c16:uniqueId val="{00000000-B5C9-47B0-A416-40A0C98EE026}"/>
            </c:ext>
          </c:extLst>
        </c:ser>
        <c:ser>
          <c:idx val="1"/>
          <c:order val="1"/>
          <c:tx>
            <c:strRef>
              <c:f>Sheet1!$C$1</c:f>
              <c:strCache>
                <c:ptCount val="1"/>
                <c:pt idx="0">
                  <c:v>Novadā</c:v>
                </c:pt>
              </c:strCache>
            </c:strRef>
          </c:tx>
          <c:spPr>
            <a:gradFill rotWithShape="1">
              <a:gsLst>
                <a:gs pos="0">
                  <a:schemeClr val="accent2">
                    <a:tint val="96000"/>
                    <a:lumMod val="102000"/>
                  </a:schemeClr>
                </a:gs>
                <a:gs pos="100000">
                  <a:schemeClr val="accent2">
                    <a:shade val="88000"/>
                    <a:lumMod val="94000"/>
                  </a:schemeClr>
                </a:gs>
              </a:gsLst>
              <a:path path="circle">
                <a:fillToRect l="50000" t="100000" r="100000" b="50000"/>
              </a:path>
            </a:gra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Narrow" panose="020B0606020202030204" pitchFamily="34" charset="0"/>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Sheet1!$A$2:$A$4</c:f>
              <c:strCache>
                <c:ptCount val="3"/>
                <c:pt idx="0">
                  <c:v>Angļu valoda </c:v>
                </c:pt>
                <c:pt idx="1">
                  <c:v>Latviešu valoda </c:v>
                </c:pt>
                <c:pt idx="2">
                  <c:v>Matemātika</c:v>
                </c:pt>
              </c:strCache>
            </c:strRef>
          </c:cat>
          <c:val>
            <c:numRef>
              <c:f>Sheet1!$C$2:$C$4</c:f>
              <c:numCache>
                <c:formatCode>General</c:formatCode>
                <c:ptCount val="3"/>
                <c:pt idx="0">
                  <c:v>78.959999999999994</c:v>
                </c:pt>
                <c:pt idx="1">
                  <c:v>68.63</c:v>
                </c:pt>
                <c:pt idx="2">
                  <c:v>52.1</c:v>
                </c:pt>
              </c:numCache>
            </c:numRef>
          </c:val>
          <c:extLst>
            <c:ext xmlns:c16="http://schemas.microsoft.com/office/drawing/2014/chart" uri="{C3380CC4-5D6E-409C-BE32-E72D297353CC}">
              <c16:uniqueId val="{00000001-B5C9-47B0-A416-40A0C98EE026}"/>
            </c:ext>
          </c:extLst>
        </c:ser>
        <c:dLbls>
          <c:showLegendKey val="0"/>
          <c:showVal val="0"/>
          <c:showCatName val="0"/>
          <c:showSerName val="0"/>
          <c:showPercent val="0"/>
          <c:showBubbleSize val="0"/>
        </c:dLbls>
        <c:gapWidth val="100"/>
        <c:overlap val="-24"/>
        <c:axId val="1146200591"/>
        <c:axId val="1146211631"/>
      </c:barChart>
      <c:catAx>
        <c:axId val="1146200591"/>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1320000" spcFirstLastPara="1" vertOverflow="ellipsis" wrap="square" anchor="ctr" anchorCtr="1"/>
          <a:lstStyle/>
          <a:p>
            <a:pPr>
              <a:defRPr sz="1600" b="1" i="0" u="none" strike="noStrike" kern="1200" baseline="0">
                <a:solidFill>
                  <a:schemeClr val="tx2"/>
                </a:solidFill>
                <a:latin typeface="Arial Narrow" panose="020B0606020202030204" pitchFamily="34" charset="0"/>
                <a:ea typeface="+mn-ea"/>
                <a:cs typeface="+mn-cs"/>
              </a:defRPr>
            </a:pPr>
            <a:endParaRPr lang="lv-LV"/>
          </a:p>
        </c:txPr>
        <c:crossAx val="1146211631"/>
        <c:crosses val="autoZero"/>
        <c:auto val="1"/>
        <c:lblAlgn val="ctr"/>
        <c:lblOffset val="100"/>
        <c:noMultiLvlLbl val="0"/>
      </c:catAx>
      <c:valAx>
        <c:axId val="1146211631"/>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Arial Narrow" panose="020B0606020202030204" pitchFamily="34" charset="0"/>
                <a:ea typeface="+mn-ea"/>
                <a:cs typeface="+mn-cs"/>
              </a:defRPr>
            </a:pPr>
            <a:endParaRPr lang="lv-LV"/>
          </a:p>
        </c:txPr>
        <c:crossAx val="11462005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2"/>
              </a:solidFill>
              <a:latin typeface="Arial Narrow" panose="020B060602020203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Procenti (%)</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Narrow" panose="020B0606020202030204" pitchFamily="34" charset="0"/>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trendline>
            <c:spPr>
              <a:ln w="19050" cap="rnd">
                <a:solidFill>
                  <a:schemeClr val="accent1"/>
                </a:solidFill>
                <a:prstDash val="sysDash"/>
              </a:ln>
              <a:effectLst/>
            </c:spPr>
            <c:trendlineType val="linear"/>
            <c:dispRSqr val="0"/>
            <c:dispEq val="0"/>
          </c:trendline>
          <c:cat>
            <c:strRef>
              <c:f>Sheet1!$A$2:$A$5</c:f>
              <c:strCache>
                <c:ptCount val="4"/>
                <c:pt idx="0">
                  <c:v>Carnikavas vidusskola</c:v>
                </c:pt>
                <c:pt idx="1">
                  <c:v>Ādažu Brīvā Valdorfa skola</c:v>
                </c:pt>
                <c:pt idx="2">
                  <c:v>Ādažu vidusskolas</c:v>
                </c:pt>
                <c:pt idx="3">
                  <c:v>Valsts </c:v>
                </c:pt>
              </c:strCache>
            </c:strRef>
          </c:cat>
          <c:val>
            <c:numRef>
              <c:f>Sheet1!$B$2:$B$5</c:f>
              <c:numCache>
                <c:formatCode>General</c:formatCode>
                <c:ptCount val="4"/>
                <c:pt idx="0">
                  <c:v>81.099999999999994</c:v>
                </c:pt>
                <c:pt idx="1">
                  <c:v>78.900000000000006</c:v>
                </c:pt>
                <c:pt idx="2">
                  <c:v>76.900000000000006</c:v>
                </c:pt>
                <c:pt idx="3">
                  <c:v>63.8</c:v>
                </c:pt>
              </c:numCache>
            </c:numRef>
          </c:val>
          <c:extLst>
            <c:ext xmlns:c16="http://schemas.microsoft.com/office/drawing/2014/chart" uri="{C3380CC4-5D6E-409C-BE32-E72D297353CC}">
              <c16:uniqueId val="{00000000-40AD-4F83-96CF-F671692561EE}"/>
            </c:ext>
          </c:extLst>
        </c:ser>
        <c:dLbls>
          <c:dLblPos val="inEnd"/>
          <c:showLegendKey val="0"/>
          <c:showVal val="1"/>
          <c:showCatName val="0"/>
          <c:showSerName val="0"/>
          <c:showPercent val="0"/>
          <c:showBubbleSize val="0"/>
        </c:dLbls>
        <c:gapWidth val="100"/>
        <c:axId val="1043460655"/>
        <c:axId val="1043461135"/>
      </c:barChart>
      <c:catAx>
        <c:axId val="1043460655"/>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2"/>
                </a:solidFill>
                <a:latin typeface="Arial Narrow" panose="020B0606020202030204" pitchFamily="34" charset="0"/>
                <a:ea typeface="+mn-ea"/>
                <a:cs typeface="+mn-cs"/>
              </a:defRPr>
            </a:pPr>
            <a:endParaRPr lang="lv-LV"/>
          </a:p>
        </c:txPr>
        <c:crossAx val="1043461135"/>
        <c:crosses val="autoZero"/>
        <c:auto val="1"/>
        <c:lblAlgn val="ctr"/>
        <c:lblOffset val="100"/>
        <c:noMultiLvlLbl val="0"/>
      </c:catAx>
      <c:valAx>
        <c:axId val="1043461135"/>
        <c:scaling>
          <c:orientation val="minMax"/>
        </c:scaling>
        <c:delete val="0"/>
        <c:axPos val="b"/>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2"/>
                </a:solidFill>
                <a:latin typeface="Arial Narrow" panose="020B0606020202030204" pitchFamily="34" charset="0"/>
                <a:ea typeface="+mn-ea"/>
                <a:cs typeface="+mn-cs"/>
              </a:defRPr>
            </a:pPr>
            <a:endParaRPr lang="lv-LV"/>
          </a:p>
        </c:txPr>
        <c:crossAx val="1043460655"/>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1400" b="1" i="0" u="none" strike="noStrike" kern="1200" baseline="0">
                <a:solidFill>
                  <a:schemeClr val="tx2"/>
                </a:solidFill>
                <a:latin typeface="Arial Narrow" panose="020B0606020202030204" pitchFamily="34" charset="0"/>
                <a:ea typeface="+mn-ea"/>
                <a:cs typeface="+mn-cs"/>
              </a:defRPr>
            </a:pPr>
            <a:endParaRPr lang="lv-LV"/>
          </a:p>
        </c:txPr>
      </c:legendEntry>
      <c:overlay val="0"/>
      <c:spPr>
        <a:noFill/>
        <a:ln>
          <a:noFill/>
        </a:ln>
        <a:effectLst/>
      </c:spPr>
      <c:txPr>
        <a:bodyPr rot="0" spcFirstLastPara="1" vertOverflow="ellipsis" vert="horz" wrap="square" anchor="ctr" anchorCtr="1"/>
        <a:lstStyle/>
        <a:p>
          <a:pPr>
            <a:defRPr sz="1400" b="1" i="0" u="none" strike="noStrike" kern="1200" baseline="0">
              <a:solidFill>
                <a:schemeClr val="tx2"/>
              </a:solidFill>
              <a:latin typeface="Arial Narrow" panose="020B060602020203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Procenti (%)</c:v>
                </c:pt>
              </c:strCache>
            </c:strRef>
          </c:tx>
          <c:spPr>
            <a:solidFill>
              <a:schemeClr val="bg2">
                <a:lumMod val="50000"/>
              </a:schemeClr>
            </a:solidFill>
            <a:ln>
              <a:solidFill>
                <a:schemeClr val="accent1">
                  <a:alpha val="94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2"/>
                    </a:solidFill>
                    <a:latin typeface="Arial Narrow" panose="020B0606020202030204" pitchFamily="34" charset="0"/>
                    <a:ea typeface="+mn-ea"/>
                    <a:cs typeface="+mn-cs"/>
                  </a:defRPr>
                </a:pPr>
                <a:endParaRPr lang="lv-LV"/>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trendline>
            <c:spPr>
              <a:ln w="19050" cap="rnd">
                <a:solidFill>
                  <a:schemeClr val="accent1"/>
                </a:solidFill>
                <a:prstDash val="sysDash"/>
              </a:ln>
              <a:effectLst/>
            </c:spPr>
            <c:trendlineType val="linear"/>
            <c:dispRSqr val="0"/>
            <c:dispEq val="0"/>
          </c:trendline>
          <c:cat>
            <c:strRef>
              <c:f>Sheet1!$A$2:$A$5</c:f>
              <c:strCache>
                <c:ptCount val="4"/>
                <c:pt idx="0">
                  <c:v>Carnikavas vidusskola</c:v>
                </c:pt>
                <c:pt idx="1">
                  <c:v>Ādažu Brīvā Valdorfa skola</c:v>
                </c:pt>
                <c:pt idx="2">
                  <c:v>Ādazu vidusskola</c:v>
                </c:pt>
                <c:pt idx="3">
                  <c:v>Valsts (vidējais)</c:v>
                </c:pt>
              </c:strCache>
            </c:strRef>
          </c:cat>
          <c:val>
            <c:numRef>
              <c:f>Sheet1!$B$2:$B$5</c:f>
              <c:numCache>
                <c:formatCode>General</c:formatCode>
                <c:ptCount val="4"/>
                <c:pt idx="0">
                  <c:v>69.2</c:v>
                </c:pt>
                <c:pt idx="1">
                  <c:v>70.099999999999994</c:v>
                </c:pt>
                <c:pt idx="2">
                  <c:v>66.599999999999994</c:v>
                </c:pt>
                <c:pt idx="3">
                  <c:v>59</c:v>
                </c:pt>
              </c:numCache>
            </c:numRef>
          </c:val>
          <c:extLst>
            <c:ext xmlns:c16="http://schemas.microsoft.com/office/drawing/2014/chart" uri="{C3380CC4-5D6E-409C-BE32-E72D297353CC}">
              <c16:uniqueId val="{00000000-F18C-450D-8555-3204C976AD95}"/>
            </c:ext>
          </c:extLst>
        </c:ser>
        <c:dLbls>
          <c:dLblPos val="inEnd"/>
          <c:showLegendKey val="0"/>
          <c:showVal val="1"/>
          <c:showCatName val="0"/>
          <c:showSerName val="0"/>
          <c:showPercent val="0"/>
          <c:showBubbleSize val="0"/>
        </c:dLbls>
        <c:gapWidth val="100"/>
        <c:axId val="1146188111"/>
        <c:axId val="1146192911"/>
      </c:barChart>
      <c:catAx>
        <c:axId val="1146188111"/>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2"/>
                </a:solidFill>
                <a:latin typeface="Arial Narrow" panose="020B0606020202030204" pitchFamily="34" charset="0"/>
                <a:ea typeface="+mn-ea"/>
                <a:cs typeface="+mn-cs"/>
              </a:defRPr>
            </a:pPr>
            <a:endParaRPr lang="lv-LV"/>
          </a:p>
        </c:txPr>
        <c:crossAx val="1146192911"/>
        <c:crosses val="autoZero"/>
        <c:auto val="1"/>
        <c:lblAlgn val="ctr"/>
        <c:lblOffset val="100"/>
        <c:noMultiLvlLbl val="0"/>
      </c:catAx>
      <c:valAx>
        <c:axId val="1146192911"/>
        <c:scaling>
          <c:orientation val="minMax"/>
        </c:scaling>
        <c:delete val="0"/>
        <c:axPos val="b"/>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Arial Narrow" panose="020B0606020202030204" pitchFamily="34" charset="0"/>
                <a:ea typeface="+mn-ea"/>
                <a:cs typeface="+mn-cs"/>
              </a:defRPr>
            </a:pPr>
            <a:endParaRPr lang="lv-LV"/>
          </a:p>
        </c:txPr>
        <c:crossAx val="1146188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2"/>
              </a:solidFill>
              <a:latin typeface="Arial Narrow" panose="020B060602020203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926124236328982"/>
          <c:y val="4.0097819160844782E-2"/>
          <c:w val="0.77985463600510729"/>
          <c:h val="0.71926073054380324"/>
        </c:manualLayout>
      </c:layout>
      <c:barChart>
        <c:barDir val="bar"/>
        <c:grouping val="clustered"/>
        <c:varyColors val="0"/>
        <c:ser>
          <c:idx val="0"/>
          <c:order val="0"/>
          <c:tx>
            <c:strRef>
              <c:f>Sheet1!$B$1</c:f>
              <c:strCache>
                <c:ptCount val="1"/>
                <c:pt idx="0">
                  <c:v>Procenti (%)</c:v>
                </c:pt>
              </c:strCache>
            </c:strRef>
          </c:tx>
          <c:spPr>
            <a:solidFill>
              <a:schemeClr val="accent6">
                <a:lumMod val="75000"/>
              </a:schemeClr>
            </a:solidFill>
            <a:ln>
              <a:noFill/>
            </a:ln>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ln>
              <a:effectLst/>
            </c:spPr>
            <c:trendlineType val="linear"/>
            <c:dispRSqr val="0"/>
            <c:dispEq val="0"/>
          </c:trendline>
          <c:cat>
            <c:strRef>
              <c:f>Sheet1!$A$2:$A$5</c:f>
              <c:strCache>
                <c:ptCount val="4"/>
                <c:pt idx="0">
                  <c:v>Carnikavas vidusskola</c:v>
                </c:pt>
                <c:pt idx="1">
                  <c:v>Ādažu Brīvā Valdorfa skola</c:v>
                </c:pt>
                <c:pt idx="2">
                  <c:v>Ādažu vidusskola</c:v>
                </c:pt>
                <c:pt idx="3">
                  <c:v>Valsts (vidējais)</c:v>
                </c:pt>
              </c:strCache>
            </c:strRef>
          </c:cat>
          <c:val>
            <c:numRef>
              <c:f>Sheet1!$B$2:$B$5</c:f>
              <c:numCache>
                <c:formatCode>General</c:formatCode>
                <c:ptCount val="4"/>
                <c:pt idx="0">
                  <c:v>54</c:v>
                </c:pt>
                <c:pt idx="1">
                  <c:v>50</c:v>
                </c:pt>
                <c:pt idx="2">
                  <c:v>52.3</c:v>
                </c:pt>
                <c:pt idx="3">
                  <c:v>43.2</c:v>
                </c:pt>
              </c:numCache>
            </c:numRef>
          </c:val>
          <c:extLst>
            <c:ext xmlns:c16="http://schemas.microsoft.com/office/drawing/2014/chart" uri="{C3380CC4-5D6E-409C-BE32-E72D297353CC}">
              <c16:uniqueId val="{00000000-7D0C-48F8-A7CF-70555F998136}"/>
            </c:ext>
          </c:extLst>
        </c:ser>
        <c:dLbls>
          <c:dLblPos val="outEnd"/>
          <c:showLegendKey val="0"/>
          <c:showVal val="1"/>
          <c:showCatName val="0"/>
          <c:showSerName val="0"/>
          <c:showPercent val="0"/>
          <c:showBubbleSize val="0"/>
        </c:dLbls>
        <c:gapWidth val="115"/>
        <c:overlap val="-20"/>
        <c:axId val="593758959"/>
        <c:axId val="593759439"/>
      </c:barChart>
      <c:catAx>
        <c:axId val="593758959"/>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crossAx val="593759439"/>
        <c:crosses val="autoZero"/>
        <c:auto val="1"/>
        <c:lblAlgn val="ctr"/>
        <c:lblOffset val="100"/>
        <c:noMultiLvlLbl val="0"/>
      </c:catAx>
      <c:valAx>
        <c:axId val="59375943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5937589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Arial Narrow" panose="020B0606020202030204" pitchFamily="34" charset="0"/>
                <a:ea typeface="+mn-ea"/>
                <a:cs typeface="+mn-cs"/>
              </a:defRPr>
            </a:pPr>
            <a:r>
              <a:rPr lang="lv-LV" sz="2000" baseline="0" dirty="0">
                <a:latin typeface="Arial Narrow" panose="020B0606020202030204" pitchFamily="34" charset="0"/>
              </a:rPr>
              <a:t>*Vidējie mācību rezultāti valstī un novadā (%)</a:t>
            </a:r>
            <a:endParaRPr lang="lv-LV" sz="2000" dirty="0">
              <a:latin typeface="Arial Narrow" panose="020B0606020202030204" pitchFamily="34" charset="0"/>
            </a:endParaRP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Arial Narrow" panose="020B0606020202030204" pitchFamily="34" charset="0"/>
              <a:ea typeface="+mn-ea"/>
              <a:cs typeface="+mn-cs"/>
            </a:defRPr>
          </a:pPr>
          <a:endParaRPr lang="lv-LV"/>
        </a:p>
      </c:txPr>
    </c:title>
    <c:autoTitleDeleted val="0"/>
    <c:plotArea>
      <c:layout>
        <c:manualLayout>
          <c:layoutTarget val="inner"/>
          <c:xMode val="edge"/>
          <c:yMode val="edge"/>
          <c:x val="5.1892804188904421E-2"/>
          <c:y val="0.15355712114932998"/>
          <c:w val="0.93193332800572071"/>
          <c:h val="0.67407513332856672"/>
        </c:manualLayout>
      </c:layout>
      <c:barChart>
        <c:barDir val="col"/>
        <c:grouping val="clustered"/>
        <c:varyColors val="0"/>
        <c:ser>
          <c:idx val="0"/>
          <c:order val="0"/>
          <c:tx>
            <c:strRef>
              <c:f>Sheet1!$B$1</c:f>
              <c:strCache>
                <c:ptCount val="1"/>
                <c:pt idx="0">
                  <c:v>Valstī </c:v>
                </c:pt>
              </c:strCache>
            </c:strRef>
          </c:tx>
          <c:spPr>
            <a:solidFill>
              <a:schemeClr val="tx2">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Latviešu valoda (OL)</c:v>
                </c:pt>
                <c:pt idx="1">
                  <c:v>Matemātika (OL)</c:v>
                </c:pt>
                <c:pt idx="2">
                  <c:v>Angļu valoda (OL)</c:v>
                </c:pt>
                <c:pt idx="3">
                  <c:v>Vācu valoda (OL)</c:v>
                </c:pt>
              </c:strCache>
            </c:strRef>
          </c:cat>
          <c:val>
            <c:numRef>
              <c:f>Sheet1!$B$2:$B$5</c:f>
              <c:numCache>
                <c:formatCode>General</c:formatCode>
                <c:ptCount val="4"/>
                <c:pt idx="0">
                  <c:v>55.4</c:v>
                </c:pt>
                <c:pt idx="1">
                  <c:v>34.299999999999997</c:v>
                </c:pt>
                <c:pt idx="2">
                  <c:v>61.9</c:v>
                </c:pt>
                <c:pt idx="3">
                  <c:v>54.5</c:v>
                </c:pt>
              </c:numCache>
            </c:numRef>
          </c:val>
          <c:extLst>
            <c:ext xmlns:c16="http://schemas.microsoft.com/office/drawing/2014/chart" uri="{C3380CC4-5D6E-409C-BE32-E72D297353CC}">
              <c16:uniqueId val="{00000000-C436-4A75-85BF-E09CCBAECDAD}"/>
            </c:ext>
          </c:extLst>
        </c:ser>
        <c:ser>
          <c:idx val="1"/>
          <c:order val="1"/>
          <c:tx>
            <c:strRef>
              <c:f>Sheet1!$C$1</c:f>
              <c:strCache>
                <c:ptCount val="1"/>
                <c:pt idx="0">
                  <c:v>Novadā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Latviešu valoda (OL)</c:v>
                </c:pt>
                <c:pt idx="1">
                  <c:v>Matemātika (OL)</c:v>
                </c:pt>
                <c:pt idx="2">
                  <c:v>Angļu valoda (OL)</c:v>
                </c:pt>
                <c:pt idx="3">
                  <c:v>Vācu valoda (OL)</c:v>
                </c:pt>
              </c:strCache>
            </c:strRef>
          </c:cat>
          <c:val>
            <c:numRef>
              <c:f>Sheet1!$C$2:$C$5</c:f>
              <c:numCache>
                <c:formatCode>General</c:formatCode>
                <c:ptCount val="4"/>
                <c:pt idx="0">
                  <c:v>61.56</c:v>
                </c:pt>
                <c:pt idx="1">
                  <c:v>46.7</c:v>
                </c:pt>
                <c:pt idx="2">
                  <c:v>70.8</c:v>
                </c:pt>
                <c:pt idx="3">
                  <c:v>81</c:v>
                </c:pt>
              </c:numCache>
            </c:numRef>
          </c:val>
          <c:extLst>
            <c:ext xmlns:c16="http://schemas.microsoft.com/office/drawing/2014/chart" uri="{C3380CC4-5D6E-409C-BE32-E72D297353CC}">
              <c16:uniqueId val="{00000001-C436-4A75-85BF-E09CCBAECDAD}"/>
            </c:ext>
          </c:extLst>
        </c:ser>
        <c:dLbls>
          <c:dLblPos val="outEnd"/>
          <c:showLegendKey val="0"/>
          <c:showVal val="1"/>
          <c:showCatName val="0"/>
          <c:showSerName val="0"/>
          <c:showPercent val="0"/>
          <c:showBubbleSize val="0"/>
        </c:dLbls>
        <c:gapWidth val="219"/>
        <c:overlap val="-27"/>
        <c:axId val="590461231"/>
        <c:axId val="590458831"/>
      </c:barChart>
      <c:catAx>
        <c:axId val="590461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crossAx val="590458831"/>
        <c:crosses val="autoZero"/>
        <c:auto val="1"/>
        <c:lblAlgn val="ctr"/>
        <c:lblOffset val="100"/>
        <c:noMultiLvlLbl val="0"/>
      </c:catAx>
      <c:valAx>
        <c:axId val="59045883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crossAx val="5904612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Narrow" panose="020B0606020202030204" pitchFamily="34" charset="0"/>
                <a:ea typeface="+mn-ea"/>
                <a:cs typeface="+mn-cs"/>
              </a:defRPr>
            </a:pPr>
            <a:r>
              <a:rPr lang="lv-LV" sz="1800" dirty="0">
                <a:latin typeface="Arial Narrow" panose="020B0606020202030204" pitchFamily="34" charset="0"/>
              </a:rPr>
              <a:t>*Vidējie mācību rezultāti valstī un novadā (%)</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Narrow" panose="020B0606020202030204" pitchFamily="34" charset="0"/>
              <a:ea typeface="+mn-ea"/>
              <a:cs typeface="+mn-cs"/>
            </a:defRPr>
          </a:pPr>
          <a:endParaRPr lang="lv-LV"/>
        </a:p>
      </c:txPr>
    </c:title>
    <c:autoTitleDeleted val="0"/>
    <c:plotArea>
      <c:layout>
        <c:manualLayout>
          <c:layoutTarget val="inner"/>
          <c:xMode val="edge"/>
          <c:yMode val="edge"/>
          <c:x val="0.25689429938698705"/>
          <c:y val="0.11428542766570936"/>
          <c:w val="0.7238948479604963"/>
          <c:h val="0.74129002750733131"/>
        </c:manualLayout>
      </c:layout>
      <c:barChart>
        <c:barDir val="bar"/>
        <c:grouping val="clustered"/>
        <c:varyColors val="0"/>
        <c:ser>
          <c:idx val="0"/>
          <c:order val="0"/>
          <c:tx>
            <c:strRef>
              <c:f>Sheet1!$B$1</c:f>
              <c:strCache>
                <c:ptCount val="1"/>
                <c:pt idx="0">
                  <c:v>Novadā</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Matemātika (AL)</c:v>
                </c:pt>
                <c:pt idx="1">
                  <c:v>Angļu valoda (AL)</c:v>
                </c:pt>
                <c:pt idx="2">
                  <c:v>Dizains un tehnoloģijas (AL)</c:v>
                </c:pt>
                <c:pt idx="3">
                  <c:v>Latviešu valoda un literatūra (AL)</c:v>
                </c:pt>
                <c:pt idx="4">
                  <c:v>Bioloģija (AL)</c:v>
                </c:pt>
                <c:pt idx="5">
                  <c:v>Sociālās zinātnes (AL)</c:v>
                </c:pt>
                <c:pt idx="6">
                  <c:v>Fizika (AL)</c:v>
                </c:pt>
                <c:pt idx="7">
                  <c:v>Ķīmija (AL)</c:v>
                </c:pt>
                <c:pt idx="8">
                  <c:v>Vēsture (AL)</c:v>
                </c:pt>
              </c:strCache>
            </c:strRef>
          </c:cat>
          <c:val>
            <c:numRef>
              <c:f>Sheet1!$B$2:$B$10</c:f>
              <c:numCache>
                <c:formatCode>General</c:formatCode>
                <c:ptCount val="9"/>
                <c:pt idx="0">
                  <c:v>49</c:v>
                </c:pt>
                <c:pt idx="1">
                  <c:v>68.400000000000006</c:v>
                </c:pt>
                <c:pt idx="2">
                  <c:v>47.2</c:v>
                </c:pt>
                <c:pt idx="3">
                  <c:v>70.599999999999994</c:v>
                </c:pt>
                <c:pt idx="4">
                  <c:v>64.86</c:v>
                </c:pt>
                <c:pt idx="5">
                  <c:v>41.5</c:v>
                </c:pt>
                <c:pt idx="6">
                  <c:v>54.2</c:v>
                </c:pt>
                <c:pt idx="7">
                  <c:v>59.2</c:v>
                </c:pt>
                <c:pt idx="8">
                  <c:v>44.5</c:v>
                </c:pt>
              </c:numCache>
            </c:numRef>
          </c:val>
          <c:extLst>
            <c:ext xmlns:c16="http://schemas.microsoft.com/office/drawing/2014/chart" uri="{C3380CC4-5D6E-409C-BE32-E72D297353CC}">
              <c16:uniqueId val="{00000000-827F-44C5-98A0-92FA37041767}"/>
            </c:ext>
          </c:extLst>
        </c:ser>
        <c:ser>
          <c:idx val="1"/>
          <c:order val="1"/>
          <c:tx>
            <c:strRef>
              <c:f>Sheet1!$C$1</c:f>
              <c:strCache>
                <c:ptCount val="1"/>
                <c:pt idx="0">
                  <c:v>Valstī</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Narrow" panose="020B0606020202030204" pitchFamily="34" charset="0"/>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Matemātika (AL)</c:v>
                </c:pt>
                <c:pt idx="1">
                  <c:v>Angļu valoda (AL)</c:v>
                </c:pt>
                <c:pt idx="2">
                  <c:v>Dizains un tehnoloģijas (AL)</c:v>
                </c:pt>
                <c:pt idx="3">
                  <c:v>Latviešu valoda un literatūra (AL)</c:v>
                </c:pt>
                <c:pt idx="4">
                  <c:v>Bioloģija (AL)</c:v>
                </c:pt>
                <c:pt idx="5">
                  <c:v>Sociālās zinātnes (AL)</c:v>
                </c:pt>
                <c:pt idx="6">
                  <c:v>Fizika (AL)</c:v>
                </c:pt>
                <c:pt idx="7">
                  <c:v>Ķīmija (AL)</c:v>
                </c:pt>
                <c:pt idx="8">
                  <c:v>Vēsture (AL)</c:v>
                </c:pt>
              </c:strCache>
            </c:strRef>
          </c:cat>
          <c:val>
            <c:numRef>
              <c:f>Sheet1!$C$2:$C$10</c:f>
              <c:numCache>
                <c:formatCode>General</c:formatCode>
                <c:ptCount val="9"/>
                <c:pt idx="0">
                  <c:v>58.8</c:v>
                </c:pt>
                <c:pt idx="1">
                  <c:v>66.2</c:v>
                </c:pt>
                <c:pt idx="2">
                  <c:v>48.9</c:v>
                </c:pt>
                <c:pt idx="3">
                  <c:v>55.1</c:v>
                </c:pt>
                <c:pt idx="4">
                  <c:v>55.1</c:v>
                </c:pt>
                <c:pt idx="5">
                  <c:v>40.6</c:v>
                </c:pt>
                <c:pt idx="6">
                  <c:v>48.4</c:v>
                </c:pt>
                <c:pt idx="7">
                  <c:v>47.4</c:v>
                </c:pt>
                <c:pt idx="8">
                  <c:v>37.6</c:v>
                </c:pt>
              </c:numCache>
            </c:numRef>
          </c:val>
          <c:extLst>
            <c:ext xmlns:c16="http://schemas.microsoft.com/office/drawing/2014/chart" uri="{C3380CC4-5D6E-409C-BE32-E72D297353CC}">
              <c16:uniqueId val="{00000001-827F-44C5-98A0-92FA37041767}"/>
            </c:ext>
          </c:extLst>
        </c:ser>
        <c:dLbls>
          <c:dLblPos val="outEnd"/>
          <c:showLegendKey val="0"/>
          <c:showVal val="1"/>
          <c:showCatName val="0"/>
          <c:showSerName val="0"/>
          <c:showPercent val="0"/>
          <c:showBubbleSize val="0"/>
        </c:dLbls>
        <c:gapWidth val="182"/>
        <c:axId val="411523791"/>
        <c:axId val="411520431"/>
      </c:barChart>
      <c:catAx>
        <c:axId val="41152379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crossAx val="411520431"/>
        <c:crosses val="autoZero"/>
        <c:auto val="1"/>
        <c:lblAlgn val="ctr"/>
        <c:lblOffset val="100"/>
        <c:noMultiLvlLbl val="0"/>
      </c:catAx>
      <c:valAx>
        <c:axId val="41152043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crossAx val="41152379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Narrow" panose="020B0606020202030204" pitchFamily="34" charset="0"/>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341">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0C_1DAEF963.xml><?xml version="1.0" encoding="utf-8"?>
<p188:cmLst xmlns:a="http://schemas.openxmlformats.org/drawingml/2006/main" xmlns:r="http://schemas.openxmlformats.org/officeDocument/2006/relationships" xmlns:p188="http://schemas.microsoft.com/office/powerpoint/2018/8/main">
  <p188:cm id="{A59F1B79-E65A-4D47-B0CB-CE391DE2FCAE}" authorId="{91056087-54BA-2A85-B44B-F0E2A65F5688}" created="2024-09-29T17:17:42.050">
    <ac:txMkLst xmlns:ac="http://schemas.microsoft.com/office/drawing/2013/main/command">
      <pc:docMk xmlns:pc="http://schemas.microsoft.com/office/powerpoint/2013/main/command"/>
      <pc:sldMk xmlns:pc="http://schemas.microsoft.com/office/powerpoint/2013/main/command" cId="498006371" sldId="268"/>
      <ac:spMk id="3" creationId="{BDB5C6A1-4A63-0F61-7BE6-7CE87E151439}"/>
      <ac:txMk cp="288" len="22">
        <ac:context len="1318" hash="2144417343"/>
      </ac:txMk>
    </ac:txMkLst>
    <p188:pos x="2634270" y="1928287"/>
    <p188:txBody>
      <a:bodyPr/>
      <a:lstStyle/>
      <a:p>
        <a:r>
          <a:rPr lang="lv-LV"/>
          <a:t>Tas norāda, ka izglītojamiem ir labas prasmes komunikācijā, bet vairāk ir jāstrādā pie teksta lasīšanas ar izpratni, jāvingrinās tekstā uztvert netieši paustu informāciju. Rakstīšanas daļai jāvingrinās radīt sasaistītu un secīgu tekstu, paužot informāciju, savas domas un attieksmi par piedāvāto tematu.</a:t>
        </a:r>
      </a:p>
    </p188:txBody>
  </p188:cm>
  <p188:cm id="{4A3646ED-0B68-4A5C-A793-D80E00287CD8}" authorId="{91056087-54BA-2A85-B44B-F0E2A65F5688}" created="2024-09-29T17:18:15.417">
    <ac:txMkLst xmlns:ac="http://schemas.microsoft.com/office/drawing/2013/main/command">
      <pc:docMk xmlns:pc="http://schemas.microsoft.com/office/powerpoint/2013/main/command"/>
      <pc:sldMk xmlns:pc="http://schemas.microsoft.com/office/powerpoint/2013/main/command" cId="498006371" sldId="268"/>
      <ac:spMk id="3" creationId="{BDB5C6A1-4A63-0F61-7BE6-7CE87E151439}"/>
      <ac:txMk cp="569" len="25">
        <ac:context len="1318" hash="2144417343"/>
      </ac:txMk>
    </ac:txMkLst>
    <p188:pos x="2910996" y="2987066"/>
    <p188:txBody>
      <a:bodyPr/>
      <a:lstStyle/>
      <a:p>
        <a:r>
          <a:rPr lang="lv-LV"/>
          <a:t>Kas liecina, ka mutvārdos izglītojamie prot izteikt galveno domu, paužot personisko attieksmi. Darbā ar tekstveides uzdevumiem, jāturpina attīstīt valodas lietojuma prasmes, vingrināties vārdu krājuma paplašināšanā, jāuzlabo valodas kvalitāte.</a:t>
        </a:r>
      </a:p>
    </p188:txBody>
  </p188:cm>
  <p188:cm id="{3F56E83F-ACA0-43D0-A668-BB9AF91F3A02}" authorId="{91056087-54BA-2A85-B44B-F0E2A65F5688}" created="2024-09-29T17:19:01.947">
    <ac:txMkLst xmlns:ac="http://schemas.microsoft.com/office/drawing/2013/main/command">
      <pc:docMk xmlns:pc="http://schemas.microsoft.com/office/powerpoint/2013/main/command"/>
      <pc:sldMk xmlns:pc="http://schemas.microsoft.com/office/powerpoint/2013/main/command" cId="498006371" sldId="268"/>
      <ac:spMk id="3" creationId="{BDB5C6A1-4A63-0F61-7BE6-7CE87E151439}"/>
      <ac:txMk cp="1241" len="74">
        <ac:context len="1318" hash="2144417343"/>
      </ac:txMk>
    </ac:txMkLst>
    <p188:pos x="10382607" y="5429476"/>
    <p188:txBody>
      <a:bodyPr/>
      <a:lstStyle/>
      <a:p>
        <a:r>
          <a:rPr lang="lv-LV"/>
          <a:t>Matemātikā – atbrīvoti 26, atbalsts sniegts 9; Latviešu val. – atbrīvoti 26, atbalsts sniegts 10; Angļu val.– atbrīvoti 26, atbalsts sniegts 8.</a:t>
        </a:r>
      </a:p>
    </p188:txBody>
  </p188:cm>
</p188:cmLst>
</file>

<file path=ppt/comments/modernComment_10D_AE40206F.xml><?xml version="1.0" encoding="utf-8"?>
<p188:cmLst xmlns:a="http://schemas.openxmlformats.org/drawingml/2006/main" xmlns:r="http://schemas.openxmlformats.org/officeDocument/2006/relationships" xmlns:p188="http://schemas.microsoft.com/office/powerpoint/2018/8/main">
  <p188:cm id="{00F8E80B-A69E-4050-960F-B140D7E0917E}" authorId="{91056087-54BA-2A85-B44B-F0E2A65F5688}" created="2024-09-29T17:14:51.177">
    <ac:txMkLst xmlns:ac="http://schemas.microsoft.com/office/drawing/2013/main/command">
      <pc:docMk xmlns:pc="http://schemas.microsoft.com/office/powerpoint/2013/main/command"/>
      <pc:sldMk xmlns:pc="http://schemas.microsoft.com/office/powerpoint/2013/main/command" cId="2923438191" sldId="269"/>
      <ac:spMk id="3" creationId="{0FBED750-AD5F-7122-6140-C2CF110A8B9B}"/>
      <ac:txMk cp="537" len="30">
        <ac:context len="923" hash="2165785385"/>
      </ac:txMk>
    </ac:txMkLst>
    <p188:pos x="7743911" y="2684335"/>
    <p188:txBody>
      <a:bodyPr/>
      <a:lstStyle/>
      <a:p>
        <a:r>
          <a:rPr lang="lv-LV"/>
          <a:t>Eksāmena 1. daļā ir  uzrādītas vislabākās zināšanas un izpratne par analizējamā teksta tēmas aktualitāti, nolūku, teksta struktūru un kompozīciju, formulējot skaidrus un precīzus apgalvojumus leksiski, gramatiski, stilistiski pilnvērtīgā tekstā.</a:t>
        </a:r>
      </a:p>
    </p188:txBody>
  </p188:cm>
  <p188:cm id="{737CCCA1-FC3D-4B91-86CB-34E13F1741BF}" authorId="{91056087-54BA-2A85-B44B-F0E2A65F5688}" created="2024-09-29T17:15:32.922">
    <ac:txMkLst xmlns:ac="http://schemas.microsoft.com/office/drawing/2013/main/command">
      <pc:docMk xmlns:pc="http://schemas.microsoft.com/office/powerpoint/2013/main/command"/>
      <pc:sldMk xmlns:pc="http://schemas.microsoft.com/office/powerpoint/2013/main/command" cId="2923438191" sldId="269"/>
      <ac:spMk id="3" creationId="{0FBED750-AD5F-7122-6140-C2CF110A8B9B}"/>
      <ac:txMk cp="439" len="14">
        <ac:context len="923" hash="2165785385"/>
      </ac:txMk>
    </ac:txMkLst>
    <p188:pos x="6889669" y="2275262"/>
    <p188:txBody>
      <a:bodyPr/>
      <a:lstStyle/>
      <a:p>
        <a:r>
          <a:rPr lang="lv-LV"/>
          <a:t>Eksāmena mutvārdu daļā veicies labāk, kur redzama izglītojamo vārdu krājuma bagātība un lietojuma precizitāte, grūtāk veicies lasīšanas uzdevumos. Savukārt zemākie rezultāti, starp OL eksāmeniem, ir Matemātikā, un tomēr ievērojami augstāki kā valstī kopumā.</a:t>
        </a:r>
      </a:p>
    </p188:txBody>
  </p188:cm>
  <p188:cm id="{E8EF4ABA-1D15-403E-8EA2-1C98903F6AC3}" authorId="{91056087-54BA-2A85-B44B-F0E2A65F5688}" created="2024-09-29T17:16:20.261">
    <ac:txMkLst xmlns:ac="http://schemas.microsoft.com/office/drawing/2013/main/command">
      <pc:docMk xmlns:pc="http://schemas.microsoft.com/office/powerpoint/2013/main/command"/>
      <pc:sldMk xmlns:pc="http://schemas.microsoft.com/office/powerpoint/2013/main/command" cId="2923438191" sldId="269"/>
      <ac:spMk id="3" creationId="{0FBED750-AD5F-7122-6140-C2CF110A8B9B}"/>
      <ac:txMk cp="652" len="32">
        <ac:context len="923" hash="2165785385"/>
      </ac:txMk>
    </ac:txMkLst>
    <p188:pos x="7370932" y="3779209"/>
    <p188:txBody>
      <a:bodyPr/>
      <a:lstStyle/>
      <a:p>
        <a:r>
          <a:rPr lang="lv-LV"/>
          <a:t>Šos eksāmenus izvēlējās kārtot salīdzinoši neliels izglītojamo skaits. Sociālajās zinātnēs nepieciešams pilnveidot analītiskā spriešanas spējas, argumentēšanas un ekonomiskās modelēšanas prasmi. Savukārt  Vēsturē izglītojamie savas zināšanas veiksmīgāk uzrādīja par vēstures faktiem, datiem, jēdzieniem un notikumu, procesu skaidrojumiem, to cēloņiem un seku sakarībām. Vājāki rezultāti iegūti sniedzot atbildi uz atvērtu jautājumu ar vēstures faktos balstītu pamatojumu. </a:t>
        </a:r>
      </a:p>
    </p188:txBody>
  </p188:cm>
</p188:cmLst>
</file>

<file path=ppt/drawings/drawing1.xml><?xml version="1.0" encoding="utf-8"?>
<c:userShapes xmlns:c="http://schemas.openxmlformats.org/drawingml/2006/chart">
  <cdr:relSizeAnchor xmlns:cdr="http://schemas.openxmlformats.org/drawingml/2006/chartDrawing">
    <cdr:from>
      <cdr:x>0.12407</cdr:x>
      <cdr:y>0.94909</cdr:y>
    </cdr:from>
    <cdr:to>
      <cdr:x>0.36784</cdr:x>
      <cdr:y>1</cdr:y>
    </cdr:to>
    <cdr:sp macro="" textlink="">
      <cdr:nvSpPr>
        <cdr:cNvPr id="2" name="TextBox 6">
          <a:extLst xmlns:a="http://schemas.openxmlformats.org/drawingml/2006/main">
            <a:ext uri="{FF2B5EF4-FFF2-40B4-BE49-F238E27FC236}">
              <a16:creationId xmlns:a16="http://schemas.microsoft.com/office/drawing/2014/main" id="{6A042305-272D-CE1B-A3B1-6C0E1B786F74}"/>
            </a:ext>
          </a:extLst>
        </cdr:cNvPr>
        <cdr:cNvSpPr txBox="1"/>
      </cdr:nvSpPr>
      <cdr:spPr>
        <a:xfrm xmlns:a="http://schemas.openxmlformats.org/drawingml/2006/main">
          <a:off x="1242992" y="4877550"/>
          <a:ext cx="2442259"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lv-LV" sz="1050" i="1" dirty="0"/>
            <a:t>*Pēc VISC datiem</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67F2E7F-5170-47B0-8F8B-185F75716E75}" type="datetimeFigureOut">
              <a:rPr lang="lv-LV" smtClean="0"/>
              <a:t>07.10.2024</a:t>
            </a:fld>
            <a:endParaRPr lang="lv-LV"/>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EA1C00A-EC5E-4607-B3DC-23025C82AB52}" type="slidenum">
              <a:rPr lang="lv-LV" smtClean="0"/>
              <a:t>‹#›</a:t>
            </a:fld>
            <a:endParaRPr lang="lv-LV"/>
          </a:p>
        </p:txBody>
      </p:sp>
    </p:spTree>
    <p:extLst>
      <p:ext uri="{BB962C8B-B14F-4D97-AF65-F5344CB8AC3E}">
        <p14:creationId xmlns:p14="http://schemas.microsoft.com/office/powerpoint/2010/main" val="179183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EA1C00A-EC5E-4607-B3DC-23025C82AB52}" type="slidenum">
              <a:rPr lang="lv-LV" smtClean="0"/>
              <a:t>7</a:t>
            </a:fld>
            <a:endParaRPr lang="lv-LV"/>
          </a:p>
        </p:txBody>
      </p:sp>
    </p:spTree>
    <p:extLst>
      <p:ext uri="{BB962C8B-B14F-4D97-AF65-F5344CB8AC3E}">
        <p14:creationId xmlns:p14="http://schemas.microsoft.com/office/powerpoint/2010/main" val="4220464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EA1C00A-EC5E-4607-B3DC-23025C82AB52}" type="slidenum">
              <a:rPr lang="lv-LV" smtClean="0"/>
              <a:t>8</a:t>
            </a:fld>
            <a:endParaRPr lang="lv-LV"/>
          </a:p>
        </p:txBody>
      </p:sp>
    </p:spTree>
    <p:extLst>
      <p:ext uri="{BB962C8B-B14F-4D97-AF65-F5344CB8AC3E}">
        <p14:creationId xmlns:p14="http://schemas.microsoft.com/office/powerpoint/2010/main" val="29867438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EA1C00A-EC5E-4607-B3DC-23025C82AB52}" type="slidenum">
              <a:rPr lang="lv-LV" smtClean="0"/>
              <a:t>12</a:t>
            </a:fld>
            <a:endParaRPr lang="lv-LV"/>
          </a:p>
        </p:txBody>
      </p:sp>
    </p:spTree>
    <p:extLst>
      <p:ext uri="{BB962C8B-B14F-4D97-AF65-F5344CB8AC3E}">
        <p14:creationId xmlns:p14="http://schemas.microsoft.com/office/powerpoint/2010/main" val="279366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a:xfrm>
            <a:off x="5332412" y="5883275"/>
            <a:ext cx="4324044" cy="365125"/>
          </a:xfrm>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231593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61CDC2-5359-47E4-A03C-5C6A912836BF}" type="datetimeFigureOut">
              <a:rPr lang="lv-LV" smtClean="0"/>
              <a:t>07.10.2024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170080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1417493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21153761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787772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41377339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25806240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601596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692923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10951856" y="5867131"/>
            <a:ext cx="551167" cy="365125"/>
          </a:xfrm>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2736998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61CDC2-5359-47E4-A03C-5C6A912836BF}" type="datetimeFigureOut">
              <a:rPr lang="lv-LV" smtClean="0"/>
              <a:t>07.10.2024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278339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61CDC2-5359-47E4-A03C-5C6A912836BF}" type="datetimeFigureOut">
              <a:rPr lang="lv-LV" smtClean="0"/>
              <a:t>07.10.2024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020879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61CDC2-5359-47E4-A03C-5C6A912836BF}" type="datetimeFigureOut">
              <a:rPr lang="lv-LV" smtClean="0"/>
              <a:t>07.10.2024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426106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61CDC2-5359-47E4-A03C-5C6A912836BF}" type="datetimeFigureOut">
              <a:rPr lang="lv-LV" smtClean="0"/>
              <a:t>07.10.2024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1103021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61CDC2-5359-47E4-A03C-5C6A912836BF}" type="datetimeFigureOut">
              <a:rPr lang="lv-LV" smtClean="0"/>
              <a:t>07.10.2024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1298905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61CDC2-5359-47E4-A03C-5C6A912836BF}" type="datetimeFigureOut">
              <a:rPr lang="lv-LV" smtClean="0"/>
              <a:t>07.10.2024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255405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61CDC2-5359-47E4-A03C-5C6A912836BF}" type="datetimeFigureOut">
              <a:rPr lang="lv-LV" smtClean="0"/>
              <a:t>07.10.2024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54ACEF9F-ABB7-453F-9AD1-0C41B2C51828}" type="slidenum">
              <a:rPr lang="lv-LV" smtClean="0"/>
              <a:t>‹#›</a:t>
            </a:fld>
            <a:endParaRPr lang="lv-LV"/>
          </a:p>
        </p:txBody>
      </p:sp>
    </p:spTree>
    <p:extLst>
      <p:ext uri="{BB962C8B-B14F-4D97-AF65-F5344CB8AC3E}">
        <p14:creationId xmlns:p14="http://schemas.microsoft.com/office/powerpoint/2010/main" val="3594250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761CDC2-5359-47E4-A03C-5C6A912836BF}" type="datetimeFigureOut">
              <a:rPr lang="lv-LV" smtClean="0"/>
              <a:t>07.10.2024</a:t>
            </a:fld>
            <a:endParaRPr lang="lv-LV"/>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lv-LV"/>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4ACEF9F-ABB7-453F-9AD1-0C41B2C51828}" type="slidenum">
              <a:rPr lang="lv-LV" smtClean="0"/>
              <a:t>‹#›</a:t>
            </a:fld>
            <a:endParaRPr lang="lv-LV"/>
          </a:p>
        </p:txBody>
      </p:sp>
    </p:spTree>
    <p:extLst>
      <p:ext uri="{BB962C8B-B14F-4D97-AF65-F5344CB8AC3E}">
        <p14:creationId xmlns:p14="http://schemas.microsoft.com/office/powerpoint/2010/main" val="193873447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microsoft.com/office/2018/10/relationships/comments" Target="../comments/modernComment_10D_AE40206F.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0C_1DAEF96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8EA96-7145-DE3C-56D1-15BCCB74ED3F}"/>
              </a:ext>
            </a:extLst>
          </p:cNvPr>
          <p:cNvSpPr>
            <a:spLocks noGrp="1"/>
          </p:cNvSpPr>
          <p:nvPr>
            <p:ph type="ctrTitle"/>
          </p:nvPr>
        </p:nvSpPr>
        <p:spPr/>
        <p:txBody>
          <a:bodyPr>
            <a:normAutofit/>
          </a:bodyPr>
          <a:lstStyle/>
          <a:p>
            <a:r>
              <a:rPr lang="lv-LV" sz="4400" b="1" dirty="0">
                <a:latin typeface="Arial Narrow" panose="020B0606020202030204" pitchFamily="34" charset="0"/>
              </a:rPr>
              <a:t>2023./2024.m.g.</a:t>
            </a:r>
            <a:br>
              <a:rPr lang="lv-LV" sz="4400" b="1" dirty="0">
                <a:latin typeface="Arial Narrow" panose="020B0606020202030204" pitchFamily="34" charset="0"/>
              </a:rPr>
            </a:br>
            <a:r>
              <a:rPr lang="lv-LV" sz="4400" b="1" dirty="0">
                <a:latin typeface="Arial Narrow" panose="020B0606020202030204" pitchFamily="34" charset="0"/>
              </a:rPr>
              <a:t>Valsts pārbaudes darbu rezultāti </a:t>
            </a:r>
            <a:br>
              <a:rPr lang="lv-LV" sz="4400" b="1" dirty="0">
                <a:latin typeface="Arial Narrow" panose="020B0606020202030204" pitchFamily="34" charset="0"/>
              </a:rPr>
            </a:br>
            <a:endParaRPr lang="lv-LV" sz="4400" b="1" dirty="0">
              <a:latin typeface="Arial Narrow" panose="020B0606020202030204" pitchFamily="34" charset="0"/>
            </a:endParaRPr>
          </a:p>
        </p:txBody>
      </p:sp>
      <p:sp>
        <p:nvSpPr>
          <p:cNvPr id="3" name="Subtitle 2">
            <a:extLst>
              <a:ext uri="{FF2B5EF4-FFF2-40B4-BE49-F238E27FC236}">
                <a16:creationId xmlns:a16="http://schemas.microsoft.com/office/drawing/2014/main" id="{38D0D327-5872-2347-9E00-51AC578F51A4}"/>
              </a:ext>
            </a:extLst>
          </p:cNvPr>
          <p:cNvSpPr>
            <a:spLocks noGrp="1"/>
          </p:cNvSpPr>
          <p:nvPr>
            <p:ph type="subTitle" idx="1"/>
          </p:nvPr>
        </p:nvSpPr>
        <p:spPr/>
        <p:txBody>
          <a:bodyPr>
            <a:normAutofit fontScale="92500" lnSpcReduction="20000"/>
          </a:bodyPr>
          <a:lstStyle/>
          <a:p>
            <a:pPr algn="r"/>
            <a:endParaRPr lang="lv-LV" sz="1600" i="1" dirty="0">
              <a:latin typeface="+mj-lt"/>
            </a:endParaRPr>
          </a:p>
          <a:p>
            <a:pPr algn="r">
              <a:lnSpc>
                <a:spcPct val="120000"/>
              </a:lnSpc>
              <a:spcBef>
                <a:spcPts val="0"/>
              </a:spcBef>
            </a:pPr>
            <a:r>
              <a:rPr lang="lv-LV" sz="1700" i="1" dirty="0">
                <a:latin typeface="Arial Narrow" panose="020B0606020202030204" pitchFamily="34" charset="0"/>
              </a:rPr>
              <a:t>Ziņotājs: Izglītības satura un kvalitātes speciāliste </a:t>
            </a:r>
          </a:p>
          <a:p>
            <a:pPr algn="r">
              <a:lnSpc>
                <a:spcPct val="120000"/>
              </a:lnSpc>
              <a:spcBef>
                <a:spcPts val="0"/>
              </a:spcBef>
            </a:pPr>
            <a:r>
              <a:rPr lang="lv-LV" sz="1700" i="1" dirty="0">
                <a:latin typeface="Arial Narrow" panose="020B0606020202030204" pitchFamily="34" charset="0"/>
              </a:rPr>
              <a:t>Lāsma Dene</a:t>
            </a:r>
          </a:p>
          <a:p>
            <a:pPr algn="r">
              <a:lnSpc>
                <a:spcPct val="120000"/>
              </a:lnSpc>
              <a:spcBef>
                <a:spcPts val="0"/>
              </a:spcBef>
            </a:pPr>
            <a:r>
              <a:rPr lang="lv-LV" sz="1700" i="1" dirty="0">
                <a:latin typeface="Arial Narrow" panose="020B0606020202030204" pitchFamily="34" charset="0"/>
              </a:rPr>
              <a:t>02.10.2024.</a:t>
            </a:r>
          </a:p>
          <a:p>
            <a:pPr algn="r"/>
            <a:endParaRPr lang="lv-LV" i="1" dirty="0"/>
          </a:p>
        </p:txBody>
      </p:sp>
    </p:spTree>
    <p:extLst>
      <p:ext uri="{BB962C8B-B14F-4D97-AF65-F5344CB8AC3E}">
        <p14:creationId xmlns:p14="http://schemas.microsoft.com/office/powerpoint/2010/main" val="4142114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70A3E-BE0D-4B56-BE33-CC79E19E140A}"/>
              </a:ext>
            </a:extLst>
          </p:cNvPr>
          <p:cNvSpPr>
            <a:spLocks noGrp="1"/>
          </p:cNvSpPr>
          <p:nvPr>
            <p:ph type="title"/>
          </p:nvPr>
        </p:nvSpPr>
        <p:spPr>
          <a:xfrm>
            <a:off x="1484306" y="315411"/>
            <a:ext cx="10018713" cy="934656"/>
          </a:xfrm>
        </p:spPr>
        <p:txBody>
          <a:bodyPr>
            <a:noAutofit/>
          </a:bodyPr>
          <a:lstStyle/>
          <a:p>
            <a:r>
              <a:rPr lang="lv-LV" sz="3600" b="1" dirty="0">
                <a:latin typeface="Arial Narrow" panose="020B0606020202030204" pitchFamily="34" charset="0"/>
              </a:rPr>
              <a:t>Ādažu un blakus novadu izglītības iestāžu </a:t>
            </a:r>
            <a:br>
              <a:rPr lang="lv-LV" sz="3600" b="1" dirty="0">
                <a:latin typeface="Arial Narrow" panose="020B0606020202030204" pitchFamily="34" charset="0"/>
              </a:rPr>
            </a:br>
            <a:r>
              <a:rPr lang="lv-LV" sz="3600" b="1" dirty="0">
                <a:solidFill>
                  <a:srgbClr val="7030A0"/>
                </a:solidFill>
                <a:latin typeface="Arial Narrow" panose="020B0606020202030204" pitchFamily="34" charset="0"/>
              </a:rPr>
              <a:t>optimālā līmeņa </a:t>
            </a:r>
            <a:r>
              <a:rPr lang="lv-LV" sz="3600" b="1" dirty="0">
                <a:latin typeface="Arial Narrow" panose="020B0606020202030204" pitchFamily="34" charset="0"/>
              </a:rPr>
              <a:t>CE *rezultāti</a:t>
            </a:r>
          </a:p>
        </p:txBody>
      </p:sp>
      <p:graphicFrame>
        <p:nvGraphicFramePr>
          <p:cNvPr id="4" name="Content Placeholder 3">
            <a:extLst>
              <a:ext uri="{FF2B5EF4-FFF2-40B4-BE49-F238E27FC236}">
                <a16:creationId xmlns:a16="http://schemas.microsoft.com/office/drawing/2014/main" id="{C6223586-284C-700B-195F-B4E6022A084A}"/>
              </a:ext>
            </a:extLst>
          </p:cNvPr>
          <p:cNvGraphicFramePr>
            <a:graphicFrameLocks noGrp="1"/>
          </p:cNvGraphicFramePr>
          <p:nvPr>
            <p:ph idx="1"/>
            <p:extLst>
              <p:ext uri="{D42A27DB-BD31-4B8C-83A1-F6EECF244321}">
                <p14:modId xmlns:p14="http://schemas.microsoft.com/office/powerpoint/2010/main" val="1813320866"/>
              </p:ext>
            </p:extLst>
          </p:nvPr>
        </p:nvGraphicFramePr>
        <p:xfrm>
          <a:off x="1484306" y="1359060"/>
          <a:ext cx="10018712" cy="4907280"/>
        </p:xfrm>
        <a:graphic>
          <a:graphicData uri="http://schemas.openxmlformats.org/drawingml/2006/table">
            <a:tbl>
              <a:tblPr firstRow="1" bandRow="1">
                <a:tableStyleId>{5C22544A-7EE6-4342-B048-85BDC9FD1C3A}</a:tableStyleId>
              </a:tblPr>
              <a:tblGrid>
                <a:gridCol w="2856201">
                  <a:extLst>
                    <a:ext uri="{9D8B030D-6E8A-4147-A177-3AD203B41FA5}">
                      <a16:colId xmlns:a16="http://schemas.microsoft.com/office/drawing/2014/main" val="2925625561"/>
                    </a:ext>
                  </a:extLst>
                </a:gridCol>
                <a:gridCol w="1458409">
                  <a:extLst>
                    <a:ext uri="{9D8B030D-6E8A-4147-A177-3AD203B41FA5}">
                      <a16:colId xmlns:a16="http://schemas.microsoft.com/office/drawing/2014/main" val="1067839797"/>
                    </a:ext>
                  </a:extLst>
                </a:gridCol>
                <a:gridCol w="1076448">
                  <a:extLst>
                    <a:ext uri="{9D8B030D-6E8A-4147-A177-3AD203B41FA5}">
                      <a16:colId xmlns:a16="http://schemas.microsoft.com/office/drawing/2014/main" val="3159812888"/>
                    </a:ext>
                  </a:extLst>
                </a:gridCol>
                <a:gridCol w="1388960">
                  <a:extLst>
                    <a:ext uri="{9D8B030D-6E8A-4147-A177-3AD203B41FA5}">
                      <a16:colId xmlns:a16="http://schemas.microsoft.com/office/drawing/2014/main" val="4239347022"/>
                    </a:ext>
                  </a:extLst>
                </a:gridCol>
                <a:gridCol w="949127">
                  <a:extLst>
                    <a:ext uri="{9D8B030D-6E8A-4147-A177-3AD203B41FA5}">
                      <a16:colId xmlns:a16="http://schemas.microsoft.com/office/drawing/2014/main" val="1537196831"/>
                    </a:ext>
                  </a:extLst>
                </a:gridCol>
                <a:gridCol w="1377384">
                  <a:extLst>
                    <a:ext uri="{9D8B030D-6E8A-4147-A177-3AD203B41FA5}">
                      <a16:colId xmlns:a16="http://schemas.microsoft.com/office/drawing/2014/main" val="1789129426"/>
                    </a:ext>
                  </a:extLst>
                </a:gridCol>
                <a:gridCol w="912183">
                  <a:extLst>
                    <a:ext uri="{9D8B030D-6E8A-4147-A177-3AD203B41FA5}">
                      <a16:colId xmlns:a16="http://schemas.microsoft.com/office/drawing/2014/main" val="1549210770"/>
                    </a:ext>
                  </a:extLst>
                </a:gridCol>
              </a:tblGrid>
              <a:tr h="370840">
                <a:tc>
                  <a:txBody>
                    <a:bodyPr/>
                    <a:lstStyle/>
                    <a:p>
                      <a:endParaRPr lang="lv-LV" sz="1400" dirty="0">
                        <a:latin typeface="Arial Narrow" panose="020B0606020202030204" pitchFamily="34" charset="0"/>
                      </a:endParaRPr>
                    </a:p>
                  </a:txBody>
                  <a:tcPr/>
                </a:tc>
                <a:tc gridSpan="2">
                  <a:txBody>
                    <a:bodyPr/>
                    <a:lstStyle/>
                    <a:p>
                      <a:r>
                        <a:rPr lang="lv-LV" sz="1600" dirty="0">
                          <a:solidFill>
                            <a:schemeClr val="tx1"/>
                          </a:solidFill>
                          <a:latin typeface="Arial Narrow" panose="020B0606020202030204" pitchFamily="34" charset="0"/>
                        </a:rPr>
                        <a:t>Latviešu valoda </a:t>
                      </a:r>
                    </a:p>
                  </a:txBody>
                  <a:tcPr/>
                </a:tc>
                <a:tc hMerge="1">
                  <a:txBody>
                    <a:bodyPr/>
                    <a:lstStyle/>
                    <a:p>
                      <a:endParaRPr lang="lv-LV" dirty="0"/>
                    </a:p>
                  </a:txBody>
                  <a:tcPr/>
                </a:tc>
                <a:tc gridSpan="2">
                  <a:txBody>
                    <a:bodyPr/>
                    <a:lstStyle/>
                    <a:p>
                      <a:r>
                        <a:rPr lang="lv-LV" sz="1600" dirty="0">
                          <a:solidFill>
                            <a:schemeClr val="tx1"/>
                          </a:solidFill>
                          <a:latin typeface="Arial Narrow" panose="020B0606020202030204" pitchFamily="34" charset="0"/>
                        </a:rPr>
                        <a:t>Matemātika</a:t>
                      </a:r>
                    </a:p>
                  </a:txBody>
                  <a:tcPr/>
                </a:tc>
                <a:tc hMerge="1">
                  <a:txBody>
                    <a:bodyPr/>
                    <a:lstStyle/>
                    <a:p>
                      <a:endParaRPr lang="lv-LV" dirty="0"/>
                    </a:p>
                  </a:txBody>
                  <a:tcPr/>
                </a:tc>
                <a:tc gridSpan="2">
                  <a:txBody>
                    <a:bodyPr/>
                    <a:lstStyle/>
                    <a:p>
                      <a:r>
                        <a:rPr lang="lv-LV" sz="1600" dirty="0">
                          <a:solidFill>
                            <a:schemeClr val="tx1"/>
                          </a:solidFill>
                          <a:latin typeface="Arial Narrow" panose="020B0606020202030204" pitchFamily="34" charset="0"/>
                        </a:rPr>
                        <a:t>Angļu valoda</a:t>
                      </a:r>
                    </a:p>
                  </a:txBody>
                  <a:tcPr/>
                </a:tc>
                <a:tc hMerge="1">
                  <a:txBody>
                    <a:bodyPr/>
                    <a:lstStyle/>
                    <a:p>
                      <a:endParaRPr lang="lv-LV" dirty="0"/>
                    </a:p>
                  </a:txBody>
                  <a:tcPr/>
                </a:tc>
                <a:extLst>
                  <a:ext uri="{0D108BD9-81ED-4DB2-BD59-A6C34878D82A}">
                    <a16:rowId xmlns:a16="http://schemas.microsoft.com/office/drawing/2014/main" val="1443685349"/>
                  </a:ext>
                </a:extLst>
              </a:tr>
              <a:tr h="370840">
                <a:tc>
                  <a:txBody>
                    <a:bodyPr/>
                    <a:lstStyle/>
                    <a:p>
                      <a:r>
                        <a:rPr lang="lv-LV" sz="1200" i="1" dirty="0">
                          <a:latin typeface="Arial Narrow" panose="020B0606020202030204" pitchFamily="34" charset="0"/>
                        </a:rPr>
                        <a:t>Iestāde</a:t>
                      </a:r>
                    </a:p>
                  </a:txBody>
                  <a:tcPr/>
                </a:tc>
                <a:tc>
                  <a:txBody>
                    <a:bodyPr/>
                    <a:lstStyle/>
                    <a:p>
                      <a:r>
                        <a:rPr lang="lv-LV" sz="1200" i="1" dirty="0">
                          <a:latin typeface="Arial Narrow" panose="020B0606020202030204" pitchFamily="34" charset="0"/>
                        </a:rPr>
                        <a:t>Vidējais kop procents (valstī vid.55.4%)</a:t>
                      </a:r>
                    </a:p>
                  </a:txBody>
                  <a:tcPr/>
                </a:tc>
                <a:tc>
                  <a:txBody>
                    <a:bodyPr/>
                    <a:lstStyle/>
                    <a:p>
                      <a:r>
                        <a:rPr lang="lv-LV" sz="1200" i="1" dirty="0">
                          <a:latin typeface="Arial Narrow" panose="020B0606020202030204" pitchFamily="34" charset="0"/>
                        </a:rPr>
                        <a:t>Kārtotāju skaits</a:t>
                      </a:r>
                    </a:p>
                  </a:txBody>
                  <a:tcPr/>
                </a:tc>
                <a:tc>
                  <a:txBody>
                    <a:bodyPr/>
                    <a:lstStyle/>
                    <a:p>
                      <a:r>
                        <a:rPr lang="lv-LV" sz="1200" i="1" dirty="0">
                          <a:latin typeface="Arial Narrow" panose="020B0606020202030204" pitchFamily="34" charset="0"/>
                        </a:rPr>
                        <a:t>Vidējais kop procents</a:t>
                      </a:r>
                    </a:p>
                    <a:p>
                      <a:pPr marL="0" marR="0" lvl="0" indent="0" algn="l" defTabSz="457200" rtl="0" eaLnBrk="1" fontAlgn="auto" latinLnBrk="0" hangingPunct="1">
                        <a:lnSpc>
                          <a:spcPct val="100000"/>
                        </a:lnSpc>
                        <a:spcBef>
                          <a:spcPts val="0"/>
                        </a:spcBef>
                        <a:spcAft>
                          <a:spcPts val="0"/>
                        </a:spcAft>
                        <a:buClrTx/>
                        <a:buSzTx/>
                        <a:buFontTx/>
                        <a:buNone/>
                        <a:tabLst/>
                        <a:defRPr/>
                      </a:pPr>
                      <a:r>
                        <a:rPr lang="lv-LV" sz="1200" b="0" dirty="0">
                          <a:solidFill>
                            <a:schemeClr val="tx1"/>
                          </a:solidFill>
                          <a:latin typeface="Arial Narrow" panose="020B0606020202030204" pitchFamily="34" charset="0"/>
                        </a:rPr>
                        <a:t>(valstī vid.34.3%)</a:t>
                      </a:r>
                    </a:p>
                  </a:txBody>
                  <a:tcPr/>
                </a:tc>
                <a:tc>
                  <a:txBody>
                    <a:bodyPr/>
                    <a:lstStyle/>
                    <a:p>
                      <a:r>
                        <a:rPr lang="lv-LV" sz="1200" i="1" dirty="0">
                          <a:latin typeface="Arial Narrow" panose="020B0606020202030204" pitchFamily="34" charset="0"/>
                        </a:rPr>
                        <a:t>Kārtotāju skaits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lv-LV" sz="1200" i="1" dirty="0">
                          <a:latin typeface="Arial Narrow" panose="020B0606020202030204" pitchFamily="34" charset="0"/>
                        </a:rPr>
                        <a:t>Vidējais kop procents </a:t>
                      </a:r>
                      <a:r>
                        <a:rPr lang="lv-LV" sz="1100" b="0" dirty="0">
                          <a:solidFill>
                            <a:schemeClr val="tx1"/>
                          </a:solidFill>
                          <a:latin typeface="Arial Narrow" panose="020B0606020202030204" pitchFamily="34" charset="0"/>
                        </a:rPr>
                        <a:t>(valstī vid.61.9%)</a:t>
                      </a:r>
                    </a:p>
                  </a:txBody>
                  <a:tcPr/>
                </a:tc>
                <a:tc>
                  <a:txBody>
                    <a:bodyPr/>
                    <a:lstStyle/>
                    <a:p>
                      <a:r>
                        <a:rPr lang="lv-LV" sz="1200" i="1" dirty="0">
                          <a:latin typeface="Arial Narrow" panose="020B0606020202030204" pitchFamily="34" charset="0"/>
                        </a:rPr>
                        <a:t>Kārtotāju skaits</a:t>
                      </a:r>
                    </a:p>
                  </a:txBody>
                  <a:tcPr/>
                </a:tc>
                <a:extLst>
                  <a:ext uri="{0D108BD9-81ED-4DB2-BD59-A6C34878D82A}">
                    <a16:rowId xmlns:a16="http://schemas.microsoft.com/office/drawing/2014/main" val="2913647886"/>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Ādažu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60.2</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69</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49.3</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71</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72.0</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72 </a:t>
                      </a:r>
                    </a:p>
                  </a:txBody>
                  <a:tcPr marL="7620" marR="7620" marT="7620" marB="0" anchor="ctr"/>
                </a:tc>
                <a:extLst>
                  <a:ext uri="{0D108BD9-81ED-4DB2-BD59-A6C34878D82A}">
                    <a16:rowId xmlns:a16="http://schemas.microsoft.com/office/drawing/2014/main" val="836581456"/>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Krimuldas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62.6</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11</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29.4</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11</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64.1</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12</a:t>
                      </a:r>
                    </a:p>
                  </a:txBody>
                  <a:tcPr marL="7620" marR="7620" marT="7620" marB="0" anchor="ctr"/>
                </a:tc>
                <a:extLst>
                  <a:ext uri="{0D108BD9-81ED-4DB2-BD59-A6C34878D82A}">
                    <a16:rowId xmlns:a16="http://schemas.microsoft.com/office/drawing/2014/main" val="3686891963"/>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Mālpils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56.6</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14</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35.7</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18</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57.5</a:t>
                      </a:r>
                    </a:p>
                  </a:txBody>
                  <a:tcPr marL="7620" marR="7620" marT="7620" marB="0" anchor="ctr"/>
                </a:tc>
                <a:tc>
                  <a:txBody>
                    <a:bodyPr/>
                    <a:lstStyle/>
                    <a:p>
                      <a:pPr algn="ctr" fontAlgn="ctr"/>
                      <a:r>
                        <a:rPr lang="lv-LV" sz="1400" b="0" i="0" u="none" strike="noStrike">
                          <a:solidFill>
                            <a:srgbClr val="000000"/>
                          </a:solidFill>
                          <a:effectLst/>
                          <a:latin typeface="Arial Narrow" panose="020B0606020202030204" pitchFamily="34" charset="0"/>
                        </a:rPr>
                        <a:t>12</a:t>
                      </a:r>
                    </a:p>
                  </a:txBody>
                  <a:tcPr marL="7620" marR="7620" marT="7620" marB="0" anchor="ctr"/>
                </a:tc>
                <a:extLst>
                  <a:ext uri="{0D108BD9-81ED-4DB2-BD59-A6C34878D82A}">
                    <a16:rowId xmlns:a16="http://schemas.microsoft.com/office/drawing/2014/main" val="3135892417"/>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Murjāņu sporta ģimnāzija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57.3</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32</a:t>
                      </a:r>
                    </a:p>
                  </a:txBody>
                  <a:tcPr marL="7620" marR="7620" marT="7620" marB="0" anchor="ctr"/>
                </a:tc>
                <a:tc>
                  <a:txBody>
                    <a:bodyPr/>
                    <a:lstStyle/>
                    <a:p>
                      <a:pPr algn="ctr" fontAlgn="ctr"/>
                      <a:r>
                        <a:rPr lang="lv-LV" sz="1400" b="0" i="0" u="none" strike="noStrike">
                          <a:solidFill>
                            <a:srgbClr val="000000"/>
                          </a:solidFill>
                          <a:effectLst/>
                          <a:latin typeface="Arial Narrow" panose="020B0606020202030204" pitchFamily="34" charset="0"/>
                        </a:rPr>
                        <a:t>33.0</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32</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65.2</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32</a:t>
                      </a:r>
                    </a:p>
                  </a:txBody>
                  <a:tcPr marL="7620" marR="7620" marT="7620" marB="0" anchor="ctr"/>
                </a:tc>
                <a:extLst>
                  <a:ext uri="{0D108BD9-81ED-4DB2-BD59-A6C34878D82A}">
                    <a16:rowId xmlns:a16="http://schemas.microsoft.com/office/drawing/2014/main" val="1147655525"/>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Ādažu Brīvā </a:t>
                      </a:r>
                      <a:r>
                        <a:rPr lang="lv-LV" sz="1600" b="1" i="0" u="none" strike="noStrike" dirty="0" err="1">
                          <a:solidFill>
                            <a:srgbClr val="000000"/>
                          </a:solidFill>
                          <a:effectLst/>
                          <a:latin typeface="Arial Narrow" panose="020B0606020202030204" pitchFamily="34" charset="0"/>
                        </a:rPr>
                        <a:t>Valdorfa</a:t>
                      </a:r>
                      <a:r>
                        <a:rPr lang="lv-LV" sz="1600" b="1" i="0" u="none" strike="noStrike" dirty="0">
                          <a:solidFill>
                            <a:srgbClr val="000000"/>
                          </a:solidFill>
                          <a:effectLst/>
                          <a:latin typeface="Arial Narrow" panose="020B0606020202030204" pitchFamily="34" charset="0"/>
                        </a:rPr>
                        <a:t> 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65.9</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21</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30.1</a:t>
                      </a:r>
                    </a:p>
                  </a:txBody>
                  <a:tcPr marL="7620" marR="7620" marT="7620" marB="0" anchor="ctr"/>
                </a:tc>
                <a:tc>
                  <a:txBody>
                    <a:bodyPr/>
                    <a:lstStyle/>
                    <a:p>
                      <a:pPr algn="ctr" fontAlgn="ctr"/>
                      <a:r>
                        <a:rPr lang="lv-LV" sz="1400" b="0" i="0" u="none" strike="noStrike">
                          <a:solidFill>
                            <a:srgbClr val="000000"/>
                          </a:solidFill>
                          <a:effectLst/>
                          <a:latin typeface="Arial Narrow" panose="020B0606020202030204" pitchFamily="34" charset="0"/>
                        </a:rPr>
                        <a:t>11</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54.6</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5</a:t>
                      </a:r>
                    </a:p>
                  </a:txBody>
                  <a:tcPr marL="7620" marR="7620" marT="7620" marB="0" anchor="ctr"/>
                </a:tc>
                <a:extLst>
                  <a:ext uri="{0D108BD9-81ED-4DB2-BD59-A6C34878D82A}">
                    <a16:rowId xmlns:a16="http://schemas.microsoft.com/office/drawing/2014/main" val="3683374894"/>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Ropažu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60.4</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10</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42.8</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10</a:t>
                      </a:r>
                    </a:p>
                  </a:txBody>
                  <a:tcPr marL="7620" marR="7620" marT="7620" marB="0" anchor="ctr"/>
                </a:tc>
                <a:tc>
                  <a:txBody>
                    <a:bodyPr/>
                    <a:lstStyle/>
                    <a:p>
                      <a:pPr algn="ctr" fontAlgn="ctr"/>
                      <a:r>
                        <a:rPr lang="lv-LV" sz="1400" b="0" i="0" u="none" strike="noStrike">
                          <a:solidFill>
                            <a:srgbClr val="000000"/>
                          </a:solidFill>
                          <a:effectLst/>
                          <a:latin typeface="Arial Narrow" panose="020B0606020202030204" pitchFamily="34" charset="0"/>
                        </a:rPr>
                        <a:t>51.0</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2</a:t>
                      </a:r>
                    </a:p>
                  </a:txBody>
                  <a:tcPr marL="7620" marR="7620" marT="7620" marB="0" anchor="ctr"/>
                </a:tc>
                <a:extLst>
                  <a:ext uri="{0D108BD9-81ED-4DB2-BD59-A6C34878D82A}">
                    <a16:rowId xmlns:a16="http://schemas.microsoft.com/office/drawing/2014/main" val="1830881184"/>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Saulkrastu novada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62.0</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9</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37.9</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11</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61.1</a:t>
                      </a:r>
                    </a:p>
                  </a:txBody>
                  <a:tcPr marL="7620" marR="7620" marT="7620" marB="0" anchor="ctr"/>
                </a:tc>
                <a:tc>
                  <a:txBody>
                    <a:bodyPr/>
                    <a:lstStyle/>
                    <a:p>
                      <a:pPr algn="ctr" fontAlgn="ctr"/>
                      <a:r>
                        <a:rPr lang="lv-LV" sz="1400" b="0" i="0" u="none" strike="noStrike">
                          <a:solidFill>
                            <a:srgbClr val="000000"/>
                          </a:solidFill>
                          <a:effectLst/>
                          <a:latin typeface="Arial Narrow" panose="020B0606020202030204" pitchFamily="34" charset="0"/>
                        </a:rPr>
                        <a:t>8</a:t>
                      </a:r>
                    </a:p>
                  </a:txBody>
                  <a:tcPr marL="7620" marR="7620" marT="7620" marB="0" anchor="ctr"/>
                </a:tc>
                <a:extLst>
                  <a:ext uri="{0D108BD9-81ED-4DB2-BD59-A6C34878D82A}">
                    <a16:rowId xmlns:a16="http://schemas.microsoft.com/office/drawing/2014/main" val="722022835"/>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Siguldas pilsētas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56.2</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47</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31.0</a:t>
                      </a:r>
                    </a:p>
                  </a:txBody>
                  <a:tcPr marL="7620" marR="7620" marT="7620" marB="0" anchor="ctr"/>
                </a:tc>
                <a:tc>
                  <a:txBody>
                    <a:bodyPr/>
                    <a:lstStyle/>
                    <a:p>
                      <a:pPr algn="ctr" fontAlgn="ctr"/>
                      <a:r>
                        <a:rPr lang="lv-LV" sz="1400" b="0" i="0" u="none" strike="noStrike">
                          <a:solidFill>
                            <a:srgbClr val="000000"/>
                          </a:solidFill>
                          <a:effectLst/>
                          <a:latin typeface="Arial Narrow" panose="020B0606020202030204" pitchFamily="34" charset="0"/>
                        </a:rPr>
                        <a:t>57</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69.5</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41</a:t>
                      </a:r>
                    </a:p>
                  </a:txBody>
                  <a:tcPr marL="7620" marR="7620" marT="7620" marB="0" anchor="ctr"/>
                </a:tc>
                <a:extLst>
                  <a:ext uri="{0D108BD9-81ED-4DB2-BD59-A6C34878D82A}">
                    <a16:rowId xmlns:a16="http://schemas.microsoft.com/office/drawing/2014/main" val="2733691049"/>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Siguldas Valsts ģimnāzija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73.8</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57</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68.3</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66</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79.0</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63</a:t>
                      </a:r>
                    </a:p>
                  </a:txBody>
                  <a:tcPr marL="7620" marR="7620" marT="7620" marB="0" anchor="ctr"/>
                </a:tc>
                <a:extLst>
                  <a:ext uri="{0D108BD9-81ED-4DB2-BD59-A6C34878D82A}">
                    <a16:rowId xmlns:a16="http://schemas.microsoft.com/office/drawing/2014/main" val="1459799539"/>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Ulbrokas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61.0</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29</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39.0</a:t>
                      </a:r>
                    </a:p>
                  </a:txBody>
                  <a:tcPr marL="7620" marR="7620" marT="7620" marB="0" anchor="ctr">
                    <a:solidFill>
                      <a:srgbClr val="92D050"/>
                    </a:solidFill>
                  </a:tcPr>
                </a:tc>
                <a:tc>
                  <a:txBody>
                    <a:bodyPr/>
                    <a:lstStyle/>
                    <a:p>
                      <a:pPr algn="ctr" fontAlgn="ctr"/>
                      <a:r>
                        <a:rPr lang="lv-LV" sz="1400" b="0" i="0" u="none" strike="noStrike">
                          <a:solidFill>
                            <a:srgbClr val="000000"/>
                          </a:solidFill>
                          <a:effectLst/>
                          <a:latin typeface="Arial Narrow" panose="020B0606020202030204" pitchFamily="34" charset="0"/>
                        </a:rPr>
                        <a:t>30</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66.8</a:t>
                      </a:r>
                    </a:p>
                  </a:txBody>
                  <a:tcPr marL="7620" marR="7620" marT="7620" marB="0" anchor="ctr">
                    <a:solidFill>
                      <a:srgbClr val="92D050"/>
                    </a:solidFill>
                  </a:tcPr>
                </a:tc>
                <a:tc>
                  <a:txBody>
                    <a:bodyPr/>
                    <a:lstStyle/>
                    <a:p>
                      <a:pPr algn="ctr" fontAlgn="ctr"/>
                      <a:r>
                        <a:rPr lang="lv-LV" sz="1400" b="0" i="0" u="none" strike="noStrike" dirty="0">
                          <a:solidFill>
                            <a:srgbClr val="000000"/>
                          </a:solidFill>
                          <a:effectLst/>
                          <a:latin typeface="Arial Narrow" panose="020B0606020202030204" pitchFamily="34" charset="0"/>
                        </a:rPr>
                        <a:t>29</a:t>
                      </a:r>
                    </a:p>
                  </a:txBody>
                  <a:tcPr marL="7620" marR="7620" marT="7620" marB="0" anchor="ctr"/>
                </a:tc>
                <a:extLst>
                  <a:ext uri="{0D108BD9-81ED-4DB2-BD59-A6C34878D82A}">
                    <a16:rowId xmlns:a16="http://schemas.microsoft.com/office/drawing/2014/main" val="4261124091"/>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Vangažu vidusskola</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46.2</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13</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23.1</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10</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47.4</a:t>
                      </a:r>
                    </a:p>
                  </a:txBody>
                  <a:tcPr marL="7620" marR="7620" marT="7620" marB="0" anchor="ctr"/>
                </a:tc>
                <a:tc>
                  <a:txBody>
                    <a:bodyPr/>
                    <a:lstStyle/>
                    <a:p>
                      <a:pPr algn="ctr" fontAlgn="ctr"/>
                      <a:r>
                        <a:rPr lang="lv-LV" sz="1400" b="0" i="0" u="none" strike="noStrike" dirty="0">
                          <a:solidFill>
                            <a:srgbClr val="000000"/>
                          </a:solidFill>
                          <a:effectLst/>
                          <a:latin typeface="Arial Narrow" panose="020B0606020202030204" pitchFamily="34" charset="0"/>
                        </a:rPr>
                        <a:t>12</a:t>
                      </a:r>
                    </a:p>
                  </a:txBody>
                  <a:tcPr marL="7620" marR="7620" marT="7620" marB="0" anchor="ctr"/>
                </a:tc>
                <a:extLst>
                  <a:ext uri="{0D108BD9-81ED-4DB2-BD59-A6C34878D82A}">
                    <a16:rowId xmlns:a16="http://schemas.microsoft.com/office/drawing/2014/main" val="3898082896"/>
                  </a:ext>
                </a:extLst>
              </a:tr>
            </a:tbl>
          </a:graphicData>
        </a:graphic>
      </p:graphicFrame>
      <p:sp>
        <p:nvSpPr>
          <p:cNvPr id="5" name="TextBox 4">
            <a:extLst>
              <a:ext uri="{FF2B5EF4-FFF2-40B4-BE49-F238E27FC236}">
                <a16:creationId xmlns:a16="http://schemas.microsoft.com/office/drawing/2014/main" id="{2CEFA7E7-F1BF-AE88-8162-F2A3D3513D90}"/>
              </a:ext>
            </a:extLst>
          </p:cNvPr>
          <p:cNvSpPr txBox="1"/>
          <p:nvPr/>
        </p:nvSpPr>
        <p:spPr>
          <a:xfrm>
            <a:off x="6007260" y="6542589"/>
            <a:ext cx="2442259" cy="246221"/>
          </a:xfrm>
          <a:prstGeom prst="rect">
            <a:avLst/>
          </a:prstGeom>
          <a:noFill/>
        </p:spPr>
        <p:txBody>
          <a:bodyPr wrap="square" rtlCol="0">
            <a:spAutoFit/>
          </a:bodyPr>
          <a:lstStyle/>
          <a:p>
            <a:r>
              <a:rPr lang="lv-LV" sz="1000" i="1" dirty="0">
                <a:latin typeface="Arial Narrow" panose="020B0606020202030204" pitchFamily="34" charset="0"/>
              </a:rPr>
              <a:t>*Pēc VISC datiem</a:t>
            </a:r>
          </a:p>
        </p:txBody>
      </p:sp>
      <p:sp>
        <p:nvSpPr>
          <p:cNvPr id="6" name="TextBox 5">
            <a:extLst>
              <a:ext uri="{FF2B5EF4-FFF2-40B4-BE49-F238E27FC236}">
                <a16:creationId xmlns:a16="http://schemas.microsoft.com/office/drawing/2014/main" id="{84D8962F-8F74-42DB-CCE9-A05C03A1CD0F}"/>
              </a:ext>
            </a:extLst>
          </p:cNvPr>
          <p:cNvSpPr txBox="1"/>
          <p:nvPr/>
        </p:nvSpPr>
        <p:spPr>
          <a:xfrm>
            <a:off x="3321934" y="6542589"/>
            <a:ext cx="2503991" cy="246221"/>
          </a:xfrm>
          <a:prstGeom prst="rect">
            <a:avLst/>
          </a:prstGeom>
          <a:solidFill>
            <a:srgbClr val="92D050"/>
          </a:solidFill>
        </p:spPr>
        <p:txBody>
          <a:bodyPr wrap="square" rtlCol="0">
            <a:spAutoFit/>
          </a:bodyPr>
          <a:lstStyle/>
          <a:p>
            <a:r>
              <a:rPr lang="lv-LV" sz="1000" dirty="0">
                <a:latin typeface="Arial Narrow" panose="020B0606020202030204" pitchFamily="34" charset="0"/>
              </a:rPr>
              <a:t>Iekrāsotie</a:t>
            </a:r>
            <a:r>
              <a:rPr lang="lv-LV" sz="1000" dirty="0"/>
              <a:t> rezultāti pārsniedz vidējo </a:t>
            </a:r>
            <a:r>
              <a:rPr lang="lv-LV" sz="1000" dirty="0">
                <a:latin typeface="Arial Narrow" panose="020B0606020202030204" pitchFamily="34" charset="0"/>
              </a:rPr>
              <a:t>valstī</a:t>
            </a:r>
          </a:p>
        </p:txBody>
      </p:sp>
    </p:spTree>
    <p:extLst>
      <p:ext uri="{BB962C8B-B14F-4D97-AF65-F5344CB8AC3E}">
        <p14:creationId xmlns:p14="http://schemas.microsoft.com/office/powerpoint/2010/main" val="1681811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28CEA-5548-F18A-A280-B87B96D85518}"/>
              </a:ext>
            </a:extLst>
          </p:cNvPr>
          <p:cNvSpPr>
            <a:spLocks noGrp="1"/>
          </p:cNvSpPr>
          <p:nvPr>
            <p:ph type="title"/>
          </p:nvPr>
        </p:nvSpPr>
        <p:spPr>
          <a:xfrm>
            <a:off x="1484313" y="226672"/>
            <a:ext cx="10018713" cy="1752599"/>
          </a:xfrm>
        </p:spPr>
        <p:txBody>
          <a:bodyPr/>
          <a:lstStyle/>
          <a:p>
            <a:r>
              <a:rPr kumimoji="0" lang="lv-LV" sz="4000" b="1" i="0" u="none" strike="noStrike" kern="1200" cap="none" spc="0" normalizeH="0" baseline="0" noProof="0" dirty="0">
                <a:ln w="3175" cmpd="sng">
                  <a:noFill/>
                </a:ln>
                <a:solidFill>
                  <a:srgbClr val="9C85C0">
                    <a:lumMod val="75000"/>
                  </a:srgbClr>
                </a:solidFill>
                <a:effectLst/>
                <a:uLnTx/>
                <a:uFillTx/>
                <a:latin typeface="Arial Narrow" panose="020B0606020202030204" pitchFamily="34" charset="0"/>
                <a:ea typeface="+mj-ea"/>
                <a:cs typeface="+mj-cs"/>
              </a:rPr>
              <a:t>Augstākā līmeņa </a:t>
            </a:r>
            <a:r>
              <a:rPr lang="lv-LV" b="1" dirty="0">
                <a:solidFill>
                  <a:prstClr val="black"/>
                </a:solidFill>
                <a:latin typeface="Arial Narrow" panose="020B0606020202030204" pitchFamily="34" charset="0"/>
              </a:rPr>
              <a:t>CE vidējo mācību rezultātu kopvērtējums </a:t>
            </a:r>
            <a:r>
              <a:rPr kumimoji="0" lang="lv-LV" sz="4000" b="1" i="0" u="none" strike="noStrike" kern="1200" cap="none" spc="0" normalizeH="0" baseline="0" noProof="0" dirty="0">
                <a:ln w="3175" cmpd="sng">
                  <a:noFill/>
                </a:ln>
                <a:solidFill>
                  <a:prstClr val="black"/>
                </a:solidFill>
                <a:effectLst/>
                <a:uLnTx/>
                <a:uFillTx/>
                <a:latin typeface="Arial Narrow" panose="020B0606020202030204" pitchFamily="34" charset="0"/>
                <a:ea typeface="+mj-ea"/>
                <a:cs typeface="+mj-cs"/>
              </a:rPr>
              <a:t>(%)</a:t>
            </a:r>
            <a:endParaRPr lang="lv-LV" dirty="0"/>
          </a:p>
        </p:txBody>
      </p:sp>
      <p:graphicFrame>
        <p:nvGraphicFramePr>
          <p:cNvPr id="6" name="Content Placeholder 5">
            <a:extLst>
              <a:ext uri="{FF2B5EF4-FFF2-40B4-BE49-F238E27FC236}">
                <a16:creationId xmlns:a16="http://schemas.microsoft.com/office/drawing/2014/main" id="{2F07CF35-EC1D-829D-ED6B-5DEC75FAE432}"/>
              </a:ext>
            </a:extLst>
          </p:cNvPr>
          <p:cNvGraphicFramePr>
            <a:graphicFrameLocks noGrp="1"/>
          </p:cNvGraphicFramePr>
          <p:nvPr>
            <p:ph idx="1"/>
            <p:extLst>
              <p:ext uri="{D42A27DB-BD31-4B8C-83A1-F6EECF244321}">
                <p14:modId xmlns:p14="http://schemas.microsoft.com/office/powerpoint/2010/main" val="2992369363"/>
              </p:ext>
            </p:extLst>
          </p:nvPr>
        </p:nvGraphicFramePr>
        <p:xfrm>
          <a:off x="1484313" y="1632030"/>
          <a:ext cx="10018712" cy="51391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11758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5DCBA-C325-E8DE-BE83-7212A7C17C71}"/>
              </a:ext>
            </a:extLst>
          </p:cNvPr>
          <p:cNvSpPr>
            <a:spLocks noGrp="1"/>
          </p:cNvSpPr>
          <p:nvPr>
            <p:ph type="title"/>
          </p:nvPr>
        </p:nvSpPr>
        <p:spPr>
          <a:xfrm>
            <a:off x="1484309" y="190501"/>
            <a:ext cx="10018713" cy="1339198"/>
          </a:xfrm>
        </p:spPr>
        <p:txBody>
          <a:bodyPr>
            <a:normAutofit/>
          </a:bodyPr>
          <a:lstStyle/>
          <a:p>
            <a:r>
              <a:rPr lang="lv-LV" sz="3600" b="1" dirty="0">
                <a:latin typeface="Arial Narrow" panose="020B0606020202030204" pitchFamily="34" charset="0"/>
              </a:rPr>
              <a:t>Ādažu un blakus novadu izglītības iestāžu </a:t>
            </a:r>
            <a:br>
              <a:rPr lang="lv-LV" sz="3600" b="1" dirty="0">
                <a:latin typeface="Arial Narrow" panose="020B0606020202030204" pitchFamily="34" charset="0"/>
              </a:rPr>
            </a:br>
            <a:r>
              <a:rPr lang="lv-LV" sz="3600" b="1" dirty="0">
                <a:solidFill>
                  <a:srgbClr val="7030A0"/>
                </a:solidFill>
                <a:latin typeface="Arial Narrow" panose="020B0606020202030204" pitchFamily="34" charset="0"/>
              </a:rPr>
              <a:t>augstākā līmeņa </a:t>
            </a:r>
            <a:r>
              <a:rPr lang="lv-LV" sz="3600" b="1" dirty="0">
                <a:latin typeface="Arial Narrow" panose="020B0606020202030204" pitchFamily="34" charset="0"/>
              </a:rPr>
              <a:t>CE *rezultāti</a:t>
            </a:r>
            <a:endParaRPr lang="lv-LV" sz="3600" dirty="0"/>
          </a:p>
        </p:txBody>
      </p:sp>
      <p:graphicFrame>
        <p:nvGraphicFramePr>
          <p:cNvPr id="4" name="Content Placeholder 3">
            <a:extLst>
              <a:ext uri="{FF2B5EF4-FFF2-40B4-BE49-F238E27FC236}">
                <a16:creationId xmlns:a16="http://schemas.microsoft.com/office/drawing/2014/main" id="{F7570C16-A47D-85EC-436E-ED1E7E557CBE}"/>
              </a:ext>
            </a:extLst>
          </p:cNvPr>
          <p:cNvGraphicFramePr>
            <a:graphicFrameLocks noGrp="1"/>
          </p:cNvGraphicFramePr>
          <p:nvPr>
            <p:ph idx="1"/>
            <p:extLst>
              <p:ext uri="{D42A27DB-BD31-4B8C-83A1-F6EECF244321}">
                <p14:modId xmlns:p14="http://schemas.microsoft.com/office/powerpoint/2010/main" val="3093727184"/>
              </p:ext>
            </p:extLst>
          </p:nvPr>
        </p:nvGraphicFramePr>
        <p:xfrm>
          <a:off x="277791" y="1418429"/>
          <a:ext cx="11458936" cy="5044440"/>
        </p:xfrm>
        <a:graphic>
          <a:graphicData uri="http://schemas.openxmlformats.org/drawingml/2006/table">
            <a:tbl>
              <a:tblPr firstRow="1" bandRow="1">
                <a:tableStyleId>{5C22544A-7EE6-4342-B048-85BDC9FD1C3A}</a:tableStyleId>
              </a:tblPr>
              <a:tblGrid>
                <a:gridCol w="2416666">
                  <a:extLst>
                    <a:ext uri="{9D8B030D-6E8A-4147-A177-3AD203B41FA5}">
                      <a16:colId xmlns:a16="http://schemas.microsoft.com/office/drawing/2014/main" val="565623890"/>
                    </a:ext>
                  </a:extLst>
                </a:gridCol>
                <a:gridCol w="921205">
                  <a:extLst>
                    <a:ext uri="{9D8B030D-6E8A-4147-A177-3AD203B41FA5}">
                      <a16:colId xmlns:a16="http://schemas.microsoft.com/office/drawing/2014/main" val="2352953529"/>
                    </a:ext>
                  </a:extLst>
                </a:gridCol>
                <a:gridCol w="992987">
                  <a:extLst>
                    <a:ext uri="{9D8B030D-6E8A-4147-A177-3AD203B41FA5}">
                      <a16:colId xmlns:a16="http://schemas.microsoft.com/office/drawing/2014/main" val="280734482"/>
                    </a:ext>
                  </a:extLst>
                </a:gridCol>
                <a:gridCol w="921204">
                  <a:extLst>
                    <a:ext uri="{9D8B030D-6E8A-4147-A177-3AD203B41FA5}">
                      <a16:colId xmlns:a16="http://schemas.microsoft.com/office/drawing/2014/main" val="964433503"/>
                    </a:ext>
                  </a:extLst>
                </a:gridCol>
                <a:gridCol w="921205">
                  <a:extLst>
                    <a:ext uri="{9D8B030D-6E8A-4147-A177-3AD203B41FA5}">
                      <a16:colId xmlns:a16="http://schemas.microsoft.com/office/drawing/2014/main" val="829338529"/>
                    </a:ext>
                  </a:extLst>
                </a:gridCol>
                <a:gridCol w="1052805">
                  <a:extLst>
                    <a:ext uri="{9D8B030D-6E8A-4147-A177-3AD203B41FA5}">
                      <a16:colId xmlns:a16="http://schemas.microsoft.com/office/drawing/2014/main" val="1192738448"/>
                    </a:ext>
                  </a:extLst>
                </a:gridCol>
                <a:gridCol w="1016915">
                  <a:extLst>
                    <a:ext uri="{9D8B030D-6E8A-4147-A177-3AD203B41FA5}">
                      <a16:colId xmlns:a16="http://schemas.microsoft.com/office/drawing/2014/main" val="2929577359"/>
                    </a:ext>
                  </a:extLst>
                </a:gridCol>
                <a:gridCol w="1225058">
                  <a:extLst>
                    <a:ext uri="{9D8B030D-6E8A-4147-A177-3AD203B41FA5}">
                      <a16:colId xmlns:a16="http://schemas.microsoft.com/office/drawing/2014/main" val="454611943"/>
                    </a:ext>
                  </a:extLst>
                </a:gridCol>
                <a:gridCol w="996636">
                  <a:extLst>
                    <a:ext uri="{9D8B030D-6E8A-4147-A177-3AD203B41FA5}">
                      <a16:colId xmlns:a16="http://schemas.microsoft.com/office/drawing/2014/main" val="4031463485"/>
                    </a:ext>
                  </a:extLst>
                </a:gridCol>
                <a:gridCol w="994255">
                  <a:extLst>
                    <a:ext uri="{9D8B030D-6E8A-4147-A177-3AD203B41FA5}">
                      <a16:colId xmlns:a16="http://schemas.microsoft.com/office/drawing/2014/main" val="142887579"/>
                    </a:ext>
                  </a:extLst>
                </a:gridCol>
              </a:tblGrid>
              <a:tr h="370840">
                <a:tc>
                  <a:txBody>
                    <a:bodyPr/>
                    <a:lstStyle/>
                    <a:p>
                      <a:endParaRPr lang="lv-LV" sz="1600">
                        <a:solidFill>
                          <a:schemeClr val="tx1"/>
                        </a:solidFill>
                      </a:endParaRPr>
                    </a:p>
                  </a:txBody>
                  <a:tcPr/>
                </a:tc>
                <a:tc>
                  <a:txBody>
                    <a:bodyPr/>
                    <a:lstStyle/>
                    <a:p>
                      <a:r>
                        <a:rPr lang="lv-LV" sz="1600" dirty="0">
                          <a:solidFill>
                            <a:schemeClr val="tx1"/>
                          </a:solidFill>
                          <a:latin typeface="Arial Narrow" panose="020B0606020202030204" pitchFamily="34" charset="0"/>
                        </a:rPr>
                        <a:t>Vēsture</a:t>
                      </a:r>
                    </a:p>
                  </a:txBody>
                  <a:tcPr/>
                </a:tc>
                <a:tc>
                  <a:txBody>
                    <a:bodyPr/>
                    <a:lstStyle/>
                    <a:p>
                      <a:r>
                        <a:rPr lang="lv-LV" sz="1600" dirty="0">
                          <a:solidFill>
                            <a:schemeClr val="tx1"/>
                          </a:solidFill>
                          <a:latin typeface="Arial Narrow" panose="020B0606020202030204" pitchFamily="34" charset="0"/>
                        </a:rPr>
                        <a:t>Ķīmija </a:t>
                      </a:r>
                    </a:p>
                  </a:txBody>
                  <a:tcPr/>
                </a:tc>
                <a:tc>
                  <a:txBody>
                    <a:bodyPr/>
                    <a:lstStyle/>
                    <a:p>
                      <a:r>
                        <a:rPr lang="lv-LV" sz="1600" dirty="0">
                          <a:solidFill>
                            <a:schemeClr val="tx1"/>
                          </a:solidFill>
                          <a:latin typeface="Arial Narrow" panose="020B0606020202030204" pitchFamily="34" charset="0"/>
                        </a:rPr>
                        <a:t>Fizika</a:t>
                      </a:r>
                    </a:p>
                  </a:txBody>
                  <a:tcPr/>
                </a:tc>
                <a:tc>
                  <a:txBody>
                    <a:bodyPr/>
                    <a:lstStyle/>
                    <a:p>
                      <a:r>
                        <a:rPr lang="lv-LV" sz="1600" dirty="0" err="1">
                          <a:solidFill>
                            <a:schemeClr val="tx1"/>
                          </a:solidFill>
                          <a:latin typeface="Arial Narrow" panose="020B0606020202030204" pitchFamily="34" charset="0"/>
                        </a:rPr>
                        <a:t>Soc.zin</a:t>
                      </a:r>
                      <a:r>
                        <a:rPr lang="lv-LV" sz="1600" dirty="0">
                          <a:solidFill>
                            <a:schemeClr val="tx1"/>
                          </a:solidFill>
                          <a:latin typeface="Arial Narrow" panose="020B0606020202030204" pitchFamily="34" charset="0"/>
                        </a:rPr>
                        <a:t>.</a:t>
                      </a:r>
                    </a:p>
                  </a:txBody>
                  <a:tcPr/>
                </a:tc>
                <a:tc>
                  <a:txBody>
                    <a:bodyPr/>
                    <a:lstStyle/>
                    <a:p>
                      <a:r>
                        <a:rPr lang="lv-LV" sz="1600" dirty="0">
                          <a:solidFill>
                            <a:schemeClr val="tx1"/>
                          </a:solidFill>
                          <a:latin typeface="Arial Narrow" panose="020B0606020202030204" pitchFamily="34" charset="0"/>
                        </a:rPr>
                        <a:t>Bioloģija</a:t>
                      </a:r>
                    </a:p>
                  </a:txBody>
                  <a:tcPr/>
                </a:tc>
                <a:tc>
                  <a:txBody>
                    <a:bodyPr/>
                    <a:lstStyle/>
                    <a:p>
                      <a:r>
                        <a:rPr lang="lv-LV" sz="1600" dirty="0" err="1">
                          <a:solidFill>
                            <a:schemeClr val="tx1"/>
                          </a:solidFill>
                          <a:latin typeface="Arial Narrow" panose="020B0606020202030204" pitchFamily="34" charset="0"/>
                        </a:rPr>
                        <a:t>Latv.v.,l</a:t>
                      </a:r>
                      <a:r>
                        <a:rPr lang="lv-LV" sz="1600" dirty="0">
                          <a:solidFill>
                            <a:schemeClr val="tx1"/>
                          </a:solidFill>
                          <a:latin typeface="Arial Narrow" panose="020B0606020202030204" pitchFamily="34" charset="0"/>
                        </a:rPr>
                        <a:t>.</a:t>
                      </a:r>
                    </a:p>
                  </a:txBody>
                  <a:tcPr/>
                </a:tc>
                <a:tc>
                  <a:txBody>
                    <a:bodyPr/>
                    <a:lstStyle/>
                    <a:p>
                      <a:r>
                        <a:rPr lang="lv-LV" sz="1600" dirty="0" err="1">
                          <a:solidFill>
                            <a:schemeClr val="tx1"/>
                          </a:solidFill>
                          <a:latin typeface="Arial Narrow" panose="020B0606020202030204" pitchFamily="34" charset="0"/>
                        </a:rPr>
                        <a:t>Diz.un</a:t>
                      </a:r>
                      <a:r>
                        <a:rPr lang="lv-LV" sz="1600" dirty="0">
                          <a:solidFill>
                            <a:schemeClr val="tx1"/>
                          </a:solidFill>
                          <a:latin typeface="Arial Narrow" panose="020B0606020202030204" pitchFamily="34" charset="0"/>
                        </a:rPr>
                        <a:t> </a:t>
                      </a:r>
                      <a:r>
                        <a:rPr lang="lv-LV" sz="1600" dirty="0" err="1">
                          <a:solidFill>
                            <a:schemeClr val="tx1"/>
                          </a:solidFill>
                          <a:latin typeface="Arial Narrow" panose="020B0606020202030204" pitchFamily="34" charset="0"/>
                        </a:rPr>
                        <a:t>teh</a:t>
                      </a:r>
                      <a:r>
                        <a:rPr lang="lv-LV" sz="1600" dirty="0">
                          <a:solidFill>
                            <a:schemeClr val="tx1"/>
                          </a:solidFill>
                          <a:latin typeface="Arial Narrow" panose="020B0606020202030204" pitchFamily="34" charset="0"/>
                        </a:rPr>
                        <a:t>.</a:t>
                      </a:r>
                    </a:p>
                  </a:txBody>
                  <a:tcPr/>
                </a:tc>
                <a:tc>
                  <a:txBody>
                    <a:bodyPr/>
                    <a:lstStyle/>
                    <a:p>
                      <a:r>
                        <a:rPr lang="lv-LV" sz="1600" dirty="0">
                          <a:solidFill>
                            <a:schemeClr val="tx1"/>
                          </a:solidFill>
                          <a:latin typeface="Arial Narrow" panose="020B0606020202030204" pitchFamily="34" charset="0"/>
                        </a:rPr>
                        <a:t>Angļu v.</a:t>
                      </a:r>
                    </a:p>
                  </a:txBody>
                  <a:tcPr/>
                </a:tc>
                <a:tc>
                  <a:txBody>
                    <a:bodyPr/>
                    <a:lstStyle/>
                    <a:p>
                      <a:r>
                        <a:rPr lang="lv-LV" sz="1600" dirty="0" err="1">
                          <a:solidFill>
                            <a:schemeClr val="tx1"/>
                          </a:solidFill>
                          <a:latin typeface="Arial Narrow" panose="020B0606020202030204" pitchFamily="34" charset="0"/>
                        </a:rPr>
                        <a:t>Matem</a:t>
                      </a:r>
                      <a:r>
                        <a:rPr lang="lv-LV" sz="1600" dirty="0">
                          <a:solidFill>
                            <a:schemeClr val="tx1"/>
                          </a:solidFill>
                          <a:latin typeface="Arial Narrow" panose="020B0606020202030204" pitchFamily="34" charset="0"/>
                        </a:rPr>
                        <a:t>.</a:t>
                      </a:r>
                    </a:p>
                  </a:txBody>
                  <a:tcPr/>
                </a:tc>
                <a:extLst>
                  <a:ext uri="{0D108BD9-81ED-4DB2-BD59-A6C34878D82A}">
                    <a16:rowId xmlns:a16="http://schemas.microsoft.com/office/drawing/2014/main" val="1422845504"/>
                  </a:ext>
                </a:extLst>
              </a:tr>
              <a:tr h="370840">
                <a:tc>
                  <a:txBody>
                    <a:bodyPr/>
                    <a:lstStyle/>
                    <a:p>
                      <a:r>
                        <a:rPr lang="lv-LV" sz="1400" i="1" dirty="0">
                          <a:latin typeface="Arial Narrow" panose="020B0606020202030204" pitchFamily="34" charset="0"/>
                        </a:rPr>
                        <a:t>Iestāde</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vid.37.6%)</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vid.47.4%)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vid.48.4%)</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vid.40.6%)</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vid.55.1%)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vid.55.1%)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vid.48.9%)</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vid.66.2%)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100" b="0" i="1" u="none" strike="noStrike" kern="1200" cap="none" spc="0" normalizeH="0" baseline="0" noProof="0" dirty="0">
                          <a:ln>
                            <a:noFill/>
                          </a:ln>
                          <a:solidFill>
                            <a:prstClr val="black"/>
                          </a:solidFill>
                          <a:effectLst/>
                          <a:uLnTx/>
                          <a:uFillTx/>
                          <a:latin typeface="Arial Narrow" panose="020B0606020202030204" pitchFamily="34" charset="0"/>
                          <a:ea typeface="+mn-ea"/>
                          <a:cs typeface="+mn-cs"/>
                        </a:rPr>
                        <a:t>Vidējais kop % (valstī vid.58.8%)</a:t>
                      </a:r>
                    </a:p>
                  </a:txBody>
                  <a:tcPr/>
                </a:tc>
                <a:extLst>
                  <a:ext uri="{0D108BD9-81ED-4DB2-BD59-A6C34878D82A}">
                    <a16:rowId xmlns:a16="http://schemas.microsoft.com/office/drawing/2014/main" val="3589633748"/>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Ādažu vidusskola</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58.5</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59.3</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52.9</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36.7</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66.9</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70.6</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47.2</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66.2</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52.1</a:t>
                      </a:r>
                    </a:p>
                  </a:txBody>
                  <a:tcPr marL="7620" marR="7620" marT="7620" marB="0" anchor="ctr"/>
                </a:tc>
                <a:extLst>
                  <a:ext uri="{0D108BD9-81ED-4DB2-BD59-A6C34878D82A}">
                    <a16:rowId xmlns:a16="http://schemas.microsoft.com/office/drawing/2014/main" val="1717687508"/>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Krimuldas vidusskola</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endParaRPr lang="lv-LV" sz="1600" b="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endParaRPr lang="lv-LV" sz="1600" b="0" dirty="0">
                        <a:highlight>
                          <a:srgbClr val="00FF00"/>
                        </a:highlight>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52.6</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73.9</a:t>
                      </a:r>
                    </a:p>
                  </a:txBody>
                  <a:tcPr marL="7620" marR="7620" marT="7620" marB="0" anchor="ctr">
                    <a:solidFill>
                      <a:srgbClr val="92D050"/>
                    </a:solidFill>
                  </a:tcPr>
                </a:tc>
                <a:tc>
                  <a:txBody>
                    <a:bodyPr/>
                    <a:lstStyle/>
                    <a:p>
                      <a:endParaRPr lang="lv-LV" sz="1600" b="0">
                        <a:latin typeface="Arial Narrow" panose="020B0606020202030204" pitchFamily="34" charset="0"/>
                      </a:endParaRPr>
                    </a:p>
                  </a:txBody>
                  <a:tcPr/>
                </a:tc>
                <a:extLst>
                  <a:ext uri="{0D108BD9-81ED-4DB2-BD59-A6C34878D82A}">
                    <a16:rowId xmlns:a16="http://schemas.microsoft.com/office/drawing/2014/main" val="1626856475"/>
                  </a:ext>
                </a:extLst>
              </a:tr>
              <a:tr h="370840">
                <a:tc>
                  <a:txBody>
                    <a:bodyPr/>
                    <a:lstStyle/>
                    <a:p>
                      <a:pPr algn="l" fontAlgn="ctr"/>
                      <a:r>
                        <a:rPr lang="lv-LV" sz="1600" b="1" i="0" u="none" strike="noStrike">
                          <a:solidFill>
                            <a:srgbClr val="000000"/>
                          </a:solidFill>
                          <a:effectLst/>
                          <a:latin typeface="Arial Narrow" panose="020B0606020202030204" pitchFamily="34" charset="0"/>
                        </a:rPr>
                        <a:t>Mālpils vidusskola</a:t>
                      </a:r>
                    </a:p>
                  </a:txBody>
                  <a:tcPr marL="7620" marR="7620" marT="7620" marB="0" anchor="ctr"/>
                </a:tc>
                <a:tc>
                  <a:txBody>
                    <a:bodyPr/>
                    <a:lstStyle/>
                    <a:p>
                      <a:endParaRPr lang="lv-LV" sz="1600" b="0">
                        <a:latin typeface="Arial Narrow" panose="020B0606020202030204" pitchFamily="34" charset="0"/>
                      </a:endParaRPr>
                    </a:p>
                  </a:txBody>
                  <a:tcPr/>
                </a:tc>
                <a:tc>
                  <a:txBody>
                    <a:bodyPr/>
                    <a:lstStyle/>
                    <a:p>
                      <a:endParaRPr lang="lv-LV" sz="1600" b="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60</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49.3</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62.1</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48.8</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68.9</a:t>
                      </a:r>
                    </a:p>
                  </a:txBody>
                  <a:tcPr marL="7620" marR="7620" marT="7620" marB="0" anchor="ctr">
                    <a:solidFill>
                      <a:srgbClr val="92D050"/>
                    </a:solidFill>
                  </a:tcPr>
                </a:tc>
                <a:tc>
                  <a:txBody>
                    <a:bodyPr/>
                    <a:lstStyle/>
                    <a:p>
                      <a:endParaRPr lang="lv-LV" sz="1600" b="0" dirty="0">
                        <a:latin typeface="Arial Narrow" panose="020B0606020202030204" pitchFamily="34" charset="0"/>
                      </a:endParaRPr>
                    </a:p>
                  </a:txBody>
                  <a:tcPr/>
                </a:tc>
                <a:extLst>
                  <a:ext uri="{0D108BD9-81ED-4DB2-BD59-A6C34878D82A}">
                    <a16:rowId xmlns:a16="http://schemas.microsoft.com/office/drawing/2014/main" val="4151763826"/>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Murjāņu sporta ģimnāzija</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26</a:t>
                      </a:r>
                    </a:p>
                  </a:txBody>
                  <a:tcPr marL="7620" marR="7620" marT="7620" marB="0" anchor="ctr"/>
                </a:tc>
                <a:tc>
                  <a:txBody>
                    <a:bodyPr/>
                    <a:lstStyle/>
                    <a:p>
                      <a:endParaRPr lang="lv-LV" sz="1600" b="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36.7</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54.3</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a:solidFill>
                            <a:srgbClr val="000000"/>
                          </a:solidFill>
                          <a:effectLst/>
                          <a:latin typeface="Arial Narrow" panose="020B0606020202030204" pitchFamily="34" charset="0"/>
                        </a:rPr>
                        <a:t>52.9</a:t>
                      </a:r>
                    </a:p>
                  </a:txBody>
                  <a:tcPr marL="7620" marR="7620" marT="7620" marB="0" anchor="ctr"/>
                </a:tc>
                <a:tc>
                  <a:txBody>
                    <a:bodyPr/>
                    <a:lstStyle/>
                    <a:p>
                      <a:endParaRPr lang="lv-LV" sz="1600" b="0">
                        <a:latin typeface="Arial Narrow" panose="020B0606020202030204" pitchFamily="34" charset="0"/>
                      </a:endParaRPr>
                    </a:p>
                  </a:txBody>
                  <a:tcPr/>
                </a:tc>
                <a:extLst>
                  <a:ext uri="{0D108BD9-81ED-4DB2-BD59-A6C34878D82A}">
                    <a16:rowId xmlns:a16="http://schemas.microsoft.com/office/drawing/2014/main" val="4017429124"/>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Ādažu Brīvā </a:t>
                      </a:r>
                      <a:r>
                        <a:rPr lang="lv-LV" sz="1600" b="1" i="0" u="none" strike="noStrike" dirty="0" err="1">
                          <a:solidFill>
                            <a:srgbClr val="000000"/>
                          </a:solidFill>
                          <a:effectLst/>
                          <a:latin typeface="Arial Narrow" panose="020B0606020202030204" pitchFamily="34" charset="0"/>
                        </a:rPr>
                        <a:t>Valdorfa</a:t>
                      </a:r>
                      <a:r>
                        <a:rPr lang="lv-LV" sz="1600" b="1" i="0" u="none" strike="noStrike" dirty="0">
                          <a:solidFill>
                            <a:srgbClr val="000000"/>
                          </a:solidFill>
                          <a:effectLst/>
                          <a:latin typeface="Arial Narrow" panose="020B0606020202030204" pitchFamily="34" charset="0"/>
                        </a:rPr>
                        <a:t> skola</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39</a:t>
                      </a:r>
                    </a:p>
                  </a:txBody>
                  <a:tcPr marL="7620" marR="7620" marT="7620" marB="0" anchor="ctr">
                    <a:solidFill>
                      <a:srgbClr val="92D050"/>
                    </a:solidFill>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65</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46.3</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61.8</a:t>
                      </a:r>
                    </a:p>
                  </a:txBody>
                  <a:tcPr marL="7620" marR="7620" marT="7620" marB="0" anchor="ctr">
                    <a:solidFill>
                      <a:srgbClr val="92D050"/>
                    </a:solidFill>
                  </a:tcP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73.5</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37.2</a:t>
                      </a:r>
                    </a:p>
                  </a:txBody>
                  <a:tcPr marL="7620" marR="7620" marT="7620" marB="0" anchor="ctr"/>
                </a:tc>
                <a:extLst>
                  <a:ext uri="{0D108BD9-81ED-4DB2-BD59-A6C34878D82A}">
                    <a16:rowId xmlns:a16="http://schemas.microsoft.com/office/drawing/2014/main" val="4218155295"/>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Ropažu vidusskola</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48.5</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31.5</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69.9</a:t>
                      </a:r>
                    </a:p>
                  </a:txBody>
                  <a:tcPr marL="7620" marR="7620" marT="7620" marB="0" anchor="ctr">
                    <a:solidFill>
                      <a:srgbClr val="92D050"/>
                    </a:solidFill>
                  </a:tcPr>
                </a:tc>
                <a:tc>
                  <a:txBody>
                    <a:bodyPr/>
                    <a:lstStyle/>
                    <a:p>
                      <a:endParaRPr lang="lv-LV" sz="1600" b="0" dirty="0">
                        <a:latin typeface="Arial Narrow" panose="020B0606020202030204" pitchFamily="34" charset="0"/>
                      </a:endParaRPr>
                    </a:p>
                  </a:txBody>
                  <a:tcPr/>
                </a:tc>
                <a:extLst>
                  <a:ext uri="{0D108BD9-81ED-4DB2-BD59-A6C34878D82A}">
                    <a16:rowId xmlns:a16="http://schemas.microsoft.com/office/drawing/2014/main" val="1030673876"/>
                  </a:ext>
                </a:extLst>
              </a:tr>
              <a:tr h="370840">
                <a:tc>
                  <a:txBody>
                    <a:bodyPr/>
                    <a:lstStyle/>
                    <a:p>
                      <a:pPr algn="l" fontAlgn="ctr"/>
                      <a:r>
                        <a:rPr lang="lv-LV" sz="1600" b="1" i="0" u="none" strike="noStrike">
                          <a:solidFill>
                            <a:srgbClr val="000000"/>
                          </a:solidFill>
                          <a:effectLst/>
                          <a:latin typeface="Arial Narrow" panose="020B0606020202030204" pitchFamily="34" charset="0"/>
                        </a:rPr>
                        <a:t>Saulkrastu novada vidusskola</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61</a:t>
                      </a:r>
                    </a:p>
                  </a:txBody>
                  <a:tcPr marL="7620" marR="7620" marT="7620" marB="0" anchor="ctr">
                    <a:solidFill>
                      <a:srgbClr val="92D050"/>
                    </a:solidFill>
                  </a:tcPr>
                </a:tc>
                <a:tc>
                  <a:txBody>
                    <a:bodyPr/>
                    <a:lstStyle/>
                    <a:p>
                      <a:endParaRPr lang="lv-LV" sz="1600" b="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43.3</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52.5</a:t>
                      </a:r>
                    </a:p>
                  </a:txBody>
                  <a:tcPr marL="7620" marR="7620" marT="7620" marB="0" anchor="ctr"/>
                </a:tc>
                <a:tc>
                  <a:txBody>
                    <a:bodyPr/>
                    <a:lstStyle/>
                    <a:p>
                      <a:endParaRPr lang="lv-LV" sz="1600" b="0">
                        <a:latin typeface="Arial Narrow" panose="020B0606020202030204" pitchFamily="34" charset="0"/>
                      </a:endParaRPr>
                    </a:p>
                  </a:txBody>
                  <a:tcPr/>
                </a:tc>
                <a:tc>
                  <a:txBody>
                    <a:bodyPr/>
                    <a:lstStyle/>
                    <a:p>
                      <a:pPr algn="ctr" fontAlgn="ctr"/>
                      <a:r>
                        <a:rPr lang="lv-LV" sz="1600" b="0" i="0" u="none" strike="noStrike">
                          <a:solidFill>
                            <a:srgbClr val="000000"/>
                          </a:solidFill>
                          <a:effectLst/>
                          <a:latin typeface="Arial Narrow" panose="020B0606020202030204" pitchFamily="34" charset="0"/>
                        </a:rPr>
                        <a:t>60.0</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45.4</a:t>
                      </a:r>
                    </a:p>
                  </a:txBody>
                  <a:tcPr marL="7620" marR="7620" marT="7620" marB="0" anchor="ctr"/>
                </a:tc>
                <a:extLst>
                  <a:ext uri="{0D108BD9-81ED-4DB2-BD59-A6C34878D82A}">
                    <a16:rowId xmlns:a16="http://schemas.microsoft.com/office/drawing/2014/main" val="3234927346"/>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Siguldas pilsētas vidusskola</a:t>
                      </a:r>
                    </a:p>
                  </a:txBody>
                  <a:tcPr marL="7620" marR="7620" marT="7620" marB="0" anchor="ctr"/>
                </a:tc>
                <a:tc>
                  <a:txBody>
                    <a:bodyPr/>
                    <a:lstStyle/>
                    <a:p>
                      <a:endParaRPr lang="lv-LV" sz="1600" b="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26.7</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36.3</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66.7</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56.1</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56</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67.0</a:t>
                      </a:r>
                    </a:p>
                  </a:txBody>
                  <a:tcPr marL="7620" marR="7620" marT="7620" marB="0" anchor="ctr">
                    <a:solidFill>
                      <a:srgbClr val="92D050"/>
                    </a:solidFill>
                  </a:tcPr>
                </a:tc>
                <a:tc>
                  <a:txBody>
                    <a:bodyPr/>
                    <a:lstStyle/>
                    <a:p>
                      <a:endParaRPr lang="lv-LV" sz="1600" b="0" dirty="0">
                        <a:latin typeface="Arial Narrow" panose="020B0606020202030204" pitchFamily="34" charset="0"/>
                      </a:endParaRPr>
                    </a:p>
                  </a:txBody>
                  <a:tcPr/>
                </a:tc>
                <a:extLst>
                  <a:ext uri="{0D108BD9-81ED-4DB2-BD59-A6C34878D82A}">
                    <a16:rowId xmlns:a16="http://schemas.microsoft.com/office/drawing/2014/main" val="4227362511"/>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Siguldas Valsts ģimnāzija</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65.5</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68.7</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56.7</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71.9</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71.6</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58.5</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77.4</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60.4</a:t>
                      </a:r>
                    </a:p>
                  </a:txBody>
                  <a:tcPr marL="7620" marR="7620" marT="7620" marB="0" anchor="ctr">
                    <a:solidFill>
                      <a:srgbClr val="92D050"/>
                    </a:solidFill>
                  </a:tcPr>
                </a:tc>
                <a:extLst>
                  <a:ext uri="{0D108BD9-81ED-4DB2-BD59-A6C34878D82A}">
                    <a16:rowId xmlns:a16="http://schemas.microsoft.com/office/drawing/2014/main" val="2060077553"/>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Ulbrokas vidusskola</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40.7</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45.8</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41.3</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59.1</a:t>
                      </a:r>
                    </a:p>
                  </a:txBody>
                  <a:tcPr marL="7620" marR="7620" marT="7620" marB="0" anchor="ctr">
                    <a:solidFill>
                      <a:srgbClr val="92D050"/>
                    </a:solidFill>
                  </a:tcPr>
                </a:tc>
                <a:tc>
                  <a:txBody>
                    <a:bodyPr/>
                    <a:lstStyle/>
                    <a:p>
                      <a:pPr algn="ctr" fontAlgn="ctr"/>
                      <a:r>
                        <a:rPr lang="lv-LV" sz="1600" b="0" i="0" u="none" strike="noStrike" dirty="0">
                          <a:solidFill>
                            <a:srgbClr val="000000"/>
                          </a:solidFill>
                          <a:effectLst/>
                          <a:latin typeface="Arial Narrow" panose="020B0606020202030204" pitchFamily="34" charset="0"/>
                        </a:rPr>
                        <a:t>61.5</a:t>
                      </a:r>
                    </a:p>
                  </a:txBody>
                  <a:tcPr marL="7620" marR="7620" marT="7620" marB="0" anchor="ctr">
                    <a:solidFill>
                      <a:srgbClr val="92D050"/>
                    </a:solidFill>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60.7</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53.3</a:t>
                      </a:r>
                    </a:p>
                  </a:txBody>
                  <a:tcPr marL="7620" marR="7620" marT="7620" marB="0" anchor="ctr"/>
                </a:tc>
                <a:extLst>
                  <a:ext uri="{0D108BD9-81ED-4DB2-BD59-A6C34878D82A}">
                    <a16:rowId xmlns:a16="http://schemas.microsoft.com/office/drawing/2014/main" val="1576400672"/>
                  </a:ext>
                </a:extLst>
              </a:tr>
              <a:tr h="370840">
                <a:tc>
                  <a:txBody>
                    <a:bodyPr/>
                    <a:lstStyle/>
                    <a:p>
                      <a:pPr algn="l" fontAlgn="ctr"/>
                      <a:r>
                        <a:rPr lang="lv-LV" sz="1600" b="1" i="0" u="none" strike="noStrike" dirty="0">
                          <a:solidFill>
                            <a:srgbClr val="000000"/>
                          </a:solidFill>
                          <a:effectLst/>
                          <a:latin typeface="Arial Narrow" panose="020B0606020202030204" pitchFamily="34" charset="0"/>
                        </a:rPr>
                        <a:t>Vangažu vidusskola</a:t>
                      </a:r>
                    </a:p>
                  </a:txBody>
                  <a:tcPr marL="7620" marR="7620" marT="7620" marB="0" anchor="ctr"/>
                </a:tc>
                <a:tc>
                  <a:txBody>
                    <a:bodyPr/>
                    <a:lstStyle/>
                    <a:p>
                      <a:endParaRPr lang="lv-LV" sz="1600" b="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17.3</a:t>
                      </a:r>
                    </a:p>
                  </a:txBody>
                  <a:tcPr marL="7620" marR="7620" marT="7620" marB="0" anchor="ctr"/>
                </a:tc>
                <a:tc>
                  <a:txBody>
                    <a:bodyPr/>
                    <a:lstStyle/>
                    <a:p>
                      <a:endParaRPr lang="lv-LV" sz="1600" b="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28.3</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26.8</a:t>
                      </a:r>
                    </a:p>
                  </a:txBody>
                  <a:tcPr marL="7620" marR="7620" marT="7620" marB="0" anchor="ctr"/>
                </a:tc>
                <a:tc>
                  <a:txBody>
                    <a:bodyPr/>
                    <a:lstStyle/>
                    <a:p>
                      <a:endParaRPr lang="lv-LV" sz="1600" b="0" dirty="0">
                        <a:latin typeface="Arial Narrow" panose="020B0606020202030204" pitchFamily="34" charset="0"/>
                      </a:endParaRPr>
                    </a:p>
                  </a:txBody>
                  <a:tcPr/>
                </a:tc>
                <a:tc>
                  <a:txBody>
                    <a:bodyPr/>
                    <a:lstStyle/>
                    <a:p>
                      <a:endParaRPr lang="lv-LV" sz="1600" b="0" dirty="0">
                        <a:latin typeface="Arial Narrow" panose="020B0606020202030204" pitchFamily="34" charset="0"/>
                      </a:endParaRPr>
                    </a:p>
                  </a:txBody>
                  <a:tcPr/>
                </a:tc>
                <a:tc>
                  <a:txBody>
                    <a:bodyPr/>
                    <a:lstStyle/>
                    <a:p>
                      <a:pPr algn="ctr" fontAlgn="ctr"/>
                      <a:r>
                        <a:rPr lang="lv-LV" sz="1600" b="0" i="0" u="none" strike="noStrike" dirty="0">
                          <a:solidFill>
                            <a:srgbClr val="000000"/>
                          </a:solidFill>
                          <a:effectLst/>
                          <a:latin typeface="Arial Narrow" panose="020B0606020202030204" pitchFamily="34" charset="0"/>
                        </a:rPr>
                        <a:t>51.0</a:t>
                      </a:r>
                    </a:p>
                  </a:txBody>
                  <a:tcPr marL="7620" marR="7620" marT="7620" marB="0" anchor="ctr"/>
                </a:tc>
                <a:tc>
                  <a:txBody>
                    <a:bodyPr/>
                    <a:lstStyle/>
                    <a:p>
                      <a:pPr algn="ctr" fontAlgn="ctr"/>
                      <a:r>
                        <a:rPr lang="lv-LV" sz="1600" b="0" i="0" u="none" strike="noStrike" dirty="0">
                          <a:solidFill>
                            <a:srgbClr val="000000"/>
                          </a:solidFill>
                          <a:effectLst/>
                          <a:latin typeface="Arial Narrow" panose="020B0606020202030204" pitchFamily="34" charset="0"/>
                        </a:rPr>
                        <a:t>38</a:t>
                      </a:r>
                    </a:p>
                  </a:txBody>
                  <a:tcPr marL="7620" marR="7620" marT="7620" marB="0" anchor="ctr"/>
                </a:tc>
                <a:extLst>
                  <a:ext uri="{0D108BD9-81ED-4DB2-BD59-A6C34878D82A}">
                    <a16:rowId xmlns:a16="http://schemas.microsoft.com/office/drawing/2014/main" val="1835496256"/>
                  </a:ext>
                </a:extLst>
              </a:tr>
            </a:tbl>
          </a:graphicData>
        </a:graphic>
      </p:graphicFrame>
      <p:sp>
        <p:nvSpPr>
          <p:cNvPr id="5" name="TextBox 4">
            <a:extLst>
              <a:ext uri="{FF2B5EF4-FFF2-40B4-BE49-F238E27FC236}">
                <a16:creationId xmlns:a16="http://schemas.microsoft.com/office/drawing/2014/main" id="{B460620B-16A6-EF8D-9FFC-C11952284E11}"/>
              </a:ext>
            </a:extLst>
          </p:cNvPr>
          <p:cNvSpPr txBox="1"/>
          <p:nvPr/>
        </p:nvSpPr>
        <p:spPr>
          <a:xfrm>
            <a:off x="4874870" y="6506660"/>
            <a:ext cx="2442259" cy="246221"/>
          </a:xfrm>
          <a:prstGeom prst="rect">
            <a:avLst/>
          </a:prstGeom>
          <a:noFill/>
        </p:spPr>
        <p:txBody>
          <a:bodyPr wrap="square" rtlCol="0">
            <a:spAutoFit/>
          </a:bodyPr>
          <a:lstStyle/>
          <a:p>
            <a:r>
              <a:rPr lang="lv-LV" sz="1000" i="1" dirty="0">
                <a:latin typeface="Arial Narrow" panose="020B0606020202030204" pitchFamily="34" charset="0"/>
              </a:rPr>
              <a:t>*Pēc VISC datiem</a:t>
            </a:r>
          </a:p>
        </p:txBody>
      </p:sp>
      <p:sp>
        <p:nvSpPr>
          <p:cNvPr id="6" name="TextBox 5">
            <a:extLst>
              <a:ext uri="{FF2B5EF4-FFF2-40B4-BE49-F238E27FC236}">
                <a16:creationId xmlns:a16="http://schemas.microsoft.com/office/drawing/2014/main" id="{1ED83639-62AF-DC4E-CA04-2DC036DDC209}"/>
              </a:ext>
            </a:extLst>
          </p:cNvPr>
          <p:cNvSpPr txBox="1"/>
          <p:nvPr/>
        </p:nvSpPr>
        <p:spPr>
          <a:xfrm>
            <a:off x="2442259" y="6506661"/>
            <a:ext cx="2314935" cy="246221"/>
          </a:xfrm>
          <a:prstGeom prst="rect">
            <a:avLst/>
          </a:prstGeom>
          <a:solidFill>
            <a:srgbClr val="92D050"/>
          </a:solidFill>
        </p:spPr>
        <p:txBody>
          <a:bodyPr wrap="square" rtlCol="0">
            <a:spAutoFit/>
          </a:bodyPr>
          <a:lstStyle/>
          <a:p>
            <a:r>
              <a:rPr lang="lv-LV" sz="1000" dirty="0">
                <a:latin typeface="Arial Narrow" panose="020B0606020202030204" pitchFamily="34" charset="0"/>
              </a:rPr>
              <a:t>Iekrāsotie rezultāti pārsniedz vidējo valstī</a:t>
            </a:r>
          </a:p>
        </p:txBody>
      </p:sp>
    </p:spTree>
    <p:extLst>
      <p:ext uri="{BB962C8B-B14F-4D97-AF65-F5344CB8AC3E}">
        <p14:creationId xmlns:p14="http://schemas.microsoft.com/office/powerpoint/2010/main" val="1193432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ABA62-7E3B-8BDC-95FF-2743A7A5F5D1}"/>
              </a:ext>
            </a:extLst>
          </p:cNvPr>
          <p:cNvSpPr>
            <a:spLocks noGrp="1"/>
          </p:cNvSpPr>
          <p:nvPr>
            <p:ph type="title"/>
          </p:nvPr>
        </p:nvSpPr>
        <p:spPr>
          <a:xfrm>
            <a:off x="1484310" y="174523"/>
            <a:ext cx="10018713" cy="995516"/>
          </a:xfrm>
        </p:spPr>
        <p:txBody>
          <a:bodyPr>
            <a:normAutofit/>
          </a:bodyPr>
          <a:lstStyle/>
          <a:p>
            <a:r>
              <a:rPr lang="lv-LV" sz="3600" b="1" dirty="0">
                <a:latin typeface="Arial Narrow" panose="020B0606020202030204" pitchFamily="34" charset="0"/>
              </a:rPr>
              <a:t>Kopsavilkums par vidējā izglītības posma CE</a:t>
            </a:r>
            <a:endParaRPr lang="lv-LV" sz="3600" dirty="0"/>
          </a:p>
        </p:txBody>
      </p:sp>
      <p:sp>
        <p:nvSpPr>
          <p:cNvPr id="3" name="Content Placeholder 2">
            <a:extLst>
              <a:ext uri="{FF2B5EF4-FFF2-40B4-BE49-F238E27FC236}">
                <a16:creationId xmlns:a16="http://schemas.microsoft.com/office/drawing/2014/main" id="{0FBED750-AD5F-7122-6140-C2CF110A8B9B}"/>
              </a:ext>
            </a:extLst>
          </p:cNvPr>
          <p:cNvSpPr>
            <a:spLocks noGrp="1"/>
          </p:cNvSpPr>
          <p:nvPr>
            <p:ph idx="1"/>
          </p:nvPr>
        </p:nvSpPr>
        <p:spPr>
          <a:xfrm>
            <a:off x="1179096" y="974558"/>
            <a:ext cx="10467472" cy="5708919"/>
          </a:xfrm>
        </p:spPr>
        <p:txBody>
          <a:bodyPr>
            <a:normAutofit/>
          </a:bodyPr>
          <a:lstStyle/>
          <a:p>
            <a:pPr algn="just">
              <a:spcBef>
                <a:spcPts val="0"/>
              </a:spcBef>
              <a:spcAft>
                <a:spcPts val="0"/>
              </a:spcAft>
            </a:pPr>
            <a:r>
              <a:rPr lang="lv-LV" sz="2200" dirty="0">
                <a:latin typeface="Arial Narrow" panose="020B0606020202030204" pitchFamily="34" charset="0"/>
                <a:ea typeface="Times New Roman" panose="02020603050405020304" pitchFamily="18" charset="0"/>
              </a:rPr>
              <a:t>OL CE mācību </a:t>
            </a:r>
            <a:r>
              <a:rPr lang="lv-LV" sz="2200" b="1" dirty="0">
                <a:effectLst/>
                <a:latin typeface="Arial Narrow" panose="020B0606020202030204" pitchFamily="34" charset="0"/>
                <a:ea typeface="Times New Roman" panose="02020603050405020304" pitchFamily="18" charset="0"/>
              </a:rPr>
              <a:t>rezultāti </a:t>
            </a:r>
            <a:r>
              <a:rPr lang="lv-LV" sz="2200" dirty="0">
                <a:effectLst/>
                <a:latin typeface="Arial Narrow" panose="020B0606020202030204" pitchFamily="34" charset="0"/>
                <a:ea typeface="Times New Roman" panose="02020603050405020304" pitchFamily="18" charset="0"/>
              </a:rPr>
              <a:t>Ādažu novadā</a:t>
            </a:r>
            <a:r>
              <a:rPr lang="lv-LV" sz="2200" b="1" dirty="0">
                <a:effectLst/>
                <a:latin typeface="Arial Narrow" panose="020B0606020202030204" pitchFamily="34" charset="0"/>
                <a:ea typeface="Times New Roman" panose="02020603050405020304" pitchFamily="18" charset="0"/>
              </a:rPr>
              <a:t> ir augstāki par vidējo rezultātu valstī:</a:t>
            </a:r>
          </a:p>
          <a:p>
            <a:pPr marL="0" indent="0" algn="just">
              <a:spcBef>
                <a:spcPts val="0"/>
              </a:spcBef>
              <a:spcAft>
                <a:spcPts val="0"/>
              </a:spcAft>
              <a:buNone/>
            </a:pPr>
            <a:r>
              <a:rPr lang="lv-LV" sz="2200" b="1" dirty="0">
                <a:latin typeface="Arial Narrow" panose="020B0606020202030204" pitchFamily="34" charset="0"/>
                <a:ea typeface="Times New Roman" panose="02020603050405020304" pitchFamily="18" charset="0"/>
              </a:rPr>
              <a:t>	</a:t>
            </a:r>
            <a:r>
              <a:rPr lang="lv-LV" sz="1900" dirty="0">
                <a:latin typeface="Arial Narrow" panose="020B0606020202030204" pitchFamily="34" charset="0"/>
                <a:ea typeface="Times New Roman" panose="02020603050405020304" pitchFamily="18" charset="0"/>
              </a:rPr>
              <a:t>Matemātikā 46, 7% ( kas ir par</a:t>
            </a:r>
            <a:r>
              <a:rPr lang="lv-LV" sz="1900" b="1" dirty="0">
                <a:solidFill>
                  <a:srgbClr val="7030A0"/>
                </a:solidFill>
                <a:latin typeface="Arial Narrow" panose="020B0606020202030204" pitchFamily="34" charset="0"/>
                <a:ea typeface="Times New Roman" panose="02020603050405020304" pitchFamily="18" charset="0"/>
              </a:rPr>
              <a:t> 12,4% augstāk</a:t>
            </a:r>
            <a:r>
              <a:rPr lang="lv-LV" sz="1900" dirty="0">
                <a:latin typeface="Arial Narrow" panose="020B0606020202030204" pitchFamily="34" charset="0"/>
                <a:ea typeface="Times New Roman" panose="02020603050405020304" pitchFamily="18" charset="0"/>
              </a:rPr>
              <a:t> kā valstī vidēji);</a:t>
            </a:r>
          </a:p>
          <a:p>
            <a:pPr marL="0" indent="0" algn="just">
              <a:spcBef>
                <a:spcPts val="0"/>
              </a:spcBef>
              <a:spcAft>
                <a:spcPts val="0"/>
              </a:spcAft>
              <a:buNone/>
            </a:pPr>
            <a:r>
              <a:rPr lang="lv-LV" sz="1900" dirty="0">
                <a:solidFill>
                  <a:srgbClr val="7030A0"/>
                </a:solidFill>
                <a:latin typeface="Arial Narrow" panose="020B0606020202030204" pitchFamily="34" charset="0"/>
                <a:ea typeface="Times New Roman" panose="02020603050405020304" pitchFamily="18" charset="0"/>
              </a:rPr>
              <a:t>	</a:t>
            </a:r>
            <a:r>
              <a:rPr lang="lv-LV" sz="1900" dirty="0">
                <a:latin typeface="Arial Narrow" panose="020B0606020202030204" pitchFamily="34" charset="0"/>
                <a:ea typeface="Times New Roman" panose="02020603050405020304" pitchFamily="18" charset="0"/>
              </a:rPr>
              <a:t>Latviešu val. 61,56% ( kas ir par </a:t>
            </a:r>
            <a:r>
              <a:rPr lang="lv-LV" sz="1900" b="1" dirty="0">
                <a:solidFill>
                  <a:srgbClr val="7030A0"/>
                </a:solidFill>
                <a:latin typeface="Arial Narrow" panose="020B0606020202030204" pitchFamily="34" charset="0"/>
                <a:ea typeface="Times New Roman" panose="02020603050405020304" pitchFamily="18" charset="0"/>
              </a:rPr>
              <a:t>8,9 % augstāk </a:t>
            </a:r>
            <a:r>
              <a:rPr lang="lv-LV" sz="1900" dirty="0">
                <a:latin typeface="Arial Narrow" panose="020B0606020202030204" pitchFamily="34" charset="0"/>
                <a:ea typeface="Times New Roman" panose="02020603050405020304" pitchFamily="18" charset="0"/>
              </a:rPr>
              <a:t>kā valstī vidēji);</a:t>
            </a:r>
          </a:p>
          <a:p>
            <a:pPr marL="0" indent="0" algn="just">
              <a:spcBef>
                <a:spcPts val="0"/>
              </a:spcBef>
              <a:spcAft>
                <a:spcPts val="0"/>
              </a:spcAft>
              <a:buNone/>
            </a:pPr>
            <a:r>
              <a:rPr lang="lv-LV" sz="1900" dirty="0">
                <a:solidFill>
                  <a:srgbClr val="7030A0"/>
                </a:solidFill>
                <a:effectLst/>
                <a:latin typeface="Arial Narrow" panose="020B0606020202030204" pitchFamily="34" charset="0"/>
                <a:ea typeface="Times New Roman" panose="02020603050405020304" pitchFamily="18" charset="0"/>
              </a:rPr>
              <a:t>	</a:t>
            </a:r>
            <a:r>
              <a:rPr lang="lv-LV" sz="1900" dirty="0">
                <a:effectLst/>
                <a:latin typeface="Arial Narrow" panose="020B0606020202030204" pitchFamily="34" charset="0"/>
                <a:ea typeface="Times New Roman" panose="02020603050405020304" pitchFamily="18" charset="0"/>
              </a:rPr>
              <a:t>Angļu val. 70,8% (kas ir par </a:t>
            </a:r>
            <a:r>
              <a:rPr lang="lv-LV" sz="1900" b="1" dirty="0">
                <a:solidFill>
                  <a:srgbClr val="7030A0"/>
                </a:solidFill>
                <a:effectLst/>
                <a:latin typeface="Arial Narrow" panose="020B0606020202030204" pitchFamily="34" charset="0"/>
                <a:ea typeface="Times New Roman" panose="02020603050405020304" pitchFamily="18" charset="0"/>
              </a:rPr>
              <a:t>6,16 % augstāk </a:t>
            </a:r>
            <a:r>
              <a:rPr lang="lv-LV" sz="1900" dirty="0">
                <a:effectLst/>
                <a:latin typeface="Arial Narrow" panose="020B0606020202030204" pitchFamily="34" charset="0"/>
                <a:ea typeface="Times New Roman" panose="02020603050405020304" pitchFamily="18" charset="0"/>
              </a:rPr>
              <a:t>kā valstī vidēji)</a:t>
            </a:r>
            <a:r>
              <a:rPr lang="lv-LV" sz="1900" dirty="0">
                <a:latin typeface="Arial Narrow" panose="020B0606020202030204" pitchFamily="34" charset="0"/>
                <a:ea typeface="Times New Roman" panose="02020603050405020304" pitchFamily="18" charset="0"/>
              </a:rPr>
              <a:t>. </a:t>
            </a:r>
          </a:p>
          <a:p>
            <a:pPr marL="0" indent="0" algn="just">
              <a:spcBef>
                <a:spcPts val="0"/>
              </a:spcBef>
              <a:spcAft>
                <a:spcPts val="0"/>
              </a:spcAft>
              <a:buNone/>
            </a:pPr>
            <a:r>
              <a:rPr lang="lv-LV" sz="2000" dirty="0">
                <a:latin typeface="Arial Narrow" panose="020B0606020202030204" pitchFamily="34" charset="0"/>
                <a:ea typeface="Times New Roman" panose="02020603050405020304" pitchFamily="18" charset="0"/>
              </a:rPr>
              <a:t>Vācu valodā eksāmenu kārtoja 1 izglītojamais, kurš uzrādīja par 26,5%  augstāku rezultātu kā valstī vidēji</a:t>
            </a:r>
            <a:r>
              <a:rPr lang="lv-LV" sz="2200" dirty="0">
                <a:latin typeface="Arial Narrow" panose="020B0606020202030204" pitchFamily="34" charset="0"/>
                <a:ea typeface="Times New Roman" panose="02020603050405020304" pitchFamily="18" charset="0"/>
              </a:rPr>
              <a:t>.</a:t>
            </a:r>
          </a:p>
          <a:p>
            <a:pPr algn="just"/>
            <a:r>
              <a:rPr lang="lv-LV" sz="2200" b="1" dirty="0">
                <a:effectLst/>
                <a:latin typeface="Arial Narrow" panose="020B0606020202030204" pitchFamily="34" charset="0"/>
                <a:ea typeface="Times New Roman" panose="02020603050405020304" pitchFamily="18" charset="0"/>
              </a:rPr>
              <a:t>Visaugstākais rezultāts </a:t>
            </a:r>
            <a:r>
              <a:rPr lang="lv-LV" sz="2200" dirty="0">
                <a:effectLst/>
                <a:latin typeface="Arial Narrow" panose="020B0606020202030204" pitchFamily="34" charset="0"/>
                <a:ea typeface="Times New Roman" panose="02020603050405020304" pitchFamily="18" charset="0"/>
              </a:rPr>
              <a:t>starp OL eksāmeniem ir uzrādīts </a:t>
            </a:r>
            <a:r>
              <a:rPr lang="lv-LV" sz="2200" b="1" dirty="0">
                <a:solidFill>
                  <a:srgbClr val="7030A0"/>
                </a:solidFill>
                <a:effectLst/>
                <a:latin typeface="Arial Narrow" panose="020B0606020202030204" pitchFamily="34" charset="0"/>
                <a:ea typeface="Times New Roman" panose="02020603050405020304" pitchFamily="18" charset="0"/>
              </a:rPr>
              <a:t>Angļu valodā</a:t>
            </a:r>
            <a:r>
              <a:rPr lang="lv-LV" sz="2200" dirty="0">
                <a:effectLst/>
                <a:latin typeface="Arial Narrow" panose="020B0606020202030204" pitchFamily="34" charset="0"/>
                <a:ea typeface="Times New Roman" panose="02020603050405020304" pitchFamily="18" charset="0"/>
              </a:rPr>
              <a:t>. </a:t>
            </a:r>
          </a:p>
          <a:p>
            <a:pPr marL="0" indent="0" algn="just">
              <a:buNone/>
            </a:pPr>
            <a:r>
              <a:rPr lang="lv-LV" sz="600" dirty="0">
                <a:solidFill>
                  <a:schemeClr val="accent5">
                    <a:lumMod val="40000"/>
                    <a:lumOff val="60000"/>
                  </a:schemeClr>
                </a:solidFill>
                <a:effectLst/>
                <a:latin typeface="Arial Narrow" panose="020B0606020202030204" pitchFamily="34" charset="0"/>
                <a:ea typeface="Times New Roman" panose="02020603050405020304" pitchFamily="18" charset="0"/>
              </a:rPr>
              <a:t>-----------------------------</a:t>
            </a:r>
          </a:p>
          <a:p>
            <a:pPr algn="just"/>
            <a:r>
              <a:rPr lang="lv-LV" sz="2200" dirty="0">
                <a:latin typeface="Arial Narrow" panose="020B0606020202030204" pitchFamily="34" charset="0"/>
                <a:ea typeface="Times New Roman" panose="02020603050405020304" pitchFamily="18" charset="0"/>
              </a:rPr>
              <a:t>AL eksāmenos </a:t>
            </a:r>
            <a:r>
              <a:rPr lang="lv-LV" sz="2200" b="1" dirty="0">
                <a:latin typeface="Arial Narrow" panose="020B0606020202030204" pitchFamily="34" charset="0"/>
                <a:ea typeface="Times New Roman" panose="02020603050405020304" pitchFamily="18" charset="0"/>
              </a:rPr>
              <a:t>augstākie mācību rezultāti </a:t>
            </a:r>
            <a:r>
              <a:rPr lang="lv-LV" sz="2200" dirty="0">
                <a:latin typeface="Arial Narrow" panose="020B0606020202030204" pitchFamily="34" charset="0"/>
                <a:ea typeface="Times New Roman" panose="02020603050405020304" pitchFamily="18" charset="0"/>
              </a:rPr>
              <a:t>ir sasniegti </a:t>
            </a:r>
            <a:r>
              <a:rPr lang="lv-LV" sz="2200" b="1" dirty="0">
                <a:solidFill>
                  <a:srgbClr val="7030A0"/>
                </a:solidFill>
                <a:latin typeface="Arial Narrow" panose="020B0606020202030204" pitchFamily="34" charset="0"/>
                <a:ea typeface="Times New Roman" panose="02020603050405020304" pitchFamily="18" charset="0"/>
              </a:rPr>
              <a:t>Latviešu valodā un literatūrā  </a:t>
            </a:r>
            <a:r>
              <a:rPr lang="lv-LV" sz="2200" dirty="0">
                <a:latin typeface="Arial Narrow" panose="020B0606020202030204" pitchFamily="34" charset="0"/>
                <a:ea typeface="Times New Roman" panose="02020603050405020304" pitchFamily="18" charset="0"/>
              </a:rPr>
              <a:t>(vidējais novadā 70,6%, valstī 55,1%  ).</a:t>
            </a:r>
          </a:p>
          <a:p>
            <a:pPr algn="just"/>
            <a:r>
              <a:rPr lang="lv-LV" sz="2200" b="1" dirty="0">
                <a:effectLst/>
                <a:latin typeface="Arial Narrow" panose="020B0606020202030204" pitchFamily="34" charset="0"/>
                <a:ea typeface="Times New Roman" panose="02020603050405020304" pitchFamily="18" charset="0"/>
              </a:rPr>
              <a:t>Viszemākie rezultāti </a:t>
            </a:r>
            <a:r>
              <a:rPr lang="lv-LV" sz="2200" dirty="0">
                <a:effectLst/>
                <a:latin typeface="Arial Narrow" panose="020B0606020202030204" pitchFamily="34" charset="0"/>
                <a:ea typeface="Times New Roman" panose="02020603050405020304" pitchFamily="18" charset="0"/>
              </a:rPr>
              <a:t>AL eksāmenos uzrādīti </a:t>
            </a:r>
            <a:r>
              <a:rPr lang="lv-LV" sz="2200" b="1" dirty="0">
                <a:solidFill>
                  <a:srgbClr val="7030A0"/>
                </a:solidFill>
                <a:effectLst/>
                <a:latin typeface="Arial Narrow" panose="020B0606020202030204" pitchFamily="34" charset="0"/>
                <a:ea typeface="Times New Roman" panose="02020603050405020304" pitchFamily="18" charset="0"/>
              </a:rPr>
              <a:t>Sociālajās zinātnēs  </a:t>
            </a:r>
            <a:r>
              <a:rPr lang="lv-LV" sz="2200" dirty="0">
                <a:effectLst/>
                <a:latin typeface="Arial Narrow" panose="020B0606020202030204" pitchFamily="34" charset="0"/>
                <a:ea typeface="Times New Roman" panose="02020603050405020304" pitchFamily="18" charset="0"/>
              </a:rPr>
              <a:t>un  </a:t>
            </a:r>
            <a:r>
              <a:rPr lang="lv-LV" sz="2200" b="1" dirty="0">
                <a:solidFill>
                  <a:srgbClr val="7030A0"/>
                </a:solidFill>
                <a:effectLst/>
                <a:latin typeface="Arial Narrow" panose="020B0606020202030204" pitchFamily="34" charset="0"/>
                <a:ea typeface="Times New Roman" panose="02020603050405020304" pitchFamily="18" charset="0"/>
              </a:rPr>
              <a:t>Vēsturē</a:t>
            </a:r>
            <a:r>
              <a:rPr lang="lv-LV" sz="2200" b="1" dirty="0">
                <a:solidFill>
                  <a:srgbClr val="7030A0"/>
                </a:solidFill>
                <a:latin typeface="Arial Narrow" panose="020B0606020202030204" pitchFamily="34" charset="0"/>
                <a:ea typeface="Times New Roman" panose="02020603050405020304" pitchFamily="18" charset="0"/>
              </a:rPr>
              <a:t> </a:t>
            </a:r>
            <a:r>
              <a:rPr lang="lv-LV" sz="2200" dirty="0">
                <a:effectLst/>
                <a:latin typeface="Arial Narrow" panose="020B0606020202030204" pitchFamily="34" charset="0"/>
                <a:ea typeface="Times New Roman" panose="02020603050405020304" pitchFamily="18" charset="0"/>
              </a:rPr>
              <a:t> (</a:t>
            </a:r>
            <a:r>
              <a:rPr lang="lv-LV" sz="2200" dirty="0" err="1">
                <a:effectLst/>
                <a:latin typeface="Arial Narrow" panose="020B0606020202030204" pitchFamily="34" charset="0"/>
                <a:ea typeface="Times New Roman" panose="02020603050405020304" pitchFamily="18" charset="0"/>
              </a:rPr>
              <a:t>Soc.zin</a:t>
            </a:r>
            <a:r>
              <a:rPr lang="lv-LV" sz="2200" dirty="0" err="1">
                <a:latin typeface="Arial Narrow" panose="020B0606020202030204" pitchFamily="34" charset="0"/>
                <a:ea typeface="Times New Roman" panose="02020603050405020304" pitchFamily="18" charset="0"/>
              </a:rPr>
              <a:t>.vidējais</a:t>
            </a:r>
            <a:r>
              <a:rPr lang="lv-LV" sz="2200" dirty="0">
                <a:latin typeface="Arial Narrow" panose="020B0606020202030204" pitchFamily="34" charset="0"/>
                <a:ea typeface="Times New Roman" panose="02020603050405020304" pitchFamily="18" charset="0"/>
              </a:rPr>
              <a:t> novadā 41,5</a:t>
            </a:r>
            <a:r>
              <a:rPr lang="lv-LV" sz="2200" dirty="0">
                <a:effectLst/>
                <a:latin typeface="Arial Narrow" panose="020B0606020202030204" pitchFamily="34" charset="0"/>
                <a:ea typeface="Times New Roman" panose="02020603050405020304" pitchFamily="18" charset="0"/>
              </a:rPr>
              <a:t>%; valstī 40,6%; </a:t>
            </a:r>
            <a:r>
              <a:rPr lang="lv-LV" sz="2200" dirty="0">
                <a:latin typeface="Arial Narrow" panose="020B0606020202030204" pitchFamily="34" charset="0"/>
                <a:ea typeface="Times New Roman" panose="02020603050405020304" pitchFamily="18" charset="0"/>
              </a:rPr>
              <a:t>Vēsturē vidējais novadā 44,5</a:t>
            </a:r>
            <a:r>
              <a:rPr lang="lv-LV" sz="2200" dirty="0">
                <a:effectLst/>
                <a:latin typeface="Arial Narrow" panose="020B0606020202030204" pitchFamily="34" charset="0"/>
                <a:ea typeface="Times New Roman" panose="02020603050405020304" pitchFamily="18" charset="0"/>
              </a:rPr>
              <a:t>%, valstī 37,6%).</a:t>
            </a:r>
          </a:p>
          <a:p>
            <a:pPr marL="0" indent="0" algn="just">
              <a:buNone/>
            </a:pPr>
            <a:r>
              <a:rPr lang="lv-LV" sz="700" dirty="0">
                <a:solidFill>
                  <a:schemeClr val="accent5">
                    <a:lumMod val="40000"/>
                    <a:lumOff val="60000"/>
                  </a:schemeClr>
                </a:solidFill>
                <a:effectLst/>
                <a:latin typeface="Arial Narrow" panose="020B0606020202030204" pitchFamily="34" charset="0"/>
                <a:ea typeface="Times New Roman" panose="02020603050405020304" pitchFamily="18" charset="0"/>
              </a:rPr>
              <a:t>---------------------------</a:t>
            </a:r>
          </a:p>
          <a:p>
            <a:pPr marL="0" indent="0" algn="just">
              <a:buNone/>
            </a:pPr>
            <a:endParaRPr lang="lv-LV" sz="700" dirty="0">
              <a:effectLst/>
              <a:latin typeface="Arial Narrow" panose="020B0606020202030204" pitchFamily="34" charset="0"/>
              <a:ea typeface="Times New Roman" panose="02020603050405020304" pitchFamily="18" charset="0"/>
            </a:endParaRPr>
          </a:p>
          <a:p>
            <a:pPr algn="just"/>
            <a:r>
              <a:rPr lang="lv-LV" sz="2200" dirty="0">
                <a:latin typeface="Arial Narrow" panose="020B0606020202030204" pitchFamily="34" charset="0"/>
                <a:ea typeface="Times New Roman" panose="02020603050405020304" pitchFamily="18" charset="0"/>
              </a:rPr>
              <a:t>Ādažu </a:t>
            </a:r>
            <a:r>
              <a:rPr lang="lv-LV" sz="2200" b="1" dirty="0">
                <a:latin typeface="Arial Narrow" panose="020B0606020202030204" pitchFamily="34" charset="0"/>
                <a:ea typeface="Times New Roman" panose="02020603050405020304" pitchFamily="18" charset="0"/>
              </a:rPr>
              <a:t>novada skolu vidējie rezultāti </a:t>
            </a:r>
            <a:r>
              <a:rPr lang="lv-LV" sz="2200" dirty="0">
                <a:latin typeface="Arial Narrow" panose="020B0606020202030204" pitchFamily="34" charset="0"/>
                <a:ea typeface="Times New Roman" panose="02020603050405020304" pitchFamily="18" charset="0"/>
              </a:rPr>
              <a:t>lielākajā daļā eksāmenu (t.i. 66,6%) gan OL, gan AL </a:t>
            </a:r>
            <a:r>
              <a:rPr lang="lv-LV" sz="2200" b="1" dirty="0">
                <a:solidFill>
                  <a:srgbClr val="7030A0"/>
                </a:solidFill>
                <a:latin typeface="Arial Narrow" panose="020B0606020202030204" pitchFamily="34" charset="0"/>
                <a:ea typeface="Times New Roman" panose="02020603050405020304" pitchFamily="18" charset="0"/>
              </a:rPr>
              <a:t>pārsniedz valstī vidējo</a:t>
            </a:r>
            <a:r>
              <a:rPr lang="lv-LV" sz="2200" dirty="0">
                <a:latin typeface="Arial Narrow" panose="020B0606020202030204" pitchFamily="34" charset="0"/>
                <a:ea typeface="Times New Roman" panose="02020603050405020304" pitchFamily="18" charset="0"/>
              </a:rPr>
              <a:t>.  </a:t>
            </a:r>
            <a:endParaRPr lang="lv-LV" sz="2200" dirty="0">
              <a:effectLst/>
              <a:latin typeface="Arial Narrow" panose="020B0606020202030204" pitchFamily="34" charset="0"/>
              <a:ea typeface="Times New Roman" panose="02020603050405020304" pitchFamily="18" charset="0"/>
            </a:endParaRPr>
          </a:p>
        </p:txBody>
      </p:sp>
    </p:spTree>
    <p:extLst>
      <p:ext uri="{BB962C8B-B14F-4D97-AF65-F5344CB8AC3E}">
        <p14:creationId xmlns:p14="http://schemas.microsoft.com/office/powerpoint/2010/main" val="2923438191"/>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3791537-0C77-D230-9898-15100A87FE05}"/>
              </a:ext>
            </a:extLst>
          </p:cNvPr>
          <p:cNvSpPr>
            <a:spLocks noGrp="1"/>
          </p:cNvSpPr>
          <p:nvPr>
            <p:ph type="title"/>
          </p:nvPr>
        </p:nvSpPr>
        <p:spPr/>
        <p:txBody>
          <a:bodyPr>
            <a:normAutofit fontScale="90000"/>
          </a:bodyPr>
          <a:lstStyle/>
          <a:p>
            <a:r>
              <a:rPr lang="lv-LV" sz="4400" b="1" dirty="0">
                <a:latin typeface="Arial Narrow" panose="020B0606020202030204" pitchFamily="34" charset="0"/>
              </a:rPr>
              <a:t>Pamata izglītības posma </a:t>
            </a:r>
            <a:br>
              <a:rPr lang="lv-LV" sz="4400" b="1" dirty="0">
                <a:latin typeface="Arial Narrow" panose="020B0606020202030204" pitchFamily="34" charset="0"/>
              </a:rPr>
            </a:br>
            <a:r>
              <a:rPr lang="lv-LV" sz="4400" b="1" dirty="0">
                <a:latin typeface="Arial Narrow" panose="020B0606020202030204" pitchFamily="34" charset="0"/>
              </a:rPr>
              <a:t>Centralizēto eksāmenu (CE) rezultāti</a:t>
            </a:r>
            <a:br>
              <a:rPr lang="lv-LV" dirty="0">
                <a:latin typeface="Arial Narrow" panose="020B0606020202030204" pitchFamily="34" charset="0"/>
              </a:rPr>
            </a:br>
            <a:endParaRPr lang="lv-LV" dirty="0">
              <a:latin typeface="Arial Narrow" panose="020B0606020202030204" pitchFamily="34" charset="0"/>
            </a:endParaRPr>
          </a:p>
        </p:txBody>
      </p:sp>
      <p:sp>
        <p:nvSpPr>
          <p:cNvPr id="3" name="Content Placeholder 2">
            <a:extLst>
              <a:ext uri="{FF2B5EF4-FFF2-40B4-BE49-F238E27FC236}">
                <a16:creationId xmlns:a16="http://schemas.microsoft.com/office/drawing/2014/main" id="{7AEBA2DA-E57C-987B-16B2-DB8CBFC02768}"/>
              </a:ext>
            </a:extLst>
          </p:cNvPr>
          <p:cNvSpPr>
            <a:spLocks noGrp="1"/>
          </p:cNvSpPr>
          <p:nvPr>
            <p:ph idx="1"/>
          </p:nvPr>
        </p:nvSpPr>
        <p:spPr>
          <a:xfrm>
            <a:off x="1484309" y="2015490"/>
            <a:ext cx="10018713" cy="4246414"/>
          </a:xfrm>
        </p:spPr>
        <p:txBody>
          <a:bodyPr>
            <a:normAutofit fontScale="85000" lnSpcReduction="10000"/>
          </a:bodyPr>
          <a:lstStyle/>
          <a:p>
            <a:pPr marL="0" indent="0">
              <a:buNone/>
            </a:pPr>
            <a:r>
              <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9. </a:t>
            </a:r>
            <a:r>
              <a:rPr kumimoji="0" lang="lv-LV" sz="2000" b="0" i="0" u="none" strike="noStrike" kern="1200" cap="none" spc="0" normalizeH="0" baseline="0" noProof="0" dirty="0" err="1">
                <a:ln w="3175" cmpd="sng">
                  <a:noFill/>
                </a:ln>
                <a:solidFill>
                  <a:srgbClr val="333333"/>
                </a:solidFill>
                <a:effectLst/>
                <a:uLnTx/>
                <a:uFillTx/>
                <a:latin typeface="Arial Narrow" panose="020B0606020202030204" pitchFamily="34" charset="0"/>
                <a:ea typeface="+mj-ea"/>
                <a:cs typeface="+mj-cs"/>
              </a:rPr>
              <a:t>kl</a:t>
            </a:r>
            <a:r>
              <a:rPr lang="lv-LV" sz="2000" dirty="0">
                <a:ln w="3175" cmpd="sng">
                  <a:noFill/>
                </a:ln>
                <a:solidFill>
                  <a:srgbClr val="333333"/>
                </a:solidFill>
                <a:latin typeface="Arial Narrow" panose="020B0606020202030204" pitchFamily="34" charset="0"/>
                <a:ea typeface="+mj-ea"/>
                <a:cs typeface="+mj-cs"/>
              </a:rPr>
              <a:t>ašu </a:t>
            </a:r>
            <a:r>
              <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eksāmeni (atbilstoši jaunajam mācību saturam) tika organizēti</a:t>
            </a:r>
            <a:r>
              <a:rPr kumimoji="0" lang="lv-LV" sz="200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 </a:t>
            </a:r>
            <a:r>
              <a:rPr kumimoji="0" lang="lv-LV" sz="2000" i="0" u="sng"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trīs mācību priekšmetos</a:t>
            </a:r>
            <a:r>
              <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a:t>
            </a:r>
          </a:p>
          <a:p>
            <a:pPr>
              <a:lnSpc>
                <a:spcPct val="120000"/>
              </a:lnSpc>
              <a:spcBef>
                <a:spcPts val="0"/>
              </a:spcBef>
              <a:spcAft>
                <a:spcPts val="0"/>
              </a:spcAft>
            </a:pPr>
            <a:r>
              <a:rPr lang="lv-LV" sz="2000" b="1" dirty="0">
                <a:ln w="3175" cmpd="sng">
                  <a:noFill/>
                </a:ln>
                <a:solidFill>
                  <a:srgbClr val="333333"/>
                </a:solidFill>
                <a:latin typeface="Arial Narrow" panose="020B0606020202030204" pitchFamily="34" charset="0"/>
                <a:ea typeface="+mj-ea"/>
                <a:cs typeface="+mj-cs"/>
              </a:rPr>
              <a:t>Latviešu valodā;</a:t>
            </a:r>
          </a:p>
          <a:p>
            <a:pPr>
              <a:lnSpc>
                <a:spcPct val="120000"/>
              </a:lnSpc>
              <a:spcBef>
                <a:spcPts val="0"/>
              </a:spcBef>
              <a:spcAft>
                <a:spcPts val="0"/>
              </a:spcAft>
            </a:pPr>
            <a:r>
              <a:rPr kumimoji="0" lang="lv-LV" sz="2000" b="1"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Angļu</a:t>
            </a:r>
            <a:r>
              <a:rPr lang="lv-LV" sz="2000" b="1" dirty="0">
                <a:ln w="3175" cmpd="sng">
                  <a:noFill/>
                </a:ln>
                <a:solidFill>
                  <a:srgbClr val="333333"/>
                </a:solidFill>
                <a:latin typeface="Arial Narrow" panose="020B0606020202030204" pitchFamily="34" charset="0"/>
                <a:ea typeface="+mj-ea"/>
                <a:cs typeface="+mj-cs"/>
              </a:rPr>
              <a:t> valodā;</a:t>
            </a:r>
          </a:p>
          <a:p>
            <a:pPr>
              <a:lnSpc>
                <a:spcPct val="120000"/>
              </a:lnSpc>
              <a:spcBef>
                <a:spcPts val="0"/>
              </a:spcBef>
              <a:spcAft>
                <a:spcPts val="0"/>
              </a:spcAft>
            </a:pPr>
            <a:r>
              <a:rPr kumimoji="0" lang="lv-LV" sz="2000" b="1"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Matemātikā</a:t>
            </a:r>
            <a:r>
              <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a:t>
            </a:r>
          </a:p>
          <a:p>
            <a:pPr marL="0" indent="0">
              <a:lnSpc>
                <a:spcPct val="120000"/>
              </a:lnSpc>
              <a:spcBef>
                <a:spcPts val="0"/>
              </a:spcBef>
              <a:spcAft>
                <a:spcPts val="0"/>
              </a:spcAft>
              <a:buNone/>
            </a:pPr>
            <a:endPar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endParaRPr>
          </a:p>
          <a:p>
            <a:pPr marL="0" indent="0">
              <a:buNone/>
            </a:pPr>
            <a:endParaRPr kumimoji="0" lang="lv-LV" sz="7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endParaRPr>
          </a:p>
          <a:p>
            <a:pPr marL="0" indent="0">
              <a:buNone/>
            </a:pPr>
            <a:r>
              <a:rPr lang="lv-LV" sz="2000" dirty="0">
                <a:ln w="3175" cmpd="sng">
                  <a:noFill/>
                </a:ln>
                <a:solidFill>
                  <a:srgbClr val="333333"/>
                </a:solidFill>
                <a:latin typeface="Arial Narrow" panose="020B0606020202030204" pitchFamily="34" charset="0"/>
                <a:ea typeface="+mj-ea"/>
                <a:cs typeface="+mj-cs"/>
              </a:rPr>
              <a:t>Pārbaudes darbus (visus trīs, kas ir noteikti kā obligāti) novadā kopskaitā </a:t>
            </a:r>
            <a:r>
              <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kārtoja *</a:t>
            </a:r>
            <a:r>
              <a:rPr kumimoji="0" lang="lv-LV" sz="2000" b="1"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249 izglītojamie</a:t>
            </a:r>
            <a:r>
              <a:rPr lang="lv-LV" sz="2000" dirty="0">
                <a:ln w="3175" cmpd="sng">
                  <a:noFill/>
                </a:ln>
                <a:solidFill>
                  <a:srgbClr val="333333"/>
                </a:solidFill>
                <a:latin typeface="Arial Narrow" panose="020B0606020202030204" pitchFamily="34" charset="0"/>
                <a:ea typeface="+mj-ea"/>
                <a:cs typeface="+mj-cs"/>
              </a:rPr>
              <a:t>:</a:t>
            </a:r>
          </a:p>
          <a:p>
            <a:pPr marL="0" indent="0">
              <a:buNone/>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endParaRPr>
          </a:p>
          <a:p>
            <a:pPr marL="0" indent="0">
              <a:buNone/>
            </a:pPr>
            <a:endParaRPr lang="lv-LV" sz="600" dirty="0">
              <a:ln w="3175" cmpd="sng">
                <a:noFill/>
              </a:ln>
              <a:solidFill>
                <a:srgbClr val="333333"/>
              </a:solidFill>
              <a:latin typeface="Arial Narrow" panose="020B0606020202030204" pitchFamily="34" charset="0"/>
              <a:ea typeface="+mj-ea"/>
              <a:cs typeface="+mj-cs"/>
            </a:endParaRPr>
          </a:p>
          <a:p>
            <a:pPr marL="0" indent="0">
              <a:buNone/>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endParaRPr>
          </a:p>
          <a:p>
            <a:pPr marL="0" indent="0">
              <a:buNone/>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endParaRPr>
          </a:p>
          <a:p>
            <a:pPr marL="0" indent="0">
              <a:buNone/>
            </a:pPr>
            <a:endParaRPr lang="lv-LV" sz="600" dirty="0">
              <a:ln w="3175" cmpd="sng">
                <a:noFill/>
              </a:ln>
              <a:solidFill>
                <a:srgbClr val="333333"/>
              </a:solidFill>
              <a:latin typeface="Arial Narrow" panose="020B0606020202030204" pitchFamily="34" charset="0"/>
              <a:ea typeface="+mj-ea"/>
              <a:cs typeface="+mj-cs"/>
            </a:endParaRPr>
          </a:p>
          <a:p>
            <a:pPr marL="0" indent="0">
              <a:buNone/>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endParaRPr>
          </a:p>
          <a:p>
            <a:pPr marL="0" indent="0">
              <a:buNone/>
            </a:pPr>
            <a:endPar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endParaRPr>
          </a:p>
          <a:p>
            <a:pPr marL="0" indent="0">
              <a:buNone/>
            </a:pPr>
            <a:r>
              <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Lai nokārtotu eksāmenu, </a:t>
            </a:r>
            <a:r>
              <a:rPr lang="lv-LV" sz="2000" dirty="0">
                <a:ln w="3175" cmpd="sng">
                  <a:noFill/>
                </a:ln>
                <a:solidFill>
                  <a:srgbClr val="333333"/>
                </a:solidFill>
                <a:latin typeface="Arial Narrow" panose="020B0606020202030204" pitchFamily="34" charset="0"/>
                <a:ea typeface="+mj-ea"/>
                <a:cs typeface="+mj-cs"/>
              </a:rPr>
              <a:t>2023./2024.m.g. </a:t>
            </a:r>
            <a:r>
              <a:rPr kumimoji="0" lang="lv-LV" sz="2000" b="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sniegums bija jāuzrāda vismaz </a:t>
            </a:r>
            <a:r>
              <a:rPr kumimoji="0" lang="lv-LV" sz="2000" b="1"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10% līmenī </a:t>
            </a:r>
            <a:r>
              <a:rPr kumimoji="0" lang="lv-LV" sz="2000" i="0" u="none" strike="noStrike" kern="1200" cap="none" spc="0" normalizeH="0" baseline="0" noProof="0" dirty="0">
                <a:ln w="3175" cmpd="sng">
                  <a:noFill/>
                </a:ln>
                <a:solidFill>
                  <a:srgbClr val="333333"/>
                </a:solidFill>
                <a:effectLst/>
                <a:uLnTx/>
                <a:uFillTx/>
                <a:latin typeface="Arial Narrow" panose="020B0606020202030204" pitchFamily="34" charset="0"/>
                <a:ea typeface="+mj-ea"/>
                <a:cs typeface="+mj-cs"/>
              </a:rPr>
              <a:t>(tāpat kā 2022./2023.m.g.).</a:t>
            </a:r>
          </a:p>
          <a:p>
            <a:pPr marL="0" indent="0">
              <a:buNone/>
            </a:pPr>
            <a:r>
              <a:rPr lang="lv-LV" sz="2000" dirty="0">
                <a:ln w="3175" cmpd="sng">
                  <a:noFill/>
                </a:ln>
                <a:solidFill>
                  <a:srgbClr val="333333"/>
                </a:solidFill>
                <a:latin typeface="Arial Narrow" panose="020B0606020202030204" pitchFamily="34" charset="0"/>
                <a:ea typeface="+mj-ea"/>
                <a:cs typeface="+mj-cs"/>
              </a:rPr>
              <a:t>Ādažu novada 9. klašu izglītojamie </a:t>
            </a:r>
            <a:r>
              <a:rPr lang="lv-LV" sz="2000" b="1" dirty="0">
                <a:ln w="3175" cmpd="sng">
                  <a:noFill/>
                </a:ln>
                <a:solidFill>
                  <a:srgbClr val="333333"/>
                </a:solidFill>
                <a:latin typeface="Arial Narrow" panose="020B0606020202030204" pitchFamily="34" charset="0"/>
                <a:ea typeface="+mj-ea"/>
                <a:cs typeface="+mj-cs"/>
              </a:rPr>
              <a:t>visi eksāmenus ir nokārtojuši </a:t>
            </a:r>
            <a:r>
              <a:rPr lang="lv-LV" sz="2000" dirty="0">
                <a:ln w="3175" cmpd="sng">
                  <a:noFill/>
                </a:ln>
                <a:solidFill>
                  <a:srgbClr val="333333"/>
                </a:solidFill>
                <a:latin typeface="Arial Narrow" panose="020B0606020202030204" pitchFamily="34" charset="0"/>
                <a:ea typeface="+mj-ea"/>
                <a:cs typeface="+mj-cs"/>
              </a:rPr>
              <a:t>( «izkritušo» nav).</a:t>
            </a:r>
            <a:endParaRPr lang="lv-LV" dirty="0">
              <a:latin typeface="Arial Narrow" panose="020B0606020202030204" pitchFamily="34" charset="0"/>
            </a:endParaRPr>
          </a:p>
        </p:txBody>
      </p:sp>
      <p:graphicFrame>
        <p:nvGraphicFramePr>
          <p:cNvPr id="6" name="Table 5">
            <a:extLst>
              <a:ext uri="{FF2B5EF4-FFF2-40B4-BE49-F238E27FC236}">
                <a16:creationId xmlns:a16="http://schemas.microsoft.com/office/drawing/2014/main" id="{6C45C602-39E1-ACF3-1C3A-35F4CFF3162C}"/>
              </a:ext>
            </a:extLst>
          </p:cNvPr>
          <p:cNvGraphicFramePr>
            <a:graphicFrameLocks noGrp="1"/>
          </p:cNvGraphicFramePr>
          <p:nvPr>
            <p:extLst>
              <p:ext uri="{D42A27DB-BD31-4B8C-83A1-F6EECF244321}">
                <p14:modId xmlns:p14="http://schemas.microsoft.com/office/powerpoint/2010/main" val="464539561"/>
              </p:ext>
            </p:extLst>
          </p:nvPr>
        </p:nvGraphicFramePr>
        <p:xfrm>
          <a:off x="1484307" y="4194190"/>
          <a:ext cx="10018713" cy="741680"/>
        </p:xfrm>
        <a:graphic>
          <a:graphicData uri="http://schemas.openxmlformats.org/drawingml/2006/table">
            <a:tbl>
              <a:tblPr firstRow="1" bandRow="1">
                <a:tableStyleId>{5C22544A-7EE6-4342-B048-85BDC9FD1C3A}</a:tableStyleId>
              </a:tblPr>
              <a:tblGrid>
                <a:gridCol w="3339571">
                  <a:extLst>
                    <a:ext uri="{9D8B030D-6E8A-4147-A177-3AD203B41FA5}">
                      <a16:colId xmlns:a16="http://schemas.microsoft.com/office/drawing/2014/main" val="505745492"/>
                    </a:ext>
                  </a:extLst>
                </a:gridCol>
                <a:gridCol w="3339571">
                  <a:extLst>
                    <a:ext uri="{9D8B030D-6E8A-4147-A177-3AD203B41FA5}">
                      <a16:colId xmlns:a16="http://schemas.microsoft.com/office/drawing/2014/main" val="707707373"/>
                    </a:ext>
                  </a:extLst>
                </a:gridCol>
                <a:gridCol w="3339571">
                  <a:extLst>
                    <a:ext uri="{9D8B030D-6E8A-4147-A177-3AD203B41FA5}">
                      <a16:colId xmlns:a16="http://schemas.microsoft.com/office/drawing/2014/main" val="2532290721"/>
                    </a:ext>
                  </a:extLst>
                </a:gridCol>
              </a:tblGrid>
              <a:tr h="370840">
                <a:tc>
                  <a:txBody>
                    <a:bodyPr/>
                    <a:lstStyle/>
                    <a:p>
                      <a:pPr algn="ctr"/>
                      <a:r>
                        <a:rPr lang="lv-LV" sz="1800" b="0" dirty="0">
                          <a:solidFill>
                            <a:schemeClr val="tx1"/>
                          </a:solidFill>
                          <a:latin typeface="Arial Narrow" panose="020B0606020202030204" pitchFamily="34" charset="0"/>
                        </a:rPr>
                        <a:t>Ādažu vidusskola</a:t>
                      </a:r>
                    </a:p>
                  </a:txBody>
                  <a:tcPr>
                    <a:solidFill>
                      <a:schemeClr val="accent1">
                        <a:lumMod val="40000"/>
                        <a:lumOff val="60000"/>
                      </a:schemeClr>
                    </a:solidFill>
                  </a:tcPr>
                </a:tc>
                <a:tc>
                  <a:txBody>
                    <a:bodyPr/>
                    <a:lstStyle/>
                    <a:p>
                      <a:pPr algn="ctr"/>
                      <a:r>
                        <a:rPr lang="lv-LV" sz="1800" b="0" dirty="0">
                          <a:solidFill>
                            <a:schemeClr val="tx1"/>
                          </a:solidFill>
                          <a:latin typeface="Arial Narrow" panose="020B0606020202030204" pitchFamily="34" charset="0"/>
                        </a:rPr>
                        <a:t>Carnikavas vidusskola </a:t>
                      </a:r>
                    </a:p>
                  </a:txBody>
                  <a:tcPr>
                    <a:solidFill>
                      <a:schemeClr val="accent1">
                        <a:lumMod val="40000"/>
                        <a:lumOff val="60000"/>
                      </a:schemeClr>
                    </a:solidFill>
                  </a:tcPr>
                </a:tc>
                <a:tc>
                  <a:txBody>
                    <a:bodyPr/>
                    <a:lstStyle/>
                    <a:p>
                      <a:pPr algn="ctr"/>
                      <a:r>
                        <a:rPr lang="lv-LV" sz="1800" b="0" dirty="0">
                          <a:solidFill>
                            <a:schemeClr val="tx1"/>
                          </a:solidFill>
                          <a:latin typeface="Arial Narrow" panose="020B0606020202030204" pitchFamily="34" charset="0"/>
                        </a:rPr>
                        <a:t>Ādažu Brīvā </a:t>
                      </a:r>
                      <a:r>
                        <a:rPr lang="lv-LV" sz="1800" b="0" dirty="0" err="1">
                          <a:solidFill>
                            <a:schemeClr val="tx1"/>
                          </a:solidFill>
                          <a:latin typeface="Arial Narrow" panose="020B0606020202030204" pitchFamily="34" charset="0"/>
                        </a:rPr>
                        <a:t>Valdorfa</a:t>
                      </a:r>
                      <a:r>
                        <a:rPr lang="lv-LV" sz="1800" b="0" dirty="0">
                          <a:solidFill>
                            <a:schemeClr val="tx1"/>
                          </a:solidFill>
                          <a:latin typeface="Arial Narrow" panose="020B0606020202030204" pitchFamily="34" charset="0"/>
                        </a:rPr>
                        <a:t> skola</a:t>
                      </a:r>
                    </a:p>
                  </a:txBody>
                  <a:tcPr>
                    <a:solidFill>
                      <a:schemeClr val="accent1">
                        <a:lumMod val="40000"/>
                        <a:lumOff val="60000"/>
                      </a:schemeClr>
                    </a:solidFill>
                  </a:tcPr>
                </a:tc>
                <a:extLst>
                  <a:ext uri="{0D108BD9-81ED-4DB2-BD59-A6C34878D82A}">
                    <a16:rowId xmlns:a16="http://schemas.microsoft.com/office/drawing/2014/main" val="2047523195"/>
                  </a:ext>
                </a:extLst>
              </a:tr>
              <a:tr h="370840">
                <a:tc>
                  <a:txBody>
                    <a:bodyPr/>
                    <a:lstStyle/>
                    <a:p>
                      <a:pPr algn="ctr"/>
                      <a:r>
                        <a:rPr lang="lv-LV" b="1" dirty="0">
                          <a:latin typeface="Arial Narrow" panose="020B0606020202030204" pitchFamily="34" charset="0"/>
                        </a:rPr>
                        <a:t>158</a:t>
                      </a:r>
                    </a:p>
                  </a:txBody>
                  <a:tcPr>
                    <a:solidFill>
                      <a:schemeClr val="accent1">
                        <a:lumMod val="20000"/>
                        <a:lumOff val="80000"/>
                      </a:schemeClr>
                    </a:solidFill>
                  </a:tcPr>
                </a:tc>
                <a:tc>
                  <a:txBody>
                    <a:bodyPr/>
                    <a:lstStyle/>
                    <a:p>
                      <a:pPr algn="ctr"/>
                      <a:r>
                        <a:rPr lang="lv-LV" b="1" dirty="0">
                          <a:latin typeface="Arial Narrow" panose="020B0606020202030204" pitchFamily="34" charset="0"/>
                        </a:rPr>
                        <a:t>46</a:t>
                      </a:r>
                    </a:p>
                  </a:txBody>
                  <a:tcPr>
                    <a:solidFill>
                      <a:schemeClr val="accent1">
                        <a:lumMod val="20000"/>
                        <a:lumOff val="80000"/>
                      </a:schemeClr>
                    </a:solidFill>
                  </a:tcPr>
                </a:tc>
                <a:tc>
                  <a:txBody>
                    <a:bodyPr/>
                    <a:lstStyle/>
                    <a:p>
                      <a:pPr algn="ctr"/>
                      <a:r>
                        <a:rPr lang="lv-LV" b="1" dirty="0">
                          <a:latin typeface="Arial Narrow" panose="020B0606020202030204" pitchFamily="34" charset="0"/>
                        </a:rPr>
                        <a:t>45</a:t>
                      </a:r>
                    </a:p>
                  </a:txBody>
                  <a:tcPr>
                    <a:solidFill>
                      <a:schemeClr val="accent1">
                        <a:lumMod val="20000"/>
                        <a:lumOff val="80000"/>
                      </a:schemeClr>
                    </a:solidFill>
                  </a:tcPr>
                </a:tc>
                <a:extLst>
                  <a:ext uri="{0D108BD9-81ED-4DB2-BD59-A6C34878D82A}">
                    <a16:rowId xmlns:a16="http://schemas.microsoft.com/office/drawing/2014/main" val="3221327364"/>
                  </a:ext>
                </a:extLst>
              </a:tr>
            </a:tbl>
          </a:graphicData>
        </a:graphic>
      </p:graphicFrame>
      <p:sp>
        <p:nvSpPr>
          <p:cNvPr id="7" name="TextBox 6">
            <a:extLst>
              <a:ext uri="{FF2B5EF4-FFF2-40B4-BE49-F238E27FC236}">
                <a16:creationId xmlns:a16="http://schemas.microsoft.com/office/drawing/2014/main" id="{6A042305-272D-CE1B-A3B1-6C0E1B786F74}"/>
              </a:ext>
            </a:extLst>
          </p:cNvPr>
          <p:cNvSpPr txBox="1"/>
          <p:nvPr/>
        </p:nvSpPr>
        <p:spPr>
          <a:xfrm>
            <a:off x="2569579" y="6445440"/>
            <a:ext cx="2442259" cy="246221"/>
          </a:xfrm>
          <a:prstGeom prst="rect">
            <a:avLst/>
          </a:prstGeom>
          <a:noFill/>
        </p:spPr>
        <p:txBody>
          <a:bodyPr wrap="square" rtlCol="0">
            <a:spAutoFit/>
          </a:bodyPr>
          <a:lstStyle/>
          <a:p>
            <a:r>
              <a:rPr lang="lv-LV" sz="1000" i="1" dirty="0">
                <a:latin typeface="Arial Narrow" panose="020B0606020202030204" pitchFamily="34" charset="0"/>
              </a:rPr>
              <a:t>*Pēc VISC datiem</a:t>
            </a:r>
          </a:p>
        </p:txBody>
      </p:sp>
    </p:spTree>
    <p:extLst>
      <p:ext uri="{BB962C8B-B14F-4D97-AF65-F5344CB8AC3E}">
        <p14:creationId xmlns:p14="http://schemas.microsoft.com/office/powerpoint/2010/main" val="4231970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C65A8-3E5D-45E9-221E-4393498B6B0C}"/>
              </a:ext>
            </a:extLst>
          </p:cNvPr>
          <p:cNvSpPr>
            <a:spLocks noGrp="1"/>
          </p:cNvSpPr>
          <p:nvPr>
            <p:ph type="title"/>
          </p:nvPr>
        </p:nvSpPr>
        <p:spPr>
          <a:xfrm>
            <a:off x="1572801" y="282677"/>
            <a:ext cx="10018713" cy="1752599"/>
          </a:xfrm>
        </p:spPr>
        <p:txBody>
          <a:bodyPr>
            <a:noAutofit/>
          </a:bodyPr>
          <a:lstStyle/>
          <a:p>
            <a:pPr algn="l"/>
            <a:r>
              <a:rPr lang="lv-LV" sz="3600" b="1" dirty="0">
                <a:latin typeface="Arial Narrow" panose="020B0606020202030204" pitchFamily="34" charset="0"/>
              </a:rPr>
              <a:t>CE vidējo mācību rezultātu kopvērtējums (%) 9. klasēm</a:t>
            </a:r>
          </a:p>
        </p:txBody>
      </p:sp>
      <p:graphicFrame>
        <p:nvGraphicFramePr>
          <p:cNvPr id="6" name="Content Placeholder 5">
            <a:extLst>
              <a:ext uri="{FF2B5EF4-FFF2-40B4-BE49-F238E27FC236}">
                <a16:creationId xmlns:a16="http://schemas.microsoft.com/office/drawing/2014/main" id="{94773ED2-6D23-5A24-CD99-A31042F73C57}"/>
              </a:ext>
            </a:extLst>
          </p:cNvPr>
          <p:cNvGraphicFramePr>
            <a:graphicFrameLocks noGrp="1"/>
          </p:cNvGraphicFramePr>
          <p:nvPr>
            <p:ph idx="1"/>
            <p:extLst>
              <p:ext uri="{D42A27DB-BD31-4B8C-83A1-F6EECF244321}">
                <p14:modId xmlns:p14="http://schemas.microsoft.com/office/powerpoint/2010/main" val="2624577677"/>
              </p:ext>
            </p:extLst>
          </p:nvPr>
        </p:nvGraphicFramePr>
        <p:xfrm>
          <a:off x="2462799" y="1868129"/>
          <a:ext cx="7266401" cy="4778477"/>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38A86CB6-E5C2-2222-EF15-8256F11122C0}"/>
              </a:ext>
            </a:extLst>
          </p:cNvPr>
          <p:cNvSpPr txBox="1"/>
          <p:nvPr/>
        </p:nvSpPr>
        <p:spPr>
          <a:xfrm>
            <a:off x="2731624" y="6384996"/>
            <a:ext cx="2442259" cy="261610"/>
          </a:xfrm>
          <a:prstGeom prst="rect">
            <a:avLst/>
          </a:prstGeom>
          <a:noFill/>
        </p:spPr>
        <p:txBody>
          <a:bodyPr wrap="square" rtlCol="0">
            <a:spAutoFit/>
          </a:bodyPr>
          <a:lstStyle/>
          <a:p>
            <a:r>
              <a:rPr lang="lv-LV" sz="1050" i="1" dirty="0"/>
              <a:t>*</a:t>
            </a:r>
            <a:r>
              <a:rPr lang="lv-LV" sz="1000" i="1" dirty="0">
                <a:latin typeface="Arial Narrow" panose="020B0606020202030204" pitchFamily="34" charset="0"/>
              </a:rPr>
              <a:t>Pēc VISC datiem</a:t>
            </a:r>
          </a:p>
        </p:txBody>
      </p:sp>
    </p:spTree>
    <p:extLst>
      <p:ext uri="{BB962C8B-B14F-4D97-AF65-F5344CB8AC3E}">
        <p14:creationId xmlns:p14="http://schemas.microsoft.com/office/powerpoint/2010/main" val="693083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DEF82-E874-7130-6E65-DE3B57CF885D}"/>
              </a:ext>
            </a:extLst>
          </p:cNvPr>
          <p:cNvSpPr>
            <a:spLocks noGrp="1"/>
          </p:cNvSpPr>
          <p:nvPr>
            <p:ph type="title"/>
          </p:nvPr>
        </p:nvSpPr>
        <p:spPr/>
        <p:txBody>
          <a:bodyPr/>
          <a:lstStyle/>
          <a:p>
            <a:r>
              <a:rPr lang="lv-LV" b="1" dirty="0">
                <a:solidFill>
                  <a:schemeClr val="accent5">
                    <a:lumMod val="75000"/>
                  </a:schemeClr>
                </a:solidFill>
                <a:latin typeface="Arial Narrow" panose="020B0606020202030204" pitchFamily="34" charset="0"/>
              </a:rPr>
              <a:t>Angļu valodas </a:t>
            </a:r>
            <a:r>
              <a:rPr lang="lv-LV" b="1" dirty="0">
                <a:latin typeface="Arial Narrow" panose="020B0606020202030204" pitchFamily="34" charset="0"/>
              </a:rPr>
              <a:t>CE mācību rezultātu vidējais vērtējums (%)</a:t>
            </a:r>
          </a:p>
        </p:txBody>
      </p:sp>
      <p:graphicFrame>
        <p:nvGraphicFramePr>
          <p:cNvPr id="6" name="Content Placeholder 5">
            <a:extLst>
              <a:ext uri="{FF2B5EF4-FFF2-40B4-BE49-F238E27FC236}">
                <a16:creationId xmlns:a16="http://schemas.microsoft.com/office/drawing/2014/main" id="{78A1D3DF-3CBF-5753-14DE-64E2AE2EFEE3}"/>
              </a:ext>
            </a:extLst>
          </p:cNvPr>
          <p:cNvGraphicFramePr>
            <a:graphicFrameLocks noGrp="1"/>
          </p:cNvGraphicFramePr>
          <p:nvPr>
            <p:ph idx="1"/>
            <p:extLst>
              <p:ext uri="{D42A27DB-BD31-4B8C-83A1-F6EECF244321}">
                <p14:modId xmlns:p14="http://schemas.microsoft.com/office/powerpoint/2010/main" val="1164268714"/>
              </p:ext>
            </p:extLst>
          </p:nvPr>
        </p:nvGraphicFramePr>
        <p:xfrm>
          <a:off x="1484312" y="2446119"/>
          <a:ext cx="10018712" cy="394696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FD9CCDC0-BBF4-711D-822E-5986BE80E7EF}"/>
              </a:ext>
            </a:extLst>
          </p:cNvPr>
          <p:cNvSpPr txBox="1"/>
          <p:nvPr/>
        </p:nvSpPr>
        <p:spPr>
          <a:xfrm>
            <a:off x="2546430" y="6400805"/>
            <a:ext cx="2442259" cy="246221"/>
          </a:xfrm>
          <a:prstGeom prst="rect">
            <a:avLst/>
          </a:prstGeom>
          <a:noFill/>
        </p:spPr>
        <p:txBody>
          <a:bodyPr wrap="square" rtlCol="0">
            <a:spAutoFit/>
          </a:bodyPr>
          <a:lstStyle/>
          <a:p>
            <a:r>
              <a:rPr lang="lv-LV" sz="1000" i="1" dirty="0">
                <a:latin typeface="Arial Narrow" panose="020B0606020202030204" pitchFamily="34" charset="0"/>
              </a:rPr>
              <a:t>*Pēc VISC datiem</a:t>
            </a:r>
          </a:p>
        </p:txBody>
      </p:sp>
    </p:spTree>
    <p:extLst>
      <p:ext uri="{BB962C8B-B14F-4D97-AF65-F5344CB8AC3E}">
        <p14:creationId xmlns:p14="http://schemas.microsoft.com/office/powerpoint/2010/main" val="3996612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CC939-F810-C6CA-609A-6E7C61F006F8}"/>
              </a:ext>
            </a:extLst>
          </p:cNvPr>
          <p:cNvSpPr>
            <a:spLocks noGrp="1"/>
          </p:cNvSpPr>
          <p:nvPr>
            <p:ph type="title"/>
          </p:nvPr>
        </p:nvSpPr>
        <p:spPr/>
        <p:txBody>
          <a:bodyPr/>
          <a:lstStyle/>
          <a:p>
            <a:r>
              <a:rPr lang="lv-LV" b="1" dirty="0">
                <a:solidFill>
                  <a:schemeClr val="accent5">
                    <a:lumMod val="75000"/>
                  </a:schemeClr>
                </a:solidFill>
                <a:latin typeface="Arial Narrow" panose="020B0606020202030204" pitchFamily="34" charset="0"/>
              </a:rPr>
              <a:t>Latviešu valodas </a:t>
            </a:r>
            <a:r>
              <a:rPr lang="lv-LV" b="1" dirty="0">
                <a:latin typeface="Arial Narrow" panose="020B0606020202030204" pitchFamily="34" charset="0"/>
              </a:rPr>
              <a:t>CE mācību rezultātu vidējais vērtējums (%)</a:t>
            </a:r>
            <a:endParaRPr lang="lv-LV" dirty="0">
              <a:latin typeface="Arial Narrow" panose="020B0606020202030204" pitchFamily="34" charset="0"/>
            </a:endParaRPr>
          </a:p>
        </p:txBody>
      </p:sp>
      <p:graphicFrame>
        <p:nvGraphicFramePr>
          <p:cNvPr id="6" name="Content Placeholder 5">
            <a:extLst>
              <a:ext uri="{FF2B5EF4-FFF2-40B4-BE49-F238E27FC236}">
                <a16:creationId xmlns:a16="http://schemas.microsoft.com/office/drawing/2014/main" id="{D14FABBF-B253-E79D-B65E-AFBE83C9EA8F}"/>
              </a:ext>
            </a:extLst>
          </p:cNvPr>
          <p:cNvGraphicFramePr>
            <a:graphicFrameLocks noGrp="1"/>
          </p:cNvGraphicFramePr>
          <p:nvPr>
            <p:ph idx="1"/>
            <p:extLst>
              <p:ext uri="{D42A27DB-BD31-4B8C-83A1-F6EECF244321}">
                <p14:modId xmlns:p14="http://schemas.microsoft.com/office/powerpoint/2010/main" val="3973251666"/>
              </p:ext>
            </p:extLst>
          </p:nvPr>
        </p:nvGraphicFramePr>
        <p:xfrm>
          <a:off x="1484313" y="2667000"/>
          <a:ext cx="10018712" cy="37338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B1BDBE0A-CBA1-9998-CCDA-859018AB77CA}"/>
              </a:ext>
            </a:extLst>
          </p:cNvPr>
          <p:cNvSpPr txBox="1"/>
          <p:nvPr/>
        </p:nvSpPr>
        <p:spPr>
          <a:xfrm>
            <a:off x="2604304" y="6400800"/>
            <a:ext cx="2442259" cy="261610"/>
          </a:xfrm>
          <a:prstGeom prst="rect">
            <a:avLst/>
          </a:prstGeom>
          <a:noFill/>
        </p:spPr>
        <p:txBody>
          <a:bodyPr wrap="square" rtlCol="0">
            <a:spAutoFit/>
          </a:bodyPr>
          <a:lstStyle/>
          <a:p>
            <a:r>
              <a:rPr lang="lv-LV" sz="1050" i="1" dirty="0"/>
              <a:t>*</a:t>
            </a:r>
            <a:r>
              <a:rPr lang="lv-LV" sz="1000" i="1" dirty="0">
                <a:latin typeface="Arial Narrow" panose="020B0606020202030204" pitchFamily="34" charset="0"/>
              </a:rPr>
              <a:t>Pēc VISC datiem</a:t>
            </a:r>
          </a:p>
        </p:txBody>
      </p:sp>
    </p:spTree>
    <p:extLst>
      <p:ext uri="{BB962C8B-B14F-4D97-AF65-F5344CB8AC3E}">
        <p14:creationId xmlns:p14="http://schemas.microsoft.com/office/powerpoint/2010/main" val="2181856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9544B-942B-B086-57E7-195B0D964A22}"/>
              </a:ext>
            </a:extLst>
          </p:cNvPr>
          <p:cNvSpPr>
            <a:spLocks noGrp="1"/>
          </p:cNvSpPr>
          <p:nvPr>
            <p:ph type="title"/>
          </p:nvPr>
        </p:nvSpPr>
        <p:spPr/>
        <p:txBody>
          <a:bodyPr/>
          <a:lstStyle/>
          <a:p>
            <a:r>
              <a:rPr lang="lv-LV" b="1" dirty="0">
                <a:solidFill>
                  <a:schemeClr val="accent5">
                    <a:lumMod val="75000"/>
                  </a:schemeClr>
                </a:solidFill>
                <a:latin typeface="Arial Narrow" panose="020B0606020202030204" pitchFamily="34" charset="0"/>
              </a:rPr>
              <a:t>Matemātikas </a:t>
            </a:r>
            <a:r>
              <a:rPr lang="lv-LV" b="1" dirty="0">
                <a:latin typeface="Arial Narrow" panose="020B0606020202030204" pitchFamily="34" charset="0"/>
              </a:rPr>
              <a:t>CE mācību rezultātu vidējais vērtējums (%)</a:t>
            </a:r>
            <a:endParaRPr lang="lv-LV" dirty="0"/>
          </a:p>
        </p:txBody>
      </p:sp>
      <p:graphicFrame>
        <p:nvGraphicFramePr>
          <p:cNvPr id="6" name="Content Placeholder 5">
            <a:extLst>
              <a:ext uri="{FF2B5EF4-FFF2-40B4-BE49-F238E27FC236}">
                <a16:creationId xmlns:a16="http://schemas.microsoft.com/office/drawing/2014/main" id="{ECA0DA28-0A7A-D65F-398E-B961B9FBD3B8}"/>
              </a:ext>
            </a:extLst>
          </p:cNvPr>
          <p:cNvGraphicFramePr>
            <a:graphicFrameLocks noGrp="1"/>
          </p:cNvGraphicFramePr>
          <p:nvPr>
            <p:ph idx="1"/>
            <p:extLst>
              <p:ext uri="{D42A27DB-BD31-4B8C-83A1-F6EECF244321}">
                <p14:modId xmlns:p14="http://schemas.microsoft.com/office/powerpoint/2010/main" val="2884694575"/>
              </p:ext>
            </p:extLst>
          </p:nvPr>
        </p:nvGraphicFramePr>
        <p:xfrm>
          <a:off x="1484313" y="2438399"/>
          <a:ext cx="10018712" cy="391610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8319AFE0-DF75-7E36-94E3-4A7D67895740}"/>
              </a:ext>
            </a:extLst>
          </p:cNvPr>
          <p:cNvSpPr txBox="1"/>
          <p:nvPr/>
        </p:nvSpPr>
        <p:spPr>
          <a:xfrm>
            <a:off x="2546430" y="6354502"/>
            <a:ext cx="2442259" cy="246221"/>
          </a:xfrm>
          <a:prstGeom prst="rect">
            <a:avLst/>
          </a:prstGeom>
          <a:noFill/>
        </p:spPr>
        <p:txBody>
          <a:bodyPr wrap="square" rtlCol="0">
            <a:spAutoFit/>
          </a:bodyPr>
          <a:lstStyle/>
          <a:p>
            <a:r>
              <a:rPr lang="lv-LV" sz="1000" i="1" dirty="0">
                <a:latin typeface="Arial Narrow" panose="020B0606020202030204" pitchFamily="34" charset="0"/>
              </a:rPr>
              <a:t>*Pēc VISC datiem</a:t>
            </a:r>
          </a:p>
        </p:txBody>
      </p:sp>
    </p:spTree>
    <p:extLst>
      <p:ext uri="{BB962C8B-B14F-4D97-AF65-F5344CB8AC3E}">
        <p14:creationId xmlns:p14="http://schemas.microsoft.com/office/powerpoint/2010/main" val="3817962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3FE66-3341-88C0-3D73-2FEF4A4926E6}"/>
              </a:ext>
            </a:extLst>
          </p:cNvPr>
          <p:cNvSpPr>
            <a:spLocks noGrp="1"/>
          </p:cNvSpPr>
          <p:nvPr>
            <p:ph type="title"/>
          </p:nvPr>
        </p:nvSpPr>
        <p:spPr>
          <a:xfrm>
            <a:off x="1470101" y="122903"/>
            <a:ext cx="10018713" cy="969380"/>
          </a:xfrm>
        </p:spPr>
        <p:txBody>
          <a:bodyPr>
            <a:normAutofit/>
          </a:bodyPr>
          <a:lstStyle/>
          <a:p>
            <a:r>
              <a:rPr lang="lv-LV" sz="3600" b="1" dirty="0">
                <a:latin typeface="Arial Narrow" panose="020B0606020202030204" pitchFamily="34" charset="0"/>
              </a:rPr>
              <a:t>Kopsavilkums par 9. klašu CE</a:t>
            </a:r>
            <a:endParaRPr lang="lv-LV" sz="3600" dirty="0"/>
          </a:p>
        </p:txBody>
      </p:sp>
      <p:sp>
        <p:nvSpPr>
          <p:cNvPr id="3" name="Content Placeholder 2">
            <a:extLst>
              <a:ext uri="{FF2B5EF4-FFF2-40B4-BE49-F238E27FC236}">
                <a16:creationId xmlns:a16="http://schemas.microsoft.com/office/drawing/2014/main" id="{BDB5C6A1-4A63-0F61-7BE6-7CE87E151439}"/>
              </a:ext>
            </a:extLst>
          </p:cNvPr>
          <p:cNvSpPr>
            <a:spLocks noGrp="1"/>
          </p:cNvSpPr>
          <p:nvPr>
            <p:ph idx="1"/>
          </p:nvPr>
        </p:nvSpPr>
        <p:spPr>
          <a:xfrm>
            <a:off x="1164921" y="875071"/>
            <a:ext cx="10505968" cy="5860026"/>
          </a:xfrm>
        </p:spPr>
        <p:txBody>
          <a:bodyPr>
            <a:normAutofit fontScale="85000" lnSpcReduction="20000"/>
          </a:bodyPr>
          <a:lstStyle/>
          <a:p>
            <a:pPr algn="just">
              <a:lnSpc>
                <a:spcPct val="120000"/>
              </a:lnSpc>
              <a:spcBef>
                <a:spcPts val="0"/>
              </a:spcBef>
              <a:spcAft>
                <a:spcPts val="0"/>
              </a:spcAft>
            </a:pPr>
            <a:r>
              <a:rPr lang="lv-LV" sz="2600" dirty="0">
                <a:effectLst/>
                <a:latin typeface="Arial Narrow" panose="020B0606020202030204" pitchFamily="34" charset="0"/>
                <a:ea typeface="Times New Roman" panose="02020603050405020304" pitchFamily="18" charset="0"/>
              </a:rPr>
              <a:t>Ādažu novada 9. klašu CE mācību </a:t>
            </a:r>
            <a:r>
              <a:rPr lang="lv-LV" sz="2600" b="1" dirty="0">
                <a:effectLst/>
                <a:latin typeface="Arial Narrow" panose="020B0606020202030204" pitchFamily="34" charset="0"/>
                <a:ea typeface="Times New Roman" panose="02020603050405020304" pitchFamily="18" charset="0"/>
              </a:rPr>
              <a:t>rezultāti ir augstāki par vidējo rezultātu valstī </a:t>
            </a:r>
            <a:r>
              <a:rPr lang="lv-LV" sz="2600" b="1" dirty="0">
                <a:latin typeface="Arial Narrow" panose="020B0606020202030204" pitchFamily="34" charset="0"/>
                <a:ea typeface="Times New Roman" panose="02020603050405020304" pitchFamily="18" charset="0"/>
              </a:rPr>
              <a:t>:</a:t>
            </a:r>
            <a:endParaRPr lang="lv-LV" sz="2600" dirty="0">
              <a:effectLst/>
              <a:latin typeface="Arial Narrow" panose="020B0606020202030204" pitchFamily="34" charset="0"/>
              <a:ea typeface="Times New Roman" panose="02020603050405020304" pitchFamily="18" charset="0"/>
            </a:endParaRPr>
          </a:p>
          <a:p>
            <a:pPr marL="0" indent="0" algn="just">
              <a:lnSpc>
                <a:spcPct val="120000"/>
              </a:lnSpc>
              <a:spcBef>
                <a:spcPts val="0"/>
              </a:spcBef>
              <a:spcAft>
                <a:spcPts val="0"/>
              </a:spcAft>
              <a:buNone/>
            </a:pPr>
            <a:r>
              <a:rPr lang="lv-LV" sz="2800" dirty="0">
                <a:effectLst/>
                <a:latin typeface="Arial Narrow" panose="020B0606020202030204" pitchFamily="34" charset="0"/>
                <a:ea typeface="Times New Roman" panose="02020603050405020304" pitchFamily="18" charset="0"/>
              </a:rPr>
              <a:t>	</a:t>
            </a:r>
            <a:r>
              <a:rPr lang="lv-LV" b="1" dirty="0">
                <a:effectLst/>
                <a:latin typeface="Arial Narrow" panose="020B0606020202030204" pitchFamily="34" charset="0"/>
                <a:ea typeface="Times New Roman" panose="02020603050405020304" pitchFamily="18" charset="0"/>
              </a:rPr>
              <a:t>Angļu val. </a:t>
            </a:r>
            <a:r>
              <a:rPr lang="lv-LV" dirty="0">
                <a:effectLst/>
                <a:latin typeface="Arial Narrow" panose="020B0606020202030204" pitchFamily="34" charset="0"/>
                <a:ea typeface="Times New Roman" panose="02020603050405020304" pitchFamily="18" charset="0"/>
              </a:rPr>
              <a:t>78,96 % (kas ir par </a:t>
            </a:r>
            <a:r>
              <a:rPr lang="lv-LV" b="1" dirty="0">
                <a:solidFill>
                  <a:srgbClr val="7030A0"/>
                </a:solidFill>
                <a:effectLst/>
                <a:latin typeface="Arial Narrow" panose="020B0606020202030204" pitchFamily="34" charset="0"/>
                <a:ea typeface="Times New Roman" panose="02020603050405020304" pitchFamily="18" charset="0"/>
              </a:rPr>
              <a:t>15,6 % augstāk</a:t>
            </a:r>
            <a:r>
              <a:rPr lang="lv-LV" dirty="0">
                <a:effectLst/>
                <a:latin typeface="Arial Narrow" panose="020B0606020202030204" pitchFamily="34" charset="0"/>
                <a:ea typeface="Times New Roman" panose="02020603050405020304" pitchFamily="18" charset="0"/>
              </a:rPr>
              <a:t> kā </a:t>
            </a:r>
            <a:r>
              <a:rPr lang="lv-LV" dirty="0">
                <a:latin typeface="Arial Narrow" panose="020B0606020202030204" pitchFamily="34" charset="0"/>
                <a:ea typeface="Times New Roman" panose="02020603050405020304" pitchFamily="18" charset="0"/>
              </a:rPr>
              <a:t>valstī vidēji</a:t>
            </a:r>
            <a:r>
              <a:rPr lang="lv-LV" dirty="0">
                <a:effectLst/>
                <a:latin typeface="Arial Narrow" panose="020B0606020202030204" pitchFamily="34" charset="0"/>
                <a:ea typeface="Times New Roman" panose="02020603050405020304" pitchFamily="18" charset="0"/>
              </a:rPr>
              <a:t>), </a:t>
            </a:r>
          </a:p>
          <a:p>
            <a:pPr marL="0" indent="0" algn="just">
              <a:lnSpc>
                <a:spcPct val="120000"/>
              </a:lnSpc>
              <a:spcBef>
                <a:spcPts val="0"/>
              </a:spcBef>
              <a:spcAft>
                <a:spcPts val="0"/>
              </a:spcAft>
              <a:buNone/>
            </a:pPr>
            <a:r>
              <a:rPr lang="lv-LV" dirty="0">
                <a:effectLst/>
                <a:latin typeface="Arial Narrow" panose="020B0606020202030204" pitchFamily="34" charset="0"/>
                <a:ea typeface="Times New Roman" panose="02020603050405020304" pitchFamily="18" charset="0"/>
              </a:rPr>
              <a:t>	</a:t>
            </a:r>
            <a:r>
              <a:rPr lang="lv-LV" b="1" dirty="0">
                <a:effectLst/>
                <a:latin typeface="Arial Narrow" panose="020B0606020202030204" pitchFamily="34" charset="0"/>
                <a:ea typeface="Times New Roman" panose="02020603050405020304" pitchFamily="18" charset="0"/>
              </a:rPr>
              <a:t>Latviešu val. </a:t>
            </a:r>
            <a:r>
              <a:rPr lang="lv-LV" dirty="0">
                <a:effectLst/>
                <a:latin typeface="Arial Narrow" panose="020B0606020202030204" pitchFamily="34" charset="0"/>
                <a:ea typeface="Times New Roman" panose="02020603050405020304" pitchFamily="18" charset="0"/>
              </a:rPr>
              <a:t>68,63 % ( kas ir par </a:t>
            </a:r>
            <a:r>
              <a:rPr lang="lv-LV" b="1" dirty="0">
                <a:solidFill>
                  <a:srgbClr val="7030A0"/>
                </a:solidFill>
                <a:effectLst/>
                <a:latin typeface="Arial Narrow" panose="020B0606020202030204" pitchFamily="34" charset="0"/>
                <a:ea typeface="Times New Roman" panose="02020603050405020304" pitchFamily="18" charset="0"/>
              </a:rPr>
              <a:t>9,63 % augstāk </a:t>
            </a:r>
            <a:r>
              <a:rPr lang="lv-LV" dirty="0">
                <a:latin typeface="Arial Narrow" panose="020B0606020202030204" pitchFamily="34" charset="0"/>
                <a:ea typeface="Times New Roman" panose="02020603050405020304" pitchFamily="18" charset="0"/>
              </a:rPr>
              <a:t>kā  valstī vidēji),</a:t>
            </a:r>
            <a:endParaRPr lang="lv-LV" dirty="0">
              <a:effectLst/>
              <a:latin typeface="Arial Narrow" panose="020B0606020202030204" pitchFamily="34" charset="0"/>
              <a:ea typeface="Times New Roman" panose="02020603050405020304" pitchFamily="18" charset="0"/>
            </a:endParaRPr>
          </a:p>
          <a:p>
            <a:pPr marL="0" indent="0" algn="just">
              <a:lnSpc>
                <a:spcPct val="120000"/>
              </a:lnSpc>
              <a:spcBef>
                <a:spcPts val="0"/>
              </a:spcBef>
              <a:spcAft>
                <a:spcPts val="0"/>
              </a:spcAft>
              <a:buNone/>
            </a:pPr>
            <a:r>
              <a:rPr lang="lv-LV" dirty="0">
                <a:latin typeface="Arial Narrow" panose="020B0606020202030204" pitchFamily="34" charset="0"/>
                <a:ea typeface="Times New Roman" panose="02020603050405020304" pitchFamily="18" charset="0"/>
              </a:rPr>
              <a:t>	</a:t>
            </a:r>
            <a:r>
              <a:rPr lang="lv-LV" b="1" dirty="0">
                <a:latin typeface="Arial Narrow" panose="020B0606020202030204" pitchFamily="34" charset="0"/>
                <a:ea typeface="Times New Roman" panose="02020603050405020304" pitchFamily="18" charset="0"/>
              </a:rPr>
              <a:t>M</a:t>
            </a:r>
            <a:r>
              <a:rPr lang="lv-LV" b="1" dirty="0">
                <a:effectLst/>
                <a:latin typeface="Arial Narrow" panose="020B0606020202030204" pitchFamily="34" charset="0"/>
                <a:ea typeface="Times New Roman" panose="02020603050405020304" pitchFamily="18" charset="0"/>
              </a:rPr>
              <a:t>atemātikā </a:t>
            </a:r>
            <a:r>
              <a:rPr lang="lv-LV" dirty="0">
                <a:latin typeface="Arial Narrow" panose="020B0606020202030204" pitchFamily="34" charset="0"/>
                <a:ea typeface="Times New Roman" panose="02020603050405020304" pitchFamily="18" charset="0"/>
              </a:rPr>
              <a:t>52</a:t>
            </a:r>
            <a:r>
              <a:rPr lang="lv-LV" dirty="0">
                <a:effectLst/>
                <a:latin typeface="Arial Narrow" panose="020B0606020202030204" pitchFamily="34" charset="0"/>
                <a:ea typeface="Times New Roman" panose="02020603050405020304" pitchFamily="18" charset="0"/>
              </a:rPr>
              <a:t>,1 % ( kas ir par </a:t>
            </a:r>
            <a:r>
              <a:rPr lang="lv-LV" b="1" dirty="0">
                <a:solidFill>
                  <a:srgbClr val="7030A0"/>
                </a:solidFill>
                <a:effectLst/>
                <a:latin typeface="Arial Narrow" panose="020B0606020202030204" pitchFamily="34" charset="0"/>
                <a:ea typeface="Times New Roman" panose="02020603050405020304" pitchFamily="18" charset="0"/>
              </a:rPr>
              <a:t>8,9 % augstāk </a:t>
            </a:r>
            <a:r>
              <a:rPr lang="lv-LV" dirty="0">
                <a:latin typeface="Arial Narrow" panose="020B0606020202030204" pitchFamily="34" charset="0"/>
                <a:ea typeface="Times New Roman" panose="02020603050405020304" pitchFamily="18" charset="0"/>
              </a:rPr>
              <a:t>kā valstī vidēji)</a:t>
            </a:r>
            <a:r>
              <a:rPr lang="lv-LV" dirty="0">
                <a:effectLst/>
                <a:latin typeface="Arial Narrow" panose="020B0606020202030204" pitchFamily="34" charset="0"/>
                <a:ea typeface="Times New Roman" panose="02020603050405020304" pitchFamily="18" charset="0"/>
              </a:rPr>
              <a:t>.</a:t>
            </a:r>
          </a:p>
          <a:p>
            <a:pPr algn="just"/>
            <a:endParaRPr lang="lv-LV" sz="800" b="1" dirty="0">
              <a:solidFill>
                <a:srgbClr val="7030A0"/>
              </a:solidFill>
              <a:effectLst/>
              <a:latin typeface="Arial Narrow" panose="020B0606020202030204" pitchFamily="34" charset="0"/>
              <a:ea typeface="Times New Roman" panose="02020603050405020304" pitchFamily="18" charset="0"/>
            </a:endParaRPr>
          </a:p>
          <a:p>
            <a:pPr algn="just"/>
            <a:r>
              <a:rPr lang="lv-LV" sz="2600" b="1" dirty="0">
                <a:effectLst/>
                <a:latin typeface="Arial Narrow" panose="020B0606020202030204" pitchFamily="34" charset="0"/>
                <a:ea typeface="Calibri" panose="020F0502020204030204" pitchFamily="34" charset="0"/>
              </a:rPr>
              <a:t>Angļu valodas (9.kl.) </a:t>
            </a:r>
            <a:r>
              <a:rPr lang="lv-LV" sz="2600" dirty="0">
                <a:effectLst/>
                <a:latin typeface="Arial Narrow" panose="020B0606020202030204" pitchFamily="34" charset="0"/>
                <a:ea typeface="Calibri" panose="020F0502020204030204" pitchFamily="34" charset="0"/>
              </a:rPr>
              <a:t>CE, kurā ir 4 daļas – </a:t>
            </a:r>
            <a:r>
              <a:rPr lang="lv-LV" sz="2600" dirty="0">
                <a:latin typeface="Arial Narrow" panose="020B0606020202030204" pitchFamily="34" charset="0"/>
                <a:ea typeface="Calibri" panose="020F0502020204030204" pitchFamily="34" charset="0"/>
              </a:rPr>
              <a:t>lasīšanas, </a:t>
            </a:r>
            <a:r>
              <a:rPr lang="lv-LV" sz="2600" dirty="0">
                <a:effectLst/>
                <a:latin typeface="Arial Narrow" panose="020B0606020202030204" pitchFamily="34" charset="0"/>
                <a:ea typeface="Calibri" panose="020F0502020204030204" pitchFamily="34" charset="0"/>
              </a:rPr>
              <a:t>klausīšanās, rakstīšanas un runāšanas daļa</a:t>
            </a:r>
            <a:r>
              <a:rPr lang="lv-LV" sz="2600" dirty="0">
                <a:latin typeface="Arial Narrow" panose="020B0606020202030204" pitchFamily="34" charset="0"/>
                <a:ea typeface="Calibri" panose="020F0502020204030204" pitchFamily="34" charset="0"/>
              </a:rPr>
              <a:t>, b</a:t>
            </a:r>
            <a:r>
              <a:rPr lang="lv-LV" sz="2600" dirty="0">
                <a:effectLst/>
                <a:latin typeface="Arial Narrow" panose="020B0606020202030204" pitchFamily="34" charset="0"/>
                <a:ea typeface="Calibri" panose="020F0502020204030204" pitchFamily="34" charset="0"/>
              </a:rPr>
              <a:t>alstoties uz rezultātiem, visās izglītības iestādēs izglītojamiem kopumā </a:t>
            </a:r>
            <a:r>
              <a:rPr lang="lv-LV" sz="2600" u="sng" dirty="0">
                <a:effectLst/>
                <a:latin typeface="Arial Narrow" panose="020B0606020202030204" pitchFamily="34" charset="0"/>
                <a:ea typeface="Calibri" panose="020F0502020204030204" pitchFamily="34" charset="0"/>
              </a:rPr>
              <a:t>visaugstākie</a:t>
            </a:r>
            <a:r>
              <a:rPr lang="lv-LV" sz="2600" b="1" dirty="0">
                <a:effectLst/>
                <a:latin typeface="Arial Narrow" panose="020B0606020202030204" pitchFamily="34" charset="0"/>
                <a:ea typeface="Calibri" panose="020F0502020204030204" pitchFamily="34" charset="0"/>
              </a:rPr>
              <a:t> </a:t>
            </a:r>
            <a:r>
              <a:rPr lang="lv-LV" sz="2600" dirty="0">
                <a:effectLst/>
                <a:latin typeface="Arial Narrow" panose="020B0606020202030204" pitchFamily="34" charset="0"/>
                <a:ea typeface="Calibri" panose="020F0502020204030204" pitchFamily="34" charset="0"/>
              </a:rPr>
              <a:t>rezultāti ir </a:t>
            </a:r>
            <a:r>
              <a:rPr lang="lv-LV" sz="2600" b="1" dirty="0">
                <a:solidFill>
                  <a:srgbClr val="7030A0"/>
                </a:solidFill>
                <a:effectLst/>
                <a:latin typeface="Arial Narrow" panose="020B0606020202030204" pitchFamily="34" charset="0"/>
                <a:ea typeface="Calibri" panose="020F0502020204030204" pitchFamily="34" charset="0"/>
              </a:rPr>
              <a:t>mutvārdu daļā</a:t>
            </a:r>
            <a:r>
              <a:rPr lang="lv-LV" sz="2600" dirty="0">
                <a:effectLst/>
                <a:latin typeface="Arial Narrow" panose="020B0606020202030204" pitchFamily="34" charset="0"/>
                <a:ea typeface="Calibri" panose="020F0502020204030204" pitchFamily="34" charset="0"/>
              </a:rPr>
              <a:t>, savukārt </a:t>
            </a:r>
            <a:r>
              <a:rPr lang="lv-LV" sz="2600" u="sng" dirty="0">
                <a:effectLst/>
                <a:latin typeface="Arial Narrow" panose="020B0606020202030204" pitchFamily="34" charset="0"/>
                <a:ea typeface="Calibri" panose="020F0502020204030204" pitchFamily="34" charset="0"/>
              </a:rPr>
              <a:t>viszemākie </a:t>
            </a:r>
            <a:r>
              <a:rPr lang="lv-LV" sz="2600" dirty="0">
                <a:effectLst/>
                <a:latin typeface="Arial Narrow" panose="020B0606020202030204" pitchFamily="34" charset="0"/>
                <a:ea typeface="Calibri" panose="020F0502020204030204" pitchFamily="34" charset="0"/>
              </a:rPr>
              <a:t>rezultāti ir </a:t>
            </a:r>
            <a:r>
              <a:rPr lang="lv-LV" sz="2600" b="1" dirty="0">
                <a:solidFill>
                  <a:srgbClr val="7030A0"/>
                </a:solidFill>
                <a:effectLst/>
                <a:latin typeface="Arial Narrow" panose="020B0606020202030204" pitchFamily="34" charset="0"/>
                <a:ea typeface="Calibri" panose="020F0502020204030204" pitchFamily="34" charset="0"/>
              </a:rPr>
              <a:t>lasīšanas </a:t>
            </a:r>
            <a:r>
              <a:rPr lang="lv-LV" sz="2600" dirty="0">
                <a:effectLst/>
                <a:latin typeface="Arial Narrow" panose="020B0606020202030204" pitchFamily="34" charset="0"/>
                <a:ea typeface="Calibri" panose="020F0502020204030204" pitchFamily="34" charset="0"/>
              </a:rPr>
              <a:t>un</a:t>
            </a:r>
            <a:r>
              <a:rPr lang="lv-LV" sz="2600" b="1" dirty="0">
                <a:solidFill>
                  <a:srgbClr val="7030A0"/>
                </a:solidFill>
                <a:effectLst/>
                <a:latin typeface="Arial Narrow" panose="020B0606020202030204" pitchFamily="34" charset="0"/>
                <a:ea typeface="Calibri" panose="020F0502020204030204" pitchFamily="34" charset="0"/>
              </a:rPr>
              <a:t> rakstīšanas daļās</a:t>
            </a:r>
            <a:r>
              <a:rPr lang="lv-LV" b="1" dirty="0">
                <a:effectLst/>
                <a:latin typeface="Arial Narrow" panose="020B0606020202030204" pitchFamily="34" charset="0"/>
                <a:ea typeface="Calibri" panose="020F0502020204030204" pitchFamily="34" charset="0"/>
              </a:rPr>
              <a:t>.</a:t>
            </a:r>
            <a:r>
              <a:rPr lang="lv-LV" dirty="0">
                <a:effectLst/>
                <a:latin typeface="Arial Narrow" panose="020B0606020202030204" pitchFamily="34" charset="0"/>
                <a:ea typeface="Calibri" panose="020F0502020204030204" pitchFamily="34" charset="0"/>
              </a:rPr>
              <a:t> </a:t>
            </a:r>
          </a:p>
          <a:p>
            <a:pPr algn="just"/>
            <a:endParaRPr lang="lv-LV" sz="800" dirty="0">
              <a:effectLst/>
              <a:latin typeface="Arial Narrow" panose="020B0606020202030204" pitchFamily="34" charset="0"/>
              <a:ea typeface="Calibri" panose="020F0502020204030204" pitchFamily="34" charset="0"/>
            </a:endParaRPr>
          </a:p>
          <a:p>
            <a:pPr algn="just"/>
            <a:r>
              <a:rPr lang="lv-LV" sz="2600" b="1" dirty="0">
                <a:effectLst/>
                <a:latin typeface="Arial Narrow" panose="020B0606020202030204" pitchFamily="34" charset="0"/>
                <a:ea typeface="Times New Roman" panose="02020603050405020304" pitchFamily="18" charset="0"/>
              </a:rPr>
              <a:t>Latviešu valodas (9.kl.) </a:t>
            </a:r>
            <a:r>
              <a:rPr lang="lv-LV" sz="2600" dirty="0">
                <a:effectLst/>
                <a:latin typeface="Arial Narrow" panose="020B0606020202030204" pitchFamily="34" charset="0"/>
                <a:ea typeface="Times New Roman" panose="02020603050405020304" pitchFamily="18" charset="0"/>
              </a:rPr>
              <a:t>CE, kurā ir 3 daļas - teksta satura un valodas līdzekļu analīze (</a:t>
            </a:r>
            <a:r>
              <a:rPr lang="lv-LV" sz="2600" dirty="0" err="1">
                <a:effectLst/>
                <a:latin typeface="Arial Narrow" panose="020B0606020202030204" pitchFamily="34" charset="0"/>
                <a:ea typeface="Times New Roman" panose="02020603050405020304" pitchFamily="18" charset="0"/>
              </a:rPr>
              <a:t>rakstveidā</a:t>
            </a:r>
            <a:r>
              <a:rPr lang="lv-LV" sz="2600" dirty="0">
                <a:effectLst/>
                <a:latin typeface="Arial Narrow" panose="020B0606020202030204" pitchFamily="34" charset="0"/>
                <a:ea typeface="Times New Roman" panose="02020603050405020304" pitchFamily="18" charset="0"/>
              </a:rPr>
              <a:t>), </a:t>
            </a:r>
            <a:r>
              <a:rPr lang="lv-LV" sz="2600" dirty="0" err="1">
                <a:effectLst/>
                <a:latin typeface="Arial Narrow" panose="020B0606020202030204" pitchFamily="34" charset="0"/>
                <a:ea typeface="Times New Roman" panose="02020603050405020304" pitchFamily="18" charset="0"/>
              </a:rPr>
              <a:t>tekstveide</a:t>
            </a:r>
            <a:r>
              <a:rPr lang="lv-LV" sz="2600" dirty="0">
                <a:effectLst/>
                <a:latin typeface="Arial Narrow" panose="020B0606020202030204" pitchFamily="34" charset="0"/>
                <a:ea typeface="Times New Roman" panose="02020603050405020304" pitchFamily="18" charset="0"/>
              </a:rPr>
              <a:t> (</a:t>
            </a:r>
            <a:r>
              <a:rPr lang="lv-LV" sz="2600" dirty="0" err="1">
                <a:effectLst/>
                <a:latin typeface="Arial Narrow" panose="020B0606020202030204" pitchFamily="34" charset="0"/>
                <a:ea typeface="Times New Roman" panose="02020603050405020304" pitchFamily="18" charset="0"/>
              </a:rPr>
              <a:t>rakstveidā</a:t>
            </a:r>
            <a:r>
              <a:rPr lang="lv-LV" sz="2600" dirty="0">
                <a:effectLst/>
                <a:latin typeface="Arial Narrow" panose="020B0606020202030204" pitchFamily="34" charset="0"/>
                <a:ea typeface="Times New Roman" panose="02020603050405020304" pitchFamily="18" charset="0"/>
              </a:rPr>
              <a:t>) un mutvārdu runa</a:t>
            </a:r>
            <a:r>
              <a:rPr lang="lv-LV" sz="2600" dirty="0">
                <a:latin typeface="Arial Narrow" panose="020B0606020202030204" pitchFamily="34" charset="0"/>
                <a:ea typeface="Times New Roman" panose="02020603050405020304" pitchFamily="18" charset="0"/>
              </a:rPr>
              <a:t>, </a:t>
            </a:r>
            <a:r>
              <a:rPr lang="lv-LV" sz="2600" u="sng" dirty="0">
                <a:latin typeface="Arial Narrow" panose="020B0606020202030204" pitchFamily="34" charset="0"/>
                <a:ea typeface="Times New Roman" panose="02020603050405020304" pitchFamily="18" charset="0"/>
              </a:rPr>
              <a:t>v</a:t>
            </a:r>
            <a:r>
              <a:rPr lang="lv-LV" sz="2600" u="sng" dirty="0">
                <a:effectLst/>
                <a:latin typeface="Arial Narrow" panose="020B0606020202030204" pitchFamily="34" charset="0"/>
                <a:ea typeface="Times New Roman" panose="02020603050405020304" pitchFamily="18" charset="0"/>
              </a:rPr>
              <a:t>isaugstākie </a:t>
            </a:r>
            <a:r>
              <a:rPr lang="lv-LV" sz="2600" dirty="0">
                <a:effectLst/>
                <a:latin typeface="Arial Narrow" panose="020B0606020202030204" pitchFamily="34" charset="0"/>
                <a:ea typeface="Times New Roman" panose="02020603050405020304" pitchFamily="18" charset="0"/>
              </a:rPr>
              <a:t>rezultāti ir </a:t>
            </a:r>
            <a:r>
              <a:rPr lang="lv-LV" sz="2600" b="1" dirty="0">
                <a:solidFill>
                  <a:srgbClr val="7030A0"/>
                </a:solidFill>
                <a:effectLst/>
                <a:latin typeface="Arial Narrow" panose="020B0606020202030204" pitchFamily="34" charset="0"/>
                <a:ea typeface="Times New Roman" panose="02020603050405020304" pitchFamily="18" charset="0"/>
              </a:rPr>
              <a:t>mutvārdu daļā</a:t>
            </a:r>
            <a:r>
              <a:rPr lang="lv-LV" sz="2600" dirty="0">
                <a:effectLst/>
                <a:latin typeface="Arial Narrow" panose="020B0606020202030204" pitchFamily="34" charset="0"/>
                <a:ea typeface="Times New Roman" panose="02020603050405020304" pitchFamily="18" charset="0"/>
              </a:rPr>
              <a:t>, savukārt </a:t>
            </a:r>
            <a:r>
              <a:rPr lang="lv-LV" sz="2600" u="sng" dirty="0">
                <a:effectLst/>
                <a:latin typeface="Arial Narrow" panose="020B0606020202030204" pitchFamily="34" charset="0"/>
                <a:ea typeface="Times New Roman" panose="02020603050405020304" pitchFamily="18" charset="0"/>
              </a:rPr>
              <a:t>viszemākie</a:t>
            </a:r>
            <a:r>
              <a:rPr lang="lv-LV" sz="2600" b="1" dirty="0">
                <a:solidFill>
                  <a:srgbClr val="7030A0"/>
                </a:solidFill>
                <a:effectLst/>
                <a:latin typeface="Arial Narrow" panose="020B0606020202030204" pitchFamily="34" charset="0"/>
                <a:ea typeface="Times New Roman" panose="02020603050405020304" pitchFamily="18" charset="0"/>
              </a:rPr>
              <a:t> </a:t>
            </a:r>
            <a:r>
              <a:rPr lang="lv-LV" sz="2600" b="1" dirty="0" err="1">
                <a:solidFill>
                  <a:srgbClr val="7030A0"/>
                </a:solidFill>
                <a:effectLst/>
                <a:latin typeface="Arial Narrow" panose="020B0606020202030204" pitchFamily="34" charset="0"/>
                <a:ea typeface="Times New Roman" panose="02020603050405020304" pitchFamily="18" charset="0"/>
              </a:rPr>
              <a:t>tekstveidē</a:t>
            </a:r>
            <a:r>
              <a:rPr lang="lv-LV" sz="2600" b="1" dirty="0">
                <a:solidFill>
                  <a:srgbClr val="7030A0"/>
                </a:solidFill>
                <a:effectLst/>
                <a:latin typeface="Arial Narrow" panose="020B0606020202030204" pitchFamily="34" charset="0"/>
                <a:ea typeface="Times New Roman" panose="02020603050405020304" pitchFamily="18" charset="0"/>
              </a:rPr>
              <a:t>.</a:t>
            </a:r>
          </a:p>
          <a:p>
            <a:pPr algn="just"/>
            <a:endParaRPr lang="lv-LV" sz="800" b="1" dirty="0">
              <a:solidFill>
                <a:srgbClr val="7030A0"/>
              </a:solidFill>
              <a:effectLst/>
              <a:latin typeface="Arial Narrow" panose="020B0606020202030204" pitchFamily="34" charset="0"/>
              <a:ea typeface="Times New Roman" panose="02020603050405020304" pitchFamily="18" charset="0"/>
            </a:endParaRPr>
          </a:p>
          <a:p>
            <a:pPr algn="just"/>
            <a:r>
              <a:rPr lang="lv-LV" b="1" dirty="0">
                <a:solidFill>
                  <a:srgbClr val="7030A0"/>
                </a:solidFill>
                <a:effectLst/>
                <a:latin typeface="Arial Narrow" panose="020B0606020202030204" pitchFamily="34" charset="0"/>
                <a:ea typeface="Times New Roman" panose="02020603050405020304" pitchFamily="18" charset="0"/>
              </a:rPr>
              <a:t> </a:t>
            </a:r>
            <a:r>
              <a:rPr lang="lv-LV" sz="2600" b="1" dirty="0">
                <a:effectLst/>
                <a:latin typeface="Arial Narrow" panose="020B0606020202030204" pitchFamily="34" charset="0"/>
                <a:ea typeface="Times New Roman" panose="02020603050405020304" pitchFamily="18" charset="0"/>
              </a:rPr>
              <a:t>Matemātikas (9.kl.) </a:t>
            </a:r>
            <a:r>
              <a:rPr lang="lv-LV" sz="2600" dirty="0">
                <a:effectLst/>
                <a:latin typeface="Arial Narrow" panose="020B0606020202030204" pitchFamily="34" charset="0"/>
                <a:ea typeface="Times New Roman" panose="02020603050405020304" pitchFamily="18" charset="0"/>
              </a:rPr>
              <a:t>CE </a:t>
            </a:r>
            <a:r>
              <a:rPr lang="lv-LV" sz="2600" dirty="0">
                <a:latin typeface="Arial Narrow" panose="020B0606020202030204" pitchFamily="34" charset="0"/>
                <a:ea typeface="Times New Roman" panose="02020603050405020304" pitchFamily="18" charset="0"/>
              </a:rPr>
              <a:t>Ādažu </a:t>
            </a:r>
            <a:r>
              <a:rPr lang="lv-LV" sz="2600" dirty="0">
                <a:effectLst/>
                <a:latin typeface="Arial Narrow" panose="020B0606020202030204" pitchFamily="34" charset="0"/>
                <a:ea typeface="Times New Roman" panose="02020603050405020304" pitchFamily="18" charset="0"/>
              </a:rPr>
              <a:t>novada </a:t>
            </a:r>
            <a:r>
              <a:rPr lang="lv-LV" sz="2600" dirty="0">
                <a:latin typeface="Arial Narrow" panose="020B0606020202030204" pitchFamily="34" charset="0"/>
                <a:ea typeface="Times New Roman" panose="02020603050405020304" pitchFamily="18" charset="0"/>
              </a:rPr>
              <a:t>izglītojamo </a:t>
            </a:r>
            <a:r>
              <a:rPr lang="lv-LV" sz="2600" b="1" dirty="0">
                <a:effectLst/>
                <a:latin typeface="Arial Narrow" panose="020B0606020202030204" pitchFamily="34" charset="0"/>
                <a:ea typeface="Times New Roman" panose="02020603050405020304" pitchFamily="18" charset="0"/>
              </a:rPr>
              <a:t>sniegums, līdzīgi kā valstī, ir zemāks </a:t>
            </a:r>
            <a:r>
              <a:rPr lang="lv-LV" sz="2600" dirty="0">
                <a:effectLst/>
                <a:latin typeface="Arial Narrow" panose="020B0606020202030204" pitchFamily="34" charset="0"/>
                <a:ea typeface="Times New Roman" panose="02020603050405020304" pitchFamily="18" charset="0"/>
              </a:rPr>
              <a:t>nekā Latviešu val. un Angļu val. eksāmenā. Salīdzinot eksāmena daļas, </a:t>
            </a:r>
            <a:r>
              <a:rPr lang="lv-LV" sz="2600" u="sng" dirty="0">
                <a:effectLst/>
                <a:latin typeface="Arial Narrow" panose="020B0606020202030204" pitchFamily="34" charset="0"/>
                <a:ea typeface="Times New Roman" panose="02020603050405020304" pitchFamily="18" charset="0"/>
              </a:rPr>
              <a:t>augstāks</a:t>
            </a:r>
            <a:r>
              <a:rPr lang="lv-LV" sz="2600" b="1" dirty="0">
                <a:solidFill>
                  <a:srgbClr val="7030A0"/>
                </a:solidFill>
                <a:effectLst/>
                <a:latin typeface="Arial Narrow" panose="020B0606020202030204" pitchFamily="34" charset="0"/>
                <a:ea typeface="Times New Roman" panose="02020603050405020304" pitchFamily="18" charset="0"/>
              </a:rPr>
              <a:t> </a:t>
            </a:r>
            <a:r>
              <a:rPr lang="lv-LV" sz="2600" dirty="0">
                <a:effectLst/>
                <a:latin typeface="Arial Narrow" panose="020B0606020202030204" pitchFamily="34" charset="0"/>
                <a:ea typeface="Times New Roman" panose="02020603050405020304" pitchFamily="18" charset="0"/>
              </a:rPr>
              <a:t>sniegums ir </a:t>
            </a:r>
            <a:r>
              <a:rPr lang="lv-LV" sz="2600" b="1" dirty="0">
                <a:solidFill>
                  <a:srgbClr val="7030A0"/>
                </a:solidFill>
                <a:effectLst/>
                <a:latin typeface="Arial Narrow" panose="020B0606020202030204" pitchFamily="34" charset="0"/>
                <a:ea typeface="Times New Roman" panose="02020603050405020304" pitchFamily="18" charset="0"/>
              </a:rPr>
              <a:t>zināšanu, izpratnes un prasmju daļā</a:t>
            </a:r>
            <a:r>
              <a:rPr lang="lv-LV" sz="2600" dirty="0">
                <a:effectLst/>
                <a:latin typeface="Arial Narrow" panose="020B0606020202030204" pitchFamily="34" charset="0"/>
                <a:ea typeface="Times New Roman" panose="02020603050405020304" pitchFamily="18" charset="0"/>
              </a:rPr>
              <a:t>, savukārt </a:t>
            </a:r>
            <a:r>
              <a:rPr lang="lv-LV" sz="2600" u="sng" dirty="0">
                <a:effectLst/>
                <a:latin typeface="Arial Narrow" panose="020B0606020202030204" pitchFamily="34" charset="0"/>
                <a:ea typeface="Times New Roman" panose="02020603050405020304" pitchFamily="18" charset="0"/>
              </a:rPr>
              <a:t>zemāks</a:t>
            </a:r>
            <a:r>
              <a:rPr lang="lv-LV" sz="2600" dirty="0">
                <a:effectLst/>
                <a:latin typeface="Arial Narrow" panose="020B0606020202030204" pitchFamily="34" charset="0"/>
                <a:ea typeface="Times New Roman" panose="02020603050405020304" pitchFamily="18" charset="0"/>
              </a:rPr>
              <a:t> rezultāts ir </a:t>
            </a:r>
            <a:r>
              <a:rPr lang="lv-LV" sz="2600" b="1" dirty="0">
                <a:solidFill>
                  <a:srgbClr val="7030A0"/>
                </a:solidFill>
                <a:effectLst/>
                <a:latin typeface="Arial Narrow" panose="020B0606020202030204" pitchFamily="34" charset="0"/>
                <a:ea typeface="Times New Roman" panose="02020603050405020304" pitchFamily="18" charset="0"/>
              </a:rPr>
              <a:t>komplekso uzdevumu risināšanā</a:t>
            </a:r>
            <a:r>
              <a:rPr lang="lv-LV" sz="2600" dirty="0">
                <a:effectLst/>
                <a:latin typeface="Arial Narrow" panose="020B0606020202030204" pitchFamily="34" charset="0"/>
                <a:ea typeface="Times New Roman" panose="02020603050405020304" pitchFamily="18" charset="0"/>
              </a:rPr>
              <a:t>.</a:t>
            </a:r>
          </a:p>
          <a:p>
            <a:pPr algn="just"/>
            <a:endParaRPr lang="lv-LV" sz="800" dirty="0">
              <a:effectLst/>
              <a:latin typeface="Arial Narrow" panose="020B0606020202030204" pitchFamily="34" charset="0"/>
              <a:ea typeface="Times New Roman" panose="02020603050405020304" pitchFamily="18" charset="0"/>
            </a:endParaRPr>
          </a:p>
          <a:p>
            <a:pPr algn="just">
              <a:spcAft>
                <a:spcPts val="750"/>
              </a:spcAft>
            </a:pPr>
            <a:r>
              <a:rPr lang="lv-LV" sz="2600" dirty="0">
                <a:effectLst/>
                <a:latin typeface="Arial Narrow" panose="020B0606020202030204" pitchFamily="34" charset="0"/>
                <a:ea typeface="Times New Roman" panose="02020603050405020304" pitchFamily="18" charset="0"/>
              </a:rPr>
              <a:t>Ādažu novadā izglītojamo </a:t>
            </a:r>
            <a:r>
              <a:rPr lang="lv-LV" sz="2600" b="1" dirty="0">
                <a:effectLst/>
                <a:latin typeface="Arial Narrow" panose="020B0606020202030204" pitchFamily="34" charset="0"/>
                <a:ea typeface="Times New Roman" panose="02020603050405020304" pitchFamily="18" charset="0"/>
              </a:rPr>
              <a:t>mācību rezultāti ir augstāki kā valstī vidēji</a:t>
            </a:r>
            <a:r>
              <a:rPr lang="lv-LV" sz="2600" dirty="0">
                <a:effectLst/>
                <a:latin typeface="Arial Narrow" panose="020B0606020202030204" pitchFamily="34" charset="0"/>
                <a:ea typeface="Times New Roman" panose="02020603050405020304" pitchFamily="18" charset="0"/>
              </a:rPr>
              <a:t>, taču jāņem vērā katras izglītības iestādes </a:t>
            </a:r>
            <a:r>
              <a:rPr lang="lv-LV" sz="2600" dirty="0">
                <a:latin typeface="Arial Narrow" panose="020B0606020202030204" pitchFamily="34" charset="0"/>
                <a:ea typeface="Times New Roman" panose="02020603050405020304" pitchFamily="18" charset="0"/>
              </a:rPr>
              <a:t>izglītojamo kopējais skaits, </a:t>
            </a:r>
            <a:r>
              <a:rPr lang="lv-LV" sz="2600" dirty="0">
                <a:effectLst/>
                <a:latin typeface="Arial Narrow" panose="020B0606020202030204" pitchFamily="34" charset="0"/>
                <a:ea typeface="Times New Roman" panose="02020603050405020304" pitchFamily="18" charset="0"/>
              </a:rPr>
              <a:t>kā arī </a:t>
            </a:r>
            <a:r>
              <a:rPr lang="lv-LV" sz="2600" dirty="0">
                <a:latin typeface="Arial Narrow" panose="020B0606020202030204" pitchFamily="34" charset="0"/>
                <a:ea typeface="Times New Roman" panose="02020603050405020304" pitchFamily="18" charset="0"/>
              </a:rPr>
              <a:t>izglītojamo skaits, </a:t>
            </a:r>
            <a:r>
              <a:rPr lang="lv-LV" sz="2600" dirty="0">
                <a:effectLst/>
                <a:latin typeface="Arial Narrow" panose="020B0606020202030204" pitchFamily="34" charset="0"/>
                <a:ea typeface="Times New Roman" panose="02020603050405020304" pitchFamily="18" charset="0"/>
              </a:rPr>
              <a:t>kuri </a:t>
            </a:r>
            <a:r>
              <a:rPr lang="lv-LV" sz="2600" b="1" dirty="0">
                <a:solidFill>
                  <a:srgbClr val="7030A0"/>
                </a:solidFill>
                <a:effectLst/>
                <a:latin typeface="Arial Narrow" panose="020B0606020202030204" pitchFamily="34" charset="0"/>
                <a:ea typeface="Times New Roman" panose="02020603050405020304" pitchFamily="18" charset="0"/>
              </a:rPr>
              <a:t>atbrīvoti no pārbaudes darbiem </a:t>
            </a:r>
            <a:r>
              <a:rPr lang="lv-LV" sz="2600" dirty="0">
                <a:effectLst/>
                <a:latin typeface="Arial Narrow" panose="020B0606020202030204" pitchFamily="34" charset="0"/>
                <a:ea typeface="Times New Roman" panose="02020603050405020304" pitchFamily="18" charset="0"/>
              </a:rPr>
              <a:t>vai to laikā tika </a:t>
            </a:r>
            <a:r>
              <a:rPr lang="lv-LV" sz="2600" b="1" dirty="0">
                <a:solidFill>
                  <a:srgbClr val="7030A0"/>
                </a:solidFill>
                <a:effectLst/>
                <a:latin typeface="Arial Narrow" panose="020B0606020202030204" pitchFamily="34" charset="0"/>
                <a:ea typeface="Times New Roman" panose="02020603050405020304" pitchFamily="18" charset="0"/>
              </a:rPr>
              <a:t>sniegti atbalsta pasākumi. </a:t>
            </a:r>
            <a:endParaRPr lang="lv-LV" sz="2600" dirty="0">
              <a:latin typeface="Arial Narrow" panose="020B0606020202030204" pitchFamily="34" charset="0"/>
            </a:endParaRPr>
          </a:p>
        </p:txBody>
      </p:sp>
    </p:spTree>
    <p:extLst>
      <p:ext uri="{BB962C8B-B14F-4D97-AF65-F5344CB8AC3E}">
        <p14:creationId xmlns:p14="http://schemas.microsoft.com/office/powerpoint/2010/main" val="498006371"/>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6DD6E-55DE-8EFC-4CA9-E15608CF78C1}"/>
              </a:ext>
            </a:extLst>
          </p:cNvPr>
          <p:cNvSpPr>
            <a:spLocks noGrp="1"/>
          </p:cNvSpPr>
          <p:nvPr>
            <p:ph type="title"/>
          </p:nvPr>
        </p:nvSpPr>
        <p:spPr>
          <a:xfrm>
            <a:off x="1448121" y="296648"/>
            <a:ext cx="10018713" cy="1752599"/>
          </a:xfrm>
        </p:spPr>
        <p:txBody>
          <a:bodyPr/>
          <a:lstStyle/>
          <a:p>
            <a:r>
              <a:rPr lang="lv-LV" sz="4000" b="1" dirty="0">
                <a:latin typeface="Arial Narrow" panose="020B0606020202030204" pitchFamily="34" charset="0"/>
              </a:rPr>
              <a:t>Vidējā izglītības posma </a:t>
            </a:r>
            <a:br>
              <a:rPr lang="lv-LV" sz="4000" b="1" dirty="0">
                <a:latin typeface="Arial Narrow" panose="020B0606020202030204" pitchFamily="34" charset="0"/>
              </a:rPr>
            </a:br>
            <a:r>
              <a:rPr lang="lv-LV" sz="4000" b="1" dirty="0">
                <a:latin typeface="Arial Narrow" panose="020B0606020202030204" pitchFamily="34" charset="0"/>
              </a:rPr>
              <a:t>Centralizēto eksāmenu (CE) rezultāti</a:t>
            </a:r>
            <a:endParaRPr lang="lv-LV" dirty="0"/>
          </a:p>
        </p:txBody>
      </p:sp>
      <p:sp>
        <p:nvSpPr>
          <p:cNvPr id="3" name="Content Placeholder 2">
            <a:extLst>
              <a:ext uri="{FF2B5EF4-FFF2-40B4-BE49-F238E27FC236}">
                <a16:creationId xmlns:a16="http://schemas.microsoft.com/office/drawing/2014/main" id="{0F097E95-1C75-F70C-F47D-4B66A3B25DC6}"/>
              </a:ext>
            </a:extLst>
          </p:cNvPr>
          <p:cNvSpPr>
            <a:spLocks noGrp="1"/>
          </p:cNvSpPr>
          <p:nvPr>
            <p:ph idx="1"/>
          </p:nvPr>
        </p:nvSpPr>
        <p:spPr>
          <a:xfrm>
            <a:off x="1516192" y="2049247"/>
            <a:ext cx="10018713" cy="4512106"/>
          </a:xfrm>
        </p:spPr>
        <p:txBody>
          <a:bodyPr>
            <a:normAutofit lnSpcReduction="10000"/>
          </a:bodyPr>
          <a:lstStyle/>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r>
              <a:rPr kumimoji="0" lang="lv-LV" sz="19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Vidējā izglītības posmā centralizētie eksāmeni tika kārtoti </a:t>
            </a:r>
            <a:r>
              <a:rPr kumimoji="0" lang="lv-LV" sz="19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optimālajā līmenī (</a:t>
            </a:r>
            <a:r>
              <a:rPr kumimoji="0" lang="lv-LV" sz="19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OL) un </a:t>
            </a:r>
            <a:r>
              <a:rPr kumimoji="0" lang="lv-LV" sz="19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augstākajā līmenī </a:t>
            </a:r>
            <a:r>
              <a:rPr kumimoji="0" lang="lv-LV" sz="19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(AL).</a:t>
            </a:r>
          </a:p>
          <a:p>
            <a:pPr marL="0" lvl="0" indent="0">
              <a:buClr>
                <a:srgbClr val="A5B592">
                  <a:lumMod val="75000"/>
                </a:srgbClr>
              </a:buClr>
              <a:buNone/>
              <a:defRPr/>
            </a:pPr>
            <a:r>
              <a:rPr lang="lv-LV" sz="1900" dirty="0">
                <a:ln w="3175" cmpd="sng">
                  <a:noFill/>
                </a:ln>
                <a:solidFill>
                  <a:srgbClr val="333333"/>
                </a:solidFill>
                <a:latin typeface="Arial Narrow" panose="020B0606020202030204" pitchFamily="34" charset="0"/>
              </a:rPr>
              <a:t>*Kārtotāju skaits </a:t>
            </a:r>
            <a:r>
              <a:rPr lang="lv-LV" sz="1900" b="1" dirty="0">
                <a:ln w="3175" cmpd="sng">
                  <a:noFill/>
                </a:ln>
                <a:solidFill>
                  <a:srgbClr val="333333"/>
                </a:solidFill>
                <a:latin typeface="Arial Narrow" panose="020B0606020202030204" pitchFamily="34" charset="0"/>
              </a:rPr>
              <a:t>optimālā līmeņa </a:t>
            </a:r>
            <a:r>
              <a:rPr lang="lv-LV" sz="1900" dirty="0">
                <a:ln w="3175" cmpd="sng">
                  <a:noFill/>
                </a:ln>
                <a:solidFill>
                  <a:srgbClr val="333333"/>
                </a:solidFill>
                <a:latin typeface="Arial Narrow" panose="020B0606020202030204" pitchFamily="34" charset="0"/>
              </a:rPr>
              <a:t>eksāmenos</a:t>
            </a:r>
            <a:r>
              <a:rPr lang="lv-LV" sz="1900" b="1" dirty="0">
                <a:ln w="3175" cmpd="sng">
                  <a:noFill/>
                </a:ln>
                <a:solidFill>
                  <a:srgbClr val="333333"/>
                </a:solidFill>
                <a:latin typeface="Arial Narrow" panose="020B0606020202030204" pitchFamily="34" charset="0"/>
              </a:rPr>
              <a:t> novadā</a:t>
            </a:r>
            <a:r>
              <a:rPr lang="lv-LV" sz="1900" dirty="0">
                <a:ln w="3175" cmpd="sng">
                  <a:noFill/>
                </a:ln>
                <a:solidFill>
                  <a:srgbClr val="333333"/>
                </a:solidFill>
                <a:latin typeface="Arial Narrow" panose="020B0606020202030204" pitchFamily="34" charset="0"/>
              </a:rPr>
              <a:t>:</a:t>
            </a: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lang="lv-LV" sz="600" dirty="0">
              <a:ln w="3175" cmpd="sng">
                <a:noFill/>
              </a:ln>
              <a:solidFill>
                <a:srgbClr val="333333"/>
              </a:solidFill>
              <a:latin typeface="Arial Narrow" panose="020B0606020202030204" pitchFamily="34" charset="0"/>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lang="lv-LV" sz="600" dirty="0">
              <a:ln w="3175" cmpd="sng">
                <a:noFill/>
              </a:ln>
              <a:solidFill>
                <a:srgbClr val="333333"/>
              </a:solidFill>
              <a:latin typeface="Arial Narrow" panose="020B0606020202030204" pitchFamily="34" charset="0"/>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r>
              <a:rPr kumimoji="0" lang="lv-LV" sz="19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*Kārtotāju skaits </a:t>
            </a:r>
            <a:r>
              <a:rPr kumimoji="0" lang="lv-LV" sz="19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augstākā līmeņa </a:t>
            </a:r>
            <a:r>
              <a:rPr kumimoji="0" lang="lv-LV" sz="19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eksāmenos novadā:</a:t>
            </a: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kumimoji="0" lang="lv-LV" sz="19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lang="lv-LV" sz="600" dirty="0">
              <a:ln w="3175" cmpd="sng">
                <a:noFill/>
              </a:ln>
              <a:solidFill>
                <a:srgbClr val="333333"/>
              </a:solidFill>
              <a:latin typeface="Arial Narrow" panose="020B0606020202030204" pitchFamily="34" charset="0"/>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endParaRPr kumimoji="0" lang="lv-LV" sz="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endParaRPr>
          </a:p>
          <a:p>
            <a:pPr marL="0" marR="0" lvl="0" indent="0" algn="l" defTabSz="457200" rtl="0" eaLnBrk="1" fontAlgn="auto" latinLnBrk="0" hangingPunct="1">
              <a:lnSpc>
                <a:spcPct val="100000"/>
              </a:lnSpc>
              <a:spcBef>
                <a:spcPct val="20000"/>
              </a:spcBef>
              <a:spcAft>
                <a:spcPts val="600"/>
              </a:spcAft>
              <a:buClr>
                <a:srgbClr val="A5B592">
                  <a:lumMod val="75000"/>
                </a:srgbClr>
              </a:buClr>
              <a:buSzPct val="145000"/>
              <a:buFont typeface="Arial"/>
              <a:buNone/>
              <a:tabLst/>
              <a:defRPr/>
            </a:pPr>
            <a:r>
              <a:rPr kumimoji="0" lang="lv-LV" sz="19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Lai nokārtotu eksāmenu, 2023./2024.m.g. sniegums bija jāuzrāda vismaz </a:t>
            </a:r>
            <a:r>
              <a:rPr kumimoji="0" lang="lv-LV" sz="19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15% līmenī </a:t>
            </a:r>
            <a:r>
              <a:rPr kumimoji="0" lang="lv-LV" sz="190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(2022./2023.m.g.10% līmenī).</a:t>
            </a:r>
          </a:p>
          <a:p>
            <a:pPr marL="0" lvl="0" indent="0">
              <a:buClr>
                <a:srgbClr val="A5B592">
                  <a:lumMod val="75000"/>
                </a:srgbClr>
              </a:buClr>
              <a:buNone/>
              <a:defRPr/>
            </a:pPr>
            <a:r>
              <a:rPr lang="lv-LV" sz="1900" dirty="0">
                <a:ln w="3175" cmpd="sng">
                  <a:noFill/>
                </a:ln>
                <a:solidFill>
                  <a:srgbClr val="333333"/>
                </a:solidFill>
                <a:latin typeface="Arial Narrow" panose="020B0606020202030204" pitchFamily="34" charset="0"/>
              </a:rPr>
              <a:t>Ādažu novadā eksāmenu </a:t>
            </a:r>
            <a:r>
              <a:rPr lang="lv-LV" sz="1900" b="1" dirty="0">
                <a:ln w="3175" cmpd="sng">
                  <a:noFill/>
                </a:ln>
                <a:solidFill>
                  <a:srgbClr val="333333"/>
                </a:solidFill>
                <a:latin typeface="Arial Narrow" panose="020B0606020202030204" pitchFamily="34" charset="0"/>
              </a:rPr>
              <a:t>nav nokārtojis</a:t>
            </a:r>
            <a:r>
              <a:rPr lang="lv-LV" sz="1900" b="1" u="sng" dirty="0">
                <a:ln w="3175" cmpd="sng">
                  <a:noFill/>
                </a:ln>
                <a:solidFill>
                  <a:srgbClr val="333333"/>
                </a:solidFill>
                <a:latin typeface="Arial Narrow" panose="020B0606020202030204" pitchFamily="34" charset="0"/>
              </a:rPr>
              <a:t> </a:t>
            </a:r>
            <a:r>
              <a:rPr lang="lv-LV" sz="1900" u="sng" dirty="0">
                <a:ln w="3175" cmpd="sng">
                  <a:noFill/>
                </a:ln>
                <a:solidFill>
                  <a:srgbClr val="333333"/>
                </a:solidFill>
                <a:latin typeface="Arial Narrow" panose="020B0606020202030204" pitchFamily="34" charset="0"/>
              </a:rPr>
              <a:t>viens </a:t>
            </a:r>
            <a:r>
              <a:rPr lang="lv-LV" sz="1900" dirty="0">
                <a:ln w="3175" cmpd="sng">
                  <a:noFill/>
                </a:ln>
                <a:solidFill>
                  <a:srgbClr val="333333"/>
                </a:solidFill>
                <a:latin typeface="Arial Narrow" panose="020B0606020202030204" pitchFamily="34" charset="0"/>
              </a:rPr>
              <a:t>izglītojamais Matemātikas (OL) un</a:t>
            </a:r>
            <a:r>
              <a:rPr lang="lv-LV" sz="1900" u="sng" dirty="0">
                <a:ln w="3175" cmpd="sng">
                  <a:noFill/>
                </a:ln>
                <a:solidFill>
                  <a:srgbClr val="333333"/>
                </a:solidFill>
                <a:latin typeface="Arial Narrow" panose="020B0606020202030204" pitchFamily="34" charset="0"/>
              </a:rPr>
              <a:t> viens</a:t>
            </a:r>
            <a:r>
              <a:rPr lang="lv-LV" sz="1900" dirty="0">
                <a:ln w="3175" cmpd="sng">
                  <a:noFill/>
                </a:ln>
                <a:solidFill>
                  <a:srgbClr val="333333"/>
                </a:solidFill>
                <a:latin typeface="Arial Narrow" panose="020B0606020202030204" pitchFamily="34" charset="0"/>
              </a:rPr>
              <a:t> izglītojamais Matemātikas (AL), jo snieguma līmenis tika uzrādīts zemāk par 15 %. </a:t>
            </a:r>
            <a:endParaRPr kumimoji="0" lang="lv-LV" sz="2200" b="0" i="0" u="none" strike="noStrike" kern="1200" cap="none" spc="0" normalizeH="0" baseline="0" noProof="0" dirty="0">
              <a:ln>
                <a:noFill/>
              </a:ln>
              <a:solidFill>
                <a:prstClr val="black"/>
              </a:solidFill>
              <a:effectLst/>
              <a:uLnTx/>
              <a:uFillTx/>
              <a:latin typeface="Arial Narrow" panose="020B0606020202030204" pitchFamily="34" charset="0"/>
              <a:ea typeface="+mn-ea"/>
              <a:cs typeface="+mn-cs"/>
            </a:endParaRPr>
          </a:p>
          <a:p>
            <a:endParaRPr lang="lv-LV" dirty="0"/>
          </a:p>
        </p:txBody>
      </p:sp>
      <p:graphicFrame>
        <p:nvGraphicFramePr>
          <p:cNvPr id="4" name="Table 3">
            <a:extLst>
              <a:ext uri="{FF2B5EF4-FFF2-40B4-BE49-F238E27FC236}">
                <a16:creationId xmlns:a16="http://schemas.microsoft.com/office/drawing/2014/main" id="{63A2EA18-3CE5-92A3-2C9C-6180C120BA39}"/>
              </a:ext>
            </a:extLst>
          </p:cNvPr>
          <p:cNvGraphicFramePr>
            <a:graphicFrameLocks noGrp="1"/>
          </p:cNvGraphicFramePr>
          <p:nvPr>
            <p:extLst>
              <p:ext uri="{D42A27DB-BD31-4B8C-83A1-F6EECF244321}">
                <p14:modId xmlns:p14="http://schemas.microsoft.com/office/powerpoint/2010/main" val="3378394777"/>
              </p:ext>
            </p:extLst>
          </p:nvPr>
        </p:nvGraphicFramePr>
        <p:xfrm>
          <a:off x="1584262" y="2648056"/>
          <a:ext cx="9882572" cy="706120"/>
        </p:xfrm>
        <a:graphic>
          <a:graphicData uri="http://schemas.openxmlformats.org/drawingml/2006/table">
            <a:tbl>
              <a:tblPr firstRow="1" bandRow="1">
                <a:tableStyleId>{5C22544A-7EE6-4342-B048-85BDC9FD1C3A}</a:tableStyleId>
              </a:tblPr>
              <a:tblGrid>
                <a:gridCol w="2470643">
                  <a:extLst>
                    <a:ext uri="{9D8B030D-6E8A-4147-A177-3AD203B41FA5}">
                      <a16:colId xmlns:a16="http://schemas.microsoft.com/office/drawing/2014/main" val="1078244883"/>
                    </a:ext>
                  </a:extLst>
                </a:gridCol>
                <a:gridCol w="2470643">
                  <a:extLst>
                    <a:ext uri="{9D8B030D-6E8A-4147-A177-3AD203B41FA5}">
                      <a16:colId xmlns:a16="http://schemas.microsoft.com/office/drawing/2014/main" val="931820444"/>
                    </a:ext>
                  </a:extLst>
                </a:gridCol>
                <a:gridCol w="2470643">
                  <a:extLst>
                    <a:ext uri="{9D8B030D-6E8A-4147-A177-3AD203B41FA5}">
                      <a16:colId xmlns:a16="http://schemas.microsoft.com/office/drawing/2014/main" val="1388593809"/>
                    </a:ext>
                  </a:extLst>
                </a:gridCol>
                <a:gridCol w="2470643">
                  <a:extLst>
                    <a:ext uri="{9D8B030D-6E8A-4147-A177-3AD203B41FA5}">
                      <a16:colId xmlns:a16="http://schemas.microsoft.com/office/drawing/2014/main" val="3699837600"/>
                    </a:ext>
                  </a:extLst>
                </a:gridCol>
              </a:tblGrid>
              <a:tr h="12331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lv-LV" sz="1600" b="0" dirty="0">
                          <a:ln w="3175" cmpd="sng">
                            <a:noFill/>
                          </a:ln>
                          <a:solidFill>
                            <a:srgbClr val="333333"/>
                          </a:solidFill>
                          <a:latin typeface="Arial Narrow" panose="020B0606020202030204" pitchFamily="34" charset="0"/>
                        </a:rPr>
                        <a:t>Latviešu valoda (OL)</a:t>
                      </a:r>
                      <a:endParaRPr lang="lv-LV" sz="1600" b="0" dirty="0"/>
                    </a:p>
                  </a:txBody>
                  <a:tcPr>
                    <a:solidFill>
                      <a:schemeClr val="accent1">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Matemātika (OL)</a:t>
                      </a:r>
                    </a:p>
                  </a:txBody>
                  <a:tcPr>
                    <a:solidFill>
                      <a:schemeClr val="accent1">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lv-LV" sz="1600" b="0" dirty="0">
                          <a:ln w="3175" cmpd="sng">
                            <a:noFill/>
                          </a:ln>
                          <a:solidFill>
                            <a:srgbClr val="333333"/>
                          </a:solidFill>
                          <a:latin typeface="Arial Narrow" panose="020B0606020202030204" pitchFamily="34" charset="0"/>
                        </a:rPr>
                        <a:t>Angļu valoda (OL) </a:t>
                      </a:r>
                    </a:p>
                  </a:txBody>
                  <a:tcPr>
                    <a:solidFill>
                      <a:schemeClr val="accent1">
                        <a:lumMod val="40000"/>
                        <a:lumOff val="60000"/>
                      </a:schemeClr>
                    </a:soli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Vācu valoda (OL) </a:t>
                      </a:r>
                      <a:endParaRPr lang="lv-LV" sz="1600" b="0" dirty="0"/>
                    </a:p>
                  </a:txBody>
                  <a:tcPr>
                    <a:solidFill>
                      <a:schemeClr val="accent1">
                        <a:lumMod val="40000"/>
                        <a:lumOff val="60000"/>
                      </a:schemeClr>
                    </a:solidFill>
                  </a:tcPr>
                </a:tc>
                <a:extLst>
                  <a:ext uri="{0D108BD9-81ED-4DB2-BD59-A6C34878D82A}">
                    <a16:rowId xmlns:a16="http://schemas.microsoft.com/office/drawing/2014/main" val="3411544432"/>
                  </a:ext>
                </a:extLst>
              </a:tr>
              <a:tr h="370840">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90</a:t>
                      </a:r>
                      <a:endParaRPr lang="lv-LV"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82</a:t>
                      </a:r>
                      <a:endParaRPr lang="lv-LV" dirty="0"/>
                    </a:p>
                  </a:txBody>
                  <a:tcPr>
                    <a:solidFill>
                      <a:schemeClr val="accent1">
                        <a:lumMod val="20000"/>
                        <a:lumOff val="80000"/>
                      </a:schemeClr>
                    </a:solidFill>
                  </a:tcPr>
                </a:tc>
                <a:tc>
                  <a:txBody>
                    <a:bodyPr/>
                    <a:lstStyle/>
                    <a:p>
                      <a:pPr algn="ctr"/>
                      <a:r>
                        <a:rPr lang="lv-LV" sz="1800" b="1" dirty="0">
                          <a:ln w="3175" cmpd="sng">
                            <a:noFill/>
                          </a:ln>
                          <a:solidFill>
                            <a:srgbClr val="333333"/>
                          </a:solidFill>
                          <a:latin typeface="Arial Narrow" panose="020B0606020202030204" pitchFamily="34" charset="0"/>
                        </a:rPr>
                        <a:t>77 </a:t>
                      </a:r>
                      <a:endParaRPr lang="lv-LV"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1 </a:t>
                      </a:r>
                      <a:endParaRPr lang="lv-LV" dirty="0"/>
                    </a:p>
                  </a:txBody>
                  <a:tcPr>
                    <a:solidFill>
                      <a:schemeClr val="accent1">
                        <a:lumMod val="20000"/>
                        <a:lumOff val="80000"/>
                      </a:schemeClr>
                    </a:solidFill>
                  </a:tcPr>
                </a:tc>
                <a:extLst>
                  <a:ext uri="{0D108BD9-81ED-4DB2-BD59-A6C34878D82A}">
                    <a16:rowId xmlns:a16="http://schemas.microsoft.com/office/drawing/2014/main" val="134547412"/>
                  </a:ext>
                </a:extLst>
              </a:tr>
            </a:tbl>
          </a:graphicData>
        </a:graphic>
      </p:graphicFrame>
      <p:graphicFrame>
        <p:nvGraphicFramePr>
          <p:cNvPr id="5" name="Table 4">
            <a:extLst>
              <a:ext uri="{FF2B5EF4-FFF2-40B4-BE49-F238E27FC236}">
                <a16:creationId xmlns:a16="http://schemas.microsoft.com/office/drawing/2014/main" id="{1891181B-39DC-95FF-037D-FC299B09BC21}"/>
              </a:ext>
            </a:extLst>
          </p:cNvPr>
          <p:cNvGraphicFramePr>
            <a:graphicFrameLocks noGrp="1"/>
          </p:cNvGraphicFramePr>
          <p:nvPr>
            <p:extLst>
              <p:ext uri="{D42A27DB-BD31-4B8C-83A1-F6EECF244321}">
                <p14:modId xmlns:p14="http://schemas.microsoft.com/office/powerpoint/2010/main" val="2285306561"/>
              </p:ext>
            </p:extLst>
          </p:nvPr>
        </p:nvGraphicFramePr>
        <p:xfrm>
          <a:off x="1584262" y="3801846"/>
          <a:ext cx="9882572" cy="944880"/>
        </p:xfrm>
        <a:graphic>
          <a:graphicData uri="http://schemas.openxmlformats.org/drawingml/2006/table">
            <a:tbl>
              <a:tblPr firstRow="1" bandRow="1">
                <a:tableStyleId>{5C22544A-7EE6-4342-B048-85BDC9FD1C3A}</a:tableStyleId>
              </a:tblPr>
              <a:tblGrid>
                <a:gridCol w="1216811">
                  <a:extLst>
                    <a:ext uri="{9D8B030D-6E8A-4147-A177-3AD203B41FA5}">
                      <a16:colId xmlns:a16="http://schemas.microsoft.com/office/drawing/2014/main" val="1078244883"/>
                    </a:ext>
                  </a:extLst>
                </a:gridCol>
                <a:gridCol w="1169043">
                  <a:extLst>
                    <a:ext uri="{9D8B030D-6E8A-4147-A177-3AD203B41FA5}">
                      <a16:colId xmlns:a16="http://schemas.microsoft.com/office/drawing/2014/main" val="931820444"/>
                    </a:ext>
                  </a:extLst>
                </a:gridCol>
                <a:gridCol w="1379173">
                  <a:extLst>
                    <a:ext uri="{9D8B030D-6E8A-4147-A177-3AD203B41FA5}">
                      <a16:colId xmlns:a16="http://schemas.microsoft.com/office/drawing/2014/main" val="1388593809"/>
                    </a:ext>
                  </a:extLst>
                </a:gridCol>
                <a:gridCol w="1410326">
                  <a:extLst>
                    <a:ext uri="{9D8B030D-6E8A-4147-A177-3AD203B41FA5}">
                      <a16:colId xmlns:a16="http://schemas.microsoft.com/office/drawing/2014/main" val="3699837600"/>
                    </a:ext>
                  </a:extLst>
                </a:gridCol>
                <a:gridCol w="1030147">
                  <a:extLst>
                    <a:ext uri="{9D8B030D-6E8A-4147-A177-3AD203B41FA5}">
                      <a16:colId xmlns:a16="http://schemas.microsoft.com/office/drawing/2014/main" val="559280150"/>
                    </a:ext>
                  </a:extLst>
                </a:gridCol>
                <a:gridCol w="1319514">
                  <a:extLst>
                    <a:ext uri="{9D8B030D-6E8A-4147-A177-3AD203B41FA5}">
                      <a16:colId xmlns:a16="http://schemas.microsoft.com/office/drawing/2014/main" val="80010076"/>
                    </a:ext>
                  </a:extLst>
                </a:gridCol>
                <a:gridCol w="706056">
                  <a:extLst>
                    <a:ext uri="{9D8B030D-6E8A-4147-A177-3AD203B41FA5}">
                      <a16:colId xmlns:a16="http://schemas.microsoft.com/office/drawing/2014/main" val="1429877543"/>
                    </a:ext>
                  </a:extLst>
                </a:gridCol>
                <a:gridCol w="726719">
                  <a:extLst>
                    <a:ext uri="{9D8B030D-6E8A-4147-A177-3AD203B41FA5}">
                      <a16:colId xmlns:a16="http://schemas.microsoft.com/office/drawing/2014/main" val="3025132577"/>
                    </a:ext>
                  </a:extLst>
                </a:gridCol>
                <a:gridCol w="924783">
                  <a:extLst>
                    <a:ext uri="{9D8B030D-6E8A-4147-A177-3AD203B41FA5}">
                      <a16:colId xmlns:a16="http://schemas.microsoft.com/office/drawing/2014/main" val="926260358"/>
                    </a:ext>
                  </a:extLst>
                </a:gridCol>
              </a:tblGrid>
              <a:tr h="53799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lv-LV" sz="1600" b="0" dirty="0">
                          <a:ln w="3175" cmpd="sng">
                            <a:noFill/>
                          </a:ln>
                          <a:solidFill>
                            <a:srgbClr val="333333"/>
                          </a:solidFill>
                          <a:latin typeface="Arial Narrow" panose="020B0606020202030204" pitchFamily="34" charset="0"/>
                        </a:rPr>
                        <a:t>Matemātika (AL)</a:t>
                      </a:r>
                      <a:endParaRPr lang="lv-LV" sz="1600" b="0" dirty="0"/>
                    </a:p>
                  </a:txBody>
                  <a:tcPr>
                    <a:solidFill>
                      <a:schemeClr val="accent1">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Angļu valoda (AL)</a:t>
                      </a:r>
                      <a:endParaRPr lang="lv-LV" sz="1600" b="0" dirty="0"/>
                    </a:p>
                  </a:txBody>
                  <a:tcPr>
                    <a:solidFill>
                      <a:schemeClr val="accent1">
                        <a:lumMod val="40000"/>
                        <a:lumOff val="60000"/>
                      </a:schemeClr>
                    </a:solidFill>
                  </a:tcPr>
                </a:tc>
                <a:tc>
                  <a:txBody>
                    <a:bodyPr/>
                    <a:lstStyle/>
                    <a:p>
                      <a:pPr algn="l"/>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Dizains un tehnoloģ.(AL)</a:t>
                      </a:r>
                      <a:endParaRPr lang="lv-LV" sz="1600" b="0" dirty="0"/>
                    </a:p>
                  </a:txBody>
                  <a:tcPr>
                    <a:solidFill>
                      <a:schemeClr val="accent1">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Latv. valoda un lit. (AL)</a:t>
                      </a:r>
                      <a:endParaRPr lang="lv-LV" sz="1600" b="0" dirty="0"/>
                    </a:p>
                  </a:txBody>
                  <a:tcPr>
                    <a:solidFill>
                      <a:schemeClr val="accent1">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Bioloģija (AL)</a:t>
                      </a:r>
                    </a:p>
                  </a:txBody>
                  <a:tcPr>
                    <a:solidFill>
                      <a:schemeClr val="accent1">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Sociālās zinātnes (AL)</a:t>
                      </a:r>
                      <a:endParaRPr lang="lv-LV" sz="1600" b="0" dirty="0"/>
                    </a:p>
                  </a:txBody>
                  <a:tcPr>
                    <a:solidFill>
                      <a:schemeClr val="accent1">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Fizika (AL)</a:t>
                      </a:r>
                      <a:endParaRPr lang="lv-LV" sz="1600" b="0" dirty="0"/>
                    </a:p>
                  </a:txBody>
                  <a:tcPr>
                    <a:solidFill>
                      <a:schemeClr val="accent1">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lv-LV" sz="1600" b="0" dirty="0">
                          <a:ln w="3175" cmpd="sng">
                            <a:noFill/>
                          </a:ln>
                          <a:solidFill>
                            <a:srgbClr val="333333"/>
                          </a:solidFill>
                          <a:latin typeface="Arial Narrow" panose="020B0606020202030204" pitchFamily="34" charset="0"/>
                        </a:rPr>
                        <a:t>Ķīmija (AL) </a:t>
                      </a:r>
                      <a:endParaRPr lang="lv-LV" sz="1600" b="0" dirty="0"/>
                    </a:p>
                  </a:txBody>
                  <a:tcPr>
                    <a:solidFill>
                      <a:schemeClr val="accent1">
                        <a:lumMod val="40000"/>
                        <a:lumOff val="60000"/>
                      </a:schemeClr>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v-LV" sz="1600" b="0"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Vēsture (AL)</a:t>
                      </a:r>
                      <a:endParaRPr lang="lv-LV" sz="1600" b="0" dirty="0"/>
                    </a:p>
                  </a:txBody>
                  <a:tcPr>
                    <a:solidFill>
                      <a:schemeClr val="accent1">
                        <a:lumMod val="40000"/>
                        <a:lumOff val="60000"/>
                      </a:schemeClr>
                    </a:solidFill>
                  </a:tcPr>
                </a:tc>
                <a:extLst>
                  <a:ext uri="{0D108BD9-81ED-4DB2-BD59-A6C34878D82A}">
                    <a16:rowId xmlns:a16="http://schemas.microsoft.com/office/drawing/2014/main" val="3411544432"/>
                  </a:ext>
                </a:extLst>
              </a:tr>
              <a:tr h="0">
                <a:tc>
                  <a:txBody>
                    <a:bodyPr/>
                    <a:lstStyle/>
                    <a:p>
                      <a:pPr algn="ctr"/>
                      <a:r>
                        <a:rPr lang="lv-LV" sz="1800" b="1" dirty="0">
                          <a:ln w="3175" cmpd="sng">
                            <a:noFill/>
                          </a:ln>
                          <a:solidFill>
                            <a:srgbClr val="333333"/>
                          </a:solidFill>
                          <a:latin typeface="Arial Narrow" panose="020B0606020202030204" pitchFamily="34" charset="0"/>
                        </a:rPr>
                        <a:t>49</a:t>
                      </a:r>
                      <a:endParaRPr lang="lv-LV" b="1"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43 </a:t>
                      </a:r>
                      <a:endParaRPr lang="lv-LV" b="1"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25 </a:t>
                      </a:r>
                      <a:endParaRPr lang="lv-LV" b="1"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15</a:t>
                      </a:r>
                      <a:endParaRPr lang="lv-LV" b="1"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15</a:t>
                      </a:r>
                      <a:endParaRPr lang="lv-LV" b="1"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14  </a:t>
                      </a:r>
                      <a:endParaRPr lang="lv-LV" b="1"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9 </a:t>
                      </a:r>
                      <a:endParaRPr lang="lv-LV" b="1" dirty="0"/>
                    </a:p>
                  </a:txBody>
                  <a:tcPr>
                    <a:solidFill>
                      <a:schemeClr val="accent1">
                        <a:lumMod val="20000"/>
                        <a:lumOff val="80000"/>
                      </a:schemeClr>
                    </a:solidFill>
                  </a:tcPr>
                </a:tc>
                <a:tc>
                  <a:txBody>
                    <a:bodyPr/>
                    <a:lstStyle/>
                    <a:p>
                      <a:pPr algn="ctr"/>
                      <a:r>
                        <a:rPr lang="lv-LV" sz="1800" b="1" dirty="0">
                          <a:ln w="3175" cmpd="sng">
                            <a:noFill/>
                          </a:ln>
                          <a:solidFill>
                            <a:srgbClr val="333333"/>
                          </a:solidFill>
                          <a:latin typeface="Arial Narrow" panose="020B0606020202030204" pitchFamily="34" charset="0"/>
                        </a:rPr>
                        <a:t>8</a:t>
                      </a:r>
                      <a:endParaRPr lang="lv-LV" b="1" dirty="0"/>
                    </a:p>
                  </a:txBody>
                  <a:tcPr>
                    <a:solidFill>
                      <a:schemeClr val="accent1">
                        <a:lumMod val="20000"/>
                        <a:lumOff val="80000"/>
                      </a:schemeClr>
                    </a:solidFill>
                  </a:tcPr>
                </a:tc>
                <a:tc>
                  <a:txBody>
                    <a:bodyPr/>
                    <a:lstStyle/>
                    <a:p>
                      <a:pPr algn="ctr"/>
                      <a:r>
                        <a:rPr kumimoji="0" lang="lv-LV" sz="1800" b="1" i="0" u="none" strike="noStrike" kern="1200" cap="none" spc="0" normalizeH="0" baseline="0" noProof="0" dirty="0">
                          <a:ln w="3175" cmpd="sng">
                            <a:noFill/>
                          </a:ln>
                          <a:solidFill>
                            <a:srgbClr val="333333"/>
                          </a:solidFill>
                          <a:effectLst/>
                          <a:uLnTx/>
                          <a:uFillTx/>
                          <a:latin typeface="Arial Narrow" panose="020B0606020202030204" pitchFamily="34" charset="0"/>
                          <a:ea typeface="+mn-ea"/>
                          <a:cs typeface="+mn-cs"/>
                        </a:rPr>
                        <a:t>7</a:t>
                      </a:r>
                      <a:endParaRPr lang="lv-LV" b="1" dirty="0"/>
                    </a:p>
                  </a:txBody>
                  <a:tcPr>
                    <a:solidFill>
                      <a:schemeClr val="accent1">
                        <a:lumMod val="20000"/>
                        <a:lumOff val="80000"/>
                      </a:schemeClr>
                    </a:solidFill>
                  </a:tcPr>
                </a:tc>
                <a:extLst>
                  <a:ext uri="{0D108BD9-81ED-4DB2-BD59-A6C34878D82A}">
                    <a16:rowId xmlns:a16="http://schemas.microsoft.com/office/drawing/2014/main" val="134547412"/>
                  </a:ext>
                </a:extLst>
              </a:tr>
            </a:tbl>
          </a:graphicData>
        </a:graphic>
      </p:graphicFrame>
      <p:sp>
        <p:nvSpPr>
          <p:cNvPr id="6" name="TextBox 5">
            <a:extLst>
              <a:ext uri="{FF2B5EF4-FFF2-40B4-BE49-F238E27FC236}">
                <a16:creationId xmlns:a16="http://schemas.microsoft.com/office/drawing/2014/main" id="{E53BF202-8FBE-4662-6123-BE0EA05CC83B}"/>
              </a:ext>
            </a:extLst>
          </p:cNvPr>
          <p:cNvSpPr txBox="1"/>
          <p:nvPr/>
        </p:nvSpPr>
        <p:spPr>
          <a:xfrm>
            <a:off x="2766349" y="6471826"/>
            <a:ext cx="2442259" cy="261610"/>
          </a:xfrm>
          <a:prstGeom prst="rect">
            <a:avLst/>
          </a:prstGeom>
          <a:noFill/>
        </p:spPr>
        <p:txBody>
          <a:bodyPr wrap="square" rtlCol="0">
            <a:spAutoFit/>
          </a:bodyPr>
          <a:lstStyle/>
          <a:p>
            <a:r>
              <a:rPr lang="lv-LV" sz="1050" i="1" dirty="0"/>
              <a:t>*</a:t>
            </a:r>
            <a:r>
              <a:rPr lang="lv-LV" sz="1000" i="1" dirty="0">
                <a:latin typeface="Arial Narrow" panose="020B0606020202030204" pitchFamily="34" charset="0"/>
              </a:rPr>
              <a:t>Pēc VISC datiem</a:t>
            </a:r>
          </a:p>
        </p:txBody>
      </p:sp>
    </p:spTree>
    <p:extLst>
      <p:ext uri="{BB962C8B-B14F-4D97-AF65-F5344CB8AC3E}">
        <p14:creationId xmlns:p14="http://schemas.microsoft.com/office/powerpoint/2010/main" val="2263727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9DDED-F1D3-5E79-762D-B7160EC3D04C}"/>
              </a:ext>
            </a:extLst>
          </p:cNvPr>
          <p:cNvSpPr>
            <a:spLocks noGrp="1"/>
          </p:cNvSpPr>
          <p:nvPr>
            <p:ph type="title"/>
          </p:nvPr>
        </p:nvSpPr>
        <p:spPr/>
        <p:txBody>
          <a:bodyPr/>
          <a:lstStyle/>
          <a:p>
            <a:r>
              <a:rPr kumimoji="0" lang="lv-LV" sz="4000" b="1" i="0" u="none" strike="noStrike" kern="1200" cap="none" spc="0" normalizeH="0" baseline="0" noProof="0" dirty="0">
                <a:ln w="3175" cmpd="sng">
                  <a:noFill/>
                </a:ln>
                <a:solidFill>
                  <a:srgbClr val="9C85C0">
                    <a:lumMod val="75000"/>
                  </a:srgbClr>
                </a:solidFill>
                <a:effectLst/>
                <a:uLnTx/>
                <a:uFillTx/>
                <a:latin typeface="Arial Narrow" panose="020B0606020202030204" pitchFamily="34" charset="0"/>
                <a:ea typeface="+mj-ea"/>
                <a:cs typeface="+mj-cs"/>
              </a:rPr>
              <a:t>Optimālā līmeņa </a:t>
            </a:r>
            <a:r>
              <a:rPr lang="lv-LV" b="1" dirty="0">
                <a:solidFill>
                  <a:prstClr val="black"/>
                </a:solidFill>
                <a:latin typeface="Arial Narrow" panose="020B0606020202030204" pitchFamily="34" charset="0"/>
              </a:rPr>
              <a:t>CE vidējo mācību rezultātu kopvērtējums </a:t>
            </a:r>
            <a:r>
              <a:rPr kumimoji="0" lang="lv-LV" sz="4000" b="1" i="0" u="none" strike="noStrike" kern="1200" cap="none" spc="0" normalizeH="0" baseline="0" noProof="0" dirty="0">
                <a:ln w="3175" cmpd="sng">
                  <a:noFill/>
                </a:ln>
                <a:solidFill>
                  <a:prstClr val="black"/>
                </a:solidFill>
                <a:effectLst/>
                <a:uLnTx/>
                <a:uFillTx/>
                <a:latin typeface="Arial Narrow" panose="020B0606020202030204" pitchFamily="34" charset="0"/>
                <a:ea typeface="+mj-ea"/>
                <a:cs typeface="+mj-cs"/>
              </a:rPr>
              <a:t>(%)</a:t>
            </a:r>
            <a:endParaRPr lang="lv-LV" dirty="0"/>
          </a:p>
        </p:txBody>
      </p:sp>
      <p:graphicFrame>
        <p:nvGraphicFramePr>
          <p:cNvPr id="6" name="Content Placeholder 5">
            <a:extLst>
              <a:ext uri="{FF2B5EF4-FFF2-40B4-BE49-F238E27FC236}">
                <a16:creationId xmlns:a16="http://schemas.microsoft.com/office/drawing/2014/main" id="{BDFEB0C4-798E-71A8-D7FC-E488C55D7B26}"/>
              </a:ext>
            </a:extLst>
          </p:cNvPr>
          <p:cNvGraphicFramePr>
            <a:graphicFrameLocks noGrp="1"/>
          </p:cNvGraphicFramePr>
          <p:nvPr>
            <p:ph idx="1"/>
            <p:extLst>
              <p:ext uri="{D42A27DB-BD31-4B8C-83A1-F6EECF244321}">
                <p14:modId xmlns:p14="http://schemas.microsoft.com/office/powerpoint/2010/main" val="3019205244"/>
              </p:ext>
            </p:extLst>
          </p:nvPr>
        </p:nvGraphicFramePr>
        <p:xfrm>
          <a:off x="1484313" y="2291787"/>
          <a:ext cx="10018712" cy="4363656"/>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5622B6EC-34E0-AEDF-364E-4371639F9D80}"/>
              </a:ext>
            </a:extLst>
          </p:cNvPr>
          <p:cNvSpPr txBox="1"/>
          <p:nvPr/>
        </p:nvSpPr>
        <p:spPr>
          <a:xfrm>
            <a:off x="2569580" y="6393833"/>
            <a:ext cx="2442259" cy="246221"/>
          </a:xfrm>
          <a:prstGeom prst="rect">
            <a:avLst/>
          </a:prstGeom>
          <a:noFill/>
        </p:spPr>
        <p:txBody>
          <a:bodyPr wrap="square" rtlCol="0">
            <a:spAutoFit/>
          </a:bodyPr>
          <a:lstStyle/>
          <a:p>
            <a:r>
              <a:rPr lang="lv-LV" sz="1000" i="1" dirty="0">
                <a:latin typeface="Arial Narrow" panose="020B0606020202030204" pitchFamily="34" charset="0"/>
              </a:rPr>
              <a:t>*Pēc VISC datiem</a:t>
            </a:r>
          </a:p>
        </p:txBody>
      </p:sp>
    </p:spTree>
    <p:extLst>
      <p:ext uri="{BB962C8B-B14F-4D97-AF65-F5344CB8AC3E}">
        <p14:creationId xmlns:p14="http://schemas.microsoft.com/office/powerpoint/2010/main" val="23699106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1734</TotalTime>
  <Words>1213</Words>
  <Application>Microsoft Office PowerPoint</Application>
  <PresentationFormat>Widescreen</PresentationFormat>
  <Paragraphs>299</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Arial Narrow</vt:lpstr>
      <vt:lpstr>Calibri</vt:lpstr>
      <vt:lpstr>Corbel</vt:lpstr>
      <vt:lpstr>Parallax</vt:lpstr>
      <vt:lpstr>2023./2024.m.g. Valsts pārbaudes darbu rezultāti  </vt:lpstr>
      <vt:lpstr>Pamata izglītības posma  Centralizēto eksāmenu (CE) rezultāti </vt:lpstr>
      <vt:lpstr>CE vidējo mācību rezultātu kopvērtējums (%) 9. klasēm</vt:lpstr>
      <vt:lpstr>Angļu valodas CE mācību rezultātu vidējais vērtējums (%)</vt:lpstr>
      <vt:lpstr>Latviešu valodas CE mācību rezultātu vidējais vērtējums (%)</vt:lpstr>
      <vt:lpstr>Matemātikas CE mācību rezultātu vidējais vērtējums (%)</vt:lpstr>
      <vt:lpstr>Kopsavilkums par 9. klašu CE</vt:lpstr>
      <vt:lpstr>Vidējā izglītības posma  Centralizēto eksāmenu (CE) rezultāti</vt:lpstr>
      <vt:lpstr>Optimālā līmeņa CE vidējo mācību rezultātu kopvērtējums (%)</vt:lpstr>
      <vt:lpstr>Ādažu un blakus novadu izglītības iestāžu  optimālā līmeņa CE *rezultāti</vt:lpstr>
      <vt:lpstr>Augstākā līmeņa CE vidējo mācību rezultātu kopvērtējums (%)</vt:lpstr>
      <vt:lpstr>Ādažu un blakus novadu izglītības iestāžu  augstākā līmeņa CE *rezultāti</vt:lpstr>
      <vt:lpstr>Kopsavilkums par vidējā izglītības posma 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Lasma Dene</dc:creator>
  <cp:lastModifiedBy>Sintija Tenisa</cp:lastModifiedBy>
  <cp:revision>17</cp:revision>
  <cp:lastPrinted>2024-09-30T08:04:07Z</cp:lastPrinted>
  <dcterms:created xsi:type="dcterms:W3CDTF">2024-09-27T15:54:47Z</dcterms:created>
  <dcterms:modified xsi:type="dcterms:W3CDTF">2024-10-07T11:51:39Z</dcterms:modified>
</cp:coreProperties>
</file>