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7" r:id="rId2"/>
    <p:sldId id="363" r:id="rId3"/>
    <p:sldId id="365" r:id="rId4"/>
    <p:sldId id="366" r:id="rId5"/>
    <p:sldId id="367" r:id="rId6"/>
    <p:sldId id="368" r:id="rId7"/>
    <p:sldId id="377" r:id="rId8"/>
    <p:sldId id="381" r:id="rId9"/>
    <p:sldId id="380" r:id="rId10"/>
    <p:sldId id="373" r:id="rId11"/>
    <p:sldId id="382" r:id="rId12"/>
    <p:sldId id="383" r:id="rId13"/>
  </p:sldIdLst>
  <p:sldSz cx="12192000" cy="6858000"/>
  <p:notesSz cx="6792913" cy="992505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1C33CAF-B2BD-DD9C-2B46-E1BF2FD36702}" name="Līga Krūziņa" initials="LK" userId="S::liga.kruzina@adazuudens.lv::31180b48-984e-4d44-bbb3-309211fea51a" providerId="AD"/>
  <p188:author id="{0426DAF0-2143-D3D1-5CAB-85835F1AE252}" name="Inga Reke" initials="IR" userId="S::inga.reke@Adazi.lv::167744bb-0684-4468-985a-ae74807f07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B63D"/>
    <a:srgbClr val="6F8E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Vidējs stils 3 - izcēlum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53" autoAdjust="0"/>
    <p:restoredTop sz="94590" autoAdjust="0"/>
  </p:normalViewPr>
  <p:slideViewPr>
    <p:cSldViewPr snapToGrid="0" snapToObjects="1">
      <p:cViewPr varScale="1">
        <p:scale>
          <a:sx n="78" d="100"/>
          <a:sy n="78" d="100"/>
        </p:scale>
        <p:origin x="100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325B2CF-31F3-4A3A-AE50-B70CAD98A4C4}"/>
              </a:ext>
            </a:extLst>
          </p:cNvPr>
          <p:cNvSpPr>
            <a:spLocks noGrp="1"/>
          </p:cNvSpPr>
          <p:nvPr>
            <p:ph type="hdr" sz="quarter"/>
          </p:nvPr>
        </p:nvSpPr>
        <p:spPr>
          <a:xfrm>
            <a:off x="1" y="0"/>
            <a:ext cx="2943595" cy="497976"/>
          </a:xfrm>
          <a:prstGeom prst="rect">
            <a:avLst/>
          </a:prstGeom>
        </p:spPr>
        <p:txBody>
          <a:bodyPr vert="horz" lIns="91403" tIns="45702" rIns="91403" bIns="45702"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C27AD9B0-810D-43D0-A495-ADD166AC7549}"/>
              </a:ext>
            </a:extLst>
          </p:cNvPr>
          <p:cNvSpPr>
            <a:spLocks noGrp="1"/>
          </p:cNvSpPr>
          <p:nvPr>
            <p:ph type="dt" idx="1"/>
          </p:nvPr>
        </p:nvSpPr>
        <p:spPr>
          <a:xfrm>
            <a:off x="3847746" y="0"/>
            <a:ext cx="2943595" cy="497976"/>
          </a:xfrm>
          <a:prstGeom prst="rect">
            <a:avLst/>
          </a:prstGeom>
        </p:spPr>
        <p:txBody>
          <a:bodyPr vert="horz" lIns="91403" tIns="45702" rIns="91403" bIns="45702" rtlCol="0"/>
          <a:lstStyle>
            <a:lvl1pPr algn="r" eaLnBrk="1" fontAlgn="auto" hangingPunct="1">
              <a:spcBef>
                <a:spcPts val="0"/>
              </a:spcBef>
              <a:spcAft>
                <a:spcPts val="0"/>
              </a:spcAft>
              <a:defRPr sz="1200">
                <a:latin typeface="+mn-lt"/>
              </a:defRPr>
            </a:lvl1pPr>
          </a:lstStyle>
          <a:p>
            <a:pPr>
              <a:defRPr/>
            </a:pPr>
            <a:fld id="{24975B08-CC19-44CA-85EB-1585BA64692E}" type="datetimeFigureOut">
              <a:rPr lang="en-US"/>
              <a:pPr>
                <a:defRPr/>
              </a:pPr>
              <a:t>10/11/2024</a:t>
            </a:fld>
            <a:endParaRPr lang="en-US"/>
          </a:p>
        </p:txBody>
      </p:sp>
      <p:sp>
        <p:nvSpPr>
          <p:cNvPr id="4" name="Slide Image Placeholder 3">
            <a:extLst>
              <a:ext uri="{FF2B5EF4-FFF2-40B4-BE49-F238E27FC236}">
                <a16:creationId xmlns:a16="http://schemas.microsoft.com/office/drawing/2014/main" id="{01D974CE-A9F8-4699-9557-9735D6A45D45}"/>
              </a:ext>
            </a:extLst>
          </p:cNvPr>
          <p:cNvSpPr>
            <a:spLocks noGrp="1" noRot="1" noChangeAspect="1"/>
          </p:cNvSpPr>
          <p:nvPr>
            <p:ph type="sldImg" idx="2"/>
          </p:nvPr>
        </p:nvSpPr>
        <p:spPr>
          <a:xfrm>
            <a:off x="419100" y="1241425"/>
            <a:ext cx="5954713" cy="3349625"/>
          </a:xfrm>
          <a:prstGeom prst="rect">
            <a:avLst/>
          </a:prstGeom>
          <a:noFill/>
          <a:ln w="12700">
            <a:solidFill>
              <a:prstClr val="black"/>
            </a:solidFill>
          </a:ln>
        </p:spPr>
        <p:txBody>
          <a:bodyPr vert="horz" lIns="91403" tIns="45702" rIns="91403" bIns="45702" rtlCol="0" anchor="ctr"/>
          <a:lstStyle/>
          <a:p>
            <a:pPr lvl="0"/>
            <a:endParaRPr lang="en-US" noProof="0"/>
          </a:p>
        </p:txBody>
      </p:sp>
      <p:sp>
        <p:nvSpPr>
          <p:cNvPr id="5" name="Notes Placeholder 4">
            <a:extLst>
              <a:ext uri="{FF2B5EF4-FFF2-40B4-BE49-F238E27FC236}">
                <a16:creationId xmlns:a16="http://schemas.microsoft.com/office/drawing/2014/main" id="{9FA1BA77-E4FD-4DF5-BBF6-05D3A2ECE21E}"/>
              </a:ext>
            </a:extLst>
          </p:cNvPr>
          <p:cNvSpPr>
            <a:spLocks noGrp="1"/>
          </p:cNvSpPr>
          <p:nvPr>
            <p:ph type="body" sz="quarter" idx="3"/>
          </p:nvPr>
        </p:nvSpPr>
        <p:spPr>
          <a:xfrm>
            <a:off x="679292" y="4776430"/>
            <a:ext cx="5434330" cy="3907989"/>
          </a:xfrm>
          <a:prstGeom prst="rect">
            <a:avLst/>
          </a:prstGeom>
        </p:spPr>
        <p:txBody>
          <a:bodyPr vert="horz" lIns="91403" tIns="45702" rIns="91403" bIns="45702"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D5EFE9-9539-4F64-990A-05F7AB0F58EA}"/>
              </a:ext>
            </a:extLst>
          </p:cNvPr>
          <p:cNvSpPr>
            <a:spLocks noGrp="1"/>
          </p:cNvSpPr>
          <p:nvPr>
            <p:ph type="ftr" sz="quarter" idx="4"/>
          </p:nvPr>
        </p:nvSpPr>
        <p:spPr>
          <a:xfrm>
            <a:off x="1" y="9427076"/>
            <a:ext cx="2943595" cy="497975"/>
          </a:xfrm>
          <a:prstGeom prst="rect">
            <a:avLst/>
          </a:prstGeom>
        </p:spPr>
        <p:txBody>
          <a:bodyPr vert="horz" lIns="91403" tIns="45702" rIns="91403" bIns="45702"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799666E0-8A13-44B8-83C9-D8EDBC7F920F}"/>
              </a:ext>
            </a:extLst>
          </p:cNvPr>
          <p:cNvSpPr>
            <a:spLocks noGrp="1"/>
          </p:cNvSpPr>
          <p:nvPr>
            <p:ph type="sldNum" sz="quarter" idx="5"/>
          </p:nvPr>
        </p:nvSpPr>
        <p:spPr>
          <a:xfrm>
            <a:off x="3847746" y="9427076"/>
            <a:ext cx="2943595" cy="497975"/>
          </a:xfrm>
          <a:prstGeom prst="rect">
            <a:avLst/>
          </a:prstGeom>
        </p:spPr>
        <p:txBody>
          <a:bodyPr vert="horz" wrap="square" lIns="91403" tIns="45702" rIns="91403" bIns="45702" numCol="1" anchor="b" anchorCtr="0" compatLnSpc="1">
            <a:prstTxWarp prst="textNoShape">
              <a:avLst/>
            </a:prstTxWarp>
          </a:bodyPr>
          <a:lstStyle>
            <a:lvl1pPr algn="r" eaLnBrk="1" hangingPunct="1">
              <a:defRPr sz="1200"/>
            </a:lvl1pPr>
          </a:lstStyle>
          <a:p>
            <a:pPr>
              <a:defRPr/>
            </a:pPr>
            <a:fld id="{DCAF71F6-6AD3-4F31-97A9-3A34FDDDDAF5}"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3E2A55-88F9-45D4-AF24-8A2F9FE6655D}"/>
              </a:ext>
            </a:extLst>
          </p:cNvPr>
          <p:cNvSpPr>
            <a:spLocks noGrp="1"/>
          </p:cNvSpPr>
          <p:nvPr>
            <p:ph type="dt" sz="half" idx="10"/>
          </p:nvPr>
        </p:nvSpPr>
        <p:spPr/>
        <p:txBody>
          <a:bodyPr/>
          <a:lstStyle>
            <a:lvl1pPr>
              <a:defRPr/>
            </a:lvl1pPr>
          </a:lstStyle>
          <a:p>
            <a:pPr>
              <a:defRPr/>
            </a:pPr>
            <a:fld id="{57FAD4A7-050A-4D03-A38C-0FD17437B608}" type="datetime1">
              <a:rPr lang="en-US"/>
              <a:pPr>
                <a:defRPr/>
              </a:pPr>
              <a:t>10/11/2024</a:t>
            </a:fld>
            <a:endParaRPr lang="en-US"/>
          </a:p>
        </p:txBody>
      </p:sp>
      <p:sp>
        <p:nvSpPr>
          <p:cNvPr id="5" name="Footer Placeholder 4">
            <a:extLst>
              <a:ext uri="{FF2B5EF4-FFF2-40B4-BE49-F238E27FC236}">
                <a16:creationId xmlns:a16="http://schemas.microsoft.com/office/drawing/2014/main" id="{6423FA10-F72E-4701-AEC9-9873B5B0D4F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8EA230C-8371-4E2E-835D-4DFEF32A2854}"/>
              </a:ext>
            </a:extLst>
          </p:cNvPr>
          <p:cNvSpPr>
            <a:spLocks noGrp="1"/>
          </p:cNvSpPr>
          <p:nvPr>
            <p:ph type="sldNum" sz="quarter" idx="12"/>
          </p:nvPr>
        </p:nvSpPr>
        <p:spPr/>
        <p:txBody>
          <a:bodyPr/>
          <a:lstStyle>
            <a:lvl1pPr>
              <a:defRPr/>
            </a:lvl1pPr>
          </a:lstStyle>
          <a:p>
            <a:pPr>
              <a:defRPr/>
            </a:pPr>
            <a:fld id="{CC10E5D4-6E23-4F9D-A249-483F508FD01E}" type="slidenum">
              <a:rPr lang="en-US" altLang="lv-LV"/>
              <a:pPr>
                <a:defRPr/>
              </a:pPr>
              <a:t>‹#›</a:t>
            </a:fld>
            <a:endParaRPr lang="en-US" altLang="lv-LV"/>
          </a:p>
        </p:txBody>
      </p:sp>
    </p:spTree>
    <p:extLst>
      <p:ext uri="{BB962C8B-B14F-4D97-AF65-F5344CB8AC3E}">
        <p14:creationId xmlns:p14="http://schemas.microsoft.com/office/powerpoint/2010/main" val="1265892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178791-6627-4D6F-80D0-541D0112EF00}"/>
              </a:ext>
            </a:extLst>
          </p:cNvPr>
          <p:cNvSpPr>
            <a:spLocks noGrp="1"/>
          </p:cNvSpPr>
          <p:nvPr>
            <p:ph type="dt" sz="half" idx="10"/>
          </p:nvPr>
        </p:nvSpPr>
        <p:spPr/>
        <p:txBody>
          <a:bodyPr/>
          <a:lstStyle>
            <a:lvl1pPr>
              <a:defRPr/>
            </a:lvl1pPr>
          </a:lstStyle>
          <a:p>
            <a:pPr>
              <a:defRPr/>
            </a:pPr>
            <a:fld id="{6FA1D809-7D02-4DE1-A864-7AB5B8C7E2C7}" type="datetime1">
              <a:rPr lang="en-US"/>
              <a:pPr>
                <a:defRPr/>
              </a:pPr>
              <a:t>10/11/2024</a:t>
            </a:fld>
            <a:endParaRPr lang="en-US"/>
          </a:p>
        </p:txBody>
      </p:sp>
      <p:sp>
        <p:nvSpPr>
          <p:cNvPr id="5" name="Footer Placeholder 4">
            <a:extLst>
              <a:ext uri="{FF2B5EF4-FFF2-40B4-BE49-F238E27FC236}">
                <a16:creationId xmlns:a16="http://schemas.microsoft.com/office/drawing/2014/main" id="{BDBD45B4-8451-4408-9A54-5403DA72E26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8DD74E2-32E0-4515-8608-E7114D317F2C}"/>
              </a:ext>
            </a:extLst>
          </p:cNvPr>
          <p:cNvSpPr>
            <a:spLocks noGrp="1"/>
          </p:cNvSpPr>
          <p:nvPr>
            <p:ph type="sldNum" sz="quarter" idx="12"/>
          </p:nvPr>
        </p:nvSpPr>
        <p:spPr/>
        <p:txBody>
          <a:bodyPr/>
          <a:lstStyle>
            <a:lvl1pPr>
              <a:defRPr/>
            </a:lvl1pPr>
          </a:lstStyle>
          <a:p>
            <a:pPr>
              <a:defRPr/>
            </a:pPr>
            <a:fld id="{852AFC63-18A4-42B0-9DA3-215127049C51}" type="slidenum">
              <a:rPr lang="en-US" altLang="lv-LV"/>
              <a:pPr>
                <a:defRPr/>
              </a:pPr>
              <a:t>‹#›</a:t>
            </a:fld>
            <a:endParaRPr lang="en-US" altLang="lv-LV"/>
          </a:p>
        </p:txBody>
      </p:sp>
    </p:spTree>
    <p:extLst>
      <p:ext uri="{BB962C8B-B14F-4D97-AF65-F5344CB8AC3E}">
        <p14:creationId xmlns:p14="http://schemas.microsoft.com/office/powerpoint/2010/main" val="2031415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FFCF2-D335-4469-8B5C-82C5AB45711E}"/>
              </a:ext>
            </a:extLst>
          </p:cNvPr>
          <p:cNvSpPr>
            <a:spLocks noGrp="1"/>
          </p:cNvSpPr>
          <p:nvPr>
            <p:ph type="dt" sz="half" idx="10"/>
          </p:nvPr>
        </p:nvSpPr>
        <p:spPr/>
        <p:txBody>
          <a:bodyPr/>
          <a:lstStyle>
            <a:lvl1pPr>
              <a:defRPr/>
            </a:lvl1pPr>
          </a:lstStyle>
          <a:p>
            <a:pPr>
              <a:defRPr/>
            </a:pPr>
            <a:fld id="{D41B1EBC-0AAF-4F50-9FEE-C0A6E6D6B65E}" type="datetime1">
              <a:rPr lang="en-US"/>
              <a:pPr>
                <a:defRPr/>
              </a:pPr>
              <a:t>10/11/2024</a:t>
            </a:fld>
            <a:endParaRPr lang="en-US"/>
          </a:p>
        </p:txBody>
      </p:sp>
      <p:sp>
        <p:nvSpPr>
          <p:cNvPr id="5" name="Footer Placeholder 4">
            <a:extLst>
              <a:ext uri="{FF2B5EF4-FFF2-40B4-BE49-F238E27FC236}">
                <a16:creationId xmlns:a16="http://schemas.microsoft.com/office/drawing/2014/main" id="{8E004EEA-0A8A-42A0-B694-8EC5CC4E965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143B797-8E3F-4017-8E2B-5B94AE6BB4DE}"/>
              </a:ext>
            </a:extLst>
          </p:cNvPr>
          <p:cNvSpPr>
            <a:spLocks noGrp="1"/>
          </p:cNvSpPr>
          <p:nvPr>
            <p:ph type="sldNum" sz="quarter" idx="12"/>
          </p:nvPr>
        </p:nvSpPr>
        <p:spPr/>
        <p:txBody>
          <a:bodyPr/>
          <a:lstStyle>
            <a:lvl1pPr>
              <a:defRPr/>
            </a:lvl1pPr>
          </a:lstStyle>
          <a:p>
            <a:pPr>
              <a:defRPr/>
            </a:pPr>
            <a:fld id="{2B20EA2C-414C-4312-862D-7269EA8B9E90}" type="slidenum">
              <a:rPr lang="en-US" altLang="lv-LV"/>
              <a:pPr>
                <a:defRPr/>
              </a:pPr>
              <a:t>‹#›</a:t>
            </a:fld>
            <a:endParaRPr lang="en-US" altLang="lv-LV"/>
          </a:p>
        </p:txBody>
      </p:sp>
    </p:spTree>
    <p:extLst>
      <p:ext uri="{BB962C8B-B14F-4D97-AF65-F5344CB8AC3E}">
        <p14:creationId xmlns:p14="http://schemas.microsoft.com/office/powerpoint/2010/main" val="2443715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F1222-6ED3-411A-90F0-350260990C55}"/>
              </a:ext>
            </a:extLst>
          </p:cNvPr>
          <p:cNvSpPr>
            <a:spLocks noGrp="1"/>
          </p:cNvSpPr>
          <p:nvPr>
            <p:ph type="dt" sz="half" idx="10"/>
          </p:nvPr>
        </p:nvSpPr>
        <p:spPr/>
        <p:txBody>
          <a:bodyPr/>
          <a:lstStyle>
            <a:lvl1pPr>
              <a:defRPr/>
            </a:lvl1pPr>
          </a:lstStyle>
          <a:p>
            <a:pPr>
              <a:defRPr/>
            </a:pPr>
            <a:fld id="{1C466D6C-3049-4A58-961F-96CF383AE3EC}" type="datetime1">
              <a:rPr lang="en-US"/>
              <a:pPr>
                <a:defRPr/>
              </a:pPr>
              <a:t>10/11/2024</a:t>
            </a:fld>
            <a:endParaRPr lang="en-US"/>
          </a:p>
        </p:txBody>
      </p:sp>
      <p:sp>
        <p:nvSpPr>
          <p:cNvPr id="5" name="Footer Placeholder 4">
            <a:extLst>
              <a:ext uri="{FF2B5EF4-FFF2-40B4-BE49-F238E27FC236}">
                <a16:creationId xmlns:a16="http://schemas.microsoft.com/office/drawing/2014/main" id="{7C0F2D21-B3C7-43CB-9D02-CE45C148588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6126173-C021-4D88-AEA3-0EC27E407110}"/>
              </a:ext>
            </a:extLst>
          </p:cNvPr>
          <p:cNvSpPr>
            <a:spLocks noGrp="1"/>
          </p:cNvSpPr>
          <p:nvPr>
            <p:ph type="sldNum" sz="quarter" idx="12"/>
          </p:nvPr>
        </p:nvSpPr>
        <p:spPr/>
        <p:txBody>
          <a:bodyPr/>
          <a:lstStyle>
            <a:lvl1pPr>
              <a:defRPr/>
            </a:lvl1pPr>
          </a:lstStyle>
          <a:p>
            <a:pPr>
              <a:defRPr/>
            </a:pPr>
            <a:fld id="{34A10E14-9AC4-4544-A10C-62F0471382FB}" type="slidenum">
              <a:rPr lang="en-US" altLang="lv-LV"/>
              <a:pPr>
                <a:defRPr/>
              </a:pPr>
              <a:t>‹#›</a:t>
            </a:fld>
            <a:endParaRPr lang="en-US" altLang="lv-LV"/>
          </a:p>
        </p:txBody>
      </p:sp>
    </p:spTree>
    <p:extLst>
      <p:ext uri="{BB962C8B-B14F-4D97-AF65-F5344CB8AC3E}">
        <p14:creationId xmlns:p14="http://schemas.microsoft.com/office/powerpoint/2010/main" val="3020498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EF7269C-F929-40ED-B5DC-5095661E7B5C}"/>
              </a:ext>
            </a:extLst>
          </p:cNvPr>
          <p:cNvSpPr>
            <a:spLocks noGrp="1"/>
          </p:cNvSpPr>
          <p:nvPr>
            <p:ph type="dt" sz="half" idx="10"/>
          </p:nvPr>
        </p:nvSpPr>
        <p:spPr/>
        <p:txBody>
          <a:bodyPr/>
          <a:lstStyle>
            <a:lvl1pPr>
              <a:defRPr/>
            </a:lvl1pPr>
          </a:lstStyle>
          <a:p>
            <a:pPr>
              <a:defRPr/>
            </a:pPr>
            <a:fld id="{0E4D45F5-7739-49BB-8BCF-57473146DED4}" type="datetime1">
              <a:rPr lang="en-US"/>
              <a:pPr>
                <a:defRPr/>
              </a:pPr>
              <a:t>10/11/2024</a:t>
            </a:fld>
            <a:endParaRPr lang="en-US"/>
          </a:p>
        </p:txBody>
      </p:sp>
      <p:sp>
        <p:nvSpPr>
          <p:cNvPr id="5" name="Footer Placeholder 4">
            <a:extLst>
              <a:ext uri="{FF2B5EF4-FFF2-40B4-BE49-F238E27FC236}">
                <a16:creationId xmlns:a16="http://schemas.microsoft.com/office/drawing/2014/main" id="{BD6C7198-522C-4C59-A367-E0CC0E4FD99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8439C62-9C19-47C9-95EC-F573AADFF7FA}"/>
              </a:ext>
            </a:extLst>
          </p:cNvPr>
          <p:cNvSpPr>
            <a:spLocks noGrp="1"/>
          </p:cNvSpPr>
          <p:nvPr>
            <p:ph type="sldNum" sz="quarter" idx="12"/>
          </p:nvPr>
        </p:nvSpPr>
        <p:spPr/>
        <p:txBody>
          <a:bodyPr/>
          <a:lstStyle>
            <a:lvl1pPr>
              <a:defRPr/>
            </a:lvl1pPr>
          </a:lstStyle>
          <a:p>
            <a:pPr>
              <a:defRPr/>
            </a:pPr>
            <a:fld id="{E9B19F69-A8D1-47A3-9BC8-FFBA0735F722}" type="slidenum">
              <a:rPr lang="en-US" altLang="lv-LV"/>
              <a:pPr>
                <a:defRPr/>
              </a:pPr>
              <a:t>‹#›</a:t>
            </a:fld>
            <a:endParaRPr lang="en-US" altLang="lv-LV"/>
          </a:p>
        </p:txBody>
      </p:sp>
    </p:spTree>
    <p:extLst>
      <p:ext uri="{BB962C8B-B14F-4D97-AF65-F5344CB8AC3E}">
        <p14:creationId xmlns:p14="http://schemas.microsoft.com/office/powerpoint/2010/main" val="35104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18828A8-CF53-4177-91D4-5F0802BB9C4D}"/>
              </a:ext>
            </a:extLst>
          </p:cNvPr>
          <p:cNvSpPr>
            <a:spLocks noGrp="1"/>
          </p:cNvSpPr>
          <p:nvPr>
            <p:ph type="dt" sz="half" idx="10"/>
          </p:nvPr>
        </p:nvSpPr>
        <p:spPr/>
        <p:txBody>
          <a:bodyPr/>
          <a:lstStyle>
            <a:lvl1pPr>
              <a:defRPr/>
            </a:lvl1pPr>
          </a:lstStyle>
          <a:p>
            <a:pPr>
              <a:defRPr/>
            </a:pPr>
            <a:fld id="{323D44F7-CADB-4C9C-8BF7-85B0CEA9BB84}" type="datetime1">
              <a:rPr lang="en-US"/>
              <a:pPr>
                <a:defRPr/>
              </a:pPr>
              <a:t>10/11/2024</a:t>
            </a:fld>
            <a:endParaRPr lang="en-US"/>
          </a:p>
        </p:txBody>
      </p:sp>
      <p:sp>
        <p:nvSpPr>
          <p:cNvPr id="6" name="Footer Placeholder 4">
            <a:extLst>
              <a:ext uri="{FF2B5EF4-FFF2-40B4-BE49-F238E27FC236}">
                <a16:creationId xmlns:a16="http://schemas.microsoft.com/office/drawing/2014/main" id="{59536824-C496-4EA0-9D34-9F08C7529B5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6B2C35B-1BFF-45A4-8660-878D3F7CBE47}"/>
              </a:ext>
            </a:extLst>
          </p:cNvPr>
          <p:cNvSpPr>
            <a:spLocks noGrp="1"/>
          </p:cNvSpPr>
          <p:nvPr>
            <p:ph type="sldNum" sz="quarter" idx="12"/>
          </p:nvPr>
        </p:nvSpPr>
        <p:spPr/>
        <p:txBody>
          <a:bodyPr/>
          <a:lstStyle>
            <a:lvl1pPr>
              <a:defRPr/>
            </a:lvl1pPr>
          </a:lstStyle>
          <a:p>
            <a:pPr>
              <a:defRPr/>
            </a:pPr>
            <a:fld id="{7404630E-E933-4B46-902F-0D5F93AA49A2}" type="slidenum">
              <a:rPr lang="en-US" altLang="lv-LV"/>
              <a:pPr>
                <a:defRPr/>
              </a:pPr>
              <a:t>‹#›</a:t>
            </a:fld>
            <a:endParaRPr lang="en-US" altLang="lv-LV"/>
          </a:p>
        </p:txBody>
      </p:sp>
    </p:spTree>
    <p:extLst>
      <p:ext uri="{BB962C8B-B14F-4D97-AF65-F5344CB8AC3E}">
        <p14:creationId xmlns:p14="http://schemas.microsoft.com/office/powerpoint/2010/main" val="294973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BABBA2D-3902-453F-8408-8C259850B404}"/>
              </a:ext>
            </a:extLst>
          </p:cNvPr>
          <p:cNvSpPr>
            <a:spLocks noGrp="1"/>
          </p:cNvSpPr>
          <p:nvPr>
            <p:ph type="dt" sz="half" idx="10"/>
          </p:nvPr>
        </p:nvSpPr>
        <p:spPr/>
        <p:txBody>
          <a:bodyPr/>
          <a:lstStyle>
            <a:lvl1pPr>
              <a:defRPr/>
            </a:lvl1pPr>
          </a:lstStyle>
          <a:p>
            <a:pPr>
              <a:defRPr/>
            </a:pPr>
            <a:fld id="{FDFE992E-F9D8-4B3D-AE93-9EEADE225829}" type="datetime1">
              <a:rPr lang="en-US"/>
              <a:pPr>
                <a:defRPr/>
              </a:pPr>
              <a:t>10/11/2024</a:t>
            </a:fld>
            <a:endParaRPr lang="en-US"/>
          </a:p>
        </p:txBody>
      </p:sp>
      <p:sp>
        <p:nvSpPr>
          <p:cNvPr id="8" name="Footer Placeholder 4">
            <a:extLst>
              <a:ext uri="{FF2B5EF4-FFF2-40B4-BE49-F238E27FC236}">
                <a16:creationId xmlns:a16="http://schemas.microsoft.com/office/drawing/2014/main" id="{0ACC5699-4F17-476E-B261-CD88379262A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0A51D61-FAA7-4BB7-B6A0-7BE42897340D}"/>
              </a:ext>
            </a:extLst>
          </p:cNvPr>
          <p:cNvSpPr>
            <a:spLocks noGrp="1"/>
          </p:cNvSpPr>
          <p:nvPr>
            <p:ph type="sldNum" sz="quarter" idx="12"/>
          </p:nvPr>
        </p:nvSpPr>
        <p:spPr/>
        <p:txBody>
          <a:bodyPr/>
          <a:lstStyle>
            <a:lvl1pPr>
              <a:defRPr/>
            </a:lvl1pPr>
          </a:lstStyle>
          <a:p>
            <a:pPr>
              <a:defRPr/>
            </a:pPr>
            <a:fld id="{5CF9C9D1-400D-4B49-A84F-51ABF26B8257}" type="slidenum">
              <a:rPr lang="en-US" altLang="lv-LV"/>
              <a:pPr>
                <a:defRPr/>
              </a:pPr>
              <a:t>‹#›</a:t>
            </a:fld>
            <a:endParaRPr lang="en-US" altLang="lv-LV"/>
          </a:p>
        </p:txBody>
      </p:sp>
    </p:spTree>
    <p:extLst>
      <p:ext uri="{BB962C8B-B14F-4D97-AF65-F5344CB8AC3E}">
        <p14:creationId xmlns:p14="http://schemas.microsoft.com/office/powerpoint/2010/main" val="3403412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4152F31-A63A-408F-A9ED-FC2D11BE7889}"/>
              </a:ext>
            </a:extLst>
          </p:cNvPr>
          <p:cNvSpPr>
            <a:spLocks noGrp="1"/>
          </p:cNvSpPr>
          <p:nvPr>
            <p:ph type="dt" sz="half" idx="10"/>
          </p:nvPr>
        </p:nvSpPr>
        <p:spPr/>
        <p:txBody>
          <a:bodyPr/>
          <a:lstStyle>
            <a:lvl1pPr>
              <a:defRPr/>
            </a:lvl1pPr>
          </a:lstStyle>
          <a:p>
            <a:pPr>
              <a:defRPr/>
            </a:pPr>
            <a:fld id="{2F16862A-1682-40C0-BD69-7C88AA2AFE18}" type="datetime1">
              <a:rPr lang="en-US"/>
              <a:pPr>
                <a:defRPr/>
              </a:pPr>
              <a:t>10/11/2024</a:t>
            </a:fld>
            <a:endParaRPr lang="en-US"/>
          </a:p>
        </p:txBody>
      </p:sp>
      <p:sp>
        <p:nvSpPr>
          <p:cNvPr id="4" name="Footer Placeholder 4">
            <a:extLst>
              <a:ext uri="{FF2B5EF4-FFF2-40B4-BE49-F238E27FC236}">
                <a16:creationId xmlns:a16="http://schemas.microsoft.com/office/drawing/2014/main" id="{AFB08992-3A90-4710-A941-BAB7D0943AA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12789618-C9E0-449D-84FC-A9AC0E448A75}"/>
              </a:ext>
            </a:extLst>
          </p:cNvPr>
          <p:cNvSpPr>
            <a:spLocks noGrp="1"/>
          </p:cNvSpPr>
          <p:nvPr>
            <p:ph type="sldNum" sz="quarter" idx="12"/>
          </p:nvPr>
        </p:nvSpPr>
        <p:spPr/>
        <p:txBody>
          <a:bodyPr/>
          <a:lstStyle>
            <a:lvl1pPr>
              <a:defRPr/>
            </a:lvl1pPr>
          </a:lstStyle>
          <a:p>
            <a:pPr>
              <a:defRPr/>
            </a:pPr>
            <a:fld id="{3B0EAFD5-7F90-45B9-90EE-A4B891C17341}" type="slidenum">
              <a:rPr lang="en-US" altLang="lv-LV"/>
              <a:pPr>
                <a:defRPr/>
              </a:pPr>
              <a:t>‹#›</a:t>
            </a:fld>
            <a:endParaRPr lang="en-US" altLang="lv-LV"/>
          </a:p>
        </p:txBody>
      </p:sp>
    </p:spTree>
    <p:extLst>
      <p:ext uri="{BB962C8B-B14F-4D97-AF65-F5344CB8AC3E}">
        <p14:creationId xmlns:p14="http://schemas.microsoft.com/office/powerpoint/2010/main" val="4095080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24399F7-5BE2-4FAA-BCBD-837BB609AED0}"/>
              </a:ext>
            </a:extLst>
          </p:cNvPr>
          <p:cNvSpPr>
            <a:spLocks noGrp="1"/>
          </p:cNvSpPr>
          <p:nvPr>
            <p:ph type="dt" sz="half" idx="10"/>
          </p:nvPr>
        </p:nvSpPr>
        <p:spPr/>
        <p:txBody>
          <a:bodyPr/>
          <a:lstStyle>
            <a:lvl1pPr>
              <a:defRPr/>
            </a:lvl1pPr>
          </a:lstStyle>
          <a:p>
            <a:pPr>
              <a:defRPr/>
            </a:pPr>
            <a:fld id="{73D0D6AE-8498-4A49-AE93-BA35DACAAECC}" type="datetime1">
              <a:rPr lang="en-US"/>
              <a:pPr>
                <a:defRPr/>
              </a:pPr>
              <a:t>10/11/2024</a:t>
            </a:fld>
            <a:endParaRPr lang="en-US"/>
          </a:p>
        </p:txBody>
      </p:sp>
      <p:sp>
        <p:nvSpPr>
          <p:cNvPr id="3" name="Footer Placeholder 4">
            <a:extLst>
              <a:ext uri="{FF2B5EF4-FFF2-40B4-BE49-F238E27FC236}">
                <a16:creationId xmlns:a16="http://schemas.microsoft.com/office/drawing/2014/main" id="{516EB718-7E50-4713-AD68-7CC16977379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FAA3913-A1D1-4980-AC7E-17D5AE9BFC15}"/>
              </a:ext>
            </a:extLst>
          </p:cNvPr>
          <p:cNvSpPr>
            <a:spLocks noGrp="1"/>
          </p:cNvSpPr>
          <p:nvPr>
            <p:ph type="sldNum" sz="quarter" idx="12"/>
          </p:nvPr>
        </p:nvSpPr>
        <p:spPr/>
        <p:txBody>
          <a:bodyPr/>
          <a:lstStyle>
            <a:lvl1pPr>
              <a:defRPr/>
            </a:lvl1pPr>
          </a:lstStyle>
          <a:p>
            <a:pPr>
              <a:defRPr/>
            </a:pPr>
            <a:fld id="{F63757B6-E6A4-464A-A5E2-E5A9D944D0B4}" type="slidenum">
              <a:rPr lang="en-US" altLang="lv-LV"/>
              <a:pPr>
                <a:defRPr/>
              </a:pPr>
              <a:t>‹#›</a:t>
            </a:fld>
            <a:endParaRPr lang="en-US" altLang="lv-LV"/>
          </a:p>
        </p:txBody>
      </p:sp>
    </p:spTree>
    <p:extLst>
      <p:ext uri="{BB962C8B-B14F-4D97-AF65-F5344CB8AC3E}">
        <p14:creationId xmlns:p14="http://schemas.microsoft.com/office/powerpoint/2010/main" val="2414223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0E7E6063-ECA6-45D5-96C4-8CB3341D0D0D}"/>
              </a:ext>
            </a:extLst>
          </p:cNvPr>
          <p:cNvSpPr>
            <a:spLocks noGrp="1"/>
          </p:cNvSpPr>
          <p:nvPr>
            <p:ph type="dt" sz="half" idx="10"/>
          </p:nvPr>
        </p:nvSpPr>
        <p:spPr/>
        <p:txBody>
          <a:bodyPr/>
          <a:lstStyle>
            <a:lvl1pPr>
              <a:defRPr/>
            </a:lvl1pPr>
          </a:lstStyle>
          <a:p>
            <a:pPr>
              <a:defRPr/>
            </a:pPr>
            <a:fld id="{94FBF287-C716-4132-803E-6CE790D0924D}" type="datetime1">
              <a:rPr lang="en-US"/>
              <a:pPr>
                <a:defRPr/>
              </a:pPr>
              <a:t>10/11/2024</a:t>
            </a:fld>
            <a:endParaRPr lang="en-US"/>
          </a:p>
        </p:txBody>
      </p:sp>
      <p:sp>
        <p:nvSpPr>
          <p:cNvPr id="6" name="Footer Placeholder 4">
            <a:extLst>
              <a:ext uri="{FF2B5EF4-FFF2-40B4-BE49-F238E27FC236}">
                <a16:creationId xmlns:a16="http://schemas.microsoft.com/office/drawing/2014/main" id="{33FFBA22-C9C5-47C8-9001-E8C71BAAD18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32E2F79-C271-460D-A30A-8C66D513D562}"/>
              </a:ext>
            </a:extLst>
          </p:cNvPr>
          <p:cNvSpPr>
            <a:spLocks noGrp="1"/>
          </p:cNvSpPr>
          <p:nvPr>
            <p:ph type="sldNum" sz="quarter" idx="12"/>
          </p:nvPr>
        </p:nvSpPr>
        <p:spPr/>
        <p:txBody>
          <a:bodyPr/>
          <a:lstStyle>
            <a:lvl1pPr>
              <a:defRPr/>
            </a:lvl1pPr>
          </a:lstStyle>
          <a:p>
            <a:pPr>
              <a:defRPr/>
            </a:pPr>
            <a:fld id="{2D4E40D5-174E-4597-855A-9963680D2D73}" type="slidenum">
              <a:rPr lang="en-US" altLang="lv-LV"/>
              <a:pPr>
                <a:defRPr/>
              </a:pPr>
              <a:t>‹#›</a:t>
            </a:fld>
            <a:endParaRPr lang="en-US" altLang="lv-LV"/>
          </a:p>
        </p:txBody>
      </p:sp>
    </p:spTree>
    <p:extLst>
      <p:ext uri="{BB962C8B-B14F-4D97-AF65-F5344CB8AC3E}">
        <p14:creationId xmlns:p14="http://schemas.microsoft.com/office/powerpoint/2010/main" val="2976952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646C7292-DCA1-4470-957C-EFDEB9F7CBDB}"/>
              </a:ext>
            </a:extLst>
          </p:cNvPr>
          <p:cNvSpPr>
            <a:spLocks noGrp="1"/>
          </p:cNvSpPr>
          <p:nvPr>
            <p:ph type="dt" sz="half" idx="10"/>
          </p:nvPr>
        </p:nvSpPr>
        <p:spPr/>
        <p:txBody>
          <a:bodyPr/>
          <a:lstStyle>
            <a:lvl1pPr>
              <a:defRPr/>
            </a:lvl1pPr>
          </a:lstStyle>
          <a:p>
            <a:pPr>
              <a:defRPr/>
            </a:pPr>
            <a:fld id="{E9FA5002-A296-47F0-9965-E161EBFD415A}" type="datetime1">
              <a:rPr lang="en-US"/>
              <a:pPr>
                <a:defRPr/>
              </a:pPr>
              <a:t>10/11/2024</a:t>
            </a:fld>
            <a:endParaRPr lang="en-US"/>
          </a:p>
        </p:txBody>
      </p:sp>
      <p:sp>
        <p:nvSpPr>
          <p:cNvPr id="6" name="Footer Placeholder 4">
            <a:extLst>
              <a:ext uri="{FF2B5EF4-FFF2-40B4-BE49-F238E27FC236}">
                <a16:creationId xmlns:a16="http://schemas.microsoft.com/office/drawing/2014/main" id="{6A7330CC-93AA-4F5F-9DD5-F9B94221F0B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E2C1864-A91F-4806-9097-68E486B42223}"/>
              </a:ext>
            </a:extLst>
          </p:cNvPr>
          <p:cNvSpPr>
            <a:spLocks noGrp="1"/>
          </p:cNvSpPr>
          <p:nvPr>
            <p:ph type="sldNum" sz="quarter" idx="12"/>
          </p:nvPr>
        </p:nvSpPr>
        <p:spPr/>
        <p:txBody>
          <a:bodyPr/>
          <a:lstStyle>
            <a:lvl1pPr>
              <a:defRPr/>
            </a:lvl1pPr>
          </a:lstStyle>
          <a:p>
            <a:pPr>
              <a:defRPr/>
            </a:pPr>
            <a:fld id="{88D88DF7-F671-426B-A6ED-4D450FE3EC55}" type="slidenum">
              <a:rPr lang="en-US" altLang="lv-LV"/>
              <a:pPr>
                <a:defRPr/>
              </a:pPr>
              <a:t>‹#›</a:t>
            </a:fld>
            <a:endParaRPr lang="en-US" altLang="lv-LV"/>
          </a:p>
        </p:txBody>
      </p:sp>
    </p:spTree>
    <p:extLst>
      <p:ext uri="{BB962C8B-B14F-4D97-AF65-F5344CB8AC3E}">
        <p14:creationId xmlns:p14="http://schemas.microsoft.com/office/powerpoint/2010/main" val="4092766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014EBE2-1F84-498F-BED0-A549EEF7C785}"/>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F606653F-58E1-456F-A100-343354ADDA4E}"/>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v-LV"/>
              <a:t>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78CA67E1-A1F5-4101-AD94-DEC201E184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47807728-2C76-4882-8161-8FDB35A9AF9C}" type="datetime1">
              <a:rPr lang="en-US"/>
              <a:pPr>
                <a:defRPr/>
              </a:pPr>
              <a:t>10/11/2024</a:t>
            </a:fld>
            <a:endParaRPr lang="en-US"/>
          </a:p>
        </p:txBody>
      </p:sp>
      <p:sp>
        <p:nvSpPr>
          <p:cNvPr id="5" name="Footer Placeholder 4">
            <a:extLst>
              <a:ext uri="{FF2B5EF4-FFF2-40B4-BE49-F238E27FC236}">
                <a16:creationId xmlns:a16="http://schemas.microsoft.com/office/drawing/2014/main" id="{E0DD642F-EBA2-499B-AEF9-A8A4B9C481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8DCB7B8-4BEB-4791-B5E8-4634C2AFB92A}"/>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24E66DEE-17D2-4437-A5E0-06C302F6196A}"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info@adazuudens.lv" TargetMode="External"/><Relationship Id="rId2" Type="http://schemas.openxmlformats.org/officeDocument/2006/relationships/hyperlink" Target="mailto:klienti@adazuudens.lv" TargetMode="External"/><Relationship Id="rId1" Type="http://schemas.openxmlformats.org/officeDocument/2006/relationships/slideLayout" Target="../slideLayouts/slideLayout5.xml"/><Relationship Id="rId4" Type="http://schemas.openxmlformats.org/officeDocument/2006/relationships/hyperlink" Target="te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7A4BE"/>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E72CD792-B61E-4A7D-B4B7-A1F35F5F149B}"/>
              </a:ext>
            </a:extLst>
          </p:cNvPr>
          <p:cNvCxnSpPr/>
          <p:nvPr/>
        </p:nvCxnSpPr>
        <p:spPr>
          <a:xfrm>
            <a:off x="0" y="6356350"/>
            <a:ext cx="12192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100" name="TextBox 10">
            <a:extLst>
              <a:ext uri="{FF2B5EF4-FFF2-40B4-BE49-F238E27FC236}">
                <a16:creationId xmlns:a16="http://schemas.microsoft.com/office/drawing/2014/main" id="{23A450F0-8DF8-419D-87C1-6253F6B0060D}"/>
              </a:ext>
            </a:extLst>
          </p:cNvPr>
          <p:cNvSpPr txBox="1">
            <a:spLocks noChangeArrowheads="1"/>
          </p:cNvSpPr>
          <p:nvPr/>
        </p:nvSpPr>
        <p:spPr bwMode="auto">
          <a:xfrm>
            <a:off x="404813" y="3491121"/>
            <a:ext cx="1137920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lv-LV" altLang="lv-LV" sz="4400" b="1" dirty="0">
                <a:solidFill>
                  <a:schemeClr val="bg1"/>
                </a:solidFill>
                <a:latin typeface="Montserrat" panose="00000500000000000000" pitchFamily="50" charset="-70"/>
              </a:rPr>
              <a:t>Sabiedrisko pakalpojumu nodrošināšana Carnikavas pagastā</a:t>
            </a:r>
            <a:endParaRPr lang="en-US" altLang="lv-LV" sz="4400" b="1" dirty="0">
              <a:solidFill>
                <a:schemeClr val="bg1"/>
              </a:solidFill>
              <a:latin typeface="Montserrat" panose="00000500000000000000" pitchFamily="50" charset="-70"/>
            </a:endParaRPr>
          </a:p>
        </p:txBody>
      </p:sp>
      <p:pic>
        <p:nvPicPr>
          <p:cNvPr id="4101" name="Graphic 2">
            <a:extLst>
              <a:ext uri="{FF2B5EF4-FFF2-40B4-BE49-F238E27FC236}">
                <a16:creationId xmlns:a16="http://schemas.microsoft.com/office/drawing/2014/main" id="{91C31C86-7DE1-4512-B30C-73F2CA7EE2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0532" y="1147762"/>
            <a:ext cx="1147762"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Box 10">
            <a:extLst>
              <a:ext uri="{FF2B5EF4-FFF2-40B4-BE49-F238E27FC236}">
                <a16:creationId xmlns:a16="http://schemas.microsoft.com/office/drawing/2014/main" id="{85723DF0-8B5F-4EDD-BDF9-28A1C722E6EE}"/>
              </a:ext>
            </a:extLst>
          </p:cNvPr>
          <p:cNvSpPr txBox="1">
            <a:spLocks noChangeArrowheads="1"/>
          </p:cNvSpPr>
          <p:nvPr/>
        </p:nvSpPr>
        <p:spPr bwMode="auto">
          <a:xfrm>
            <a:off x="4974432" y="2831410"/>
            <a:ext cx="22399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lv-LV" altLang="lv-LV" sz="1600" b="1" dirty="0">
                <a:solidFill>
                  <a:schemeClr val="bg1"/>
                </a:solidFill>
                <a:latin typeface="Montserrat" panose="00000500000000000000" pitchFamily="50" charset="-70"/>
              </a:rPr>
              <a:t>ĀDAŽU NOVADS</a:t>
            </a:r>
            <a:endParaRPr lang="en-US" altLang="lv-LV" sz="1600" b="1" dirty="0">
              <a:solidFill>
                <a:schemeClr val="bg1"/>
              </a:solidFill>
              <a:latin typeface="Montserrat" panose="00000500000000000000" pitchFamily="50" charset="-70"/>
            </a:endParaRPr>
          </a:p>
        </p:txBody>
      </p:sp>
      <p:sp>
        <p:nvSpPr>
          <p:cNvPr id="2" name="Footer Placeholder 5">
            <a:extLst>
              <a:ext uri="{FF2B5EF4-FFF2-40B4-BE49-F238E27FC236}">
                <a16:creationId xmlns:a16="http://schemas.microsoft.com/office/drawing/2014/main" id="{596B6307-F20B-3727-D601-CC4A85A96121}"/>
              </a:ext>
            </a:extLst>
          </p:cNvPr>
          <p:cNvSpPr txBox="1">
            <a:spLocks/>
          </p:cNvSpPr>
          <p:nvPr/>
        </p:nvSpPr>
        <p:spPr>
          <a:xfrm>
            <a:off x="0" y="6356350"/>
            <a:ext cx="12192000" cy="365125"/>
          </a:xfrm>
          <a:prstGeom prst="rect">
            <a:avLst/>
          </a:prstGeom>
        </p:spPr>
        <p:txBody>
          <a:bodyPr vert="horz" lIns="91440" tIns="45720" rIns="91440" bIns="45720" rtlCol="0" anchor="ctr"/>
          <a:lstStyle>
            <a:defPPr>
              <a:defRPr lang="en-US"/>
            </a:defPPr>
            <a:lvl1pPr algn="ctr" rtl="0" eaLnBrk="1" fontAlgn="auto" hangingPunct="1">
              <a:spcBef>
                <a:spcPts val="0"/>
              </a:spcBef>
              <a:spcAft>
                <a:spcPts val="0"/>
              </a:spcAft>
              <a:defRPr sz="1200" kern="1200">
                <a:solidFill>
                  <a:schemeClr val="tx1">
                    <a:tint val="75000"/>
                  </a:schemeClr>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b="1" dirty="0">
                <a:solidFill>
                  <a:schemeClr val="bg1"/>
                </a:solidFill>
                <a:latin typeface="Montserrat" pitchFamily="2" charset="77"/>
              </a:rPr>
              <a:t>   </a:t>
            </a:r>
            <a:r>
              <a:rPr lang="lv-LV" b="1" dirty="0">
                <a:solidFill>
                  <a:schemeClr val="bg1"/>
                </a:solidFill>
                <a:latin typeface="Montserrat" pitchFamily="2" charset="77"/>
              </a:rPr>
              <a:t>09.10</a:t>
            </a:r>
            <a:r>
              <a:rPr lang="en-US" b="1" dirty="0">
                <a:solidFill>
                  <a:schemeClr val="bg1"/>
                </a:solidFill>
                <a:latin typeface="Montserrat" pitchFamily="2" charset="77"/>
              </a:rPr>
              <a:t>.20</a:t>
            </a:r>
            <a:r>
              <a:rPr lang="lv-LV" b="1" dirty="0">
                <a:solidFill>
                  <a:schemeClr val="bg1"/>
                </a:solidFill>
                <a:latin typeface="Montserrat" pitchFamily="2" charset="77"/>
              </a:rPr>
              <a:t>24</a:t>
            </a:r>
            <a:r>
              <a:rPr lang="en-US" b="1" dirty="0">
                <a:solidFill>
                  <a:schemeClr val="bg1"/>
                </a:solidFill>
                <a:latin typeface="Montserrat" pitchFamily="2" charset="77"/>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69F5B-23C4-36E9-0D8B-2A31A7167E76}"/>
              </a:ext>
            </a:extLst>
          </p:cNvPr>
          <p:cNvSpPr>
            <a:spLocks noGrp="1"/>
          </p:cNvSpPr>
          <p:nvPr>
            <p:ph type="ctrTitle"/>
          </p:nvPr>
        </p:nvSpPr>
        <p:spPr>
          <a:xfrm>
            <a:off x="1524000" y="1122363"/>
            <a:ext cx="9144000" cy="1247211"/>
          </a:xfrm>
        </p:spPr>
        <p:txBody>
          <a:bodyPr/>
          <a:lstStyle/>
          <a:p>
            <a:br>
              <a:rPr lang="lv-LV" dirty="0"/>
            </a:br>
            <a:br>
              <a:rPr lang="lv-LV" dirty="0"/>
            </a:br>
            <a:r>
              <a:rPr lang="lv-LV" sz="2800" dirty="0"/>
              <a:t>Jautājumi un atbildes, ko iedzīvotāji jautājuši, atrodami šajā saitē</a:t>
            </a:r>
          </a:p>
        </p:txBody>
      </p:sp>
      <p:sp>
        <p:nvSpPr>
          <p:cNvPr id="4" name="Footer Placeholder 3">
            <a:extLst>
              <a:ext uri="{FF2B5EF4-FFF2-40B4-BE49-F238E27FC236}">
                <a16:creationId xmlns:a16="http://schemas.microsoft.com/office/drawing/2014/main" id="{B1DC1EA7-BBA2-D7E2-AB30-7597685888BF}"/>
              </a:ext>
            </a:extLst>
          </p:cNvPr>
          <p:cNvSpPr>
            <a:spLocks noGrp="1"/>
          </p:cNvSpPr>
          <p:nvPr>
            <p:ph type="ftr" sz="quarter" idx="11"/>
          </p:nvPr>
        </p:nvSpPr>
        <p:spPr/>
        <p:txBody>
          <a:bodyPr/>
          <a:lstStyle/>
          <a:p>
            <a:pPr>
              <a:defRPr/>
            </a:pPr>
            <a:r>
              <a:rPr lang="lv-LV" dirty="0"/>
              <a:t>09.10.2024.</a:t>
            </a:r>
            <a:endParaRPr lang="en-US" dirty="0"/>
          </a:p>
        </p:txBody>
      </p:sp>
      <p:sp>
        <p:nvSpPr>
          <p:cNvPr id="5" name="TextBox 4">
            <a:extLst>
              <a:ext uri="{FF2B5EF4-FFF2-40B4-BE49-F238E27FC236}">
                <a16:creationId xmlns:a16="http://schemas.microsoft.com/office/drawing/2014/main" id="{EBE31651-56A6-2386-ACF7-EB148CD54FF7}"/>
              </a:ext>
            </a:extLst>
          </p:cNvPr>
          <p:cNvSpPr txBox="1"/>
          <p:nvPr/>
        </p:nvSpPr>
        <p:spPr>
          <a:xfrm>
            <a:off x="3048000" y="3108293"/>
            <a:ext cx="6096000" cy="646331"/>
          </a:xfrm>
          <a:prstGeom prst="rect">
            <a:avLst/>
          </a:prstGeom>
          <a:noFill/>
        </p:spPr>
        <p:txBody>
          <a:bodyPr wrap="square">
            <a:spAutoFit/>
          </a:bodyPr>
          <a:lstStyle/>
          <a:p>
            <a:r>
              <a:rPr lang="lv-LV" dirty="0"/>
              <a:t>https://www.adazunovads.lv/lv/jaunums/jautajumi-un-atbildes-par-pa-carnikavas-komunalserviss-reorganizaciju</a:t>
            </a:r>
          </a:p>
        </p:txBody>
      </p:sp>
      <p:cxnSp>
        <p:nvCxnSpPr>
          <p:cNvPr id="6" name="Straight Arrow Connector 5">
            <a:extLst>
              <a:ext uri="{FF2B5EF4-FFF2-40B4-BE49-F238E27FC236}">
                <a16:creationId xmlns:a16="http://schemas.microsoft.com/office/drawing/2014/main" id="{E5B1EBBD-F360-AD83-A608-1F701FED73EB}"/>
              </a:ext>
            </a:extLst>
          </p:cNvPr>
          <p:cNvCxnSpPr>
            <a:cxnSpLocks/>
            <a:stCxn id="2" idx="2"/>
          </p:cNvCxnSpPr>
          <p:nvPr/>
        </p:nvCxnSpPr>
        <p:spPr>
          <a:xfrm>
            <a:off x="6096000" y="2369574"/>
            <a:ext cx="0" cy="5899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4985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F6590D0-E85F-4AF9-F705-88ECB43BC1C8}"/>
              </a:ext>
            </a:extLst>
          </p:cNvPr>
          <p:cNvSpPr>
            <a:spLocks noGrp="1"/>
          </p:cNvSpPr>
          <p:nvPr>
            <p:ph type="title"/>
          </p:nvPr>
        </p:nvSpPr>
        <p:spPr/>
        <p:txBody>
          <a:bodyPr/>
          <a:lstStyle/>
          <a:p>
            <a:pPr algn="ctr"/>
            <a:r>
              <a:rPr lang="lv-LV" sz="3200" dirty="0"/>
              <a:t>Pašvaldības kontakti saziņai</a:t>
            </a:r>
          </a:p>
        </p:txBody>
      </p:sp>
      <p:sp>
        <p:nvSpPr>
          <p:cNvPr id="4" name="Text Placeholder 3">
            <a:extLst>
              <a:ext uri="{FF2B5EF4-FFF2-40B4-BE49-F238E27FC236}">
                <a16:creationId xmlns:a16="http://schemas.microsoft.com/office/drawing/2014/main" id="{66999C16-B694-CE00-8CE4-C3582E6C6EEF}"/>
              </a:ext>
            </a:extLst>
          </p:cNvPr>
          <p:cNvSpPr>
            <a:spLocks noGrp="1"/>
          </p:cNvSpPr>
          <p:nvPr>
            <p:ph type="body" idx="1"/>
          </p:nvPr>
        </p:nvSpPr>
        <p:spPr/>
        <p:txBody>
          <a:bodyPr/>
          <a:lstStyle/>
          <a:p>
            <a:pPr algn="ctr"/>
            <a:r>
              <a:rPr lang="lv-LV" dirty="0"/>
              <a:t>Jautājumus lūdzam sūtīt dome@adazunovads.lv</a:t>
            </a:r>
          </a:p>
        </p:txBody>
      </p:sp>
      <p:sp>
        <p:nvSpPr>
          <p:cNvPr id="2" name="Footer Placeholder 1">
            <a:extLst>
              <a:ext uri="{FF2B5EF4-FFF2-40B4-BE49-F238E27FC236}">
                <a16:creationId xmlns:a16="http://schemas.microsoft.com/office/drawing/2014/main" id="{A9D35ABC-0C64-C44C-3479-7776E2007CA7}"/>
              </a:ext>
            </a:extLst>
          </p:cNvPr>
          <p:cNvSpPr>
            <a:spLocks noGrp="1"/>
          </p:cNvSpPr>
          <p:nvPr>
            <p:ph type="ftr" sz="quarter" idx="11"/>
          </p:nvPr>
        </p:nvSpPr>
        <p:spPr/>
        <p:txBody>
          <a:bodyPr/>
          <a:lstStyle/>
          <a:p>
            <a:pPr>
              <a:defRPr/>
            </a:pPr>
            <a:r>
              <a:rPr lang="lv-LV" dirty="0"/>
              <a:t>09.10.2024.</a:t>
            </a:r>
            <a:endParaRPr lang="en-US" dirty="0"/>
          </a:p>
        </p:txBody>
      </p:sp>
    </p:spTree>
    <p:extLst>
      <p:ext uri="{BB962C8B-B14F-4D97-AF65-F5344CB8AC3E}">
        <p14:creationId xmlns:p14="http://schemas.microsoft.com/office/powerpoint/2010/main" val="1915219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270B3-EDC3-B413-705F-DCC92F027F10}"/>
              </a:ext>
            </a:extLst>
          </p:cNvPr>
          <p:cNvSpPr>
            <a:spLocks noGrp="1"/>
          </p:cNvSpPr>
          <p:nvPr>
            <p:ph type="title"/>
          </p:nvPr>
        </p:nvSpPr>
        <p:spPr/>
        <p:txBody>
          <a:bodyPr/>
          <a:lstStyle/>
          <a:p>
            <a:pPr algn="ctr"/>
            <a:r>
              <a:rPr lang="lv-LV" sz="3200" b="1" dirty="0"/>
              <a:t>Paldies par uzmanību!</a:t>
            </a:r>
          </a:p>
        </p:txBody>
      </p:sp>
      <p:sp>
        <p:nvSpPr>
          <p:cNvPr id="4" name="Footer Placeholder 3">
            <a:extLst>
              <a:ext uri="{FF2B5EF4-FFF2-40B4-BE49-F238E27FC236}">
                <a16:creationId xmlns:a16="http://schemas.microsoft.com/office/drawing/2014/main" id="{7C2DCB50-1BA1-7A48-C1D3-DC6D8C69EAF4}"/>
              </a:ext>
            </a:extLst>
          </p:cNvPr>
          <p:cNvSpPr>
            <a:spLocks noGrp="1"/>
          </p:cNvSpPr>
          <p:nvPr>
            <p:ph type="ftr" sz="quarter" idx="11"/>
          </p:nvPr>
        </p:nvSpPr>
        <p:spPr/>
        <p:txBody>
          <a:bodyPr/>
          <a:lstStyle/>
          <a:p>
            <a:pPr>
              <a:defRPr/>
            </a:pPr>
            <a:r>
              <a:rPr lang="lv-LV" dirty="0"/>
              <a:t>09.10.2024.</a:t>
            </a:r>
            <a:endParaRPr lang="en-US" dirty="0"/>
          </a:p>
        </p:txBody>
      </p:sp>
    </p:spTree>
    <p:extLst>
      <p:ext uri="{BB962C8B-B14F-4D97-AF65-F5344CB8AC3E}">
        <p14:creationId xmlns:p14="http://schemas.microsoft.com/office/powerpoint/2010/main" val="3719429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EAD80-576B-6A9E-96B3-2528C19936A2}"/>
              </a:ext>
            </a:extLst>
          </p:cNvPr>
          <p:cNvSpPr>
            <a:spLocks noGrp="1"/>
          </p:cNvSpPr>
          <p:nvPr>
            <p:ph type="title"/>
          </p:nvPr>
        </p:nvSpPr>
        <p:spPr/>
        <p:txBody>
          <a:bodyPr/>
          <a:lstStyle/>
          <a:p>
            <a:pPr algn="ctr"/>
            <a:r>
              <a:rPr lang="lv-LV" sz="3600" b="1" dirty="0"/>
              <a:t>Daži fakti par laiku pirms ATR</a:t>
            </a:r>
          </a:p>
        </p:txBody>
      </p:sp>
      <p:graphicFrame>
        <p:nvGraphicFramePr>
          <p:cNvPr id="10" name="Content Placeholder 9">
            <a:extLst>
              <a:ext uri="{FF2B5EF4-FFF2-40B4-BE49-F238E27FC236}">
                <a16:creationId xmlns:a16="http://schemas.microsoft.com/office/drawing/2014/main" id="{07468B67-C0F5-76F7-2E53-A6FCF22704B3}"/>
              </a:ext>
            </a:extLst>
          </p:cNvPr>
          <p:cNvGraphicFramePr>
            <a:graphicFrameLocks noGrp="1"/>
          </p:cNvGraphicFramePr>
          <p:nvPr>
            <p:ph sz="half" idx="2"/>
            <p:extLst>
              <p:ext uri="{D42A27DB-BD31-4B8C-83A1-F6EECF244321}">
                <p14:modId xmlns:p14="http://schemas.microsoft.com/office/powerpoint/2010/main" val="3372691919"/>
              </p:ext>
            </p:extLst>
          </p:nvPr>
        </p:nvGraphicFramePr>
        <p:xfrm>
          <a:off x="6322142" y="1690690"/>
          <a:ext cx="5031658" cy="4129104"/>
        </p:xfrm>
        <a:graphic>
          <a:graphicData uri="http://schemas.openxmlformats.org/drawingml/2006/table">
            <a:tbl>
              <a:tblPr firstRow="1" firstCol="1" bandRow="1"/>
              <a:tblGrid>
                <a:gridCol w="5031658">
                  <a:extLst>
                    <a:ext uri="{9D8B030D-6E8A-4147-A177-3AD203B41FA5}">
                      <a16:colId xmlns:a16="http://schemas.microsoft.com/office/drawing/2014/main" val="386344629"/>
                    </a:ext>
                  </a:extLst>
                </a:gridCol>
              </a:tblGrid>
              <a:tr h="274128">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Calibri" panose="020F0502020204030204" pitchFamily="34" charset="0"/>
                        </a:rPr>
                        <a:t>                           </a:t>
                      </a:r>
                      <a:r>
                        <a:rPr lang="lv-LV" sz="1800" b="1" kern="100" dirty="0">
                          <a:effectLst/>
                          <a:latin typeface="Calibri" panose="020F0502020204030204" pitchFamily="34" charset="0"/>
                          <a:ea typeface="Calibri" panose="020F0502020204030204" pitchFamily="34" charset="0"/>
                          <a:cs typeface="Calibri" panose="020F0502020204030204" pitchFamily="34" charset="0"/>
                        </a:rPr>
                        <a:t>Ādažu novads</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91482776"/>
                  </a:ext>
                </a:extLst>
              </a:tr>
              <a:tr h="714599">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Calibri" panose="020F0502020204030204" pitchFamily="34" charset="0"/>
                        </a:rPr>
                        <a:t>Sabiedriskos pakalpojumus sniedz pašvaldības dibinātas SIA un privātie pakalpojumu sniedzēji</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88756014"/>
                  </a:ext>
                </a:extLst>
              </a:tr>
              <a:tr h="956365">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Calibri" panose="020F0502020204030204" pitchFamily="34" charset="0"/>
                        </a:rPr>
                        <a:t>Centralizēta apkures sistēma daudzdzīvokļu namiem, lokāla - vairākās pašvaldības iestādēs. Kurināmā veids - AER un dabasgāze </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2166671"/>
                  </a:ext>
                </a:extLst>
              </a:tr>
              <a:tr h="344810">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Calibri" panose="020F0502020204030204" pitchFamily="34" charset="0"/>
                        </a:rPr>
                        <a:t>Augsts renovēto ēku īpatsvars        </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333630"/>
                  </a:ext>
                </a:extLst>
              </a:tr>
              <a:tr h="847827">
                <a:tc>
                  <a:txBody>
                    <a:bodyPr/>
                    <a:lstStyle/>
                    <a:p>
                      <a:pPr>
                        <a:lnSpc>
                          <a:spcPct val="107000"/>
                        </a:lnSpc>
                        <a:spcAft>
                          <a:spcPts val="800"/>
                        </a:spcAft>
                      </a:pPr>
                      <a:r>
                        <a:rPr kumimoji="0" lang="lv-LV"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Dzeramā ūdens un notekūdeņu  apjoma pieaugums iedzīvotāju skaita pieauguma dēļ un jaunas infrastruktūras nepieciešamība</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6820281"/>
                  </a:ext>
                </a:extLst>
              </a:tr>
              <a:tr h="965376">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Calibri" panose="020F0502020204030204" pitchFamily="34" charset="0"/>
                        </a:rPr>
                        <a:t> </a:t>
                      </a:r>
                      <a:r>
                        <a:rPr kumimoji="0" lang="lv-LV"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Pakalpojumus sniedz ar </a:t>
                      </a:r>
                      <a:r>
                        <a:rPr kumimoji="0" lang="lv-LV" sz="1800" b="0"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SPRK  apstiprinātiem tarifiem</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02226078"/>
                  </a:ext>
                </a:extLst>
              </a:tr>
            </a:tbl>
          </a:graphicData>
        </a:graphic>
      </p:graphicFrame>
      <p:sp>
        <p:nvSpPr>
          <p:cNvPr id="5" name="Footer Placeholder 4">
            <a:extLst>
              <a:ext uri="{FF2B5EF4-FFF2-40B4-BE49-F238E27FC236}">
                <a16:creationId xmlns:a16="http://schemas.microsoft.com/office/drawing/2014/main" id="{C02B1E01-A26D-3493-0389-8F4CA65D24F5}"/>
              </a:ext>
            </a:extLst>
          </p:cNvPr>
          <p:cNvSpPr>
            <a:spLocks noGrp="1"/>
          </p:cNvSpPr>
          <p:nvPr>
            <p:ph type="ftr" sz="quarter" idx="11"/>
          </p:nvPr>
        </p:nvSpPr>
        <p:spPr/>
        <p:txBody>
          <a:bodyPr/>
          <a:lstStyle/>
          <a:p>
            <a:pPr>
              <a:defRPr/>
            </a:pPr>
            <a:r>
              <a:rPr lang="lv-LV" dirty="0"/>
              <a:t>09.10.2024.</a:t>
            </a:r>
            <a:endParaRPr lang="en-US" dirty="0"/>
          </a:p>
        </p:txBody>
      </p:sp>
      <p:graphicFrame>
        <p:nvGraphicFramePr>
          <p:cNvPr id="15" name="Content Placeholder 14">
            <a:extLst>
              <a:ext uri="{FF2B5EF4-FFF2-40B4-BE49-F238E27FC236}">
                <a16:creationId xmlns:a16="http://schemas.microsoft.com/office/drawing/2014/main" id="{94420C10-5E78-43BB-2796-2E83DBE0E545}"/>
              </a:ext>
            </a:extLst>
          </p:cNvPr>
          <p:cNvGraphicFramePr>
            <a:graphicFrameLocks noGrp="1"/>
          </p:cNvGraphicFramePr>
          <p:nvPr>
            <p:ph sz="half" idx="1"/>
            <p:extLst>
              <p:ext uri="{D42A27DB-BD31-4B8C-83A1-F6EECF244321}">
                <p14:modId xmlns:p14="http://schemas.microsoft.com/office/powerpoint/2010/main" val="3024233732"/>
              </p:ext>
            </p:extLst>
          </p:nvPr>
        </p:nvGraphicFramePr>
        <p:xfrm>
          <a:off x="1130711" y="1690689"/>
          <a:ext cx="4798142" cy="4103106"/>
        </p:xfrm>
        <a:graphic>
          <a:graphicData uri="http://schemas.openxmlformats.org/drawingml/2006/table">
            <a:tbl>
              <a:tblPr firstRow="1" firstCol="1" bandRow="1"/>
              <a:tblGrid>
                <a:gridCol w="4798142">
                  <a:extLst>
                    <a:ext uri="{9D8B030D-6E8A-4147-A177-3AD203B41FA5}">
                      <a16:colId xmlns:a16="http://schemas.microsoft.com/office/drawing/2014/main" val="2715379250"/>
                    </a:ext>
                  </a:extLst>
                </a:gridCol>
              </a:tblGrid>
              <a:tr h="302592">
                <a:tc>
                  <a:txBody>
                    <a:bodyPr/>
                    <a:lstStyle/>
                    <a:p>
                      <a:pPr algn="ctr">
                        <a:lnSpc>
                          <a:spcPct val="107000"/>
                        </a:lnSpc>
                        <a:spcAft>
                          <a:spcPts val="800"/>
                        </a:spcAft>
                      </a:pPr>
                      <a:r>
                        <a:rPr lang="lv-LV" sz="1800" b="1" kern="100" dirty="0">
                          <a:effectLst/>
                          <a:latin typeface="Calibri" panose="020F0502020204030204" pitchFamily="34" charset="0"/>
                          <a:ea typeface="Calibri" panose="020F0502020204030204" pitchFamily="34" charset="0"/>
                          <a:cs typeface="Times New Roman" panose="02020603050405020304" pitchFamily="18" charset="0"/>
                        </a:rPr>
                        <a:t>Carnikavas novads</a:t>
                      </a:r>
                      <a:endParaRPr lang="lv-LV"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4281539"/>
                  </a:ext>
                </a:extLst>
              </a:tr>
              <a:tr h="619228">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Visus sabiedriskos pakalpojumus sniedz pašvaldības aģentūra CKS</a:t>
                      </a:r>
                      <a:endParaRPr lang="lv-LV"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2689150"/>
                  </a:ext>
                </a:extLst>
              </a:tr>
              <a:tr h="415826">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Mazas jaudas atsevišķas katlu mājas un siltumtīkli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13012558"/>
                  </a:ext>
                </a:extLst>
              </a:tr>
              <a:tr h="302592">
                <a:tc>
                  <a:txBody>
                    <a:bodyPr/>
                    <a:lstStyle/>
                    <a:p>
                      <a:pPr>
                        <a:lnSpc>
                          <a:spcPct val="107000"/>
                        </a:lnSpc>
                        <a:spcAft>
                          <a:spcPts val="800"/>
                        </a:spcAft>
                      </a:pPr>
                      <a:r>
                        <a:rPr lang="lv-LV" sz="1800" kern="100">
                          <a:effectLst/>
                          <a:latin typeface="Calibri" panose="020F0502020204030204" pitchFamily="34" charset="0"/>
                          <a:ea typeface="Calibri" panose="020F0502020204030204" pitchFamily="34" charset="0"/>
                          <a:cs typeface="Times New Roman" panose="02020603050405020304" pitchFamily="18" charset="0"/>
                        </a:rPr>
                        <a:t>Kurināmā veids- dabasgāze</a:t>
                      </a:r>
                      <a:endParaRPr lang="lv-LV"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2715143"/>
                  </a:ext>
                </a:extLst>
              </a:tr>
              <a:tr h="302592">
                <a:tc>
                  <a:txBody>
                    <a:bodyPr/>
                    <a:lstStyle/>
                    <a:p>
                      <a:pPr>
                        <a:lnSpc>
                          <a:spcPct val="107000"/>
                        </a:lnSpc>
                        <a:spcAft>
                          <a:spcPts val="800"/>
                        </a:spcAft>
                      </a:pPr>
                      <a:r>
                        <a:rPr lang="lv-LV" sz="1800" kern="100">
                          <a:effectLst/>
                          <a:latin typeface="Calibri" panose="020F0502020204030204" pitchFamily="34" charset="0"/>
                          <a:ea typeface="Calibri" panose="020F0502020204030204" pitchFamily="34" charset="0"/>
                          <a:cs typeface="Times New Roman" panose="02020603050405020304" pitchFamily="18" charset="0"/>
                        </a:rPr>
                        <a:t>Zems renovēto ēku īpatsvars</a:t>
                      </a:r>
                      <a:endParaRPr lang="lv-LV"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7236589"/>
                  </a:ext>
                </a:extLst>
              </a:tr>
              <a:tr h="619228">
                <a:tc>
                  <a:txBody>
                    <a:bodyPr/>
                    <a:lstStyle/>
                    <a:p>
                      <a:pPr>
                        <a:lnSpc>
                          <a:spcPct val="107000"/>
                        </a:lnSpc>
                        <a:spcAft>
                          <a:spcPts val="800"/>
                        </a:spcAft>
                      </a:pPr>
                      <a:r>
                        <a:rPr lang="lv-LV" sz="1800" kern="100">
                          <a:effectLst/>
                          <a:latin typeface="Calibri" panose="020F0502020204030204" pitchFamily="34" charset="0"/>
                          <a:ea typeface="Calibri" panose="020F0502020204030204" pitchFamily="34" charset="0"/>
                          <a:cs typeface="Times New Roman" panose="02020603050405020304" pitchFamily="18" charset="0"/>
                        </a:rPr>
                        <a:t>Kvalitatīvs dzeramais ūdens, ūdens gūtnes rezerves</a:t>
                      </a:r>
                      <a:endParaRPr lang="lv-LV"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0237903"/>
                  </a:ext>
                </a:extLst>
              </a:tr>
              <a:tr h="302592">
                <a:tc>
                  <a:txBody>
                    <a:bodyPr/>
                    <a:lstStyle/>
                    <a:p>
                      <a:pPr>
                        <a:lnSpc>
                          <a:spcPct val="107000"/>
                        </a:lnSpc>
                        <a:spcAft>
                          <a:spcPts val="800"/>
                        </a:spcAft>
                      </a:pPr>
                      <a:r>
                        <a:rPr lang="lv-LV" sz="1800" kern="100">
                          <a:effectLst/>
                          <a:latin typeface="Calibri" panose="020F0502020204030204" pitchFamily="34" charset="0"/>
                          <a:ea typeface="Calibri" panose="020F0502020204030204" pitchFamily="34" charset="0"/>
                          <a:cs typeface="Times New Roman" panose="02020603050405020304" pitchFamily="18" charset="0"/>
                        </a:rPr>
                        <a:t>Polderu sūkņu staciju apsaimniekošana</a:t>
                      </a:r>
                      <a:endParaRPr lang="lv-LV"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1017819"/>
                  </a:ext>
                </a:extLst>
              </a:tr>
              <a:tr h="619228">
                <a:tc>
                  <a:txBody>
                    <a:bodyPr/>
                    <a:lstStyle/>
                    <a:p>
                      <a:pPr>
                        <a:lnSpc>
                          <a:spcPct val="107000"/>
                        </a:lnSpc>
                        <a:spcAft>
                          <a:spcPts val="800"/>
                        </a:spcAft>
                      </a:pPr>
                      <a:r>
                        <a:rPr lang="lv-LV" sz="1800" kern="100">
                          <a:effectLst/>
                          <a:latin typeface="Calibri" panose="020F0502020204030204" pitchFamily="34" charset="0"/>
                          <a:ea typeface="Calibri" panose="020F0502020204030204" pitchFamily="34" charset="0"/>
                          <a:cs typeface="Times New Roman" panose="02020603050405020304" pitchFamily="18" charset="0"/>
                        </a:rPr>
                        <a:t>Notekūdeņu jaudas palielināšanas nepieciešamība NAI</a:t>
                      </a:r>
                      <a:endParaRPr lang="lv-LV"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5503443"/>
                  </a:ext>
                </a:extLst>
              </a:tr>
              <a:tr h="619228">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Pakalpojumus sniedz ar pašvaldības apstiprinātiem tarifiem</a:t>
                      </a:r>
                      <a:endParaRPr lang="lv-LV"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4731944"/>
                  </a:ext>
                </a:extLst>
              </a:tr>
            </a:tbl>
          </a:graphicData>
        </a:graphic>
      </p:graphicFrame>
    </p:spTree>
    <p:extLst>
      <p:ext uri="{BB962C8B-B14F-4D97-AF65-F5344CB8AC3E}">
        <p14:creationId xmlns:p14="http://schemas.microsoft.com/office/powerpoint/2010/main" val="3112101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17D7A-C4A2-DB35-845D-4CBAEE6C3159}"/>
              </a:ext>
            </a:extLst>
          </p:cNvPr>
          <p:cNvSpPr>
            <a:spLocks noGrp="1"/>
          </p:cNvSpPr>
          <p:nvPr>
            <p:ph type="title"/>
          </p:nvPr>
        </p:nvSpPr>
        <p:spPr/>
        <p:txBody>
          <a:bodyPr/>
          <a:lstStyle/>
          <a:p>
            <a:pPr algn="ctr"/>
            <a:r>
              <a:rPr kumimoji="0" lang="lv-LV" sz="3200" b="1" i="0" u="none" strike="noStrike" kern="1200" cap="none" spc="0" normalizeH="0" baseline="0" noProof="0" dirty="0">
                <a:ln>
                  <a:noFill/>
                </a:ln>
                <a:solidFill>
                  <a:prstClr val="black"/>
                </a:solidFill>
                <a:effectLst/>
                <a:uLnTx/>
                <a:uFillTx/>
                <a:latin typeface="Calibri Light" panose="020F0302020204030204"/>
                <a:ea typeface="+mj-ea"/>
                <a:cs typeface="+mj-cs"/>
              </a:rPr>
              <a:t>1 modelis sabiedrisko pakalpojumu sniegšanai novadā</a:t>
            </a:r>
            <a:endParaRPr lang="lv-LV" sz="3200" b="1" dirty="0"/>
          </a:p>
        </p:txBody>
      </p:sp>
      <p:sp>
        <p:nvSpPr>
          <p:cNvPr id="3" name="Content Placeholder 2">
            <a:extLst>
              <a:ext uri="{FF2B5EF4-FFF2-40B4-BE49-F238E27FC236}">
                <a16:creationId xmlns:a16="http://schemas.microsoft.com/office/drawing/2014/main" id="{C5515E9E-797C-90CD-8435-0BAA726EC770}"/>
              </a:ext>
            </a:extLst>
          </p:cNvPr>
          <p:cNvSpPr>
            <a:spLocks noGrp="1"/>
          </p:cNvSpPr>
          <p:nvPr>
            <p:ph idx="1"/>
          </p:nvPr>
        </p:nvSpPr>
        <p:spPr>
          <a:xfrm>
            <a:off x="838200" y="1825625"/>
            <a:ext cx="10515600" cy="4667250"/>
          </a:xfrm>
        </p:spPr>
        <p:txBody>
          <a:bodyPr/>
          <a:lstStyle/>
          <a:p>
            <a:pPr algn="just"/>
            <a:r>
              <a:rPr lang="lv-LV" sz="2400" b="1" dirty="0"/>
              <a:t>Pašvaldību likums</a:t>
            </a:r>
            <a:r>
              <a:rPr lang="lv-LV" sz="2400" dirty="0"/>
              <a:t>, 4.pants- </a:t>
            </a:r>
            <a:r>
              <a:rPr lang="lv-LV" sz="2400" i="0" dirty="0">
                <a:solidFill>
                  <a:srgbClr val="414142"/>
                </a:solidFill>
                <a:effectLst/>
              </a:rPr>
              <a:t>Autonomās funkcijas</a:t>
            </a:r>
          </a:p>
          <a:p>
            <a:pPr algn="just"/>
            <a:r>
              <a:rPr lang="lv-LV" sz="2400" b="0" i="0" dirty="0">
                <a:solidFill>
                  <a:srgbClr val="414142"/>
                </a:solidFill>
                <a:effectLst/>
              </a:rPr>
              <a:t>1) organizēt iedzīvotājiem ūdenssaimniecības, siltumapgādes un sadzīves atkritumu apsaimniekošanas pakalpojumus neatkarīgi no tā, kā īpašumā atrodas dzīvojamais fonds;</a:t>
            </a:r>
          </a:p>
          <a:p>
            <a:pPr algn="just"/>
            <a:r>
              <a:rPr lang="lv-LV" sz="2400" b="1" dirty="0"/>
              <a:t>Ūdenssaimniecības pakalpojuma likums</a:t>
            </a:r>
            <a:r>
              <a:rPr lang="lv-LV" sz="2400" dirty="0"/>
              <a:t>, 6. panta pirmā daļa nosaka, ka pašvaldība organizē ūdenssaimniecības pakalpojumu sniegšanu savā administratīvajā teritorijā. Dome nosaka pašvaldības iestādi, kas pašvaldības administratīvajā teritorijā sniedz sabiedriskos ūdenssaimniecības pakalpojumus un citus noteikta veida ūdenssaimniecības pakalpojumus, vai pilnvaro komersantu sniegt sabiedriskos ūdenssaimniecības pakalpojumus, noslēdzot ar to līgumu par šādu pakalpojumu sniegšanu. </a:t>
            </a:r>
          </a:p>
          <a:p>
            <a:pPr algn="just"/>
            <a:r>
              <a:rPr lang="lv-LV" sz="2400" dirty="0"/>
              <a:t>Tas  pats attiecas uz siltuma sabiedriskā pakalpojuma nodrošināšanu attiecīgās nozares normatīvajos aktos</a:t>
            </a:r>
          </a:p>
        </p:txBody>
      </p:sp>
      <p:sp>
        <p:nvSpPr>
          <p:cNvPr id="4" name="Footer Placeholder 3">
            <a:extLst>
              <a:ext uri="{FF2B5EF4-FFF2-40B4-BE49-F238E27FC236}">
                <a16:creationId xmlns:a16="http://schemas.microsoft.com/office/drawing/2014/main" id="{4C7C9E1C-B3C6-E87D-250E-A5753B16A87F}"/>
              </a:ext>
            </a:extLst>
          </p:cNvPr>
          <p:cNvSpPr>
            <a:spLocks noGrp="1"/>
          </p:cNvSpPr>
          <p:nvPr>
            <p:ph type="ftr" sz="quarter" idx="11"/>
          </p:nvPr>
        </p:nvSpPr>
        <p:spPr/>
        <p:txBody>
          <a:bodyPr/>
          <a:lstStyle/>
          <a:p>
            <a:pPr>
              <a:defRPr/>
            </a:pPr>
            <a:r>
              <a:rPr lang="lv-LV" dirty="0"/>
              <a:t>09.10.2024.</a:t>
            </a:r>
            <a:endParaRPr lang="en-US" dirty="0"/>
          </a:p>
        </p:txBody>
      </p:sp>
    </p:spTree>
    <p:extLst>
      <p:ext uri="{BB962C8B-B14F-4D97-AF65-F5344CB8AC3E}">
        <p14:creationId xmlns:p14="http://schemas.microsoft.com/office/powerpoint/2010/main" val="3332828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C3D53-DC35-313A-8175-5EECDF5B5D84}"/>
              </a:ext>
            </a:extLst>
          </p:cNvPr>
          <p:cNvSpPr>
            <a:spLocks noGrp="1"/>
          </p:cNvSpPr>
          <p:nvPr>
            <p:ph type="title"/>
          </p:nvPr>
        </p:nvSpPr>
        <p:spPr/>
        <p:txBody>
          <a:bodyPr/>
          <a:lstStyle/>
          <a:p>
            <a:pPr algn="ctr"/>
            <a:r>
              <a:rPr lang="lv-LV" sz="3200" b="1" dirty="0"/>
              <a:t>Domes lēmumi </a:t>
            </a:r>
            <a:br>
              <a:rPr lang="lv-LV" sz="3200" b="1" dirty="0"/>
            </a:br>
            <a:r>
              <a:rPr lang="lv-LV" sz="3200" b="1" dirty="0"/>
              <a:t>/2022.-2024./</a:t>
            </a:r>
          </a:p>
        </p:txBody>
      </p:sp>
      <p:sp>
        <p:nvSpPr>
          <p:cNvPr id="3" name="Content Placeholder 2">
            <a:extLst>
              <a:ext uri="{FF2B5EF4-FFF2-40B4-BE49-F238E27FC236}">
                <a16:creationId xmlns:a16="http://schemas.microsoft.com/office/drawing/2014/main" id="{C9CC95CC-956B-A54B-FD39-694E9A0883DF}"/>
              </a:ext>
            </a:extLst>
          </p:cNvPr>
          <p:cNvSpPr>
            <a:spLocks noGrp="1"/>
          </p:cNvSpPr>
          <p:nvPr>
            <p:ph idx="1"/>
          </p:nvPr>
        </p:nvSpPr>
        <p:spPr/>
        <p:txBody>
          <a:bodyPr/>
          <a:lstStyle/>
          <a:p>
            <a:pPr marL="0" indent="0" algn="ctr">
              <a:buNone/>
            </a:pPr>
            <a:r>
              <a:rPr lang="lv-LV" dirty="0"/>
              <a:t>Mērķis </a:t>
            </a:r>
          </a:p>
          <a:p>
            <a:pPr algn="just"/>
            <a:r>
              <a:rPr lang="lv-LV" dirty="0"/>
              <a:t>Centralizētie </a:t>
            </a:r>
            <a:r>
              <a:rPr lang="lv-LV" u="sng" dirty="0"/>
              <a:t>ūdenssaimniecības un siltumapgādes </a:t>
            </a:r>
            <a:r>
              <a:rPr lang="lv-LV" dirty="0"/>
              <a:t>pakalpojumi visā Ādažu novadā jānodrošina vienoti, un tie sniedzami ar viena pakalpojuma sniedzēja spēkiem, tādējādi samazinot administratīvos resursus, nodrošinot viena veida pakalpojumu sniegšanas, finanšu līdzekļu izlietošanas un saimnieciskās attīstības kārtību.</a:t>
            </a:r>
          </a:p>
          <a:p>
            <a:pPr algn="just"/>
            <a:r>
              <a:rPr lang="lv-LV" dirty="0"/>
              <a:t>   Pakalpojumu sniedzēju maiņa jānodrošina no 2024.gada 1.novembra. </a:t>
            </a:r>
          </a:p>
        </p:txBody>
      </p:sp>
      <p:sp>
        <p:nvSpPr>
          <p:cNvPr id="4" name="Footer Placeholder 3">
            <a:extLst>
              <a:ext uri="{FF2B5EF4-FFF2-40B4-BE49-F238E27FC236}">
                <a16:creationId xmlns:a16="http://schemas.microsoft.com/office/drawing/2014/main" id="{39E68B93-BAF7-D48B-84B8-E73B19EAABEE}"/>
              </a:ext>
            </a:extLst>
          </p:cNvPr>
          <p:cNvSpPr>
            <a:spLocks noGrp="1"/>
          </p:cNvSpPr>
          <p:nvPr>
            <p:ph type="ftr" sz="quarter" idx="11"/>
          </p:nvPr>
        </p:nvSpPr>
        <p:spPr/>
        <p:txBody>
          <a:bodyPr/>
          <a:lstStyle/>
          <a:p>
            <a:pPr>
              <a:defRPr/>
            </a:pPr>
            <a:r>
              <a:rPr lang="lv-LV" dirty="0"/>
              <a:t>09.10.2024.</a:t>
            </a:r>
            <a:endParaRPr lang="en-US" dirty="0"/>
          </a:p>
        </p:txBody>
      </p:sp>
    </p:spTree>
    <p:extLst>
      <p:ext uri="{BB962C8B-B14F-4D97-AF65-F5344CB8AC3E}">
        <p14:creationId xmlns:p14="http://schemas.microsoft.com/office/powerpoint/2010/main" val="3163509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29891-BEDE-C4C8-ED3A-FF19B31B66B6}"/>
              </a:ext>
            </a:extLst>
          </p:cNvPr>
          <p:cNvSpPr>
            <a:spLocks noGrp="1"/>
          </p:cNvSpPr>
          <p:nvPr>
            <p:ph type="title"/>
          </p:nvPr>
        </p:nvSpPr>
        <p:spPr/>
        <p:txBody>
          <a:bodyPr/>
          <a:lstStyle/>
          <a:p>
            <a:pPr algn="ctr"/>
            <a:r>
              <a:rPr lang="lv-LV" sz="3200" b="1" dirty="0"/>
              <a:t>Izmaiņas P/a Carnikavas komunālserviss darbībā pēc 01.11.2024.</a:t>
            </a:r>
          </a:p>
        </p:txBody>
      </p:sp>
      <p:sp>
        <p:nvSpPr>
          <p:cNvPr id="3" name="Content Placeholder 2">
            <a:extLst>
              <a:ext uri="{FF2B5EF4-FFF2-40B4-BE49-F238E27FC236}">
                <a16:creationId xmlns:a16="http://schemas.microsoft.com/office/drawing/2014/main" id="{63D41CD6-303D-FEDC-55E2-DFD6603F476C}"/>
              </a:ext>
            </a:extLst>
          </p:cNvPr>
          <p:cNvSpPr>
            <a:spLocks noGrp="1"/>
          </p:cNvSpPr>
          <p:nvPr>
            <p:ph idx="1"/>
          </p:nvPr>
        </p:nvSpPr>
        <p:spPr/>
        <p:txBody>
          <a:bodyPr/>
          <a:lstStyle/>
          <a:p>
            <a:r>
              <a:rPr lang="lv-LV" sz="2400" dirty="0"/>
              <a:t>Ar 2024.gada 1.janvāri aģentūrai ir palielinājies pašvaldības apsaimniekojamo īpašumu apjoms - nodotas izglītības iestāžu ēkas un pakļautībā nodots tehniskais personāls.</a:t>
            </a:r>
          </a:p>
          <a:p>
            <a:r>
              <a:rPr lang="lv-LV" sz="2400" dirty="0"/>
              <a:t>Pieaug kopīgais aģentūras saimniecisko darbu apjoms (pašvaldības īpašumi, teritorijas kopšana, labiekārtošana, ielu/ceļu uzturēšana, sadzīves atkritumu, vides jaut. u.c.) realizēto projektu, investīciju projektu apjoms, tiek noteikti papildu uzdevumi – piem., pašvaldības meliorācijas sistēmu uzturēšana u.c.</a:t>
            </a:r>
          </a:p>
        </p:txBody>
      </p:sp>
      <p:sp>
        <p:nvSpPr>
          <p:cNvPr id="4" name="Footer Placeholder 3">
            <a:extLst>
              <a:ext uri="{FF2B5EF4-FFF2-40B4-BE49-F238E27FC236}">
                <a16:creationId xmlns:a16="http://schemas.microsoft.com/office/drawing/2014/main" id="{3E1C9FE7-DAEE-C2EA-29BD-0D40B1D652BC}"/>
              </a:ext>
            </a:extLst>
          </p:cNvPr>
          <p:cNvSpPr>
            <a:spLocks noGrp="1"/>
          </p:cNvSpPr>
          <p:nvPr>
            <p:ph type="ftr" sz="quarter" idx="11"/>
          </p:nvPr>
        </p:nvSpPr>
        <p:spPr/>
        <p:txBody>
          <a:bodyPr/>
          <a:lstStyle/>
          <a:p>
            <a:pPr>
              <a:defRPr/>
            </a:pPr>
            <a:r>
              <a:rPr lang="lv-LV" dirty="0"/>
              <a:t>09.10.2024.</a:t>
            </a:r>
            <a:endParaRPr lang="en-US" dirty="0"/>
          </a:p>
        </p:txBody>
      </p:sp>
    </p:spTree>
    <p:extLst>
      <p:ext uri="{BB962C8B-B14F-4D97-AF65-F5344CB8AC3E}">
        <p14:creationId xmlns:p14="http://schemas.microsoft.com/office/powerpoint/2010/main" val="1992671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4ED34-5856-36AE-963F-F2482B48AD85}"/>
              </a:ext>
            </a:extLst>
          </p:cNvPr>
          <p:cNvSpPr>
            <a:spLocks noGrp="1"/>
          </p:cNvSpPr>
          <p:nvPr>
            <p:ph type="title"/>
          </p:nvPr>
        </p:nvSpPr>
        <p:spPr>
          <a:xfrm>
            <a:off x="1366684" y="365126"/>
            <a:ext cx="10341077" cy="824578"/>
          </a:xfrm>
        </p:spPr>
        <p:txBody>
          <a:bodyPr/>
          <a:lstStyle/>
          <a:p>
            <a:pPr algn="ctr"/>
            <a:r>
              <a:rPr lang="lv-LV" sz="3200" b="1" dirty="0"/>
              <a:t>Pakalpojumu sniegšanas kārtība </a:t>
            </a:r>
            <a:r>
              <a:rPr lang="lv-LV" sz="3200" b="1" u="sng" dirty="0"/>
              <a:t>pēc 01.11.</a:t>
            </a:r>
          </a:p>
        </p:txBody>
      </p:sp>
      <p:graphicFrame>
        <p:nvGraphicFramePr>
          <p:cNvPr id="7" name="Content Placeholder 6">
            <a:extLst>
              <a:ext uri="{FF2B5EF4-FFF2-40B4-BE49-F238E27FC236}">
                <a16:creationId xmlns:a16="http://schemas.microsoft.com/office/drawing/2014/main" id="{376998C1-EE85-6AC4-42E5-AC5E2E13D28F}"/>
              </a:ext>
            </a:extLst>
          </p:cNvPr>
          <p:cNvGraphicFramePr>
            <a:graphicFrameLocks noGrp="1"/>
          </p:cNvGraphicFramePr>
          <p:nvPr>
            <p:ph idx="1"/>
            <p:extLst>
              <p:ext uri="{D42A27DB-BD31-4B8C-83A1-F6EECF244321}">
                <p14:modId xmlns:p14="http://schemas.microsoft.com/office/powerpoint/2010/main" val="4054454019"/>
              </p:ext>
            </p:extLst>
          </p:nvPr>
        </p:nvGraphicFramePr>
        <p:xfrm>
          <a:off x="2674374" y="1189704"/>
          <a:ext cx="8770374" cy="6159187"/>
        </p:xfrm>
        <a:graphic>
          <a:graphicData uri="http://schemas.openxmlformats.org/drawingml/2006/table">
            <a:tbl>
              <a:tblPr firstRow="1" bandRow="1">
                <a:tableStyleId>{5C22544A-7EE6-4342-B048-85BDC9FD1C3A}</a:tableStyleId>
              </a:tblPr>
              <a:tblGrid>
                <a:gridCol w="4435928">
                  <a:extLst>
                    <a:ext uri="{9D8B030D-6E8A-4147-A177-3AD203B41FA5}">
                      <a16:colId xmlns:a16="http://schemas.microsoft.com/office/drawing/2014/main" val="390279231"/>
                    </a:ext>
                  </a:extLst>
                </a:gridCol>
                <a:gridCol w="4334446">
                  <a:extLst>
                    <a:ext uri="{9D8B030D-6E8A-4147-A177-3AD203B41FA5}">
                      <a16:colId xmlns:a16="http://schemas.microsoft.com/office/drawing/2014/main" val="699726384"/>
                    </a:ext>
                  </a:extLst>
                </a:gridCol>
              </a:tblGrid>
              <a:tr h="243537">
                <a:tc>
                  <a:txBody>
                    <a:bodyPr/>
                    <a:lstStyle/>
                    <a:p>
                      <a:pPr algn="ct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SIA Ādažu ūdens</a:t>
                      </a:r>
                    </a:p>
                  </a:txBody>
                  <a:tcPr marL="68580" marR="68580" marT="0" marB="0"/>
                </a:tc>
                <a:tc>
                  <a:txBody>
                    <a:bodyPr/>
                    <a:lstStyle/>
                    <a:p>
                      <a:pPr algn="ct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SIA Ādažu namsaimnieks</a:t>
                      </a:r>
                    </a:p>
                  </a:txBody>
                  <a:tcPr marL="68580" marR="68580" marT="0" marB="0"/>
                </a:tc>
                <a:extLst>
                  <a:ext uri="{0D108BD9-81ED-4DB2-BD59-A6C34878D82A}">
                    <a16:rowId xmlns:a16="http://schemas.microsoft.com/office/drawing/2014/main" val="1802949338"/>
                  </a:ext>
                </a:extLst>
              </a:tr>
              <a:tr h="753217">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Klientiem būs jāpārslēdz līgumi laikā no </a:t>
                      </a:r>
                      <a:r>
                        <a:rPr lang="lv-LV" sz="1800" b="1" kern="100" dirty="0">
                          <a:effectLst/>
                          <a:latin typeface="Calibri" panose="020F0502020204030204" pitchFamily="34" charset="0"/>
                          <a:ea typeface="Calibri" panose="020F0502020204030204" pitchFamily="34" charset="0"/>
                          <a:cs typeface="Times New Roman" panose="02020603050405020304" pitchFamily="18" charset="0"/>
                        </a:rPr>
                        <a:t>2024.gada 1.novembra līdz 2025.gada 31.decembrim</a:t>
                      </a:r>
                    </a:p>
                  </a:txBody>
                  <a:tcPr marL="68580" marR="68580" marT="0" marB="0"/>
                </a:tc>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Līgumi </a:t>
                      </a:r>
                      <a:r>
                        <a:rPr kumimoji="0" lang="lv-LV"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būs jāpārslēdz laikā no </a:t>
                      </a:r>
                      <a:r>
                        <a:rPr kumimoji="0" lang="lv-LV" sz="18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2024.gada 1.novembra </a:t>
                      </a:r>
                      <a:r>
                        <a:rPr lang="lv-LV" sz="1800" b="1" kern="100" dirty="0">
                          <a:effectLst/>
                          <a:latin typeface="Calibri" panose="020F0502020204030204" pitchFamily="34" charset="0"/>
                          <a:ea typeface="Calibri" panose="020F0502020204030204" pitchFamily="34" charset="0"/>
                          <a:cs typeface="Times New Roman" panose="02020603050405020304" pitchFamily="18" charset="0"/>
                        </a:rPr>
                        <a:t>līdz 2025.gada 30.aprīlim</a:t>
                      </a:r>
                    </a:p>
                  </a:txBody>
                  <a:tcPr marL="68580" marR="68580" marT="0" marB="0"/>
                </a:tc>
                <a:extLst>
                  <a:ext uri="{0D108BD9-81ED-4DB2-BD59-A6C34878D82A}">
                    <a16:rowId xmlns:a16="http://schemas.microsoft.com/office/drawing/2014/main" val="1504869255"/>
                  </a:ext>
                </a:extLst>
              </a:tr>
              <a:tr h="243537">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Norēķiniem izmantos Bill.me sistēmu</a:t>
                      </a:r>
                    </a:p>
                  </a:txBody>
                  <a:tcPr marL="68580" marR="68580" marT="0" marB="0"/>
                </a:tc>
                <a:tc>
                  <a:txBody>
                    <a:bodyPr/>
                    <a:lstStyle/>
                    <a:p>
                      <a:pPr>
                        <a:lnSpc>
                          <a:spcPct val="107000"/>
                        </a:lnSpc>
                        <a:spcAft>
                          <a:spcPts val="800"/>
                        </a:spcAft>
                      </a:pPr>
                      <a:r>
                        <a:rPr lang="lv-LV" sz="1800" kern="100">
                          <a:effectLst/>
                          <a:latin typeface="Calibri" panose="020F0502020204030204" pitchFamily="34" charset="0"/>
                          <a:ea typeface="Calibri" panose="020F0502020204030204" pitchFamily="34" charset="0"/>
                          <a:cs typeface="Times New Roman" panose="02020603050405020304" pitchFamily="18" charset="0"/>
                        </a:rPr>
                        <a:t>Rēķini e-pakalpojumu sistēmā</a:t>
                      </a:r>
                    </a:p>
                  </a:txBody>
                  <a:tcPr marL="68580" marR="68580" marT="0" marB="0"/>
                </a:tc>
                <a:extLst>
                  <a:ext uri="{0D108BD9-81ED-4DB2-BD59-A6C34878D82A}">
                    <a16:rowId xmlns:a16="http://schemas.microsoft.com/office/drawing/2014/main" val="3186363260"/>
                  </a:ext>
                </a:extLst>
              </a:tr>
              <a:tr h="1008057">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Konsultācijas un līgumu noslēgšana klātienē, iepriekš vienojoties, </a:t>
                      </a:r>
                      <a:r>
                        <a:rPr lang="lv-LV" sz="1800" u="sng" kern="100" dirty="0">
                          <a:effectLst/>
                          <a:latin typeface="Calibri" panose="020F0502020204030204" pitchFamily="34" charset="0"/>
                          <a:ea typeface="Calibri" panose="020F0502020204030204" pitchFamily="34" charset="0"/>
                          <a:cs typeface="Times New Roman" panose="02020603050405020304" pitchFamily="18" charset="0"/>
                        </a:rPr>
                        <a:t>Stacijas ielā 5,Carnikavā</a:t>
                      </a: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 (klientu apkalpošanas centrā) otrdienās no 9.30- 15.30; Gaujas ielā 16, Ādažos vai elektroniski</a:t>
                      </a:r>
                    </a:p>
                  </a:txBody>
                  <a:tcPr marL="68580" marR="68580" marT="0" marB="0">
                    <a:solidFill>
                      <a:schemeClr val="accent1">
                        <a:lumMod val="40000"/>
                        <a:lumOff val="60000"/>
                      </a:schemeClr>
                    </a:solidFill>
                  </a:tcPr>
                </a:tc>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Konsultācijas un līgumu noslēgšana klātienē, iepriekš vienojoties</a:t>
                      </a:r>
                      <a:r>
                        <a:rPr lang="lv-LV" sz="1800" u="sng" kern="100" dirty="0">
                          <a:effectLst/>
                          <a:latin typeface="Calibri" panose="020F0502020204030204" pitchFamily="34" charset="0"/>
                          <a:ea typeface="Calibri" panose="020F0502020204030204" pitchFamily="34" charset="0"/>
                          <a:cs typeface="Times New Roman" panose="02020603050405020304" pitchFamily="18" charset="0"/>
                        </a:rPr>
                        <a:t>, Stacijas ielā 5, Carnikavā, </a:t>
                      </a:r>
                      <a:r>
                        <a:rPr kumimoji="0" lang="lv-LV" sz="1800" b="0" i="0" u="sng"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lv-LV"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(klientu apkalpošanas centrā)</a:t>
                      </a: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 </a:t>
                      </a:r>
                      <a:r>
                        <a:rPr kumimoji="0" lang="lv-LV"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otrdienās no 9.30- 15.30</a:t>
                      </a: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 Gaujas ielā 16, Ādažos vai elektroniski</a:t>
                      </a:r>
                    </a:p>
                  </a:txBody>
                  <a:tcPr marL="68580" marR="68580" marT="0" marB="0"/>
                </a:tc>
                <a:extLst>
                  <a:ext uri="{0D108BD9-81ED-4DB2-BD59-A6C34878D82A}">
                    <a16:rowId xmlns:a16="http://schemas.microsoft.com/office/drawing/2014/main" val="484211791"/>
                  </a:ext>
                </a:extLst>
              </a:tr>
              <a:tr h="498377">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Tiešie norēķini klientiem, kas tos izvēlēsies, būs par maksu 1.80 </a:t>
                      </a:r>
                      <a:r>
                        <a:rPr lang="lv-LV" sz="1800" kern="100" dirty="0" err="1">
                          <a:effectLst/>
                          <a:latin typeface="Calibri" panose="020F0502020204030204" pitchFamily="34" charset="0"/>
                          <a:ea typeface="Calibri" panose="020F0502020204030204" pitchFamily="34" charset="0"/>
                          <a:cs typeface="Times New Roman" panose="02020603050405020304" pitchFamily="18" charset="0"/>
                        </a:rPr>
                        <a:t>eur</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Tiešie norēķini klientiem, kas tos izvēlēsies, būs par maksu 1.80 </a:t>
                      </a:r>
                      <a:r>
                        <a:rPr lang="lv-LV" sz="1800" kern="100" dirty="0" err="1">
                          <a:effectLst/>
                          <a:latin typeface="Calibri" panose="020F0502020204030204" pitchFamily="34" charset="0"/>
                          <a:ea typeface="Calibri" panose="020F0502020204030204" pitchFamily="34" charset="0"/>
                          <a:cs typeface="Times New Roman" panose="02020603050405020304" pitchFamily="18" charset="0"/>
                        </a:rPr>
                        <a:t>eur</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099405"/>
                  </a:ext>
                </a:extLst>
              </a:tr>
              <a:tr h="243537">
                <a:tc>
                  <a:txBody>
                    <a:bodyPr/>
                    <a:lstStyle/>
                    <a:p>
                      <a:pPr>
                        <a:lnSpc>
                          <a:spcPct val="107000"/>
                        </a:lnSpc>
                        <a:spcAft>
                          <a:spcPts val="800"/>
                        </a:spcAft>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4711738"/>
                  </a:ext>
                </a:extLst>
              </a:tr>
              <a:tr h="1615770">
                <a:tc>
                  <a:txBody>
                    <a:bodyPr/>
                    <a:lstStyle/>
                    <a:p>
                      <a:pPr algn="ctr">
                        <a:lnSpc>
                          <a:spcPct val="107000"/>
                        </a:lnSpc>
                        <a:spcAft>
                          <a:spcPts val="800"/>
                        </a:spcAft>
                      </a:pPr>
                      <a:r>
                        <a:rPr lang="lv-LV" sz="1800" b="1" kern="100" dirty="0">
                          <a:effectLst/>
                          <a:latin typeface="Calibri" panose="020F0502020204030204" pitchFamily="34" charset="0"/>
                          <a:ea typeface="Calibri" panose="020F0502020204030204" pitchFamily="34" charset="0"/>
                          <a:cs typeface="Times New Roman" panose="02020603050405020304" pitchFamily="18" charset="0"/>
                        </a:rPr>
                        <a:t>P/a CKS</a:t>
                      </a:r>
                    </a:p>
                    <a:p>
                      <a:pPr algn="ct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Atgriezīs klientiem pārmaksātos līdzekļus</a:t>
                      </a:r>
                    </a:p>
                    <a:p>
                      <a:pPr algn="ct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Administrēs parādus</a:t>
                      </a:r>
                    </a:p>
                    <a:p>
                      <a:pPr algn="ctr">
                        <a:lnSpc>
                          <a:spcPct val="107000"/>
                        </a:lnSpc>
                        <a:spcAft>
                          <a:spcPts val="800"/>
                        </a:spcAft>
                      </a:pPr>
                      <a:r>
                        <a:rPr lang="lv-LV" sz="1800" kern="100" dirty="0">
                          <a:effectLst/>
                          <a:latin typeface="Calibri" panose="020F0502020204030204" pitchFamily="34" charset="0"/>
                          <a:ea typeface="Calibri" panose="020F0502020204030204" pitchFamily="34" charset="0"/>
                          <a:cs typeface="Times New Roman" panose="02020603050405020304" pitchFamily="18" charset="0"/>
                        </a:rPr>
                        <a:t>Sniegs konsultācijas klientiem</a:t>
                      </a:r>
                    </a:p>
                    <a:p>
                      <a:pPr>
                        <a:lnSpc>
                          <a:spcPct val="107000"/>
                        </a:lnSpc>
                        <a:spcAft>
                          <a:spcPts val="800"/>
                        </a:spcAft>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0924788"/>
                  </a:ext>
                </a:extLst>
              </a:tr>
              <a:tr h="243537">
                <a:tc>
                  <a:txBody>
                    <a:bodyPr/>
                    <a:lstStyle/>
                    <a:p>
                      <a:pPr>
                        <a:lnSpc>
                          <a:spcPct val="107000"/>
                        </a:lnSpc>
                        <a:spcAft>
                          <a:spcPts val="800"/>
                        </a:spcAft>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0167081"/>
                  </a:ext>
                </a:extLst>
              </a:tr>
              <a:tr h="243537">
                <a:tc>
                  <a:txBody>
                    <a:bodyPr/>
                    <a:lstStyle/>
                    <a:p>
                      <a:pPr>
                        <a:lnSpc>
                          <a:spcPct val="107000"/>
                        </a:lnSpc>
                        <a:spcAft>
                          <a:spcPts val="800"/>
                        </a:spcAft>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8118080"/>
                  </a:ext>
                </a:extLst>
              </a:tr>
            </a:tbl>
          </a:graphicData>
        </a:graphic>
      </p:graphicFrame>
      <p:sp>
        <p:nvSpPr>
          <p:cNvPr id="4" name="Footer Placeholder 3">
            <a:extLst>
              <a:ext uri="{FF2B5EF4-FFF2-40B4-BE49-F238E27FC236}">
                <a16:creationId xmlns:a16="http://schemas.microsoft.com/office/drawing/2014/main" id="{E30795B2-9D12-D578-720B-8574099AB390}"/>
              </a:ext>
            </a:extLst>
          </p:cNvPr>
          <p:cNvSpPr>
            <a:spLocks noGrp="1"/>
          </p:cNvSpPr>
          <p:nvPr>
            <p:ph type="ftr" sz="quarter" idx="11"/>
          </p:nvPr>
        </p:nvSpPr>
        <p:spPr/>
        <p:txBody>
          <a:bodyPr/>
          <a:lstStyle/>
          <a:p>
            <a:pPr>
              <a:defRPr/>
            </a:pPr>
            <a:r>
              <a:rPr lang="lv-LV" dirty="0"/>
              <a:t>09.10.2024.</a:t>
            </a:r>
            <a:endParaRPr lang="en-US" dirty="0"/>
          </a:p>
        </p:txBody>
      </p:sp>
      <p:sp>
        <p:nvSpPr>
          <p:cNvPr id="5" name="Speech Bubble: Rectangle with Corners Rounded 4">
            <a:extLst>
              <a:ext uri="{FF2B5EF4-FFF2-40B4-BE49-F238E27FC236}">
                <a16:creationId xmlns:a16="http://schemas.microsoft.com/office/drawing/2014/main" id="{7446E643-8631-4BA2-F1F6-E52DEE4814D2}"/>
              </a:ext>
            </a:extLst>
          </p:cNvPr>
          <p:cNvSpPr/>
          <p:nvPr/>
        </p:nvSpPr>
        <p:spPr>
          <a:xfrm>
            <a:off x="78658" y="365126"/>
            <a:ext cx="1428135" cy="1111044"/>
          </a:xfrm>
          <a:prstGeom prst="wedgeRoundRectCallout">
            <a:avLst>
              <a:gd name="adj1" fmla="val 124434"/>
              <a:gd name="adj2" fmla="val 63385"/>
              <a:gd name="adj3" fmla="val 16667"/>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lv-LV" dirty="0">
                <a:solidFill>
                  <a:schemeClr val="tx1"/>
                </a:solidFill>
              </a:rPr>
              <a:t>Kad jāpārslēdz līgumi?</a:t>
            </a:r>
          </a:p>
          <a:p>
            <a:pPr algn="ctr"/>
            <a:endParaRPr lang="lv-LV" dirty="0"/>
          </a:p>
        </p:txBody>
      </p:sp>
      <p:sp>
        <p:nvSpPr>
          <p:cNvPr id="6" name="Speech Bubble: Rectangle with Corners Rounded 5">
            <a:extLst>
              <a:ext uri="{FF2B5EF4-FFF2-40B4-BE49-F238E27FC236}">
                <a16:creationId xmlns:a16="http://schemas.microsoft.com/office/drawing/2014/main" id="{EE87C674-210C-1AFA-F718-26E98AE3E9E8}"/>
              </a:ext>
            </a:extLst>
          </p:cNvPr>
          <p:cNvSpPr/>
          <p:nvPr/>
        </p:nvSpPr>
        <p:spPr>
          <a:xfrm>
            <a:off x="181897" y="2025445"/>
            <a:ext cx="1288026" cy="1327354"/>
          </a:xfrm>
          <a:prstGeom prst="wedgeRoundRectCallout">
            <a:avLst>
              <a:gd name="adj1" fmla="val 128786"/>
              <a:gd name="adj2" fmla="val -16018"/>
              <a:gd name="adj3" fmla="val 16667"/>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lv-LV" dirty="0">
                <a:solidFill>
                  <a:schemeClr val="tx1"/>
                </a:solidFill>
              </a:rPr>
              <a:t>Kādu norēķinu sistēmu izmantos?</a:t>
            </a:r>
          </a:p>
        </p:txBody>
      </p:sp>
      <p:sp>
        <p:nvSpPr>
          <p:cNvPr id="8" name="Speech Bubble: Rectangle with Corners Rounded 7">
            <a:extLst>
              <a:ext uri="{FF2B5EF4-FFF2-40B4-BE49-F238E27FC236}">
                <a16:creationId xmlns:a16="http://schemas.microsoft.com/office/drawing/2014/main" id="{5201E0B4-79C1-BC66-09AE-3B634EFC65B4}"/>
              </a:ext>
            </a:extLst>
          </p:cNvPr>
          <p:cNvSpPr/>
          <p:nvPr/>
        </p:nvSpPr>
        <p:spPr>
          <a:xfrm>
            <a:off x="78658" y="4227870"/>
            <a:ext cx="1732934" cy="1111043"/>
          </a:xfrm>
          <a:prstGeom prst="wedgeRoundRectCallout">
            <a:avLst>
              <a:gd name="adj1" fmla="val 89805"/>
              <a:gd name="adj2" fmla="val -143171"/>
              <a:gd name="adj3" fmla="val 16667"/>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lv-LV" dirty="0">
                <a:solidFill>
                  <a:schemeClr val="tx1"/>
                </a:solidFill>
              </a:rPr>
              <a:t>Kur varēs klātienē saņemt konsultāciju?</a:t>
            </a:r>
          </a:p>
        </p:txBody>
      </p:sp>
    </p:spTree>
    <p:extLst>
      <p:ext uri="{BB962C8B-B14F-4D97-AF65-F5344CB8AC3E}">
        <p14:creationId xmlns:p14="http://schemas.microsoft.com/office/powerpoint/2010/main" val="54005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97145-AF1C-4661-453A-518C58B689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02D7B9-3916-0E14-38BF-BD17C004F074}"/>
              </a:ext>
            </a:extLst>
          </p:cNvPr>
          <p:cNvSpPr>
            <a:spLocks noGrp="1"/>
          </p:cNvSpPr>
          <p:nvPr>
            <p:ph type="title"/>
          </p:nvPr>
        </p:nvSpPr>
        <p:spPr>
          <a:xfrm>
            <a:off x="643143" y="365125"/>
            <a:ext cx="10515600" cy="1325563"/>
          </a:xfrm>
        </p:spPr>
        <p:txBody>
          <a:bodyPr/>
          <a:lstStyle/>
          <a:p>
            <a:pPr algn="ctr"/>
            <a:r>
              <a:rPr lang="lv-LV" sz="2800" b="1" dirty="0"/>
              <a:t>Par līgumu tipiem</a:t>
            </a:r>
            <a:br>
              <a:rPr lang="lv-LV" sz="2800" dirty="0"/>
            </a:br>
            <a:r>
              <a:rPr lang="lv-LV" sz="2800" dirty="0">
                <a:solidFill>
                  <a:srgbClr val="FF0000"/>
                </a:solidFill>
              </a:rPr>
              <a:t>1.Ja līgumu par saņemtajiem pakalpojumiem slēdz </a:t>
            </a:r>
            <a:r>
              <a:rPr lang="lv-LV" sz="2800" u="sng" dirty="0">
                <a:solidFill>
                  <a:srgbClr val="FF0000"/>
                </a:solidFill>
              </a:rPr>
              <a:t>individuālās mājas īpašnieks</a:t>
            </a:r>
          </a:p>
        </p:txBody>
      </p:sp>
      <p:sp>
        <p:nvSpPr>
          <p:cNvPr id="3" name="Text Placeholder 2">
            <a:extLst>
              <a:ext uri="{FF2B5EF4-FFF2-40B4-BE49-F238E27FC236}">
                <a16:creationId xmlns:a16="http://schemas.microsoft.com/office/drawing/2014/main" id="{54A62AD9-F6E1-E580-7265-818C2F58FA02}"/>
              </a:ext>
            </a:extLst>
          </p:cNvPr>
          <p:cNvSpPr>
            <a:spLocks noGrp="1"/>
          </p:cNvSpPr>
          <p:nvPr>
            <p:ph type="body" idx="1"/>
          </p:nvPr>
        </p:nvSpPr>
        <p:spPr>
          <a:xfrm>
            <a:off x="839788" y="1681163"/>
            <a:ext cx="9631567" cy="823912"/>
          </a:xfrm>
        </p:spPr>
        <p:txBody>
          <a:bodyPr/>
          <a:lstStyle/>
          <a:p>
            <a:pPr algn="ctr"/>
            <a:r>
              <a:rPr lang="lv-LV" dirty="0"/>
              <a:t>SIA Ādažu ūdens</a:t>
            </a:r>
          </a:p>
        </p:txBody>
      </p:sp>
      <p:sp>
        <p:nvSpPr>
          <p:cNvPr id="4" name="Content Placeholder 3">
            <a:extLst>
              <a:ext uri="{FF2B5EF4-FFF2-40B4-BE49-F238E27FC236}">
                <a16:creationId xmlns:a16="http://schemas.microsoft.com/office/drawing/2014/main" id="{519A88B4-1BF9-23CF-A61E-42B9DB2C106D}"/>
              </a:ext>
            </a:extLst>
          </p:cNvPr>
          <p:cNvSpPr>
            <a:spLocks noGrp="1"/>
          </p:cNvSpPr>
          <p:nvPr>
            <p:ph sz="half" idx="2"/>
          </p:nvPr>
        </p:nvSpPr>
        <p:spPr>
          <a:xfrm>
            <a:off x="839788" y="2505075"/>
            <a:ext cx="10512424" cy="3684588"/>
          </a:xfrm>
        </p:spPr>
        <p:txBody>
          <a:bodyPr/>
          <a:lstStyle/>
          <a:p>
            <a:r>
              <a:rPr lang="lv-LV" sz="2400" dirty="0"/>
              <a:t>Līgumu var noslēgt par ūdens un/vai notekūdeņu savākšanu.</a:t>
            </a:r>
          </a:p>
          <a:p>
            <a:r>
              <a:rPr lang="lv-LV" sz="2400" dirty="0"/>
              <a:t>Pēc 01.11.2024. SIA Ādažu ūdens aicinās pakāpeniski pārslēgt līgumus.</a:t>
            </a:r>
          </a:p>
          <a:p>
            <a:r>
              <a:rPr lang="lv-LV" sz="2400" dirty="0"/>
              <a:t>Norēķinu informācija tiks sniegta rēķinā par sniegtajiem pakalpojumiem.</a:t>
            </a:r>
          </a:p>
          <a:p>
            <a:r>
              <a:rPr lang="lv-LV" sz="2400" dirty="0"/>
              <a:t>Saglabāsies līdzšinējā rādījumu ziņošanas kārtība. Atgādinām attālināmi nolasāmo skaitītāju rādījumi nav jāiesniedz.</a:t>
            </a:r>
          </a:p>
        </p:txBody>
      </p:sp>
      <p:sp>
        <p:nvSpPr>
          <p:cNvPr id="7" name="Footer Placeholder 6">
            <a:extLst>
              <a:ext uri="{FF2B5EF4-FFF2-40B4-BE49-F238E27FC236}">
                <a16:creationId xmlns:a16="http://schemas.microsoft.com/office/drawing/2014/main" id="{7D50615A-5FEF-617D-8592-DBB658C00B1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09.10.2024.</a:t>
            </a: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551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2BE09-D706-6A77-F996-B9AE730BC05C}"/>
              </a:ext>
            </a:extLst>
          </p:cNvPr>
          <p:cNvSpPr>
            <a:spLocks noGrp="1"/>
          </p:cNvSpPr>
          <p:nvPr>
            <p:ph type="title"/>
          </p:nvPr>
        </p:nvSpPr>
        <p:spPr/>
        <p:txBody>
          <a:bodyPr/>
          <a:lstStyle/>
          <a:p>
            <a:pPr algn="ctr"/>
            <a:r>
              <a:rPr lang="lv-LV" sz="2800" b="1" dirty="0"/>
              <a:t>Kā veidojas 1 rēķina sagatavošanas izmaksas, ja klients izvēlas </a:t>
            </a:r>
            <a:r>
              <a:rPr lang="lv-LV" sz="2800" b="1" u="sng" dirty="0"/>
              <a:t>tiešos norēķinus?</a:t>
            </a:r>
          </a:p>
        </p:txBody>
      </p:sp>
      <p:sp>
        <p:nvSpPr>
          <p:cNvPr id="3" name="Content Placeholder 2">
            <a:extLst>
              <a:ext uri="{FF2B5EF4-FFF2-40B4-BE49-F238E27FC236}">
                <a16:creationId xmlns:a16="http://schemas.microsoft.com/office/drawing/2014/main" id="{1537340F-2F94-AE86-1DE6-8B606BAE9E45}"/>
              </a:ext>
            </a:extLst>
          </p:cNvPr>
          <p:cNvSpPr>
            <a:spLocks noGrp="1"/>
          </p:cNvSpPr>
          <p:nvPr>
            <p:ph idx="1"/>
          </p:nvPr>
        </p:nvSpPr>
        <p:spPr/>
        <p:txBody>
          <a:bodyPr/>
          <a:lstStyle/>
          <a:p>
            <a:r>
              <a:rPr lang="lv-LV" dirty="0">
                <a:solidFill>
                  <a:srgbClr val="FF0000"/>
                </a:solidFill>
              </a:rPr>
              <a:t>Ielieciet savu kalkulāciju</a:t>
            </a:r>
          </a:p>
        </p:txBody>
      </p:sp>
      <p:sp>
        <p:nvSpPr>
          <p:cNvPr id="4" name="Footer Placeholder 3">
            <a:extLst>
              <a:ext uri="{FF2B5EF4-FFF2-40B4-BE49-F238E27FC236}">
                <a16:creationId xmlns:a16="http://schemas.microsoft.com/office/drawing/2014/main" id="{7858BA5E-A9BE-33CE-61DE-928D1CB52F07}"/>
              </a:ext>
            </a:extLst>
          </p:cNvPr>
          <p:cNvSpPr>
            <a:spLocks noGrp="1"/>
          </p:cNvSpPr>
          <p:nvPr>
            <p:ph type="ftr" sz="quarter" idx="11"/>
          </p:nvPr>
        </p:nvSpPr>
        <p:spPr/>
        <p:txBody>
          <a:bodyPr/>
          <a:lstStyle/>
          <a:p>
            <a:pPr>
              <a:defRPr/>
            </a:pPr>
            <a:r>
              <a:rPr lang="lv-LV" dirty="0"/>
              <a:t>09.10.2024.</a:t>
            </a:r>
            <a:endParaRPr lang="en-US" dirty="0"/>
          </a:p>
        </p:txBody>
      </p:sp>
      <p:graphicFrame>
        <p:nvGraphicFramePr>
          <p:cNvPr id="5" name="Tabula 4">
            <a:extLst>
              <a:ext uri="{FF2B5EF4-FFF2-40B4-BE49-F238E27FC236}">
                <a16:creationId xmlns:a16="http://schemas.microsoft.com/office/drawing/2014/main" id="{1A455243-4CAD-B2D1-3FE6-D567D9957961}"/>
              </a:ext>
            </a:extLst>
          </p:cNvPr>
          <p:cNvGraphicFramePr>
            <a:graphicFrameLocks noGrp="1"/>
          </p:cNvGraphicFramePr>
          <p:nvPr>
            <p:extLst>
              <p:ext uri="{D42A27DB-BD31-4B8C-83A1-F6EECF244321}">
                <p14:modId xmlns:p14="http://schemas.microsoft.com/office/powerpoint/2010/main" val="388033887"/>
              </p:ext>
            </p:extLst>
          </p:nvPr>
        </p:nvGraphicFramePr>
        <p:xfrm>
          <a:off x="914400" y="1646238"/>
          <a:ext cx="10306050" cy="5245082"/>
        </p:xfrm>
        <a:graphic>
          <a:graphicData uri="http://schemas.openxmlformats.org/drawingml/2006/table">
            <a:tbl>
              <a:tblPr>
                <a:tableStyleId>{5C22544A-7EE6-4342-B048-85BDC9FD1C3A}</a:tableStyleId>
              </a:tblPr>
              <a:tblGrid>
                <a:gridCol w="9314023">
                  <a:extLst>
                    <a:ext uri="{9D8B030D-6E8A-4147-A177-3AD203B41FA5}">
                      <a16:colId xmlns:a16="http://schemas.microsoft.com/office/drawing/2014/main" val="2634718954"/>
                    </a:ext>
                  </a:extLst>
                </a:gridCol>
                <a:gridCol w="992027">
                  <a:extLst>
                    <a:ext uri="{9D8B030D-6E8A-4147-A177-3AD203B41FA5}">
                      <a16:colId xmlns:a16="http://schemas.microsoft.com/office/drawing/2014/main" val="3138207000"/>
                    </a:ext>
                  </a:extLst>
                </a:gridCol>
              </a:tblGrid>
              <a:tr h="307076">
                <a:tc>
                  <a:txBody>
                    <a:bodyPr/>
                    <a:lstStyle/>
                    <a:p>
                      <a:pPr algn="l" fontAlgn="b"/>
                      <a:r>
                        <a:rPr lang="lv-LV" sz="1200" b="1" u="none" strike="noStrike" dirty="0">
                          <a:effectLst/>
                        </a:rPr>
                        <a:t>SIA "Ādažu ūdens"</a:t>
                      </a:r>
                      <a:endParaRPr lang="lv-LV" sz="1200" b="1" i="0" u="none" strike="noStrike" dirty="0">
                        <a:solidFill>
                          <a:srgbClr val="000000"/>
                        </a:solidFill>
                        <a:effectLst/>
                        <a:latin typeface="Times New Roman" panose="02020603050405020304" pitchFamily="18" charset="0"/>
                      </a:endParaRPr>
                    </a:p>
                  </a:txBody>
                  <a:tcPr marL="6534" marR="6534" marT="6534" marB="0" anchor="b"/>
                </a:tc>
                <a:tc>
                  <a:txBody>
                    <a:bodyPr/>
                    <a:lstStyle/>
                    <a:p>
                      <a:pPr algn="l" fontAlgn="b"/>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2963291731"/>
                  </a:ext>
                </a:extLst>
              </a:tr>
              <a:tr h="307076">
                <a:tc gridSpan="2">
                  <a:txBody>
                    <a:bodyPr/>
                    <a:lstStyle/>
                    <a:p>
                      <a:pPr algn="ctr" fontAlgn="b"/>
                      <a:r>
                        <a:rPr lang="lv-LV" sz="1200" u="none" strike="noStrike">
                          <a:effectLst/>
                        </a:rPr>
                        <a:t>Kalkulācija tiešo norēķinu veikšanai  pakalpojumu lietotāju objektos</a:t>
                      </a:r>
                      <a:endParaRPr lang="lv-LV" sz="1200" b="1" i="0" u="none" strike="noStrike">
                        <a:solidFill>
                          <a:srgbClr val="000000"/>
                        </a:solidFill>
                        <a:effectLst/>
                        <a:latin typeface="Times New Roman" panose="02020603050405020304" pitchFamily="18" charset="0"/>
                      </a:endParaRPr>
                    </a:p>
                  </a:txBody>
                  <a:tcPr marL="6534" marR="6534" marT="6534" marB="0" anchor="b"/>
                </a:tc>
                <a:tc hMerge="1">
                  <a:txBody>
                    <a:bodyPr/>
                    <a:lstStyle/>
                    <a:p>
                      <a:endParaRPr lang="lv-LV"/>
                    </a:p>
                  </a:txBody>
                  <a:tcPr/>
                </a:tc>
                <a:extLst>
                  <a:ext uri="{0D108BD9-81ED-4DB2-BD59-A6C34878D82A}">
                    <a16:rowId xmlns:a16="http://schemas.microsoft.com/office/drawing/2014/main" val="3840345833"/>
                  </a:ext>
                </a:extLst>
              </a:tr>
              <a:tr h="163339">
                <a:tc>
                  <a:txBody>
                    <a:bodyPr/>
                    <a:lstStyle/>
                    <a:p>
                      <a:pPr algn="l" fontAlgn="b"/>
                      <a:endParaRPr lang="lv-LV" sz="1200" b="1"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939287293"/>
                  </a:ext>
                </a:extLst>
              </a:tr>
              <a:tr h="156805">
                <a:tc>
                  <a:txBody>
                    <a:bodyPr/>
                    <a:lstStyle/>
                    <a:p>
                      <a:pPr algn="l" fontAlgn="b"/>
                      <a:r>
                        <a:rPr lang="lv-LV" sz="1200" u="none" strike="noStrike">
                          <a:effectLst/>
                        </a:rPr>
                        <a:t>Tiešās izmaksas:</a:t>
                      </a:r>
                      <a:endParaRPr lang="lv-LV" sz="1200" b="1" i="1"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Summa</a:t>
                      </a:r>
                      <a:endParaRPr lang="lv-LV" sz="1200" b="1"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2960816749"/>
                  </a:ext>
                </a:extLst>
              </a:tr>
              <a:tr h="287476">
                <a:tc>
                  <a:txBody>
                    <a:bodyPr/>
                    <a:lstStyle/>
                    <a:p>
                      <a:pPr algn="l" fontAlgn="ctr"/>
                      <a:r>
                        <a:rPr lang="lv-LV" sz="1200" u="none" strike="noStrike">
                          <a:effectLst/>
                        </a:rPr>
                        <a:t>Darba samaksa 1 rēķina aprēķina veikšanai līguma slēgšanai, rādījuma saņemšana, ievadīšana, pārbaude, rēķina sagatavošanai un piegādei, maksājumu apstrādei, darbs ar debitoriem ( 5min.)</a:t>
                      </a:r>
                      <a:endParaRPr lang="lv-LV" sz="1200" b="0" i="0" u="none" strike="noStrike">
                        <a:solidFill>
                          <a:srgbClr val="000000"/>
                        </a:solidFill>
                        <a:effectLst/>
                        <a:latin typeface="Times New Roman" panose="02020603050405020304" pitchFamily="18" charset="0"/>
                      </a:endParaRPr>
                    </a:p>
                  </a:txBody>
                  <a:tcPr marL="6534" marR="6534" marT="6534" marB="0" anchor="ctr"/>
                </a:tc>
                <a:tc>
                  <a:txBody>
                    <a:bodyPr/>
                    <a:lstStyle/>
                    <a:p>
                      <a:pPr algn="ctr" fontAlgn="ctr"/>
                      <a:r>
                        <a:rPr lang="lv-LV" sz="1200" u="none" strike="noStrike">
                          <a:effectLst/>
                        </a:rPr>
                        <a:t>1,24</a:t>
                      </a:r>
                      <a:endParaRPr lang="lv-LV" sz="1200" b="0" i="0" u="none" strike="noStrike">
                        <a:solidFill>
                          <a:srgbClr val="000000"/>
                        </a:solidFill>
                        <a:effectLst/>
                        <a:latin typeface="Times New Roman" panose="02020603050405020304" pitchFamily="18" charset="0"/>
                      </a:endParaRPr>
                    </a:p>
                  </a:txBody>
                  <a:tcPr marL="6534" marR="6534" marT="6534" marB="0" anchor="ctr"/>
                </a:tc>
                <a:extLst>
                  <a:ext uri="{0D108BD9-81ED-4DB2-BD59-A6C34878D82A}">
                    <a16:rowId xmlns:a16="http://schemas.microsoft.com/office/drawing/2014/main" val="1768110896"/>
                  </a:ext>
                </a:extLst>
              </a:tr>
              <a:tr h="150271">
                <a:tc>
                  <a:txBody>
                    <a:bodyPr/>
                    <a:lstStyle/>
                    <a:p>
                      <a:pPr algn="l" fontAlgn="ctr"/>
                      <a:r>
                        <a:rPr lang="lv-LV" sz="1200" u="none" strike="noStrike">
                          <a:effectLst/>
                        </a:rPr>
                        <a:t>Darba devēja sociālais nodoklis</a:t>
                      </a:r>
                      <a:endParaRPr lang="lv-LV" sz="1200" b="0" i="0" u="none" strike="noStrike">
                        <a:solidFill>
                          <a:srgbClr val="000000"/>
                        </a:solidFill>
                        <a:effectLst/>
                        <a:latin typeface="Times New Roman" panose="02020603050405020304" pitchFamily="18" charset="0"/>
                      </a:endParaRPr>
                    </a:p>
                  </a:txBody>
                  <a:tcPr marL="6534" marR="6534" marT="6534" marB="0" anchor="ctr"/>
                </a:tc>
                <a:tc>
                  <a:txBody>
                    <a:bodyPr/>
                    <a:lstStyle/>
                    <a:p>
                      <a:pPr algn="ctr" fontAlgn="ctr"/>
                      <a:r>
                        <a:rPr lang="lv-LV" sz="1200" u="none" strike="noStrike">
                          <a:effectLst/>
                        </a:rPr>
                        <a:t>0,29</a:t>
                      </a:r>
                      <a:endParaRPr lang="lv-LV" sz="1200" b="0" i="0" u="none" strike="noStrike">
                        <a:solidFill>
                          <a:srgbClr val="000000"/>
                        </a:solidFill>
                        <a:effectLst/>
                        <a:latin typeface="Times New Roman" panose="02020603050405020304" pitchFamily="18" charset="0"/>
                      </a:endParaRPr>
                    </a:p>
                  </a:txBody>
                  <a:tcPr marL="6534" marR="6534" marT="6534" marB="0" anchor="ctr"/>
                </a:tc>
                <a:extLst>
                  <a:ext uri="{0D108BD9-81ED-4DB2-BD59-A6C34878D82A}">
                    <a16:rowId xmlns:a16="http://schemas.microsoft.com/office/drawing/2014/main" val="1202805036"/>
                  </a:ext>
                </a:extLst>
              </a:tr>
              <a:tr h="287476">
                <a:tc>
                  <a:txBody>
                    <a:bodyPr/>
                    <a:lstStyle/>
                    <a:p>
                      <a:pPr algn="l" fontAlgn="ctr"/>
                      <a:r>
                        <a:rPr lang="lv-LV" sz="1200" u="none" strike="noStrike">
                          <a:effectLst/>
                        </a:rPr>
                        <a:t>Rādījuma nolasīšanas, aprēķina veikšanas un rēķina sagatavošanas tehniskais nodrošinājums (programmu uzturēšana, datoru nolietojums, biroja aprīkojuma nolietojums, sakaru nodrošināšanai nepieciešamā aprīkojuma izmaksas)</a:t>
                      </a:r>
                      <a:endParaRPr lang="lv-LV" sz="1200" b="0" i="0" u="none" strike="noStrike">
                        <a:solidFill>
                          <a:srgbClr val="000000"/>
                        </a:solidFill>
                        <a:effectLst/>
                        <a:latin typeface="Times New Roman" panose="02020603050405020304" pitchFamily="18" charset="0"/>
                      </a:endParaRPr>
                    </a:p>
                  </a:txBody>
                  <a:tcPr marL="6534" marR="6534" marT="6534" marB="0" anchor="ctr"/>
                </a:tc>
                <a:tc>
                  <a:txBody>
                    <a:bodyPr/>
                    <a:lstStyle/>
                    <a:p>
                      <a:pPr algn="ctr" fontAlgn="ctr"/>
                      <a:r>
                        <a:rPr lang="lv-LV" sz="1200" u="none" strike="noStrike">
                          <a:effectLst/>
                        </a:rPr>
                        <a:t>0,36</a:t>
                      </a:r>
                      <a:endParaRPr lang="lv-LV" sz="1200" b="0" i="0" u="none" strike="noStrike">
                        <a:solidFill>
                          <a:srgbClr val="000000"/>
                        </a:solidFill>
                        <a:effectLst/>
                        <a:latin typeface="Times New Roman" panose="02020603050405020304" pitchFamily="18" charset="0"/>
                      </a:endParaRPr>
                    </a:p>
                  </a:txBody>
                  <a:tcPr marL="6534" marR="6534" marT="6534" marB="0" anchor="ctr"/>
                </a:tc>
                <a:extLst>
                  <a:ext uri="{0D108BD9-81ED-4DB2-BD59-A6C34878D82A}">
                    <a16:rowId xmlns:a16="http://schemas.microsoft.com/office/drawing/2014/main" val="699213130"/>
                  </a:ext>
                </a:extLst>
              </a:tr>
              <a:tr h="150271">
                <a:tc>
                  <a:txBody>
                    <a:bodyPr/>
                    <a:lstStyle/>
                    <a:p>
                      <a:pPr algn="l" fontAlgn="ctr"/>
                      <a:r>
                        <a:rPr lang="lv-LV" sz="1200" u="none" strike="noStrike">
                          <a:effectLst/>
                        </a:rPr>
                        <a:t>Kopā tiešās izmaksas:</a:t>
                      </a:r>
                      <a:endParaRPr lang="lv-LV" sz="1200" b="1" i="0" u="none" strike="noStrike">
                        <a:solidFill>
                          <a:srgbClr val="000000"/>
                        </a:solidFill>
                        <a:effectLst/>
                        <a:latin typeface="Times New Roman" panose="02020603050405020304" pitchFamily="18" charset="0"/>
                      </a:endParaRPr>
                    </a:p>
                  </a:txBody>
                  <a:tcPr marL="6534" marR="6534" marT="6534" marB="0" anchor="ctr"/>
                </a:tc>
                <a:tc>
                  <a:txBody>
                    <a:bodyPr/>
                    <a:lstStyle/>
                    <a:p>
                      <a:pPr algn="ctr" fontAlgn="ctr"/>
                      <a:r>
                        <a:rPr lang="lv-LV" sz="1200" u="none" strike="noStrike">
                          <a:effectLst/>
                        </a:rPr>
                        <a:t>1,89</a:t>
                      </a:r>
                      <a:endParaRPr lang="lv-LV" sz="1200" b="1" i="0" u="none" strike="noStrike">
                        <a:solidFill>
                          <a:srgbClr val="000000"/>
                        </a:solidFill>
                        <a:effectLst/>
                        <a:latin typeface="Times New Roman" panose="02020603050405020304" pitchFamily="18" charset="0"/>
                      </a:endParaRPr>
                    </a:p>
                  </a:txBody>
                  <a:tcPr marL="6534" marR="6534" marT="6534" marB="0" anchor="ctr"/>
                </a:tc>
                <a:extLst>
                  <a:ext uri="{0D108BD9-81ED-4DB2-BD59-A6C34878D82A}">
                    <a16:rowId xmlns:a16="http://schemas.microsoft.com/office/drawing/2014/main" val="796983551"/>
                  </a:ext>
                </a:extLst>
              </a:tr>
              <a:tr h="150271">
                <a:tc>
                  <a:txBody>
                    <a:bodyPr/>
                    <a:lstStyle/>
                    <a:p>
                      <a:pPr algn="l" fontAlgn="ctr"/>
                      <a:r>
                        <a:rPr lang="lv-LV" sz="1200" u="none" strike="noStrike">
                          <a:effectLst/>
                        </a:rPr>
                        <a:t>Pieskaitāmās izmaksas 15%:</a:t>
                      </a:r>
                      <a:endParaRPr lang="lv-LV" sz="1200" b="0" i="0" u="none" strike="noStrike">
                        <a:solidFill>
                          <a:srgbClr val="000000"/>
                        </a:solidFill>
                        <a:effectLst/>
                        <a:latin typeface="Times New Roman" panose="02020603050405020304" pitchFamily="18" charset="0"/>
                      </a:endParaRPr>
                    </a:p>
                  </a:txBody>
                  <a:tcPr marL="6534" marR="6534" marT="6534" marB="0" anchor="ctr"/>
                </a:tc>
                <a:tc>
                  <a:txBody>
                    <a:bodyPr/>
                    <a:lstStyle/>
                    <a:p>
                      <a:pPr algn="ctr" fontAlgn="ctr"/>
                      <a:r>
                        <a:rPr lang="lv-LV" sz="1200" u="none" strike="noStrike">
                          <a:effectLst/>
                        </a:rPr>
                        <a:t>0,28</a:t>
                      </a:r>
                      <a:endParaRPr lang="lv-LV" sz="1200" b="0" i="0" u="none" strike="noStrike">
                        <a:solidFill>
                          <a:srgbClr val="000000"/>
                        </a:solidFill>
                        <a:effectLst/>
                        <a:latin typeface="Times New Roman" panose="02020603050405020304" pitchFamily="18" charset="0"/>
                      </a:endParaRPr>
                    </a:p>
                  </a:txBody>
                  <a:tcPr marL="6534" marR="6534" marT="6534" marB="0" anchor="ctr"/>
                </a:tc>
                <a:extLst>
                  <a:ext uri="{0D108BD9-81ED-4DB2-BD59-A6C34878D82A}">
                    <a16:rowId xmlns:a16="http://schemas.microsoft.com/office/drawing/2014/main" val="1573878860"/>
                  </a:ext>
                </a:extLst>
              </a:tr>
              <a:tr h="150271">
                <a:tc>
                  <a:txBody>
                    <a:bodyPr/>
                    <a:lstStyle/>
                    <a:p>
                      <a:pPr algn="l" fontAlgn="ctr"/>
                      <a:r>
                        <a:rPr lang="lv-LV" sz="1200" u="none" strike="noStrike">
                          <a:effectLst/>
                        </a:rPr>
                        <a:t>Kopā:</a:t>
                      </a:r>
                      <a:endParaRPr lang="lv-LV" sz="1200" b="1" i="0" u="none" strike="noStrike">
                        <a:solidFill>
                          <a:srgbClr val="000000"/>
                        </a:solidFill>
                        <a:effectLst/>
                        <a:latin typeface="Times New Roman" panose="02020603050405020304" pitchFamily="18" charset="0"/>
                      </a:endParaRPr>
                    </a:p>
                  </a:txBody>
                  <a:tcPr marL="6534" marR="6534" marT="6534" marB="0" anchor="ctr"/>
                </a:tc>
                <a:tc>
                  <a:txBody>
                    <a:bodyPr/>
                    <a:lstStyle/>
                    <a:p>
                      <a:pPr algn="ctr" fontAlgn="ctr"/>
                      <a:r>
                        <a:rPr lang="lv-LV" sz="1200" u="none" strike="noStrike">
                          <a:effectLst/>
                        </a:rPr>
                        <a:t>2,17</a:t>
                      </a:r>
                      <a:endParaRPr lang="lv-LV" sz="1200" b="1" i="0" u="none" strike="noStrike">
                        <a:solidFill>
                          <a:srgbClr val="000000"/>
                        </a:solidFill>
                        <a:effectLst/>
                        <a:latin typeface="Times New Roman" panose="02020603050405020304" pitchFamily="18" charset="0"/>
                      </a:endParaRPr>
                    </a:p>
                  </a:txBody>
                  <a:tcPr marL="6534" marR="6534" marT="6534" marB="0" anchor="ctr"/>
                </a:tc>
                <a:extLst>
                  <a:ext uri="{0D108BD9-81ED-4DB2-BD59-A6C34878D82A}">
                    <a16:rowId xmlns:a16="http://schemas.microsoft.com/office/drawing/2014/main" val="2693637587"/>
                  </a:ext>
                </a:extLst>
              </a:tr>
              <a:tr h="150271">
                <a:tc>
                  <a:txBody>
                    <a:bodyPr/>
                    <a:lstStyle/>
                    <a:p>
                      <a:pPr algn="l" fontAlgn="ctr"/>
                      <a:r>
                        <a:rPr lang="lv-LV" sz="1200" u="none" strike="noStrike">
                          <a:effectLst/>
                        </a:rPr>
                        <a:t>Plānotā peļņa 5%:</a:t>
                      </a:r>
                      <a:endParaRPr lang="lv-LV" sz="1200" b="0" i="0" u="none" strike="noStrike">
                        <a:solidFill>
                          <a:srgbClr val="000000"/>
                        </a:solidFill>
                        <a:effectLst/>
                        <a:latin typeface="Times New Roman" panose="02020603050405020304" pitchFamily="18" charset="0"/>
                      </a:endParaRPr>
                    </a:p>
                  </a:txBody>
                  <a:tcPr marL="6534" marR="6534" marT="6534" marB="0" anchor="ctr"/>
                </a:tc>
                <a:tc>
                  <a:txBody>
                    <a:bodyPr/>
                    <a:lstStyle/>
                    <a:p>
                      <a:pPr algn="ctr" fontAlgn="ctr"/>
                      <a:r>
                        <a:rPr lang="lv-LV" sz="1200" u="none" strike="noStrike">
                          <a:effectLst/>
                        </a:rPr>
                        <a:t>0,11</a:t>
                      </a:r>
                      <a:endParaRPr lang="lv-LV" sz="1200" b="0" i="0" u="none" strike="noStrike">
                        <a:solidFill>
                          <a:srgbClr val="000000"/>
                        </a:solidFill>
                        <a:effectLst/>
                        <a:latin typeface="Times New Roman" panose="02020603050405020304" pitchFamily="18" charset="0"/>
                      </a:endParaRPr>
                    </a:p>
                  </a:txBody>
                  <a:tcPr marL="6534" marR="6534" marT="6534" marB="0" anchor="ctr"/>
                </a:tc>
                <a:extLst>
                  <a:ext uri="{0D108BD9-81ED-4DB2-BD59-A6C34878D82A}">
                    <a16:rowId xmlns:a16="http://schemas.microsoft.com/office/drawing/2014/main" val="906417676"/>
                  </a:ext>
                </a:extLst>
              </a:tr>
              <a:tr h="150271">
                <a:tc>
                  <a:txBody>
                    <a:bodyPr/>
                    <a:lstStyle/>
                    <a:p>
                      <a:pPr algn="l" fontAlgn="b"/>
                      <a:r>
                        <a:rPr lang="lv-LV" sz="1200" u="none" strike="noStrike">
                          <a:effectLst/>
                        </a:rPr>
                        <a:t>Kopā:</a:t>
                      </a:r>
                      <a:endParaRPr lang="lv-LV" sz="1200" b="1"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2,28</a:t>
                      </a:r>
                      <a:endParaRPr lang="lv-LV" sz="1200" b="1"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1436630689"/>
                  </a:ext>
                </a:extLst>
              </a:tr>
              <a:tr h="150271">
                <a:tc>
                  <a:txBody>
                    <a:bodyPr/>
                    <a:lstStyle/>
                    <a:p>
                      <a:pPr algn="l"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585568508"/>
                  </a:ext>
                </a:extLst>
              </a:tr>
              <a:tr h="287476">
                <a:tc>
                  <a:txBody>
                    <a:bodyPr/>
                    <a:lstStyle/>
                    <a:p>
                      <a:pPr algn="l" fontAlgn="b"/>
                      <a:r>
                        <a:rPr lang="lv-LV" sz="1200" u="none" strike="noStrike" dirty="0">
                          <a:effectLst/>
                        </a:rPr>
                        <a:t>PA Carnikavas </a:t>
                      </a:r>
                      <a:r>
                        <a:rPr lang="lv-LV" sz="1200" u="none" strike="noStrike" dirty="0" err="1">
                          <a:effectLst/>
                        </a:rPr>
                        <a:t>komunālserviss</a:t>
                      </a:r>
                      <a:r>
                        <a:rPr lang="lv-LV" sz="1200" u="none" strike="noStrike" dirty="0">
                          <a:effectLst/>
                        </a:rPr>
                        <a:t> izmaksas 1 rēķina sagatavošanai (daļējas tiešo norēķinu </a:t>
                      </a:r>
                      <a:r>
                        <a:rPr lang="lv-LV" sz="1200" u="none" strike="noStrike">
                          <a:effectLst/>
                        </a:rPr>
                        <a:t>administrēšanas izmaksas)</a:t>
                      </a:r>
                      <a:endParaRPr lang="lv-LV" sz="1200" b="0" i="0" u="none" strike="noStrike" dirty="0">
                        <a:solidFill>
                          <a:srgbClr val="000000"/>
                        </a:solidFill>
                        <a:effectLst/>
                        <a:latin typeface="Times New Roman" panose="02020603050405020304" pitchFamily="18" charset="0"/>
                      </a:endParaRPr>
                    </a:p>
                  </a:txBody>
                  <a:tcPr marL="6534" marR="6534" marT="6534" marB="0" anchor="b"/>
                </a:tc>
                <a:tc>
                  <a:txBody>
                    <a:bodyPr/>
                    <a:lstStyle/>
                    <a:p>
                      <a:pPr algn="ctr" fontAlgn="ctr"/>
                      <a:r>
                        <a:rPr lang="lv-LV" sz="1200" u="none" strike="noStrike">
                          <a:effectLst/>
                        </a:rPr>
                        <a:t>0,79</a:t>
                      </a:r>
                      <a:endParaRPr lang="lv-LV" sz="1200" b="0" i="0" u="none" strike="noStrike">
                        <a:solidFill>
                          <a:srgbClr val="000000"/>
                        </a:solidFill>
                        <a:effectLst/>
                        <a:latin typeface="Times New Roman" panose="02020603050405020304" pitchFamily="18" charset="0"/>
                      </a:endParaRPr>
                    </a:p>
                  </a:txBody>
                  <a:tcPr marL="6534" marR="6534" marT="6534" marB="0" anchor="ctr"/>
                </a:tc>
                <a:extLst>
                  <a:ext uri="{0D108BD9-81ED-4DB2-BD59-A6C34878D82A}">
                    <a16:rowId xmlns:a16="http://schemas.microsoft.com/office/drawing/2014/main" val="4200073012"/>
                  </a:ext>
                </a:extLst>
              </a:tr>
              <a:tr h="150271">
                <a:tc>
                  <a:txBody>
                    <a:bodyPr/>
                    <a:lstStyle/>
                    <a:p>
                      <a:pPr algn="l"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2383679358"/>
                  </a:ext>
                </a:extLst>
              </a:tr>
              <a:tr h="150271">
                <a:tc>
                  <a:txBody>
                    <a:bodyPr/>
                    <a:lstStyle/>
                    <a:p>
                      <a:pPr algn="l" fontAlgn="b"/>
                      <a:r>
                        <a:rPr lang="lv-LV" sz="1200" u="none" strike="noStrike">
                          <a:effectLst/>
                        </a:rPr>
                        <a:t>Starpība</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1,49</a:t>
                      </a:r>
                      <a:endParaRPr lang="lv-LV" sz="1200" b="1"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882446117"/>
                  </a:ext>
                </a:extLst>
              </a:tr>
              <a:tr h="150271">
                <a:tc>
                  <a:txBody>
                    <a:bodyPr/>
                    <a:lstStyle/>
                    <a:p>
                      <a:pPr algn="l"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620090963"/>
                  </a:ext>
                </a:extLst>
              </a:tr>
              <a:tr h="150271">
                <a:tc>
                  <a:txBody>
                    <a:bodyPr/>
                    <a:lstStyle/>
                    <a:p>
                      <a:pPr algn="l" fontAlgn="b"/>
                      <a:r>
                        <a:rPr lang="lv-LV" sz="1200" u="none" strike="noStrike">
                          <a:effectLst/>
                        </a:rPr>
                        <a:t>PVN 21%</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0,31</a:t>
                      </a:r>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58241923"/>
                  </a:ext>
                </a:extLst>
              </a:tr>
              <a:tr h="150271">
                <a:tc>
                  <a:txBody>
                    <a:bodyPr/>
                    <a:lstStyle/>
                    <a:p>
                      <a:pPr algn="l"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4275650017"/>
                  </a:ext>
                </a:extLst>
              </a:tr>
              <a:tr h="150271">
                <a:tc>
                  <a:txBody>
                    <a:bodyPr/>
                    <a:lstStyle/>
                    <a:p>
                      <a:pPr algn="l" fontAlgn="b"/>
                      <a:r>
                        <a:rPr lang="lv-LV" sz="1200" u="none" strike="noStrike">
                          <a:effectLst/>
                        </a:rPr>
                        <a:t>Kopā</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1,80</a:t>
                      </a:r>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306599981"/>
                  </a:ext>
                </a:extLst>
              </a:tr>
              <a:tr h="150271">
                <a:tc>
                  <a:txBody>
                    <a:bodyPr/>
                    <a:lstStyle/>
                    <a:p>
                      <a:pPr algn="l"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2333386669"/>
                  </a:ext>
                </a:extLst>
              </a:tr>
              <a:tr h="150271">
                <a:tc>
                  <a:txBody>
                    <a:bodyPr/>
                    <a:lstStyle/>
                    <a:p>
                      <a:pPr algn="l" fontAlgn="b"/>
                      <a:r>
                        <a:rPr lang="lv-LV" sz="1200" u="none" strike="noStrike">
                          <a:effectLst/>
                        </a:rPr>
                        <a:t>Pasta pakalpojumi- 2024. cenas</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1,65</a:t>
                      </a:r>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2723076478"/>
                  </a:ext>
                </a:extLst>
              </a:tr>
              <a:tr h="150271">
                <a:tc>
                  <a:txBody>
                    <a:bodyPr/>
                    <a:lstStyle/>
                    <a:p>
                      <a:pPr algn="l"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a:effectLst/>
                        </a:rPr>
                        <a:t> </a:t>
                      </a:r>
                      <a:endParaRPr lang="lv-LV" sz="1200" b="0" i="0" u="none" strike="noStrike">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2754286382"/>
                  </a:ext>
                </a:extLst>
              </a:tr>
              <a:tr h="150271">
                <a:tc>
                  <a:txBody>
                    <a:bodyPr/>
                    <a:lstStyle/>
                    <a:p>
                      <a:pPr algn="l" fontAlgn="b"/>
                      <a:r>
                        <a:rPr lang="lv-LV" sz="1200" u="none" strike="noStrike">
                          <a:effectLst/>
                        </a:rPr>
                        <a:t>Pavisam kopā:</a:t>
                      </a:r>
                      <a:endParaRPr lang="lv-LV" sz="1200" b="1" i="0" u="none" strike="noStrike">
                        <a:solidFill>
                          <a:srgbClr val="000000"/>
                        </a:solidFill>
                        <a:effectLst/>
                        <a:latin typeface="Times New Roman" panose="02020603050405020304" pitchFamily="18" charset="0"/>
                      </a:endParaRPr>
                    </a:p>
                  </a:txBody>
                  <a:tcPr marL="6534" marR="6534" marT="6534" marB="0" anchor="b"/>
                </a:tc>
                <a:tc>
                  <a:txBody>
                    <a:bodyPr/>
                    <a:lstStyle/>
                    <a:p>
                      <a:pPr algn="ctr" fontAlgn="b"/>
                      <a:r>
                        <a:rPr lang="lv-LV" sz="1200" u="none" strike="noStrike" dirty="0">
                          <a:effectLst/>
                        </a:rPr>
                        <a:t>3,45</a:t>
                      </a:r>
                      <a:endParaRPr lang="lv-LV" sz="1200" b="1" i="0" u="none" strike="noStrike" dirty="0">
                        <a:solidFill>
                          <a:srgbClr val="000000"/>
                        </a:solidFill>
                        <a:effectLst/>
                        <a:latin typeface="Times New Roman" panose="02020603050405020304" pitchFamily="18" charset="0"/>
                      </a:endParaRPr>
                    </a:p>
                  </a:txBody>
                  <a:tcPr marL="6534" marR="6534" marT="6534" marB="0" anchor="b"/>
                </a:tc>
                <a:extLst>
                  <a:ext uri="{0D108BD9-81ED-4DB2-BD59-A6C34878D82A}">
                    <a16:rowId xmlns:a16="http://schemas.microsoft.com/office/drawing/2014/main" val="2463568228"/>
                  </a:ext>
                </a:extLst>
              </a:tr>
            </a:tbl>
          </a:graphicData>
        </a:graphic>
      </p:graphicFrame>
    </p:spTree>
    <p:extLst>
      <p:ext uri="{BB962C8B-B14F-4D97-AF65-F5344CB8AC3E}">
        <p14:creationId xmlns:p14="http://schemas.microsoft.com/office/powerpoint/2010/main" val="839969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03B99-C9C4-D49D-092F-7F2FADEC0C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3E46E8-6891-BE9F-52D2-B05D31A1AD42}"/>
              </a:ext>
            </a:extLst>
          </p:cNvPr>
          <p:cNvSpPr>
            <a:spLocks noGrp="1"/>
          </p:cNvSpPr>
          <p:nvPr>
            <p:ph type="title"/>
          </p:nvPr>
        </p:nvSpPr>
        <p:spPr>
          <a:xfrm>
            <a:off x="643143" y="365125"/>
            <a:ext cx="10515600" cy="1325563"/>
          </a:xfrm>
        </p:spPr>
        <p:txBody>
          <a:bodyPr/>
          <a:lstStyle/>
          <a:p>
            <a:pPr algn="ctr"/>
            <a:r>
              <a:rPr lang="lv-LV" sz="2800" b="1" dirty="0"/>
              <a:t>Jauno pakalpojumu sniedzēju </a:t>
            </a:r>
            <a:r>
              <a:rPr lang="lv-LV" sz="2800" b="1" dirty="0" err="1"/>
              <a:t>konktakti</a:t>
            </a:r>
            <a:endParaRPr lang="lv-LV" sz="2800" b="1" dirty="0">
              <a:solidFill>
                <a:srgbClr val="FF0000"/>
              </a:solidFill>
            </a:endParaRPr>
          </a:p>
        </p:txBody>
      </p:sp>
      <p:sp>
        <p:nvSpPr>
          <p:cNvPr id="3" name="Text Placeholder 2">
            <a:extLst>
              <a:ext uri="{FF2B5EF4-FFF2-40B4-BE49-F238E27FC236}">
                <a16:creationId xmlns:a16="http://schemas.microsoft.com/office/drawing/2014/main" id="{01DBE219-156C-3D8A-E114-533CF8C7402B}"/>
              </a:ext>
            </a:extLst>
          </p:cNvPr>
          <p:cNvSpPr>
            <a:spLocks noGrp="1"/>
          </p:cNvSpPr>
          <p:nvPr>
            <p:ph type="body" idx="1"/>
          </p:nvPr>
        </p:nvSpPr>
        <p:spPr/>
        <p:txBody>
          <a:bodyPr/>
          <a:lstStyle/>
          <a:p>
            <a:r>
              <a:rPr lang="lv-LV" dirty="0"/>
              <a:t>SIA Ādažu ūdens</a:t>
            </a:r>
          </a:p>
        </p:txBody>
      </p:sp>
      <p:sp>
        <p:nvSpPr>
          <p:cNvPr id="4" name="Content Placeholder 3">
            <a:extLst>
              <a:ext uri="{FF2B5EF4-FFF2-40B4-BE49-F238E27FC236}">
                <a16:creationId xmlns:a16="http://schemas.microsoft.com/office/drawing/2014/main" id="{BEA4941F-4393-E457-A606-E19A096DD2FE}"/>
              </a:ext>
            </a:extLst>
          </p:cNvPr>
          <p:cNvSpPr>
            <a:spLocks noGrp="1"/>
          </p:cNvSpPr>
          <p:nvPr>
            <p:ph sz="half" idx="2"/>
          </p:nvPr>
        </p:nvSpPr>
        <p:spPr/>
        <p:txBody>
          <a:bodyPr/>
          <a:lstStyle/>
          <a:p>
            <a:r>
              <a:rPr lang="lv-LV" sz="2400" dirty="0"/>
              <a:t>Gaujas iela 16, Ādaži</a:t>
            </a:r>
          </a:p>
          <a:p>
            <a:r>
              <a:rPr lang="lv-LV" sz="2400" dirty="0"/>
              <a:t>Stacijas ielā 5 (klientu apkalpošanas centrā) iepriekš vienojoties, otrdienās </a:t>
            </a:r>
            <a:r>
              <a:rPr lang="lv-LV" sz="2400" dirty="0" err="1"/>
              <a:t>plkst</a:t>
            </a:r>
            <a:r>
              <a:rPr lang="lv-LV" sz="2400" dirty="0"/>
              <a:t> 9.30-15.30</a:t>
            </a:r>
          </a:p>
          <a:p>
            <a:r>
              <a:rPr lang="lv-LV" sz="2400" dirty="0">
                <a:hlinkClick r:id="rId2"/>
              </a:rPr>
              <a:t>klienti@adazuudens.lv</a:t>
            </a:r>
            <a:endParaRPr lang="lv-LV" sz="2400" dirty="0"/>
          </a:p>
          <a:p>
            <a:r>
              <a:rPr lang="lv-LV" sz="2400" dirty="0">
                <a:hlinkClick r:id="rId3"/>
              </a:rPr>
              <a:t>info@adazuudens.lv</a:t>
            </a:r>
            <a:endParaRPr lang="lv-LV" sz="2400" dirty="0"/>
          </a:p>
          <a:p>
            <a:r>
              <a:rPr lang="lv-LV" sz="2400" dirty="0"/>
              <a:t>Tālrunis </a:t>
            </a:r>
            <a:r>
              <a:rPr lang="lv-LV" sz="2400" b="0" i="0" dirty="0">
                <a:solidFill>
                  <a:srgbClr val="484949"/>
                </a:solidFill>
                <a:effectLst/>
              </a:rPr>
              <a:t>25900657 Carnikavas pagasta iedzīvotājiem</a:t>
            </a:r>
          </a:p>
          <a:p>
            <a:r>
              <a:rPr lang="lv-LV" sz="2400" dirty="0">
                <a:solidFill>
                  <a:srgbClr val="484949"/>
                </a:solidFill>
              </a:rPr>
              <a:t>www.adazuudens.lv</a:t>
            </a:r>
            <a:endParaRPr lang="lv-LV" sz="2400" dirty="0"/>
          </a:p>
        </p:txBody>
      </p:sp>
      <p:sp>
        <p:nvSpPr>
          <p:cNvPr id="5" name="Text Placeholder 4">
            <a:extLst>
              <a:ext uri="{FF2B5EF4-FFF2-40B4-BE49-F238E27FC236}">
                <a16:creationId xmlns:a16="http://schemas.microsoft.com/office/drawing/2014/main" id="{E7B52474-A490-FE55-E3CB-249970FBDC0A}"/>
              </a:ext>
            </a:extLst>
          </p:cNvPr>
          <p:cNvSpPr>
            <a:spLocks noGrp="1"/>
          </p:cNvSpPr>
          <p:nvPr>
            <p:ph type="body" sz="quarter" idx="3"/>
          </p:nvPr>
        </p:nvSpPr>
        <p:spPr/>
        <p:txBody>
          <a:bodyPr/>
          <a:lstStyle/>
          <a:p>
            <a:r>
              <a:rPr lang="lv-LV" dirty="0"/>
              <a:t>SIA Ādažu namsaimnieks</a:t>
            </a:r>
          </a:p>
        </p:txBody>
      </p:sp>
      <p:sp>
        <p:nvSpPr>
          <p:cNvPr id="6" name="Content Placeholder 5">
            <a:extLst>
              <a:ext uri="{FF2B5EF4-FFF2-40B4-BE49-F238E27FC236}">
                <a16:creationId xmlns:a16="http://schemas.microsoft.com/office/drawing/2014/main" id="{C79F0F2B-C18B-969F-6A29-8955D1C3CD41}"/>
              </a:ext>
            </a:extLst>
          </p:cNvPr>
          <p:cNvSpPr>
            <a:spLocks noGrp="1"/>
          </p:cNvSpPr>
          <p:nvPr>
            <p:ph sz="quarter" idx="4"/>
          </p:nvPr>
        </p:nvSpPr>
        <p:spPr/>
        <p:txBody>
          <a:bodyPr/>
          <a:lstStyle/>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lv-LV" sz="2400" b="0" i="0" u="none" strike="noStrike" kern="1200" cap="none" spc="0" normalizeH="0" baseline="0" noProof="0" dirty="0">
                <a:ln>
                  <a:noFill/>
                </a:ln>
                <a:solidFill>
                  <a:prstClr val="black"/>
                </a:solidFill>
                <a:effectLst/>
                <a:uLnTx/>
                <a:uFillTx/>
                <a:ea typeface="+mn-ea"/>
                <a:cs typeface="+mn-cs"/>
              </a:rPr>
              <a:t>Gaujas iela 16, Ādaži</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lv-LV" sz="2400" b="0" i="0" u="none" strike="noStrike" kern="1200" cap="none" spc="0" normalizeH="0" baseline="0" noProof="0" dirty="0">
                <a:ln>
                  <a:noFill/>
                </a:ln>
                <a:solidFill>
                  <a:prstClr val="black"/>
                </a:solidFill>
                <a:effectLst/>
                <a:uLnTx/>
                <a:uFillTx/>
                <a:ea typeface="+mn-ea"/>
                <a:cs typeface="+mn-cs"/>
              </a:rPr>
              <a:t>Stacijas ielā 5 (klientu apkalpošanas centrā) iepriekš vienojoties, otrdienās </a:t>
            </a:r>
            <a:r>
              <a:rPr kumimoji="0" lang="lv-LV" sz="2400" b="0" i="0" u="none" strike="noStrike" kern="1200" cap="none" spc="0" normalizeH="0" baseline="0" noProof="0" dirty="0" err="1">
                <a:ln>
                  <a:noFill/>
                </a:ln>
                <a:solidFill>
                  <a:prstClr val="black"/>
                </a:solidFill>
                <a:effectLst/>
                <a:uLnTx/>
                <a:uFillTx/>
                <a:ea typeface="+mn-ea"/>
                <a:cs typeface="+mn-cs"/>
              </a:rPr>
              <a:t>plkst</a:t>
            </a:r>
            <a:r>
              <a:rPr kumimoji="0" lang="lv-LV" sz="2400" b="0" i="0" u="none" strike="noStrike" kern="1200" cap="none" spc="0" normalizeH="0" baseline="0" noProof="0" dirty="0">
                <a:ln>
                  <a:noFill/>
                </a:ln>
                <a:solidFill>
                  <a:prstClr val="black"/>
                </a:solidFill>
                <a:effectLst/>
                <a:uLnTx/>
                <a:uFillTx/>
                <a:ea typeface="+mn-ea"/>
                <a:cs typeface="+mn-cs"/>
              </a:rPr>
              <a:t> 9.30-15.30</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lang="lv-LV" sz="2400" b="0" i="0" u="none" strike="noStrike" dirty="0">
                <a:solidFill>
                  <a:srgbClr val="2C3E50"/>
                </a:solidFill>
                <a:effectLst/>
              </a:rPr>
              <a:t>info@adazunamsaimnieks.lv</a:t>
            </a:r>
            <a:endParaRPr kumimoji="0" lang="lv-LV" sz="2400" b="0" i="0" u="none" strike="noStrike" kern="1200" cap="none" spc="0" normalizeH="0" baseline="0" noProof="0" dirty="0">
              <a:ln>
                <a:noFill/>
              </a:ln>
              <a:solidFill>
                <a:prstClr val="black"/>
              </a:solidFill>
              <a:effectLst/>
              <a:uLnTx/>
              <a:uFillTx/>
              <a:ea typeface="+mn-ea"/>
              <a:cs typeface="+mn-cs"/>
            </a:endParaRPr>
          </a:p>
          <a:p>
            <a:r>
              <a:rPr lang="lv-LV" sz="2400" b="0" i="0" u="none" strike="noStrike" dirty="0">
                <a:solidFill>
                  <a:srgbClr val="2C3E50"/>
                </a:solidFill>
                <a:effectLst/>
                <a:hlinkClick r:id="rId4"/>
              </a:rPr>
              <a:t>Tālrunis 67996660</a:t>
            </a:r>
            <a:endParaRPr lang="lv-LV" sz="2400" b="0" i="0" u="none" strike="noStrike" dirty="0">
              <a:solidFill>
                <a:srgbClr val="2C3E50"/>
              </a:solidFill>
              <a:effectLst/>
            </a:endParaRPr>
          </a:p>
          <a:p>
            <a:r>
              <a:rPr lang="lv-LV" sz="2400" dirty="0">
                <a:solidFill>
                  <a:srgbClr val="2C3E50"/>
                </a:solidFill>
              </a:rPr>
              <a:t>www.adazunamsaimnieks.lv</a:t>
            </a:r>
            <a:endParaRPr lang="lv-LV" sz="2400" dirty="0"/>
          </a:p>
        </p:txBody>
      </p:sp>
      <p:sp>
        <p:nvSpPr>
          <p:cNvPr id="7" name="Footer Placeholder 6">
            <a:extLst>
              <a:ext uri="{FF2B5EF4-FFF2-40B4-BE49-F238E27FC236}">
                <a16:creationId xmlns:a16="http://schemas.microsoft.com/office/drawing/2014/main" id="{18B0F52B-D342-BA84-0B36-E5F31D6197C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09.10.2024.</a:t>
            </a: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4453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4580</TotalTime>
  <Words>917</Words>
  <Application>Microsoft Office PowerPoint</Application>
  <PresentationFormat>Widescreen</PresentationFormat>
  <Paragraphs>131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Montserrat</vt:lpstr>
      <vt:lpstr>Times New Roman</vt:lpstr>
      <vt:lpstr>Office Theme</vt:lpstr>
      <vt:lpstr>PowerPoint Presentation</vt:lpstr>
      <vt:lpstr>Daži fakti par laiku pirms ATR</vt:lpstr>
      <vt:lpstr>1 modelis sabiedrisko pakalpojumu sniegšanai novadā</vt:lpstr>
      <vt:lpstr>Domes lēmumi  /2022.-2024./</vt:lpstr>
      <vt:lpstr>Izmaiņas P/a Carnikavas komunālserviss darbībā pēc 01.11.2024.</vt:lpstr>
      <vt:lpstr>Pakalpojumu sniegšanas kārtība pēc 01.11.</vt:lpstr>
      <vt:lpstr>Par līgumu tipiem 1.Ja līgumu par saņemtajiem pakalpojumiem slēdz individuālās mājas īpašnieks</vt:lpstr>
      <vt:lpstr>Kā veidojas 1 rēķina sagatavošanas izmaksas, ja klients izvēlas tiešos norēķinus?</vt:lpstr>
      <vt:lpstr>Jauno pakalpojumu sniedzēju konktakti</vt:lpstr>
      <vt:lpstr>  Jautājumi un atbildes, ko iedzīvotāji jautājuši, atrodami šajā saitē</vt:lpstr>
      <vt:lpstr>Pašvaldības kontakti saziņai</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Ginta Pavasara</dc:creator>
  <cp:lastModifiedBy>Inga Reke</cp:lastModifiedBy>
  <cp:revision>136</cp:revision>
  <cp:lastPrinted>2024-10-10T12:57:09Z</cp:lastPrinted>
  <dcterms:created xsi:type="dcterms:W3CDTF">2019-01-14T18:08:04Z</dcterms:created>
  <dcterms:modified xsi:type="dcterms:W3CDTF">2024-10-11T07:18:22Z</dcterms:modified>
</cp:coreProperties>
</file>