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66" r:id="rId4"/>
  </p:sldMasterIdLst>
  <p:notesMasterIdLst>
    <p:notesMasterId r:id="rId35"/>
  </p:notesMasterIdLst>
  <p:handoutMasterIdLst>
    <p:handoutMasterId r:id="rId36"/>
  </p:handoutMasterIdLst>
  <p:sldIdLst>
    <p:sldId id="256" r:id="rId5"/>
    <p:sldId id="270" r:id="rId6"/>
    <p:sldId id="295" r:id="rId7"/>
    <p:sldId id="289" r:id="rId8"/>
    <p:sldId id="262" r:id="rId9"/>
    <p:sldId id="296" r:id="rId10"/>
    <p:sldId id="293" r:id="rId11"/>
    <p:sldId id="297" r:id="rId12"/>
    <p:sldId id="298" r:id="rId13"/>
    <p:sldId id="266" r:id="rId14"/>
    <p:sldId id="302" r:id="rId15"/>
    <p:sldId id="303" r:id="rId16"/>
    <p:sldId id="301" r:id="rId17"/>
    <p:sldId id="300" r:id="rId18"/>
    <p:sldId id="277" r:id="rId19"/>
    <p:sldId id="304" r:id="rId20"/>
    <p:sldId id="305" r:id="rId21"/>
    <p:sldId id="311" r:id="rId22"/>
    <p:sldId id="306" r:id="rId23"/>
    <p:sldId id="299" r:id="rId24"/>
    <p:sldId id="313" r:id="rId25"/>
    <p:sldId id="314" r:id="rId26"/>
    <p:sldId id="307" r:id="rId27"/>
    <p:sldId id="312" r:id="rId28"/>
    <p:sldId id="308" r:id="rId29"/>
    <p:sldId id="309" r:id="rId30"/>
    <p:sldId id="315" r:id="rId31"/>
    <p:sldId id="310" r:id="rId32"/>
    <p:sldId id="268" r:id="rId33"/>
    <p:sldId id="276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Author" initials="A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6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E9639D4-E3E2-4D34-9284-5A2195B3D0D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09" autoAdjust="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>
        <p:guide orient="horz" pos="33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Ādažu novads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Sheet1!$C$2:$M$2</c:f>
              <c:numCache>
                <c:formatCode>General</c:formatCode>
                <c:ptCount val="11"/>
                <c:pt idx="0">
                  <c:v>2000</c:v>
                </c:pt>
                <c:pt idx="1">
                  <c:v>2011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Sheet1!$C$3:$M$3</c:f>
              <c:numCache>
                <c:formatCode>General</c:formatCode>
                <c:ptCount val="11"/>
                <c:pt idx="0">
                  <c:v>12070</c:v>
                </c:pt>
                <c:pt idx="1">
                  <c:v>16738</c:v>
                </c:pt>
                <c:pt idx="2">
                  <c:v>17393</c:v>
                </c:pt>
                <c:pt idx="3">
                  <c:v>19079</c:v>
                </c:pt>
                <c:pt idx="4">
                  <c:v>19817</c:v>
                </c:pt>
                <c:pt idx="5">
                  <c:v>20138</c:v>
                </c:pt>
                <c:pt idx="6">
                  <c:v>20583</c:v>
                </c:pt>
                <c:pt idx="7">
                  <c:v>21025</c:v>
                </c:pt>
                <c:pt idx="8">
                  <c:v>21869</c:v>
                </c:pt>
                <c:pt idx="9">
                  <c:v>22616</c:v>
                </c:pt>
                <c:pt idx="10">
                  <c:v>23124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19-4187-B025-DD4ACDD2876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255047855"/>
        <c:axId val="1255040655"/>
      </c:barChart>
      <c:catAx>
        <c:axId val="1255047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55040655"/>
        <c:crosses val="autoZero"/>
        <c:auto val="1"/>
        <c:lblAlgn val="ctr"/>
        <c:lblOffset val="100"/>
        <c:noMultiLvlLbl val="0"/>
      </c:catAx>
      <c:valAx>
        <c:axId val="12550406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550478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3F6ED8B-CF52-4A64-BACC-61D9C1041E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7022B2-02C5-4E03-99BC-0BA3C57AC4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52A77B-D33C-49B3-A83C-450AA2ED72B3}" type="datetimeFigureOut">
              <a:rPr lang="en-US" smtClean="0"/>
              <a:t>9/29/2024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3FEE8C-8D38-4F2A-950E-071C6823E2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567A6D-959B-4552-AB8D-4CCA819CAA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F9A36D-7FAC-478F-9944-F324014F6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467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8D8F9A-F5CB-4EF8-A859-ED5E107B9763}" type="datetimeFigureOut">
              <a:rPr lang="en-US" smtClean="0"/>
              <a:t>9/29/2024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9A9E5-4F7F-4A7D-9DE1-8992323292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783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Eimuru</a:t>
            </a:r>
            <a:r>
              <a:rPr lang="lv-LV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ciemi Ādažu un Carnikavas pagastā ir vienīgie ciemi, kuros kopš 2011. gada ir samazinājies iedzīvotāju skaits. </a:t>
            </a:r>
            <a:r>
              <a:rPr lang="lv-LV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Eimuros</a:t>
            </a:r>
            <a:r>
              <a:rPr lang="lv-LV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Ādažu pagastā samazinājums ir par 11% jeb par 5 iedzīvotājiem, bet </a:t>
            </a:r>
            <a:r>
              <a:rPr lang="lv-LV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Eimuros</a:t>
            </a:r>
            <a:r>
              <a:rPr lang="lv-LV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Carnikavas pagastā samazinājums ir par 28% jeb par 11 iedzīvotājiem. Nemainīgs iedzīvotāju skaits ir saglabājies </a:t>
            </a:r>
            <a:r>
              <a:rPr lang="lv-LV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Laveros</a:t>
            </a:r>
            <a:r>
              <a:rPr lang="lv-LV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Lilastē un </a:t>
            </a:r>
            <a:r>
              <a:rPr lang="lv-LV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Mežgarciemā</a:t>
            </a:r>
            <a:r>
              <a:rPr lang="lv-LV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iedzīvotāju skaits palielinājās tikai par 1 iedzīvotāju. Visos pārējos novada ciemos un pilsētā iedzīvotāju skaits ir palielinājies.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PAKALPOJUMU izvietojums </a:t>
            </a:r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9A9E5-4F7F-4A7D-9DE1-89923232926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866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16040" y="4434840"/>
            <a:ext cx="4941771" cy="1122202"/>
          </a:xfrm>
        </p:spPr>
        <p:txBody>
          <a:bodyPr anchor="b">
            <a:noAutofit/>
          </a:bodyPr>
          <a:lstStyle>
            <a:lvl1pPr algn="l">
              <a:defRPr sz="360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6041" y="5586890"/>
            <a:ext cx="4941770" cy="39666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04F1E16-9A84-4D0E-9706-79C396AF6A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58" t="23650" b="-1"/>
          <a:stretch/>
        </p:blipFill>
        <p:spPr>
          <a:xfrm>
            <a:off x="0" y="0"/>
            <a:ext cx="9488312" cy="505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08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comparis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63855" y="3064615"/>
            <a:ext cx="124097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066E2EA-C6EA-4A02-818E-33BD582D92E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475514" y="3064615"/>
            <a:ext cx="124097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97B9C3B0-3522-407C-B662-631E19ECC95F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887174" y="3064615"/>
            <a:ext cx="124097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9698" y="4824188"/>
            <a:ext cx="3124093" cy="462927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26261" y="4824188"/>
            <a:ext cx="3139479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38210" y="4824188"/>
            <a:ext cx="3124093" cy="462927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38B0D13-BD5F-460B-B337-F4A934202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65141" y="2358007"/>
            <a:ext cx="2438400" cy="20193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BE72876B-D3DA-4462-9E24-3354D8D02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00625" y="2531837"/>
            <a:ext cx="2190750" cy="19431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4A539B6-6E3F-41BA-ACE2-76E8BB651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45608" y="2421056"/>
            <a:ext cx="2324100" cy="2057400"/>
          </a:xfrm>
          <a:prstGeom prst="rect">
            <a:avLst/>
          </a:prstGeom>
        </p:spPr>
      </p:pic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82D8880F-3EAC-45C9-91F2-19A193791A18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1129698" y="5280763"/>
            <a:ext cx="3124093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9019518E-E850-403D-A5B5-4B53F8C4A56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26261" y="5280763"/>
            <a:ext cx="3139479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lnSpc>
                <a:spcPct val="100000"/>
              </a:lnSpc>
              <a:buNone/>
              <a:defRPr sz="1400" cap="none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A8058154-45E5-403E-B714-AC85774F391F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7938210" y="5280763"/>
            <a:ext cx="3124093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6193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3700" y="892177"/>
            <a:ext cx="8421688" cy="1325563"/>
          </a:xfrm>
        </p:spPr>
        <p:txBody>
          <a:bodyPr>
            <a:normAutofit/>
          </a:bodyPr>
          <a:lstStyle>
            <a:lvl1pPr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933700" y="2776936"/>
            <a:ext cx="3924300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33700" y="3834606"/>
            <a:ext cx="3924300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410173" y="2776936"/>
            <a:ext cx="3943627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10173" y="3834606"/>
            <a:ext cx="3943627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E24E1DB-1F20-4C28-8069-D9219D1F8B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25785" y="0"/>
            <a:ext cx="4368030" cy="391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740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AE202E03-5C65-4305-B969-65220AD41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41825" b="23071"/>
          <a:stretch/>
        </p:blipFill>
        <p:spPr>
          <a:xfrm flipH="1">
            <a:off x="0" y="0"/>
            <a:ext cx="5441888" cy="6858000"/>
          </a:xfrm>
          <a:custGeom>
            <a:avLst/>
            <a:gdLst>
              <a:gd name="connsiteX0" fmla="*/ 5441888 w 5441888"/>
              <a:gd name="connsiteY0" fmla="*/ 0 h 6858000"/>
              <a:gd name="connsiteX1" fmla="*/ 0 w 5441888"/>
              <a:gd name="connsiteY1" fmla="*/ 0 h 6858000"/>
              <a:gd name="connsiteX2" fmla="*/ 0 w 5441888"/>
              <a:gd name="connsiteY2" fmla="*/ 6858000 h 6858000"/>
              <a:gd name="connsiteX3" fmla="*/ 5441888 w 544188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1888" h="6858000">
                <a:moveTo>
                  <a:pt x="5441888" y="0"/>
                </a:moveTo>
                <a:lnTo>
                  <a:pt x="0" y="0"/>
                </a:lnTo>
                <a:lnTo>
                  <a:pt x="0" y="6858000"/>
                </a:lnTo>
                <a:lnTo>
                  <a:pt x="5441888" y="6858000"/>
                </a:lnTo>
                <a:close/>
              </a:path>
            </a:pathLst>
          </a:cu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1E1C8C6D-0530-475B-A7F7-0E00C33ACF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0169" y="1152771"/>
            <a:ext cx="5431971" cy="846301"/>
          </a:xfrm>
        </p:spPr>
        <p:txBody>
          <a:bodyPr anchor="t">
            <a:normAutofit/>
          </a:bodyPr>
          <a:lstStyle>
            <a:lvl1pPr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3D2778A3-7084-4333-8349-03B1FEB5FE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246951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70ED2545-F96B-400C-B6F4-F1D2D83B724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279894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4A2FECA2-3808-47DC-84EB-CD3395C205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356931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7" name="Text Placeholder 18">
            <a:extLst>
              <a:ext uri="{FF2B5EF4-FFF2-40B4-BE49-F238E27FC236}">
                <a16:creationId xmlns:a16="http://schemas.microsoft.com/office/drawing/2014/main" id="{24393B9A-03C4-45C1-8172-F8B354458A4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389873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18EC24A5-B4A5-4BAB-AE40-30EB69D6EF7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466910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726F36C0-4E6A-4A10-960D-11D78D04447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99853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Date Placeholder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22" name="Footer Placeholder 7">
            <a:extLst>
              <a:ext uri="{FF2B5EF4-FFF2-40B4-BE49-F238E27FC236}">
                <a16:creationId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933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 and tab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250D272-9B39-4C2D-B0F5-21010D11E4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48749" y="1361938"/>
            <a:ext cx="6765925" cy="496888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08AF2DB4-A973-4307-B59C-6058A138835C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2286002"/>
            <a:ext cx="6094270" cy="3542143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39C283A-EC40-421C-8A0E-F9A3161C88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58125" y="2284624"/>
            <a:ext cx="3147332" cy="306388"/>
          </a:xfrm>
        </p:spPr>
        <p:txBody>
          <a:bodyPr>
            <a:noAutofit/>
          </a:bodyPr>
          <a:lstStyle>
            <a:lvl1pPr marL="0" indent="0">
              <a:buNone/>
              <a:defRPr sz="1400" cap="all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05CA2B1-D510-4949-A638-C1A064DA41A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858125" y="2779713"/>
            <a:ext cx="3148013" cy="3095625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0347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46070C-E825-43D0-99F4-8B4614131131}"/>
              </a:ext>
            </a:extLst>
          </p:cNvPr>
          <p:cNvSpPr/>
          <p:nvPr userDrawn="1"/>
        </p:nvSpPr>
        <p:spPr>
          <a:xfrm>
            <a:off x="0" y="3057683"/>
            <a:ext cx="12191998" cy="20101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4E92FC5-6FC2-45C2-9200-3244F9EA69A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354712"/>
            <a:ext cx="731520" cy="457200"/>
          </a:xfrm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Year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4D75C136-D6C3-4431-8776-997070627AA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FD15D323-BFE3-4ACE-9A2E-C9EB69458B1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388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3B520767-B49F-4503-8120-B66E411F33E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0C2F5A0-E03E-4C89-B9EB-8D48889F5F9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B3645A3-D681-45BF-B195-452D000802C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292468"/>
            <a:ext cx="731520" cy="457200"/>
          </a:xfrm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Year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9D3CBFE-13C8-4DB1-A831-9393264923E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82385A0A-C61D-4BBD-AC77-D7642F895E2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ED89FCE-7507-4C8C-923F-92229058946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F2F73935-BF53-4510-8B8F-EDB1CD56A1B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2A9276DB-F427-4F8E-8E4C-466600F390F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79023948-0C1E-4DAB-B885-1C713409AA0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4AB6A03C-6180-41ED-A88D-ECBB80D160F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45AD645-55F0-41A9-AC53-ED30BF1340B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C39F248D-01B4-40EE-B483-E8E81806DFB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1D0F1859-7A34-42DF-873E-2CF864E4C4B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7602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6EB397AF-B5C1-40FE-86D4-BA660E4C6E4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AF1343D5-DC0F-4C7E-967F-CFC300A2C80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9AD688A5-D2DF-4FC3-8171-FAEA8C4F5566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EA05A5D4-01B0-4932-B03E-571986E282E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72A84601-CD4F-49ED-8D51-CEF03236305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C49FB196-753D-4A12-9460-57D8AB4B540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DFC05EC7-9D6C-486B-9E2F-D3612013C0A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98F455FB-241B-4E1F-B581-FA6CBA23954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9E38664A-8108-4E24-800B-3C32ADA43978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2908458B-A3ED-4855-9E08-108D7C4A8D3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FA35437-CCDE-4D92-B879-F23B329C8EC3}"/>
              </a:ext>
            </a:extLst>
          </p:cNvPr>
          <p:cNvSpPr/>
          <p:nvPr userDrawn="1"/>
        </p:nvSpPr>
        <p:spPr>
          <a:xfrm>
            <a:off x="929640" y="4034785"/>
            <a:ext cx="10332720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Date Placeholder 2">
            <a:extLst>
              <a:ext uri="{FF2B5EF4-FFF2-40B4-BE49-F238E27FC236}">
                <a16:creationId xmlns:a16="http://schemas.microsoft.com/office/drawing/2014/main" id="{1CDC588F-73BC-4108-974B-0EAAB8213C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noProof="0" dirty="0"/>
              <a:t>20XX</a:t>
            </a:r>
          </a:p>
        </p:txBody>
      </p:sp>
      <p:sp>
        <p:nvSpPr>
          <p:cNvPr id="37" name="Footer Placeholder 3">
            <a:extLst>
              <a:ext uri="{FF2B5EF4-FFF2-40B4-BE49-F238E27FC236}">
                <a16:creationId xmlns:a16="http://schemas.microsoft.com/office/drawing/2014/main" id="{B2AC1EB2-9B8F-4077-8B66-64F9549F2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noProof="0" dirty="0"/>
              <a:t>Pitch Deck</a:t>
            </a:r>
          </a:p>
        </p:txBody>
      </p:sp>
      <p:sp>
        <p:nvSpPr>
          <p:cNvPr id="38" name="Slide Number Placeholder 4">
            <a:extLst>
              <a:ext uri="{FF2B5EF4-FFF2-40B4-BE49-F238E27FC236}">
                <a16:creationId xmlns:a16="http://schemas.microsoft.com/office/drawing/2014/main" id="{28DE3E33-346A-45AF-B164-CB5DF04FA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56323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6988B2D-0240-4256-8268-4B9FF1E72363}"/>
              </a:ext>
            </a:extLst>
          </p:cNvPr>
          <p:cNvCxnSpPr>
            <a:cxnSpLocks/>
          </p:cNvCxnSpPr>
          <p:nvPr/>
        </p:nvCxnSpPr>
        <p:spPr>
          <a:xfrm flipV="1">
            <a:off x="0" y="0"/>
            <a:ext cx="2590800" cy="76200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EEAAE1-3D04-41C3-B2D2-B3BEF34C3B27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704850" cy="102790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5756781-A599-0594-4502-A54BC85E87F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38199" y="2136775"/>
            <a:ext cx="10515599" cy="369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43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 4 Peo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87181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36914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4EBC7D6F-397D-4C5A-AA62-F683F88531A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2757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 algn="l">
              <a:lnSpc>
                <a:spcPct val="10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4745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43248" y="5084524"/>
            <a:ext cx="2123743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692980" y="5099206"/>
            <a:ext cx="2135755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183644" y="5099206"/>
            <a:ext cx="2123743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603525" y="5084524"/>
            <a:ext cx="2123742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487181" y="5464114"/>
            <a:ext cx="1845511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836913" y="5478796"/>
            <a:ext cx="1855949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327577" y="5478796"/>
            <a:ext cx="1845511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747458" y="5464114"/>
            <a:ext cx="184551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4B72DA-52CB-4D39-A342-8857B4D95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 flipV="1">
            <a:off x="7334250" y="0"/>
            <a:ext cx="4857750" cy="76200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1D9BCDA-DFB7-41A4-A7C7-CEE86CEDC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487150" y="0"/>
            <a:ext cx="704850" cy="1724025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23728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93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 8 Peop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7176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26270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4EBC7D6F-397D-4C5A-AA62-F683F88531A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16934" y="2428875"/>
            <a:ext cx="1066800" cy="1066800"/>
          </a:xfrm>
          <a:solidFill>
            <a:schemeClr val="tx1"/>
          </a:solidFill>
        </p:spPr>
        <p:txBody>
          <a:bodyPr>
            <a:noAutofit/>
          </a:bodyPr>
          <a:lstStyle>
            <a:lvl1pPr marL="0" indent="0" algn="l"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36814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00168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390120" y="3782039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849262" y="3669060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739214" y="3796721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339926" y="3669060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217963" y="3796721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759806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634432" y="3782039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5" name="Picture Placeholder 10">
            <a:extLst>
              <a:ext uri="{FF2B5EF4-FFF2-40B4-BE49-F238E27FC236}">
                <a16:creationId xmlns:a16="http://schemas.microsoft.com/office/drawing/2014/main" id="{1EBAEB1D-A7F9-4F90-B642-4277D3802BA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877176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6" name="Picture Placeholder 10">
            <a:extLst>
              <a:ext uri="{FF2B5EF4-FFF2-40B4-BE49-F238E27FC236}">
                <a16:creationId xmlns:a16="http://schemas.microsoft.com/office/drawing/2014/main" id="{9461A69E-14C8-4325-89AF-D4257C1C05B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226270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7" name="Picture Placeholder 10">
            <a:extLst>
              <a:ext uri="{FF2B5EF4-FFF2-40B4-BE49-F238E27FC236}">
                <a16:creationId xmlns:a16="http://schemas.microsoft.com/office/drawing/2014/main" id="{0FB38616-82FB-4DAD-A82E-3777ACB4114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71693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8" name="Picture Placeholder 10">
            <a:extLst>
              <a:ext uri="{FF2B5EF4-FFF2-40B4-BE49-F238E27FC236}">
                <a16:creationId xmlns:a16="http://schemas.microsoft.com/office/drawing/2014/main" id="{622ED9F4-EB9B-4588-8501-BFECB846EE7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13681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22930C5B-603C-494E-A467-8B394D01D406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500168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540C455F-A23B-493F-B95E-AB485D91DA6A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1390120" y="5640875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6D1C374C-DAF7-40EF-B279-4EC7A2AFE6A2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3849262" y="5527896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421FF438-E4E8-4643-BCB3-4A1C12429042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3739214" y="5655557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D4FEDD19-A7BA-45BB-93A0-F1E896C9F26D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339926" y="5527896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A12F0175-7AEE-46B1-9590-D4A427680DC7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6229878" y="5655557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5026D39F-46AB-4680-9A52-F367344A3531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8759806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04E11FE2-6320-4E8C-A5B3-8104AF329ADA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8634432" y="5640875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0DFD584-E5CF-41EF-B51E-679CE22DD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73953"/>
            <a:ext cx="2057400" cy="164782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E5C02DDF-25A6-42C7-9525-F279CE2095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9000" y="5180889"/>
            <a:ext cx="1143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955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DC2540D-94C4-405B-8607-0CEDD6F54B9C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1075447" y="2370670"/>
            <a:ext cx="1856232" cy="1664208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3788813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43D2F47-FAF2-42C2-967D-251DD4B940D7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38200" y="4464810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5120722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10">
            <a:extLst>
              <a:ext uri="{FF2B5EF4-FFF2-40B4-BE49-F238E27FC236}">
                <a16:creationId xmlns:a16="http://schemas.microsoft.com/office/drawing/2014/main" id="{11C6EC54-ADFA-4CFF-9E9B-DC7E96C854C2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805651" y="2370670"/>
            <a:ext cx="1856232" cy="1664208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562665" y="3788813"/>
            <a:ext cx="2342205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3322C250-87FC-4F14-A42C-FFDA120D0D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62665" y="4464810"/>
            <a:ext cx="2342205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562665" y="5120722"/>
            <a:ext cx="2342205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10">
            <a:extLst>
              <a:ext uri="{FF2B5EF4-FFF2-40B4-BE49-F238E27FC236}">
                <a16:creationId xmlns:a16="http://schemas.microsoft.com/office/drawing/2014/main" id="{1B6DD41C-FCE2-4AC6-A235-2FF1B905DAAD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6530117" y="2370670"/>
            <a:ext cx="1856232" cy="1664208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98609" y="3788813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3C675D6-83FA-4036-B516-098EDCAF2506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298609" y="4464810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98609" y="5120722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10">
            <a:extLst>
              <a:ext uri="{FF2B5EF4-FFF2-40B4-BE49-F238E27FC236}">
                <a16:creationId xmlns:a16="http://schemas.microsoft.com/office/drawing/2014/main" id="{CEB4C3DB-E51E-4479-90C2-DFE5DB4B248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9260321" y="2370670"/>
            <a:ext cx="1856232" cy="1664208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4A1E92D-A5BF-4268-BFF3-1418A1F03589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9023074" y="3788457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B6439AAC-8A96-4015-8A87-ED8DF7027B60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9023074" y="4464454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3D7850-C2A6-43CE-BBE4-8E81A0A59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1238250" cy="1328057"/>
          </a:xfrm>
          <a:prstGeom prst="line">
            <a:avLst/>
          </a:prstGeom>
          <a:ln w="31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BAD3E03-2E3B-440C-9105-6F9D33006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790950" cy="89217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492F9083-A886-4EEB-94D6-1FAE6DC33000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9023074" y="5120366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696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6875" y="1671639"/>
            <a:ext cx="5111750" cy="1204912"/>
          </a:xfrm>
        </p:spPr>
        <p:txBody>
          <a:bodyPr anchor="b">
            <a:normAutofit/>
          </a:bodyPr>
          <a:lstStyle>
            <a:lvl1pPr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6875" y="3682546"/>
            <a:ext cx="5111750" cy="1525588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7F08D6-2CA7-4A5A-BE34-07113DCA535D}"/>
              </a:ext>
            </a:extLst>
          </p:cNvPr>
          <p:cNvCxnSpPr>
            <a:cxnSpLocks/>
          </p:cNvCxnSpPr>
          <p:nvPr/>
        </p:nvCxnSpPr>
        <p:spPr>
          <a:xfrm flipH="1" flipV="1">
            <a:off x="0" y="876300"/>
            <a:ext cx="4762500" cy="1628775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68C87F-B9C3-4DFF-8454-F3F52CE4346B}"/>
              </a:ext>
            </a:extLst>
          </p:cNvPr>
          <p:cNvCxnSpPr>
            <a:cxnSpLocks/>
          </p:cNvCxnSpPr>
          <p:nvPr/>
        </p:nvCxnSpPr>
        <p:spPr>
          <a:xfrm flipH="1" flipV="1">
            <a:off x="2638425" y="0"/>
            <a:ext cx="2124076" cy="5186363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ate Placeholder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22" name="Footer Placeholder 7">
            <a:extLst>
              <a:ext uri="{FF2B5EF4-FFF2-40B4-BE49-F238E27FC236}">
                <a16:creationId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316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514C6BF-376E-43E8-881D-2E76742699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28341" b="23071"/>
          <a:stretch/>
        </p:blipFill>
        <p:spPr>
          <a:xfrm>
            <a:off x="5488815" y="0"/>
            <a:ext cx="670318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0A9B92-C2D0-466A-A680-A35832C45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3499" y="1020445"/>
            <a:ext cx="3171825" cy="1325563"/>
          </a:xfrm>
        </p:spPr>
        <p:txBody>
          <a:bodyPr anchor="b">
            <a:normAutofit/>
          </a:bodyPr>
          <a:lstStyle>
            <a:lvl1pPr>
              <a:defRPr sz="28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41CE6-5A88-4C5C-B2A4-6A5D2153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499" y="2924175"/>
            <a:ext cx="3171825" cy="2519363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F5093-3C53-4152-B8FE-0522E07952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3500" y="6356350"/>
            <a:ext cx="985157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7F11D-8AF8-44D6-A48B-D8C7779B8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9886" y="6356349"/>
            <a:ext cx="24828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C0879-6B0F-4AF6-A997-EC61DA896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36305" y="6356350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2703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67200" y="1615736"/>
            <a:ext cx="4179570" cy="1524735"/>
          </a:xfrm>
        </p:spPr>
        <p:txBody>
          <a:bodyPr anchor="b">
            <a:noAutofit/>
          </a:bodyPr>
          <a:lstStyle>
            <a:lvl1pPr algn="l">
              <a:defRPr sz="32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0" y="3238103"/>
            <a:ext cx="4179570" cy="2004161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D3361C9-310A-4255-A94E-B77588962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3176938" cy="6858000"/>
          </a:xfrm>
          <a:prstGeom prst="rect">
            <a:avLst/>
          </a:prstGeom>
        </p:spPr>
      </p:pic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BF358517-D7B7-40D0-A9D0-B650C8089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67200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6026D44C-0B39-4DE1-A0FC-5615DDAA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721" y="6356350"/>
            <a:ext cx="2661557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0F8222B4-B618-42C4-8BDB-D2E4DF2F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9428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55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10">
            <a:extLst>
              <a:ext uri="{FF2B5EF4-FFF2-40B4-BE49-F238E27FC236}">
                <a16:creationId xmlns:a16="http://schemas.microsoft.com/office/drawing/2014/main" id="{9D2AF524-D4B4-4A3A-9CE4-EDAFE1D5A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13884" y="0"/>
            <a:ext cx="10078116" cy="6858000"/>
          </a:xfrm>
          <a:custGeom>
            <a:avLst/>
            <a:gdLst>
              <a:gd name="connsiteX0" fmla="*/ 3793236 w 10078116"/>
              <a:gd name="connsiteY0" fmla="*/ 6858000 h 6858000"/>
              <a:gd name="connsiteX1" fmla="*/ 0 w 10078116"/>
              <a:gd name="connsiteY1" fmla="*/ 0 h 6858000"/>
              <a:gd name="connsiteX2" fmla="*/ 10078116 w 10078116"/>
              <a:gd name="connsiteY2" fmla="*/ 0 h 6858000"/>
              <a:gd name="connsiteX3" fmla="*/ 10078116 w 1007811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78116" h="6858000">
                <a:moveTo>
                  <a:pt x="3793236" y="6858000"/>
                </a:moveTo>
                <a:lnTo>
                  <a:pt x="0" y="0"/>
                </a:lnTo>
                <a:lnTo>
                  <a:pt x="10078116" y="0"/>
                </a:lnTo>
                <a:lnTo>
                  <a:pt x="10078116" y="685800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3987A5-99A6-4B33-BAAF-5315963538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09419"/>
            <a:ext cx="4082142" cy="585788"/>
          </a:xfrm>
        </p:spPr>
        <p:txBody>
          <a:bodyPr>
            <a:normAutofit/>
          </a:bodyPr>
          <a:lstStyle>
            <a:lvl1pPr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BABF6CA-407C-4BF0-8234-1321A676E7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318" y="1481138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76D8129B-5B68-421C-968C-3663C86EFC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4375" y="2557463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6C741DCA-8EBD-44F5-9D38-E938A628AD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20800" y="3633788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5C43C6B1-A1BD-4A90-8B4B-F361C1BEDD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05000" y="4710114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0C66E1BD-33F0-4B94-BF94-CD4698F85C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1535" y="1594478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2D4661B1-6559-407A-9AEC-A46A0570AE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86028" y="2682564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DCC983F7-6A25-42C0-811C-EA32138C5B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76937" y="3755394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7" name="Text Placeholder 15">
            <a:extLst>
              <a:ext uri="{FF2B5EF4-FFF2-40B4-BE49-F238E27FC236}">
                <a16:creationId xmlns:a16="http://schemas.microsoft.com/office/drawing/2014/main" id="{E83DA0EB-27DD-416A-8DA5-4AFDC8587E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5279" y="4824430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3795F91-C721-4363-956D-756673AE7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3515" y="5023933"/>
            <a:ext cx="1513211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AC14461-E27D-413D-B31A-47B74646AF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759917" y="3948451"/>
            <a:ext cx="1513211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6AEA4C-7710-4829-BA87-8DD77F159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173453" y="2872686"/>
            <a:ext cx="1513211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BD473E-6203-491C-87AC-54AC0AB23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586263" y="1796083"/>
            <a:ext cx="1513211" cy="0"/>
          </a:xfrm>
          <a:prstGeom prst="line">
            <a:avLst/>
          </a:prstGeom>
          <a:ln w="63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DC36F-5D3E-439D-80B5-32633FC34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10A8A-CEC9-4787-A745-C28DD965F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55823" y="6356350"/>
            <a:ext cx="1808712" cy="365125"/>
          </a:xfrm>
        </p:spPr>
        <p:txBody>
          <a:bodyPr/>
          <a:lstStyle>
            <a:lvl1pPr algn="l"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2BD04-8F01-472A-9456-4702A2218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0874" y="6356350"/>
            <a:ext cx="542925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812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5900" y="2563123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5664" y="3070348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87DD41A9-B6B3-48D9-A3A6-831B39C915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73004" y="2563123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ADD SUBTITLE</a:t>
            </a:r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FB791E68-EDF5-4CC2-8774-A27AEF1D25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73143" y="3070348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AA224F82-7E0C-4EBF-97D3-132481DBCD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85899" y="4319431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ADD SUBTITLE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699D24C6-4AFB-4222-8E0C-4D11CD9C0F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86412" y="4826656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B05E19C-DF33-4515-AC52-F95850810E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72630" y="4319431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ADD SUBTITLE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C0EBC62D-442C-45D3-B66B-C6578FBB337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73143" y="4826656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298DCF7-7DC1-4618-8133-F63847B0A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688388" y="0"/>
            <a:ext cx="3503612" cy="23529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53A6567-233D-4A3B-B52B-DE7E5E35A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720943" y="0"/>
            <a:ext cx="2471057" cy="2699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64D564EB-CA78-42C6-AD76-3C4E7B3AE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73953"/>
            <a:ext cx="2057400" cy="164782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CFFBB3A-BDCF-4878-8D04-E8BB9A050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9000" y="5180889"/>
            <a:ext cx="1143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487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08760" y="4156405"/>
            <a:ext cx="3139440" cy="1325563"/>
          </a:xfrm>
        </p:spPr>
        <p:txBody>
          <a:bodyPr anchor="b">
            <a:normAutofit/>
          </a:bodyPr>
          <a:lstStyle>
            <a:lvl1pPr algn="l"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153063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186006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7D6A00C-D56B-4E8B-B992-7DA51D3C726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263043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DA90DA32-7E6A-4713-BDC9-73910E2A0E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295985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D7E57261-C874-4DFD-AF7D-F9EC50B3BFD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373022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843F77CE-098F-4777-8C30-5CEE7954D1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05965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4CAE269A-B6AB-42A6-9575-6057FA25A2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20106" y="4830024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6866A49-A3A8-4869-961C-EB41F6BC784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19680" y="5159449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D8D9106-8780-461D-9091-E074B0A3C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-4696" y="-1"/>
            <a:ext cx="4896735" cy="438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50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rodu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2075" y="1671639"/>
            <a:ext cx="5111750" cy="1204912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2075" y="3660774"/>
            <a:ext cx="5111750" cy="1525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9FBD260-5143-4B12-B9F8-33E48D548909}"/>
              </a:ext>
            </a:extLst>
          </p:cNvPr>
          <p:cNvCxnSpPr/>
          <p:nvPr/>
        </p:nvCxnSpPr>
        <p:spPr>
          <a:xfrm>
            <a:off x="9096375" y="1497012"/>
            <a:ext cx="3095625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7F08D6-2CA7-4A5A-BE34-07113DCA535D}"/>
              </a:ext>
            </a:extLst>
          </p:cNvPr>
          <p:cNvCxnSpPr/>
          <p:nvPr/>
        </p:nvCxnSpPr>
        <p:spPr>
          <a:xfrm flipH="1">
            <a:off x="6953250" y="-25401"/>
            <a:ext cx="3790950" cy="690245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70146B66-4F07-44BE-8AAB-48EA5170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3A927BE5-2F4C-4EBD-9093-C4ED6E302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24463" y="6356350"/>
            <a:ext cx="1743075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C4C1336B-CF5E-42FF-80E8-7D33A2D64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27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2571235"/>
            <a:ext cx="4179570" cy="1715531"/>
          </a:xfrm>
        </p:spPr>
        <p:txBody>
          <a:bodyPr anchor="ctr">
            <a:noAutofit/>
          </a:bodyPr>
          <a:lstStyle>
            <a:lvl1pPr algn="l">
              <a:defRPr sz="3600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05D2CCB-CCFC-4A8A-ADA9-C1E4D13B9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28675"/>
            <a:ext cx="587692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68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AEE644D4-F9A4-4237-BD5C-4B97ABA93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581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FF67A8-55FA-435D-A18C-96D63D22B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0169" y="1152771"/>
            <a:ext cx="5431971" cy="846301"/>
          </a:xfrm>
        </p:spPr>
        <p:txBody>
          <a:bodyPr anchor="t">
            <a:normAutofit/>
          </a:bodyPr>
          <a:lstStyle>
            <a:lvl1pPr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AC7E4E-FE06-4E90-8107-6B543E5515ED}"/>
              </a:ext>
            </a:extLst>
          </p:cNvPr>
          <p:cNvCxnSpPr/>
          <p:nvPr/>
        </p:nvCxnSpPr>
        <p:spPr>
          <a:xfrm flipV="1">
            <a:off x="2209800" y="0"/>
            <a:ext cx="2438400" cy="685800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3864668D-D640-4ABF-BB9A-D60176660F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246951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2E289D5A-B06B-43D4-A3CA-3B06C4D49F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279894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1DCC2995-DE17-436D-82AE-6E107865CB7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356931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C7E70A65-1FB1-4F42-854B-8213ED73F79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389873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45657994-DC61-4DEB-BB2B-65DFCA997A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466910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8397EE2-60CD-47FD-AF8F-83A5324D9D1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99853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1E25EFF1-65C7-4F93-8740-46885C6BEA57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C16D80BF-B599-4FC0-ABD5-98777872FE5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F64421B1-FF90-4939-90BD-8206DE5036D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98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cap="all" spc="1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43104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43104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47665" y="2776936"/>
            <a:ext cx="2896671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7665" y="3834606"/>
            <a:ext cx="2896671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066421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066421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3D7850-C2A6-43CE-BBE4-8E81A0A59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1238250" cy="3105150"/>
          </a:xfrm>
          <a:prstGeom prst="line">
            <a:avLst/>
          </a:prstGeom>
          <a:ln w="31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BAD3E03-2E3B-440C-9105-6F9D33006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2238376" cy="247650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3189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4C17E5-24ED-44BC-BA50-02EF90355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3D101-3AF0-4F06-90ED-B83615C36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E9FDE-AF95-49F8-A927-35A23C9E6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E900D-8FF9-4E80-860D-89C2D3B4E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66A0C-1415-46A3-A1FF-BE18C7087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452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70" r:id="rId3"/>
    <p:sldLayoutId id="2147483688" r:id="rId4"/>
    <p:sldLayoutId id="2147483694" r:id="rId5"/>
    <p:sldLayoutId id="2147483697" r:id="rId6"/>
    <p:sldLayoutId id="2147483673" r:id="rId7"/>
    <p:sldLayoutId id="2147483676" r:id="rId8"/>
    <p:sldLayoutId id="2147483672" r:id="rId9"/>
    <p:sldLayoutId id="2147483699" r:id="rId10"/>
    <p:sldLayoutId id="2147483671" r:id="rId11"/>
    <p:sldLayoutId id="2147483700" r:id="rId12"/>
    <p:sldLayoutId id="2147483701" r:id="rId13"/>
    <p:sldLayoutId id="2147483692" r:id="rId14"/>
    <p:sldLayoutId id="2147483681" r:id="rId15"/>
    <p:sldLayoutId id="2147483674" r:id="rId16"/>
    <p:sldLayoutId id="2147483675" r:id="rId17"/>
    <p:sldLayoutId id="2147483696" r:id="rId18"/>
    <p:sldLayoutId id="2147483677" r:id="rId19"/>
    <p:sldLayoutId id="2147483678" r:id="rId2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jpe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6040" y="4434840"/>
            <a:ext cx="4941771" cy="1122202"/>
          </a:xfrm>
        </p:spPr>
        <p:txBody>
          <a:bodyPr/>
          <a:lstStyle/>
          <a:p>
            <a:r>
              <a:rPr lang="lv-LV" sz="3600" dirty="0">
                <a:latin typeface="Aptos" panose="020B0004020202020204" pitchFamily="34" charset="0"/>
              </a:rPr>
              <a:t>Ādažu novada transporta tematiskais plānojums 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01B20D-4C28-4DA3-ABBD-718C22A5E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6041" y="5586890"/>
            <a:ext cx="4941770" cy="396660"/>
          </a:xfrm>
        </p:spPr>
        <p:txBody>
          <a:bodyPr/>
          <a:lstStyle/>
          <a:p>
            <a:r>
              <a:rPr lang="lv-LV" dirty="0"/>
              <a:t>Finanšu komiteja, 18.09.2024</a:t>
            </a:r>
          </a:p>
        </p:txBody>
      </p:sp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54ABB-4929-4810-950B-2DAEA0A5B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9928" y="74010"/>
            <a:ext cx="5284092" cy="543317"/>
          </a:xfrm>
        </p:spPr>
        <p:txBody>
          <a:bodyPr/>
          <a:lstStyle/>
          <a:p>
            <a:r>
              <a:rPr lang="lv-LV" dirty="0">
                <a:latin typeface="Aptos" panose="020B0004020202020204" pitchFamily="34" charset="0"/>
              </a:rPr>
              <a:t>Šķērsprofili (paraugi) 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E22F9B-4BF8-41DC-8F1C-836B546E59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0350" y="719728"/>
            <a:ext cx="2188510" cy="438873"/>
          </a:xfrm>
        </p:spPr>
        <p:txBody>
          <a:bodyPr/>
          <a:lstStyle/>
          <a:p>
            <a:r>
              <a:rPr lang="lv-LV" dirty="0">
                <a:latin typeface="Aptos" panose="020B0004020202020204" pitchFamily="34" charset="0"/>
              </a:rPr>
              <a:t>E kategorija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F515C5D-2CDB-4E66-B2B8-1451BC44247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211077" y="690233"/>
            <a:ext cx="2188511" cy="4388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lv-LV" dirty="0">
                <a:latin typeface="Aptos" panose="020B0004020202020204" pitchFamily="34" charset="0"/>
              </a:rPr>
              <a:t>D kategorija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AD5B6F4-0A90-447A-A1AE-D75C934B6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25" name="Picture 24" descr="Attēls, kurā ir teksts, diagramma, dizains, ilustrācija&#10;&#10;Apraksts ģenerēts automātiski">
            <a:extLst>
              <a:ext uri="{FF2B5EF4-FFF2-40B4-BE49-F238E27FC236}">
                <a16:creationId xmlns:a16="http://schemas.microsoft.com/office/drawing/2014/main" id="{6F63F850-C994-A568-2E4C-BA5CED6AB0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3355" y="1129104"/>
            <a:ext cx="2277864" cy="17557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Picture 25" descr="Attēls, kurā ir teksts, automašīna, diagramma, transportlīdzeklis&#10;&#10;Apraksts ģenerēts automātiski">
            <a:extLst>
              <a:ext uri="{FF2B5EF4-FFF2-40B4-BE49-F238E27FC236}">
                <a16:creationId xmlns:a16="http://schemas.microsoft.com/office/drawing/2014/main" id="{F0E1E016-F956-5DA1-3F7F-E41A4ED2D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032" y="2868963"/>
            <a:ext cx="2188510" cy="1863763"/>
          </a:xfrm>
          <a:prstGeom prst="rect">
            <a:avLst/>
          </a:prstGeom>
        </p:spPr>
      </p:pic>
      <p:pic>
        <p:nvPicPr>
          <p:cNvPr id="27" name="Picture 26" descr="Attēls, kurā ir teksts, diagramma, ekrānuzņēmums, dizains&#10;&#10;Apraksts ģenerēts automātiski">
            <a:extLst>
              <a:ext uri="{FF2B5EF4-FFF2-40B4-BE49-F238E27FC236}">
                <a16:creationId xmlns:a16="http://schemas.microsoft.com/office/drawing/2014/main" id="{E41FA333-917F-F12A-3FE8-4B7623471E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645" y="4695290"/>
            <a:ext cx="1635283" cy="1995749"/>
          </a:xfrm>
          <a:prstGeom prst="rect">
            <a:avLst/>
          </a:prstGeom>
        </p:spPr>
      </p:pic>
      <p:pic>
        <p:nvPicPr>
          <p:cNvPr id="3" name="Picture 1" descr="Attēls, kurā ir teksts, diagramma, skečs, ekrānuzņēmums&#10;&#10;Apraksts ģenerēts automātiski">
            <a:extLst>
              <a:ext uri="{FF2B5EF4-FFF2-40B4-BE49-F238E27FC236}">
                <a16:creationId xmlns:a16="http://schemas.microsoft.com/office/drawing/2014/main" id="{50012F25-692D-7C9A-C271-008B821F65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9905" y="1129104"/>
            <a:ext cx="2792586" cy="1681923"/>
          </a:xfrm>
          <a:prstGeom prst="rect">
            <a:avLst/>
          </a:prstGeom>
        </p:spPr>
      </p:pic>
      <p:pic>
        <p:nvPicPr>
          <p:cNvPr id="7" name="Picture 1" descr="Attēls, kurā ir teksts, skečs, diagramma, zīmējums&#10;&#10;Apraksts ģenerēts automātiski">
            <a:extLst>
              <a:ext uri="{FF2B5EF4-FFF2-40B4-BE49-F238E27FC236}">
                <a16:creationId xmlns:a16="http://schemas.microsoft.com/office/drawing/2014/main" id="{14344F7A-11B3-77E4-DC3E-38EE5AA638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9905" y="2855332"/>
            <a:ext cx="2600504" cy="1854152"/>
          </a:xfrm>
          <a:prstGeom prst="rect">
            <a:avLst/>
          </a:prstGeom>
        </p:spPr>
      </p:pic>
      <p:pic>
        <p:nvPicPr>
          <p:cNvPr id="8" name="Picture 1" descr="Attēls, kurā ir teksts, skečs, diagramma, zīmējums&#10;&#10;Apraksts ģenerēts automātiski">
            <a:extLst>
              <a:ext uri="{FF2B5EF4-FFF2-40B4-BE49-F238E27FC236}">
                <a16:creationId xmlns:a16="http://schemas.microsoft.com/office/drawing/2014/main" id="{481D72A9-C4B7-2ECD-E451-7E5F600D51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6925" y="4752773"/>
            <a:ext cx="2426463" cy="1821788"/>
          </a:xfrm>
          <a:prstGeom prst="rect">
            <a:avLst/>
          </a:prstGeom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9F8A1FB0-AEEB-0882-4262-207905032EB3}"/>
              </a:ext>
            </a:extLst>
          </p:cNvPr>
          <p:cNvSpPr txBox="1">
            <a:spLocks/>
          </p:cNvSpPr>
          <p:nvPr/>
        </p:nvSpPr>
        <p:spPr>
          <a:xfrm>
            <a:off x="7949004" y="690232"/>
            <a:ext cx="2188511" cy="4388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dirty="0">
                <a:latin typeface="Aptos" panose="020B0004020202020204" pitchFamily="34" charset="0"/>
              </a:rPr>
              <a:t>C kategorija</a:t>
            </a:r>
          </a:p>
        </p:txBody>
      </p:sp>
      <p:pic>
        <p:nvPicPr>
          <p:cNvPr id="12" name="Picture 1" descr="Attēls, kurā ir teksts, diagramma&#10;&#10;Apraksts ģenerēts automātiski">
            <a:extLst>
              <a:ext uri="{FF2B5EF4-FFF2-40B4-BE49-F238E27FC236}">
                <a16:creationId xmlns:a16="http://schemas.microsoft.com/office/drawing/2014/main" id="{C1137941-B091-795E-C5E9-FE6BBBBD32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78533" y="1073649"/>
            <a:ext cx="3607638" cy="1933836"/>
          </a:xfrm>
          <a:prstGeom prst="rect">
            <a:avLst/>
          </a:prstGeom>
        </p:spPr>
      </p:pic>
      <p:pic>
        <p:nvPicPr>
          <p:cNvPr id="13" name="Picture 1" descr="Attēls, kurā ir teksts, diagramma, ekrānuzņēmums, dizains&#10;&#10;Apraksts ģenerēts automātiski">
            <a:extLst>
              <a:ext uri="{FF2B5EF4-FFF2-40B4-BE49-F238E27FC236}">
                <a16:creationId xmlns:a16="http://schemas.microsoft.com/office/drawing/2014/main" id="{3C6DEA15-D1D3-749C-658F-CA1E55334F2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952" y="2954067"/>
            <a:ext cx="3449162" cy="1973801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58E0DD05-5561-2D55-126A-7BC379FA059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7043" y="4862251"/>
            <a:ext cx="3003499" cy="1961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1178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54ABB-4929-4810-950B-2DAEA0A5B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2860" y="0"/>
            <a:ext cx="8421688" cy="1325563"/>
          </a:xfrm>
        </p:spPr>
        <p:txBody>
          <a:bodyPr/>
          <a:lstStyle/>
          <a:p>
            <a:r>
              <a:rPr lang="lv-LV" dirty="0">
                <a:latin typeface="Aptos" panose="020B0004020202020204" pitchFamily="34" charset="0"/>
              </a:rPr>
              <a:t>Šķērsprofili (paraugi) 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E22F9B-4BF8-41DC-8F1C-836B546E59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79775" y="1249290"/>
            <a:ext cx="2019216" cy="374218"/>
          </a:xfrm>
        </p:spPr>
        <p:txBody>
          <a:bodyPr/>
          <a:lstStyle/>
          <a:p>
            <a:r>
              <a:rPr lang="lv-LV" dirty="0">
                <a:latin typeface="Aptos" panose="020B0004020202020204" pitchFamily="34" charset="0"/>
              </a:rPr>
              <a:t>B kategorija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AD5B6F4-0A90-447A-A1AE-D75C934B6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1" descr="Attēls, kurā ir teksts, diagramma, ekrānuzņēmums, dizains&#10;&#10;Apraksts ģenerēts automātiski">
            <a:extLst>
              <a:ext uri="{FF2B5EF4-FFF2-40B4-BE49-F238E27FC236}">
                <a16:creationId xmlns:a16="http://schemas.microsoft.com/office/drawing/2014/main" id="{47D34063-7544-1FAF-4A38-8CB63C1AE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203" y="1743334"/>
            <a:ext cx="6484361" cy="311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941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54ABB-4929-4810-950B-2DAEA0A5B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2860" y="1"/>
            <a:ext cx="7904558" cy="641398"/>
          </a:xfrm>
        </p:spPr>
        <p:txBody>
          <a:bodyPr/>
          <a:lstStyle/>
          <a:p>
            <a:r>
              <a:rPr lang="lv-LV" dirty="0">
                <a:latin typeface="Aptos" panose="020B0004020202020204" pitchFamily="34" charset="0"/>
              </a:rPr>
              <a:t>Šķērsprofili (paraugi) 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AD5B6F4-0A90-447A-A1AE-D75C934B6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9" name="Picture 11">
            <a:extLst>
              <a:ext uri="{FF2B5EF4-FFF2-40B4-BE49-F238E27FC236}">
                <a16:creationId xmlns:a16="http://schemas.microsoft.com/office/drawing/2014/main" id="{94924D11-6225-788D-B1AC-990373FB6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681" y="544088"/>
            <a:ext cx="3890897" cy="3335053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98ECA2FB-943E-E615-16A2-25DDCBB92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3731" y="608801"/>
            <a:ext cx="3853687" cy="3159635"/>
          </a:xfrm>
          <a:prstGeom prst="rect">
            <a:avLst/>
          </a:prstGeom>
        </p:spPr>
      </p:pic>
      <p:pic>
        <p:nvPicPr>
          <p:cNvPr id="13" name="Picture 16">
            <a:extLst>
              <a:ext uri="{FF2B5EF4-FFF2-40B4-BE49-F238E27FC236}">
                <a16:creationId xmlns:a16="http://schemas.microsoft.com/office/drawing/2014/main" id="{AB43A96C-2FCA-5E62-BD1F-79A68BC35B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8378" y="3768436"/>
            <a:ext cx="2743200" cy="2831016"/>
          </a:xfrm>
          <a:prstGeom prst="rect">
            <a:avLst/>
          </a:prstGeom>
        </p:spPr>
      </p:pic>
      <p:pic>
        <p:nvPicPr>
          <p:cNvPr id="14" name="Picture 18">
            <a:extLst>
              <a:ext uri="{FF2B5EF4-FFF2-40B4-BE49-F238E27FC236}">
                <a16:creationId xmlns:a16="http://schemas.microsoft.com/office/drawing/2014/main" id="{4E7AC3AF-3F44-514D-7CD4-6233DEE356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9555" y="3732105"/>
            <a:ext cx="2361045" cy="277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242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05AF1-623C-4E09-AB5D-8DD05714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4721" y="612321"/>
            <a:ext cx="5431971" cy="846301"/>
          </a:xfrm>
        </p:spPr>
        <p:txBody>
          <a:bodyPr>
            <a:normAutofit fontScale="90000"/>
          </a:bodyPr>
          <a:lstStyle/>
          <a:p>
            <a:r>
              <a:rPr lang="lv-LV" dirty="0">
                <a:latin typeface="Aptos" panose="020B0004020202020204" pitchFamily="34" charset="0"/>
              </a:rPr>
              <a:t>Vienotais ielu un ceļu tīkls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2F697-D1D4-4B0A-B960-D1869BF86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DD38E8-0B1A-99BD-A995-57945081B74E}"/>
              </a:ext>
            </a:extLst>
          </p:cNvPr>
          <p:cNvSpPr txBox="1"/>
          <p:nvPr/>
        </p:nvSpPr>
        <p:spPr>
          <a:xfrm>
            <a:off x="5433468" y="1374033"/>
            <a:ext cx="6094476" cy="4103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Aft>
                <a:spcPts val="400"/>
              </a:spcAft>
            </a:pPr>
            <a:r>
              <a:rPr lang="lv-LV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Ādažu novada vienotais ceļu un ielu tīkls ir veidots kā vienots, dažādu kategoriju ielu hierarhiski sakārtots tīkls</a:t>
            </a:r>
            <a:r>
              <a:rPr lang="lv-LV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.</a:t>
            </a:r>
            <a:r>
              <a:rPr lang="lv-LV" sz="1800" dirty="0">
                <a:effectLst/>
                <a:latin typeface="Aptos" panose="020B0004020202020204" pitchFamily="34" charset="0"/>
                <a:ea typeface="Yu Gothic Light" panose="020B0300000000000000" pitchFamily="34" charset="-128"/>
              </a:rPr>
              <a:t> </a:t>
            </a:r>
            <a:r>
              <a:rPr lang="lv-LV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Ādažu</a:t>
            </a:r>
            <a:r>
              <a:rPr lang="lv-LV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Yu Gothic Light" panose="020B0300000000000000" pitchFamily="34" charset="-128"/>
              </a:rPr>
              <a:t> </a:t>
            </a:r>
            <a:r>
              <a:rPr lang="lv-LV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novada vienotajā ceļu un ielu tīklā ietilpst visi </a:t>
            </a:r>
            <a:r>
              <a:rPr lang="lv-LV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Ādažu </a:t>
            </a:r>
            <a:r>
              <a:rPr lang="lv-LV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novadā esošie valsts autoceļi, pašvaldības ceļi un ielas un pašvaldības nozīmes ceļi un ielas. </a:t>
            </a:r>
          </a:p>
          <a:p>
            <a:pPr algn="just" fontAlgn="base">
              <a:spcAft>
                <a:spcPts val="400"/>
              </a:spcAft>
            </a:pPr>
            <a:endParaRPr lang="lv-LV" sz="1800" dirty="0">
              <a:solidFill>
                <a:srgbClr val="000000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</a:endParaRPr>
          </a:p>
          <a:p>
            <a:pPr algn="just" fontAlgn="base">
              <a:spcAft>
                <a:spcPts val="400"/>
              </a:spcAft>
            </a:pPr>
            <a:r>
              <a:rPr lang="lv-LV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Ir izdalīti šādi ceļi:</a:t>
            </a:r>
            <a:endParaRPr lang="lv-LV" sz="1800" dirty="0">
              <a:effectLst/>
              <a:latin typeface="Aptos" panose="020B0004020202020204" pitchFamily="34" charset="0"/>
              <a:ea typeface="Times New Roman" panose="02020603050405020304" pitchFamily="18" charset="0"/>
            </a:endParaRPr>
          </a:p>
          <a:p>
            <a:pPr marL="342900" lvl="0" indent="-342900" algn="just" fontAlgn="base">
              <a:spcAft>
                <a:spcPts val="400"/>
              </a:spcAft>
              <a:buSzPts val="1000"/>
              <a:buFont typeface="Calibri" panose="020F0502020204030204" pitchFamily="34" charset="0"/>
              <a:buChar char="-"/>
              <a:tabLst>
                <a:tab pos="180340" algn="l"/>
              </a:tabLst>
            </a:pPr>
            <a:r>
              <a:rPr lang="lv-LV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Valsts autoceļš/iela ciemā vai pilsētā;</a:t>
            </a:r>
            <a:endParaRPr lang="lv-LV" sz="18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spcAft>
                <a:spcPts val="400"/>
              </a:spcAft>
              <a:buSzPts val="1000"/>
              <a:buFont typeface="Calibri" panose="020F0502020204030204" pitchFamily="34" charset="0"/>
              <a:buChar char="-"/>
              <a:tabLst>
                <a:tab pos="180340" algn="l"/>
              </a:tabLst>
            </a:pPr>
            <a:r>
              <a:rPr lang="lv-LV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Pašvaldības bilancē esošs autoceļš/iela; </a:t>
            </a:r>
            <a:endParaRPr lang="lv-LV" sz="18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spcAft>
                <a:spcPts val="400"/>
              </a:spcAft>
              <a:buSzPts val="1000"/>
              <a:buFont typeface="Calibri" panose="020F0502020204030204" pitchFamily="34" charset="0"/>
              <a:buChar char="-"/>
              <a:tabLst>
                <a:tab pos="180340" algn="l"/>
              </a:tabLst>
            </a:pPr>
            <a:r>
              <a:rPr lang="lv-LV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Pašvaldības bilancē plānots autoceļš/iela; </a:t>
            </a:r>
            <a:endParaRPr lang="lv-LV" sz="18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spcAft>
                <a:spcPts val="400"/>
              </a:spcAft>
              <a:buSzPts val="1000"/>
              <a:buFont typeface="Calibri" panose="020F0502020204030204" pitchFamily="34" charset="0"/>
              <a:buChar char="-"/>
              <a:tabLst>
                <a:tab pos="180340" algn="l"/>
              </a:tabLst>
            </a:pPr>
            <a:r>
              <a:rPr lang="lv-LV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Pašvaldības nozīmes autoceļš/iela (esošs);</a:t>
            </a:r>
            <a:endParaRPr lang="lv-LV" sz="18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spcAft>
                <a:spcPts val="400"/>
              </a:spcAft>
              <a:buSzPts val="1000"/>
              <a:buFont typeface="Calibri" panose="020F0502020204030204" pitchFamily="34" charset="0"/>
              <a:buChar char="-"/>
              <a:tabLst>
                <a:tab pos="180340" algn="l"/>
              </a:tabLst>
            </a:pPr>
            <a:r>
              <a:rPr lang="lv-LV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Pašvaldības nozīmes autoceļš/iela (plānots);</a:t>
            </a:r>
            <a:r>
              <a:rPr lang="lv-LV" sz="1800" i="1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lv-LV" sz="18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spcAft>
                <a:spcPts val="400"/>
              </a:spcAft>
              <a:buSzPts val="1000"/>
              <a:buFont typeface="Calibri" panose="020F0502020204030204" pitchFamily="34" charset="0"/>
              <a:buChar char="-"/>
              <a:tabLst>
                <a:tab pos="180340" algn="l"/>
              </a:tabLst>
            </a:pPr>
            <a:r>
              <a:rPr lang="lv-LV" sz="18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Cits autoceļš (tai skaitā komersantu ceļi).</a:t>
            </a:r>
            <a:endParaRPr lang="lv-LV" sz="1800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9623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2E42AE-D4CE-D97F-78C6-16EB309B4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14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A4E2BD-6BB7-E680-0BD1-AEB8C7335C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5608" y="447466"/>
            <a:ext cx="6272784" cy="5725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64BB0F-29E0-4FD5-642B-39A20147F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0688" y="895522"/>
            <a:ext cx="3334215" cy="466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2679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6" y="479425"/>
            <a:ext cx="3920108" cy="1325563"/>
          </a:xfrm>
        </p:spPr>
        <p:txBody>
          <a:bodyPr/>
          <a:lstStyle/>
          <a:p>
            <a:r>
              <a:rPr lang="lv-LV" dirty="0">
                <a:latin typeface="Aptos" panose="020B0004020202020204" pitchFamily="34" charset="0"/>
              </a:rPr>
              <a:t>Rīgas gatve un v/g autoceļš A1 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E3EA69-4E0E-41BD-8095-A124225A264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216" y="2421255"/>
            <a:ext cx="4343400" cy="2519363"/>
          </a:xfrm>
        </p:spPr>
        <p:txBody>
          <a:bodyPr>
            <a:normAutofit/>
          </a:bodyPr>
          <a:lstStyle/>
          <a:p>
            <a:r>
              <a:rPr lang="lv-LV" sz="1800" dirty="0">
                <a:latin typeface="Aptos" panose="020B0004020202020204" pitchFamily="34" charset="0"/>
              </a:rPr>
              <a:t>Sagatavots priekšlikums lokālplānojuma teritorijai, kuras ietvaros jārisina piekļuve A1 un Rīgas gatvei, un teritorijas starp tām satiksmes organizācijai </a:t>
            </a:r>
            <a:endParaRPr lang="en-US" sz="1800" dirty="0"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8F602C-7F98-4C02-99D4-ED65E00D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36305" y="6356350"/>
            <a:ext cx="987552" cy="365125"/>
          </a:xfrm>
        </p:spPr>
        <p:txBody>
          <a:bodyPr/>
          <a:lstStyle/>
          <a:p>
            <a:fld id="{19B51A1E-902D-48AF-9020-955120F399B6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9B68ED-0732-B5BC-04C3-A045B8CB28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7873" y="0"/>
            <a:ext cx="47789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4949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05AF1-623C-4E09-AB5D-8DD05714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8033" y="246561"/>
            <a:ext cx="5431971" cy="846301"/>
          </a:xfrm>
        </p:spPr>
        <p:txBody>
          <a:bodyPr>
            <a:normAutofit fontScale="90000"/>
          </a:bodyPr>
          <a:lstStyle/>
          <a:p>
            <a:r>
              <a:rPr lang="lv-LV" dirty="0">
                <a:latin typeface="Aptos" panose="020B0004020202020204" pitchFamily="34" charset="0"/>
              </a:rPr>
              <a:t>Pievienojumu vietas pie valsts autoceļiem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4158E79-DA49-4521-BEC6-A7BA93C41F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70648" y="1663267"/>
            <a:ext cx="4352544" cy="4122678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80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VAS «Latvijas valsts ceļi» sniegtā informācija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Izvērtēti, ņemot vērā: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esošo situāciju, nākotnes apbūves iespējas/vajadzības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Detālplānojumus un lokālplānojumus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Funkcionālo zonējumu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Satiksmes drošību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Citas piekļuves iespējas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2F697-D1D4-4B0A-B960-D1869BF86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6A1907-CFA3-9E16-6933-B80AE49606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60" y="246561"/>
            <a:ext cx="6755732" cy="41226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D948DC-075E-B315-41B0-4C8243BAA1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33"/>
          <a:stretch/>
        </p:blipFill>
        <p:spPr>
          <a:xfrm>
            <a:off x="1930050" y="4362076"/>
            <a:ext cx="4962842" cy="219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198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106" y="-565658"/>
            <a:ext cx="6174766" cy="1325563"/>
          </a:xfrm>
        </p:spPr>
        <p:txBody>
          <a:bodyPr/>
          <a:lstStyle/>
          <a:p>
            <a:r>
              <a:rPr lang="lv-LV" dirty="0">
                <a:latin typeface="Aptos" panose="020B0004020202020204" pitchFamily="34" charset="0"/>
              </a:rPr>
              <a:t>Velotransports</a:t>
            </a:r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069C361-ECA7-A8C9-3429-D2B135CDC1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891" y="754228"/>
            <a:ext cx="7930527" cy="56078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8F602C-7F98-4C02-99D4-ED65E00D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36305" y="6356350"/>
            <a:ext cx="987552" cy="365125"/>
          </a:xfrm>
        </p:spPr>
        <p:txBody>
          <a:bodyPr/>
          <a:lstStyle/>
          <a:p>
            <a:fld id="{19B51A1E-902D-48AF-9020-955120F399B6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0340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55BC8214-5B3A-D118-781E-44FD3CBAD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2139ACBE-5488-E102-CF46-370CBB0A0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F7AC3353-BBE1-3FDF-8511-9E664DB88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18</a:t>
            </a:fld>
            <a:endParaRPr lang="en-US" dirty="0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ADE57EF5-9353-02C6-1C24-7E3E69C34F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064" y="136525"/>
            <a:ext cx="4656205" cy="658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6530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3FD9D-53AC-172F-BB1D-D0DD62CA2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499" y="224917"/>
            <a:ext cx="3448813" cy="1325563"/>
          </a:xfrm>
        </p:spPr>
        <p:txBody>
          <a:bodyPr/>
          <a:lstStyle/>
          <a:p>
            <a:r>
              <a:rPr lang="lv-LV" dirty="0">
                <a:latin typeface="Aptos" panose="020B0004020202020204" pitchFamily="34" charset="0"/>
              </a:rPr>
              <a:t>Gājēju infrastruktūra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5799B-FAC6-5725-B178-47FD38469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19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5F9C8A-E1E4-2460-249F-B288754BBEDD}"/>
              </a:ext>
            </a:extLst>
          </p:cNvPr>
          <p:cNvSpPr txBox="1"/>
          <p:nvPr/>
        </p:nvSpPr>
        <p:spPr>
          <a:xfrm>
            <a:off x="1460014" y="2650364"/>
            <a:ext cx="369271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Prioritāri jānosaka ietvju un velosipēdu ceļu posmi C kategorijas ielās, pie izglītības iestādēm, pilsētu un ciemu centros, kā arī publiskās vietās, kas ikdienā piesaista lielu cilvēku daudzumu. 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596135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05AF1-623C-4E09-AB5D-8DD05714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9801" y="797683"/>
            <a:ext cx="5431971" cy="846301"/>
          </a:xfrm>
        </p:spPr>
        <p:txBody>
          <a:bodyPr>
            <a:normAutofit/>
          </a:bodyPr>
          <a:lstStyle/>
          <a:p>
            <a:r>
              <a:rPr lang="lv-LV" dirty="0">
                <a:latin typeface="Aptos" panose="020B0004020202020204" pitchFamily="34" charset="0"/>
              </a:rPr>
              <a:t>Izstrādes pamats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4158E79-DA49-4521-BEC6-A7BA93C41F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94614" y="1775201"/>
            <a:ext cx="5431971" cy="805409"/>
          </a:xfrm>
        </p:spPr>
        <p:txBody>
          <a:bodyPr>
            <a:noAutofit/>
          </a:bodyPr>
          <a:lstStyle/>
          <a:p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I</a:t>
            </a:r>
            <a:r>
              <a:rPr lang="lv-LV" sz="180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zstrādāts kā daļa no Ādažu novada teritorijas plānojuma 2025. - 2037. gadam 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23BDF8B9-53DF-46F4-98D4-053D78D610B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892954" y="2468776"/>
            <a:ext cx="5431971" cy="805409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Izstrādāts atbilstoši Vispārīgo apbūves noteikumu 6.nodaļas “Transporta infrastruktūras plānošana” prasībām</a:t>
            </a:r>
            <a:endParaRPr lang="en-US" sz="1800" dirty="0">
              <a:latin typeface="Aptos" panose="020B00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9C0DB469-503B-40AF-84D1-C69B085AA96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892953" y="3429000"/>
            <a:ext cx="5431971" cy="2589224"/>
          </a:xfrm>
        </p:spPr>
        <p:txBody>
          <a:bodyPr>
            <a:normAutofit/>
          </a:bodyPr>
          <a:lstStyle/>
          <a:p>
            <a:r>
              <a:rPr lang="lv-LV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Kā nosaka </a:t>
            </a:r>
            <a:r>
              <a:rPr lang="lv-LV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Ministru kabineta 2013.gada 30.aprīļa noteikumu Nr.240 “Vispārīgie teritorijas plānošanas, izmantošanas un apbūves noteikumi” </a:t>
            </a:r>
            <a:r>
              <a:rPr lang="lv-LV" sz="18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76. punkts, </a:t>
            </a:r>
            <a:r>
              <a:rPr lang="lv-LV" sz="1800" dirty="0">
                <a:solidFill>
                  <a:schemeClr val="accent1">
                    <a:lumMod val="75000"/>
                  </a:schemeClr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«Teritorijas plānojumā ietver vispārīgu transporta attīstības plānu, kurā shematiski attēlo vienotu ielu un ceļu tīklu, tai skaitā plānoto ielu un ceļu trases, perspektīvos pievienojumus, transporta mezglus, kā arī ielu kategorijas».</a:t>
            </a:r>
          </a:p>
          <a:p>
            <a:endParaRPr lang="en-US" sz="1800" dirty="0">
              <a:latin typeface="Aptos" panose="020B00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2F697-D1D4-4B0A-B960-D1869BF86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1061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05AF1-623C-4E09-AB5D-8DD05714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4721" y="612321"/>
            <a:ext cx="5431971" cy="846301"/>
          </a:xfrm>
        </p:spPr>
        <p:txBody>
          <a:bodyPr>
            <a:normAutofit fontScale="90000"/>
          </a:bodyPr>
          <a:lstStyle/>
          <a:p>
            <a:r>
              <a:rPr lang="lv-LV" dirty="0">
                <a:latin typeface="Aptos" panose="020B0004020202020204" pitchFamily="34" charset="0"/>
              </a:rPr>
              <a:t>Satiksmes drošības uzlabošanas risinājumi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4158E79-DA49-4521-BEC6-A7BA93C41F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04334" y="1999072"/>
            <a:ext cx="6263640" cy="4122678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Satiksmes drošības uzlabošanas risinājumi </a:t>
            </a:r>
            <a:r>
              <a:rPr lang="lv-LV" sz="1800" b="1" u="sng" dirty="0">
                <a:latin typeface="Aptos" panose="020B0004020202020204" pitchFamily="34" charset="0"/>
                <a:ea typeface="Calibri" panose="020F0502020204030204" pitchFamily="34" charset="0"/>
              </a:rPr>
              <a:t>ar satiksmes organizācijas tehniskajiem līdzekļiem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Autotransporta kustības ātruma ierobežošana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Autotransporta tranzīta kustības ierobežošana</a:t>
            </a:r>
          </a:p>
          <a:p>
            <a:pPr marL="971550" lvl="1" indent="-285750"/>
            <a:r>
              <a:rPr lang="lv-LV" sz="1800" dirty="0" err="1">
                <a:latin typeface="Aptos" panose="020B0004020202020204" pitchFamily="34" charset="0"/>
                <a:ea typeface="Calibri" panose="020F0502020204030204" pitchFamily="34" charset="0"/>
              </a:rPr>
              <a:t>Konfiliktpunktu</a:t>
            </a:r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 skaita samazināšana krustojumos, ierobežojot vai uzlabojot manevrus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Brīdinošais marķējums pirms bīstamām vietām/ gājēju pārejām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Satiksmes telpas sašaurinājumi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Interaktīvi kustības ātruma displeji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Ātruma radari</a:t>
            </a:r>
          </a:p>
          <a:p>
            <a:pPr marL="971550" lvl="1" indent="-285750"/>
            <a:endParaRPr lang="lv-LV" sz="1800" dirty="0"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2F697-D1D4-4B0A-B960-D1869BF86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6093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aida numura vietturis 10">
            <a:extLst>
              <a:ext uri="{FF2B5EF4-FFF2-40B4-BE49-F238E27FC236}">
                <a16:creationId xmlns:a16="http://schemas.microsoft.com/office/drawing/2014/main" id="{1C74B05F-5C15-BDB9-3015-2B3A12B96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21</a:t>
            </a:fld>
            <a:endParaRPr lang="en-US" dirty="0"/>
          </a:p>
        </p:txBody>
      </p:sp>
      <p:pic>
        <p:nvPicPr>
          <p:cNvPr id="12" name="Picture 1796645468">
            <a:extLst>
              <a:ext uri="{FF2B5EF4-FFF2-40B4-BE49-F238E27FC236}">
                <a16:creationId xmlns:a16="http://schemas.microsoft.com/office/drawing/2014/main" id="{B27ED694-144A-F595-0508-92CD2E1577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7812" y="1778919"/>
            <a:ext cx="5827424" cy="33001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A84D9FB-B1DE-D8E2-2F8F-DEF02DEAA860}"/>
              </a:ext>
            </a:extLst>
          </p:cNvPr>
          <p:cNvSpPr txBox="1"/>
          <p:nvPr/>
        </p:nvSpPr>
        <p:spPr>
          <a:xfrm>
            <a:off x="6003635" y="1251588"/>
            <a:ext cx="51816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Iespējamība iet bojā, ja notriec transportlīdzeklis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2135846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aida numura vietturis 10">
            <a:extLst>
              <a:ext uri="{FF2B5EF4-FFF2-40B4-BE49-F238E27FC236}">
                <a16:creationId xmlns:a16="http://schemas.microsoft.com/office/drawing/2014/main" id="{CD3C8A90-BC4E-9D3C-C6E3-87D1BAA28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22</a:t>
            </a:fld>
            <a:endParaRPr lang="en-US" dirty="0"/>
          </a:p>
        </p:txBody>
      </p:sp>
      <p:pic>
        <p:nvPicPr>
          <p:cNvPr id="12" name="Attēls 11" descr="Attēls, kurā ir ārpus telpām, ceļš, debesis, koks&#10;&#10;Apraksts ģenerēts automātiski">
            <a:extLst>
              <a:ext uri="{FF2B5EF4-FFF2-40B4-BE49-F238E27FC236}">
                <a16:creationId xmlns:a16="http://schemas.microsoft.com/office/drawing/2014/main" id="{93A6608E-8ECD-9E78-1E0C-EB99678FBF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673" y="598920"/>
            <a:ext cx="3539836" cy="1991688"/>
          </a:xfrm>
          <a:prstGeom prst="rect">
            <a:avLst/>
          </a:prstGeom>
        </p:spPr>
      </p:pic>
      <p:pic>
        <p:nvPicPr>
          <p:cNvPr id="13" name="Attēls 12" descr="Attēls, kurā ir ārpus telpām, koks, ceļš, debesis&#10;&#10;Apraksts ģenerēts automātiski">
            <a:extLst>
              <a:ext uri="{FF2B5EF4-FFF2-40B4-BE49-F238E27FC236}">
                <a16:creationId xmlns:a16="http://schemas.microsoft.com/office/drawing/2014/main" id="{B815BFA0-4AFE-3769-B027-556A3FA3F3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110" y="3135995"/>
            <a:ext cx="4581525" cy="2576830"/>
          </a:xfrm>
          <a:prstGeom prst="rect">
            <a:avLst/>
          </a:prstGeom>
        </p:spPr>
      </p:pic>
      <p:pic>
        <p:nvPicPr>
          <p:cNvPr id="14" name="Attēls 13" descr="Attēls, kurā ir ārpus telpām, aina, ceļš, koks&#10;&#10;Apraksts ģenerēts automātiski">
            <a:extLst>
              <a:ext uri="{FF2B5EF4-FFF2-40B4-BE49-F238E27FC236}">
                <a16:creationId xmlns:a16="http://schemas.microsoft.com/office/drawing/2014/main" id="{E9F80DA0-F3AF-1894-BCFC-A8761DF90E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5747" y="586314"/>
            <a:ext cx="3540506" cy="1991689"/>
          </a:xfrm>
          <a:prstGeom prst="rect">
            <a:avLst/>
          </a:prstGeom>
        </p:spPr>
      </p:pic>
      <p:pic>
        <p:nvPicPr>
          <p:cNvPr id="15" name="Attēls 14" descr="Attēls, kurā ir ārpus telpām, koks, ceļš, aina&#10;&#10;Apraksts ģenerēts automātiski">
            <a:extLst>
              <a:ext uri="{FF2B5EF4-FFF2-40B4-BE49-F238E27FC236}">
                <a16:creationId xmlns:a16="http://schemas.microsoft.com/office/drawing/2014/main" id="{B00719FE-A29F-BC3A-DE33-AAA0991C3C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5828" y="3135995"/>
            <a:ext cx="4638040" cy="2609850"/>
          </a:xfrm>
          <a:prstGeom prst="rect">
            <a:avLst/>
          </a:prstGeom>
        </p:spPr>
      </p:pic>
      <p:pic>
        <p:nvPicPr>
          <p:cNvPr id="16" name="Attēls 15" descr="Attēls, kurā ir ārpus telpām, aina, teksts, ceļš&#10;&#10;Apraksts ģenerēts automātiski">
            <a:extLst>
              <a:ext uri="{FF2B5EF4-FFF2-40B4-BE49-F238E27FC236}">
                <a16:creationId xmlns:a16="http://schemas.microsoft.com/office/drawing/2014/main" id="{727C37B4-EBF2-C2FB-FA43-CB0B95B301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2167" y="586315"/>
            <a:ext cx="3541160" cy="199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2265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979698636">
            <a:extLst>
              <a:ext uri="{FF2B5EF4-FFF2-40B4-BE49-F238E27FC236}">
                <a16:creationId xmlns:a16="http://schemas.microsoft.com/office/drawing/2014/main" id="{846C3253-8901-FE55-D65A-05778A2C2C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580" y="2109152"/>
            <a:ext cx="4733290" cy="3046095"/>
          </a:xfrm>
          <a:prstGeom prst="rect">
            <a:avLst/>
          </a:prstGeom>
          <a:effectLst>
            <a:softEdge rad="2159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605AF1-623C-4E09-AB5D-8DD05714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4721" y="612321"/>
            <a:ext cx="5431971" cy="846301"/>
          </a:xfrm>
        </p:spPr>
        <p:txBody>
          <a:bodyPr>
            <a:normAutofit fontScale="90000"/>
          </a:bodyPr>
          <a:lstStyle/>
          <a:p>
            <a:r>
              <a:rPr lang="lv-LV" dirty="0">
                <a:latin typeface="Aptos" panose="020B0004020202020204" pitchFamily="34" charset="0"/>
              </a:rPr>
              <a:t>Satiksmes drošības uzlabošanas risinājumi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4158E79-DA49-4521-BEC6-A7BA93C41F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78780" y="1846147"/>
            <a:ext cx="6263640" cy="4122678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Satiksmes drošības uzlabošanas </a:t>
            </a:r>
            <a:r>
              <a:rPr lang="lv-LV" sz="1800" b="1" u="sng" dirty="0">
                <a:latin typeface="Aptos" panose="020B0004020202020204" pitchFamily="34" charset="0"/>
                <a:ea typeface="Calibri" panose="020F0502020204030204" pitchFamily="34" charset="0"/>
              </a:rPr>
              <a:t>risinājumi ielu dizainā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Satiksmes drošības sala starp braukšanas joslām iebraucot apdzīvotā vietā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Nodalīta satiksmes telpa gājējiem un mikromobilitātei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Paceltas un apgaismotas gājēju pārejas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Ātrumvaļņi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Brauktuves sašaurinājumi pie krustojumiem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Brauktuves sašaurinājumi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Transporta filtri E kategorijas ielās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Autotransporta kustības ierobežošana ielās pie mācību iestādēm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Rotācijas apļu izveide</a:t>
            </a:r>
          </a:p>
          <a:p>
            <a:pPr marL="971550" lvl="1" indent="-285750"/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Redzamības brīvlauku nodrošināšana nepārredzamos krustojumos</a:t>
            </a:r>
          </a:p>
          <a:p>
            <a:pPr marL="971550" lvl="1" indent="-285750"/>
            <a:endParaRPr lang="lv-LV" sz="1800" dirty="0"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2F697-D1D4-4B0A-B960-D1869BF86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368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ttēls 11" descr="Attēls, kurā ir ārpus telpām, zāle, ceļš, augs&#10;&#10;Apraksts ģenerēts automātiski">
            <a:extLst>
              <a:ext uri="{FF2B5EF4-FFF2-40B4-BE49-F238E27FC236}">
                <a16:creationId xmlns:a16="http://schemas.microsoft.com/office/drawing/2014/main" id="{8EE92349-4BC5-58F9-8020-ED95AA13D7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999" y="877176"/>
            <a:ext cx="3626601" cy="2040145"/>
          </a:xfrm>
          <a:prstGeom prst="rect">
            <a:avLst/>
          </a:prstGeom>
        </p:spPr>
      </p:pic>
      <p:pic>
        <p:nvPicPr>
          <p:cNvPr id="13" name="Attēls 12" descr="Attēls, kurā ir aina, ceļš, ārpus telpām, gājēju pāreja&#10;&#10;Apraksts ģenerēts automātiski">
            <a:extLst>
              <a:ext uri="{FF2B5EF4-FFF2-40B4-BE49-F238E27FC236}">
                <a16:creationId xmlns:a16="http://schemas.microsoft.com/office/drawing/2014/main" id="{B719A844-DE08-491E-899B-542AD54614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3152" y="877174"/>
            <a:ext cx="3624240" cy="2040145"/>
          </a:xfrm>
          <a:prstGeom prst="rect">
            <a:avLst/>
          </a:prstGeom>
        </p:spPr>
      </p:pic>
      <p:pic>
        <p:nvPicPr>
          <p:cNvPr id="14" name="Attēls 13" descr="Attēls, kurā ir ārpus telpām, gājēju pāreja, ceļš, debesis&#10;&#10;Apraksts ģenerēts automātiski">
            <a:extLst>
              <a:ext uri="{FF2B5EF4-FFF2-40B4-BE49-F238E27FC236}">
                <a16:creationId xmlns:a16="http://schemas.microsoft.com/office/drawing/2014/main" id="{B3B64A17-57B8-F984-A1F3-CB87EC1F89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000" y="877175"/>
            <a:ext cx="3629999" cy="2040145"/>
          </a:xfrm>
          <a:prstGeom prst="rect">
            <a:avLst/>
          </a:prstGeom>
        </p:spPr>
      </p:pic>
      <p:pic>
        <p:nvPicPr>
          <p:cNvPr id="16" name="Attēls 15" descr="Attēls, kurā ir ārpus telpām, ceļš, ceļa virsma, asfalts&#10;&#10;Apraksts ģenerēts automātiski">
            <a:extLst>
              <a:ext uri="{FF2B5EF4-FFF2-40B4-BE49-F238E27FC236}">
                <a16:creationId xmlns:a16="http://schemas.microsoft.com/office/drawing/2014/main" id="{24D22481-CFDA-F499-CE82-BB8F8EECAA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5239" y="3358184"/>
            <a:ext cx="3478803" cy="1958384"/>
          </a:xfrm>
          <a:prstGeom prst="rect">
            <a:avLst/>
          </a:prstGeom>
        </p:spPr>
      </p:pic>
      <p:pic>
        <p:nvPicPr>
          <p:cNvPr id="17" name="Picture 542376657">
            <a:extLst>
              <a:ext uri="{FF2B5EF4-FFF2-40B4-BE49-F238E27FC236}">
                <a16:creationId xmlns:a16="http://schemas.microsoft.com/office/drawing/2014/main" id="{2878F534-2B1C-0F4B-F4E6-3C320F4E91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180" y="3383616"/>
            <a:ext cx="3630420" cy="2040145"/>
          </a:xfrm>
          <a:prstGeom prst="rect">
            <a:avLst/>
          </a:prstGeom>
        </p:spPr>
      </p:pic>
      <p:pic>
        <p:nvPicPr>
          <p:cNvPr id="18" name="Attēls 17" descr="Attēls, kurā ir ārpus telpām, augs, debesis, koks&#10;&#10;Apraksts ģenerēts automātiski">
            <a:extLst>
              <a:ext uri="{FF2B5EF4-FFF2-40B4-BE49-F238E27FC236}">
                <a16:creationId xmlns:a16="http://schemas.microsoft.com/office/drawing/2014/main" id="{EAB9F943-98C8-8ADA-C09D-270EA764B8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687" y="3250992"/>
            <a:ext cx="3862465" cy="217276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47A256E-425F-F60E-9196-CAF41069ECC0}"/>
              </a:ext>
            </a:extLst>
          </p:cNvPr>
          <p:cNvSpPr txBox="1"/>
          <p:nvPr/>
        </p:nvSpPr>
        <p:spPr>
          <a:xfrm>
            <a:off x="1047228" y="5454096"/>
            <a:ext cx="10409382" cy="821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lv-LV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Kā būtiskākie drošības uzlabošanas pasākumi būtu turpināt attīstīt nodalītu gājēju un velo infrastruktūru, paplašināt 30 km/h ātruma ierobežojuma zonas, ieviest brīdinošos marķējumus uz brauktuvēm, sašaurināt brauktuves platumu, ierīkot kustības ātruma displejus, izbūvēt paceltas gājēju pārejas, ātruma vaļņus, rotācijas apļus, kā arī ierobežot tranzīta kustību.</a:t>
            </a:r>
          </a:p>
        </p:txBody>
      </p:sp>
    </p:spTree>
    <p:extLst>
      <p:ext uri="{BB962C8B-B14F-4D97-AF65-F5344CB8AC3E}">
        <p14:creationId xmlns:p14="http://schemas.microsoft.com/office/powerpoint/2010/main" val="35568816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05AF1-623C-4E09-AB5D-8DD05714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39" y="313099"/>
            <a:ext cx="3370135" cy="846301"/>
          </a:xfrm>
        </p:spPr>
        <p:txBody>
          <a:bodyPr>
            <a:normAutofit fontScale="90000"/>
          </a:bodyPr>
          <a:lstStyle/>
          <a:p>
            <a:r>
              <a:rPr lang="lv-LV" dirty="0">
                <a:latin typeface="Aptos" panose="020B0004020202020204" pitchFamily="34" charset="0"/>
              </a:rPr>
              <a:t>Sabiedriskā transporta risinājumi 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4158E79-DA49-4521-BEC6-A7BA93C41F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952055" y="1925920"/>
            <a:ext cx="4060290" cy="4122678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Ādažu novada iekšējais apļveida maršruts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Pagarinājumi piejūras ciemos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Reisu biežums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800" dirty="0" err="1">
                <a:latin typeface="Aptos" panose="020B0004020202020204" pitchFamily="34" charset="0"/>
                <a:ea typeface="Calibri" panose="020F0502020204030204" pitchFamily="34" charset="0"/>
              </a:rPr>
              <a:t>Iļķenes</a:t>
            </a:r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 savienojums (nākotne)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Garkalnes virziens </a:t>
            </a:r>
            <a:r>
              <a:rPr lang="lv-LV" sz="1800" dirty="0" err="1">
                <a:latin typeface="Aptos" panose="020B0004020202020204" pitchFamily="34" charset="0"/>
                <a:ea typeface="Calibri" panose="020F0502020204030204" pitchFamily="34" charset="0"/>
              </a:rPr>
              <a:t>sadarb</a:t>
            </a:r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. ar Ropažu nov. </a:t>
            </a:r>
          </a:p>
          <a:p>
            <a:r>
              <a:rPr lang="lv-LV" sz="180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Ciemu labāks savienojums ar Ādažiem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2F697-D1D4-4B0A-B960-D1869BF86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581799-1497-9641-D9A0-2851E8184D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75" y="619181"/>
            <a:ext cx="7885380" cy="55773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79391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05AF1-623C-4E09-AB5D-8DD05714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9593" y="136525"/>
            <a:ext cx="5431971" cy="846301"/>
          </a:xfrm>
        </p:spPr>
        <p:txBody>
          <a:bodyPr>
            <a:normAutofit fontScale="90000"/>
          </a:bodyPr>
          <a:lstStyle/>
          <a:p>
            <a:r>
              <a:rPr lang="it-IT" dirty="0">
                <a:latin typeface="Aptos" panose="020B0004020202020204" pitchFamily="34" charset="0"/>
              </a:rPr>
              <a:t>Mobilitātes punkti un autostāvvietas 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4158E79-DA49-4521-BEC6-A7BA93C41F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55996" y="1846147"/>
            <a:ext cx="3286423" cy="4122678"/>
          </a:xfrm>
        </p:spPr>
        <p:txBody>
          <a:bodyPr>
            <a:noAutofit/>
          </a:bodyPr>
          <a:lstStyle/>
          <a:p>
            <a:pPr marL="971550" lvl="1" indent="-285750"/>
            <a:endParaRPr lang="lv-LV" sz="1800" dirty="0"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2F697-D1D4-4B0A-B960-D1869BF86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3" name="Picture 69" descr="Diagram&#10;&#10;Description automatically generated">
            <a:extLst>
              <a:ext uri="{FF2B5EF4-FFF2-40B4-BE49-F238E27FC236}">
                <a16:creationId xmlns:a16="http://schemas.microsoft.com/office/drawing/2014/main" id="{93A6DF17-BF7C-0AFB-4AFC-70795FB80D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4852" y="1512714"/>
            <a:ext cx="4805045" cy="3112135"/>
          </a:xfrm>
          <a:prstGeom prst="rect">
            <a:avLst/>
          </a:prstGeom>
          <a:ln>
            <a:noFill/>
          </a:ln>
          <a:effectLst>
            <a:softEdge rad="889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47760B-5A17-07D8-BBDA-9F5C6186F4C7}"/>
              </a:ext>
            </a:extLst>
          </p:cNvPr>
          <p:cNvSpPr txBox="1"/>
          <p:nvPr/>
        </p:nvSpPr>
        <p:spPr>
          <a:xfrm>
            <a:off x="8640727" y="1846147"/>
            <a:ext cx="3286421" cy="44964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1400" b="1" kern="1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Garupe</a:t>
            </a:r>
            <a:endParaRPr lang="lv-LV" sz="1400" b="1" kern="1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Mobilitātes punkts pie dzelzceļa stacijas “</a:t>
            </a:r>
            <a:r>
              <a:rPr lang="lv-LV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Garupe</a:t>
            </a:r>
            <a:r>
              <a:rPr lang="lv-LV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lang="lv-LV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1400" b="1" kern="1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Siguļi</a:t>
            </a:r>
            <a:endParaRPr lang="lv-LV" sz="1400" b="1" kern="1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Mikromobilitātes</a:t>
            </a:r>
            <a:r>
              <a:rPr lang="lv-LV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punkts</a:t>
            </a:r>
            <a:endParaRPr lang="lv-LV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1400" b="1" kern="1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Lilaste</a:t>
            </a:r>
          </a:p>
          <a:p>
            <a:pPr marL="171450" indent="-1714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Mobilitātes punkts pie dzelzceļa stacijas “Lilaste”</a:t>
            </a:r>
            <a:endParaRPr lang="lv-LV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1400" b="1" kern="1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Alderi</a:t>
            </a:r>
          </a:p>
          <a:p>
            <a:pPr marL="171450" indent="-1714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Mikromobilitātes</a:t>
            </a:r>
            <a:r>
              <a:rPr lang="lv-LV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punkts pie Alderu pludmales</a:t>
            </a:r>
            <a:endParaRPr lang="lv-LV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1400" b="1" kern="1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Baltezers</a:t>
            </a:r>
          </a:p>
          <a:p>
            <a:pPr marL="171450" indent="-1714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Mikromobilitātes</a:t>
            </a:r>
            <a:r>
              <a:rPr lang="lv-LV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punkts pie Tallinas šosejas</a:t>
            </a:r>
            <a:endParaRPr lang="lv-LV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1400" b="1" kern="1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Garkalne</a:t>
            </a:r>
          </a:p>
          <a:p>
            <a:pPr marL="171450" indent="-1714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Mikromobilitātes</a:t>
            </a:r>
            <a:r>
              <a:rPr lang="lv-LV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punkts</a:t>
            </a:r>
            <a:endParaRPr lang="lv-LV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E8D91A-3576-7CF2-0017-3CBCDDC8393B}"/>
              </a:ext>
            </a:extLst>
          </p:cNvPr>
          <p:cNvSpPr txBox="1"/>
          <p:nvPr/>
        </p:nvSpPr>
        <p:spPr>
          <a:xfrm>
            <a:off x="5149770" y="1294010"/>
            <a:ext cx="3342305" cy="5422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600"/>
              </a:spcAft>
            </a:pPr>
            <a:r>
              <a:rPr lang="lv-LV" sz="1400" b="1" kern="1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Ādaži</a:t>
            </a:r>
          </a:p>
          <a:p>
            <a:pPr marL="171450" indent="-1714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sz="1200" b="1" kern="100" dirty="0">
                <a:effectLst/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Reģionālais mobilitātes punkts Gaujas ielā 3</a:t>
            </a:r>
            <a:endParaRPr lang="lv-LV" sz="1200" b="1" kern="100" dirty="0">
              <a:effectLst/>
              <a:highlight>
                <a:srgbClr val="C0C0C0"/>
              </a:highlight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Mikromobilitātes</a:t>
            </a:r>
            <a:r>
              <a:rPr lang="lv-LV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punkts pie </a:t>
            </a:r>
            <a:r>
              <a:rPr lang="lv-LV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Vējupes</a:t>
            </a:r>
            <a:r>
              <a:rPr lang="lv-LV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pludmales</a:t>
            </a:r>
            <a:endParaRPr lang="lv-LV" sz="12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lv-LV" sz="1400" b="1" kern="100" dirty="0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Carnikava</a:t>
            </a:r>
            <a:endParaRPr lang="lv-LV" sz="1400" kern="100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sz="1200" b="1" kern="100" dirty="0">
                <a:effectLst/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Reģionālais mobilitātes punkts pie dzelzceļa stacijas “Carnikava”</a:t>
            </a:r>
            <a:endParaRPr lang="lv-LV" sz="1200" b="1" kern="100" dirty="0">
              <a:effectLst/>
              <a:highlight>
                <a:srgbClr val="C0C0C0"/>
              </a:highlight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1400" b="1" kern="1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Kadaga</a:t>
            </a:r>
            <a:endParaRPr lang="lv-LV" sz="1400" b="1" kern="1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Mikromobilitātes</a:t>
            </a:r>
            <a:r>
              <a:rPr lang="lv-LV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punkts</a:t>
            </a:r>
            <a:endParaRPr lang="lv-LV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1400" b="1" kern="1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Garciems</a:t>
            </a:r>
            <a:endParaRPr lang="lv-LV" sz="1400" b="1" kern="1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Mobilitātes punkts pie dzelzceļa stacijas “</a:t>
            </a:r>
            <a:r>
              <a:rPr lang="lv-LV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Garciems</a:t>
            </a:r>
            <a:r>
              <a:rPr lang="lv-LV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lang="lv-LV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Mikromobilitātes</a:t>
            </a:r>
            <a:r>
              <a:rPr lang="lv-LV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punkts Mežciema un Sporta ielu krustojumā</a:t>
            </a:r>
            <a:endParaRPr lang="lv-LV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1400" b="1" kern="1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Gauja</a:t>
            </a:r>
          </a:p>
          <a:p>
            <a:pPr marL="171450" indent="-1714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Mobilitātes punkts pie dzelzceļa stacijas “Gauja”</a:t>
            </a:r>
            <a:endParaRPr lang="lv-LV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1400" b="1" kern="1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Kalngale</a:t>
            </a:r>
            <a:endParaRPr lang="lv-LV" sz="1400" b="1" kern="1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Mobilitātes punkts pie dzelzceļa stacijas “</a:t>
            </a:r>
            <a:r>
              <a:rPr lang="lv-LV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Kalngale</a:t>
            </a:r>
            <a:r>
              <a:rPr lang="lv-LV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lang="lv-LV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2801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aida numura vietturis 10">
            <a:extLst>
              <a:ext uri="{FF2B5EF4-FFF2-40B4-BE49-F238E27FC236}">
                <a16:creationId xmlns:a16="http://schemas.microsoft.com/office/drawing/2014/main" id="{56B35981-C149-3A28-C20E-915FAC655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27</a:t>
            </a:fld>
            <a:endParaRPr lang="en-US" dirty="0"/>
          </a:p>
        </p:txBody>
      </p:sp>
      <p:pic>
        <p:nvPicPr>
          <p:cNvPr id="12" name="Attēls 11" descr="Map&#10;&#10;Description automatically generated">
            <a:extLst>
              <a:ext uri="{FF2B5EF4-FFF2-40B4-BE49-F238E27FC236}">
                <a16:creationId xmlns:a16="http://schemas.microsoft.com/office/drawing/2014/main" id="{F9F9A033-4B14-DDD9-DB5D-1A3520A3B3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237" y="686316"/>
            <a:ext cx="7442893" cy="5254820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85BAD78-766E-7F8E-AC23-6F59C93EC394}"/>
              </a:ext>
            </a:extLst>
          </p:cNvPr>
          <p:cNvSpPr txBox="1"/>
          <p:nvPr/>
        </p:nvSpPr>
        <p:spPr>
          <a:xfrm>
            <a:off x="1391227" y="316984"/>
            <a:ext cx="52947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Ādažu mobilitātes punkta gājēju un velosipēdistu areāli </a:t>
            </a:r>
            <a:endParaRPr lang="lv-LV" dirty="0"/>
          </a:p>
        </p:txBody>
      </p:sp>
      <p:pic>
        <p:nvPicPr>
          <p:cNvPr id="15" name="Attēls 14" descr="Attēls, kurā ir teksts, elektronika&#10;&#10;Apraksts ģenerēts automātiski">
            <a:extLst>
              <a:ext uri="{FF2B5EF4-FFF2-40B4-BE49-F238E27FC236}">
                <a16:creationId xmlns:a16="http://schemas.microsoft.com/office/drawing/2014/main" id="{C346265E-40C8-0AF9-CEFF-193BE024E1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4296" y="2132215"/>
            <a:ext cx="4135807" cy="28184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A4B5029-D9C1-A850-5C8E-3E0F822C9E46}"/>
              </a:ext>
            </a:extLst>
          </p:cNvPr>
          <p:cNvSpPr txBox="1"/>
          <p:nvPr/>
        </p:nvSpPr>
        <p:spPr>
          <a:xfrm>
            <a:off x="8617526" y="1509645"/>
            <a:ext cx="25677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sz="14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Mobilitātes punkta pilnās attīstības </a:t>
            </a:r>
            <a:r>
              <a:rPr lang="lv-LV" sz="14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vizualizācija</a:t>
            </a:r>
            <a:endParaRPr lang="lv-LV" sz="1400" dirty="0"/>
          </a:p>
        </p:txBody>
      </p:sp>
    </p:spTree>
    <p:extLst>
      <p:ext uri="{BB962C8B-B14F-4D97-AF65-F5344CB8AC3E}">
        <p14:creationId xmlns:p14="http://schemas.microsoft.com/office/powerpoint/2010/main" val="14865796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05AF1-623C-4E09-AB5D-8DD05714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132" y="619181"/>
            <a:ext cx="3370135" cy="846301"/>
          </a:xfrm>
        </p:spPr>
        <p:txBody>
          <a:bodyPr>
            <a:normAutofit fontScale="90000"/>
          </a:bodyPr>
          <a:lstStyle/>
          <a:p>
            <a:r>
              <a:rPr lang="lv-LV" dirty="0">
                <a:latin typeface="Aptos" panose="020B0004020202020204" pitchFamily="34" charset="0"/>
              </a:rPr>
              <a:t>Ūdenstransports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4158E79-DA49-4521-BEC6-A7BA93C41F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31710" y="1660744"/>
            <a:ext cx="4060290" cy="4122678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Laivu nolaišanas vietas ūdenī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Laipas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Piekļuves vietas pie laipām pa </a:t>
            </a:r>
            <a:r>
              <a:rPr lang="lv-LV" sz="1800" dirty="0" err="1">
                <a:latin typeface="Aptos" panose="020B0004020202020204" pitchFamily="34" charset="0"/>
                <a:ea typeface="Calibri" panose="020F0502020204030204" pitchFamily="34" charset="0"/>
              </a:rPr>
              <a:t>pašv</a:t>
            </a:r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. īpašumiem, atsevišķos gadījumos pa privātiem īpašumiem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800" dirty="0">
                <a:latin typeface="Aptos" panose="020B0004020202020204" pitchFamily="34" charset="0"/>
                <a:ea typeface="Calibri" panose="020F0502020204030204" pitchFamily="34" charset="0"/>
              </a:rPr>
              <a:t>Priekšlikumi maršrutiem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2F697-D1D4-4B0A-B960-D1869BF86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E6B54F-B4FA-DEE1-F939-29C4969B08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14" y="588533"/>
            <a:ext cx="8033553" cy="56809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26718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D2AE59-5630-4D5C-83A9-4CDEF4D7D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700" y="892177"/>
            <a:ext cx="8421688" cy="1325563"/>
          </a:xfrm>
        </p:spPr>
        <p:txBody>
          <a:bodyPr/>
          <a:lstStyle/>
          <a:p>
            <a:r>
              <a:rPr lang="lv-LV" dirty="0">
                <a:latin typeface="Aptos" panose="020B0004020202020204" pitchFamily="34" charset="0"/>
              </a:rPr>
              <a:t>Publiskā apspriešana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657664-A458-4DDD-ACC2-1D87FCD6F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33700" y="2776936"/>
            <a:ext cx="3924300" cy="823912"/>
          </a:xfrm>
        </p:spPr>
        <p:txBody>
          <a:bodyPr/>
          <a:lstStyle/>
          <a:p>
            <a:r>
              <a:rPr lang="lv-LV" dirty="0">
                <a:latin typeface="Aptos" panose="020B0004020202020204" pitchFamily="34" charset="0"/>
              </a:rPr>
              <a:t>Termiņš 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6B31B0-7B84-475D-961F-09C0191F91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33700" y="3834606"/>
            <a:ext cx="3924300" cy="199786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lv-LV" noProof="1"/>
              <a:t>30 dienas </a:t>
            </a:r>
          </a:p>
          <a:p>
            <a:r>
              <a:rPr lang="lv-LV" noProof="1"/>
              <a:t>04.10. – 1.11.</a:t>
            </a:r>
            <a:endParaRPr lang="en-US" noProof="1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78017FE-712E-4E95-B483-B700F1AA4B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10173" y="2776936"/>
            <a:ext cx="3943627" cy="823912"/>
          </a:xfrm>
        </p:spPr>
        <p:txBody>
          <a:bodyPr/>
          <a:lstStyle/>
          <a:p>
            <a:r>
              <a:rPr lang="lv-LV" dirty="0">
                <a:latin typeface="Aptos" panose="020B0004020202020204" pitchFamily="34" charset="0"/>
              </a:rPr>
              <a:t>Sanāksme 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0E0ACA0-9139-4C37-920D-BF3C1FF461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10173" y="3834606"/>
            <a:ext cx="3943627" cy="1997867"/>
          </a:xfrm>
        </p:spPr>
        <p:txBody>
          <a:bodyPr/>
          <a:lstStyle/>
          <a:p>
            <a:r>
              <a:rPr lang="lv-LV" noProof="1"/>
              <a:t>Hibrīdveida – attālināti un klātienē, datums jāprecizē </a:t>
            </a:r>
            <a:endParaRPr lang="en-US" noProof="1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2152A75-1CD2-44EC-9374-C83D4604A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694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05AF1-623C-4E09-AB5D-8DD05714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0169" y="1152771"/>
            <a:ext cx="5431971" cy="846301"/>
          </a:xfrm>
        </p:spPr>
        <p:txBody>
          <a:bodyPr>
            <a:normAutofit/>
          </a:bodyPr>
          <a:lstStyle/>
          <a:p>
            <a:r>
              <a:rPr lang="lv-LV" dirty="0">
                <a:latin typeface="Aptos" panose="020B0004020202020204" pitchFamily="34" charset="0"/>
              </a:rPr>
              <a:t>Izstrādes uzdevumi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4158E79-DA49-4521-BEC6-A7BA93C41F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04334" y="1999072"/>
            <a:ext cx="6263640" cy="4122678"/>
          </a:xfrm>
        </p:spPr>
        <p:txBody>
          <a:bodyPr>
            <a:normAutofit fontScale="925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60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Izstrādāt ielu un ceļu klasifikācijas kritērijus un funkcionalitātes raksturojumu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60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Izstrādāt satiksmes organizācijas principus, ielu un ceļu kategorijas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60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Noteikt projektēšanas radītājus ielu šķērsprofilu plānošanai, ietverot ielu/ceļu profilu paraugus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60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Izstrādāt principus ielu sarkano līniju noteikšanai un rezervējamo teritoriju attēlošanai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60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Vienotais ielu un ceļu tīkls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60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Priekšlikumi jaunu transporta koridoru, ceļu, ielu vai satiksmes mezglu izbūvei ko nosaka kā (TR) vai (TIN7)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600" dirty="0">
                <a:latin typeface="Aptos" panose="020B0004020202020204" pitchFamily="34" charset="0"/>
                <a:ea typeface="Calibri" panose="020F0502020204030204" pitchFamily="34" charset="0"/>
              </a:rPr>
              <a:t>Sabiedriskā transporta un mobilitātes punktu plāns, </a:t>
            </a:r>
            <a:r>
              <a:rPr lang="lv-LV" sz="1600" dirty="0" err="1">
                <a:latin typeface="Aptos" panose="020B0004020202020204" pitchFamily="34" charset="0"/>
                <a:ea typeface="Calibri" panose="020F0502020204030204" pitchFamily="34" charset="0"/>
              </a:rPr>
              <a:t>autonovietnes</a:t>
            </a:r>
            <a:endParaRPr lang="lv-LV" sz="1600" dirty="0">
              <a:latin typeface="Aptos" panose="020B00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60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Velo transporta un gājēju infrastruktūras uzlabošanas priekšlikumi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600" dirty="0">
                <a:effectLst/>
                <a:latin typeface="Aptos" panose="020B0004020202020204" pitchFamily="34" charset="0"/>
                <a:ea typeface="Calibri" panose="020F0502020204030204" pitchFamily="34" charset="0"/>
              </a:rPr>
              <a:t>Ūdenstransporta attīstība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600" dirty="0">
              <a:effectLst/>
              <a:latin typeface="Aptos" panose="020B00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2F697-D1D4-4B0A-B960-D1869BF86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5440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AEE93-8585-46D4-A7EC-F184E317CB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7200" y="1615736"/>
            <a:ext cx="4179570" cy="1524735"/>
          </a:xfrm>
        </p:spPr>
        <p:txBody>
          <a:bodyPr/>
          <a:lstStyle/>
          <a:p>
            <a:r>
              <a:rPr lang="lv-LV" dirty="0"/>
              <a:t>paldies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DCFF82-B70F-4971-9182-7C3AEA3CF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9428" y="6356350"/>
            <a:ext cx="1774371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493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760" y="4156405"/>
            <a:ext cx="3139440" cy="1325563"/>
          </a:xfrm>
        </p:spPr>
        <p:txBody>
          <a:bodyPr>
            <a:normAutofit fontScale="90000"/>
          </a:bodyPr>
          <a:lstStyle/>
          <a:p>
            <a:r>
              <a:rPr lang="lv-LV" dirty="0">
                <a:latin typeface="Aptos" panose="020B0004020202020204" pitchFamily="34" charset="0"/>
              </a:rPr>
              <a:t>Iedzīvotāju izvietojums un to skaita izmaiņas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A74D661B-510C-4CF2-BF77-3EAFB649883D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7E44CAC0-3B5A-49F6-A2CB-0BC80D111A87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5D1BD041-3428-4D62-934F-F3FF6D36F90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1" name="Picture 10" descr="A map of a city&#10;&#10;Description automatically generated">
            <a:extLst>
              <a:ext uri="{FF2B5EF4-FFF2-40B4-BE49-F238E27FC236}">
                <a16:creationId xmlns:a16="http://schemas.microsoft.com/office/drawing/2014/main" id="{3DC20201-480E-81A6-7C30-FE651AC974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3569" y="2120342"/>
            <a:ext cx="6568440" cy="4646853"/>
          </a:xfrm>
          <a:prstGeom prst="rect">
            <a:avLst/>
          </a:prstGeom>
        </p:spPr>
      </p:pic>
      <p:graphicFrame>
        <p:nvGraphicFramePr>
          <p:cNvPr id="31" name="Chart 30">
            <a:extLst>
              <a:ext uri="{FF2B5EF4-FFF2-40B4-BE49-F238E27FC236}">
                <a16:creationId xmlns:a16="http://schemas.microsoft.com/office/drawing/2014/main" id="{493B579B-C0AE-0419-2ABE-4EF0CF0332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0639302"/>
              </p:ext>
            </p:extLst>
          </p:nvPr>
        </p:nvGraphicFramePr>
        <p:xfrm>
          <a:off x="5550408" y="90805"/>
          <a:ext cx="5398661" cy="2029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844941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lide Number Placeholder 81">
            <a:extLst>
              <a:ext uri="{FF2B5EF4-FFF2-40B4-BE49-F238E27FC236}">
                <a16:creationId xmlns:a16="http://schemas.microsoft.com/office/drawing/2014/main" id="{CE36A058-BEC2-4BC5-A467-F2EB2A36505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4" name="Picture 13" descr="A map of a country&#10;&#10;Description automatically generated">
            <a:extLst>
              <a:ext uri="{FF2B5EF4-FFF2-40B4-BE49-F238E27FC236}">
                <a16:creationId xmlns:a16="http://schemas.microsoft.com/office/drawing/2014/main" id="{B37471C8-C5D9-1926-A780-B7CF28FEBC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96" y="484632"/>
            <a:ext cx="6780772" cy="4794578"/>
          </a:xfrm>
          <a:prstGeom prst="rect">
            <a:avLst/>
          </a:prstGeom>
        </p:spPr>
      </p:pic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6DC29907-28AB-C69B-AA41-635D181794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5162087"/>
              </p:ext>
            </p:extLst>
          </p:nvPr>
        </p:nvGraphicFramePr>
        <p:xfrm>
          <a:off x="6973824" y="576072"/>
          <a:ext cx="4740235" cy="5122411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1237488">
                  <a:extLst>
                    <a:ext uri="{9D8B030D-6E8A-4147-A177-3AD203B41FA5}">
                      <a16:colId xmlns:a16="http://schemas.microsoft.com/office/drawing/2014/main" val="3031793866"/>
                    </a:ext>
                  </a:extLst>
                </a:gridCol>
                <a:gridCol w="502013">
                  <a:extLst>
                    <a:ext uri="{9D8B030D-6E8A-4147-A177-3AD203B41FA5}">
                      <a16:colId xmlns:a16="http://schemas.microsoft.com/office/drawing/2014/main" val="2105450285"/>
                    </a:ext>
                  </a:extLst>
                </a:gridCol>
                <a:gridCol w="631843">
                  <a:extLst>
                    <a:ext uri="{9D8B030D-6E8A-4147-A177-3AD203B41FA5}">
                      <a16:colId xmlns:a16="http://schemas.microsoft.com/office/drawing/2014/main" val="332057159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1563012118"/>
                    </a:ext>
                  </a:extLst>
                </a:gridCol>
                <a:gridCol w="722376">
                  <a:extLst>
                    <a:ext uri="{9D8B030D-6E8A-4147-A177-3AD203B41FA5}">
                      <a16:colId xmlns:a16="http://schemas.microsoft.com/office/drawing/2014/main" val="457077013"/>
                    </a:ext>
                  </a:extLst>
                </a:gridCol>
                <a:gridCol w="1006435">
                  <a:extLst>
                    <a:ext uri="{9D8B030D-6E8A-4147-A177-3AD203B41FA5}">
                      <a16:colId xmlns:a16="http://schemas.microsoft.com/office/drawing/2014/main" val="1765690112"/>
                    </a:ext>
                  </a:extLst>
                </a:gridCol>
              </a:tblGrid>
              <a:tr h="5000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Autoceļa posms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2014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2017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2020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 dirty="0">
                          <a:effectLst/>
                          <a:latin typeface="Aptos" panose="020B0004020202020204" pitchFamily="34" charset="0"/>
                        </a:rPr>
                        <a:t>2023</a:t>
                      </a:r>
                      <a:endParaRPr lang="lv-LV" sz="14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Intensitātes pieaugums 2023/2014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extLst>
                  <a:ext uri="{0D108BD9-81ED-4DB2-BD59-A6C34878D82A}">
                    <a16:rowId xmlns:a16="http://schemas.microsoft.com/office/drawing/2014/main" val="164618501"/>
                  </a:ext>
                </a:extLst>
              </a:tr>
              <a:tr h="195873">
                <a:tc rowSpan="4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A1 Rīga (Baltezers) - Igaunijas robeža (Ainaži)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21122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25809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26859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26714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+ 26%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extLst>
                  <a:ext uri="{0D108BD9-81ED-4DB2-BD59-A6C34878D82A}">
                    <a16:rowId xmlns:a16="http://schemas.microsoft.com/office/drawing/2014/main" val="2900150448"/>
                  </a:ext>
                </a:extLst>
              </a:tr>
              <a:tr h="195873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12065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14053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14259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14201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+ 18%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extLst>
                  <a:ext uri="{0D108BD9-81ED-4DB2-BD59-A6C34878D82A}">
                    <a16:rowId xmlns:a16="http://schemas.microsoft.com/office/drawing/2014/main" val="950448969"/>
                  </a:ext>
                </a:extLst>
              </a:tr>
              <a:tr h="195873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10561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13526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13237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13720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+ 30%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extLst>
                  <a:ext uri="{0D108BD9-81ED-4DB2-BD59-A6C34878D82A}">
                    <a16:rowId xmlns:a16="http://schemas.microsoft.com/office/drawing/2014/main" val="4037684597"/>
                  </a:ext>
                </a:extLst>
              </a:tr>
              <a:tr h="252418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7554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8879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7969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9317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+ 23%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extLst>
                  <a:ext uri="{0D108BD9-81ED-4DB2-BD59-A6C34878D82A}">
                    <a16:rowId xmlns:a16="http://schemas.microsoft.com/office/drawing/2014/main" val="2298466530"/>
                  </a:ext>
                </a:extLst>
              </a:tr>
              <a:tr h="195873">
                <a:tc rowSpan="4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P1 Rīgas rob. (Jaunciems) - Carnikava - Ādaži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6244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6682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7817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8068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+ 30%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extLst>
                  <a:ext uri="{0D108BD9-81ED-4DB2-BD59-A6C34878D82A}">
                    <a16:rowId xmlns:a16="http://schemas.microsoft.com/office/drawing/2014/main" val="821313361"/>
                  </a:ext>
                </a:extLst>
              </a:tr>
              <a:tr h="195873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3129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3833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5057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6445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+ 106%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extLst>
                  <a:ext uri="{0D108BD9-81ED-4DB2-BD59-A6C34878D82A}">
                    <a16:rowId xmlns:a16="http://schemas.microsoft.com/office/drawing/2014/main" val="3903924051"/>
                  </a:ext>
                </a:extLst>
              </a:tr>
              <a:tr h="195873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5021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5859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7051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7937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+ 58%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extLst>
                  <a:ext uri="{0D108BD9-81ED-4DB2-BD59-A6C34878D82A}">
                    <a16:rowId xmlns:a16="http://schemas.microsoft.com/office/drawing/2014/main" val="3455455334"/>
                  </a:ext>
                </a:extLst>
              </a:tr>
              <a:tr h="195873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2034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3083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4528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5450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+ 168%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extLst>
                  <a:ext uri="{0D108BD9-81ED-4DB2-BD59-A6C34878D82A}">
                    <a16:rowId xmlns:a16="http://schemas.microsoft.com/office/drawing/2014/main" val="2627246437"/>
                  </a:ext>
                </a:extLst>
              </a:tr>
              <a:tr h="33002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V30 Baltezers - Ādaži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4544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3369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4826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4066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 dirty="0">
                          <a:effectLst/>
                          <a:latin typeface="Aptos" panose="020B0004020202020204" pitchFamily="34" charset="0"/>
                        </a:rPr>
                        <a:t>- 11%</a:t>
                      </a:r>
                      <a:endParaRPr lang="lv-LV" sz="14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extLst>
                  <a:ext uri="{0D108BD9-81ED-4DB2-BD59-A6C34878D82A}">
                    <a16:rowId xmlns:a16="http://schemas.microsoft.com/office/drawing/2014/main" val="1302344641"/>
                  </a:ext>
                </a:extLst>
              </a:tr>
              <a:tr h="50003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V45 Pievedceļš Gaujas tiltam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1427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1190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2086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2925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+ 105%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extLst>
                  <a:ext uri="{0D108BD9-81ED-4DB2-BD59-A6C34878D82A}">
                    <a16:rowId xmlns:a16="http://schemas.microsoft.com/office/drawing/2014/main" val="497777186"/>
                  </a:ext>
                </a:extLst>
              </a:tr>
              <a:tr h="160025">
                <a:tc row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V46 Ādaži – </a:t>
                      </a:r>
                      <a:endParaRPr lang="lv-LV" sz="1400" kern="100">
                        <a:effectLst/>
                        <a:latin typeface="Aptos" panose="020B0004020202020204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Garkalne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1831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2852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5104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5838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+ 219%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extLst>
                  <a:ext uri="{0D108BD9-81ED-4DB2-BD59-A6C34878D82A}">
                    <a16:rowId xmlns:a16="http://schemas.microsoft.com/office/drawing/2014/main" val="1372685354"/>
                  </a:ext>
                </a:extLst>
              </a:tr>
              <a:tr h="160025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≤100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-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200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≤100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0%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extLst>
                  <a:ext uri="{0D108BD9-81ED-4DB2-BD59-A6C34878D82A}">
                    <a16:rowId xmlns:a16="http://schemas.microsoft.com/office/drawing/2014/main" val="2193839172"/>
                  </a:ext>
                </a:extLst>
              </a:tr>
              <a:tr h="160025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741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-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504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423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- 43%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extLst>
                  <a:ext uri="{0D108BD9-81ED-4DB2-BD59-A6C34878D82A}">
                    <a16:rowId xmlns:a16="http://schemas.microsoft.com/office/drawing/2014/main" val="1729773716"/>
                  </a:ext>
                </a:extLst>
              </a:tr>
              <a:tr h="33002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V47 Baltezers - Ataru ezers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442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212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167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114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- 74%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extLst>
                  <a:ext uri="{0D108BD9-81ED-4DB2-BD59-A6C34878D82A}">
                    <a16:rowId xmlns:a16="http://schemas.microsoft.com/office/drawing/2014/main" val="2660952179"/>
                  </a:ext>
                </a:extLst>
              </a:tr>
              <a:tr h="195873">
                <a:tc row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V50 Baltezers - Āņi - Lapmeži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984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705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-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1601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+ 63%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extLst>
                  <a:ext uri="{0D108BD9-81ED-4DB2-BD59-A6C34878D82A}">
                    <a16:rowId xmlns:a16="http://schemas.microsoft.com/office/drawing/2014/main" val="580534272"/>
                  </a:ext>
                </a:extLst>
              </a:tr>
              <a:tr h="195873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463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-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-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142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- 69%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extLst>
                  <a:ext uri="{0D108BD9-81ED-4DB2-BD59-A6C34878D82A}">
                    <a16:rowId xmlns:a16="http://schemas.microsoft.com/office/drawing/2014/main" val="933936177"/>
                  </a:ext>
                </a:extLst>
              </a:tr>
              <a:tr h="195873">
                <a:tc v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 dirty="0">
                          <a:effectLst/>
                          <a:latin typeface="Aptos" panose="020B0004020202020204" pitchFamily="34" charset="0"/>
                        </a:rPr>
                        <a:t>575</a:t>
                      </a:r>
                      <a:endParaRPr lang="lv-LV" sz="14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 dirty="0">
                          <a:effectLst/>
                          <a:latin typeface="Aptos" panose="020B0004020202020204" pitchFamily="34" charset="0"/>
                        </a:rPr>
                        <a:t>-</a:t>
                      </a:r>
                      <a:endParaRPr lang="lv-LV" sz="14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-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>
                          <a:effectLst/>
                          <a:latin typeface="Aptos" panose="020B0004020202020204" pitchFamily="34" charset="0"/>
                        </a:rPr>
                        <a:t>159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100" kern="0" dirty="0">
                          <a:effectLst/>
                          <a:latin typeface="Aptos" panose="020B0004020202020204" pitchFamily="34" charset="0"/>
                        </a:rPr>
                        <a:t>- 72%</a:t>
                      </a:r>
                      <a:endParaRPr lang="lv-LV" sz="14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523" marR="66523" marT="0" marB="0" anchor="ctr"/>
                </a:tc>
                <a:extLst>
                  <a:ext uri="{0D108BD9-81ED-4DB2-BD59-A6C34878D82A}">
                    <a16:rowId xmlns:a16="http://schemas.microsoft.com/office/drawing/2014/main" val="21819311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3920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F87AA-DD34-381F-831A-09FB8E318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8608" y="180420"/>
            <a:ext cx="3139440" cy="1325563"/>
          </a:xfrm>
        </p:spPr>
        <p:txBody>
          <a:bodyPr/>
          <a:lstStyle/>
          <a:p>
            <a:r>
              <a:rPr lang="lv-LV" dirty="0"/>
              <a:t>Satiksmes drošība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309FB3-ACAF-E441-D6AE-E80F8F774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12529" y="285251"/>
            <a:ext cx="5431971" cy="557950"/>
          </a:xfrm>
        </p:spPr>
        <p:txBody>
          <a:bodyPr/>
          <a:lstStyle/>
          <a:p>
            <a:r>
              <a:rPr lang="lv-LV" dirty="0"/>
              <a:t>Informācija no Iekšlietu ministrijas ceļu satiksmes negadījumu datubāzes laika posmā no 2019. - 2024. gadam 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55949C0-7C0A-C2FC-76FC-15DC89CA04A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3D7889D-05A9-DD10-130C-9B184DE32D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12529" y="843201"/>
            <a:ext cx="5001726" cy="3700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0373EDE-432D-C913-0135-6961E3F8B2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858951" y="843201"/>
            <a:ext cx="1255304" cy="1620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Attēls 1" descr="Attēls, kurā ir karte, teksts&#10;&#10;Apraksts ģenerēts automātiski">
            <a:extLst>
              <a:ext uri="{FF2B5EF4-FFF2-40B4-BE49-F238E27FC236}">
                <a16:creationId xmlns:a16="http://schemas.microsoft.com/office/drawing/2014/main" id="{5A51BFE1-2723-9790-9A56-C166FDE18A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46" y="2249869"/>
            <a:ext cx="3383875" cy="2470631"/>
          </a:xfrm>
          <a:prstGeom prst="rect">
            <a:avLst/>
          </a:prstGeom>
        </p:spPr>
      </p:pic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A109CA8F-6B92-2F2E-15B3-594E1D80562D}"/>
              </a:ext>
            </a:extLst>
          </p:cNvPr>
          <p:cNvSpPr txBox="1">
            <a:spLocks/>
          </p:cNvSpPr>
          <p:nvPr/>
        </p:nvSpPr>
        <p:spPr>
          <a:xfrm>
            <a:off x="317328" y="5212021"/>
            <a:ext cx="5431971" cy="557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dirty="0"/>
              <a:t>Latvijas transportlīdzekļu apdrošinātāju biroja CSNG karte </a:t>
            </a:r>
          </a:p>
        </p:txBody>
      </p:sp>
      <p:pic>
        <p:nvPicPr>
          <p:cNvPr id="19" name="Attēls 1" descr="Attēls, kurā ir karte, teksts&#10;&#10;Apraksts ģenerēts automātiski">
            <a:extLst>
              <a:ext uri="{FF2B5EF4-FFF2-40B4-BE49-F238E27FC236}">
                <a16:creationId xmlns:a16="http://schemas.microsoft.com/office/drawing/2014/main" id="{0B835661-82CC-FDFE-7BD2-906BAF8B8E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998" y="2238529"/>
            <a:ext cx="3383875" cy="247063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98F3BFE-1215-FF66-882E-7BC9C9EB2F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9323" y="4901311"/>
            <a:ext cx="2419350" cy="2374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1130C12-5848-5243-74E7-1E8C60AC80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3955" y="4103479"/>
            <a:ext cx="3960717" cy="260216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ECF3B65-8F53-03BF-FBD2-993B7016464F}"/>
              </a:ext>
            </a:extLst>
          </p:cNvPr>
          <p:cNvSpPr txBox="1"/>
          <p:nvPr/>
        </p:nvSpPr>
        <p:spPr>
          <a:xfrm>
            <a:off x="4041648" y="6094740"/>
            <a:ext cx="39607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Mazaizsargāto satiksmes dalībnieku negadījumu vietas Ādažu novadā (2022.-2023.g.) </a:t>
            </a:r>
          </a:p>
        </p:txBody>
      </p:sp>
    </p:spTree>
    <p:extLst>
      <p:ext uri="{BB962C8B-B14F-4D97-AF65-F5344CB8AC3E}">
        <p14:creationId xmlns:p14="http://schemas.microsoft.com/office/powerpoint/2010/main" val="2692432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88B044-C125-4F21-B6E1-ECBEB9762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7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98F823A-E7BB-4668-930B-C119B7771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0178143" y="0"/>
            <a:ext cx="2013857" cy="14151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173C4F3-0B20-4720-9910-82CE4DCE4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752114" y="0"/>
            <a:ext cx="3439886" cy="5769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9E0AAFE-E91A-93C1-5C2D-E5479AE688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1406048"/>
              </p:ext>
            </p:extLst>
          </p:nvPr>
        </p:nvGraphicFramePr>
        <p:xfrm>
          <a:off x="509016" y="288471"/>
          <a:ext cx="11230402" cy="6088920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900684">
                  <a:extLst>
                    <a:ext uri="{9D8B030D-6E8A-4147-A177-3AD203B41FA5}">
                      <a16:colId xmlns:a16="http://schemas.microsoft.com/office/drawing/2014/main" val="1226077356"/>
                    </a:ext>
                  </a:extLst>
                </a:gridCol>
                <a:gridCol w="2478024">
                  <a:extLst>
                    <a:ext uri="{9D8B030D-6E8A-4147-A177-3AD203B41FA5}">
                      <a16:colId xmlns:a16="http://schemas.microsoft.com/office/drawing/2014/main" val="4197870170"/>
                    </a:ext>
                  </a:extLst>
                </a:gridCol>
                <a:gridCol w="7851694">
                  <a:extLst>
                    <a:ext uri="{9D8B030D-6E8A-4147-A177-3AD203B41FA5}">
                      <a16:colId xmlns:a16="http://schemas.microsoft.com/office/drawing/2014/main" val="2746214012"/>
                    </a:ext>
                  </a:extLst>
                </a:gridCol>
              </a:tblGrid>
              <a:tr h="3793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 dirty="0">
                          <a:effectLst/>
                          <a:latin typeface="Aptos" panose="020B0004020202020204" pitchFamily="34" charset="0"/>
                        </a:rPr>
                        <a:t>Kategorija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 dirty="0">
                          <a:effectLst/>
                          <a:latin typeface="Aptos" panose="020B0004020202020204" pitchFamily="34" charset="0"/>
                        </a:rPr>
                        <a:t>CEĻI</a:t>
                      </a:r>
                      <a:endParaRPr lang="lv-LV" sz="14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902" marR="8902" marT="7855" marB="0" anchor="ctr"/>
                </a:tc>
                <a:tc>
                  <a:txBody>
                    <a:bodyPr/>
                    <a:lstStyle/>
                    <a:p>
                      <a:pPr marL="23495" marR="1270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 dirty="0">
                          <a:effectLst/>
                          <a:latin typeface="Aptos" panose="020B0004020202020204" pitchFamily="34" charset="0"/>
                        </a:rPr>
                        <a:t>Nozīmes un funkcijas atbilstoši LVS 190:2 </a:t>
                      </a:r>
                      <a:r>
                        <a:rPr lang="lv-LV" sz="1400" kern="100" dirty="0" err="1">
                          <a:effectLst/>
                          <a:latin typeface="Aptos" panose="020B0004020202020204" pitchFamily="34" charset="0"/>
                        </a:rPr>
                        <a:t>Normālprofili</a:t>
                      </a:r>
                      <a:endParaRPr lang="lv-LV" sz="14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 dirty="0">
                          <a:effectLst/>
                          <a:latin typeface="Aptos" panose="020B0004020202020204" pitchFamily="34" charset="0"/>
                        </a:rPr>
                        <a:t>Piezīmes</a:t>
                      </a:r>
                      <a:endParaRPr lang="lv-LV" sz="14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902" marR="8902" marT="7855" marB="0" anchor="ctr"/>
                </a:tc>
                <a:extLst>
                  <a:ext uri="{0D108BD9-81ED-4DB2-BD59-A6C34878D82A}">
                    <a16:rowId xmlns:a16="http://schemas.microsoft.com/office/drawing/2014/main" val="1411442977"/>
                  </a:ext>
                </a:extLst>
              </a:tr>
              <a:tr h="8229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AI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902" marR="8902" marT="7855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 dirty="0">
                          <a:effectLst/>
                          <a:latin typeface="Aptos" panose="020B0004020202020204" pitchFamily="34" charset="0"/>
                        </a:rPr>
                        <a:t>Galvenais savienojums.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 dirty="0">
                          <a:effectLst/>
                          <a:latin typeface="Aptos" panose="020B0004020202020204" pitchFamily="34" charset="0"/>
                        </a:rPr>
                        <a:t>NP 10,5 – NP 35,5</a:t>
                      </a:r>
                      <a:endParaRPr lang="lv-LV" sz="14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0604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Galvenie savienojumi ar ārvalstīm un valsts galvaspilsētu;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Trīs un vairāk braukšanas joslas;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Vēlamie normālprofili NP 15,5 – NP 35,5 m;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Ādažu novadā valsts galvenais autoceļš A1 (Rīga (Baltezers) - Igaunijas robeža (Ainaži).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902" marR="8902" marT="7855" marB="0"/>
                </a:tc>
                <a:extLst>
                  <a:ext uri="{0D108BD9-81ED-4DB2-BD59-A6C34878D82A}">
                    <a16:rowId xmlns:a16="http://schemas.microsoft.com/office/drawing/2014/main" val="1849343309"/>
                  </a:ext>
                </a:extLst>
              </a:tr>
              <a:tr h="8229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AII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902" marR="8902" marT="7855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Starpreģionāls/reģionāls savienojums.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NP 9,5 – NP 20,5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Pilsētu savienojumi ar valstspilsētām;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Valsts galvenie vai reģionālie autoceļi ar vienu brauktuvi un 2 braukšanas joslām.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Vēlamie normālprofili NP 9,5 – NP 20,5.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Ja ir savienojums ar valstspilsētu, tad P ceļam nosaka AII kategoriju.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902" marR="8902" marT="7855" marB="0"/>
                </a:tc>
                <a:extLst>
                  <a:ext uri="{0D108BD9-81ED-4DB2-BD59-A6C34878D82A}">
                    <a16:rowId xmlns:a16="http://schemas.microsoft.com/office/drawing/2014/main" val="2067545100"/>
                  </a:ext>
                </a:extLst>
              </a:tr>
              <a:tr h="9819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 dirty="0">
                          <a:effectLst/>
                          <a:latin typeface="Aptos" panose="020B0004020202020204" pitchFamily="34" charset="0"/>
                        </a:rPr>
                        <a:t>AIII</a:t>
                      </a:r>
                      <a:endParaRPr lang="lv-LV" sz="14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902" marR="8902" marT="7855" marB="0" anchor="ctr"/>
                </a:tc>
                <a:tc>
                  <a:txBody>
                    <a:bodyPr/>
                    <a:lstStyle/>
                    <a:p>
                      <a:pPr marR="1270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Apdzīvoto vietu vai to daļu savienojums.</a:t>
                      </a:r>
                    </a:p>
                    <a:p>
                      <a:pPr marR="1270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NP 9,5 – NP 14</a:t>
                      </a:r>
                    </a:p>
                    <a:p>
                      <a:pPr marR="1270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Visi reģionālie autoceļi (P)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 dirty="0">
                          <a:effectLst/>
                          <a:latin typeface="Aptos" panose="020B0004020202020204" pitchFamily="34" charset="0"/>
                        </a:rPr>
                        <a:t>Reģionālais nozīmes savienojums starp pilsētām.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 dirty="0">
                          <a:effectLst/>
                          <a:latin typeface="Aptos" panose="020B0004020202020204" pitchFamily="34" charset="0"/>
                        </a:rPr>
                        <a:t>NP 9,5 – NP 14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 dirty="0">
                          <a:effectLst/>
                          <a:latin typeface="Aptos" panose="020B0004020202020204" pitchFamily="34" charset="0"/>
                        </a:rPr>
                        <a:t>Ja galvenais (ātrākais, īsākais) savienojums ar </a:t>
                      </a:r>
                      <a:r>
                        <a:rPr lang="lv-LV" sz="1400" kern="100" dirty="0" err="1">
                          <a:effectLst/>
                          <a:latin typeface="Aptos" panose="020B0004020202020204" pitchFamily="34" charset="0"/>
                        </a:rPr>
                        <a:t>valstspilsētu</a:t>
                      </a:r>
                      <a:r>
                        <a:rPr lang="lv-LV" sz="1400" kern="100" dirty="0">
                          <a:effectLst/>
                          <a:latin typeface="Aptos" panose="020B0004020202020204" pitchFamily="34" charset="0"/>
                        </a:rPr>
                        <a:t> ir izmantojot valsts galveno autoceļu, tad citi reģionālo ceļu (P) savienojumi ar to pašu </a:t>
                      </a:r>
                      <a:r>
                        <a:rPr lang="lv-LV" sz="1400" kern="100" dirty="0" err="1">
                          <a:effectLst/>
                          <a:latin typeface="Aptos" panose="020B0004020202020204" pitchFamily="34" charset="0"/>
                        </a:rPr>
                        <a:t>valstspilsētu</a:t>
                      </a:r>
                      <a:r>
                        <a:rPr lang="lv-LV" sz="1400" kern="100" dirty="0">
                          <a:effectLst/>
                          <a:latin typeface="Aptos" panose="020B0004020202020204" pitchFamily="34" charset="0"/>
                        </a:rPr>
                        <a:t> ir AIII kategorija.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 dirty="0">
                          <a:effectLst/>
                          <a:latin typeface="Aptos" panose="020B0004020202020204" pitchFamily="34" charset="0"/>
                        </a:rPr>
                        <a:t>Piemēram, valsts reģionālais autoceļš P1 Rīga-Carnikava-Ādaži.</a:t>
                      </a:r>
                      <a:endParaRPr lang="lv-LV" sz="14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902" marR="8902" marT="7855" marB="0"/>
                </a:tc>
                <a:extLst>
                  <a:ext uri="{0D108BD9-81ED-4DB2-BD59-A6C34878D82A}">
                    <a16:rowId xmlns:a16="http://schemas.microsoft.com/office/drawing/2014/main" val="346572374"/>
                  </a:ext>
                </a:extLst>
              </a:tr>
              <a:tr h="6011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 dirty="0">
                          <a:effectLst/>
                          <a:latin typeface="Aptos" panose="020B0004020202020204" pitchFamily="34" charset="0"/>
                        </a:rPr>
                        <a:t>AIV</a:t>
                      </a:r>
                      <a:endParaRPr lang="lv-LV" sz="14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902" marR="8902" marT="7855" marB="0" anchor="ctr"/>
                </a:tc>
                <a:tc>
                  <a:txBody>
                    <a:bodyPr/>
                    <a:lstStyle/>
                    <a:p>
                      <a:pPr marR="1270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Mazu apdzīvotu vietu savienojums. </a:t>
                      </a:r>
                    </a:p>
                    <a:p>
                      <a:pPr marR="1270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NP 7,5 – NP 9,5</a:t>
                      </a:r>
                    </a:p>
                    <a:p>
                      <a:pPr marR="1270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Visi valsts vietējie autoceļi (V)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Lauku ceļš, savieno mazos centrus, lauku teritorijas;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Visi valsts vietējie autoceļi (V);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Pašvaldības autoceļi starp ciemiem un pilsētām. Piemēram, valsts vietējais autoceļš V47 Baltezers-Ataru ezers.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902" marR="8902" marT="7855" marB="0"/>
                </a:tc>
                <a:extLst>
                  <a:ext uri="{0D108BD9-81ED-4DB2-BD59-A6C34878D82A}">
                    <a16:rowId xmlns:a16="http://schemas.microsoft.com/office/drawing/2014/main" val="764756967"/>
                  </a:ext>
                </a:extLst>
              </a:tr>
              <a:tr h="3714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AV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902" marR="8902" marT="7855" marB="0" anchor="ctr"/>
                </a:tc>
                <a:tc>
                  <a:txBody>
                    <a:bodyPr/>
                    <a:lstStyle/>
                    <a:p>
                      <a:pPr marR="1270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Zemesgabalu pieslēguma savienojums.</a:t>
                      </a:r>
                    </a:p>
                    <a:p>
                      <a:pPr marR="1270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NP 7,5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Lauku ceļš vietējai satiksmei lauku apvidos, savieno ar augstākas kategorijas ceļiem.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902" marR="8902" marT="7855" marB="0"/>
                </a:tc>
                <a:extLst>
                  <a:ext uri="{0D108BD9-81ED-4DB2-BD59-A6C34878D82A}">
                    <a16:rowId xmlns:a16="http://schemas.microsoft.com/office/drawing/2014/main" val="1024012401"/>
                  </a:ext>
                </a:extLst>
              </a:tr>
              <a:tr h="3714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AVI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902" marR="8902" marT="7855" marB="0" anchor="ctr"/>
                </a:tc>
                <a:tc>
                  <a:txBody>
                    <a:bodyPr/>
                    <a:lstStyle/>
                    <a:p>
                      <a:pPr marR="1270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 dirty="0">
                          <a:effectLst/>
                          <a:latin typeface="Aptos" panose="020B0004020202020204" pitchFamily="34" charset="0"/>
                        </a:rPr>
                        <a:t>Vietējs savienojums.</a:t>
                      </a:r>
                    </a:p>
                    <a:p>
                      <a:pPr marR="1270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 dirty="0">
                          <a:effectLst/>
                          <a:latin typeface="Aptos" panose="020B0004020202020204" pitchFamily="34" charset="0"/>
                        </a:rPr>
                        <a:t>NP 3,5 – NP 5,5</a:t>
                      </a:r>
                      <a:endParaRPr lang="lv-LV" sz="14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v-LV" sz="1400" kern="100" dirty="0">
                          <a:effectLst/>
                          <a:latin typeface="Aptos" panose="020B0004020202020204" pitchFamily="34" charset="0"/>
                        </a:rPr>
                        <a:t>Ceļš lauku un mežu apsaimniekošanai, piebraukšanai ražošanas objektiem, zemnieku vai individuālajām saimniecībām, iestādēm un mājām.</a:t>
                      </a:r>
                      <a:endParaRPr lang="lv-LV" sz="14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8902" marR="8902" marT="7855" marB="0"/>
                </a:tc>
                <a:extLst>
                  <a:ext uri="{0D108BD9-81ED-4DB2-BD59-A6C34878D82A}">
                    <a16:rowId xmlns:a16="http://schemas.microsoft.com/office/drawing/2014/main" val="30072603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3871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88B044-C125-4F21-B6E1-ECBEB9762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8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98F823A-E7BB-4668-930B-C119B7771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0178143" y="0"/>
            <a:ext cx="2013857" cy="14151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173C4F3-0B20-4720-9910-82CE4DCE4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752114" y="0"/>
            <a:ext cx="3439886" cy="5769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ula 1">
            <a:extLst>
              <a:ext uri="{FF2B5EF4-FFF2-40B4-BE49-F238E27FC236}">
                <a16:creationId xmlns:a16="http://schemas.microsoft.com/office/drawing/2014/main" id="{248D8906-3A37-4067-AF17-FCB275804F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4915219"/>
              </p:ext>
            </p:extLst>
          </p:nvPr>
        </p:nvGraphicFramePr>
        <p:xfrm>
          <a:off x="378692" y="288472"/>
          <a:ext cx="11443854" cy="6083968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840508">
                  <a:extLst>
                    <a:ext uri="{9D8B030D-6E8A-4147-A177-3AD203B41FA5}">
                      <a16:colId xmlns:a16="http://schemas.microsoft.com/office/drawing/2014/main" val="172554528"/>
                    </a:ext>
                  </a:extLst>
                </a:gridCol>
                <a:gridCol w="3051546">
                  <a:extLst>
                    <a:ext uri="{9D8B030D-6E8A-4147-A177-3AD203B41FA5}">
                      <a16:colId xmlns:a16="http://schemas.microsoft.com/office/drawing/2014/main" val="67516026"/>
                    </a:ext>
                  </a:extLst>
                </a:gridCol>
                <a:gridCol w="7551800">
                  <a:extLst>
                    <a:ext uri="{9D8B030D-6E8A-4147-A177-3AD203B41FA5}">
                      <a16:colId xmlns:a16="http://schemas.microsoft.com/office/drawing/2014/main" val="3273680348"/>
                    </a:ext>
                  </a:extLst>
                </a:gridCol>
              </a:tblGrid>
              <a:tr h="4808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200" kern="100">
                          <a:effectLst/>
                          <a:latin typeface="Aptos" panose="020B0004020202020204" pitchFamily="34" charset="0"/>
                        </a:rPr>
                        <a:t>Kategorija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200" kern="100">
                          <a:effectLst/>
                          <a:latin typeface="Aptos" panose="020B0004020202020204" pitchFamily="34" charset="0"/>
                        </a:rPr>
                        <a:t>IELAS</a:t>
                      </a:r>
                      <a:endParaRPr lang="lv-LV" sz="12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652" marR="45652" marT="6341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200" kern="100" dirty="0">
                          <a:effectLst/>
                          <a:latin typeface="Aptos" panose="020B0004020202020204" pitchFamily="34" charset="0"/>
                        </a:rPr>
                        <a:t>Nozīmes un funkcijas atbilstoši Vispārīgo apbūves noteikumu 6.2. nodaļai</a:t>
                      </a:r>
                      <a:endParaRPr lang="lv-LV" sz="12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652" marR="45652" marT="6341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400" kern="100" dirty="0">
                          <a:effectLst/>
                          <a:latin typeface="Aptos" panose="020B0004020202020204" pitchFamily="34" charset="0"/>
                        </a:rPr>
                        <a:t>Piezīmes</a:t>
                      </a:r>
                      <a:endParaRPr lang="lv-LV" sz="14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652" marR="45652" marT="6341" marB="0" anchor="ctr"/>
                </a:tc>
                <a:extLst>
                  <a:ext uri="{0D108BD9-81ED-4DB2-BD59-A6C34878D82A}">
                    <a16:rowId xmlns:a16="http://schemas.microsoft.com/office/drawing/2014/main" val="3404396960"/>
                  </a:ext>
                </a:extLst>
              </a:tr>
              <a:tr h="15517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B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652" marR="45652" marT="6341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300" kern="100" dirty="0">
                          <a:effectLst/>
                          <a:latin typeface="Aptos" panose="020B0004020202020204" pitchFamily="34" charset="0"/>
                        </a:rPr>
                        <a:t>tranzīta iela – valsts galveno vai reģionālo autoceļu sākums, turpinājums vai beigas ar dominējošu savienošanas funkciju un pakārtotu piekļūšanas funkciju. Šādu ielu izbūvē noteicošā ir savienošanas funkcijas īstenošana un atbilstošu kvalitātes prasību ievērošana</a:t>
                      </a:r>
                      <a:endParaRPr lang="lv-LV" sz="13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652" marR="45652" marT="6341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300" kern="100">
                          <a:effectLst/>
                          <a:latin typeface="Aptos" panose="020B0004020202020204" pitchFamily="34" charset="0"/>
                        </a:rPr>
                        <a:t>Galvenokārt ielas, kas ir AI un AII kategoriju jeb valsts galveno autoceļu turpinājumi pilsētā un ciemā, retāk – ielas AIII kategorijas jeb valsts reģionālā (P) autoceļa turpinājumā apdzīvotās vietās.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300" kern="100">
                          <a:effectLst/>
                          <a:latin typeface="Aptos" panose="020B0004020202020204" pitchFamily="34" charset="0"/>
                        </a:rPr>
                        <a:t>B kategorija ir piešķirta visiem valsts autoceļiem, kuriem pilsētās un ciemos ir ielas statuss. Piemēram, Rīgas iela un Ojāra Vācieša iela Carnikavā, Rīgas gatve Ādažos u.c.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300" kern="100">
                          <a:effectLst/>
                          <a:latin typeface="Aptos" panose="020B0004020202020204" pitchFamily="34" charset="0"/>
                        </a:rPr>
                        <a:t>NP atbilstoši valsts autoceļa zemes nodalījuma joslai.</a:t>
                      </a:r>
                      <a:endParaRPr lang="lv-LV" sz="13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652" marR="45652" marT="6341" marB="0"/>
                </a:tc>
                <a:extLst>
                  <a:ext uri="{0D108BD9-81ED-4DB2-BD59-A6C34878D82A}">
                    <a16:rowId xmlns:a16="http://schemas.microsoft.com/office/drawing/2014/main" val="3917801890"/>
                  </a:ext>
                </a:extLst>
              </a:tr>
              <a:tr h="9590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C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652" marR="45652" marT="6341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300" kern="100" dirty="0">
                          <a:effectLst/>
                          <a:latin typeface="Aptos" panose="020B0004020202020204" pitchFamily="34" charset="0"/>
                        </a:rPr>
                        <a:t>maģistrālā iela – nodrošina savienošanas un piekļūšanas funkciju. Šādu ielu izbūvē noteicošā ir savienošanas funkcijas kvalitātes prasību ievērošana</a:t>
                      </a:r>
                      <a:endParaRPr lang="lv-LV" sz="13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652" marR="45652" marT="6341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300" kern="100" dirty="0">
                          <a:effectLst/>
                          <a:latin typeface="Aptos" panose="020B0004020202020204" pitchFamily="34" charset="0"/>
                        </a:rPr>
                        <a:t>Galvenokārt ielas AIII kategorijas jeb valsts reģionālā (P) autoceļa turpinājumā pilsētā un ciemā, retāk ielas AIV kategorijas jeb valsts vietējā (V) autoceļa turpinājumā apdzīvotās vietās.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300" kern="100" dirty="0">
                          <a:effectLst/>
                          <a:latin typeface="Aptos" panose="020B0004020202020204" pitchFamily="34" charset="0"/>
                        </a:rPr>
                        <a:t>C kategorija ir piešķirta pašvaldības ielām, kuras ir nozīmīgas pilsētas daļu savienošanas funkciju izpildē, piemēram, Gaujas, Attekas, Draudzības un Podnieku ielas Ādažos. NP 16,0 –20,0 m.</a:t>
                      </a:r>
                      <a:endParaRPr lang="lv-LV" sz="13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652" marR="45652" marT="6341" marB="0"/>
                </a:tc>
                <a:extLst>
                  <a:ext uri="{0D108BD9-81ED-4DB2-BD59-A6C34878D82A}">
                    <a16:rowId xmlns:a16="http://schemas.microsoft.com/office/drawing/2014/main" val="4141154142"/>
                  </a:ext>
                </a:extLst>
              </a:tr>
              <a:tr h="14781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400" kern="100">
                          <a:effectLst/>
                          <a:latin typeface="Aptos" panose="020B0004020202020204" pitchFamily="34" charset="0"/>
                        </a:rPr>
                        <a:t>D</a:t>
                      </a:r>
                      <a:endParaRPr lang="lv-LV" sz="14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652" marR="45652" marT="6341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300" kern="100">
                          <a:effectLst/>
                          <a:latin typeface="Aptos" panose="020B0004020202020204" pitchFamily="34" charset="0"/>
                        </a:rPr>
                        <a:t>pilsētas vai ciema nozīmes iela – nodrošina piekļūšanu atsevišķiem zemesgabaliem, noteiktās diennakts stundās var veikt arī savienošanas funkciju</a:t>
                      </a:r>
                      <a:endParaRPr lang="lv-LV" sz="13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652" marR="45652" marT="6341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300" kern="100" dirty="0">
                          <a:effectLst/>
                          <a:latin typeface="Aptos" panose="020B0004020202020204" pitchFamily="34" charset="0"/>
                        </a:rPr>
                        <a:t>Galvenokārt ielas AIV kategorijas jeb valsts vietējā (V) autoceļa turpinājumā pilsētā un ciemā, retāk ielas AV kategorijas lauku ceļa turpinājumā apdzīvotās vietās.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300" kern="100" dirty="0">
                          <a:effectLst/>
                          <a:latin typeface="Aptos" panose="020B0004020202020204" pitchFamily="34" charset="0"/>
                        </a:rPr>
                        <a:t>NP 12,0 m – 16,0 m.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300" kern="100" dirty="0">
                          <a:effectLst/>
                          <a:latin typeface="Aptos" panose="020B0004020202020204" pitchFamily="34" charset="0"/>
                        </a:rPr>
                        <a:t>D kategorija ir piešķirta pašvaldības ielām, kurām nozīmīga ir pilsētas vai ciema daļu gan piekļūšanas, gan savienojošā funkcija, piemēram, Stacijas, Ziedu un Smilšu ielas Carnikavā, Muižas, Pirmā un </a:t>
                      </a:r>
                      <a:r>
                        <a:rPr lang="lv-LV" sz="1300" kern="100" dirty="0" err="1">
                          <a:effectLst/>
                          <a:latin typeface="Aptos" panose="020B0004020202020204" pitchFamily="34" charset="0"/>
                        </a:rPr>
                        <a:t>Jaunkūlu</a:t>
                      </a:r>
                      <a:r>
                        <a:rPr lang="lv-LV" sz="1300" kern="100" dirty="0">
                          <a:effectLst/>
                          <a:latin typeface="Aptos" panose="020B0004020202020204" pitchFamily="34" charset="0"/>
                        </a:rPr>
                        <a:t> ielas Ādažos.</a:t>
                      </a:r>
                      <a:endParaRPr lang="lv-LV" sz="13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652" marR="45652" marT="6341" marB="0"/>
                </a:tc>
                <a:extLst>
                  <a:ext uri="{0D108BD9-81ED-4DB2-BD59-A6C34878D82A}">
                    <a16:rowId xmlns:a16="http://schemas.microsoft.com/office/drawing/2014/main" val="1030487646"/>
                  </a:ext>
                </a:extLst>
              </a:tr>
              <a:tr h="15038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400" kern="100" dirty="0">
                          <a:effectLst/>
                          <a:latin typeface="Aptos" panose="020B0004020202020204" pitchFamily="34" charset="0"/>
                        </a:rPr>
                        <a:t>E</a:t>
                      </a:r>
                      <a:endParaRPr lang="lv-LV" sz="14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652" marR="45652" marT="6341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300" kern="100">
                          <a:effectLst/>
                          <a:latin typeface="Aptos" panose="020B0004020202020204" pitchFamily="34" charset="0"/>
                        </a:rPr>
                        <a:t>vietējas nozīmes iela – nodrošina uzturēšanās funkciju, pakārtoti veicot arī piekļūšanas funkciju. Šādu ielu izbūvē noteicošā ir uzturēšanās funkcijas kvalitātes prasību ievērošana.</a:t>
                      </a:r>
                      <a:endParaRPr lang="lv-LV" sz="13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652" marR="45652" marT="6341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300" kern="100" dirty="0">
                          <a:effectLst/>
                          <a:latin typeface="Aptos" panose="020B0004020202020204" pitchFamily="34" charset="0"/>
                        </a:rPr>
                        <a:t>Pārējās ielas.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300" kern="100" dirty="0">
                          <a:effectLst/>
                          <a:latin typeface="Aptos" panose="020B0004020202020204" pitchFamily="34" charset="0"/>
                        </a:rPr>
                        <a:t>E kategorijas ielās rekomendējams satiksmes režīms līdz 20 km/h vai līdz 30 km/h (vietās, kur E kategorijas iela pilda savākšanas funkciju un tās </a:t>
                      </a:r>
                      <a:r>
                        <a:rPr lang="lv-LV" sz="1300" kern="100" dirty="0" err="1">
                          <a:effectLst/>
                          <a:latin typeface="Aptos" panose="020B0004020202020204" pitchFamily="34" charset="0"/>
                        </a:rPr>
                        <a:t>normālprofilā</a:t>
                      </a:r>
                      <a:r>
                        <a:rPr lang="lv-LV" sz="1300" kern="100" dirty="0">
                          <a:effectLst/>
                          <a:latin typeface="Aptos" panose="020B0004020202020204" pitchFamily="34" charset="0"/>
                        </a:rPr>
                        <a:t> ir izdalāma vieta ietvei).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lv-LV" sz="1300" kern="100" dirty="0">
                          <a:effectLst/>
                          <a:latin typeface="Aptos" panose="020B0004020202020204" pitchFamily="34" charset="0"/>
                        </a:rPr>
                        <a:t>NP 6,0 m – 12,0 m. E kategorija nosakāma arī gājēju un velosipēdu ceļiem, kuriem ir piešķirtas atsevišķas trases bez autosatiksmes. NP 3,5 m – 6,0 m.</a:t>
                      </a:r>
                      <a:endParaRPr lang="lv-LV" sz="13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652" marR="45652" marT="6341" marB="0"/>
                </a:tc>
                <a:extLst>
                  <a:ext uri="{0D108BD9-81ED-4DB2-BD59-A6C34878D82A}">
                    <a16:rowId xmlns:a16="http://schemas.microsoft.com/office/drawing/2014/main" val="5288577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2015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857D7C-633A-1D1A-4E5E-25E469E5A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2E42AE-D4CE-D97F-78C6-16EB309B4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9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6B665F-F3C7-1B8D-4083-FCE4C5850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977" y="0"/>
            <a:ext cx="102394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63410"/>
      </p:ext>
    </p:extLst>
  </p:cSld>
  <p:clrMapOvr>
    <a:masterClrMapping/>
  </p:clrMapOvr>
</p:sld>
</file>

<file path=ppt/theme/theme1.xml><?xml version="1.0" encoding="utf-8"?>
<a:theme xmlns:a="http://schemas.openxmlformats.org/drawingml/2006/main" name="Monoline">
  <a:themeElements>
    <a:clrScheme name="Custom 16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BF4EF"/>
      </a:accent1>
      <a:accent2>
        <a:srgbClr val="F7F6F3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56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56180624 Minimalist light sales pitch_Win32_v3" id="{6E94D4DF-24E6-4758-8701-2C20AC2BF2DD}" vid="{D9C778EE-A573-4D68-89BA-A3DB5F810EA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7" ma:contentTypeDescription="Create a new document." ma:contentTypeScope="" ma:versionID="c6f9a84f66a9c8b9a21755b9ffafb945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27df39e3e7036dff54f89ddd5805ce72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C8B084D-D430-4822-B3CB-DEADB2E7A5F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11845F9-C5F4-4AA5-BA9E-EC2182E91488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15BFCE94-6EC9-4D8E-89B6-C22DE7AD70C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1769</Words>
  <Application>Microsoft Office PowerPoint</Application>
  <PresentationFormat>Widescreen</PresentationFormat>
  <Paragraphs>331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Aptos</vt:lpstr>
      <vt:lpstr>Arial</vt:lpstr>
      <vt:lpstr>Calibri</vt:lpstr>
      <vt:lpstr>Tenorite</vt:lpstr>
      <vt:lpstr>Monoline</vt:lpstr>
      <vt:lpstr>Ādažu novada transporta tematiskais plānojums </vt:lpstr>
      <vt:lpstr>Izstrādes pamats</vt:lpstr>
      <vt:lpstr>Izstrādes uzdevumi</vt:lpstr>
      <vt:lpstr>Iedzīvotāju izvietojums un to skaita izmaiņas</vt:lpstr>
      <vt:lpstr>PowerPoint Presentation</vt:lpstr>
      <vt:lpstr>Satiksmes drošība </vt:lpstr>
      <vt:lpstr>PowerPoint Presentation</vt:lpstr>
      <vt:lpstr>PowerPoint Presentation</vt:lpstr>
      <vt:lpstr>PowerPoint Presentation</vt:lpstr>
      <vt:lpstr>Šķērsprofili (paraugi) </vt:lpstr>
      <vt:lpstr>Šķērsprofili (paraugi) </vt:lpstr>
      <vt:lpstr>Šķērsprofili (paraugi) </vt:lpstr>
      <vt:lpstr>Vienotais ielu un ceļu tīkls</vt:lpstr>
      <vt:lpstr>PowerPoint Presentation</vt:lpstr>
      <vt:lpstr>Rīgas gatve un v/g autoceļš A1 </vt:lpstr>
      <vt:lpstr>Pievienojumu vietas pie valsts autoceļiem</vt:lpstr>
      <vt:lpstr>Velotransports</vt:lpstr>
      <vt:lpstr>PowerPoint Presentation</vt:lpstr>
      <vt:lpstr>Gājēju infrastruktūra</vt:lpstr>
      <vt:lpstr>Satiksmes drošības uzlabošanas risinājumi</vt:lpstr>
      <vt:lpstr>PowerPoint Presentation</vt:lpstr>
      <vt:lpstr>PowerPoint Presentation</vt:lpstr>
      <vt:lpstr>Satiksmes drošības uzlabošanas risinājumi</vt:lpstr>
      <vt:lpstr>PowerPoint Presentation</vt:lpstr>
      <vt:lpstr>Sabiedriskā transporta risinājumi </vt:lpstr>
      <vt:lpstr>Mobilitātes punkti un autostāvvietas </vt:lpstr>
      <vt:lpstr>PowerPoint Presentation</vt:lpstr>
      <vt:lpstr>Ūdenstransports</vt:lpstr>
      <vt:lpstr>Publiskā apspriešana</vt:lpstr>
      <vt:lpstr>paldies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2023-07-24T01:11:48Z</dcterms:created>
  <dcterms:modified xsi:type="dcterms:W3CDTF">2024-09-29T11:36:18Z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