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6.jpg" ContentType="image/png"/>
  <Override PartName="/ppt/media/image7.jpg" ContentType="image/png"/>
  <Override PartName="/ppt/media/image13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685" r:id="rId4"/>
  </p:sldMasterIdLst>
  <p:sldIdLst>
    <p:sldId id="431" r:id="rId5"/>
    <p:sldId id="455" r:id="rId6"/>
    <p:sldId id="457" r:id="rId7"/>
    <p:sldId id="468" r:id="rId8"/>
    <p:sldId id="462" r:id="rId9"/>
    <p:sldId id="463" r:id="rId10"/>
    <p:sldId id="469" r:id="rId11"/>
    <p:sldId id="470" r:id="rId12"/>
    <p:sldId id="471" r:id="rId13"/>
    <p:sldId id="472" r:id="rId14"/>
    <p:sldId id="464" r:id="rId15"/>
    <p:sldId id="465" r:id="rId16"/>
    <p:sldId id="466" r:id="rId17"/>
    <p:sldId id="467" r:id="rId18"/>
    <p:sldId id="441" r:id="rId19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595959"/>
    <a:srgbClr val="77A4BE"/>
    <a:srgbClr val="993300"/>
    <a:srgbClr val="AA4839"/>
    <a:srgbClr val="CDC847"/>
    <a:srgbClr val="F3DEA0"/>
    <a:srgbClr val="66FF33"/>
    <a:srgbClr val="9900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541C8-3AEE-92D0-6BC7-43B9298F41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B5853E-7624-0FE6-9FFF-82B092C16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6A15C-33BA-109B-C718-857CACB99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DBD1-BBC6-144F-BB04-668AE50EEAA2}" type="datetime1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F34E3-512D-C7E8-C9A1-C78861BE7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7C26C-60F9-7124-6965-208FDD909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376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CECC4-E968-3D5F-03A5-A4E8DD09E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C209E-3B70-2EEE-3172-85E0E4BC3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690F4-4792-117B-6615-1DA3855EC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B9F0-4552-AC48-AA4F-42211AD280FC}" type="datetime1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5E789-7E16-BCEA-D165-29D3EA95E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CF779-A07C-29D5-7113-0D73DB7D8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304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F72C63-D56C-29F1-9C66-0F53431B77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B5D915-09E9-64BF-214D-C4117A112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2A7ED-2898-66C5-8B14-CAF10E38C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4B85-EE1C-824B-90CF-74BDD2F38CBA}" type="datetime1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0F789-33AC-09E2-11AD-9629C7886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D5682-811F-8F9D-7DA1-21B71EA85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39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E5D27-CFB8-6153-AFDF-92C8AF72B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23432-3351-EE92-DC29-797117BD9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66F2B-CBAE-511B-DF3A-726E8FE20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8FE41-FDFF-8047-B79B-356A78FD3E08}" type="datetime1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8B86A-7330-3189-51EC-BC8929C52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7A196-DFA2-AAF7-EC91-6BC8AA594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21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A6080-85A1-2BCE-DD4A-744EDE674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CFDBD-BC6E-47B5-E97C-F392EFE330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650B6-31BE-D0E5-FBBD-D6C76947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B4E0E-0A54-0C4A-A6CD-2D1CE1D43E84}" type="datetime1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3D1AE-D253-228A-7B9E-C7AC2A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522A7-AC36-79E5-5420-725C999A1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94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8E326-4237-8C99-A138-C1AD8BB9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63024-7751-26EA-428C-2497E4D11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AC09D-1B7E-3147-32EF-ED6BCB15D3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8949EF-83E8-87AD-CBA1-DAC812DA5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80C60-2641-914D-8720-24CB9E1544F8}" type="datetime1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8BB95-20DC-906F-19A8-2F37569E0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908B5-0AAB-EE31-068F-43822183C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37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844F-BA58-53F9-0B1E-A3AE12488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BB852-EB59-4733-F019-52D320C33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41A709-738A-0ACA-8E91-C7EAE6E69E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E12C7B-5E80-8DB1-4700-6C29C2D72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01D052-34EE-7525-5892-BA95E22BED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8A356C-9086-F788-A384-04A08B872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1618D-AFDF-4441-B6AC-AB7256007DBD}" type="datetime1">
              <a:rPr lang="en-US" smtClean="0"/>
              <a:t>9/17/2024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5E61E3-D88C-E4D3-B411-2D18686FF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AF31C9-BBD9-6921-93CF-46488A811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70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0E216-8084-B633-9437-CBA62A0AA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91758F-5162-D689-4336-005E6C00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D66EA-52B9-B847-AD9B-694F049B33E6}" type="datetime1">
              <a:rPr lang="en-US" smtClean="0"/>
              <a:t>9/17/2024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0B3810-4CF9-82A3-8E86-847DD431F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3C755D-5FC6-111E-7F40-7D4924788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63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33EF83-3619-4F9B-E568-FE7EED132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9F490-1998-4A44-A624-42F54DBDC226}" type="datetime1">
              <a:rPr lang="en-US" smtClean="0"/>
              <a:t>9/17/2024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2AA65-086E-6BC2-BF9E-C82C5EEA6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E7080E-3244-9936-7994-24FEB990A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7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556D6-553C-1328-806D-78813C4F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BA23D2-74A7-7103-2CEB-12001FA2E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10250-889D-60F7-4147-A5FED3A264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86620-40C3-9948-9875-F0890D755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FAB0-4578-A449-A906-ABE38DB7018B}" type="datetime1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BE6BF5-E51A-4DAF-8676-D9C8C961F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DB26A9-C2C1-690A-C2BC-BF3517804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72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927AA-DC63-A17E-AC4E-58AA75E6E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19806E-8F6B-C676-3F01-A45287EFF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2FCF3-9663-C5C5-FA78-B176809D05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0C00F-2371-269C-218C-4EB909E1D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F1D72-1054-794F-87B7-D0056D5203D5}" type="datetime1">
              <a:rPr lang="en-US" smtClean="0"/>
              <a:t>9/17/2024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6921E-EAFD-D74A-0F32-ED7C19A8E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Ādažu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1CAB2-07BA-9CE5-EC9C-2236DBE1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75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0916EE-EC74-18A7-E5A4-450427377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9A7A5-BDBE-5F10-6794-A795F3BF6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EF1445-A891-5DDD-B88C-909AC5DB63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800B1-4C03-4D41-B773-165D95B0D0CA}" type="datetime1">
              <a:rPr lang="en-US" smtClean="0"/>
              <a:t>9/17/2024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F3E9B-179C-D21C-7EF0-0D4601B54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Ādažu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E1A7A-0032-9C2B-8E90-115F829F0D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sldNum="0" hdr="0" dt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95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1789">
            <a:off x="-3176" y="6326505"/>
            <a:ext cx="12198351" cy="0"/>
          </a:xfrm>
          <a:prstGeom prst="line">
            <a:avLst/>
          </a:prstGeom>
          <a:ln w="95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06254985-7120-C57B-662F-36B1141C0B14}"/>
              </a:ext>
            </a:extLst>
          </p:cNvPr>
          <p:cNvSpPr txBox="1"/>
          <p:nvPr/>
        </p:nvSpPr>
        <p:spPr>
          <a:xfrm>
            <a:off x="60960" y="2565352"/>
            <a:ext cx="12195180" cy="268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280"/>
              </a:lnSpc>
            </a:pPr>
            <a:r>
              <a:rPr lang="lv-LV" sz="4400" b="1" i="1" cap="all" dirty="0">
                <a:solidFill>
                  <a:srgbClr val="FFFFFF"/>
                </a:solidFill>
                <a:latin typeface="Montserrat" panose="00000500000000000000" pitchFamily="2" charset="-70"/>
              </a:rPr>
              <a:t>Informatīvais ziņojums</a:t>
            </a:r>
          </a:p>
          <a:p>
            <a:pPr algn="ctr" defTabSz="609630">
              <a:lnSpc>
                <a:spcPts val="5280"/>
              </a:lnSpc>
            </a:pPr>
            <a:endParaRPr lang="lv-LV" sz="4400" b="1" i="1" cap="all" dirty="0">
              <a:solidFill>
                <a:srgbClr val="FFFFFF"/>
              </a:solidFill>
              <a:latin typeface="Montserrat" panose="00000500000000000000" pitchFamily="2" charset="-70"/>
            </a:endParaRPr>
          </a:p>
          <a:p>
            <a:pPr algn="ctr" defTabSz="609630">
              <a:lnSpc>
                <a:spcPts val="5280"/>
              </a:lnSpc>
            </a:pPr>
            <a:r>
              <a:rPr lang="lv-LV" sz="4400" b="1" cap="all" dirty="0">
                <a:solidFill>
                  <a:srgbClr val="FFFFFF"/>
                </a:solidFill>
                <a:latin typeface="Montserrat" panose="00000500000000000000" pitchFamily="2" charset="-70"/>
              </a:rPr>
              <a:t>Meliorācijas sistēmas tehniskais stāvoklis Ādažu novadā</a:t>
            </a:r>
            <a:endParaRPr lang="en-US" sz="4400" b="1" cap="all" dirty="0">
              <a:solidFill>
                <a:srgbClr val="FFFFFF"/>
              </a:solidFill>
              <a:latin typeface="Montserrat" panose="00000500000000000000" pitchFamily="2" charset="-7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38DEB83C-A5E3-EA35-A943-63321E881E12}"/>
              </a:ext>
            </a:extLst>
          </p:cNvPr>
          <p:cNvSpPr txBox="1"/>
          <p:nvPr/>
        </p:nvSpPr>
        <p:spPr>
          <a:xfrm>
            <a:off x="60960" y="6380480"/>
            <a:ext cx="1207008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200"/>
              </a:lnSpc>
            </a:pPr>
            <a:r>
              <a:rPr lang="lv-LV" sz="1000" dirty="0">
                <a:solidFill>
                  <a:srgbClr val="FFFFFF"/>
                </a:solidFill>
                <a:latin typeface="Montserrat" pitchFamily="2" charset="77"/>
              </a:rPr>
              <a:t>CARNIKAVAS KOMUNĀLSERVISS   </a:t>
            </a:r>
            <a:r>
              <a:rPr lang="en-US" sz="1000" dirty="0">
                <a:solidFill>
                  <a:srgbClr val="FFFFFF"/>
                </a:solidFill>
                <a:latin typeface="Montserrat" pitchFamily="2" charset="77"/>
              </a:rPr>
              <a:t>I   </a:t>
            </a:r>
            <a:r>
              <a:rPr lang="lv-LV" sz="1000" dirty="0">
                <a:solidFill>
                  <a:srgbClr val="FFFFFF"/>
                </a:solidFill>
                <a:latin typeface="Montserrat" pitchFamily="2" charset="77"/>
              </a:rPr>
              <a:t>11.09</a:t>
            </a:r>
            <a:r>
              <a:rPr lang="en-US" sz="1000" dirty="0">
                <a:solidFill>
                  <a:srgbClr val="FFFFFF"/>
                </a:solidFill>
                <a:latin typeface="Montserrat" pitchFamily="2" charset="77"/>
              </a:rPr>
              <a:t>.202</a:t>
            </a:r>
            <a:r>
              <a:rPr lang="lv-LV" sz="1000" dirty="0">
                <a:solidFill>
                  <a:srgbClr val="FFFFFF"/>
                </a:solidFill>
                <a:latin typeface="Montserrat" pitchFamily="2" charset="77"/>
              </a:rPr>
              <a:t>4</a:t>
            </a:r>
            <a:r>
              <a:rPr lang="en-US" sz="1000" dirty="0">
                <a:solidFill>
                  <a:srgbClr val="FFFFFF"/>
                </a:solidFill>
                <a:latin typeface="Montserrat" pitchFamily="2" charset="77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B2A215-8386-9EDE-5A19-F94513F13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376" y="293812"/>
            <a:ext cx="5160684" cy="252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5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213"/>
            <a:lum/>
          </a:blip>
          <a:srcRect/>
          <a:stretch>
            <a:fillRect t="-7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1789">
            <a:off x="-3176" y="6326505"/>
            <a:ext cx="12198351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F177E85-A46D-305B-C2D3-32C54BFE7947}"/>
              </a:ext>
            </a:extLst>
          </p:cNvPr>
          <p:cNvSpPr txBox="1"/>
          <p:nvPr/>
        </p:nvSpPr>
        <p:spPr>
          <a:xfrm>
            <a:off x="60960" y="6380480"/>
            <a:ext cx="1207008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200"/>
              </a:lnSpc>
            </a:pP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CARNIKAVAS KOMUNĀLSERVISS     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I   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11.09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.202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4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3D1A0F-5A79-4242-5503-67277AB8A5B9}"/>
              </a:ext>
            </a:extLst>
          </p:cNvPr>
          <p:cNvSpPr txBox="1"/>
          <p:nvPr/>
        </p:nvSpPr>
        <p:spPr>
          <a:xfrm>
            <a:off x="7725747" y="5866500"/>
            <a:ext cx="474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>
                <a:latin typeface="Montserrat" panose="00000500000000000000" pitchFamily="50" charset="-70"/>
              </a:rPr>
              <a:t>Dažādas bebru izraisītas darbības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605214-A1B1-F21E-F150-0C0FE8220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052" y="124279"/>
            <a:ext cx="3371948" cy="59945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622778-00C2-4BA0-E0E2-B4DD25D85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256" y="124279"/>
            <a:ext cx="3083767" cy="41116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5F4C5E-900C-86D9-56A7-2EF8D819E6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7575" y="2546474"/>
            <a:ext cx="4290383" cy="321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21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213"/>
            <a:lum/>
          </a:blip>
          <a:srcRect/>
          <a:stretch>
            <a:fillRect t="-7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1789">
            <a:off x="-3176" y="6326505"/>
            <a:ext cx="12198351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F177E85-A46D-305B-C2D3-32C54BFE7947}"/>
              </a:ext>
            </a:extLst>
          </p:cNvPr>
          <p:cNvSpPr txBox="1"/>
          <p:nvPr/>
        </p:nvSpPr>
        <p:spPr>
          <a:xfrm>
            <a:off x="60960" y="6380480"/>
            <a:ext cx="1207008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200"/>
              </a:lnSpc>
            </a:pP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CARNIKAVAS KOMUNĀLSERVISS     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I   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11.09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.202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4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359734-D74A-2CD1-BD09-47CEEDED1FF1}"/>
              </a:ext>
            </a:extLst>
          </p:cNvPr>
          <p:cNvSpPr txBox="1"/>
          <p:nvPr/>
        </p:nvSpPr>
        <p:spPr>
          <a:xfrm>
            <a:off x="2985978" y="1292043"/>
            <a:ext cx="8649478" cy="3505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latin typeface="Montserrat" panose="00000500000000000000" pitchFamily="50" charset="-70"/>
              </a:rPr>
              <a:t>Papildus veiktie darbi: </a:t>
            </a:r>
          </a:p>
          <a:p>
            <a:endParaRPr lang="lv-LV" dirty="0">
              <a:latin typeface="Montserrat" panose="00000500000000000000" pitchFamily="50" charset="-7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lv-LV" dirty="0" err="1">
                <a:latin typeface="Montserrat" panose="00000500000000000000" pitchFamily="50" charset="-70"/>
              </a:rPr>
              <a:t>Lielstapriņu</a:t>
            </a:r>
            <a:r>
              <a:rPr lang="lv-LV" dirty="0">
                <a:latin typeface="Montserrat" panose="00000500000000000000" pitchFamily="50" charset="-70"/>
              </a:rPr>
              <a:t> un </a:t>
            </a:r>
            <a:r>
              <a:rPr lang="lv-LV" dirty="0" err="1">
                <a:latin typeface="Montserrat" panose="00000500000000000000" pitchFamily="50" charset="-70"/>
              </a:rPr>
              <a:t>Mazstapriņu</a:t>
            </a:r>
            <a:r>
              <a:rPr lang="lv-LV" dirty="0">
                <a:latin typeface="Montserrat" panose="00000500000000000000" pitchFamily="50" charset="-70"/>
              </a:rPr>
              <a:t> ielas krustojumā caurtekas pārbūve (</a:t>
            </a:r>
            <a:r>
              <a:rPr lang="lv-LV" dirty="0" err="1">
                <a:latin typeface="Montserrat" panose="00000500000000000000" pitchFamily="50" charset="-70"/>
              </a:rPr>
              <a:t>Stapriņu</a:t>
            </a:r>
            <a:r>
              <a:rPr lang="lv-LV" dirty="0">
                <a:latin typeface="Montserrat" panose="00000500000000000000" pitchFamily="50" charset="-70"/>
              </a:rPr>
              <a:t> ciems),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lv-LV" dirty="0">
                <a:latin typeface="Montserrat" panose="00000500000000000000" pitchFamily="50" charset="-70"/>
              </a:rPr>
              <a:t>Medus un Pureņu ielas krustojumā caurtekas pārbūve (</a:t>
            </a:r>
            <a:r>
              <a:rPr lang="lv-LV" dirty="0" err="1">
                <a:latin typeface="Montserrat" panose="00000500000000000000" pitchFamily="50" charset="-70"/>
              </a:rPr>
              <a:t>Garupe</a:t>
            </a:r>
            <a:r>
              <a:rPr lang="lv-LV" dirty="0">
                <a:latin typeface="Montserrat" panose="00000500000000000000" pitchFamily="50" charset="-70"/>
              </a:rPr>
              <a:t>),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lv-LV" dirty="0">
                <a:latin typeface="Montserrat" panose="00000500000000000000" pitchFamily="50" charset="-70"/>
              </a:rPr>
              <a:t>Niedru un lēpju pļaušana Ādažu novadā,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lv-LV" dirty="0">
                <a:latin typeface="Montserrat" panose="00000500000000000000" pitchFamily="50" charset="-70"/>
              </a:rPr>
              <a:t>Esošo meliorācijas grāvju un aizsargdambju uzturēšana t.sk. pļaušana (patstāvīgi).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lv-LV" dirty="0">
                <a:latin typeface="Montserrat" panose="00000500000000000000" pitchFamily="50" charset="-70"/>
              </a:rPr>
              <a:t>Bebru dambju jaukšana.</a:t>
            </a:r>
          </a:p>
        </p:txBody>
      </p:sp>
    </p:spTree>
    <p:extLst>
      <p:ext uri="{BB962C8B-B14F-4D97-AF65-F5344CB8AC3E}">
        <p14:creationId xmlns:p14="http://schemas.microsoft.com/office/powerpoint/2010/main" val="1748426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213"/>
            <a:lum/>
          </a:blip>
          <a:srcRect/>
          <a:stretch>
            <a:fillRect t="-7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1789">
            <a:off x="-3176" y="6326505"/>
            <a:ext cx="12198351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F177E85-A46D-305B-C2D3-32C54BFE7947}"/>
              </a:ext>
            </a:extLst>
          </p:cNvPr>
          <p:cNvSpPr txBox="1"/>
          <p:nvPr/>
        </p:nvSpPr>
        <p:spPr>
          <a:xfrm>
            <a:off x="60960" y="6380480"/>
            <a:ext cx="1207008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200"/>
              </a:lnSpc>
            </a:pP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CARNIKAVAS KOMUNĀLSERVISS     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I   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11.09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.202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4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8685D6-1E60-2C4C-81BB-61A5BE0E7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562" y="150850"/>
            <a:ext cx="8788894" cy="75493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lv-LV" sz="28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70"/>
              </a:rPr>
              <a:t>Problēmas ar ko saskaramies </a:t>
            </a:r>
            <a:endParaRPr lang="en-US" sz="2800" b="1" cap="all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7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359734-D74A-2CD1-BD09-47CEEDED1FF1}"/>
              </a:ext>
            </a:extLst>
          </p:cNvPr>
          <p:cNvSpPr txBox="1"/>
          <p:nvPr/>
        </p:nvSpPr>
        <p:spPr>
          <a:xfrm>
            <a:off x="2985978" y="1637275"/>
            <a:ext cx="8649478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lv-LV" dirty="0">
                <a:latin typeface="Montserrat" panose="00000500000000000000" pitchFamily="50" charset="-70"/>
              </a:rPr>
              <a:t>Apgrūtināta piekļuve meliorācijas grāvjiem to uzturēšanai/pārtīrīšanai,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lv-LV" dirty="0" err="1">
                <a:latin typeface="Montserrat" panose="00000500000000000000" pitchFamily="50" charset="-70"/>
              </a:rPr>
              <a:t>Biogēno</a:t>
            </a:r>
            <a:r>
              <a:rPr lang="lv-LV" dirty="0">
                <a:latin typeface="Montserrat" panose="00000500000000000000" pitchFamily="50" charset="-70"/>
              </a:rPr>
              <a:t> piesārņojumu klātbūtne meliorācijas sistēmas grāvjos,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lv-LV" dirty="0">
                <a:latin typeface="Montserrat" panose="00000500000000000000" pitchFamily="50" charset="-70"/>
              </a:rPr>
              <a:t>Nelegāli tiek aizbērti vai pārbūvēti meliorācijas sistēmas elementi apdzīvotās vietās,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lv-LV" dirty="0">
                <a:latin typeface="Montserrat" panose="00000500000000000000" pitchFamily="50" charset="-70"/>
              </a:rPr>
              <a:t>Notiek intensīva bebru darbība īpaši apdzīvotās teritorijās,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lv-LV" dirty="0">
                <a:latin typeface="Montserrat" panose="00000500000000000000" pitchFamily="50" charset="-70"/>
              </a:rPr>
              <a:t>Netiek uzturēta meliorācijas sistēmas privātajos zemes gabalos,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lv-LV" dirty="0">
                <a:latin typeface="Montserrat" panose="00000500000000000000" pitchFamily="50" charset="-70"/>
              </a:rPr>
              <a:t>Tiek piegružota meliorācijas sistēma.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lv-LV" dirty="0">
              <a:latin typeface="Montserrat" panose="00000500000000000000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1759381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213"/>
            <a:lum/>
          </a:blip>
          <a:srcRect/>
          <a:stretch>
            <a:fillRect t="-7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1789">
            <a:off x="-3176" y="6326505"/>
            <a:ext cx="12198351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F177E85-A46D-305B-C2D3-32C54BFE7947}"/>
              </a:ext>
            </a:extLst>
          </p:cNvPr>
          <p:cNvSpPr txBox="1"/>
          <p:nvPr/>
        </p:nvSpPr>
        <p:spPr>
          <a:xfrm>
            <a:off x="60960" y="6380480"/>
            <a:ext cx="1207008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200"/>
              </a:lnSpc>
            </a:pP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CARNIKAVAS KOMUNĀLSERVISS     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I   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11.09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.202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4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8685D6-1E60-2C4C-81BB-61A5BE0E7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562" y="150850"/>
            <a:ext cx="8788894" cy="75493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lv-LV" sz="28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70"/>
              </a:rPr>
              <a:t>Veicamās darbības</a:t>
            </a:r>
            <a:endParaRPr lang="en-US" sz="2800" b="1" cap="all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7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B9D7C6-8E62-FDA1-2362-6495A5A61188}"/>
              </a:ext>
            </a:extLst>
          </p:cNvPr>
          <p:cNvSpPr txBox="1"/>
          <p:nvPr/>
        </p:nvSpPr>
        <p:spPr>
          <a:xfrm>
            <a:off x="2985978" y="1637275"/>
            <a:ext cx="86494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lv-LV" dirty="0">
                <a:latin typeface="Montserrat" panose="00000500000000000000" pitchFamily="50" charset="-70"/>
              </a:rPr>
              <a:t>Nepieciešami lielāki finanšu resursi meliorācijas sistēmas uzturēšanai,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lv-LV" dirty="0">
                <a:latin typeface="Montserrat" panose="00000500000000000000" pitchFamily="50" charset="-70"/>
              </a:rPr>
              <a:t>Jāiegādājas tehnika, ko varētu izmantot meliorācijas grāvju uzturēšanai,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lv-LV" dirty="0">
                <a:latin typeface="Montserrat" panose="00000500000000000000" pitchFamily="50" charset="-70"/>
              </a:rPr>
              <a:t>Sadarbojoties ar būvvaldi apsekot meliorācijas sistēmas, kas atrodas apdzīvotajās vietās,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lv-LV" dirty="0">
                <a:latin typeface="Montserrat" panose="00000500000000000000" pitchFamily="50" charset="-70"/>
              </a:rPr>
              <a:t>Samazināt </a:t>
            </a:r>
            <a:r>
              <a:rPr lang="lv-LV" dirty="0" err="1">
                <a:latin typeface="Montserrat" panose="00000500000000000000" pitchFamily="50" charset="-70"/>
              </a:rPr>
              <a:t>biogēno</a:t>
            </a:r>
            <a:r>
              <a:rPr lang="lv-LV" dirty="0">
                <a:latin typeface="Montserrat" panose="00000500000000000000" pitchFamily="50" charset="-70"/>
              </a:rPr>
              <a:t> piesārņojumu uzrunājot iedzīvotājus reģistrēt DKS.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lv-LV" dirty="0">
              <a:latin typeface="Montserrat" panose="00000500000000000000" pitchFamily="50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3577333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213"/>
            <a:lum/>
          </a:blip>
          <a:srcRect/>
          <a:stretch>
            <a:fillRect t="-7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1789">
            <a:off x="-3176" y="6326505"/>
            <a:ext cx="12198351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F177E85-A46D-305B-C2D3-32C54BFE7947}"/>
              </a:ext>
            </a:extLst>
          </p:cNvPr>
          <p:cNvSpPr txBox="1"/>
          <p:nvPr/>
        </p:nvSpPr>
        <p:spPr>
          <a:xfrm>
            <a:off x="60960" y="6380480"/>
            <a:ext cx="1207008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200"/>
              </a:lnSpc>
            </a:pP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CARNIKAVAS KOMUNĀLSERVISS     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I   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11.09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.202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4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8685D6-1E60-2C4C-81BB-61A5BE0E7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562" y="150850"/>
            <a:ext cx="8788894" cy="75493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lv-LV" sz="28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70"/>
              </a:rPr>
              <a:t>Papildus informācija</a:t>
            </a:r>
            <a:endParaRPr lang="en-US" sz="2800" b="1" cap="all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7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359734-D74A-2CD1-BD09-47CEEDED1FF1}"/>
              </a:ext>
            </a:extLst>
          </p:cNvPr>
          <p:cNvSpPr txBox="1"/>
          <p:nvPr/>
        </p:nvSpPr>
        <p:spPr>
          <a:xfrm>
            <a:off x="2846562" y="1037963"/>
            <a:ext cx="9013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latin typeface="Montserrat" panose="00000500000000000000" pitchFamily="50" charset="-70"/>
              </a:rPr>
              <a:t>Novadā atrodas divas sūkņu stacijas, kas ir kritiskā stāvoklī – </a:t>
            </a:r>
            <a:r>
              <a:rPr lang="lv-LV" dirty="0">
                <a:solidFill>
                  <a:srgbClr val="FF0000"/>
                </a:solidFill>
                <a:latin typeface="Montserrat" panose="00000500000000000000" pitchFamily="50" charset="-70"/>
              </a:rPr>
              <a:t>Mangaļu sūkņu stacija!!</a:t>
            </a:r>
            <a:r>
              <a:rPr lang="lv-LV" dirty="0">
                <a:latin typeface="Montserrat" panose="00000500000000000000" pitchFamily="50" charset="-70"/>
              </a:rPr>
              <a:t>, </a:t>
            </a:r>
            <a:r>
              <a:rPr lang="lv-LV" dirty="0" err="1">
                <a:latin typeface="Montserrat" panose="00000500000000000000" pitchFamily="50" charset="-70"/>
              </a:rPr>
              <a:t>Kalngalē</a:t>
            </a:r>
            <a:r>
              <a:rPr lang="lv-LV" dirty="0">
                <a:latin typeface="Montserrat" panose="00000500000000000000" pitchFamily="50" charset="-70"/>
              </a:rPr>
              <a:t> un </a:t>
            </a:r>
            <a:r>
              <a:rPr lang="lv-LV" dirty="0" err="1">
                <a:latin typeface="Montserrat" panose="00000500000000000000" pitchFamily="50" charset="-70"/>
              </a:rPr>
              <a:t>Laveru</a:t>
            </a:r>
            <a:r>
              <a:rPr lang="lv-LV" dirty="0">
                <a:latin typeface="Montserrat" panose="00000500000000000000" pitchFamily="50" charset="-70"/>
              </a:rPr>
              <a:t> sūkņu stacija, </a:t>
            </a:r>
            <a:r>
              <a:rPr lang="lv-LV" dirty="0" err="1">
                <a:latin typeface="Montserrat" panose="00000500000000000000" pitchFamily="50" charset="-70"/>
              </a:rPr>
              <a:t>Laveros</a:t>
            </a:r>
            <a:r>
              <a:rPr lang="lv-LV" dirty="0">
                <a:latin typeface="Montserrat" panose="00000500000000000000" pitchFamily="50" charset="-70"/>
              </a:rPr>
              <a:t>.  </a:t>
            </a:r>
          </a:p>
          <a:p>
            <a:pPr marL="342900" indent="-342900">
              <a:buFont typeface="+mj-lt"/>
              <a:buAutoNum type="arabicPeriod"/>
            </a:pPr>
            <a:endParaRPr lang="lv-LV" dirty="0">
              <a:latin typeface="Montserrat" panose="00000500000000000000" pitchFamily="50" charset="-7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2E6EBF-B82F-284E-71CC-C63856A56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b="16201"/>
          <a:stretch/>
        </p:blipFill>
        <p:spPr>
          <a:xfrm>
            <a:off x="6317549" y="1875453"/>
            <a:ext cx="3302312" cy="2075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689824-9E66-7816-90F3-81F09791B8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2947" y="3410365"/>
            <a:ext cx="3816220" cy="2862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82BBFC-8AA4-CFA3-1E6B-7DE88BB31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33" y="1875453"/>
            <a:ext cx="6006446" cy="4246896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22735F-0ACA-C338-AB44-D596C2F91552}"/>
              </a:ext>
            </a:extLst>
          </p:cNvPr>
          <p:cNvCxnSpPr>
            <a:cxnSpLocks/>
          </p:cNvCxnSpPr>
          <p:nvPr/>
        </p:nvCxnSpPr>
        <p:spPr>
          <a:xfrm flipV="1">
            <a:off x="1343608" y="4264090"/>
            <a:ext cx="6466114" cy="859739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429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1789">
            <a:off x="-3176" y="6326505"/>
            <a:ext cx="12198351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F177E85-A46D-305B-C2D3-32C54BFE7947}"/>
              </a:ext>
            </a:extLst>
          </p:cNvPr>
          <p:cNvSpPr txBox="1"/>
          <p:nvPr/>
        </p:nvSpPr>
        <p:spPr>
          <a:xfrm>
            <a:off x="60960" y="6380480"/>
            <a:ext cx="1207008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200"/>
              </a:lnSpc>
            </a:pP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CARNIKAVAS KOMUNĀLSERVISS</a:t>
            </a:r>
            <a:endParaRPr lang="en-US" sz="1000" dirty="0">
              <a:solidFill>
                <a:prstClr val="black">
                  <a:lumMod val="65000"/>
                  <a:lumOff val="35000"/>
                </a:prstClr>
              </a:solidFill>
              <a:latin typeface="Montserrat" pitchFamily="2" charset="77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CFCB85BE-8443-54E6-377B-0D2895F60974}"/>
              </a:ext>
            </a:extLst>
          </p:cNvPr>
          <p:cNvSpPr txBox="1"/>
          <p:nvPr/>
        </p:nvSpPr>
        <p:spPr>
          <a:xfrm>
            <a:off x="1574800" y="2449957"/>
            <a:ext cx="8893177" cy="7434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lv-LV" sz="3600" b="1" cap="all" dirty="0">
                <a:solidFill>
                  <a:srgbClr val="595959"/>
                </a:solidFill>
              </a:rPr>
              <a:t>Paldies par uzmanību!</a:t>
            </a:r>
            <a:endParaRPr lang="en-US" altLang="x-none" sz="3334" b="1" i="1" cap="all" dirty="0">
              <a:solidFill>
                <a:srgbClr val="595959"/>
              </a:solidFill>
              <a:latin typeface="Montserrat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42560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213"/>
            <a:lum/>
          </a:blip>
          <a:srcRect/>
          <a:stretch>
            <a:fillRect t="-7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1789">
            <a:off x="-3176" y="6326505"/>
            <a:ext cx="12198351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F177E85-A46D-305B-C2D3-32C54BFE7947}"/>
              </a:ext>
            </a:extLst>
          </p:cNvPr>
          <p:cNvSpPr txBox="1"/>
          <p:nvPr/>
        </p:nvSpPr>
        <p:spPr>
          <a:xfrm>
            <a:off x="60960" y="6380480"/>
            <a:ext cx="1207008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200"/>
              </a:lnSpc>
            </a:pP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CARNIKAVAS KOMUNĀLSERVISS     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I   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11.09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.202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4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8685D6-1E60-2C4C-81BB-61A5BE0E7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7298" y="15447"/>
            <a:ext cx="9378497" cy="89778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lv-LV" sz="2800" b="1" cap="all" dirty="0">
                <a:solidFill>
                  <a:srgbClr val="595959"/>
                </a:solidFill>
                <a:latin typeface="Montserrat" panose="00000500000000000000" pitchFamily="2" charset="-70"/>
              </a:rPr>
              <a:t>Vispārēja informācija</a:t>
            </a:r>
            <a:endParaRPr lang="en-US" sz="2800" b="1" cap="all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7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49A5A3-CE79-0FC9-617E-03045F039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6901" y="913235"/>
            <a:ext cx="8788894" cy="4890406"/>
          </a:xfrm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sz="2000" dirty="0">
                <a:latin typeface="Montserrat" panose="00000500000000000000" pitchFamily="2" charset="-70"/>
              </a:rPr>
              <a:t>Novadā atrodas 5 polderu teritorijas (Ādažu centra polderis, </a:t>
            </a:r>
            <a:r>
              <a:rPr lang="lv-LV" sz="2000" dirty="0" err="1">
                <a:latin typeface="Montserrat" panose="00000500000000000000" pitchFamily="2" charset="-70"/>
              </a:rPr>
              <a:t>Laveru</a:t>
            </a:r>
            <a:r>
              <a:rPr lang="lv-LV" sz="2000" dirty="0">
                <a:latin typeface="Montserrat" panose="00000500000000000000" pitchFamily="2" charset="-70"/>
              </a:rPr>
              <a:t> polderis, </a:t>
            </a:r>
            <a:r>
              <a:rPr lang="lv-LV" sz="2000" dirty="0" err="1">
                <a:latin typeface="Montserrat" panose="00000500000000000000" pitchFamily="2" charset="-70"/>
              </a:rPr>
              <a:t>Eimuru</a:t>
            </a:r>
            <a:r>
              <a:rPr lang="lv-LV" sz="2000" dirty="0">
                <a:latin typeface="Montserrat" panose="00000500000000000000" pitchFamily="2" charset="-70"/>
              </a:rPr>
              <a:t>-Mangaļu polderis, Carnikavas-Salas polderis, Carnikavas polderis).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sz="2000" dirty="0">
                <a:latin typeface="Montserrat" panose="00000500000000000000" pitchFamily="2" charset="-70"/>
              </a:rPr>
              <a:t>Kopā ir 9 sūkņu stacijas, 2 aizvari (pie </a:t>
            </a:r>
            <a:r>
              <a:rPr lang="lv-LV" sz="2000" dirty="0" err="1">
                <a:latin typeface="Montserrat" panose="00000500000000000000" pitchFamily="2" charset="-70"/>
              </a:rPr>
              <a:t>Vējupes</a:t>
            </a:r>
            <a:r>
              <a:rPr lang="lv-LV" sz="2000" dirty="0">
                <a:latin typeface="Montserrat" panose="00000500000000000000" pitchFamily="2" charset="-70"/>
              </a:rPr>
              <a:t> un pie </a:t>
            </a:r>
            <a:r>
              <a:rPr lang="lv-LV" sz="2000" dirty="0" err="1">
                <a:latin typeface="Montserrat" panose="00000500000000000000" pitchFamily="2" charset="-70"/>
              </a:rPr>
              <a:t>Vecštāles</a:t>
            </a:r>
            <a:r>
              <a:rPr lang="lv-LV" sz="2000" dirty="0">
                <a:latin typeface="Montserrat" panose="00000500000000000000" pitchFamily="2" charset="-70"/>
              </a:rPr>
              <a:t> ceļa) un 1 slūžas.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sz="2000" dirty="0">
                <a:latin typeface="Montserrat" panose="00000500000000000000" pitchFamily="2" charset="-70"/>
              </a:rPr>
              <a:t>Ādažu pagastā atrodas Gaujas-Daugavas kanāls, kas tiek plānots nodot pašvaldības pārvaldībā nākamajā gadā. 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lv-LV" sz="2200" dirty="0">
              <a:latin typeface="Montserrat" panose="00000500000000000000" pitchFamily="2" charset="-7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lv-LV" sz="2200" dirty="0">
              <a:latin typeface="Montserrat" panose="00000500000000000000" pitchFamily="2" charset="-7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lv-LV" sz="2200" dirty="0">
              <a:latin typeface="Montserrat" panose="000005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1960438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213"/>
            <a:lum/>
          </a:blip>
          <a:srcRect/>
          <a:stretch>
            <a:fillRect t="-7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1789">
            <a:off x="-3176" y="6326505"/>
            <a:ext cx="12198351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F177E85-A46D-305B-C2D3-32C54BFE7947}"/>
              </a:ext>
            </a:extLst>
          </p:cNvPr>
          <p:cNvSpPr txBox="1"/>
          <p:nvPr/>
        </p:nvSpPr>
        <p:spPr>
          <a:xfrm>
            <a:off x="60960" y="6380480"/>
            <a:ext cx="1207008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200"/>
              </a:lnSpc>
            </a:pP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CARNIKAVAS KOMUNĀLSERVISS     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I   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11.09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.202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4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C666B03-AD86-6129-2330-25EE070D4E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12225" y="183673"/>
            <a:ext cx="8386669" cy="5929848"/>
          </a:xfrm>
        </p:spPr>
      </p:pic>
    </p:spTree>
    <p:extLst>
      <p:ext uri="{BB962C8B-B14F-4D97-AF65-F5344CB8AC3E}">
        <p14:creationId xmlns:p14="http://schemas.microsoft.com/office/powerpoint/2010/main" val="3224557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213"/>
            <a:lum/>
          </a:blip>
          <a:srcRect/>
          <a:stretch>
            <a:fillRect t="-7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1789">
            <a:off x="-3176" y="6326505"/>
            <a:ext cx="12198351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F177E85-A46D-305B-C2D3-32C54BFE7947}"/>
              </a:ext>
            </a:extLst>
          </p:cNvPr>
          <p:cNvSpPr txBox="1"/>
          <p:nvPr/>
        </p:nvSpPr>
        <p:spPr>
          <a:xfrm>
            <a:off x="60960" y="6380480"/>
            <a:ext cx="1207008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200"/>
              </a:lnSpc>
            </a:pP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CARNIKAVAS KOMUNĀLSERVISS     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I   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11.09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.202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4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49A5A3-CE79-0FC9-617E-03045F039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6901" y="913235"/>
            <a:ext cx="8788894" cy="4890406"/>
          </a:xfrm>
          <a:noFill/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sz="2000" dirty="0">
                <a:latin typeface="Montserrat" panose="00000500000000000000" pitchFamily="2" charset="-70"/>
              </a:rPr>
              <a:t>Kopējais meliorācijas sistēmas kopgarums novadā:</a:t>
            </a:r>
          </a:p>
          <a:p>
            <a:pPr lvl="1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sz="1600" dirty="0">
                <a:latin typeface="Montserrat" panose="00000500000000000000" pitchFamily="2" charset="-70"/>
              </a:rPr>
              <a:t>Pašvaldības nozīmes koplietošanas novadgrāvji– ~69km</a:t>
            </a:r>
          </a:p>
          <a:p>
            <a:pPr lvl="1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sz="1600" dirty="0">
                <a:latin typeface="Montserrat" panose="00000500000000000000" pitchFamily="2" charset="-70"/>
              </a:rPr>
              <a:t>Koplietošanas novadgrāvji (t.sk. privātajos īpašumos) – ~67km</a:t>
            </a:r>
          </a:p>
          <a:p>
            <a:pPr lvl="1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sz="1600" dirty="0">
                <a:latin typeface="Montserrat" panose="00000500000000000000" pitchFamily="2" charset="-70"/>
              </a:rPr>
              <a:t>Pārējie (</a:t>
            </a:r>
            <a:r>
              <a:rPr lang="lv-LV" sz="1600" dirty="0" err="1">
                <a:latin typeface="Montserrat" panose="00000500000000000000" pitchFamily="2" charset="-70"/>
              </a:rPr>
              <a:t>susinātājgrāvji</a:t>
            </a:r>
            <a:r>
              <a:rPr lang="lv-LV" sz="1600" dirty="0">
                <a:latin typeface="Montserrat" panose="00000500000000000000" pitchFamily="2" charset="-70"/>
              </a:rPr>
              <a:t>) - ~30km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sz="2000" dirty="0">
                <a:latin typeface="Montserrat" panose="00000500000000000000" pitchFamily="2" charset="-70"/>
              </a:rPr>
              <a:t>Caurtekas novadā ir aptuveni 200+ gab.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sz="2000" dirty="0">
                <a:latin typeface="Montserrat" panose="00000500000000000000" pitchFamily="2" charset="-70"/>
              </a:rPr>
              <a:t>Novadā atrodas drenu sistēmas ar kopējo garumu aptuveni ~70km garumā.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lv-LV" sz="2200" dirty="0">
              <a:latin typeface="Montserrat" panose="00000500000000000000" pitchFamily="2" charset="-7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lv-LV" sz="2200" dirty="0">
              <a:latin typeface="Montserrat" panose="00000500000000000000" pitchFamily="2" charset="-70"/>
            </a:endParaRP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lv-LV" sz="2200" dirty="0">
              <a:latin typeface="Montserrat" panose="00000500000000000000" pitchFamily="2" charset="-70"/>
            </a:endParaRPr>
          </a:p>
        </p:txBody>
      </p:sp>
    </p:spTree>
    <p:extLst>
      <p:ext uri="{BB962C8B-B14F-4D97-AF65-F5344CB8AC3E}">
        <p14:creationId xmlns:p14="http://schemas.microsoft.com/office/powerpoint/2010/main" val="3576376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213"/>
            <a:lum/>
          </a:blip>
          <a:srcRect/>
          <a:stretch>
            <a:fillRect t="-7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1789">
            <a:off x="-3176" y="6326505"/>
            <a:ext cx="12198351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F177E85-A46D-305B-C2D3-32C54BFE7947}"/>
              </a:ext>
            </a:extLst>
          </p:cNvPr>
          <p:cNvSpPr txBox="1"/>
          <p:nvPr/>
        </p:nvSpPr>
        <p:spPr>
          <a:xfrm>
            <a:off x="60960" y="6380480"/>
            <a:ext cx="1207008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200"/>
              </a:lnSpc>
            </a:pP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CARNIKAVAS KOMUNĀLSERVISS     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I   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11.09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.202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4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18685D6-1E60-2C4C-81BB-61A5BE0E7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562" y="87824"/>
            <a:ext cx="8788894" cy="75493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lv-LV" sz="2800" b="1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70"/>
              </a:rPr>
              <a:t>Meliorācijas sistēmas tehniskais stāvoklis </a:t>
            </a:r>
            <a:endParaRPr lang="en-US" sz="2800" b="1" cap="all" dirty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-7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4132AE-BFDC-E1E2-23AD-3F3EB3158AE7}"/>
              </a:ext>
            </a:extLst>
          </p:cNvPr>
          <p:cNvSpPr txBox="1"/>
          <p:nvPr/>
        </p:nvSpPr>
        <p:spPr>
          <a:xfrm>
            <a:off x="2370429" y="887843"/>
            <a:ext cx="9741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i="1" dirty="0">
                <a:solidFill>
                  <a:srgbClr val="92D050"/>
                </a:solidFill>
                <a:latin typeface="Montserrat" panose="00000500000000000000" pitchFamily="50" charset="-70"/>
              </a:rPr>
              <a:t>Kopumā novadā meliorācijas sistēmas stāvoklis ir apmierinošs ar atsevišķiem lokāliem bojājumiem, kas tiek operatīvi novērsti.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FD6CC7-0807-CFB0-0F44-7CB00C110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822" y="2759196"/>
            <a:ext cx="4359015" cy="32692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EEF4099-85F2-2F2E-AB6D-C449B1E7C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813" y="1681610"/>
            <a:ext cx="4359016" cy="3269262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63241698-8310-6825-D27E-E46692B30FB7}"/>
              </a:ext>
            </a:extLst>
          </p:cNvPr>
          <p:cNvSpPr/>
          <p:nvPr/>
        </p:nvSpPr>
        <p:spPr>
          <a:xfrm rot="1126911">
            <a:off x="6437633" y="3925562"/>
            <a:ext cx="1872875" cy="446769"/>
          </a:xfrm>
          <a:prstGeom prst="rightArrow">
            <a:avLst>
              <a:gd name="adj1" fmla="val 36387"/>
              <a:gd name="adj2" fmla="val 12552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EB9C5F-9CB9-D170-DA86-020BA0B53EE7}"/>
              </a:ext>
            </a:extLst>
          </p:cNvPr>
          <p:cNvSpPr txBox="1"/>
          <p:nvPr/>
        </p:nvSpPr>
        <p:spPr>
          <a:xfrm>
            <a:off x="2929813" y="5245744"/>
            <a:ext cx="4870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>
                <a:latin typeface="Montserrat" panose="00000500000000000000" pitchFamily="50" charset="-70"/>
              </a:rPr>
              <a:t>Ādažu centra poldera aizsargdambja noslīdējums (pik.37/00)</a:t>
            </a:r>
          </a:p>
        </p:txBody>
      </p:sp>
    </p:spTree>
    <p:extLst>
      <p:ext uri="{BB962C8B-B14F-4D97-AF65-F5344CB8AC3E}">
        <p14:creationId xmlns:p14="http://schemas.microsoft.com/office/powerpoint/2010/main" val="2934537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213"/>
            <a:lum/>
          </a:blip>
          <a:srcRect/>
          <a:stretch>
            <a:fillRect t="-7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72652B-D097-0EDB-B312-E4FE2C2AAE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912"/>
          <a:stretch/>
        </p:blipFill>
        <p:spPr>
          <a:xfrm>
            <a:off x="6415574" y="1906723"/>
            <a:ext cx="5798838" cy="335264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1789">
            <a:off x="-3176" y="6326505"/>
            <a:ext cx="12198351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F177E85-A46D-305B-C2D3-32C54BFE7947}"/>
              </a:ext>
            </a:extLst>
          </p:cNvPr>
          <p:cNvSpPr txBox="1"/>
          <p:nvPr/>
        </p:nvSpPr>
        <p:spPr>
          <a:xfrm>
            <a:off x="60960" y="6380480"/>
            <a:ext cx="1207008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200"/>
              </a:lnSpc>
            </a:pP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CARNIKAVAS KOMUNĀLSERVISS     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I   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11.09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.202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4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E435E-32B9-EFF1-3C4E-33FBFB1D5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787" y="893563"/>
            <a:ext cx="3533580" cy="4711440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63241698-8310-6825-D27E-E46692B30FB7}"/>
              </a:ext>
            </a:extLst>
          </p:cNvPr>
          <p:cNvSpPr/>
          <p:nvPr/>
        </p:nvSpPr>
        <p:spPr>
          <a:xfrm rot="573624">
            <a:off x="3982257" y="2828508"/>
            <a:ext cx="3743487" cy="446769"/>
          </a:xfrm>
          <a:prstGeom prst="rightArrow">
            <a:avLst>
              <a:gd name="adj1" fmla="val 36387"/>
              <a:gd name="adj2" fmla="val 12552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3D1A0F-5A79-4242-5503-67277AB8A5B9}"/>
              </a:ext>
            </a:extLst>
          </p:cNvPr>
          <p:cNvSpPr txBox="1"/>
          <p:nvPr/>
        </p:nvSpPr>
        <p:spPr>
          <a:xfrm>
            <a:off x="7990119" y="5582322"/>
            <a:ext cx="3971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>
                <a:latin typeface="Montserrat" panose="00000500000000000000" pitchFamily="50" charset="-70"/>
              </a:rPr>
              <a:t>Caurtekas nogāzes izskalojums Baltezera iela 93</a:t>
            </a:r>
          </a:p>
        </p:txBody>
      </p:sp>
    </p:spTree>
    <p:extLst>
      <p:ext uri="{BB962C8B-B14F-4D97-AF65-F5344CB8AC3E}">
        <p14:creationId xmlns:p14="http://schemas.microsoft.com/office/powerpoint/2010/main" val="504158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213"/>
            <a:lum/>
          </a:blip>
          <a:srcRect/>
          <a:stretch>
            <a:fillRect t="-7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1789">
            <a:off x="-3176" y="6326505"/>
            <a:ext cx="12198351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F177E85-A46D-305B-C2D3-32C54BFE7947}"/>
              </a:ext>
            </a:extLst>
          </p:cNvPr>
          <p:cNvSpPr txBox="1"/>
          <p:nvPr/>
        </p:nvSpPr>
        <p:spPr>
          <a:xfrm>
            <a:off x="60960" y="6380480"/>
            <a:ext cx="1207008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200"/>
              </a:lnSpc>
            </a:pP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CARNIKAVAS KOMUNĀLSERVISS     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I   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11.09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.202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4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3D1A0F-5A79-4242-5503-67277AB8A5B9}"/>
              </a:ext>
            </a:extLst>
          </p:cNvPr>
          <p:cNvSpPr txBox="1"/>
          <p:nvPr/>
        </p:nvSpPr>
        <p:spPr>
          <a:xfrm>
            <a:off x="7221893" y="5744938"/>
            <a:ext cx="477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>
                <a:latin typeface="Montserrat" panose="00000500000000000000" pitchFamily="50" charset="-70"/>
              </a:rPr>
              <a:t>Viršu ielas caurtekas pārbūve, Gaujā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03EC5A-F4BD-8737-6041-A51E828C0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8391" y="438519"/>
            <a:ext cx="3765696" cy="50209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CB2071-20F9-689E-6280-590C7F7D4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5344" y="438519"/>
            <a:ext cx="3765696" cy="28242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ABE926-BC44-FB2C-F41D-E41B5098BC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37" y="1223316"/>
            <a:ext cx="3345025" cy="4460033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63241698-8310-6825-D27E-E46692B30FB7}"/>
              </a:ext>
            </a:extLst>
          </p:cNvPr>
          <p:cNvSpPr/>
          <p:nvPr/>
        </p:nvSpPr>
        <p:spPr>
          <a:xfrm rot="573624">
            <a:off x="2847911" y="3770571"/>
            <a:ext cx="4044391" cy="446769"/>
          </a:xfrm>
          <a:prstGeom prst="rightArrow">
            <a:avLst>
              <a:gd name="adj1" fmla="val 36387"/>
              <a:gd name="adj2" fmla="val 12552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11265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213"/>
            <a:lum/>
          </a:blip>
          <a:srcRect/>
          <a:stretch>
            <a:fillRect t="-7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1789">
            <a:off x="-3176" y="6326505"/>
            <a:ext cx="12198351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F177E85-A46D-305B-C2D3-32C54BFE7947}"/>
              </a:ext>
            </a:extLst>
          </p:cNvPr>
          <p:cNvSpPr txBox="1"/>
          <p:nvPr/>
        </p:nvSpPr>
        <p:spPr>
          <a:xfrm>
            <a:off x="60960" y="6380480"/>
            <a:ext cx="1207008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200"/>
              </a:lnSpc>
            </a:pP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CARNIKAVAS KOMUNĀLSERVISS     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I   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11.09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.202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4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3D1A0F-5A79-4242-5503-67277AB8A5B9}"/>
              </a:ext>
            </a:extLst>
          </p:cNvPr>
          <p:cNvSpPr txBox="1"/>
          <p:nvPr/>
        </p:nvSpPr>
        <p:spPr>
          <a:xfrm>
            <a:off x="3872204" y="5510618"/>
            <a:ext cx="8319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 err="1">
                <a:latin typeface="Montserrat" panose="00000500000000000000" pitchFamily="50" charset="-70"/>
              </a:rPr>
              <a:t>Susinātājgrāvja</a:t>
            </a:r>
            <a:r>
              <a:rPr lang="lv-LV" i="1" dirty="0">
                <a:latin typeface="Montserrat" panose="00000500000000000000" pitchFamily="50" charset="-70"/>
              </a:rPr>
              <a:t> un caurtekas pārbūve (Rīgas gatve 34) no Vārpu ielas līdz Draudzības ielas aplim tīrīšana (procesā)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7275AF-45D3-256C-FEAD-67A1FAC63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44129" y="1327411"/>
            <a:ext cx="4590661" cy="3442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DAC861-7B2A-CA93-E047-5B3E0742B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719873" y="1327411"/>
            <a:ext cx="4590660" cy="344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56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213"/>
            <a:lum/>
          </a:blip>
          <a:srcRect/>
          <a:stretch>
            <a:fillRect t="-7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 rot="1789">
            <a:off x="-3176" y="6326505"/>
            <a:ext cx="12198351" cy="0"/>
          </a:xfrm>
          <a:prstGeom prst="line">
            <a:avLst/>
          </a:prstGeom>
          <a:ln w="952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4F177E85-A46D-305B-C2D3-32C54BFE7947}"/>
              </a:ext>
            </a:extLst>
          </p:cNvPr>
          <p:cNvSpPr txBox="1"/>
          <p:nvPr/>
        </p:nvSpPr>
        <p:spPr>
          <a:xfrm>
            <a:off x="60960" y="6380480"/>
            <a:ext cx="12070080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200"/>
              </a:lnSpc>
            </a:pP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CARNIKAVAS KOMUNĀLSERVISS     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I   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11.09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.202</a:t>
            </a:r>
            <a:r>
              <a:rPr lang="lv-LV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4</a:t>
            </a:r>
            <a:r>
              <a:rPr lang="en-US" sz="1000" dirty="0">
                <a:solidFill>
                  <a:prstClr val="black">
                    <a:lumMod val="65000"/>
                    <a:lumOff val="35000"/>
                  </a:prstClr>
                </a:solidFill>
                <a:latin typeface="Montserrat" pitchFamily="2" charset="77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3D1A0F-5A79-4242-5503-67277AB8A5B9}"/>
              </a:ext>
            </a:extLst>
          </p:cNvPr>
          <p:cNvSpPr txBox="1"/>
          <p:nvPr/>
        </p:nvSpPr>
        <p:spPr>
          <a:xfrm>
            <a:off x="5626359" y="5866500"/>
            <a:ext cx="6848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i="1" dirty="0">
                <a:latin typeface="Montserrat" panose="00000500000000000000" pitchFamily="50" charset="-70"/>
              </a:rPr>
              <a:t>Torņa ielā </a:t>
            </a:r>
            <a:r>
              <a:rPr lang="lv-LV" i="1" dirty="0" err="1">
                <a:latin typeface="Montserrat" panose="00000500000000000000" pitchFamily="50" charset="-70"/>
              </a:rPr>
              <a:t>iesēdums</a:t>
            </a:r>
            <a:r>
              <a:rPr lang="lv-LV" i="1" dirty="0">
                <a:latin typeface="Montserrat" panose="00000500000000000000" pitchFamily="50" charset="-70"/>
              </a:rPr>
              <a:t> virs caurtekas, </a:t>
            </a:r>
            <a:r>
              <a:rPr lang="lv-LV" i="1" dirty="0" err="1">
                <a:latin typeface="Montserrat" panose="00000500000000000000" pitchFamily="50" charset="-70"/>
              </a:rPr>
              <a:t>Garciems</a:t>
            </a:r>
            <a:r>
              <a:rPr lang="lv-LV" i="1" dirty="0">
                <a:latin typeface="Montserrat" panose="00000500000000000000" pitchFamily="50" charset="-70"/>
              </a:rPr>
              <a:t> (procesā)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DC8552-C8C6-AD4C-9C84-FD1222363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894" y="943790"/>
            <a:ext cx="3551679" cy="4735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87696C-EF6A-B75E-C768-D39AFE849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6881" y="621183"/>
            <a:ext cx="2883160" cy="5125618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354F33E1-641E-D18F-98CC-851A42A64A62}"/>
              </a:ext>
            </a:extLst>
          </p:cNvPr>
          <p:cNvSpPr/>
          <p:nvPr/>
        </p:nvSpPr>
        <p:spPr>
          <a:xfrm rot="21309818">
            <a:off x="5722316" y="3092943"/>
            <a:ext cx="3623766" cy="437265"/>
          </a:xfrm>
          <a:prstGeom prst="rightArrow">
            <a:avLst>
              <a:gd name="adj1" fmla="val 39222"/>
              <a:gd name="adj2" fmla="val 125527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55973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0D9C60C813EB46BBE1E60110B66861" ma:contentTypeVersion="0" ma:contentTypeDescription="Create a new document." ma:contentTypeScope="" ma:versionID="163c06e50924a046c8042680f44ce54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6844c0d118ff8ded165e2b3180cbee9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E24B9D-5AC3-47BF-8984-DF5B96A056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8FE4A25-CD11-48C2-9E01-67275D5F21C4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6404388-E8D1-49A5-893B-E0BB1C4FF7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14749</TotalTime>
  <Words>468</Words>
  <Application>Microsoft Office PowerPoint</Application>
  <PresentationFormat>Widescreen</PresentationFormat>
  <Paragraphs>60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Montserrat</vt:lpstr>
      <vt:lpstr>Montserrat Medium</vt:lpstr>
      <vt:lpstr>Wingdings</vt:lpstr>
      <vt:lpstr>Office Theme</vt:lpstr>
      <vt:lpstr>PowerPoint Presentation</vt:lpstr>
      <vt:lpstr>Vispārēja informācija</vt:lpstr>
      <vt:lpstr>PowerPoint Presentation</vt:lpstr>
      <vt:lpstr>PowerPoint Presentation</vt:lpstr>
      <vt:lpstr>Meliorācijas sistēmas tehniskais stāvoklis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Problēmas ar ko saskaramies </vt:lpstr>
      <vt:lpstr>Veicamās darbības</vt:lpstr>
      <vt:lpstr>Papildus informācija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Siltumapgādes tarifs</dc:title>
  <dc:creator>CND Office10</dc:creator>
  <cp:lastModifiedBy>Sintija Tenisa</cp:lastModifiedBy>
  <cp:revision>280</cp:revision>
  <cp:lastPrinted>2023-05-10T06:23:10Z</cp:lastPrinted>
  <dcterms:created xsi:type="dcterms:W3CDTF">2016-05-19T10:18:40Z</dcterms:created>
  <dcterms:modified xsi:type="dcterms:W3CDTF">2024-09-17T13:05:36Z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0x0101001A0D9C60C813EB46BBE1E60110B66861</vt:lpwstr>
  </property>
</Properties>
</file>