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png"/>
  <Override PartName="/ppt/media/image7.jpg" ContentType="image/png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455" r:id="rId6"/>
    <p:sldId id="457" r:id="rId7"/>
    <p:sldId id="468" r:id="rId8"/>
    <p:sldId id="462" r:id="rId9"/>
    <p:sldId id="463" r:id="rId10"/>
    <p:sldId id="469" r:id="rId11"/>
    <p:sldId id="470" r:id="rId12"/>
    <p:sldId id="471" r:id="rId13"/>
    <p:sldId id="472" r:id="rId14"/>
    <p:sldId id="464" r:id="rId15"/>
    <p:sldId id="465" r:id="rId16"/>
    <p:sldId id="466" r:id="rId17"/>
    <p:sldId id="467" r:id="rId18"/>
    <p:sldId id="441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595959"/>
    <a:srgbClr val="77A4BE"/>
    <a:srgbClr val="993300"/>
    <a:srgbClr val="AA4839"/>
    <a:srgbClr val="CDC847"/>
    <a:srgbClr val="F3DEA0"/>
    <a:srgbClr val="66FF33"/>
    <a:srgbClr val="99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60960" y="2565352"/>
            <a:ext cx="12195180" cy="268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b="1" i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Informatīvais ziņojums</a:t>
            </a:r>
          </a:p>
          <a:p>
            <a:pPr algn="ctr" defTabSz="609630">
              <a:lnSpc>
                <a:spcPts val="5280"/>
              </a:lnSpc>
            </a:pPr>
            <a:endParaRPr lang="lv-LV" sz="4400" b="1" i="1" cap="all" dirty="0">
              <a:solidFill>
                <a:srgbClr val="FFFFFF"/>
              </a:solidFill>
              <a:latin typeface="Montserrat" panose="00000500000000000000" pitchFamily="2" charset="-70"/>
            </a:endParaRPr>
          </a:p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Meliorācijas sistēmas tehniskais stāvoklis Ādažu novadā</a:t>
            </a:r>
            <a:endParaRPr lang="en-US" sz="4400" b="1" cap="all" dirty="0">
              <a:solidFill>
                <a:srgbClr val="FFFFFF"/>
              </a:solidFill>
              <a:latin typeface="Montserrat" panose="00000500000000000000" pitchFamily="2" charset="-7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  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293812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D1A0F-5A79-4242-5503-67277AB8A5B9}"/>
              </a:ext>
            </a:extLst>
          </p:cNvPr>
          <p:cNvSpPr txBox="1"/>
          <p:nvPr/>
        </p:nvSpPr>
        <p:spPr>
          <a:xfrm>
            <a:off x="7725747" y="5866500"/>
            <a:ext cx="4749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Montserrat" panose="00000500000000000000" pitchFamily="50" charset="-70"/>
              </a:rPr>
              <a:t>Dažādas bebru izraisītas darbības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05214-A1B1-F21E-F150-0C0FE8220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052" y="124279"/>
            <a:ext cx="3371948" cy="59945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622778-00C2-4BA0-E0E2-B4DD25D85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3256" y="124279"/>
            <a:ext cx="3083767" cy="41116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5F4C5E-900C-86D9-56A7-2EF8D819E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7575" y="2546474"/>
            <a:ext cx="4290383" cy="321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21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59734-D74A-2CD1-BD09-47CEEDED1FF1}"/>
              </a:ext>
            </a:extLst>
          </p:cNvPr>
          <p:cNvSpPr txBox="1"/>
          <p:nvPr/>
        </p:nvSpPr>
        <p:spPr>
          <a:xfrm>
            <a:off x="2985978" y="1292043"/>
            <a:ext cx="8649478" cy="3505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Montserrat" panose="00000500000000000000" pitchFamily="50" charset="-70"/>
              </a:rPr>
              <a:t>Papildus veiktie darbi: </a:t>
            </a:r>
          </a:p>
          <a:p>
            <a:endParaRPr lang="lv-LV" dirty="0">
              <a:latin typeface="Montserrat" panose="00000500000000000000" pitchFamily="50" charset="-7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 err="1">
                <a:latin typeface="Montserrat" panose="00000500000000000000" pitchFamily="50" charset="-70"/>
              </a:rPr>
              <a:t>Lielstapriņu</a:t>
            </a:r>
            <a:r>
              <a:rPr lang="lv-LV" dirty="0">
                <a:latin typeface="Montserrat" panose="00000500000000000000" pitchFamily="50" charset="-70"/>
              </a:rPr>
              <a:t> un </a:t>
            </a:r>
            <a:r>
              <a:rPr lang="lv-LV" dirty="0" err="1">
                <a:latin typeface="Montserrat" panose="00000500000000000000" pitchFamily="50" charset="-70"/>
              </a:rPr>
              <a:t>Mazstapriņu</a:t>
            </a:r>
            <a:r>
              <a:rPr lang="lv-LV" dirty="0">
                <a:latin typeface="Montserrat" panose="00000500000000000000" pitchFamily="50" charset="-70"/>
              </a:rPr>
              <a:t> ielas krustojumā caurtekas pārbūve (</a:t>
            </a:r>
            <a:r>
              <a:rPr lang="lv-LV" dirty="0" err="1">
                <a:latin typeface="Montserrat" panose="00000500000000000000" pitchFamily="50" charset="-70"/>
              </a:rPr>
              <a:t>Stapriņu</a:t>
            </a:r>
            <a:r>
              <a:rPr lang="lv-LV" dirty="0">
                <a:latin typeface="Montserrat" panose="00000500000000000000" pitchFamily="50" charset="-70"/>
              </a:rPr>
              <a:t> ciems),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Medus un Pureņu ielas krustojumā caurtekas pārbūve (</a:t>
            </a:r>
            <a:r>
              <a:rPr lang="lv-LV" dirty="0" err="1">
                <a:latin typeface="Montserrat" panose="00000500000000000000" pitchFamily="50" charset="-70"/>
              </a:rPr>
              <a:t>Garupe</a:t>
            </a:r>
            <a:r>
              <a:rPr lang="lv-LV" dirty="0">
                <a:latin typeface="Montserrat" panose="00000500000000000000" pitchFamily="50" charset="-70"/>
              </a:rPr>
              <a:t>),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Niedru un lēpju pļaušana Ādažu novadā,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Esošo meliorācijas grāvju un aizsargdambju uzturēšana t.sk. pļaušana (patstāvīgi).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Bebru dambju jaukšana.</a:t>
            </a:r>
          </a:p>
        </p:txBody>
      </p:sp>
    </p:spTree>
    <p:extLst>
      <p:ext uri="{BB962C8B-B14F-4D97-AF65-F5344CB8AC3E}">
        <p14:creationId xmlns:p14="http://schemas.microsoft.com/office/powerpoint/2010/main" val="1748426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562" y="150850"/>
            <a:ext cx="8788894" cy="7549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Problēmas ar ko saskaramies 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59734-D74A-2CD1-BD09-47CEEDED1FF1}"/>
              </a:ext>
            </a:extLst>
          </p:cNvPr>
          <p:cNvSpPr txBox="1"/>
          <p:nvPr/>
        </p:nvSpPr>
        <p:spPr>
          <a:xfrm>
            <a:off x="2985978" y="1637275"/>
            <a:ext cx="864947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Apgrūtināta piekļuve meliorācijas grāvjiem to uzturēšanai/pārtīrīšanai,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 err="1">
                <a:latin typeface="Montserrat" panose="00000500000000000000" pitchFamily="50" charset="-70"/>
              </a:rPr>
              <a:t>Biogēno</a:t>
            </a:r>
            <a:r>
              <a:rPr lang="lv-LV" dirty="0">
                <a:latin typeface="Montserrat" panose="00000500000000000000" pitchFamily="50" charset="-70"/>
              </a:rPr>
              <a:t> piesārņojumu klātbūtne meliorācijas sistēmas grāvjos,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Nelegāli tiek aizbērti vai pārbūvēti meliorācijas sistēmas elementi apdzīvotās vietās,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Notiek intensīva bebru darbība īpaši apdzīvotās teritorijās,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Netiek uzturēta meliorācijas sistēmas privātajos zemes gabalos,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Tiek piegružota meliorācijas sistēma.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dirty="0"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759381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562" y="150850"/>
            <a:ext cx="8788894" cy="7549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Veicamās darbības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B9D7C6-8E62-FDA1-2362-6495A5A61188}"/>
              </a:ext>
            </a:extLst>
          </p:cNvPr>
          <p:cNvSpPr txBox="1"/>
          <p:nvPr/>
        </p:nvSpPr>
        <p:spPr>
          <a:xfrm>
            <a:off x="2985978" y="1637275"/>
            <a:ext cx="86494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Nepieciešami lielāki finanšu resursi meliorācijas sistēmas uzturēšanai,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Jāiegādājas tehnika, ko varētu izmantot meliorācijas grāvju uzturēšanai,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Sadarbojoties ar būvvaldi apsekot meliorācijas sistēmas, kas atrodas apdzīvotajās vietās,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lv-LV" dirty="0">
                <a:latin typeface="Montserrat" panose="00000500000000000000" pitchFamily="50" charset="-70"/>
              </a:rPr>
              <a:t>Samazināt </a:t>
            </a:r>
            <a:r>
              <a:rPr lang="lv-LV" dirty="0" err="1">
                <a:latin typeface="Montserrat" panose="00000500000000000000" pitchFamily="50" charset="-70"/>
              </a:rPr>
              <a:t>biogēno</a:t>
            </a:r>
            <a:r>
              <a:rPr lang="lv-LV" dirty="0">
                <a:latin typeface="Montserrat" panose="00000500000000000000" pitchFamily="50" charset="-70"/>
              </a:rPr>
              <a:t> piesārņojumu uzrunājot iedzīvotājus reģistrēt DKS.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lv-LV" dirty="0"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577333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562" y="150850"/>
            <a:ext cx="8788894" cy="7549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Papildus informācija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59734-D74A-2CD1-BD09-47CEEDED1FF1}"/>
              </a:ext>
            </a:extLst>
          </p:cNvPr>
          <p:cNvSpPr txBox="1"/>
          <p:nvPr/>
        </p:nvSpPr>
        <p:spPr>
          <a:xfrm>
            <a:off x="2846562" y="1037963"/>
            <a:ext cx="9013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Montserrat" panose="00000500000000000000" pitchFamily="50" charset="-70"/>
              </a:rPr>
              <a:t>Novadā atrodas divas sūkņu stacijas, kas ir kritiskā stāvoklī – </a:t>
            </a:r>
            <a:r>
              <a:rPr lang="lv-LV" dirty="0">
                <a:solidFill>
                  <a:srgbClr val="FF0000"/>
                </a:solidFill>
                <a:latin typeface="Montserrat" panose="00000500000000000000" pitchFamily="50" charset="-70"/>
              </a:rPr>
              <a:t>Mangaļu sūkņu stacija!!</a:t>
            </a:r>
            <a:r>
              <a:rPr lang="lv-LV" dirty="0">
                <a:latin typeface="Montserrat" panose="00000500000000000000" pitchFamily="50" charset="-70"/>
              </a:rPr>
              <a:t>, </a:t>
            </a:r>
            <a:r>
              <a:rPr lang="lv-LV" dirty="0" err="1">
                <a:latin typeface="Montserrat" panose="00000500000000000000" pitchFamily="50" charset="-70"/>
              </a:rPr>
              <a:t>Kalngalē</a:t>
            </a:r>
            <a:r>
              <a:rPr lang="lv-LV" dirty="0">
                <a:latin typeface="Montserrat" panose="00000500000000000000" pitchFamily="50" charset="-70"/>
              </a:rPr>
              <a:t> un </a:t>
            </a:r>
            <a:r>
              <a:rPr lang="lv-LV" dirty="0" err="1">
                <a:latin typeface="Montserrat" panose="00000500000000000000" pitchFamily="50" charset="-70"/>
              </a:rPr>
              <a:t>Laveru</a:t>
            </a:r>
            <a:r>
              <a:rPr lang="lv-LV" dirty="0">
                <a:latin typeface="Montserrat" panose="00000500000000000000" pitchFamily="50" charset="-70"/>
              </a:rPr>
              <a:t> sūkņu stacija, </a:t>
            </a:r>
            <a:r>
              <a:rPr lang="lv-LV" dirty="0" err="1">
                <a:latin typeface="Montserrat" panose="00000500000000000000" pitchFamily="50" charset="-70"/>
              </a:rPr>
              <a:t>Laveros</a:t>
            </a:r>
            <a:r>
              <a:rPr lang="lv-LV" dirty="0">
                <a:latin typeface="Montserrat" panose="00000500000000000000" pitchFamily="50" charset="-70"/>
              </a:rPr>
              <a:t>.  </a:t>
            </a:r>
          </a:p>
          <a:p>
            <a:pPr marL="342900" indent="-342900">
              <a:buFont typeface="+mj-lt"/>
              <a:buAutoNum type="arabicPeriod"/>
            </a:pPr>
            <a:endParaRPr lang="lv-LV" dirty="0">
              <a:latin typeface="Montserrat" panose="00000500000000000000" pitchFamily="50" charset="-7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2E6EBF-B82F-284E-71CC-C63856A56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6201"/>
          <a:stretch/>
        </p:blipFill>
        <p:spPr>
          <a:xfrm>
            <a:off x="6317549" y="1875453"/>
            <a:ext cx="3302312" cy="2075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689824-9E66-7816-90F3-81F09791B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82947" y="3410365"/>
            <a:ext cx="3816220" cy="28621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82BBFC-8AA4-CFA3-1E6B-7DE88BB310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33" y="1875453"/>
            <a:ext cx="6006446" cy="4246896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422735F-0ACA-C338-AB44-D596C2F91552}"/>
              </a:ext>
            </a:extLst>
          </p:cNvPr>
          <p:cNvCxnSpPr>
            <a:cxnSpLocks/>
          </p:cNvCxnSpPr>
          <p:nvPr/>
        </p:nvCxnSpPr>
        <p:spPr>
          <a:xfrm flipV="1">
            <a:off x="1343608" y="4264090"/>
            <a:ext cx="6466114" cy="85973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429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298" y="15447"/>
            <a:ext cx="9378497" cy="8977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Vispārēja informācija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6901" y="913235"/>
            <a:ext cx="8788894" cy="4890406"/>
          </a:xfrm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>
                <a:latin typeface="Montserrat" panose="00000500000000000000" pitchFamily="2" charset="-70"/>
              </a:rPr>
              <a:t>Novadā atrodas 5 polderu teritorijas (Ādažu centra polderis, </a:t>
            </a:r>
            <a:r>
              <a:rPr lang="lv-LV" sz="2000" dirty="0" err="1">
                <a:latin typeface="Montserrat" panose="00000500000000000000" pitchFamily="2" charset="-70"/>
              </a:rPr>
              <a:t>Laveru</a:t>
            </a:r>
            <a:r>
              <a:rPr lang="lv-LV" sz="2000" dirty="0">
                <a:latin typeface="Montserrat" panose="00000500000000000000" pitchFamily="2" charset="-70"/>
              </a:rPr>
              <a:t> polderis, </a:t>
            </a:r>
            <a:r>
              <a:rPr lang="lv-LV" sz="2000" dirty="0" err="1">
                <a:latin typeface="Montserrat" panose="00000500000000000000" pitchFamily="2" charset="-70"/>
              </a:rPr>
              <a:t>Eimuru</a:t>
            </a:r>
            <a:r>
              <a:rPr lang="lv-LV" sz="2000" dirty="0">
                <a:latin typeface="Montserrat" panose="00000500000000000000" pitchFamily="2" charset="-70"/>
              </a:rPr>
              <a:t>-Mangaļu polderis, Carnikavas-Salas polderis, Carnikavas polderis).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>
                <a:latin typeface="Montserrat" panose="00000500000000000000" pitchFamily="2" charset="-70"/>
              </a:rPr>
              <a:t>Kopā ir 9 sūkņu stacijas, 2 aizvari (pie </a:t>
            </a:r>
            <a:r>
              <a:rPr lang="lv-LV" sz="2000" dirty="0" err="1">
                <a:latin typeface="Montserrat" panose="00000500000000000000" pitchFamily="2" charset="-70"/>
              </a:rPr>
              <a:t>Vējupes</a:t>
            </a:r>
            <a:r>
              <a:rPr lang="lv-LV" sz="2000" dirty="0">
                <a:latin typeface="Montserrat" panose="00000500000000000000" pitchFamily="2" charset="-70"/>
              </a:rPr>
              <a:t> un pie </a:t>
            </a:r>
            <a:r>
              <a:rPr lang="lv-LV" sz="2000" dirty="0" err="1">
                <a:latin typeface="Montserrat" panose="00000500000000000000" pitchFamily="2" charset="-70"/>
              </a:rPr>
              <a:t>Vecštāles</a:t>
            </a:r>
            <a:r>
              <a:rPr lang="lv-LV" sz="2000" dirty="0">
                <a:latin typeface="Montserrat" panose="00000500000000000000" pitchFamily="2" charset="-70"/>
              </a:rPr>
              <a:t> ceļa) un 1 slūžas.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>
                <a:latin typeface="Montserrat" panose="00000500000000000000" pitchFamily="2" charset="-70"/>
              </a:rPr>
              <a:t>Ādažu pagastā atrodas Gaujas-Daugavas kanāls, kas tiek plānots nodot pašvaldības pārvaldībā nākamajā gadā.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96043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C666B03-AD86-6129-2330-25EE070D4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12225" y="183673"/>
            <a:ext cx="8386669" cy="5929848"/>
          </a:xfrm>
        </p:spPr>
      </p:pic>
    </p:spTree>
    <p:extLst>
      <p:ext uri="{BB962C8B-B14F-4D97-AF65-F5344CB8AC3E}">
        <p14:creationId xmlns:p14="http://schemas.microsoft.com/office/powerpoint/2010/main" val="322455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6901" y="913235"/>
            <a:ext cx="8788894" cy="4890406"/>
          </a:xfrm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>
                <a:latin typeface="Montserrat" panose="00000500000000000000" pitchFamily="2" charset="-70"/>
              </a:rPr>
              <a:t>Kopējais meliorācijas sistēmas kopgarums novadā: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 dirty="0">
                <a:latin typeface="Montserrat" panose="00000500000000000000" pitchFamily="2" charset="-70"/>
              </a:rPr>
              <a:t>Pašvaldības nozīmes koplietošanas novadgrāvji– ~69km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 dirty="0">
                <a:latin typeface="Montserrat" panose="00000500000000000000" pitchFamily="2" charset="-70"/>
              </a:rPr>
              <a:t>Koplietošanas novadgrāvji (t.sk. privātajos īpašumos) – ~67km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600" dirty="0">
                <a:latin typeface="Montserrat" panose="00000500000000000000" pitchFamily="2" charset="-70"/>
              </a:rPr>
              <a:t>Pārējie (</a:t>
            </a:r>
            <a:r>
              <a:rPr lang="lv-LV" sz="1600" dirty="0" err="1">
                <a:latin typeface="Montserrat" panose="00000500000000000000" pitchFamily="2" charset="-70"/>
              </a:rPr>
              <a:t>susinātājgrāvji</a:t>
            </a:r>
            <a:r>
              <a:rPr lang="lv-LV" sz="1600" dirty="0">
                <a:latin typeface="Montserrat" panose="00000500000000000000" pitchFamily="2" charset="-70"/>
              </a:rPr>
              <a:t>) - ~30km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>
                <a:latin typeface="Montserrat" panose="00000500000000000000" pitchFamily="2" charset="-70"/>
              </a:rPr>
              <a:t>Caurtekas novadā ir aptuveni 200+ gab.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2000" dirty="0">
                <a:latin typeface="Montserrat" panose="00000500000000000000" pitchFamily="2" charset="-70"/>
              </a:rPr>
              <a:t>Novadā atrodas drenu sistēmas ar kopējo garumu aptuveni ~70km garumā.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576376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562" y="87824"/>
            <a:ext cx="8788894" cy="75493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lv-LV" sz="28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</a:rPr>
              <a:t>Meliorācijas sistēmas tehniskais stāvoklis </a:t>
            </a:r>
            <a:endParaRPr lang="en-US" sz="28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4132AE-BFDC-E1E2-23AD-3F3EB3158AE7}"/>
              </a:ext>
            </a:extLst>
          </p:cNvPr>
          <p:cNvSpPr txBox="1"/>
          <p:nvPr/>
        </p:nvSpPr>
        <p:spPr>
          <a:xfrm>
            <a:off x="2370429" y="887843"/>
            <a:ext cx="9741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i="1" dirty="0">
                <a:solidFill>
                  <a:srgbClr val="92D050"/>
                </a:solidFill>
                <a:latin typeface="Montserrat" panose="00000500000000000000" pitchFamily="50" charset="-70"/>
              </a:rPr>
              <a:t>Kopumā novadā meliorācijas sistēmas stāvoklis ir apmierinošs ar atsevišķiem lokāliem bojājumiem, kas tiek operatīvi novērsti.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FD6CC7-0807-CFB0-0F44-7CB00C110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822" y="2759196"/>
            <a:ext cx="4359015" cy="32692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EF4099-85F2-2F2E-AB6D-C449B1E7C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813" y="1681610"/>
            <a:ext cx="4359016" cy="3269262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63241698-8310-6825-D27E-E46692B30FB7}"/>
              </a:ext>
            </a:extLst>
          </p:cNvPr>
          <p:cNvSpPr/>
          <p:nvPr/>
        </p:nvSpPr>
        <p:spPr>
          <a:xfrm rot="1126911">
            <a:off x="6437633" y="3925562"/>
            <a:ext cx="1872875" cy="446769"/>
          </a:xfrm>
          <a:prstGeom prst="rightArrow">
            <a:avLst>
              <a:gd name="adj1" fmla="val 36387"/>
              <a:gd name="adj2" fmla="val 12552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EB9C5F-9CB9-D170-DA86-020BA0B53EE7}"/>
              </a:ext>
            </a:extLst>
          </p:cNvPr>
          <p:cNvSpPr txBox="1"/>
          <p:nvPr/>
        </p:nvSpPr>
        <p:spPr>
          <a:xfrm>
            <a:off x="2929813" y="5245744"/>
            <a:ext cx="4870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Montserrat" panose="00000500000000000000" pitchFamily="50" charset="-70"/>
              </a:rPr>
              <a:t>Ādažu centra poldera aizsargdambja noslīdējums (pik.37/00)</a:t>
            </a:r>
          </a:p>
        </p:txBody>
      </p:sp>
    </p:spTree>
    <p:extLst>
      <p:ext uri="{BB962C8B-B14F-4D97-AF65-F5344CB8AC3E}">
        <p14:creationId xmlns:p14="http://schemas.microsoft.com/office/powerpoint/2010/main" val="2934537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72652B-D097-0EDB-B312-E4FE2C2AAE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912"/>
          <a:stretch/>
        </p:blipFill>
        <p:spPr>
          <a:xfrm>
            <a:off x="6415574" y="1906723"/>
            <a:ext cx="5798838" cy="335264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E435E-32B9-EFF1-3C4E-33FBFB1D5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4787" y="893563"/>
            <a:ext cx="3533580" cy="4711440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63241698-8310-6825-D27E-E46692B30FB7}"/>
              </a:ext>
            </a:extLst>
          </p:cNvPr>
          <p:cNvSpPr/>
          <p:nvPr/>
        </p:nvSpPr>
        <p:spPr>
          <a:xfrm rot="573624">
            <a:off x="3982257" y="2828508"/>
            <a:ext cx="3743487" cy="446769"/>
          </a:xfrm>
          <a:prstGeom prst="rightArrow">
            <a:avLst>
              <a:gd name="adj1" fmla="val 36387"/>
              <a:gd name="adj2" fmla="val 12552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D1A0F-5A79-4242-5503-67277AB8A5B9}"/>
              </a:ext>
            </a:extLst>
          </p:cNvPr>
          <p:cNvSpPr txBox="1"/>
          <p:nvPr/>
        </p:nvSpPr>
        <p:spPr>
          <a:xfrm>
            <a:off x="7990119" y="5582322"/>
            <a:ext cx="3971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Montserrat" panose="00000500000000000000" pitchFamily="50" charset="-70"/>
              </a:rPr>
              <a:t>Caurtekas nogāzes izskalojums Baltezera iela 93</a:t>
            </a:r>
          </a:p>
        </p:txBody>
      </p:sp>
    </p:spTree>
    <p:extLst>
      <p:ext uri="{BB962C8B-B14F-4D97-AF65-F5344CB8AC3E}">
        <p14:creationId xmlns:p14="http://schemas.microsoft.com/office/powerpoint/2010/main" val="504158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D1A0F-5A79-4242-5503-67277AB8A5B9}"/>
              </a:ext>
            </a:extLst>
          </p:cNvPr>
          <p:cNvSpPr txBox="1"/>
          <p:nvPr/>
        </p:nvSpPr>
        <p:spPr>
          <a:xfrm>
            <a:off x="7221893" y="5744938"/>
            <a:ext cx="477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Montserrat" panose="00000500000000000000" pitchFamily="50" charset="-70"/>
              </a:rPr>
              <a:t>Viršu ielas caurtekas pārbūve, Gaujā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03EC5A-F4BD-8737-6041-A51E828C0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8391" y="438519"/>
            <a:ext cx="3765696" cy="50209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CB2071-20F9-689E-6280-590C7F7D4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5344" y="438519"/>
            <a:ext cx="3765696" cy="28242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ABE926-BC44-FB2C-F41D-E41B5098BC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37" y="1223316"/>
            <a:ext cx="3345025" cy="4460033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63241698-8310-6825-D27E-E46692B30FB7}"/>
              </a:ext>
            </a:extLst>
          </p:cNvPr>
          <p:cNvSpPr/>
          <p:nvPr/>
        </p:nvSpPr>
        <p:spPr>
          <a:xfrm rot="573624">
            <a:off x="2847911" y="3770571"/>
            <a:ext cx="4044391" cy="446769"/>
          </a:xfrm>
          <a:prstGeom prst="rightArrow">
            <a:avLst>
              <a:gd name="adj1" fmla="val 36387"/>
              <a:gd name="adj2" fmla="val 12552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1265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D1A0F-5A79-4242-5503-67277AB8A5B9}"/>
              </a:ext>
            </a:extLst>
          </p:cNvPr>
          <p:cNvSpPr txBox="1"/>
          <p:nvPr/>
        </p:nvSpPr>
        <p:spPr>
          <a:xfrm>
            <a:off x="3872204" y="5510618"/>
            <a:ext cx="8319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 err="1">
                <a:latin typeface="Montserrat" panose="00000500000000000000" pitchFamily="50" charset="-70"/>
              </a:rPr>
              <a:t>Susinātājgrāvja</a:t>
            </a:r>
            <a:r>
              <a:rPr lang="lv-LV" i="1" dirty="0">
                <a:latin typeface="Montserrat" panose="00000500000000000000" pitchFamily="50" charset="-70"/>
              </a:rPr>
              <a:t> un caurtekas pārbūve (Rīgas gatve 34) no Vārpu ielas līdz Draudzības ielas aplim tīrīšana (procesā)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7275AF-45D3-256C-FEAD-67A1FAC63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044129" y="1327411"/>
            <a:ext cx="4590661" cy="34429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DAC861-7B2A-CA93-E047-5B3E0742B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719873" y="1327411"/>
            <a:ext cx="4590660" cy="34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356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11.09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4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3D1A0F-5A79-4242-5503-67277AB8A5B9}"/>
              </a:ext>
            </a:extLst>
          </p:cNvPr>
          <p:cNvSpPr txBox="1"/>
          <p:nvPr/>
        </p:nvSpPr>
        <p:spPr>
          <a:xfrm>
            <a:off x="5626359" y="5866500"/>
            <a:ext cx="6848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Montserrat" panose="00000500000000000000" pitchFamily="50" charset="-70"/>
              </a:rPr>
              <a:t>Torņa ielā </a:t>
            </a:r>
            <a:r>
              <a:rPr lang="lv-LV" i="1" dirty="0" err="1">
                <a:latin typeface="Montserrat" panose="00000500000000000000" pitchFamily="50" charset="-70"/>
              </a:rPr>
              <a:t>iesēdums</a:t>
            </a:r>
            <a:r>
              <a:rPr lang="lv-LV" i="1" dirty="0">
                <a:latin typeface="Montserrat" panose="00000500000000000000" pitchFamily="50" charset="-70"/>
              </a:rPr>
              <a:t> virs caurtekas, </a:t>
            </a:r>
            <a:r>
              <a:rPr lang="lv-LV" i="1" dirty="0" err="1">
                <a:latin typeface="Montserrat" panose="00000500000000000000" pitchFamily="50" charset="-70"/>
              </a:rPr>
              <a:t>Garciems</a:t>
            </a:r>
            <a:r>
              <a:rPr lang="lv-LV" i="1" dirty="0">
                <a:latin typeface="Montserrat" panose="00000500000000000000" pitchFamily="50" charset="-70"/>
              </a:rPr>
              <a:t> (procesā)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DC8552-C8C6-AD4C-9C84-FD1222363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894" y="943790"/>
            <a:ext cx="3551679" cy="47355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87696C-EF6A-B75E-C768-D39AFE849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6881" y="621183"/>
            <a:ext cx="2883160" cy="5125618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354F33E1-641E-D18F-98CC-851A42A64A62}"/>
              </a:ext>
            </a:extLst>
          </p:cNvPr>
          <p:cNvSpPr/>
          <p:nvPr/>
        </p:nvSpPr>
        <p:spPr>
          <a:xfrm rot="21309818">
            <a:off x="5722316" y="3092943"/>
            <a:ext cx="3623766" cy="437265"/>
          </a:xfrm>
          <a:prstGeom prst="rightArrow">
            <a:avLst>
              <a:gd name="adj1" fmla="val 39222"/>
              <a:gd name="adj2" fmla="val 12552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5973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14749</TotalTime>
  <Words>468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Montserrat</vt:lpstr>
      <vt:lpstr>Montserrat Medium</vt:lpstr>
      <vt:lpstr>Wingdings</vt:lpstr>
      <vt:lpstr>Office Theme</vt:lpstr>
      <vt:lpstr>PowerPoint Presentation</vt:lpstr>
      <vt:lpstr>Vispārēja informācija</vt:lpstr>
      <vt:lpstr>PowerPoint Presentation</vt:lpstr>
      <vt:lpstr>PowerPoint Presentation</vt:lpstr>
      <vt:lpstr>Meliorācijas sistēmas tehniskais stāvoklis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Problēmas ar ko saskaramies </vt:lpstr>
      <vt:lpstr>Veicamās darbības</vt:lpstr>
      <vt:lpstr>Papildus informācija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280</cp:revision>
  <cp:lastPrinted>2023-05-10T06:23:10Z</cp:lastPrinted>
  <dcterms:created xsi:type="dcterms:W3CDTF">2016-05-19T10:18:40Z</dcterms:created>
  <dcterms:modified xsi:type="dcterms:W3CDTF">2024-09-17T13:05:36Z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