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23"/>
  </p:notesMasterIdLst>
  <p:sldIdLst>
    <p:sldId id="432" r:id="rId2"/>
    <p:sldId id="463" r:id="rId3"/>
    <p:sldId id="458" r:id="rId4"/>
    <p:sldId id="459" r:id="rId5"/>
    <p:sldId id="474" r:id="rId6"/>
    <p:sldId id="452" r:id="rId7"/>
    <p:sldId id="470" r:id="rId8"/>
    <p:sldId id="471" r:id="rId9"/>
    <p:sldId id="472" r:id="rId10"/>
    <p:sldId id="473" r:id="rId11"/>
    <p:sldId id="464" r:id="rId12"/>
    <p:sldId id="469" r:id="rId13"/>
    <p:sldId id="476" r:id="rId14"/>
    <p:sldId id="466" r:id="rId15"/>
    <p:sldId id="468" r:id="rId16"/>
    <p:sldId id="467" r:id="rId17"/>
    <p:sldId id="475" r:id="rId18"/>
    <p:sldId id="465" r:id="rId19"/>
    <p:sldId id="453" r:id="rId20"/>
    <p:sldId id="461" r:id="rId21"/>
    <p:sldId id="462" r:id="rId22"/>
  </p:sldIdLst>
  <p:sldSz cx="18288000" cy="10287000"/>
  <p:notesSz cx="6797675" cy="9926638"/>
  <p:embeddedFontLst>
    <p:embeddedFont>
      <p:font typeface="Montserrat" panose="00000500000000000000" pitchFamily="50" charset="-70"/>
      <p:regular r:id="rId24"/>
      <p:bold r:id="rId25"/>
      <p:italic r:id="rId26"/>
      <p:boldItalic r:id="rId27"/>
    </p:embeddedFont>
    <p:embeddedFont>
      <p:font typeface="Wingdings 2" panose="05020102010507070707" pitchFamily="18" charset="2"/>
      <p:regular r:id="rId28"/>
    </p:embeddedFont>
  </p:embeddedFontLst>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2A1"/>
    <a:srgbClr val="C10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94674" autoAdjust="0"/>
  </p:normalViewPr>
  <p:slideViewPr>
    <p:cSldViewPr>
      <p:cViewPr varScale="1">
        <p:scale>
          <a:sx n="52" d="100"/>
          <a:sy n="52" d="100"/>
        </p:scale>
        <p:origin x="696" y="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B7B7A-3628-4DC1-B7D6-875C603538DB}" type="doc">
      <dgm:prSet loTypeId="urn:microsoft.com/office/officeart/2005/8/layout/process1" loCatId="process" qsTypeId="urn:microsoft.com/office/officeart/2005/8/quickstyle/simple1" qsCatId="simple" csTypeId="urn:microsoft.com/office/officeart/2005/8/colors/accent1_2" csCatId="accent1" phldr="1"/>
      <dgm:spPr/>
    </dgm:pt>
    <dgm:pt modelId="{DA7C978A-8508-49FB-9B6B-6FC906981506}">
      <dgm:prSet phldrT="[Teksts]"/>
      <dgm:spPr>
        <a:ln>
          <a:solidFill>
            <a:srgbClr val="6F8E9F"/>
          </a:solidFill>
        </a:ln>
      </dgm:spPr>
      <dgm:t>
        <a:bodyPr/>
        <a:lstStyle/>
        <a:p>
          <a:r>
            <a:rPr lang="lv-LV" dirty="0"/>
            <a:t>Pilnvarojuma līguma noslēgšana</a:t>
          </a:r>
        </a:p>
      </dgm:t>
    </dgm:pt>
    <dgm:pt modelId="{421050E8-EF70-4A0F-B2FD-4F8E945D0114}" type="parTrans" cxnId="{73B15619-F532-4C06-9EE7-1368D205F70F}">
      <dgm:prSet/>
      <dgm:spPr/>
      <dgm:t>
        <a:bodyPr/>
        <a:lstStyle/>
        <a:p>
          <a:endParaRPr lang="lv-LV"/>
        </a:p>
      </dgm:t>
    </dgm:pt>
    <dgm:pt modelId="{9A50F53F-3EB5-453F-92E1-5420FD7F0ACD}" type="sibTrans" cxnId="{73B15619-F532-4C06-9EE7-1368D205F70F}">
      <dgm:prSet/>
      <dgm:spPr/>
      <dgm:t>
        <a:bodyPr/>
        <a:lstStyle/>
        <a:p>
          <a:endParaRPr lang="lv-LV"/>
        </a:p>
      </dgm:t>
    </dgm:pt>
    <dgm:pt modelId="{0E375A2A-733C-420A-BCE8-53FEE26AA796}">
      <dgm:prSet phldrT="[Teksts]"/>
      <dgm:spPr/>
      <dgm:t>
        <a:bodyPr/>
        <a:lstStyle/>
        <a:p>
          <a:r>
            <a:rPr lang="lv-LV" dirty="0" err="1"/>
            <a:t>Altum</a:t>
          </a:r>
          <a:r>
            <a:rPr lang="lv-LV" dirty="0"/>
            <a:t> lēmums par aizdevuma piešķiršanu zemas īres maksas mājokļu būvniecībai un vispārējas tautsaimnieciskas nozīmes pakalpojumu sniegšanai</a:t>
          </a:r>
        </a:p>
      </dgm:t>
    </dgm:pt>
    <dgm:pt modelId="{60F29009-62C6-4CE0-AAE1-9FEECD434716}" type="parTrans" cxnId="{72F28631-745A-4182-AA18-B4639E91BB66}">
      <dgm:prSet/>
      <dgm:spPr/>
      <dgm:t>
        <a:bodyPr/>
        <a:lstStyle/>
        <a:p>
          <a:endParaRPr lang="lv-LV"/>
        </a:p>
      </dgm:t>
    </dgm:pt>
    <dgm:pt modelId="{5158546E-A637-4937-801C-CA133B915DC5}" type="sibTrans" cxnId="{72F28631-745A-4182-AA18-B4639E91BB66}">
      <dgm:prSet/>
      <dgm:spPr/>
      <dgm:t>
        <a:bodyPr/>
        <a:lstStyle/>
        <a:p>
          <a:endParaRPr lang="lv-LV"/>
        </a:p>
      </dgm:t>
    </dgm:pt>
    <dgm:pt modelId="{9A4204A6-AC50-4C08-A703-F195F4F12027}">
      <dgm:prSet phldrT="[Teksts]"/>
      <dgm:spPr/>
      <dgm:t>
        <a:bodyPr/>
        <a:lstStyle/>
        <a:p>
          <a:r>
            <a:rPr lang="lv-LV" dirty="0"/>
            <a:t>Pašvaldības Būvvaldes apstiprinājums par projektēšanas nosacījumu izpildi 60 dzīvokļu dzīvojamai ēkai </a:t>
          </a:r>
        </a:p>
      </dgm:t>
    </dgm:pt>
    <dgm:pt modelId="{CE097AFE-8FDA-4C1E-992A-BF5E642CF1E8}" type="parTrans" cxnId="{D44DF6A5-D57B-4165-88DD-7402123A89A4}">
      <dgm:prSet/>
      <dgm:spPr/>
      <dgm:t>
        <a:bodyPr/>
        <a:lstStyle/>
        <a:p>
          <a:endParaRPr lang="lv-LV"/>
        </a:p>
      </dgm:t>
    </dgm:pt>
    <dgm:pt modelId="{0FE9E0AD-2121-4337-8644-BA83C4466F2E}" type="sibTrans" cxnId="{D44DF6A5-D57B-4165-88DD-7402123A89A4}">
      <dgm:prSet/>
      <dgm:spPr/>
      <dgm:t>
        <a:bodyPr/>
        <a:lstStyle/>
        <a:p>
          <a:endParaRPr lang="lv-LV"/>
        </a:p>
      </dgm:t>
    </dgm:pt>
    <dgm:pt modelId="{E5292809-6A1C-4B7C-B419-47535B16B336}">
      <dgm:prSet phldrT="[Teksts]"/>
      <dgm:spPr/>
      <dgm:t>
        <a:bodyPr/>
        <a:lstStyle/>
        <a:p>
          <a:r>
            <a:rPr lang="lv-LV" dirty="0"/>
            <a:t>Uzsākami ēkas (vai vairāku ēku)  būvniecības darbi</a:t>
          </a:r>
        </a:p>
      </dgm:t>
    </dgm:pt>
    <dgm:pt modelId="{177E3E06-C0A2-495E-8495-EDE01B411577}" type="parTrans" cxnId="{B3C5CA8B-7834-4327-8E5F-237FC56E667C}">
      <dgm:prSet/>
      <dgm:spPr/>
      <dgm:t>
        <a:bodyPr/>
        <a:lstStyle/>
        <a:p>
          <a:endParaRPr lang="lv-LV"/>
        </a:p>
      </dgm:t>
    </dgm:pt>
    <dgm:pt modelId="{CD9F1E6C-3374-4D8F-B037-0B47CC2A0BEB}" type="sibTrans" cxnId="{B3C5CA8B-7834-4327-8E5F-237FC56E667C}">
      <dgm:prSet/>
      <dgm:spPr/>
      <dgm:t>
        <a:bodyPr/>
        <a:lstStyle/>
        <a:p>
          <a:endParaRPr lang="lv-LV"/>
        </a:p>
      </dgm:t>
    </dgm:pt>
    <dgm:pt modelId="{8469009E-1D7E-4C43-8987-605D780AA908}" type="pres">
      <dgm:prSet presAssocID="{3DEB7B7A-3628-4DC1-B7D6-875C603538DB}" presName="Name0" presStyleCnt="0">
        <dgm:presLayoutVars>
          <dgm:dir/>
          <dgm:resizeHandles val="exact"/>
        </dgm:presLayoutVars>
      </dgm:prSet>
      <dgm:spPr/>
    </dgm:pt>
    <dgm:pt modelId="{CE5835C9-CF69-457A-80D5-5F81E90CA53B}" type="pres">
      <dgm:prSet presAssocID="{DA7C978A-8508-49FB-9B6B-6FC906981506}" presName="node" presStyleLbl="node1" presStyleIdx="0" presStyleCnt="4" custScaleX="60980">
        <dgm:presLayoutVars>
          <dgm:bulletEnabled val="1"/>
        </dgm:presLayoutVars>
      </dgm:prSet>
      <dgm:spPr/>
    </dgm:pt>
    <dgm:pt modelId="{99E91B4D-E177-4CCA-A6AE-3CC17B8253C8}" type="pres">
      <dgm:prSet presAssocID="{9A50F53F-3EB5-453F-92E1-5420FD7F0ACD}" presName="sibTrans" presStyleLbl="sibTrans2D1" presStyleIdx="0" presStyleCnt="3" custScaleX="175818"/>
      <dgm:spPr/>
    </dgm:pt>
    <dgm:pt modelId="{B381943D-2DB3-4D28-A1E6-55FCEC1D9802}" type="pres">
      <dgm:prSet presAssocID="{9A50F53F-3EB5-453F-92E1-5420FD7F0ACD}" presName="connectorText" presStyleLbl="sibTrans2D1" presStyleIdx="0" presStyleCnt="3"/>
      <dgm:spPr/>
    </dgm:pt>
    <dgm:pt modelId="{87A56187-95E6-411A-A57D-131A94A115F5}" type="pres">
      <dgm:prSet presAssocID="{0E375A2A-733C-420A-BCE8-53FEE26AA796}" presName="node" presStyleLbl="node1" presStyleIdx="1" presStyleCnt="4">
        <dgm:presLayoutVars>
          <dgm:bulletEnabled val="1"/>
        </dgm:presLayoutVars>
      </dgm:prSet>
      <dgm:spPr/>
    </dgm:pt>
    <dgm:pt modelId="{418850E0-DA68-46B5-993E-86BCA557382A}" type="pres">
      <dgm:prSet presAssocID="{5158546E-A637-4937-801C-CA133B915DC5}" presName="sibTrans" presStyleLbl="sibTrans2D1" presStyleIdx="1" presStyleCnt="3" custScaleX="176402"/>
      <dgm:spPr/>
    </dgm:pt>
    <dgm:pt modelId="{E987F08D-5C80-41BC-94CA-6F6151FFFB3A}" type="pres">
      <dgm:prSet presAssocID="{5158546E-A637-4937-801C-CA133B915DC5}" presName="connectorText" presStyleLbl="sibTrans2D1" presStyleIdx="1" presStyleCnt="3"/>
      <dgm:spPr/>
    </dgm:pt>
    <dgm:pt modelId="{2EA21548-AD64-432A-9A34-2DF9840F688C}" type="pres">
      <dgm:prSet presAssocID="{9A4204A6-AC50-4C08-A703-F195F4F12027}" presName="node" presStyleLbl="node1" presStyleIdx="2" presStyleCnt="4">
        <dgm:presLayoutVars>
          <dgm:bulletEnabled val="1"/>
        </dgm:presLayoutVars>
      </dgm:prSet>
      <dgm:spPr/>
    </dgm:pt>
    <dgm:pt modelId="{1BA04358-D130-4F46-A72B-22CB21AB2210}" type="pres">
      <dgm:prSet presAssocID="{0FE9E0AD-2121-4337-8644-BA83C4466F2E}" presName="sibTrans" presStyleLbl="sibTrans2D1" presStyleIdx="2" presStyleCnt="3" custScaleX="175180"/>
      <dgm:spPr/>
    </dgm:pt>
    <dgm:pt modelId="{3877DCEA-E8B4-4B00-A5F7-46DC2EE3F782}" type="pres">
      <dgm:prSet presAssocID="{0FE9E0AD-2121-4337-8644-BA83C4466F2E}" presName="connectorText" presStyleLbl="sibTrans2D1" presStyleIdx="2" presStyleCnt="3"/>
      <dgm:spPr/>
    </dgm:pt>
    <dgm:pt modelId="{71C3E5F5-A2FB-466A-A678-771F8CCC71DA}" type="pres">
      <dgm:prSet presAssocID="{E5292809-6A1C-4B7C-B419-47535B16B336}" presName="node" presStyleLbl="node1" presStyleIdx="3" presStyleCnt="4" custScaleX="82446">
        <dgm:presLayoutVars>
          <dgm:bulletEnabled val="1"/>
        </dgm:presLayoutVars>
      </dgm:prSet>
      <dgm:spPr/>
    </dgm:pt>
  </dgm:ptLst>
  <dgm:cxnLst>
    <dgm:cxn modelId="{1B94B500-54EC-4B8E-AB0B-365929B1B1EF}" type="presOf" srcId="{9A50F53F-3EB5-453F-92E1-5420FD7F0ACD}" destId="{B381943D-2DB3-4D28-A1E6-55FCEC1D9802}" srcOrd="1" destOrd="0" presId="urn:microsoft.com/office/officeart/2005/8/layout/process1"/>
    <dgm:cxn modelId="{73B15619-F532-4C06-9EE7-1368D205F70F}" srcId="{3DEB7B7A-3628-4DC1-B7D6-875C603538DB}" destId="{DA7C978A-8508-49FB-9B6B-6FC906981506}" srcOrd="0" destOrd="0" parTransId="{421050E8-EF70-4A0F-B2FD-4F8E945D0114}" sibTransId="{9A50F53F-3EB5-453F-92E1-5420FD7F0ACD}"/>
    <dgm:cxn modelId="{FA833D28-A1A5-4592-ACE3-4CA5F73D2462}" type="presOf" srcId="{0FE9E0AD-2121-4337-8644-BA83C4466F2E}" destId="{3877DCEA-E8B4-4B00-A5F7-46DC2EE3F782}" srcOrd="1" destOrd="0" presId="urn:microsoft.com/office/officeart/2005/8/layout/process1"/>
    <dgm:cxn modelId="{72F28631-745A-4182-AA18-B4639E91BB66}" srcId="{3DEB7B7A-3628-4DC1-B7D6-875C603538DB}" destId="{0E375A2A-733C-420A-BCE8-53FEE26AA796}" srcOrd="1" destOrd="0" parTransId="{60F29009-62C6-4CE0-AAE1-9FEECD434716}" sibTransId="{5158546E-A637-4937-801C-CA133B915DC5}"/>
    <dgm:cxn modelId="{10A2A467-C675-4418-883C-912B6693DE35}" type="presOf" srcId="{5158546E-A637-4937-801C-CA133B915DC5}" destId="{418850E0-DA68-46B5-993E-86BCA557382A}" srcOrd="0" destOrd="0" presId="urn:microsoft.com/office/officeart/2005/8/layout/process1"/>
    <dgm:cxn modelId="{4654CF6B-624B-448E-9C7C-0A9E6296833D}" type="presOf" srcId="{3DEB7B7A-3628-4DC1-B7D6-875C603538DB}" destId="{8469009E-1D7E-4C43-8987-605D780AA908}" srcOrd="0" destOrd="0" presId="urn:microsoft.com/office/officeart/2005/8/layout/process1"/>
    <dgm:cxn modelId="{3235914D-CF8C-41CE-8E16-D1D065DFE8B5}" type="presOf" srcId="{9A50F53F-3EB5-453F-92E1-5420FD7F0ACD}" destId="{99E91B4D-E177-4CCA-A6AE-3CC17B8253C8}" srcOrd="0" destOrd="0" presId="urn:microsoft.com/office/officeart/2005/8/layout/process1"/>
    <dgm:cxn modelId="{FB2A2670-26E5-4B88-AE53-F6D9CE865DF4}" type="presOf" srcId="{5158546E-A637-4937-801C-CA133B915DC5}" destId="{E987F08D-5C80-41BC-94CA-6F6151FFFB3A}" srcOrd="1" destOrd="0" presId="urn:microsoft.com/office/officeart/2005/8/layout/process1"/>
    <dgm:cxn modelId="{74805189-3DD3-4882-A602-ED00F68024DA}" type="presOf" srcId="{0E375A2A-733C-420A-BCE8-53FEE26AA796}" destId="{87A56187-95E6-411A-A57D-131A94A115F5}" srcOrd="0" destOrd="0" presId="urn:microsoft.com/office/officeart/2005/8/layout/process1"/>
    <dgm:cxn modelId="{B3C5CA8B-7834-4327-8E5F-237FC56E667C}" srcId="{3DEB7B7A-3628-4DC1-B7D6-875C603538DB}" destId="{E5292809-6A1C-4B7C-B419-47535B16B336}" srcOrd="3" destOrd="0" parTransId="{177E3E06-C0A2-495E-8495-EDE01B411577}" sibTransId="{CD9F1E6C-3374-4D8F-B037-0B47CC2A0BEB}"/>
    <dgm:cxn modelId="{0BAF1E9E-E356-4585-ADB7-99BD9A164E82}" type="presOf" srcId="{9A4204A6-AC50-4C08-A703-F195F4F12027}" destId="{2EA21548-AD64-432A-9A34-2DF9840F688C}" srcOrd="0" destOrd="0" presId="urn:microsoft.com/office/officeart/2005/8/layout/process1"/>
    <dgm:cxn modelId="{6DA2C3A5-8035-4EB5-A75D-1090ABFA85D7}" type="presOf" srcId="{DA7C978A-8508-49FB-9B6B-6FC906981506}" destId="{CE5835C9-CF69-457A-80D5-5F81E90CA53B}" srcOrd="0" destOrd="0" presId="urn:microsoft.com/office/officeart/2005/8/layout/process1"/>
    <dgm:cxn modelId="{D44DF6A5-D57B-4165-88DD-7402123A89A4}" srcId="{3DEB7B7A-3628-4DC1-B7D6-875C603538DB}" destId="{9A4204A6-AC50-4C08-A703-F195F4F12027}" srcOrd="2" destOrd="0" parTransId="{CE097AFE-8FDA-4C1E-992A-BF5E642CF1E8}" sibTransId="{0FE9E0AD-2121-4337-8644-BA83C4466F2E}"/>
    <dgm:cxn modelId="{9767B3C6-785C-4211-9460-882A99DE97B6}" type="presOf" srcId="{0FE9E0AD-2121-4337-8644-BA83C4466F2E}" destId="{1BA04358-D130-4F46-A72B-22CB21AB2210}" srcOrd="0" destOrd="0" presId="urn:microsoft.com/office/officeart/2005/8/layout/process1"/>
    <dgm:cxn modelId="{5B60D6C7-E5D0-473E-8F93-F031AF8D18C6}" type="presOf" srcId="{E5292809-6A1C-4B7C-B419-47535B16B336}" destId="{71C3E5F5-A2FB-466A-A678-771F8CCC71DA}" srcOrd="0" destOrd="0" presId="urn:microsoft.com/office/officeart/2005/8/layout/process1"/>
    <dgm:cxn modelId="{12FDF6DB-3527-4B1D-BBCA-18519420E115}" type="presParOf" srcId="{8469009E-1D7E-4C43-8987-605D780AA908}" destId="{CE5835C9-CF69-457A-80D5-5F81E90CA53B}" srcOrd="0" destOrd="0" presId="urn:microsoft.com/office/officeart/2005/8/layout/process1"/>
    <dgm:cxn modelId="{7CEE4131-4232-4B2E-BC28-15FBDF0A9A0D}" type="presParOf" srcId="{8469009E-1D7E-4C43-8987-605D780AA908}" destId="{99E91B4D-E177-4CCA-A6AE-3CC17B8253C8}" srcOrd="1" destOrd="0" presId="urn:microsoft.com/office/officeart/2005/8/layout/process1"/>
    <dgm:cxn modelId="{7683AC2F-E46E-4F79-8A06-2538FF8DE324}" type="presParOf" srcId="{99E91B4D-E177-4CCA-A6AE-3CC17B8253C8}" destId="{B381943D-2DB3-4D28-A1E6-55FCEC1D9802}" srcOrd="0" destOrd="0" presId="urn:microsoft.com/office/officeart/2005/8/layout/process1"/>
    <dgm:cxn modelId="{3BAED17D-0198-4A1F-AB22-CD45B3800DDF}" type="presParOf" srcId="{8469009E-1D7E-4C43-8987-605D780AA908}" destId="{87A56187-95E6-411A-A57D-131A94A115F5}" srcOrd="2" destOrd="0" presId="urn:microsoft.com/office/officeart/2005/8/layout/process1"/>
    <dgm:cxn modelId="{40572CF2-8C0F-4F60-8BCC-D75A37F99EE8}" type="presParOf" srcId="{8469009E-1D7E-4C43-8987-605D780AA908}" destId="{418850E0-DA68-46B5-993E-86BCA557382A}" srcOrd="3" destOrd="0" presId="urn:microsoft.com/office/officeart/2005/8/layout/process1"/>
    <dgm:cxn modelId="{76B4397C-A848-4C8E-A755-A5AFEA1D3156}" type="presParOf" srcId="{418850E0-DA68-46B5-993E-86BCA557382A}" destId="{E987F08D-5C80-41BC-94CA-6F6151FFFB3A}" srcOrd="0" destOrd="0" presId="urn:microsoft.com/office/officeart/2005/8/layout/process1"/>
    <dgm:cxn modelId="{CB8A0C96-6A0E-4E29-B9F5-FEDEBCABAF52}" type="presParOf" srcId="{8469009E-1D7E-4C43-8987-605D780AA908}" destId="{2EA21548-AD64-432A-9A34-2DF9840F688C}" srcOrd="4" destOrd="0" presId="urn:microsoft.com/office/officeart/2005/8/layout/process1"/>
    <dgm:cxn modelId="{B20D0827-E3EB-4751-BCFD-FD0BB6495C15}" type="presParOf" srcId="{8469009E-1D7E-4C43-8987-605D780AA908}" destId="{1BA04358-D130-4F46-A72B-22CB21AB2210}" srcOrd="5" destOrd="0" presId="urn:microsoft.com/office/officeart/2005/8/layout/process1"/>
    <dgm:cxn modelId="{538751C2-D3B8-4519-AFBC-D6F186FE15C7}" type="presParOf" srcId="{1BA04358-D130-4F46-A72B-22CB21AB2210}" destId="{3877DCEA-E8B4-4B00-A5F7-46DC2EE3F782}" srcOrd="0" destOrd="0" presId="urn:microsoft.com/office/officeart/2005/8/layout/process1"/>
    <dgm:cxn modelId="{7F6DC3BC-890E-4CD7-993D-940BE7112BA2}" type="presParOf" srcId="{8469009E-1D7E-4C43-8987-605D780AA908}" destId="{71C3E5F5-A2FB-466A-A678-771F8CCC71D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835C9-CF69-457A-80D5-5F81E90CA53B}">
      <dsp:nvSpPr>
        <dsp:cNvPr id="0" name=""/>
        <dsp:cNvSpPr/>
      </dsp:nvSpPr>
      <dsp:spPr>
        <a:xfrm>
          <a:off x="7382" y="486918"/>
          <a:ext cx="2013442" cy="1981084"/>
        </a:xfrm>
        <a:prstGeom prst="roundRect">
          <a:avLst>
            <a:gd name="adj" fmla="val 10000"/>
          </a:avLst>
        </a:prstGeom>
        <a:solidFill>
          <a:schemeClr val="accent1">
            <a:hueOff val="0"/>
            <a:satOff val="0"/>
            <a:lumOff val="0"/>
            <a:alphaOff val="0"/>
          </a:schemeClr>
        </a:solidFill>
        <a:ln w="12700" cap="flat" cmpd="sng" algn="ctr">
          <a:solidFill>
            <a:srgbClr val="6F8E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Pilnvarojuma līguma noslēgšana</a:t>
          </a:r>
        </a:p>
      </dsp:txBody>
      <dsp:txXfrm>
        <a:off x="65406" y="544942"/>
        <a:ext cx="1897394" cy="1865036"/>
      </dsp:txXfrm>
    </dsp:sp>
    <dsp:sp modelId="{99E91B4D-E177-4CCA-A6AE-3CC17B8253C8}">
      <dsp:nvSpPr>
        <dsp:cNvPr id="0" name=""/>
        <dsp:cNvSpPr/>
      </dsp:nvSpPr>
      <dsp:spPr>
        <a:xfrm>
          <a:off x="2085648" y="1068036"/>
          <a:ext cx="1230696" cy="818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lv-LV" sz="1600" kern="1200"/>
        </a:p>
      </dsp:txBody>
      <dsp:txXfrm>
        <a:off x="2085648" y="1231806"/>
        <a:ext cx="985042" cy="491308"/>
      </dsp:txXfrm>
    </dsp:sp>
    <dsp:sp modelId="{87A56187-95E6-411A-A57D-131A94A115F5}">
      <dsp:nvSpPr>
        <dsp:cNvPr id="0" name=""/>
        <dsp:cNvSpPr/>
      </dsp:nvSpPr>
      <dsp:spPr>
        <a:xfrm>
          <a:off x="3341547" y="486918"/>
          <a:ext cx="3301807" cy="198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err="1"/>
            <a:t>Altum</a:t>
          </a:r>
          <a:r>
            <a:rPr lang="lv-LV" sz="2000" kern="1200" dirty="0"/>
            <a:t> lēmums par aizdevuma piešķiršanu zemas īres maksas mājokļu būvniecībai un vispārējas tautsaimnieciskas nozīmes pakalpojumu sniegšanai</a:t>
          </a:r>
        </a:p>
      </dsp:txBody>
      <dsp:txXfrm>
        <a:off x="3399571" y="544942"/>
        <a:ext cx="3185759" cy="1865036"/>
      </dsp:txXfrm>
    </dsp:sp>
    <dsp:sp modelId="{418850E0-DA68-46B5-993E-86BCA557382A}">
      <dsp:nvSpPr>
        <dsp:cNvPr id="0" name=""/>
        <dsp:cNvSpPr/>
      </dsp:nvSpPr>
      <dsp:spPr>
        <a:xfrm>
          <a:off x="6706135" y="1068036"/>
          <a:ext cx="1234784" cy="818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lv-LV" sz="1600" kern="1200"/>
        </a:p>
      </dsp:txBody>
      <dsp:txXfrm>
        <a:off x="6706135" y="1231806"/>
        <a:ext cx="989130" cy="491308"/>
      </dsp:txXfrm>
    </dsp:sp>
    <dsp:sp modelId="{2EA21548-AD64-432A-9A34-2DF9840F688C}">
      <dsp:nvSpPr>
        <dsp:cNvPr id="0" name=""/>
        <dsp:cNvSpPr/>
      </dsp:nvSpPr>
      <dsp:spPr>
        <a:xfrm>
          <a:off x="7964078" y="486918"/>
          <a:ext cx="3301807" cy="198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Pašvaldības Būvvaldes apstiprinājums par projektēšanas nosacījumu izpildi 60 dzīvokļu dzīvojamai ēkai </a:t>
          </a:r>
        </a:p>
      </dsp:txBody>
      <dsp:txXfrm>
        <a:off x="8022102" y="544942"/>
        <a:ext cx="3185759" cy="1865036"/>
      </dsp:txXfrm>
    </dsp:sp>
    <dsp:sp modelId="{1BA04358-D130-4F46-A72B-22CB21AB2210}">
      <dsp:nvSpPr>
        <dsp:cNvPr id="0" name=""/>
        <dsp:cNvSpPr/>
      </dsp:nvSpPr>
      <dsp:spPr>
        <a:xfrm>
          <a:off x="11332943" y="1068036"/>
          <a:ext cx="1226230" cy="818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lv-LV" sz="1600" kern="1200"/>
        </a:p>
      </dsp:txBody>
      <dsp:txXfrm>
        <a:off x="11332943" y="1231806"/>
        <a:ext cx="980576" cy="491308"/>
      </dsp:txXfrm>
    </dsp:sp>
    <dsp:sp modelId="{71C3E5F5-A2FB-466A-A678-771F8CCC71DA}">
      <dsp:nvSpPr>
        <dsp:cNvPr id="0" name=""/>
        <dsp:cNvSpPr/>
      </dsp:nvSpPr>
      <dsp:spPr>
        <a:xfrm>
          <a:off x="12586609" y="486918"/>
          <a:ext cx="2722208" cy="1981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Uzsākami ēkas (vai vairāku ēku)  būvniecības darbi</a:t>
          </a:r>
        </a:p>
      </dsp:txBody>
      <dsp:txXfrm>
        <a:off x="12644633" y="544942"/>
        <a:ext cx="2606160" cy="18650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00DFE-684B-4807-3B6B-4A9A35FEFB7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x-none"/>
          </a:p>
        </p:txBody>
      </p:sp>
      <p:sp>
        <p:nvSpPr>
          <p:cNvPr id="3" name="Date Placeholder 2">
            <a:extLst>
              <a:ext uri="{FF2B5EF4-FFF2-40B4-BE49-F238E27FC236}">
                <a16:creationId xmlns:a16="http://schemas.microsoft.com/office/drawing/2014/main" id="{EA4DA3EE-6A61-F33D-0221-FDBC4742B5B3}"/>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079963-8949-4BB9-9D7C-D97C91EECF9B}" type="datetimeFigureOut">
              <a:rPr lang="lv-LV"/>
              <a:pPr>
                <a:defRPr/>
              </a:pPr>
              <a:t>17.09.2024</a:t>
            </a:fld>
            <a:endParaRPr lang="x-none"/>
          </a:p>
        </p:txBody>
      </p:sp>
      <p:sp>
        <p:nvSpPr>
          <p:cNvPr id="4" name="Slide Image Placeholder 3">
            <a:extLst>
              <a:ext uri="{FF2B5EF4-FFF2-40B4-BE49-F238E27FC236}">
                <a16:creationId xmlns:a16="http://schemas.microsoft.com/office/drawing/2014/main" id="{B2FA84F1-D5B5-7F06-C099-8B05395341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a:extLst>
              <a:ext uri="{FF2B5EF4-FFF2-40B4-BE49-F238E27FC236}">
                <a16:creationId xmlns:a16="http://schemas.microsoft.com/office/drawing/2014/main" id="{7FBE3570-BBA5-B2DB-BCE6-C57EB379E58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x-none" noProof="0"/>
          </a:p>
        </p:txBody>
      </p:sp>
      <p:sp>
        <p:nvSpPr>
          <p:cNvPr id="6" name="Footer Placeholder 5">
            <a:extLst>
              <a:ext uri="{FF2B5EF4-FFF2-40B4-BE49-F238E27FC236}">
                <a16:creationId xmlns:a16="http://schemas.microsoft.com/office/drawing/2014/main" id="{1A284F83-0769-6040-C920-9B20D16D554B}"/>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x-none"/>
          </a:p>
        </p:txBody>
      </p:sp>
      <p:sp>
        <p:nvSpPr>
          <p:cNvPr id="7" name="Slide Number Placeholder 6">
            <a:extLst>
              <a:ext uri="{FF2B5EF4-FFF2-40B4-BE49-F238E27FC236}">
                <a16:creationId xmlns:a16="http://schemas.microsoft.com/office/drawing/2014/main" id="{9944CD46-381E-051D-0996-DDE1E6136118}"/>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F395BC-D4F7-45EF-8F3A-40F16DDBBDF5}"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ida attēla vietturis 1">
            <a:extLst>
              <a:ext uri="{FF2B5EF4-FFF2-40B4-BE49-F238E27FC236}">
                <a16:creationId xmlns:a16="http://schemas.microsoft.com/office/drawing/2014/main" id="{3B3C9091-F60A-9734-0C08-44136FD7F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iezīmju vietturis 2">
            <a:extLst>
              <a:ext uri="{FF2B5EF4-FFF2-40B4-BE49-F238E27FC236}">
                <a16:creationId xmlns:a16="http://schemas.microsoft.com/office/drawing/2014/main" id="{1B21F710-23EB-6AAE-1CA4-7BC3CA788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lv-LV" altLang="lv-LV"/>
              <a:t>Uz 1 milj ERAF = 666 tk privātās investīcijas</a:t>
            </a:r>
          </a:p>
        </p:txBody>
      </p:sp>
      <p:sp>
        <p:nvSpPr>
          <p:cNvPr id="7172" name="Slaida numura vietturis 3">
            <a:extLst>
              <a:ext uri="{FF2B5EF4-FFF2-40B4-BE49-F238E27FC236}">
                <a16:creationId xmlns:a16="http://schemas.microsoft.com/office/drawing/2014/main" id="{4A67C5B7-160C-C7FE-9344-D6621B369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E7FE1F-E3F8-474D-856E-29519FE89DEA}" type="slidenum">
              <a:rPr lang="lv-LV" altLang="lv-LV" smtClean="0"/>
              <a:pPr/>
              <a:t>19</a:t>
            </a:fld>
            <a:endParaRPr lang="lv-LV" altLang="lv-LV"/>
          </a:p>
        </p:txBody>
      </p:sp>
    </p:spTree>
    <p:extLst>
      <p:ext uri="{BB962C8B-B14F-4D97-AF65-F5344CB8AC3E}">
        <p14:creationId xmlns:p14="http://schemas.microsoft.com/office/powerpoint/2010/main" val="64535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x-none"/>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A7B53CBB-95E1-7FB5-9C1F-33E8B8D86456}"/>
              </a:ext>
            </a:extLst>
          </p:cNvPr>
          <p:cNvSpPr>
            <a:spLocks noGrp="1"/>
          </p:cNvSpPr>
          <p:nvPr>
            <p:ph type="dt" sz="half" idx="10"/>
          </p:nvPr>
        </p:nvSpPr>
        <p:spPr/>
        <p:txBody>
          <a:bodyPr/>
          <a:lstStyle>
            <a:lvl1pPr>
              <a:defRPr/>
            </a:lvl1pPr>
          </a:lstStyle>
          <a:p>
            <a:pPr>
              <a:defRPr/>
            </a:pPr>
            <a:fld id="{DC5EFF72-FBDB-4EFA-9591-674D7CE21075}" type="datetime1">
              <a:rPr lang="en-US"/>
              <a:pPr>
                <a:defRPr/>
              </a:pPr>
              <a:t>9/17/2024</a:t>
            </a:fld>
            <a:endParaRPr lang="en-US"/>
          </a:p>
        </p:txBody>
      </p:sp>
      <p:sp>
        <p:nvSpPr>
          <p:cNvPr id="5" name="Footer Placeholder 4">
            <a:extLst>
              <a:ext uri="{FF2B5EF4-FFF2-40B4-BE49-F238E27FC236}">
                <a16:creationId xmlns:a16="http://schemas.microsoft.com/office/drawing/2014/main" id="{8DBF7CCD-3634-385C-C9C8-9F6781AC424F}"/>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8F4BEF4B-46F1-66D7-A59D-6E35A75556DF}"/>
              </a:ext>
            </a:extLst>
          </p:cNvPr>
          <p:cNvSpPr>
            <a:spLocks noGrp="1"/>
          </p:cNvSpPr>
          <p:nvPr>
            <p:ph type="sldNum" sz="quarter" idx="12"/>
          </p:nvPr>
        </p:nvSpPr>
        <p:spPr/>
        <p:txBody>
          <a:bodyPr/>
          <a:lstStyle>
            <a:lvl1pPr>
              <a:defRPr/>
            </a:lvl1pPr>
          </a:lstStyle>
          <a:p>
            <a:pPr>
              <a:defRPr/>
            </a:pPr>
            <a:fld id="{18C53B4D-4189-4E37-AB8D-7F07E5B45BCC}" type="slidenum">
              <a:rPr lang="en-US" altLang="lv-LV"/>
              <a:pPr>
                <a:defRPr/>
              </a:pPr>
              <a:t>‹#›</a:t>
            </a:fld>
            <a:endParaRPr lang="en-US" altLang="lv-LV"/>
          </a:p>
        </p:txBody>
      </p:sp>
    </p:spTree>
    <p:extLst>
      <p:ext uri="{BB962C8B-B14F-4D97-AF65-F5344CB8AC3E}">
        <p14:creationId xmlns:p14="http://schemas.microsoft.com/office/powerpoint/2010/main" val="17122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EEDDD50-C1C6-331F-A725-6919489641A1}"/>
              </a:ext>
            </a:extLst>
          </p:cNvPr>
          <p:cNvSpPr>
            <a:spLocks noGrp="1"/>
          </p:cNvSpPr>
          <p:nvPr>
            <p:ph type="dt" sz="half" idx="10"/>
          </p:nvPr>
        </p:nvSpPr>
        <p:spPr/>
        <p:txBody>
          <a:bodyPr/>
          <a:lstStyle>
            <a:lvl1pPr>
              <a:defRPr/>
            </a:lvl1pPr>
          </a:lstStyle>
          <a:p>
            <a:pPr>
              <a:defRPr/>
            </a:pPr>
            <a:fld id="{3CAA6DD6-F017-4FD9-BC75-CB5E95C28D56}" type="datetime1">
              <a:rPr lang="en-US"/>
              <a:pPr>
                <a:defRPr/>
              </a:pPr>
              <a:t>9/17/2024</a:t>
            </a:fld>
            <a:endParaRPr lang="en-US"/>
          </a:p>
        </p:txBody>
      </p:sp>
      <p:sp>
        <p:nvSpPr>
          <p:cNvPr id="5" name="Footer Placeholder 4">
            <a:extLst>
              <a:ext uri="{FF2B5EF4-FFF2-40B4-BE49-F238E27FC236}">
                <a16:creationId xmlns:a16="http://schemas.microsoft.com/office/drawing/2014/main" id="{9EBE173A-A6E2-CF41-4C4A-39294CEECFD9}"/>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938C6F7-8285-CA76-DB7C-7BE9712422BE}"/>
              </a:ext>
            </a:extLst>
          </p:cNvPr>
          <p:cNvSpPr>
            <a:spLocks noGrp="1"/>
          </p:cNvSpPr>
          <p:nvPr>
            <p:ph type="sldNum" sz="quarter" idx="12"/>
          </p:nvPr>
        </p:nvSpPr>
        <p:spPr/>
        <p:txBody>
          <a:bodyPr/>
          <a:lstStyle>
            <a:lvl1pPr>
              <a:defRPr/>
            </a:lvl1pPr>
          </a:lstStyle>
          <a:p>
            <a:pPr>
              <a:defRPr/>
            </a:pPr>
            <a:fld id="{4863B81E-A6CF-4598-B3D9-A946C16E949A}" type="slidenum">
              <a:rPr lang="en-US" altLang="lv-LV"/>
              <a:pPr>
                <a:defRPr/>
              </a:pPr>
              <a:t>‹#›</a:t>
            </a:fld>
            <a:endParaRPr lang="en-US" altLang="lv-LV"/>
          </a:p>
        </p:txBody>
      </p:sp>
    </p:spTree>
    <p:extLst>
      <p:ext uri="{BB962C8B-B14F-4D97-AF65-F5344CB8AC3E}">
        <p14:creationId xmlns:p14="http://schemas.microsoft.com/office/powerpoint/2010/main" val="259285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GB"/>
              <a:t>Click to edit Master title style</a:t>
            </a:r>
            <a:endParaRPr lang="x-none"/>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0EBD753-A733-7AC9-2E81-B89EB063A19B}"/>
              </a:ext>
            </a:extLst>
          </p:cNvPr>
          <p:cNvSpPr>
            <a:spLocks noGrp="1"/>
          </p:cNvSpPr>
          <p:nvPr>
            <p:ph type="dt" sz="half" idx="10"/>
          </p:nvPr>
        </p:nvSpPr>
        <p:spPr/>
        <p:txBody>
          <a:bodyPr/>
          <a:lstStyle>
            <a:lvl1pPr>
              <a:defRPr/>
            </a:lvl1pPr>
          </a:lstStyle>
          <a:p>
            <a:pPr>
              <a:defRPr/>
            </a:pPr>
            <a:fld id="{1CFE189D-6D80-4BA2-BA3B-2DF155631061}" type="datetime1">
              <a:rPr lang="en-US"/>
              <a:pPr>
                <a:defRPr/>
              </a:pPr>
              <a:t>9/17/2024</a:t>
            </a:fld>
            <a:endParaRPr lang="en-US"/>
          </a:p>
        </p:txBody>
      </p:sp>
      <p:sp>
        <p:nvSpPr>
          <p:cNvPr id="5" name="Footer Placeholder 4">
            <a:extLst>
              <a:ext uri="{FF2B5EF4-FFF2-40B4-BE49-F238E27FC236}">
                <a16:creationId xmlns:a16="http://schemas.microsoft.com/office/drawing/2014/main" id="{B9D06C1B-037D-6DEA-5E09-D21E0F6AFE5A}"/>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7226F4C-D95A-785B-079A-AC9F756E0274}"/>
              </a:ext>
            </a:extLst>
          </p:cNvPr>
          <p:cNvSpPr>
            <a:spLocks noGrp="1"/>
          </p:cNvSpPr>
          <p:nvPr>
            <p:ph type="sldNum" sz="quarter" idx="12"/>
          </p:nvPr>
        </p:nvSpPr>
        <p:spPr/>
        <p:txBody>
          <a:bodyPr/>
          <a:lstStyle>
            <a:lvl1pPr>
              <a:defRPr/>
            </a:lvl1pPr>
          </a:lstStyle>
          <a:p>
            <a:pPr>
              <a:defRPr/>
            </a:pPr>
            <a:fld id="{2522EE79-87EA-453E-9A71-2D1CF00AC876}" type="slidenum">
              <a:rPr lang="en-US" altLang="lv-LV"/>
              <a:pPr>
                <a:defRPr/>
              </a:pPr>
              <a:t>‹#›</a:t>
            </a:fld>
            <a:endParaRPr lang="en-US" altLang="lv-LV"/>
          </a:p>
        </p:txBody>
      </p:sp>
    </p:spTree>
    <p:extLst>
      <p:ext uri="{BB962C8B-B14F-4D97-AF65-F5344CB8AC3E}">
        <p14:creationId xmlns:p14="http://schemas.microsoft.com/office/powerpoint/2010/main" val="16349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56EA0CA-B2A4-D942-DD18-9AF7B955D2D3}"/>
              </a:ext>
            </a:extLst>
          </p:cNvPr>
          <p:cNvSpPr>
            <a:spLocks noGrp="1"/>
          </p:cNvSpPr>
          <p:nvPr>
            <p:ph type="dt" sz="half" idx="10"/>
          </p:nvPr>
        </p:nvSpPr>
        <p:spPr/>
        <p:txBody>
          <a:bodyPr/>
          <a:lstStyle>
            <a:lvl1pPr>
              <a:defRPr/>
            </a:lvl1pPr>
          </a:lstStyle>
          <a:p>
            <a:pPr>
              <a:defRPr/>
            </a:pPr>
            <a:fld id="{EE7FD376-D20F-4832-8C76-E897E11D9833}" type="datetime1">
              <a:rPr lang="en-US"/>
              <a:pPr>
                <a:defRPr/>
              </a:pPr>
              <a:t>9/17/2024</a:t>
            </a:fld>
            <a:endParaRPr lang="en-US"/>
          </a:p>
        </p:txBody>
      </p:sp>
      <p:sp>
        <p:nvSpPr>
          <p:cNvPr id="5" name="Footer Placeholder 4">
            <a:extLst>
              <a:ext uri="{FF2B5EF4-FFF2-40B4-BE49-F238E27FC236}">
                <a16:creationId xmlns:a16="http://schemas.microsoft.com/office/drawing/2014/main" id="{76DE3D4C-6E79-109D-2C2D-4A78936AFF81}"/>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18E8929C-CB00-8514-993A-17007D725D1D}"/>
              </a:ext>
            </a:extLst>
          </p:cNvPr>
          <p:cNvSpPr>
            <a:spLocks noGrp="1"/>
          </p:cNvSpPr>
          <p:nvPr>
            <p:ph type="sldNum" sz="quarter" idx="12"/>
          </p:nvPr>
        </p:nvSpPr>
        <p:spPr/>
        <p:txBody>
          <a:bodyPr/>
          <a:lstStyle>
            <a:lvl1pPr>
              <a:defRPr/>
            </a:lvl1pPr>
          </a:lstStyle>
          <a:p>
            <a:pPr>
              <a:defRPr/>
            </a:pPr>
            <a:fld id="{676C43A5-714F-4540-9E65-0EE7207759E0}" type="slidenum">
              <a:rPr lang="en-US" altLang="lv-LV"/>
              <a:pPr>
                <a:defRPr/>
              </a:pPr>
              <a:t>‹#›</a:t>
            </a:fld>
            <a:endParaRPr lang="en-US" altLang="lv-LV"/>
          </a:p>
        </p:txBody>
      </p:sp>
    </p:spTree>
    <p:extLst>
      <p:ext uri="{BB962C8B-B14F-4D97-AF65-F5344CB8AC3E}">
        <p14:creationId xmlns:p14="http://schemas.microsoft.com/office/powerpoint/2010/main" val="32036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x-none"/>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F2E84E-4C16-ED9D-5977-0BE3B2BAC908}"/>
              </a:ext>
            </a:extLst>
          </p:cNvPr>
          <p:cNvSpPr>
            <a:spLocks noGrp="1"/>
          </p:cNvSpPr>
          <p:nvPr>
            <p:ph type="dt" sz="half" idx="10"/>
          </p:nvPr>
        </p:nvSpPr>
        <p:spPr/>
        <p:txBody>
          <a:bodyPr/>
          <a:lstStyle>
            <a:lvl1pPr>
              <a:defRPr/>
            </a:lvl1pPr>
          </a:lstStyle>
          <a:p>
            <a:pPr>
              <a:defRPr/>
            </a:pPr>
            <a:fld id="{B2131287-DFDD-43BB-98B8-3F0A1BFF8E57}" type="datetime1">
              <a:rPr lang="en-US"/>
              <a:pPr>
                <a:defRPr/>
              </a:pPr>
              <a:t>9/17/2024</a:t>
            </a:fld>
            <a:endParaRPr lang="en-US"/>
          </a:p>
        </p:txBody>
      </p:sp>
      <p:sp>
        <p:nvSpPr>
          <p:cNvPr id="5" name="Footer Placeholder 4">
            <a:extLst>
              <a:ext uri="{FF2B5EF4-FFF2-40B4-BE49-F238E27FC236}">
                <a16:creationId xmlns:a16="http://schemas.microsoft.com/office/drawing/2014/main" id="{507680A0-B9D0-A81B-CF74-1457DE7FE482}"/>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50538E69-0C45-0F9A-8C3A-1763852CDD79}"/>
              </a:ext>
            </a:extLst>
          </p:cNvPr>
          <p:cNvSpPr>
            <a:spLocks noGrp="1"/>
          </p:cNvSpPr>
          <p:nvPr>
            <p:ph type="sldNum" sz="quarter" idx="12"/>
          </p:nvPr>
        </p:nvSpPr>
        <p:spPr/>
        <p:txBody>
          <a:bodyPr/>
          <a:lstStyle>
            <a:lvl1pPr>
              <a:defRPr/>
            </a:lvl1pPr>
          </a:lstStyle>
          <a:p>
            <a:pPr>
              <a:defRPr/>
            </a:pPr>
            <a:fld id="{C6F7F490-0F01-4068-8DFE-56E3785EE126}" type="slidenum">
              <a:rPr lang="en-US" altLang="lv-LV"/>
              <a:pPr>
                <a:defRPr/>
              </a:pPr>
              <a:t>‹#›</a:t>
            </a:fld>
            <a:endParaRPr lang="en-US" altLang="lv-LV"/>
          </a:p>
        </p:txBody>
      </p:sp>
    </p:spTree>
    <p:extLst>
      <p:ext uri="{BB962C8B-B14F-4D97-AF65-F5344CB8AC3E}">
        <p14:creationId xmlns:p14="http://schemas.microsoft.com/office/powerpoint/2010/main" val="96094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3">
            <a:extLst>
              <a:ext uri="{FF2B5EF4-FFF2-40B4-BE49-F238E27FC236}">
                <a16:creationId xmlns:a16="http://schemas.microsoft.com/office/drawing/2014/main" id="{C4DB4180-AD9F-6B0D-23A3-B1A794BB6804}"/>
              </a:ext>
            </a:extLst>
          </p:cNvPr>
          <p:cNvSpPr>
            <a:spLocks noGrp="1"/>
          </p:cNvSpPr>
          <p:nvPr>
            <p:ph type="dt" sz="half" idx="10"/>
          </p:nvPr>
        </p:nvSpPr>
        <p:spPr/>
        <p:txBody>
          <a:bodyPr/>
          <a:lstStyle>
            <a:lvl1pPr>
              <a:defRPr/>
            </a:lvl1pPr>
          </a:lstStyle>
          <a:p>
            <a:pPr>
              <a:defRPr/>
            </a:pPr>
            <a:fld id="{F8F221CF-7785-4F08-B8C6-B262C1761169}" type="datetime1">
              <a:rPr lang="en-US"/>
              <a:pPr>
                <a:defRPr/>
              </a:pPr>
              <a:t>9/17/2024</a:t>
            </a:fld>
            <a:endParaRPr lang="en-US"/>
          </a:p>
        </p:txBody>
      </p:sp>
      <p:sp>
        <p:nvSpPr>
          <p:cNvPr id="6" name="Footer Placeholder 4">
            <a:extLst>
              <a:ext uri="{FF2B5EF4-FFF2-40B4-BE49-F238E27FC236}">
                <a16:creationId xmlns:a16="http://schemas.microsoft.com/office/drawing/2014/main" id="{0B006CCC-B5B6-FBF0-6629-A19CF0236B9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F75A24B9-F3C0-FD53-80B4-7B04CCA58A68}"/>
              </a:ext>
            </a:extLst>
          </p:cNvPr>
          <p:cNvSpPr>
            <a:spLocks noGrp="1"/>
          </p:cNvSpPr>
          <p:nvPr>
            <p:ph type="sldNum" sz="quarter" idx="12"/>
          </p:nvPr>
        </p:nvSpPr>
        <p:spPr/>
        <p:txBody>
          <a:bodyPr/>
          <a:lstStyle>
            <a:lvl1pPr>
              <a:defRPr/>
            </a:lvl1pPr>
          </a:lstStyle>
          <a:p>
            <a:pPr>
              <a:defRPr/>
            </a:pPr>
            <a:fld id="{2D859F99-0491-4F0D-9423-A45C44CC3543}" type="slidenum">
              <a:rPr lang="en-US" altLang="lv-LV"/>
              <a:pPr>
                <a:defRPr/>
              </a:pPr>
              <a:t>‹#›</a:t>
            </a:fld>
            <a:endParaRPr lang="en-US" altLang="lv-LV"/>
          </a:p>
        </p:txBody>
      </p:sp>
    </p:spTree>
    <p:extLst>
      <p:ext uri="{BB962C8B-B14F-4D97-AF65-F5344CB8AC3E}">
        <p14:creationId xmlns:p14="http://schemas.microsoft.com/office/powerpoint/2010/main" val="41751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endParaRPr lang="x-none"/>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3">
            <a:extLst>
              <a:ext uri="{FF2B5EF4-FFF2-40B4-BE49-F238E27FC236}">
                <a16:creationId xmlns:a16="http://schemas.microsoft.com/office/drawing/2014/main" id="{EB54D53D-9327-1129-94D1-9FD15F0F8E49}"/>
              </a:ext>
            </a:extLst>
          </p:cNvPr>
          <p:cNvSpPr>
            <a:spLocks noGrp="1"/>
          </p:cNvSpPr>
          <p:nvPr>
            <p:ph type="dt" sz="half" idx="10"/>
          </p:nvPr>
        </p:nvSpPr>
        <p:spPr/>
        <p:txBody>
          <a:bodyPr/>
          <a:lstStyle>
            <a:lvl1pPr>
              <a:defRPr/>
            </a:lvl1pPr>
          </a:lstStyle>
          <a:p>
            <a:pPr>
              <a:defRPr/>
            </a:pPr>
            <a:fld id="{5601D17C-2721-485B-B833-199C241C640B}" type="datetime1">
              <a:rPr lang="en-US"/>
              <a:pPr>
                <a:defRPr/>
              </a:pPr>
              <a:t>9/17/2024</a:t>
            </a:fld>
            <a:endParaRPr lang="en-US"/>
          </a:p>
        </p:txBody>
      </p:sp>
      <p:sp>
        <p:nvSpPr>
          <p:cNvPr id="8" name="Footer Placeholder 4">
            <a:extLst>
              <a:ext uri="{FF2B5EF4-FFF2-40B4-BE49-F238E27FC236}">
                <a16:creationId xmlns:a16="http://schemas.microsoft.com/office/drawing/2014/main" id="{4ACC1B36-F1B5-3342-79FE-379B94926A93}"/>
              </a:ext>
            </a:extLst>
          </p:cNvPr>
          <p:cNvSpPr>
            <a:spLocks noGrp="1"/>
          </p:cNvSpPr>
          <p:nvPr>
            <p:ph type="ftr" sz="quarter" idx="11"/>
          </p:nvPr>
        </p:nvSpPr>
        <p:spPr/>
        <p:txBody>
          <a:bodyPr/>
          <a:lstStyle>
            <a:lvl1pPr>
              <a:defRPr/>
            </a:lvl1pPr>
          </a:lstStyle>
          <a:p>
            <a:pPr>
              <a:defRPr/>
            </a:pPr>
            <a:r>
              <a:rPr lang="en-US"/>
              <a:t>Ādažu</a:t>
            </a:r>
          </a:p>
        </p:txBody>
      </p:sp>
      <p:sp>
        <p:nvSpPr>
          <p:cNvPr id="9" name="Slide Number Placeholder 5">
            <a:extLst>
              <a:ext uri="{FF2B5EF4-FFF2-40B4-BE49-F238E27FC236}">
                <a16:creationId xmlns:a16="http://schemas.microsoft.com/office/drawing/2014/main" id="{A3FEAC05-DF9C-C79E-860A-400AF48A61B3}"/>
              </a:ext>
            </a:extLst>
          </p:cNvPr>
          <p:cNvSpPr>
            <a:spLocks noGrp="1"/>
          </p:cNvSpPr>
          <p:nvPr>
            <p:ph type="sldNum" sz="quarter" idx="12"/>
          </p:nvPr>
        </p:nvSpPr>
        <p:spPr/>
        <p:txBody>
          <a:bodyPr/>
          <a:lstStyle>
            <a:lvl1pPr>
              <a:defRPr/>
            </a:lvl1pPr>
          </a:lstStyle>
          <a:p>
            <a:pPr>
              <a:defRPr/>
            </a:pPr>
            <a:fld id="{47BF4DAB-BEBF-47E2-8BE7-483C4F1CFE8C}" type="slidenum">
              <a:rPr lang="en-US" altLang="lv-LV"/>
              <a:pPr>
                <a:defRPr/>
              </a:pPr>
              <a:t>‹#›</a:t>
            </a:fld>
            <a:endParaRPr lang="en-US" altLang="lv-LV"/>
          </a:p>
        </p:txBody>
      </p:sp>
    </p:spTree>
    <p:extLst>
      <p:ext uri="{BB962C8B-B14F-4D97-AF65-F5344CB8AC3E}">
        <p14:creationId xmlns:p14="http://schemas.microsoft.com/office/powerpoint/2010/main" val="362052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Date Placeholder 3">
            <a:extLst>
              <a:ext uri="{FF2B5EF4-FFF2-40B4-BE49-F238E27FC236}">
                <a16:creationId xmlns:a16="http://schemas.microsoft.com/office/drawing/2014/main" id="{7328E707-E753-D26F-3339-55135189A420}"/>
              </a:ext>
            </a:extLst>
          </p:cNvPr>
          <p:cNvSpPr>
            <a:spLocks noGrp="1"/>
          </p:cNvSpPr>
          <p:nvPr>
            <p:ph type="dt" sz="half" idx="10"/>
          </p:nvPr>
        </p:nvSpPr>
        <p:spPr/>
        <p:txBody>
          <a:bodyPr/>
          <a:lstStyle>
            <a:lvl1pPr>
              <a:defRPr/>
            </a:lvl1pPr>
          </a:lstStyle>
          <a:p>
            <a:pPr>
              <a:defRPr/>
            </a:pPr>
            <a:fld id="{F1AD60D4-9A01-4119-B642-44A9C0F56930}" type="datetime1">
              <a:rPr lang="en-US"/>
              <a:pPr>
                <a:defRPr/>
              </a:pPr>
              <a:t>9/17/2024</a:t>
            </a:fld>
            <a:endParaRPr lang="en-US"/>
          </a:p>
        </p:txBody>
      </p:sp>
      <p:sp>
        <p:nvSpPr>
          <p:cNvPr id="4" name="Footer Placeholder 4">
            <a:extLst>
              <a:ext uri="{FF2B5EF4-FFF2-40B4-BE49-F238E27FC236}">
                <a16:creationId xmlns:a16="http://schemas.microsoft.com/office/drawing/2014/main" id="{3CAF28BA-1FAA-D738-238D-FD0A52A6FFC8}"/>
              </a:ext>
            </a:extLst>
          </p:cNvPr>
          <p:cNvSpPr>
            <a:spLocks noGrp="1"/>
          </p:cNvSpPr>
          <p:nvPr>
            <p:ph type="ftr" sz="quarter" idx="11"/>
          </p:nvPr>
        </p:nvSpPr>
        <p:spPr/>
        <p:txBody>
          <a:bodyPr/>
          <a:lstStyle>
            <a:lvl1pPr>
              <a:defRPr/>
            </a:lvl1pPr>
          </a:lstStyle>
          <a:p>
            <a:pPr>
              <a:defRPr/>
            </a:pPr>
            <a:r>
              <a:rPr lang="en-US"/>
              <a:t>Ādažu</a:t>
            </a:r>
          </a:p>
        </p:txBody>
      </p:sp>
      <p:sp>
        <p:nvSpPr>
          <p:cNvPr id="5" name="Slide Number Placeholder 5">
            <a:extLst>
              <a:ext uri="{FF2B5EF4-FFF2-40B4-BE49-F238E27FC236}">
                <a16:creationId xmlns:a16="http://schemas.microsoft.com/office/drawing/2014/main" id="{A18A9683-7C3D-5F72-7D5B-BE128BDC8274}"/>
              </a:ext>
            </a:extLst>
          </p:cNvPr>
          <p:cNvSpPr>
            <a:spLocks noGrp="1"/>
          </p:cNvSpPr>
          <p:nvPr>
            <p:ph type="sldNum" sz="quarter" idx="12"/>
          </p:nvPr>
        </p:nvSpPr>
        <p:spPr/>
        <p:txBody>
          <a:bodyPr/>
          <a:lstStyle>
            <a:lvl1pPr>
              <a:defRPr/>
            </a:lvl1pPr>
          </a:lstStyle>
          <a:p>
            <a:pPr>
              <a:defRPr/>
            </a:pPr>
            <a:fld id="{837A982A-158A-4E33-B41A-6C7D838C30C0}" type="slidenum">
              <a:rPr lang="en-US" altLang="lv-LV"/>
              <a:pPr>
                <a:defRPr/>
              </a:pPr>
              <a:t>‹#›</a:t>
            </a:fld>
            <a:endParaRPr lang="en-US" altLang="lv-LV"/>
          </a:p>
        </p:txBody>
      </p:sp>
    </p:spTree>
    <p:extLst>
      <p:ext uri="{BB962C8B-B14F-4D97-AF65-F5344CB8AC3E}">
        <p14:creationId xmlns:p14="http://schemas.microsoft.com/office/powerpoint/2010/main" val="31882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1D873-9CB7-B64D-D3C4-6C4E5584170F}"/>
              </a:ext>
            </a:extLst>
          </p:cNvPr>
          <p:cNvSpPr>
            <a:spLocks noGrp="1"/>
          </p:cNvSpPr>
          <p:nvPr>
            <p:ph type="dt" sz="half" idx="10"/>
          </p:nvPr>
        </p:nvSpPr>
        <p:spPr/>
        <p:txBody>
          <a:bodyPr/>
          <a:lstStyle>
            <a:lvl1pPr>
              <a:defRPr/>
            </a:lvl1pPr>
          </a:lstStyle>
          <a:p>
            <a:pPr>
              <a:defRPr/>
            </a:pPr>
            <a:fld id="{224E7A69-49D4-4838-BC0F-57C728ABE2EB}" type="datetime1">
              <a:rPr lang="en-US"/>
              <a:pPr>
                <a:defRPr/>
              </a:pPr>
              <a:t>9/17/2024</a:t>
            </a:fld>
            <a:endParaRPr lang="en-US"/>
          </a:p>
        </p:txBody>
      </p:sp>
      <p:sp>
        <p:nvSpPr>
          <p:cNvPr id="3" name="Footer Placeholder 4">
            <a:extLst>
              <a:ext uri="{FF2B5EF4-FFF2-40B4-BE49-F238E27FC236}">
                <a16:creationId xmlns:a16="http://schemas.microsoft.com/office/drawing/2014/main" id="{A6507E5A-6EDC-22BB-B6D8-8DD94AFFD6CF}"/>
              </a:ext>
            </a:extLst>
          </p:cNvPr>
          <p:cNvSpPr>
            <a:spLocks noGrp="1"/>
          </p:cNvSpPr>
          <p:nvPr>
            <p:ph type="ftr" sz="quarter" idx="11"/>
          </p:nvPr>
        </p:nvSpPr>
        <p:spPr/>
        <p:txBody>
          <a:bodyPr/>
          <a:lstStyle>
            <a:lvl1pPr>
              <a:defRPr/>
            </a:lvl1pPr>
          </a:lstStyle>
          <a:p>
            <a:pPr>
              <a:defRPr/>
            </a:pPr>
            <a:r>
              <a:rPr lang="en-US"/>
              <a:t>Ādažu</a:t>
            </a:r>
          </a:p>
        </p:txBody>
      </p:sp>
      <p:sp>
        <p:nvSpPr>
          <p:cNvPr id="4" name="Slide Number Placeholder 5">
            <a:extLst>
              <a:ext uri="{FF2B5EF4-FFF2-40B4-BE49-F238E27FC236}">
                <a16:creationId xmlns:a16="http://schemas.microsoft.com/office/drawing/2014/main" id="{6FCCFB3D-1419-0A30-A4F6-808C0E1AD0D2}"/>
              </a:ext>
            </a:extLst>
          </p:cNvPr>
          <p:cNvSpPr>
            <a:spLocks noGrp="1"/>
          </p:cNvSpPr>
          <p:nvPr>
            <p:ph type="sldNum" sz="quarter" idx="12"/>
          </p:nvPr>
        </p:nvSpPr>
        <p:spPr/>
        <p:txBody>
          <a:bodyPr/>
          <a:lstStyle>
            <a:lvl1pPr>
              <a:defRPr/>
            </a:lvl1pPr>
          </a:lstStyle>
          <a:p>
            <a:pPr>
              <a:defRPr/>
            </a:pPr>
            <a:fld id="{F459FFBE-0697-443C-AFBD-81A0DCD3ED83}" type="slidenum">
              <a:rPr lang="en-US" altLang="lv-LV"/>
              <a:pPr>
                <a:defRPr/>
              </a:pPr>
              <a:t>‹#›</a:t>
            </a:fld>
            <a:endParaRPr lang="en-US" altLang="lv-LV"/>
          </a:p>
        </p:txBody>
      </p:sp>
    </p:spTree>
    <p:extLst>
      <p:ext uri="{BB962C8B-B14F-4D97-AF65-F5344CB8AC3E}">
        <p14:creationId xmlns:p14="http://schemas.microsoft.com/office/powerpoint/2010/main" val="2501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69D814AA-1EF4-D729-E244-C0242D60CD75}"/>
              </a:ext>
            </a:extLst>
          </p:cNvPr>
          <p:cNvSpPr>
            <a:spLocks noGrp="1"/>
          </p:cNvSpPr>
          <p:nvPr>
            <p:ph type="dt" sz="half" idx="10"/>
          </p:nvPr>
        </p:nvSpPr>
        <p:spPr/>
        <p:txBody>
          <a:bodyPr/>
          <a:lstStyle>
            <a:lvl1pPr>
              <a:defRPr/>
            </a:lvl1pPr>
          </a:lstStyle>
          <a:p>
            <a:pPr>
              <a:defRPr/>
            </a:pPr>
            <a:fld id="{79A449E7-145D-4376-96A6-383A80B8AF93}" type="datetime1">
              <a:rPr lang="en-US"/>
              <a:pPr>
                <a:defRPr/>
              </a:pPr>
              <a:t>9/17/2024</a:t>
            </a:fld>
            <a:endParaRPr lang="en-US"/>
          </a:p>
        </p:txBody>
      </p:sp>
      <p:sp>
        <p:nvSpPr>
          <p:cNvPr id="6" name="Footer Placeholder 4">
            <a:extLst>
              <a:ext uri="{FF2B5EF4-FFF2-40B4-BE49-F238E27FC236}">
                <a16:creationId xmlns:a16="http://schemas.microsoft.com/office/drawing/2014/main" id="{CD955074-4460-FBDA-14BF-BF281242CD5C}"/>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DA5931C3-F043-96F3-1843-5A93512D928C}"/>
              </a:ext>
            </a:extLst>
          </p:cNvPr>
          <p:cNvSpPr>
            <a:spLocks noGrp="1"/>
          </p:cNvSpPr>
          <p:nvPr>
            <p:ph type="sldNum" sz="quarter" idx="12"/>
          </p:nvPr>
        </p:nvSpPr>
        <p:spPr/>
        <p:txBody>
          <a:bodyPr/>
          <a:lstStyle>
            <a:lvl1pPr>
              <a:defRPr/>
            </a:lvl1pPr>
          </a:lstStyle>
          <a:p>
            <a:pPr>
              <a:defRPr/>
            </a:pPr>
            <a:fld id="{AB37336F-0EA2-4F18-8017-E57B51DA3747}" type="slidenum">
              <a:rPr lang="en-US" altLang="lv-LV"/>
              <a:pPr>
                <a:defRPr/>
              </a:pPr>
              <a:t>‹#›</a:t>
            </a:fld>
            <a:endParaRPr lang="en-US" altLang="lv-LV"/>
          </a:p>
        </p:txBody>
      </p:sp>
    </p:spTree>
    <p:extLst>
      <p:ext uri="{BB962C8B-B14F-4D97-AF65-F5344CB8AC3E}">
        <p14:creationId xmlns:p14="http://schemas.microsoft.com/office/powerpoint/2010/main" val="12633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x-none"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11D019E3-D521-49DA-9622-82A2235F5FFE}"/>
              </a:ext>
            </a:extLst>
          </p:cNvPr>
          <p:cNvSpPr>
            <a:spLocks noGrp="1"/>
          </p:cNvSpPr>
          <p:nvPr>
            <p:ph type="dt" sz="half" idx="10"/>
          </p:nvPr>
        </p:nvSpPr>
        <p:spPr/>
        <p:txBody>
          <a:bodyPr/>
          <a:lstStyle>
            <a:lvl1pPr>
              <a:defRPr/>
            </a:lvl1pPr>
          </a:lstStyle>
          <a:p>
            <a:pPr>
              <a:defRPr/>
            </a:pPr>
            <a:fld id="{5E07A8AF-E708-47A3-99EB-AE32BFAACB51}" type="datetime1">
              <a:rPr lang="en-US"/>
              <a:pPr>
                <a:defRPr/>
              </a:pPr>
              <a:t>9/17/2024</a:t>
            </a:fld>
            <a:endParaRPr lang="en-US"/>
          </a:p>
        </p:txBody>
      </p:sp>
      <p:sp>
        <p:nvSpPr>
          <p:cNvPr id="6" name="Footer Placeholder 4">
            <a:extLst>
              <a:ext uri="{FF2B5EF4-FFF2-40B4-BE49-F238E27FC236}">
                <a16:creationId xmlns:a16="http://schemas.microsoft.com/office/drawing/2014/main" id="{BC6679B3-0819-344A-40F4-EF13C8E94547}"/>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174B605B-4308-BA0C-5EC9-2D04C2FC3798}"/>
              </a:ext>
            </a:extLst>
          </p:cNvPr>
          <p:cNvSpPr>
            <a:spLocks noGrp="1"/>
          </p:cNvSpPr>
          <p:nvPr>
            <p:ph type="sldNum" sz="quarter" idx="12"/>
          </p:nvPr>
        </p:nvSpPr>
        <p:spPr/>
        <p:txBody>
          <a:bodyPr/>
          <a:lstStyle>
            <a:lvl1pPr>
              <a:defRPr/>
            </a:lvl1pPr>
          </a:lstStyle>
          <a:p>
            <a:pPr>
              <a:defRPr/>
            </a:pPr>
            <a:fld id="{29CD507E-1ED4-4308-AFE3-1812F86CD62D}" type="slidenum">
              <a:rPr lang="en-US" altLang="lv-LV"/>
              <a:pPr>
                <a:defRPr/>
              </a:pPr>
              <a:t>‹#›</a:t>
            </a:fld>
            <a:endParaRPr lang="en-US" altLang="lv-LV"/>
          </a:p>
        </p:txBody>
      </p:sp>
    </p:spTree>
    <p:extLst>
      <p:ext uri="{BB962C8B-B14F-4D97-AF65-F5344CB8AC3E}">
        <p14:creationId xmlns:p14="http://schemas.microsoft.com/office/powerpoint/2010/main" val="18994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E09677-4A7F-01B0-7BD0-28E915875CD9}"/>
              </a:ext>
            </a:extLst>
          </p:cNvPr>
          <p:cNvSpPr>
            <a:spLocks noGrp="1" noChangeArrowheads="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v-LV" altLang="lv-LV"/>
          </a:p>
        </p:txBody>
      </p:sp>
      <p:sp>
        <p:nvSpPr>
          <p:cNvPr id="1027" name="Text Placeholder 2">
            <a:extLst>
              <a:ext uri="{FF2B5EF4-FFF2-40B4-BE49-F238E27FC236}">
                <a16:creationId xmlns:a16="http://schemas.microsoft.com/office/drawing/2014/main" id="{3CA0E9AA-E058-C32B-63D2-61A019D2776A}"/>
              </a:ext>
            </a:extLst>
          </p:cNvPr>
          <p:cNvSpPr>
            <a:spLocks noGrp="1" noChangeArrowheads="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v-LV" altLang="lv-LV"/>
          </a:p>
        </p:txBody>
      </p:sp>
      <p:sp>
        <p:nvSpPr>
          <p:cNvPr id="4" name="Date Placeholder 3">
            <a:extLst>
              <a:ext uri="{FF2B5EF4-FFF2-40B4-BE49-F238E27FC236}">
                <a16:creationId xmlns:a16="http://schemas.microsoft.com/office/drawing/2014/main" id="{2FB2250C-6D89-F663-8746-17B5856910A4}"/>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a:solidFill>
                  <a:schemeClr val="tx1">
                    <a:tint val="75000"/>
                  </a:schemeClr>
                </a:solidFill>
                <a:latin typeface="+mn-lt"/>
              </a:defRPr>
            </a:lvl1pPr>
          </a:lstStyle>
          <a:p>
            <a:pPr>
              <a:defRPr/>
            </a:pPr>
            <a:fld id="{E1CFEE54-0D80-45F2-A199-F1C13A7BBBD1}" type="datetime1">
              <a:rPr lang="en-US"/>
              <a:pPr>
                <a:defRPr/>
              </a:pPr>
              <a:t>9/17/2024</a:t>
            </a:fld>
            <a:endParaRPr lang="en-US"/>
          </a:p>
        </p:txBody>
      </p:sp>
      <p:sp>
        <p:nvSpPr>
          <p:cNvPr id="5" name="Footer Placeholder 4">
            <a:extLst>
              <a:ext uri="{FF2B5EF4-FFF2-40B4-BE49-F238E27FC236}">
                <a16:creationId xmlns:a16="http://schemas.microsoft.com/office/drawing/2014/main" id="{F63BF98D-32AD-9E05-012E-BAD183EF5ED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r>
              <a:rPr lang="en-US"/>
              <a:t>Ādažu</a:t>
            </a:r>
          </a:p>
        </p:txBody>
      </p:sp>
      <p:sp>
        <p:nvSpPr>
          <p:cNvPr id="6" name="Slide Number Placeholder 5">
            <a:extLst>
              <a:ext uri="{FF2B5EF4-FFF2-40B4-BE49-F238E27FC236}">
                <a16:creationId xmlns:a16="http://schemas.microsoft.com/office/drawing/2014/main" id="{641202CF-D361-F9CC-AE71-783AE37E2BFB}"/>
              </a:ext>
            </a:extLst>
          </p:cNvPr>
          <p:cNvSpPr>
            <a:spLocks noGrp="1"/>
          </p:cNvSpPr>
          <p:nvPr>
            <p:ph type="sldNum" sz="quarter" idx="4"/>
          </p:nvPr>
        </p:nvSpPr>
        <p:spPr>
          <a:xfrm>
            <a:off x="12915900" y="9534525"/>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3B30A0BD-9307-4BA8-9C35-E9414454DBC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0" fontAlgn="base" hangingPunct="0">
        <a:lnSpc>
          <a:spcPct val="90000"/>
        </a:lnSpc>
        <a:spcBef>
          <a:spcPct val="0"/>
        </a:spcBef>
        <a:spcAft>
          <a:spcPct val="0"/>
        </a:spcAft>
        <a:defRPr sz="6600" kern="1200">
          <a:solidFill>
            <a:schemeClr val="tx1"/>
          </a:solidFill>
          <a:latin typeface="+mj-lt"/>
          <a:ea typeface="+mj-ea"/>
          <a:cs typeface="+mj-cs"/>
        </a:defRPr>
      </a:lvl1pPr>
      <a:lvl2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2pPr>
      <a:lvl3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3pPr>
      <a:lvl4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4pPr>
      <a:lvl5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p:titleStyle>
    <p:bodyStyle>
      <a:lvl1pPr marL="342900" indent="-342900" algn="l" defTabSz="1371600" rtl="0" eaLnBrk="0" fontAlgn="base" hangingPunct="0">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0" fontAlgn="base" hangingPunct="0">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0" fontAlgn="base" hangingPunct="0">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x-non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alpha val="70195"/>
          </a:srgbClr>
        </a:solidFill>
        <a:effectLst/>
      </p:bgPr>
    </p:bg>
    <p:spTree>
      <p:nvGrpSpPr>
        <p:cNvPr id="1" name=""/>
        <p:cNvGrpSpPr/>
        <p:nvPr/>
      </p:nvGrpSpPr>
      <p:grpSpPr>
        <a:xfrm>
          <a:off x="0" y="0"/>
          <a:ext cx="0" cy="0"/>
          <a:chOff x="0" y="0"/>
          <a:chExt cx="0" cy="0"/>
        </a:xfrm>
      </p:grpSpPr>
      <p:sp>
        <p:nvSpPr>
          <p:cNvPr id="3074" name="AutoShape 3">
            <a:extLst>
              <a:ext uri="{FF2B5EF4-FFF2-40B4-BE49-F238E27FC236}">
                <a16:creationId xmlns:a16="http://schemas.microsoft.com/office/drawing/2014/main" id="{D2CF23DD-2274-17E0-4D18-A1309DF61EF3}"/>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3075" name="Picture 4">
            <a:extLst>
              <a:ext uri="{FF2B5EF4-FFF2-40B4-BE49-F238E27FC236}">
                <a16:creationId xmlns:a16="http://schemas.microsoft.com/office/drawing/2014/main" id="{6E4F3B80-002C-A71B-B71F-B735BE330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619" y="307975"/>
            <a:ext cx="40687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53A47D2B-F58C-DBAC-B99D-5634BA4AE803}"/>
              </a:ext>
            </a:extLst>
          </p:cNvPr>
          <p:cNvSpPr txBox="1">
            <a:spLocks noChangeArrowheads="1"/>
          </p:cNvSpPr>
          <p:nvPr/>
        </p:nvSpPr>
        <p:spPr bwMode="auto">
          <a:xfrm>
            <a:off x="838200" y="4276725"/>
            <a:ext cx="1661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v-LV" altLang="lv-LV" sz="6000" b="1" dirty="0">
                <a:solidFill>
                  <a:schemeClr val="bg1"/>
                </a:solidFill>
                <a:latin typeface="Montserrat" pitchFamily="2" charset="-70"/>
              </a:rPr>
              <a:t>Par īres dzīvokļu attīstības programmām Ādažu novadā</a:t>
            </a:r>
          </a:p>
          <a:p>
            <a:pPr algn="ctr" eaLnBrk="1" hangingPunct="1"/>
            <a:endParaRPr lang="lv-LV" altLang="lv-LV" sz="4000" dirty="0">
              <a:latin typeface="Montserrat" pitchFamily="2" charset="-70"/>
            </a:endParaRPr>
          </a:p>
        </p:txBody>
      </p:sp>
      <p:sp>
        <p:nvSpPr>
          <p:cNvPr id="3077" name="TextBox 2">
            <a:extLst>
              <a:ext uri="{FF2B5EF4-FFF2-40B4-BE49-F238E27FC236}">
                <a16:creationId xmlns:a16="http://schemas.microsoft.com/office/drawing/2014/main" id="{F0214876-BAD5-52BE-A668-729C010FBD6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solidFill>
                  <a:srgbClr val="FFFFFF"/>
                </a:solidFill>
                <a:latin typeface="Montserrat" pitchFamily="2" charset="-70"/>
              </a:rPr>
              <a:t>ĀDAŽU NOVADA PAŠVALDĪBA   I  </a:t>
            </a:r>
            <a:r>
              <a:rPr lang="lv-LV" altLang="lv-LV" sz="1500" dirty="0">
                <a:solidFill>
                  <a:srgbClr val="FFFFFF"/>
                </a:solidFill>
                <a:latin typeface="Montserrat" pitchFamily="2" charset="-70"/>
              </a:rPr>
              <a:t>Attīstības un projektu nodaļa </a:t>
            </a:r>
            <a:r>
              <a:rPr lang="en-US" altLang="lv-LV" sz="1500" dirty="0">
                <a:solidFill>
                  <a:srgbClr val="FFFFFF"/>
                </a:solidFill>
                <a:latin typeface="Montserrat" pitchFamily="2" charset="-70"/>
              </a:rPr>
              <a:t>I   </a:t>
            </a:r>
            <a:r>
              <a:rPr lang="lv-LV" altLang="lv-LV" sz="1500" dirty="0">
                <a:solidFill>
                  <a:srgbClr val="FFFFFF"/>
                </a:solidFill>
                <a:latin typeface="Montserrat" pitchFamily="2" charset="-70"/>
              </a:rPr>
              <a:t>11.09.</a:t>
            </a:r>
            <a:r>
              <a:rPr lang="en-US" altLang="lv-LV" sz="1500" dirty="0">
                <a:solidFill>
                  <a:srgbClr val="FFFFFF"/>
                </a:solidFill>
                <a:latin typeface="Montserrat" pitchFamily="2" charset="-70"/>
              </a:rPr>
              <a:t>202</a:t>
            </a:r>
            <a:r>
              <a:rPr lang="lv-LV" altLang="lv-LV" sz="1500" dirty="0">
                <a:solidFill>
                  <a:srgbClr val="FFFFFF"/>
                </a:solidFill>
                <a:latin typeface="Montserrat" pitchFamily="2" charset="-70"/>
              </a:rPr>
              <a:t>4</a:t>
            </a:r>
            <a:r>
              <a:rPr lang="en-US" altLang="lv-LV" sz="1500" dirty="0">
                <a:solidFill>
                  <a:srgbClr val="FFFFFF"/>
                </a:solidFill>
                <a:latin typeface="Montserrat" pitchFamily="2" charset="-70"/>
              </a:rPr>
              <a: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dirty="0">
                <a:latin typeface="Montserrat" pitchFamily="2" charset="-70"/>
              </a:rPr>
              <a:t>Izsoles noteikumos noteiktie turpmākās izmantošanas nosacījumi un atsavināšanas tiesību aprobežojumi nosaka, ka:</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fontScale="77500" lnSpcReduction="2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Līdzšinējās/plānotās aktivitātes zemas īres dzīvokļu programmas ieviešanai Ādažu novadā</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aphicFrame>
        <p:nvGraphicFramePr>
          <p:cNvPr id="3" name="Satura vietturis 15">
            <a:extLst>
              <a:ext uri="{FF2B5EF4-FFF2-40B4-BE49-F238E27FC236}">
                <a16:creationId xmlns:a16="http://schemas.microsoft.com/office/drawing/2014/main" id="{F2EB7634-1EFF-C90D-98B1-64F21C589813}"/>
              </a:ext>
            </a:extLst>
          </p:cNvPr>
          <p:cNvGraphicFramePr>
            <a:graphicFrameLocks/>
          </p:cNvGraphicFramePr>
          <p:nvPr>
            <p:extLst>
              <p:ext uri="{D42A27DB-BD31-4B8C-83A1-F6EECF244321}">
                <p14:modId xmlns:p14="http://schemas.microsoft.com/office/powerpoint/2010/main" val="2964243844"/>
              </p:ext>
            </p:extLst>
          </p:nvPr>
        </p:nvGraphicFramePr>
        <p:xfrm>
          <a:off x="1752600" y="2924553"/>
          <a:ext cx="15316200" cy="2954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a 3">
            <a:extLst>
              <a:ext uri="{FF2B5EF4-FFF2-40B4-BE49-F238E27FC236}">
                <a16:creationId xmlns:a16="http://schemas.microsoft.com/office/drawing/2014/main" id="{09FBDC83-4770-9FA1-9160-D2B7FFF8CC97}"/>
              </a:ext>
            </a:extLst>
          </p:cNvPr>
          <p:cNvGrpSpPr/>
          <p:nvPr/>
        </p:nvGrpSpPr>
        <p:grpSpPr>
          <a:xfrm>
            <a:off x="1752600" y="5942976"/>
            <a:ext cx="2089034" cy="618130"/>
            <a:chOff x="4777" y="0"/>
            <a:chExt cx="2089034" cy="618130"/>
          </a:xfrm>
        </p:grpSpPr>
        <p:sp>
          <p:nvSpPr>
            <p:cNvPr id="6" name="Taisnstūris: ar noapaļotiem stūriem 5">
              <a:extLst>
                <a:ext uri="{FF2B5EF4-FFF2-40B4-BE49-F238E27FC236}">
                  <a16:creationId xmlns:a16="http://schemas.microsoft.com/office/drawing/2014/main" id="{4E62241B-850F-A286-D511-CB8CFA350D81}"/>
                </a:ext>
              </a:extLst>
            </p:cNvPr>
            <p:cNvSpPr/>
            <p:nvPr/>
          </p:nvSpPr>
          <p:spPr>
            <a:xfrm>
              <a:off x="4777" y="0"/>
              <a:ext cx="2089034" cy="618130"/>
            </a:xfrm>
            <a:prstGeom prst="roundRect">
              <a:avLst>
                <a:gd name="adj" fmla="val 1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aisnstūris: ar noapaļotiem stūriem 4">
              <a:extLst>
                <a:ext uri="{FF2B5EF4-FFF2-40B4-BE49-F238E27FC236}">
                  <a16:creationId xmlns:a16="http://schemas.microsoft.com/office/drawing/2014/main" id="{30058AE1-D208-24B0-31EF-DD1CA128B7F6}"/>
                </a:ext>
              </a:extLst>
            </p:cNvPr>
            <p:cNvSpPr txBox="1"/>
            <p:nvPr/>
          </p:nvSpPr>
          <p:spPr>
            <a:xfrm>
              <a:off x="22881" y="18104"/>
              <a:ext cx="2052826" cy="581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dirty="0"/>
                <a:t>07</a:t>
              </a:r>
              <a:r>
                <a:rPr lang="lv-LV" sz="2000" kern="1200" dirty="0"/>
                <a:t>.08.2024.</a:t>
              </a:r>
            </a:p>
          </p:txBody>
        </p:sp>
      </p:grpSp>
      <p:grpSp>
        <p:nvGrpSpPr>
          <p:cNvPr id="8" name="Grupa 7">
            <a:extLst>
              <a:ext uri="{FF2B5EF4-FFF2-40B4-BE49-F238E27FC236}">
                <a16:creationId xmlns:a16="http://schemas.microsoft.com/office/drawing/2014/main" id="{2F7912C1-5B29-0403-5FBB-5F629DFCF2DA}"/>
              </a:ext>
            </a:extLst>
          </p:cNvPr>
          <p:cNvGrpSpPr/>
          <p:nvPr/>
        </p:nvGrpSpPr>
        <p:grpSpPr>
          <a:xfrm>
            <a:off x="5715000" y="5912172"/>
            <a:ext cx="2089034" cy="618130"/>
            <a:chOff x="4777" y="0"/>
            <a:chExt cx="2089034" cy="618130"/>
          </a:xfrm>
        </p:grpSpPr>
        <p:sp>
          <p:nvSpPr>
            <p:cNvPr id="9" name="Taisnstūris: ar noapaļotiem stūriem 8">
              <a:extLst>
                <a:ext uri="{FF2B5EF4-FFF2-40B4-BE49-F238E27FC236}">
                  <a16:creationId xmlns:a16="http://schemas.microsoft.com/office/drawing/2014/main" id="{28E93E5B-3F70-3FBB-C59F-87F0ECEC7A87}"/>
                </a:ext>
              </a:extLst>
            </p:cNvPr>
            <p:cNvSpPr/>
            <p:nvPr/>
          </p:nvSpPr>
          <p:spPr>
            <a:xfrm>
              <a:off x="4777" y="0"/>
              <a:ext cx="2089034" cy="618130"/>
            </a:xfrm>
            <a:prstGeom prst="roundRect">
              <a:avLst>
                <a:gd name="adj" fmla="val 1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Taisnstūris: ar noapaļotiem stūriem 4">
              <a:extLst>
                <a:ext uri="{FF2B5EF4-FFF2-40B4-BE49-F238E27FC236}">
                  <a16:creationId xmlns:a16="http://schemas.microsoft.com/office/drawing/2014/main" id="{AA106572-8894-D62F-B1D7-74E4E1129561}"/>
                </a:ext>
              </a:extLst>
            </p:cNvPr>
            <p:cNvSpPr txBox="1"/>
            <p:nvPr/>
          </p:nvSpPr>
          <p:spPr>
            <a:xfrm>
              <a:off x="22881" y="18104"/>
              <a:ext cx="2052826" cy="581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dirty="0"/>
                <a:t>07</a:t>
              </a:r>
              <a:r>
                <a:rPr lang="lv-LV" sz="2000" kern="1200" dirty="0"/>
                <a:t>.12.2024.</a:t>
              </a:r>
            </a:p>
          </p:txBody>
        </p:sp>
      </p:grpSp>
      <p:grpSp>
        <p:nvGrpSpPr>
          <p:cNvPr id="11" name="Grupa 10">
            <a:extLst>
              <a:ext uri="{FF2B5EF4-FFF2-40B4-BE49-F238E27FC236}">
                <a16:creationId xmlns:a16="http://schemas.microsoft.com/office/drawing/2014/main" id="{754B65CD-171B-46B6-87E8-904582B6BB22}"/>
              </a:ext>
            </a:extLst>
          </p:cNvPr>
          <p:cNvGrpSpPr/>
          <p:nvPr/>
        </p:nvGrpSpPr>
        <p:grpSpPr>
          <a:xfrm>
            <a:off x="10287000" y="5842869"/>
            <a:ext cx="2107138" cy="619139"/>
            <a:chOff x="-13327" y="-1009"/>
            <a:chExt cx="2107138" cy="619139"/>
          </a:xfrm>
        </p:grpSpPr>
        <p:sp>
          <p:nvSpPr>
            <p:cNvPr id="12" name="Taisnstūris: ar noapaļotiem stūriem 11">
              <a:extLst>
                <a:ext uri="{FF2B5EF4-FFF2-40B4-BE49-F238E27FC236}">
                  <a16:creationId xmlns:a16="http://schemas.microsoft.com/office/drawing/2014/main" id="{A25A4137-60CA-B4E8-182C-E2447F119420}"/>
                </a:ext>
              </a:extLst>
            </p:cNvPr>
            <p:cNvSpPr/>
            <p:nvPr/>
          </p:nvSpPr>
          <p:spPr>
            <a:xfrm>
              <a:off x="4777" y="0"/>
              <a:ext cx="2089034" cy="618130"/>
            </a:xfrm>
            <a:prstGeom prst="roundRect">
              <a:avLst>
                <a:gd name="adj" fmla="val 1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Taisnstūris: ar noapaļotiem stūriem 4">
              <a:extLst>
                <a:ext uri="{FF2B5EF4-FFF2-40B4-BE49-F238E27FC236}">
                  <a16:creationId xmlns:a16="http://schemas.microsoft.com/office/drawing/2014/main" id="{8A8CA1E0-A058-2C95-1941-187C2531F3B5}"/>
                </a:ext>
              </a:extLst>
            </p:cNvPr>
            <p:cNvSpPr txBox="1"/>
            <p:nvPr/>
          </p:nvSpPr>
          <p:spPr>
            <a:xfrm>
              <a:off x="-13327" y="-1009"/>
              <a:ext cx="2052826" cy="581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dirty="0"/>
                <a:t>07</a:t>
              </a:r>
              <a:r>
                <a:rPr lang="lv-LV" sz="2000" kern="1200" dirty="0"/>
                <a:t>.12.2025.</a:t>
              </a:r>
            </a:p>
          </p:txBody>
        </p:sp>
      </p:grpSp>
      <p:grpSp>
        <p:nvGrpSpPr>
          <p:cNvPr id="14" name="Grupa 13">
            <a:extLst>
              <a:ext uri="{FF2B5EF4-FFF2-40B4-BE49-F238E27FC236}">
                <a16:creationId xmlns:a16="http://schemas.microsoft.com/office/drawing/2014/main" id="{06DAEC72-2365-4233-5E4E-0EDCBC036F32}"/>
              </a:ext>
            </a:extLst>
          </p:cNvPr>
          <p:cNvGrpSpPr/>
          <p:nvPr/>
        </p:nvGrpSpPr>
        <p:grpSpPr>
          <a:xfrm>
            <a:off x="14822792" y="5942976"/>
            <a:ext cx="2089034" cy="618130"/>
            <a:chOff x="4777" y="0"/>
            <a:chExt cx="2089034" cy="618130"/>
          </a:xfrm>
        </p:grpSpPr>
        <p:sp>
          <p:nvSpPr>
            <p:cNvPr id="15" name="Taisnstūris: ar noapaļotiem stūriem 14">
              <a:extLst>
                <a:ext uri="{FF2B5EF4-FFF2-40B4-BE49-F238E27FC236}">
                  <a16:creationId xmlns:a16="http://schemas.microsoft.com/office/drawing/2014/main" id="{4955CE15-1E05-2A03-CB0D-345CCE7457F7}"/>
                </a:ext>
              </a:extLst>
            </p:cNvPr>
            <p:cNvSpPr/>
            <p:nvPr/>
          </p:nvSpPr>
          <p:spPr>
            <a:xfrm>
              <a:off x="4777" y="0"/>
              <a:ext cx="2089034" cy="618130"/>
            </a:xfrm>
            <a:prstGeom prst="roundRect">
              <a:avLst>
                <a:gd name="adj" fmla="val 1000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Taisnstūris: ar noapaļotiem stūriem 4">
              <a:extLst>
                <a:ext uri="{FF2B5EF4-FFF2-40B4-BE49-F238E27FC236}">
                  <a16:creationId xmlns:a16="http://schemas.microsoft.com/office/drawing/2014/main" id="{2E7327FC-8E73-DCAA-4BF6-F0E5435F31C1}"/>
                </a:ext>
              </a:extLst>
            </p:cNvPr>
            <p:cNvSpPr txBox="1"/>
            <p:nvPr/>
          </p:nvSpPr>
          <p:spPr>
            <a:xfrm>
              <a:off x="22881" y="18104"/>
              <a:ext cx="2052826" cy="5819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dirty="0"/>
                <a:t>07</a:t>
              </a:r>
              <a:r>
                <a:rPr lang="lv-LV" sz="2000" kern="1200" dirty="0"/>
                <a:t>.04.2026.</a:t>
              </a:r>
            </a:p>
          </p:txBody>
        </p:sp>
      </p:grpSp>
      <p:sp>
        <p:nvSpPr>
          <p:cNvPr id="17" name="TextBox 16">
            <a:extLst>
              <a:ext uri="{FF2B5EF4-FFF2-40B4-BE49-F238E27FC236}">
                <a16:creationId xmlns:a16="http://schemas.microsoft.com/office/drawing/2014/main" id="{3B120E77-36C9-8977-C1DE-9B39C9CC55F9}"/>
              </a:ext>
            </a:extLst>
          </p:cNvPr>
          <p:cNvSpPr txBox="1"/>
          <p:nvPr/>
        </p:nvSpPr>
        <p:spPr>
          <a:xfrm>
            <a:off x="3867034" y="4248125"/>
            <a:ext cx="862263" cy="307777"/>
          </a:xfrm>
          <a:prstGeom prst="rect">
            <a:avLst/>
          </a:prstGeom>
          <a:noFill/>
        </p:spPr>
        <p:txBody>
          <a:bodyPr wrap="square" rtlCol="0">
            <a:spAutoFit/>
          </a:bodyPr>
          <a:lstStyle/>
          <a:p>
            <a:r>
              <a:rPr lang="lv-LV" sz="1400" b="1" dirty="0"/>
              <a:t>4 mēneši</a:t>
            </a:r>
          </a:p>
        </p:txBody>
      </p:sp>
      <p:sp>
        <p:nvSpPr>
          <p:cNvPr id="18" name="TextBox 17">
            <a:extLst>
              <a:ext uri="{FF2B5EF4-FFF2-40B4-BE49-F238E27FC236}">
                <a16:creationId xmlns:a16="http://schemas.microsoft.com/office/drawing/2014/main" id="{E25FE99F-1230-0872-EF51-CB15701A6185}"/>
              </a:ext>
            </a:extLst>
          </p:cNvPr>
          <p:cNvSpPr txBox="1"/>
          <p:nvPr/>
        </p:nvSpPr>
        <p:spPr>
          <a:xfrm>
            <a:off x="13127573" y="4235425"/>
            <a:ext cx="862263" cy="307777"/>
          </a:xfrm>
          <a:prstGeom prst="rect">
            <a:avLst/>
          </a:prstGeom>
          <a:noFill/>
        </p:spPr>
        <p:txBody>
          <a:bodyPr wrap="square" rtlCol="0">
            <a:spAutoFit/>
          </a:bodyPr>
          <a:lstStyle/>
          <a:p>
            <a:r>
              <a:rPr lang="lv-LV" sz="1400" b="1" dirty="0"/>
              <a:t>4 mēneši</a:t>
            </a:r>
          </a:p>
        </p:txBody>
      </p:sp>
      <p:sp>
        <p:nvSpPr>
          <p:cNvPr id="19" name="TextBox 18">
            <a:extLst>
              <a:ext uri="{FF2B5EF4-FFF2-40B4-BE49-F238E27FC236}">
                <a16:creationId xmlns:a16="http://schemas.microsoft.com/office/drawing/2014/main" id="{273C437D-3E76-9F2E-6C74-BF56D6436C18}"/>
              </a:ext>
            </a:extLst>
          </p:cNvPr>
          <p:cNvSpPr txBox="1"/>
          <p:nvPr/>
        </p:nvSpPr>
        <p:spPr>
          <a:xfrm>
            <a:off x="8466440" y="4248125"/>
            <a:ext cx="1234683" cy="307777"/>
          </a:xfrm>
          <a:prstGeom prst="rect">
            <a:avLst/>
          </a:prstGeom>
          <a:noFill/>
        </p:spPr>
        <p:txBody>
          <a:bodyPr wrap="square" rtlCol="0">
            <a:spAutoFit/>
          </a:bodyPr>
          <a:lstStyle/>
          <a:p>
            <a:r>
              <a:rPr lang="lv-LV" sz="1400" b="1" dirty="0"/>
              <a:t>12 mēneši</a:t>
            </a:r>
          </a:p>
        </p:txBody>
      </p:sp>
      <p:grpSp>
        <p:nvGrpSpPr>
          <p:cNvPr id="22" name="Grupa 21">
            <a:extLst>
              <a:ext uri="{FF2B5EF4-FFF2-40B4-BE49-F238E27FC236}">
                <a16:creationId xmlns:a16="http://schemas.microsoft.com/office/drawing/2014/main" id="{413D8A5D-7A45-9FC5-C958-1E5A77B82C99}"/>
              </a:ext>
            </a:extLst>
          </p:cNvPr>
          <p:cNvGrpSpPr/>
          <p:nvPr/>
        </p:nvGrpSpPr>
        <p:grpSpPr>
          <a:xfrm>
            <a:off x="15240" y="108584"/>
            <a:ext cx="1219200" cy="823914"/>
            <a:chOff x="15240" y="108584"/>
            <a:chExt cx="1219200" cy="823914"/>
          </a:xfrm>
        </p:grpSpPr>
        <p:sp>
          <p:nvSpPr>
            <p:cNvPr id="21" name="Taisnstūris 20">
              <a:extLst>
                <a:ext uri="{FF2B5EF4-FFF2-40B4-BE49-F238E27FC236}">
                  <a16:creationId xmlns:a16="http://schemas.microsoft.com/office/drawing/2014/main" id="{7BA5CFBB-07AC-3ACA-3EF0-B722361AC71F}"/>
                </a:ext>
              </a:extLst>
            </p:cNvPr>
            <p:cNvSpPr/>
            <p:nvPr/>
          </p:nvSpPr>
          <p:spPr>
            <a:xfrm>
              <a:off x="15240" y="108584"/>
              <a:ext cx="1219200" cy="823914"/>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 name="Picture 2" descr="ALTUM – AECM">
              <a:extLst>
                <a:ext uri="{FF2B5EF4-FFF2-40B4-BE49-F238E27FC236}">
                  <a16:creationId xmlns:a16="http://schemas.microsoft.com/office/drawing/2014/main" id="{BF699342-3020-2DF5-4738-F3C5533DFF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5" y="164108"/>
              <a:ext cx="1070712" cy="7115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948288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810329" y="1303987"/>
            <a:ext cx="12954000" cy="80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dirty="0">
                <a:latin typeface="Montserrat" pitchFamily="2" charset="-70"/>
              </a:rPr>
              <a:t>Programma paredz nodrošināt jaunu pieejamu cenu īres mājokļu dzīvojamā fonda izbūvi pašvaldībās pēc iespējas īsākā laikā un augstākā kvalitātē</a:t>
            </a:r>
          </a:p>
          <a:p>
            <a:pPr marL="457200" indent="-457200">
              <a:spcBef>
                <a:spcPts val="600"/>
              </a:spcBef>
              <a:buFont typeface="Wingdings 2" panose="05020102010507070707" pitchFamily="18" charset="2"/>
              <a:buChar char=""/>
            </a:pPr>
            <a:r>
              <a:rPr lang="lv-LV" altLang="lv-LV" sz="2600" dirty="0">
                <a:latin typeface="Montserrat" pitchFamily="2" charset="-70"/>
              </a:rPr>
              <a:t>Projekts tiek veidots pēc principa «privātais partneris projektē, būvē, finansē, uztur, apsaimnieko» modeļa, publiskā sektora pieejamības maksājumu iekļaujot valsts un pašvaldību budžetu izdevumos  no 2030.gada, vienlaikus ar mājas pieejamību iedzīvotājiem</a:t>
            </a:r>
          </a:p>
          <a:p>
            <a:pPr marL="457200" indent="-457200">
              <a:spcBef>
                <a:spcPts val="600"/>
              </a:spcBef>
              <a:buFont typeface="Wingdings 2" panose="05020102010507070707" pitchFamily="18" charset="2"/>
              <a:buChar char=""/>
            </a:pPr>
            <a:r>
              <a:rPr lang="lv-LV" altLang="lv-LV" sz="2600" dirty="0">
                <a:latin typeface="Montserrat" pitchFamily="2" charset="-70"/>
              </a:rPr>
              <a:t>Programma paredz, ka projekta beigās (pēc 25/30 gadiem) pašvaldība saņems īpašumā zemi un izbūvētos mājokļus, ko pašvaldība varēs izmantot īres tirgū</a:t>
            </a:r>
          </a:p>
          <a:p>
            <a:pPr marL="457200" indent="-457200">
              <a:spcBef>
                <a:spcPts val="600"/>
              </a:spcBef>
              <a:buFont typeface="Wingdings 2" panose="05020102010507070707" pitchFamily="18" charset="2"/>
              <a:buChar char=""/>
            </a:pPr>
            <a:r>
              <a:rPr lang="lv-LV" altLang="lv-LV" sz="2600" dirty="0">
                <a:latin typeface="Montserrat" pitchFamily="2" charset="-70"/>
              </a:rPr>
              <a:t>Kopējais investīciju apjoms 1000 dzīvokļu izbūvei tiek lēsts 100-125 milj. </a:t>
            </a:r>
            <a:r>
              <a:rPr lang="lv-LV" altLang="lv-LV" sz="2600" dirty="0" err="1">
                <a:latin typeface="Montserrat" pitchFamily="2" charset="-70"/>
              </a:rPr>
              <a:t>euro</a:t>
            </a:r>
            <a:r>
              <a:rPr lang="lv-LV" altLang="lv-LV" sz="2600" dirty="0">
                <a:latin typeface="Montserrat" pitchFamily="2" charset="-70"/>
              </a:rPr>
              <a:t> robežās un tas tiks precizēts sadarbībā ar Eiropas Investīciju banku, veicot finanšu un ekonomiskos aprēķinus</a:t>
            </a:r>
          </a:p>
          <a:p>
            <a:pPr marL="457200" indent="-457200">
              <a:spcBef>
                <a:spcPts val="600"/>
              </a:spcBef>
              <a:buFont typeface="Wingdings 2" panose="05020102010507070707" pitchFamily="18" charset="2"/>
              <a:buChar char=""/>
            </a:pPr>
            <a:r>
              <a:rPr lang="lv-LV" altLang="lv-LV" sz="2600" dirty="0">
                <a:latin typeface="Montserrat" pitchFamily="2" charset="-70"/>
              </a:rPr>
              <a:t>Galvenais publiskā partnera pārstāvis ir VAS «Valsts nekustamie īpašumi», kam ir uzticēts izstrādāt FEA, strādāt ar pašvaldībām, kas piedalīsies projektā, kā arī iegūt nepieciešamos atzinumus no kompetentajām institūcijām</a:t>
            </a:r>
          </a:p>
          <a:p>
            <a:pPr marL="457200" indent="-457200">
              <a:spcBef>
                <a:spcPts val="600"/>
              </a:spcBef>
              <a:buFont typeface="Wingdings 2" panose="05020102010507070707" pitchFamily="18" charset="2"/>
              <a:buChar char=""/>
            </a:pPr>
            <a:r>
              <a:rPr lang="lv-LV" altLang="lv-LV" sz="2600" dirty="0">
                <a:latin typeface="Montserrat" pitchFamily="2" charset="-70"/>
              </a:rPr>
              <a:t>Pašvaldībām būs jānodrošina zemes gabalu piešķiršana un īres dzīvokļu līdzfinansēšana, ņemot vērā iedzīvotāju maksātspēju un tirgus situāciju</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Pieejamu cenu īres mājokļu programmā plānotais</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4" name="Attēls 3">
            <a:extLst>
              <a:ext uri="{FF2B5EF4-FFF2-40B4-BE49-F238E27FC236}">
                <a16:creationId xmlns:a16="http://schemas.microsoft.com/office/drawing/2014/main" id="{18D4F0BD-0E77-FEC5-FFB6-D25558BA3CD1}"/>
              </a:ext>
            </a:extLst>
          </p:cNvPr>
          <p:cNvPicPr>
            <a:picLocks noChangeAspect="1"/>
          </p:cNvPicPr>
          <p:nvPr/>
        </p:nvPicPr>
        <p:blipFill>
          <a:blip r:embed="rId2"/>
          <a:stretch>
            <a:fillRect/>
          </a:stretch>
        </p:blipFill>
        <p:spPr>
          <a:xfrm>
            <a:off x="13758467" y="1380185"/>
            <a:ext cx="4413034" cy="3763314"/>
          </a:xfrm>
          <a:prstGeom prst="rect">
            <a:avLst/>
          </a:prstGeom>
        </p:spPr>
      </p:pic>
      <p:pic>
        <p:nvPicPr>
          <p:cNvPr id="7" name="Attēls 6">
            <a:extLst>
              <a:ext uri="{FF2B5EF4-FFF2-40B4-BE49-F238E27FC236}">
                <a16:creationId xmlns:a16="http://schemas.microsoft.com/office/drawing/2014/main" id="{0926CFF3-0CF4-5E47-2A6F-13EA5AC51EBD}"/>
              </a:ext>
            </a:extLst>
          </p:cNvPr>
          <p:cNvPicPr>
            <a:picLocks noChangeAspect="1"/>
          </p:cNvPicPr>
          <p:nvPr/>
        </p:nvPicPr>
        <p:blipFill>
          <a:blip r:embed="rId3"/>
          <a:stretch>
            <a:fillRect/>
          </a:stretch>
        </p:blipFill>
        <p:spPr>
          <a:xfrm>
            <a:off x="13684176" y="5461853"/>
            <a:ext cx="4452156" cy="3148751"/>
          </a:xfrm>
          <a:prstGeom prst="rect">
            <a:avLst/>
          </a:prstGeom>
        </p:spPr>
      </p:pic>
      <p:grpSp>
        <p:nvGrpSpPr>
          <p:cNvPr id="6" name="Grupa 5">
            <a:extLst>
              <a:ext uri="{FF2B5EF4-FFF2-40B4-BE49-F238E27FC236}">
                <a16:creationId xmlns:a16="http://schemas.microsoft.com/office/drawing/2014/main" id="{9CD1B711-6956-4DDE-C49A-5805E82DE0E2}"/>
              </a:ext>
            </a:extLst>
          </p:cNvPr>
          <p:cNvGrpSpPr/>
          <p:nvPr/>
        </p:nvGrpSpPr>
        <p:grpSpPr>
          <a:xfrm>
            <a:off x="117475" y="212089"/>
            <a:ext cx="962025" cy="962027"/>
            <a:chOff x="117475" y="212089"/>
            <a:chExt cx="962025" cy="962027"/>
          </a:xfrm>
        </p:grpSpPr>
        <p:sp>
          <p:nvSpPr>
            <p:cNvPr id="8" name="Taisnstūris 7">
              <a:extLst>
                <a:ext uri="{FF2B5EF4-FFF2-40B4-BE49-F238E27FC236}">
                  <a16:creationId xmlns:a16="http://schemas.microsoft.com/office/drawing/2014/main" id="{C23671C9-D96A-A3E4-FB53-25D4DFA9A052}"/>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2" descr="Centrālā finanšu un līgumu aģentūra | Riga">
              <a:extLst>
                <a:ext uri="{FF2B5EF4-FFF2-40B4-BE49-F238E27FC236}">
                  <a16:creationId xmlns:a16="http://schemas.microsoft.com/office/drawing/2014/main" id="{2935971C-6F60-5CC3-B606-5CBC46FBC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692868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b="1" dirty="0">
                <a:latin typeface="Montserrat" pitchFamily="2" charset="-70"/>
              </a:rPr>
              <a:t>2023.-2024. </a:t>
            </a:r>
            <a:r>
              <a:rPr lang="lv-LV" altLang="lv-LV" sz="2600" dirty="0">
                <a:latin typeface="Montserrat" pitchFamily="2" charset="-70"/>
              </a:rPr>
              <a:t>SIA “ERNST &amp; YOUNG BALTIC” </a:t>
            </a:r>
            <a:r>
              <a:rPr lang="lv-LV" altLang="lv-LV" sz="2600" dirty="0">
                <a:solidFill>
                  <a:srgbClr val="00B050"/>
                </a:solidFill>
                <a:latin typeface="Montserrat" pitchFamily="2" charset="-70"/>
              </a:rPr>
              <a:t>veica pētījumu</a:t>
            </a:r>
            <a:r>
              <a:rPr lang="lv-LV" altLang="lv-LV" sz="2600" dirty="0">
                <a:latin typeface="Montserrat" pitchFamily="2" charset="-70"/>
              </a:rPr>
              <a:t>, kura kopējais mērķis bija noteikt Latvijas ekonomiski aktīvo iedzīvotāju pieprasījumu pēc kvalitatīviem un izmaksu ziņā pieejamiem īres mājokļiem vairākās Latvijas pilsētās</a:t>
            </a:r>
          </a:p>
          <a:p>
            <a:pPr marL="457200" indent="-457200">
              <a:spcBef>
                <a:spcPts val="600"/>
              </a:spcBef>
              <a:buFont typeface="Wingdings 2" panose="05020102010507070707" pitchFamily="18" charset="2"/>
              <a:buChar char=""/>
            </a:pPr>
            <a:r>
              <a:rPr lang="lv-LV" altLang="lv-LV" sz="2600" b="1" dirty="0">
                <a:latin typeface="Montserrat" pitchFamily="2" charset="-70"/>
              </a:rPr>
              <a:t>11.06.2024. </a:t>
            </a:r>
            <a:r>
              <a:rPr lang="lv-LV" altLang="lv-LV" sz="2600" dirty="0">
                <a:latin typeface="Montserrat" pitchFamily="2" charset="-70"/>
              </a:rPr>
              <a:t>MK sēdē tika </a:t>
            </a:r>
            <a:r>
              <a:rPr lang="lv-LV" altLang="lv-LV" sz="2600" dirty="0">
                <a:solidFill>
                  <a:srgbClr val="00B050"/>
                </a:solidFill>
                <a:latin typeface="Montserrat" pitchFamily="2" charset="-70"/>
              </a:rPr>
              <a:t>pieņemts informatīvais ziņojums </a:t>
            </a:r>
            <a:r>
              <a:rPr lang="lv-LV" altLang="lv-LV" sz="2600" dirty="0">
                <a:latin typeface="Montserrat" pitchFamily="2" charset="-70"/>
              </a:rPr>
              <a:t>«Par pieejamu cenu īres dzīvokļu attīstības programmu», kas </a:t>
            </a:r>
            <a:r>
              <a:rPr lang="lv-LV" altLang="lv-LV" sz="2600" dirty="0">
                <a:solidFill>
                  <a:srgbClr val="00B050"/>
                </a:solidFill>
                <a:latin typeface="Montserrat" pitchFamily="2" charset="-70"/>
              </a:rPr>
              <a:t>piedāvā pieejamu cenu īres dzīvokļu PPP risinājumu</a:t>
            </a:r>
            <a:endParaRPr lang="lv-LV" altLang="lv-LV" sz="2600" b="1" dirty="0">
              <a:solidFill>
                <a:srgbClr val="00B050"/>
              </a:solidFill>
              <a:latin typeface="Montserrat" pitchFamily="2" charset="-70"/>
            </a:endParaRPr>
          </a:p>
          <a:p>
            <a:pPr marL="457200" indent="-457200">
              <a:spcBef>
                <a:spcPts val="600"/>
              </a:spcBef>
              <a:buFont typeface="Wingdings 2" panose="05020102010507070707" pitchFamily="18" charset="2"/>
              <a:buChar char=""/>
            </a:pPr>
            <a:r>
              <a:rPr lang="lv-LV" altLang="lv-LV" sz="2600" b="1" dirty="0">
                <a:latin typeface="Montserrat" pitchFamily="2" charset="-70"/>
              </a:rPr>
              <a:t>01.08.2024. </a:t>
            </a:r>
            <a:r>
              <a:rPr lang="lv-LV" altLang="lv-LV" sz="2600" dirty="0">
                <a:latin typeface="Montserrat" pitchFamily="2" charset="-70"/>
              </a:rPr>
              <a:t>VAS «Valsts nekustamie īpašumi» atsūtīja vēstuli par pieejamu cenu īres dzīvokļu attīstības programmu</a:t>
            </a:r>
          </a:p>
          <a:p>
            <a:pPr marL="457200" indent="-457200">
              <a:spcBef>
                <a:spcPts val="600"/>
              </a:spcBef>
              <a:buFont typeface="Wingdings 2" panose="05020102010507070707" pitchFamily="18" charset="2"/>
              <a:buChar char=""/>
            </a:pPr>
            <a:r>
              <a:rPr lang="lv-LV" altLang="lv-LV" sz="2600" b="1" dirty="0">
                <a:latin typeface="Montserrat" pitchFamily="2" charset="-70"/>
              </a:rPr>
              <a:t>07.08.2024. </a:t>
            </a:r>
            <a:r>
              <a:rPr lang="lv-LV" altLang="lv-LV" sz="2600" dirty="0">
                <a:solidFill>
                  <a:srgbClr val="00B050"/>
                </a:solidFill>
                <a:latin typeface="Montserrat" pitchFamily="2" charset="-70"/>
              </a:rPr>
              <a:t>tikšanās Ādažos </a:t>
            </a:r>
            <a:r>
              <a:rPr lang="lv-LV" altLang="lv-LV" sz="2600" dirty="0">
                <a:latin typeface="Montserrat" pitchFamily="2" charset="-70"/>
              </a:rPr>
              <a:t>ar Finanšu ministru un CFLA pārstāvi, uzsverot programmas nozīmību un aicinot pašvaldību uz līdzdalību programmā</a:t>
            </a:r>
          </a:p>
          <a:p>
            <a:pPr marL="457200" indent="-457200">
              <a:spcBef>
                <a:spcPts val="600"/>
              </a:spcBef>
              <a:buFont typeface="Wingdings 2" panose="05020102010507070707" pitchFamily="18" charset="2"/>
              <a:buChar char=""/>
            </a:pPr>
            <a:r>
              <a:rPr lang="lv-LV" altLang="lv-LV" sz="2600" b="1" dirty="0">
                <a:latin typeface="Montserrat" pitchFamily="2" charset="-70"/>
              </a:rPr>
              <a:t>08.08.2024. </a:t>
            </a:r>
            <a:r>
              <a:rPr lang="lv-LV" altLang="lv-LV" sz="2600" dirty="0">
                <a:latin typeface="Montserrat" pitchFamily="2" charset="-70"/>
              </a:rPr>
              <a:t>notika </a:t>
            </a:r>
            <a:r>
              <a:rPr lang="lv-LV" altLang="lv-LV" sz="2600" dirty="0">
                <a:solidFill>
                  <a:srgbClr val="00B050"/>
                </a:solidFill>
                <a:latin typeface="Montserrat" pitchFamily="2" charset="-70"/>
              </a:rPr>
              <a:t>seminārs</a:t>
            </a:r>
            <a:r>
              <a:rPr lang="lv-LV" altLang="lv-LV" sz="2600" dirty="0">
                <a:latin typeface="Montserrat" pitchFamily="2" charset="-70"/>
              </a:rPr>
              <a:t> </a:t>
            </a:r>
            <a:r>
              <a:rPr lang="lv-LV" altLang="lv-LV" sz="2600" dirty="0">
                <a:solidFill>
                  <a:srgbClr val="00B050"/>
                </a:solidFill>
                <a:latin typeface="Montserrat" pitchFamily="2" charset="-70"/>
              </a:rPr>
              <a:t>par</a:t>
            </a:r>
            <a:r>
              <a:rPr lang="lv-LV" altLang="lv-LV" sz="2600" dirty="0">
                <a:latin typeface="Montserrat" pitchFamily="2" charset="-70"/>
              </a:rPr>
              <a:t> Finanšu ministrijas virzīto </a:t>
            </a:r>
            <a:r>
              <a:rPr lang="lv-LV" altLang="lv-LV" sz="2600" dirty="0">
                <a:solidFill>
                  <a:srgbClr val="00B050"/>
                </a:solidFill>
                <a:latin typeface="Montserrat" pitchFamily="2" charset="-70"/>
              </a:rPr>
              <a:t>pieejamu cenu īres dzīvokļu attīstības programmu</a:t>
            </a:r>
            <a:r>
              <a:rPr lang="lv-LV" altLang="lv-LV" sz="2600" dirty="0">
                <a:latin typeface="Montserrat" pitchFamily="2" charset="-70"/>
              </a:rPr>
              <a:t>, kurā iesaistītās puses sniedza informāciju par programmas būtību un nākamajiem soļiem</a:t>
            </a:r>
          </a:p>
          <a:p>
            <a:pPr marL="457200" indent="-457200">
              <a:spcBef>
                <a:spcPts val="600"/>
              </a:spcBef>
              <a:buFont typeface="Wingdings 2" panose="05020102010507070707" pitchFamily="18" charset="2"/>
              <a:buChar char=""/>
            </a:pPr>
            <a:r>
              <a:rPr lang="lv-LV" altLang="lv-LV" sz="2600" b="1" dirty="0">
                <a:latin typeface="Montserrat" pitchFamily="2" charset="-70"/>
              </a:rPr>
              <a:t>20.08.2024.</a:t>
            </a:r>
            <a:r>
              <a:rPr lang="lv-LV" altLang="lv-LV" sz="2600" dirty="0">
                <a:latin typeface="Montserrat" pitchFamily="2" charset="-70"/>
              </a:rPr>
              <a:t> VAS «Valsts nekustamie īpašumi» atsūtīja e-pastu ar pētījuma gala ziņojumu</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fontScale="77500" lnSpcReduction="2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Līdzšinējās aktivitātes pieejamu cenu īres dzīvokļu programmas ieviešanai Ādažu novadā</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6" name="Grupa 5">
            <a:extLst>
              <a:ext uri="{FF2B5EF4-FFF2-40B4-BE49-F238E27FC236}">
                <a16:creationId xmlns:a16="http://schemas.microsoft.com/office/drawing/2014/main" id="{E6619B03-1C71-B120-C9B9-1FD4D8E809A0}"/>
              </a:ext>
            </a:extLst>
          </p:cNvPr>
          <p:cNvGrpSpPr/>
          <p:nvPr/>
        </p:nvGrpSpPr>
        <p:grpSpPr>
          <a:xfrm>
            <a:off x="117475" y="212089"/>
            <a:ext cx="962025" cy="962027"/>
            <a:chOff x="117475" y="212089"/>
            <a:chExt cx="962025" cy="962027"/>
          </a:xfrm>
        </p:grpSpPr>
        <p:sp>
          <p:nvSpPr>
            <p:cNvPr id="7" name="Taisnstūris 6">
              <a:extLst>
                <a:ext uri="{FF2B5EF4-FFF2-40B4-BE49-F238E27FC236}">
                  <a16:creationId xmlns:a16="http://schemas.microsoft.com/office/drawing/2014/main" id="{C3CAA378-2417-3853-FA81-19E314E7594C}"/>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2" descr="Centrālā finanšu un līgumu aģentūra | Riga">
              <a:extLst>
                <a:ext uri="{FF2B5EF4-FFF2-40B4-BE49-F238E27FC236}">
                  <a16:creationId xmlns:a16="http://schemas.microsoft.com/office/drawing/2014/main" id="{61283FE9-F53B-0E0E-DE24-BF12EF446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724415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38224" y="1842084"/>
            <a:ext cx="1616322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sz="2600" b="1" i="0" dirty="0">
                <a:solidFill>
                  <a:schemeClr val="tx1">
                    <a:lumMod val="95000"/>
                    <a:lumOff val="5000"/>
                  </a:schemeClr>
                </a:solidFill>
                <a:effectLst/>
                <a:latin typeface="Montserrat" panose="00000500000000000000" pitchFamily="50" charset="-70"/>
              </a:rPr>
              <a:t>Finanšu ministrijas virzītā Jaunā pieejamu cenu īres dzīvokļu PPP attīstības programma paredz, ka 17 pašvaldībām, kas jau iepriekš izteikušas ieinteresētību, jādefinē aktuālais pieprasījums pēc īres dzīvokļiem. </a:t>
            </a:r>
          </a:p>
          <a:p>
            <a:pPr marL="457200" indent="-457200">
              <a:spcBef>
                <a:spcPts val="600"/>
              </a:spcBef>
              <a:buFont typeface="Wingdings 2" panose="05020102010507070707" pitchFamily="18" charset="2"/>
              <a:buChar char=""/>
            </a:pPr>
            <a:r>
              <a:rPr lang="lv-LV" sz="2600" b="1" i="0" dirty="0">
                <a:solidFill>
                  <a:schemeClr val="tx1">
                    <a:lumMod val="95000"/>
                    <a:lumOff val="5000"/>
                  </a:schemeClr>
                </a:solidFill>
                <a:effectLst/>
                <a:latin typeface="Montserrat" panose="00000500000000000000" pitchFamily="50" charset="-70"/>
              </a:rPr>
              <a:t>Pirmajā </a:t>
            </a:r>
            <a:r>
              <a:rPr lang="lv-LV" sz="2600" b="1" i="0" dirty="0" err="1">
                <a:solidFill>
                  <a:schemeClr val="tx1">
                    <a:lumMod val="95000"/>
                    <a:lumOff val="5000"/>
                  </a:schemeClr>
                </a:solidFill>
                <a:effectLst/>
                <a:latin typeface="Montserrat" panose="00000500000000000000" pitchFamily="50" charset="-70"/>
              </a:rPr>
              <a:t>lotē</a:t>
            </a:r>
            <a:r>
              <a:rPr lang="lv-LV" sz="2600" b="1" i="0" dirty="0">
                <a:solidFill>
                  <a:schemeClr val="tx1">
                    <a:lumMod val="95000"/>
                    <a:lumOff val="5000"/>
                  </a:schemeClr>
                </a:solidFill>
                <a:effectLst/>
                <a:latin typeface="Montserrat" panose="00000500000000000000" pitchFamily="50" charset="-70"/>
              </a:rPr>
              <a:t> tiks izvērtēta iespēja īstenot programmu Daugavpilī, Jelgavā, Jēkabpilī, Jūrmalā, Liepājā, Ogrē, Rēzeknē, Rīgā, Valmierā, Ventspilī, Ādažos, Cēsīs, Ķekavā, Mārupē, Olainē, Salaspilī, kā arī Siguldā.</a:t>
            </a:r>
          </a:p>
          <a:p>
            <a:pPr marL="457200" indent="-457200">
              <a:spcBef>
                <a:spcPts val="600"/>
              </a:spcBef>
              <a:buFont typeface="Wingdings 2" panose="05020102010507070707" pitchFamily="18" charset="2"/>
              <a:buChar char=""/>
            </a:pPr>
            <a:r>
              <a:rPr lang="lv-LV" sz="2600" b="0" i="0" dirty="0">
                <a:solidFill>
                  <a:schemeClr val="tx1">
                    <a:lumMod val="95000"/>
                    <a:lumOff val="5000"/>
                  </a:schemeClr>
                </a:solidFill>
                <a:effectLst/>
                <a:latin typeface="Montserrat" panose="00000500000000000000" pitchFamily="50" charset="-70"/>
              </a:rPr>
              <a:t>02.10.2024. Rīgā plānots slēgt nodomu protokolu ar pašvaldībām par līdzdalību projektā. Saskaņā ar Ministru kabineta š.g.11. jūnija lēmumu, VNĪ ir uzdots izstrādāt projekta finanšu un ekonomiskos aprēķinus, kā arī iegūt nepieciešamos atzinumus no kompetentajām institūcijām. VNĪ būs galvenais publiskā partnera pārstāvis un strādās kopā ar pašvaldībām, kas piedalīsies projektā. Pašvaldībām būs jānodrošina zemes gabalu piešķiršana un īres dzīvokļu līdzfinansēšana, ņemot vērā iedzīvotāju maksātspēju un tirgus situāciju.</a:t>
            </a:r>
            <a:endParaRPr lang="lv-LV" altLang="lv-LV" sz="2600" b="1" dirty="0">
              <a:solidFill>
                <a:schemeClr val="tx1">
                  <a:lumMod val="95000"/>
                  <a:lumOff val="5000"/>
                </a:schemeClr>
              </a:solidFill>
              <a:latin typeface="Montserrat" panose="00000500000000000000" pitchFamily="50"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Pieejamu cenu īres mājokļu programmā plānotais</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6" name="Grupa 5">
            <a:extLst>
              <a:ext uri="{FF2B5EF4-FFF2-40B4-BE49-F238E27FC236}">
                <a16:creationId xmlns:a16="http://schemas.microsoft.com/office/drawing/2014/main" id="{9CD1B711-6956-4DDE-C49A-5805E82DE0E2}"/>
              </a:ext>
            </a:extLst>
          </p:cNvPr>
          <p:cNvGrpSpPr/>
          <p:nvPr/>
        </p:nvGrpSpPr>
        <p:grpSpPr>
          <a:xfrm>
            <a:off x="117475" y="212089"/>
            <a:ext cx="962025" cy="962027"/>
            <a:chOff x="117475" y="212089"/>
            <a:chExt cx="962025" cy="962027"/>
          </a:xfrm>
        </p:grpSpPr>
        <p:sp>
          <p:nvSpPr>
            <p:cNvPr id="8" name="Taisnstūris 7">
              <a:extLst>
                <a:ext uri="{FF2B5EF4-FFF2-40B4-BE49-F238E27FC236}">
                  <a16:creationId xmlns:a16="http://schemas.microsoft.com/office/drawing/2014/main" id="{C23671C9-D96A-A3E4-FB53-25D4DFA9A052}"/>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2" descr="Centrālā finanšu un līgumu aģentūra | Riga">
              <a:extLst>
                <a:ext uri="{FF2B5EF4-FFF2-40B4-BE49-F238E27FC236}">
                  <a16:creationId xmlns:a16="http://schemas.microsoft.com/office/drawing/2014/main" id="{2935971C-6F60-5CC3-B606-5CBC46FBC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885016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fontScale="925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Ādažu novada profils atbilstoši veiktajam pētījumam par iedzīvotāju maksātspēju un pieprasījumu pēc jauniem dzīvokļiem</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11" name="Attēls 10">
            <a:extLst>
              <a:ext uri="{FF2B5EF4-FFF2-40B4-BE49-F238E27FC236}">
                <a16:creationId xmlns:a16="http://schemas.microsoft.com/office/drawing/2014/main" id="{8E1668D6-E6FF-3937-83A8-DD1B3C6ADE5F}"/>
              </a:ext>
            </a:extLst>
          </p:cNvPr>
          <p:cNvPicPr>
            <a:picLocks noChangeAspect="1"/>
          </p:cNvPicPr>
          <p:nvPr/>
        </p:nvPicPr>
        <p:blipFill>
          <a:blip r:embed="rId2"/>
          <a:stretch>
            <a:fillRect/>
          </a:stretch>
        </p:blipFill>
        <p:spPr>
          <a:xfrm>
            <a:off x="9318833" y="2415271"/>
            <a:ext cx="8602138" cy="5028613"/>
          </a:xfrm>
          <a:prstGeom prst="rect">
            <a:avLst/>
          </a:prstGeom>
        </p:spPr>
      </p:pic>
      <p:pic>
        <p:nvPicPr>
          <p:cNvPr id="13" name="Attēls 12">
            <a:extLst>
              <a:ext uri="{FF2B5EF4-FFF2-40B4-BE49-F238E27FC236}">
                <a16:creationId xmlns:a16="http://schemas.microsoft.com/office/drawing/2014/main" id="{1770A78C-5DE5-04AC-8F56-7BBC75CB0422}"/>
              </a:ext>
            </a:extLst>
          </p:cNvPr>
          <p:cNvPicPr>
            <a:picLocks noChangeAspect="1"/>
          </p:cNvPicPr>
          <p:nvPr/>
        </p:nvPicPr>
        <p:blipFill>
          <a:blip r:embed="rId3"/>
          <a:stretch>
            <a:fillRect/>
          </a:stretch>
        </p:blipFill>
        <p:spPr>
          <a:xfrm>
            <a:off x="510970" y="2415272"/>
            <a:ext cx="8458199" cy="5028613"/>
          </a:xfrm>
          <a:prstGeom prst="rect">
            <a:avLst/>
          </a:prstGeom>
        </p:spPr>
      </p:pic>
      <p:sp>
        <p:nvSpPr>
          <p:cNvPr id="14" name="Ovāls 13">
            <a:extLst>
              <a:ext uri="{FF2B5EF4-FFF2-40B4-BE49-F238E27FC236}">
                <a16:creationId xmlns:a16="http://schemas.microsoft.com/office/drawing/2014/main" id="{A8DED345-5A69-B761-F20B-26449C9FD0AC}"/>
              </a:ext>
            </a:extLst>
          </p:cNvPr>
          <p:cNvSpPr/>
          <p:nvPr/>
        </p:nvSpPr>
        <p:spPr>
          <a:xfrm>
            <a:off x="7239000" y="6057900"/>
            <a:ext cx="885092" cy="3810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a:extLst>
              <a:ext uri="{FF2B5EF4-FFF2-40B4-BE49-F238E27FC236}">
                <a16:creationId xmlns:a16="http://schemas.microsoft.com/office/drawing/2014/main" id="{6E7C33C2-B3DB-2F67-18D1-33CD189613E5}"/>
              </a:ext>
            </a:extLst>
          </p:cNvPr>
          <p:cNvSpPr/>
          <p:nvPr/>
        </p:nvSpPr>
        <p:spPr>
          <a:xfrm>
            <a:off x="16078200" y="6819900"/>
            <a:ext cx="1371600" cy="304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4" name="Grupa 3">
            <a:extLst>
              <a:ext uri="{FF2B5EF4-FFF2-40B4-BE49-F238E27FC236}">
                <a16:creationId xmlns:a16="http://schemas.microsoft.com/office/drawing/2014/main" id="{4F65C340-EA78-7609-A212-E89CDD93E213}"/>
              </a:ext>
            </a:extLst>
          </p:cNvPr>
          <p:cNvGrpSpPr/>
          <p:nvPr/>
        </p:nvGrpSpPr>
        <p:grpSpPr>
          <a:xfrm>
            <a:off x="117475" y="212089"/>
            <a:ext cx="962025" cy="962027"/>
            <a:chOff x="117475" y="212089"/>
            <a:chExt cx="962025" cy="962027"/>
          </a:xfrm>
        </p:grpSpPr>
        <p:sp>
          <p:nvSpPr>
            <p:cNvPr id="6" name="Taisnstūris 5">
              <a:extLst>
                <a:ext uri="{FF2B5EF4-FFF2-40B4-BE49-F238E27FC236}">
                  <a16:creationId xmlns:a16="http://schemas.microsoft.com/office/drawing/2014/main" id="{10EAF1E0-5C8F-FF10-7819-6B489B034F71}"/>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Picture 2" descr="Centrālā finanšu un līgumu aģentūra | Riga">
              <a:extLst>
                <a:ext uri="{FF2B5EF4-FFF2-40B4-BE49-F238E27FC236}">
                  <a16:creationId xmlns:a16="http://schemas.microsoft.com/office/drawing/2014/main" id="{9A88B7BA-DB7C-03EF-327B-75C4C0AE2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481481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fontScale="925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Ādažu novada profils atbilstoši veiktajam pētījumam par iedzīvotāju maksātspēju un pieprasījumu pēc jauniem dzīvokļiem</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4" name="Attēls 3">
            <a:extLst>
              <a:ext uri="{FF2B5EF4-FFF2-40B4-BE49-F238E27FC236}">
                <a16:creationId xmlns:a16="http://schemas.microsoft.com/office/drawing/2014/main" id="{ABD8D070-80E7-6158-C699-963C8724BCA6}"/>
              </a:ext>
            </a:extLst>
          </p:cNvPr>
          <p:cNvPicPr>
            <a:picLocks noChangeAspect="1"/>
          </p:cNvPicPr>
          <p:nvPr/>
        </p:nvPicPr>
        <p:blipFill>
          <a:blip r:embed="rId2"/>
          <a:stretch>
            <a:fillRect/>
          </a:stretch>
        </p:blipFill>
        <p:spPr>
          <a:xfrm>
            <a:off x="249956" y="2054459"/>
            <a:ext cx="8758785" cy="4905835"/>
          </a:xfrm>
          <a:prstGeom prst="rect">
            <a:avLst/>
          </a:prstGeom>
        </p:spPr>
      </p:pic>
      <p:sp>
        <p:nvSpPr>
          <p:cNvPr id="6" name="Ovāls 5">
            <a:extLst>
              <a:ext uri="{FF2B5EF4-FFF2-40B4-BE49-F238E27FC236}">
                <a16:creationId xmlns:a16="http://schemas.microsoft.com/office/drawing/2014/main" id="{194D9667-EDAE-C615-4C1A-D1B5470DBD19}"/>
              </a:ext>
            </a:extLst>
          </p:cNvPr>
          <p:cNvSpPr/>
          <p:nvPr/>
        </p:nvSpPr>
        <p:spPr>
          <a:xfrm>
            <a:off x="4419600" y="4152900"/>
            <a:ext cx="838200" cy="54991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Attēls 7">
            <a:extLst>
              <a:ext uri="{FF2B5EF4-FFF2-40B4-BE49-F238E27FC236}">
                <a16:creationId xmlns:a16="http://schemas.microsoft.com/office/drawing/2014/main" id="{1ED610A7-7608-AEC5-CEE9-ADD49DAC7905}"/>
              </a:ext>
            </a:extLst>
          </p:cNvPr>
          <p:cNvPicPr>
            <a:picLocks noChangeAspect="1"/>
          </p:cNvPicPr>
          <p:nvPr/>
        </p:nvPicPr>
        <p:blipFill>
          <a:blip r:embed="rId3"/>
          <a:stretch>
            <a:fillRect/>
          </a:stretch>
        </p:blipFill>
        <p:spPr>
          <a:xfrm>
            <a:off x="9219298" y="2102746"/>
            <a:ext cx="4960376" cy="4896311"/>
          </a:xfrm>
          <a:prstGeom prst="rect">
            <a:avLst/>
          </a:prstGeom>
        </p:spPr>
      </p:pic>
      <p:sp>
        <p:nvSpPr>
          <p:cNvPr id="9" name="Ovāls 8">
            <a:extLst>
              <a:ext uri="{FF2B5EF4-FFF2-40B4-BE49-F238E27FC236}">
                <a16:creationId xmlns:a16="http://schemas.microsoft.com/office/drawing/2014/main" id="{84653819-C347-EBDF-6703-6691B5C52D45}"/>
              </a:ext>
            </a:extLst>
          </p:cNvPr>
          <p:cNvSpPr/>
          <p:nvPr/>
        </p:nvSpPr>
        <p:spPr>
          <a:xfrm>
            <a:off x="13563600" y="4610100"/>
            <a:ext cx="727137" cy="41464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Attēls 6">
            <a:extLst>
              <a:ext uri="{FF2B5EF4-FFF2-40B4-BE49-F238E27FC236}">
                <a16:creationId xmlns:a16="http://schemas.microsoft.com/office/drawing/2014/main" id="{48DE4806-CBF1-583F-D945-E6CAB8F3AA7F}"/>
              </a:ext>
            </a:extLst>
          </p:cNvPr>
          <p:cNvPicPr>
            <a:picLocks noChangeAspect="1"/>
          </p:cNvPicPr>
          <p:nvPr/>
        </p:nvPicPr>
        <p:blipFill>
          <a:blip r:embed="rId4"/>
          <a:stretch>
            <a:fillRect/>
          </a:stretch>
        </p:blipFill>
        <p:spPr>
          <a:xfrm>
            <a:off x="14401800" y="2137533"/>
            <a:ext cx="3587177" cy="4822761"/>
          </a:xfrm>
          <a:prstGeom prst="rect">
            <a:avLst/>
          </a:prstGeom>
        </p:spPr>
      </p:pic>
      <p:pic>
        <p:nvPicPr>
          <p:cNvPr id="11" name="Attēls 10">
            <a:extLst>
              <a:ext uri="{FF2B5EF4-FFF2-40B4-BE49-F238E27FC236}">
                <a16:creationId xmlns:a16="http://schemas.microsoft.com/office/drawing/2014/main" id="{BE313BF9-5575-0AE1-7DDC-F34C0B99E819}"/>
              </a:ext>
            </a:extLst>
          </p:cNvPr>
          <p:cNvPicPr>
            <a:picLocks noChangeAspect="1"/>
          </p:cNvPicPr>
          <p:nvPr/>
        </p:nvPicPr>
        <p:blipFill>
          <a:blip r:embed="rId5"/>
          <a:stretch>
            <a:fillRect/>
          </a:stretch>
        </p:blipFill>
        <p:spPr>
          <a:xfrm>
            <a:off x="15438045" y="7156184"/>
            <a:ext cx="1514686" cy="724001"/>
          </a:xfrm>
          <a:prstGeom prst="rect">
            <a:avLst/>
          </a:prstGeom>
        </p:spPr>
      </p:pic>
      <p:sp>
        <p:nvSpPr>
          <p:cNvPr id="12" name="Ovāls 11">
            <a:extLst>
              <a:ext uri="{FF2B5EF4-FFF2-40B4-BE49-F238E27FC236}">
                <a16:creationId xmlns:a16="http://schemas.microsoft.com/office/drawing/2014/main" id="{9AAE7CB4-AC42-7DD7-A2E6-A2E94F39F8C6}"/>
              </a:ext>
            </a:extLst>
          </p:cNvPr>
          <p:cNvSpPr/>
          <p:nvPr/>
        </p:nvSpPr>
        <p:spPr>
          <a:xfrm>
            <a:off x="16980408" y="3148584"/>
            <a:ext cx="152400" cy="15732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10" name="Grupa 9">
            <a:extLst>
              <a:ext uri="{FF2B5EF4-FFF2-40B4-BE49-F238E27FC236}">
                <a16:creationId xmlns:a16="http://schemas.microsoft.com/office/drawing/2014/main" id="{CDC41B23-139E-9705-5C8D-5988EC611CA4}"/>
              </a:ext>
            </a:extLst>
          </p:cNvPr>
          <p:cNvGrpSpPr/>
          <p:nvPr/>
        </p:nvGrpSpPr>
        <p:grpSpPr>
          <a:xfrm>
            <a:off x="117475" y="212089"/>
            <a:ext cx="962025" cy="962027"/>
            <a:chOff x="117475" y="212089"/>
            <a:chExt cx="962025" cy="962027"/>
          </a:xfrm>
        </p:grpSpPr>
        <p:sp>
          <p:nvSpPr>
            <p:cNvPr id="13" name="Taisnstūris 12">
              <a:extLst>
                <a:ext uri="{FF2B5EF4-FFF2-40B4-BE49-F238E27FC236}">
                  <a16:creationId xmlns:a16="http://schemas.microsoft.com/office/drawing/2014/main" id="{C488F52C-C516-519E-3721-C4D7D88DF553}"/>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 name="Picture 2" descr="Centrālā finanšu un līgumu aģentūra | Riga">
              <a:extLst>
                <a:ext uri="{FF2B5EF4-FFF2-40B4-BE49-F238E27FC236}">
                  <a16:creationId xmlns:a16="http://schemas.microsoft.com/office/drawing/2014/main" id="{297A4D0E-7CD3-DEAE-5A40-6399003DAC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872162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fontScale="925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Ādažu novada profils atbilstoši veiktajam pētījumam par iedzīvotāju maksātspēju un pieprasījumu pēc jauniem dzīvokļiem</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7" name="Attēls 6">
            <a:extLst>
              <a:ext uri="{FF2B5EF4-FFF2-40B4-BE49-F238E27FC236}">
                <a16:creationId xmlns:a16="http://schemas.microsoft.com/office/drawing/2014/main" id="{DF8939D5-0F9D-3F30-EE70-BFF677DA43D8}"/>
              </a:ext>
            </a:extLst>
          </p:cNvPr>
          <p:cNvPicPr>
            <a:picLocks noChangeAspect="1"/>
          </p:cNvPicPr>
          <p:nvPr/>
        </p:nvPicPr>
        <p:blipFill>
          <a:blip r:embed="rId2"/>
          <a:stretch>
            <a:fillRect/>
          </a:stretch>
        </p:blipFill>
        <p:spPr>
          <a:xfrm>
            <a:off x="457200" y="2260426"/>
            <a:ext cx="11145805" cy="6487430"/>
          </a:xfrm>
          <a:prstGeom prst="rect">
            <a:avLst/>
          </a:prstGeom>
        </p:spPr>
      </p:pic>
      <p:pic>
        <p:nvPicPr>
          <p:cNvPr id="11" name="Attēls 10">
            <a:extLst>
              <a:ext uri="{FF2B5EF4-FFF2-40B4-BE49-F238E27FC236}">
                <a16:creationId xmlns:a16="http://schemas.microsoft.com/office/drawing/2014/main" id="{D0BDBF8C-86CC-0914-CEE7-5D33260D5D4A}"/>
              </a:ext>
            </a:extLst>
          </p:cNvPr>
          <p:cNvPicPr>
            <a:picLocks noChangeAspect="1"/>
          </p:cNvPicPr>
          <p:nvPr/>
        </p:nvPicPr>
        <p:blipFill>
          <a:blip r:embed="rId3"/>
          <a:stretch>
            <a:fillRect/>
          </a:stretch>
        </p:blipFill>
        <p:spPr>
          <a:xfrm>
            <a:off x="12344400" y="2469462"/>
            <a:ext cx="5001323" cy="5706271"/>
          </a:xfrm>
          <a:prstGeom prst="rect">
            <a:avLst/>
          </a:prstGeom>
        </p:spPr>
      </p:pic>
      <p:sp>
        <p:nvSpPr>
          <p:cNvPr id="12" name="Ovāls 11">
            <a:extLst>
              <a:ext uri="{FF2B5EF4-FFF2-40B4-BE49-F238E27FC236}">
                <a16:creationId xmlns:a16="http://schemas.microsoft.com/office/drawing/2014/main" id="{1E2ED044-E047-879C-5EF7-EDC0431328F6}"/>
              </a:ext>
            </a:extLst>
          </p:cNvPr>
          <p:cNvSpPr/>
          <p:nvPr/>
        </p:nvSpPr>
        <p:spPr>
          <a:xfrm>
            <a:off x="9372600" y="7810499"/>
            <a:ext cx="1295400" cy="36523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4" name="Grupa 3">
            <a:extLst>
              <a:ext uri="{FF2B5EF4-FFF2-40B4-BE49-F238E27FC236}">
                <a16:creationId xmlns:a16="http://schemas.microsoft.com/office/drawing/2014/main" id="{BA3D11E8-F356-83D9-D0C6-4E597DCEAF5D}"/>
              </a:ext>
            </a:extLst>
          </p:cNvPr>
          <p:cNvGrpSpPr/>
          <p:nvPr/>
        </p:nvGrpSpPr>
        <p:grpSpPr>
          <a:xfrm>
            <a:off x="117475" y="212089"/>
            <a:ext cx="962025" cy="962027"/>
            <a:chOff x="117475" y="212089"/>
            <a:chExt cx="962025" cy="962027"/>
          </a:xfrm>
        </p:grpSpPr>
        <p:sp>
          <p:nvSpPr>
            <p:cNvPr id="6" name="Taisnstūris 5">
              <a:extLst>
                <a:ext uri="{FF2B5EF4-FFF2-40B4-BE49-F238E27FC236}">
                  <a16:creationId xmlns:a16="http://schemas.microsoft.com/office/drawing/2014/main" id="{F84D70F3-0524-A285-4277-58B607B1F429}"/>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2" descr="Centrālā finanšu un līgumu aģentūra | Riga">
              <a:extLst>
                <a:ext uri="{FF2B5EF4-FFF2-40B4-BE49-F238E27FC236}">
                  <a16:creationId xmlns:a16="http://schemas.microsoft.com/office/drawing/2014/main" id="{4CA8EE8E-3EDD-2219-9AF0-88E94984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529499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fontScale="85000"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Līdzšinējās aktivitātes īres dzīvokļu programmu ieviešanai Ādažu novadā</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13" name="Grupa 12">
            <a:extLst>
              <a:ext uri="{FF2B5EF4-FFF2-40B4-BE49-F238E27FC236}">
                <a16:creationId xmlns:a16="http://schemas.microsoft.com/office/drawing/2014/main" id="{FB9CCFB1-3470-77C5-559A-B7B7A1458AA0}"/>
              </a:ext>
            </a:extLst>
          </p:cNvPr>
          <p:cNvGrpSpPr/>
          <p:nvPr/>
        </p:nvGrpSpPr>
        <p:grpSpPr>
          <a:xfrm>
            <a:off x="11582400" y="1813481"/>
            <a:ext cx="6400801" cy="6688359"/>
            <a:chOff x="11582400" y="1813481"/>
            <a:chExt cx="6400801" cy="6688359"/>
          </a:xfrm>
        </p:grpSpPr>
        <p:pic>
          <p:nvPicPr>
            <p:cNvPr id="4" name="Attēls 3">
              <a:extLst>
                <a:ext uri="{FF2B5EF4-FFF2-40B4-BE49-F238E27FC236}">
                  <a16:creationId xmlns:a16="http://schemas.microsoft.com/office/drawing/2014/main" id="{0A73BDBA-0590-DD1F-A0AB-FD0FA5AEB009}"/>
                </a:ext>
              </a:extLst>
            </p:cNvPr>
            <p:cNvPicPr>
              <a:picLocks noChangeAspect="1"/>
            </p:cNvPicPr>
            <p:nvPr/>
          </p:nvPicPr>
          <p:blipFill>
            <a:blip r:embed="rId2"/>
            <a:stretch>
              <a:fillRect/>
            </a:stretch>
          </p:blipFill>
          <p:spPr>
            <a:xfrm>
              <a:off x="11582400" y="1813481"/>
              <a:ext cx="6133887" cy="4793440"/>
            </a:xfrm>
            <a:prstGeom prst="rect">
              <a:avLst/>
            </a:prstGeom>
          </p:spPr>
        </p:pic>
        <p:cxnSp>
          <p:nvCxnSpPr>
            <p:cNvPr id="7" name="Taisns savienotājs 6">
              <a:extLst>
                <a:ext uri="{FF2B5EF4-FFF2-40B4-BE49-F238E27FC236}">
                  <a16:creationId xmlns:a16="http://schemas.microsoft.com/office/drawing/2014/main" id="{D3857CC3-C09C-B9A7-1A1E-8D06424DB27D}"/>
                </a:ext>
              </a:extLst>
            </p:cNvPr>
            <p:cNvCxnSpPr>
              <a:cxnSpLocks/>
            </p:cNvCxnSpPr>
            <p:nvPr/>
          </p:nvCxnSpPr>
          <p:spPr>
            <a:xfrm>
              <a:off x="15544800" y="3695700"/>
              <a:ext cx="0" cy="3429000"/>
            </a:xfrm>
            <a:prstGeom prst="line">
              <a:avLst/>
            </a:prstGeom>
            <a:ln>
              <a:solidFill>
                <a:srgbClr val="C10FB9"/>
              </a:solidFill>
            </a:ln>
          </p:spPr>
          <p:style>
            <a:lnRef idx="1">
              <a:schemeClr val="accent1"/>
            </a:lnRef>
            <a:fillRef idx="0">
              <a:schemeClr val="accent1"/>
            </a:fillRef>
            <a:effectRef idx="0">
              <a:schemeClr val="accent1"/>
            </a:effectRef>
            <a:fontRef idx="minor">
              <a:schemeClr val="tx1"/>
            </a:fontRef>
          </p:style>
        </p:cxnSp>
        <p:cxnSp>
          <p:nvCxnSpPr>
            <p:cNvPr id="9" name="Taisns savienotājs 8">
              <a:extLst>
                <a:ext uri="{FF2B5EF4-FFF2-40B4-BE49-F238E27FC236}">
                  <a16:creationId xmlns:a16="http://schemas.microsoft.com/office/drawing/2014/main" id="{44335615-867C-7152-2F65-871944CDD94A}"/>
                </a:ext>
              </a:extLst>
            </p:cNvPr>
            <p:cNvCxnSpPr>
              <a:cxnSpLocks/>
            </p:cNvCxnSpPr>
            <p:nvPr/>
          </p:nvCxnSpPr>
          <p:spPr>
            <a:xfrm>
              <a:off x="15163800" y="4035981"/>
              <a:ext cx="0" cy="3850719"/>
            </a:xfrm>
            <a:prstGeom prst="line">
              <a:avLst/>
            </a:prstGeom>
            <a:ln>
              <a:solidFill>
                <a:srgbClr val="C10FB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F18A163-5D40-4B4C-1999-DE03E02773D8}"/>
                </a:ext>
              </a:extLst>
            </p:cNvPr>
            <p:cNvSpPr txBox="1"/>
            <p:nvPr/>
          </p:nvSpPr>
          <p:spPr>
            <a:xfrm>
              <a:off x="15392401" y="7084300"/>
              <a:ext cx="2590800" cy="646331"/>
            </a:xfrm>
            <a:prstGeom prst="rect">
              <a:avLst/>
            </a:prstGeom>
            <a:noFill/>
          </p:spPr>
          <p:txBody>
            <a:bodyPr wrap="square" rtlCol="0">
              <a:spAutoFit/>
            </a:bodyPr>
            <a:lstStyle/>
            <a:p>
              <a:r>
                <a:rPr lang="lv-LV" dirty="0"/>
                <a:t>Lindas iela 5, kad. Nr. 80440050465, 0,2574 ha</a:t>
              </a:r>
            </a:p>
          </p:txBody>
        </p:sp>
        <p:sp>
          <p:nvSpPr>
            <p:cNvPr id="12" name="TextBox 11">
              <a:extLst>
                <a:ext uri="{FF2B5EF4-FFF2-40B4-BE49-F238E27FC236}">
                  <a16:creationId xmlns:a16="http://schemas.microsoft.com/office/drawing/2014/main" id="{1A3BD8D0-2A6B-1A1F-A3B1-CE9F81447DDD}"/>
                </a:ext>
              </a:extLst>
            </p:cNvPr>
            <p:cNvSpPr txBox="1"/>
            <p:nvPr/>
          </p:nvSpPr>
          <p:spPr>
            <a:xfrm>
              <a:off x="14935200" y="7855509"/>
              <a:ext cx="2590800" cy="646331"/>
            </a:xfrm>
            <a:prstGeom prst="rect">
              <a:avLst/>
            </a:prstGeom>
            <a:noFill/>
          </p:spPr>
          <p:txBody>
            <a:bodyPr wrap="square" rtlCol="0">
              <a:spAutoFit/>
            </a:bodyPr>
            <a:lstStyle/>
            <a:p>
              <a:r>
                <a:rPr lang="lv-LV" dirty="0"/>
                <a:t>Lindas iela 3, kad. Nr. 80440050464, 0,1558 ha</a:t>
              </a:r>
            </a:p>
          </p:txBody>
        </p:sp>
      </p:grpSp>
      <p:sp>
        <p:nvSpPr>
          <p:cNvPr id="14" name="TextBox 1">
            <a:extLst>
              <a:ext uri="{FF2B5EF4-FFF2-40B4-BE49-F238E27FC236}">
                <a16:creationId xmlns:a16="http://schemas.microsoft.com/office/drawing/2014/main" id="{43778474-CBE0-BDDC-53FD-1C386833013D}"/>
              </a:ext>
            </a:extLst>
          </p:cNvPr>
          <p:cNvSpPr txBox="1">
            <a:spLocks noChangeArrowheads="1"/>
          </p:cNvSpPr>
          <p:nvPr/>
        </p:nvSpPr>
        <p:spPr bwMode="auto">
          <a:xfrm>
            <a:off x="1066800" y="1943100"/>
            <a:ext cx="9601200" cy="737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buFont typeface="Arial" panose="020B0604020202020204" pitchFamily="34" charset="0"/>
              <a:buChar char="•"/>
            </a:pPr>
            <a:r>
              <a:rPr lang="lv-LV" altLang="lv-LV" sz="2600" b="1" dirty="0">
                <a:latin typeface="Montserrat" pitchFamily="2" charset="-70"/>
              </a:rPr>
              <a:t>22.08.2024. </a:t>
            </a:r>
            <a:r>
              <a:rPr lang="lv-LV" altLang="lv-LV" sz="2600" dirty="0">
                <a:latin typeface="Montserrat" pitchFamily="2" charset="-70"/>
              </a:rPr>
              <a:t>Pašvaldības zemes īpašumu izvērtēšanas darba grupa skatīja jautājumu par zemes gabaliem, kurus varētu piedāvāt CFLA programmā un šim mērķim nolēma virzīt Lindas ielas zemes gabalus </a:t>
            </a:r>
          </a:p>
          <a:p>
            <a:pPr marL="0" indent="0" algn="just">
              <a:buNone/>
            </a:pPr>
            <a:endParaRPr lang="lv-LV" sz="2600" dirty="0">
              <a:latin typeface="Montserrat" panose="00000500000000000000" pitchFamily="50" charset="-70"/>
            </a:endParaRPr>
          </a:p>
          <a:p>
            <a:pPr marL="0" indent="0" algn="just">
              <a:buNone/>
            </a:pPr>
            <a:r>
              <a:rPr lang="lv-LV" sz="2600" dirty="0">
                <a:latin typeface="Montserrat" panose="00000500000000000000" pitchFamily="50" charset="-70"/>
              </a:rPr>
              <a:t>Izvērtējot pašvaldībai piederošu zemes gabalu izmantošanas iespējas, konstatēts, ka </a:t>
            </a:r>
            <a:r>
              <a:rPr lang="lv-LV" sz="2600" b="1" dirty="0">
                <a:latin typeface="Montserrat" panose="00000500000000000000" pitchFamily="50" charset="-70"/>
              </a:rPr>
              <a:t>zemes gabali</a:t>
            </a:r>
            <a:r>
              <a:rPr lang="lv-LV" sz="2600" dirty="0">
                <a:latin typeface="Montserrat" panose="00000500000000000000" pitchFamily="50" charset="-70"/>
              </a:rPr>
              <a:t>, </a:t>
            </a:r>
            <a:r>
              <a:rPr lang="lv-LV" sz="2600" b="1" dirty="0">
                <a:latin typeface="Montserrat" panose="00000500000000000000" pitchFamily="50" charset="-70"/>
              </a:rPr>
              <a:t>kuru lietderīgākais izmantošanas veids tos apvienojot, būtu pieejamu cenu īres dzīvokļu attīstība</a:t>
            </a:r>
            <a:r>
              <a:rPr lang="lv-LV" sz="2600" dirty="0">
                <a:latin typeface="Montserrat" panose="00000500000000000000" pitchFamily="50" charset="-70"/>
              </a:rPr>
              <a:t>, lai ar mājokļiem nodrošinātu mājsaimniecības, kuru ienākumu līmenis nedod iespēju īrēt kvalitatīvu mājokli uz tirgus nosacījumiem, </a:t>
            </a:r>
            <a:r>
              <a:rPr lang="lv-LV" sz="2600" b="1" dirty="0">
                <a:latin typeface="Montserrat" panose="00000500000000000000" pitchFamily="50" charset="-70"/>
              </a:rPr>
              <a:t>varētu būt īpašumi </a:t>
            </a:r>
            <a:r>
              <a:rPr lang="lv-LV" sz="2600" dirty="0">
                <a:latin typeface="Montserrat" panose="00000500000000000000" pitchFamily="50" charset="-70"/>
              </a:rPr>
              <a:t>ar kadastra apzīmējumiem:</a:t>
            </a:r>
          </a:p>
          <a:p>
            <a:pPr marL="457200" indent="-457200" algn="just">
              <a:buFont typeface="Arial" panose="020B0604020202020204" pitchFamily="34" charset="0"/>
              <a:buChar char="•"/>
            </a:pPr>
            <a:r>
              <a:rPr lang="lv-LV" sz="2600" dirty="0">
                <a:latin typeface="Montserrat" panose="00000500000000000000" pitchFamily="50" charset="-70"/>
              </a:rPr>
              <a:t>80440050465 (</a:t>
            </a:r>
            <a:r>
              <a:rPr lang="lv-LV" sz="2600" b="1" dirty="0">
                <a:latin typeface="Montserrat" panose="00000500000000000000" pitchFamily="50" charset="-70"/>
              </a:rPr>
              <a:t>Lindas iela 5</a:t>
            </a:r>
            <a:r>
              <a:rPr lang="lv-LV" sz="2600" dirty="0">
                <a:latin typeface="Montserrat" panose="00000500000000000000" pitchFamily="50" charset="-70"/>
              </a:rPr>
              <a:t>, </a:t>
            </a:r>
            <a:r>
              <a:rPr lang="lv-LV" sz="2600" dirty="0" err="1">
                <a:latin typeface="Montserrat" panose="00000500000000000000" pitchFamily="50" charset="-70"/>
              </a:rPr>
              <a:t>Kadaga</a:t>
            </a:r>
            <a:r>
              <a:rPr lang="lv-LV" sz="2600" dirty="0">
                <a:latin typeface="Montserrat" panose="00000500000000000000" pitchFamily="50" charset="-70"/>
              </a:rPr>
              <a:t>, 0,2574 ha platībā), </a:t>
            </a:r>
          </a:p>
          <a:p>
            <a:pPr marL="457200" indent="-457200" algn="just">
              <a:buFont typeface="Arial" panose="020B0604020202020204" pitchFamily="34" charset="0"/>
              <a:buChar char="•"/>
            </a:pPr>
            <a:r>
              <a:rPr lang="lv-LV" sz="2600" dirty="0">
                <a:latin typeface="Montserrat" panose="00000500000000000000" pitchFamily="50" charset="-70"/>
              </a:rPr>
              <a:t>80440050464 </a:t>
            </a:r>
            <a:r>
              <a:rPr lang="lv-LV" sz="2600" b="1" dirty="0">
                <a:latin typeface="Montserrat" panose="00000500000000000000" pitchFamily="50" charset="-70"/>
              </a:rPr>
              <a:t>(Lindas iela 3</a:t>
            </a:r>
            <a:r>
              <a:rPr lang="lv-LV" sz="2600" dirty="0">
                <a:latin typeface="Montserrat" panose="00000500000000000000" pitchFamily="50" charset="-70"/>
              </a:rPr>
              <a:t>, </a:t>
            </a:r>
            <a:r>
              <a:rPr lang="lv-LV" sz="2600" dirty="0" err="1">
                <a:latin typeface="Montserrat" panose="00000500000000000000" pitchFamily="50" charset="-70"/>
              </a:rPr>
              <a:t>Kadaga</a:t>
            </a:r>
            <a:r>
              <a:rPr lang="lv-LV" sz="2600" dirty="0">
                <a:latin typeface="Montserrat" panose="00000500000000000000" pitchFamily="50" charset="-70"/>
              </a:rPr>
              <a:t>, 0,1558 ha platībā).</a:t>
            </a:r>
            <a:endParaRPr lang="lv-LV" altLang="lv-LV" sz="2600" dirty="0">
              <a:latin typeface="Montserrat" panose="00000500000000000000" pitchFamily="50" charset="-70"/>
            </a:endParaRPr>
          </a:p>
          <a:p>
            <a:pPr marL="457200" indent="-457200">
              <a:spcBef>
                <a:spcPts val="600"/>
              </a:spcBef>
              <a:buFont typeface="Wingdings 2" panose="05020102010507070707" pitchFamily="18" charset="2"/>
              <a:buChar char=""/>
            </a:pPr>
            <a:endParaRPr lang="lv-LV" altLang="lv-LV" sz="2600" b="1" dirty="0">
              <a:latin typeface="Montserrat" pitchFamily="2" charset="-70"/>
            </a:endParaRPr>
          </a:p>
        </p:txBody>
      </p:sp>
      <p:grpSp>
        <p:nvGrpSpPr>
          <p:cNvPr id="15" name="Grupa 14">
            <a:extLst>
              <a:ext uri="{FF2B5EF4-FFF2-40B4-BE49-F238E27FC236}">
                <a16:creationId xmlns:a16="http://schemas.microsoft.com/office/drawing/2014/main" id="{25625497-DF8C-C80C-A8DB-E53F0235615A}"/>
              </a:ext>
            </a:extLst>
          </p:cNvPr>
          <p:cNvGrpSpPr/>
          <p:nvPr/>
        </p:nvGrpSpPr>
        <p:grpSpPr>
          <a:xfrm>
            <a:off x="117475" y="212089"/>
            <a:ext cx="962025" cy="962027"/>
            <a:chOff x="117475" y="212089"/>
            <a:chExt cx="962025" cy="962027"/>
          </a:xfrm>
        </p:grpSpPr>
        <p:sp>
          <p:nvSpPr>
            <p:cNvPr id="16" name="Taisnstūris 15">
              <a:extLst>
                <a:ext uri="{FF2B5EF4-FFF2-40B4-BE49-F238E27FC236}">
                  <a16:creationId xmlns:a16="http://schemas.microsoft.com/office/drawing/2014/main" id="{18FFA3DB-386A-C4DF-DD5F-A7C50D6CA8AA}"/>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2" descr="Centrālā finanšu un līgumu aģentūra | Riga">
              <a:extLst>
                <a:ext uri="{FF2B5EF4-FFF2-40B4-BE49-F238E27FC236}">
                  <a16:creationId xmlns:a16="http://schemas.microsoft.com/office/drawing/2014/main" id="{EC27EB26-F959-3EF4-D406-7B28E2843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505882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b="1" dirty="0">
                <a:latin typeface="Montserrat" pitchFamily="2" charset="-70"/>
              </a:rPr>
              <a:t>Līdz 20.09.2024. pieņemt domes lēmumu par dalību pieejamu cenu īres dzīvokļu attīstības programmā</a:t>
            </a:r>
          </a:p>
          <a:p>
            <a:pPr marL="457200" indent="-457200">
              <a:spcBef>
                <a:spcPts val="600"/>
              </a:spcBef>
              <a:buFont typeface="Wingdings 2" panose="05020102010507070707" pitchFamily="18" charset="2"/>
              <a:buChar char=""/>
            </a:pPr>
            <a:r>
              <a:rPr lang="lv-LV" altLang="lv-LV" sz="2600" b="1" dirty="0">
                <a:latin typeface="Montserrat" pitchFamily="2" charset="-70"/>
              </a:rPr>
              <a:t>Līdz 02.10.2024. noslēgt nodomu protokolus </a:t>
            </a:r>
            <a:r>
              <a:rPr lang="lv-LV" altLang="lv-LV" sz="2600" dirty="0">
                <a:latin typeface="Montserrat" pitchFamily="2" charset="-70"/>
              </a:rPr>
              <a:t>pirms finanšu un ekonomisko aprēķinu izstrādes</a:t>
            </a:r>
          </a:p>
          <a:p>
            <a:pPr marL="457200" indent="-457200">
              <a:spcBef>
                <a:spcPts val="600"/>
              </a:spcBef>
              <a:buFont typeface="Wingdings 2" panose="05020102010507070707" pitchFamily="18" charset="2"/>
              <a:buChar char=""/>
            </a:pPr>
            <a:r>
              <a:rPr lang="lv-LV" altLang="lv-LV" sz="2600" dirty="0">
                <a:latin typeface="Montserrat" pitchFamily="2" charset="-70"/>
              </a:rPr>
              <a:t>Kā publiskiem partneriem pievienoties VNĪ sagatavotajam partnerības iepirkuma līgumam</a:t>
            </a:r>
          </a:p>
          <a:p>
            <a:pPr marL="457200" indent="-457200">
              <a:spcBef>
                <a:spcPts val="600"/>
              </a:spcBef>
              <a:buFont typeface="Wingdings 2" panose="05020102010507070707" pitchFamily="18" charset="2"/>
              <a:buChar char=""/>
            </a:pPr>
            <a:r>
              <a:rPr lang="lv-LV" altLang="lv-LV" sz="2600" b="1" dirty="0">
                <a:latin typeface="Montserrat" pitchFamily="2" charset="-70"/>
              </a:rPr>
              <a:t>Nodot augstas gatavības projekta īstenošanas zemi </a:t>
            </a:r>
            <a:r>
              <a:rPr lang="lv-LV" altLang="lv-LV" sz="2600" dirty="0">
                <a:latin typeface="Montserrat" pitchFamily="2" charset="-70"/>
              </a:rPr>
              <a:t>lietošanā un apsaimniekošanā privātajam partnerim</a:t>
            </a:r>
          </a:p>
          <a:p>
            <a:pPr marL="457200" indent="-457200">
              <a:spcBef>
                <a:spcPts val="600"/>
              </a:spcBef>
              <a:buFont typeface="Wingdings 2" panose="05020102010507070707" pitchFamily="18" charset="2"/>
              <a:buChar char=""/>
            </a:pPr>
            <a:r>
              <a:rPr lang="lv-LV" altLang="lv-LV" sz="2600" b="1" dirty="0">
                <a:latin typeface="Montserrat" pitchFamily="2" charset="-70"/>
              </a:rPr>
              <a:t>Uzņemties projekta pieejamības risku </a:t>
            </a:r>
            <a:r>
              <a:rPr lang="lv-LV" altLang="lv-LV" sz="2600" dirty="0">
                <a:latin typeface="Montserrat" pitchFamily="2" charset="-70"/>
              </a:rPr>
              <a:t>(veikt īrnieku atlasi un līdzfinansēt īres maksas, ievērojot iedzīvotāju maksātspēju un tirgus nepilnības apmēru)</a:t>
            </a:r>
          </a:p>
          <a:p>
            <a:pPr marL="457200" indent="-457200">
              <a:spcBef>
                <a:spcPts val="600"/>
              </a:spcBef>
              <a:buFont typeface="Wingdings 2" panose="05020102010507070707" pitchFamily="18" charset="2"/>
              <a:buChar char=""/>
            </a:pPr>
            <a:r>
              <a:rPr lang="lv-LV" altLang="lv-LV" sz="2600" b="1" dirty="0">
                <a:latin typeface="Montserrat" pitchFamily="2" charset="-70"/>
              </a:rPr>
              <a:t>Izstrādāt vispārējas tautsaimnieciskas nozīmes pakalpojuma kritērijus </a:t>
            </a:r>
            <a:r>
              <a:rPr lang="lv-LV" altLang="lv-LV" sz="2600" dirty="0">
                <a:latin typeface="Montserrat" pitchFamily="2" charset="-70"/>
              </a:rPr>
              <a:t>(saistošo noteikumu formātā) projekta īstenošanai savā administratīvajā teritorijā</a:t>
            </a:r>
          </a:p>
          <a:p>
            <a:pPr marL="457200" indent="-457200">
              <a:spcBef>
                <a:spcPts val="600"/>
              </a:spcBef>
              <a:buFont typeface="Wingdings 2" panose="05020102010507070707" pitchFamily="18" charset="2"/>
              <a:buChar char=""/>
            </a:pPr>
            <a:r>
              <a:rPr lang="lv-LV" altLang="lv-LV" sz="2600" b="1" dirty="0">
                <a:latin typeface="Montserrat" pitchFamily="2" charset="-70"/>
              </a:rPr>
              <a:t>Pieejamības periodā maksāt pieejamības maksājumu privātajam partnerim</a:t>
            </a:r>
            <a:r>
              <a:rPr lang="lv-LV" altLang="lv-LV" sz="2600" dirty="0">
                <a:latin typeface="Montserrat" pitchFamily="2" charset="-70"/>
              </a:rPr>
              <a:t> pa tiešo vai ar VNĪ iesaisti</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No pašvaldībām sagaidāmās darbības</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6" name="Grupa 5">
            <a:extLst>
              <a:ext uri="{FF2B5EF4-FFF2-40B4-BE49-F238E27FC236}">
                <a16:creationId xmlns:a16="http://schemas.microsoft.com/office/drawing/2014/main" id="{70FBB06D-D742-B63F-BD1F-2D5733E2ECFB}"/>
              </a:ext>
            </a:extLst>
          </p:cNvPr>
          <p:cNvGrpSpPr/>
          <p:nvPr/>
        </p:nvGrpSpPr>
        <p:grpSpPr>
          <a:xfrm>
            <a:off x="117475" y="212089"/>
            <a:ext cx="962025" cy="962027"/>
            <a:chOff x="117475" y="212089"/>
            <a:chExt cx="962025" cy="962027"/>
          </a:xfrm>
        </p:grpSpPr>
        <p:sp>
          <p:nvSpPr>
            <p:cNvPr id="4" name="Taisnstūris 3">
              <a:extLst>
                <a:ext uri="{FF2B5EF4-FFF2-40B4-BE49-F238E27FC236}">
                  <a16:creationId xmlns:a16="http://schemas.microsoft.com/office/drawing/2014/main" id="{23272BEA-F518-9F1B-2E42-5E69F3F7437A}"/>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 name="Picture 2" descr="Centrālā finanšu un līgumu aģentūra | Riga">
              <a:extLst>
                <a:ext uri="{FF2B5EF4-FFF2-40B4-BE49-F238E27FC236}">
                  <a16:creationId xmlns:a16="http://schemas.microsoft.com/office/drawing/2014/main" id="{05998FE1-C105-C056-C341-D74EF8F3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599035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146" name="AutoShape 3">
            <a:extLst>
              <a:ext uri="{FF2B5EF4-FFF2-40B4-BE49-F238E27FC236}">
                <a16:creationId xmlns:a16="http://schemas.microsoft.com/office/drawing/2014/main" id="{4C6E82A3-C0A4-F95B-9EA5-9B5272E47710}"/>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C34913C6-2B92-C1A9-7A50-B03470E9D61E}"/>
              </a:ext>
            </a:extLst>
          </p:cNvPr>
          <p:cNvSpPr txBox="1">
            <a:spLocks/>
          </p:cNvSpPr>
          <p:nvPr/>
        </p:nvSpPr>
        <p:spPr>
          <a:xfrm>
            <a:off x="1038225" y="485775"/>
            <a:ext cx="17145000" cy="1228725"/>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Ādažu novada teritorijā identificētās teritorijas, kurās tuvāko 5 gadu laikā plānots attīstīt jaunu daudzdzīvokļu māju apbūvi</a:t>
            </a:r>
            <a:endParaRPr lang="en-US" sz="4000" b="1" dirty="0">
              <a:latin typeface="Montserrat" pitchFamily="2" charset="77"/>
            </a:endParaRPr>
          </a:p>
        </p:txBody>
      </p:sp>
      <p:sp>
        <p:nvSpPr>
          <p:cNvPr id="3" name="TextBox 2">
            <a:extLst>
              <a:ext uri="{FF2B5EF4-FFF2-40B4-BE49-F238E27FC236}">
                <a16:creationId xmlns:a16="http://schemas.microsoft.com/office/drawing/2014/main" id="{92E7400D-AE18-75CE-4E01-D9C8DE623057}"/>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2" name="Attēls 1">
            <a:extLst>
              <a:ext uri="{FF2B5EF4-FFF2-40B4-BE49-F238E27FC236}">
                <a16:creationId xmlns:a16="http://schemas.microsoft.com/office/drawing/2014/main" id="{83BA54BC-B948-8343-A4C6-EC20293FB977}"/>
              </a:ext>
            </a:extLst>
          </p:cNvPr>
          <p:cNvPicPr>
            <a:picLocks noChangeAspect="1"/>
          </p:cNvPicPr>
          <p:nvPr/>
        </p:nvPicPr>
        <p:blipFill rotWithShape="1">
          <a:blip r:embed="rId3"/>
          <a:srcRect l="3897" t="12546" r="1802" b="34630"/>
          <a:stretch/>
        </p:blipFill>
        <p:spPr>
          <a:xfrm>
            <a:off x="4572000" y="1798321"/>
            <a:ext cx="9144000" cy="7245363"/>
          </a:xfrm>
          <a:prstGeom prst="rect">
            <a:avLst/>
          </a:prstGeom>
        </p:spPr>
      </p:pic>
    </p:spTree>
    <p:extLst>
      <p:ext uri="{BB962C8B-B14F-4D97-AF65-F5344CB8AC3E}">
        <p14:creationId xmlns:p14="http://schemas.microsoft.com/office/powerpoint/2010/main" val="14895498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dirty="0">
                <a:latin typeface="Montserrat" pitchFamily="2" charset="-70"/>
              </a:rPr>
              <a:t>08.11.2023. Ministru kabineta rīkojums Nr. 739 «Par Mājokļu pieejamības pamatnostādnēm 2023.–2027. gadam»</a:t>
            </a:r>
          </a:p>
          <a:p>
            <a:pPr marL="457200" indent="-457200">
              <a:spcBef>
                <a:spcPts val="600"/>
              </a:spcBef>
              <a:buFont typeface="Wingdings 2" panose="05020102010507070707" pitchFamily="18" charset="2"/>
              <a:buChar char=""/>
            </a:pPr>
            <a:r>
              <a:rPr lang="lv-LV" altLang="lv-LV" sz="2600" dirty="0">
                <a:latin typeface="Montserrat" pitchFamily="2" charset="-70"/>
              </a:rPr>
              <a:t>21.12.2023. Finanšu ministra rīkojums Nr. 509 «Par vadības grupas izveidi zemu un pieejamu cenu īres dzīvokļu privātās un publiskās partnerības risinājumu izstrādei»</a:t>
            </a:r>
          </a:p>
          <a:p>
            <a:pPr marL="457200" indent="-457200">
              <a:spcBef>
                <a:spcPts val="600"/>
              </a:spcBef>
              <a:buFont typeface="Wingdings 2" panose="05020102010507070707" pitchFamily="18" charset="2"/>
              <a:buChar char=""/>
            </a:pPr>
            <a:r>
              <a:rPr lang="lv-LV" altLang="lv-LV" sz="2600" dirty="0">
                <a:latin typeface="Montserrat" pitchFamily="2" charset="-70"/>
              </a:rPr>
              <a:t>14.07.2022. Ministru kabineta noteikumi Nr. 459 «Noteikumi par atbalstu dzīvojamo īres māju būvniecībai Eiropas Savienības Atveseļošanas un noturības mehānisma plāna 3.1. reformu un investīciju virziena "Reģionālā politika" 3.1.1.4.i. investīcijas "Finansēšanas fonda izveide zemas īres mājokļu būvniecībai" ietvaros»</a:t>
            </a:r>
          </a:p>
          <a:p>
            <a:pPr marL="457200" indent="-457200">
              <a:spcBef>
                <a:spcPts val="600"/>
              </a:spcBef>
              <a:buFont typeface="Wingdings 2" panose="05020102010507070707" pitchFamily="18" charset="2"/>
              <a:buChar char=""/>
            </a:pPr>
            <a:r>
              <a:rPr lang="lv-LV" altLang="lv-LV" sz="2600" dirty="0">
                <a:latin typeface="Montserrat" pitchFamily="2" charset="-70"/>
              </a:rPr>
              <a:t>20.07.2022. Ministru kabineta rīkojums Nr. 537 «Par valsts atbalstu pašvaldībām, lai nodrošinātu iedzīvotājiem kvalitatīvus un pieejamus īres mājokļus»</a:t>
            </a:r>
          </a:p>
          <a:p>
            <a:pPr marL="457200" indent="-457200">
              <a:spcBef>
                <a:spcPts val="600"/>
              </a:spcBef>
              <a:buFont typeface="Wingdings 2" panose="05020102010507070707" pitchFamily="18" charset="2"/>
              <a:buChar char=""/>
            </a:pPr>
            <a:endParaRPr lang="lv-LV" altLang="lv-LV" sz="2600"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Īres dzīvokļu programmu pamatojums</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321143056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ALTUM un CFLA piedāvāto programmu salīdzinājums</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aphicFrame>
        <p:nvGraphicFramePr>
          <p:cNvPr id="3" name="Tabula 2">
            <a:extLst>
              <a:ext uri="{FF2B5EF4-FFF2-40B4-BE49-F238E27FC236}">
                <a16:creationId xmlns:a16="http://schemas.microsoft.com/office/drawing/2014/main" id="{B4496C94-8C7E-FD55-A1DC-5DA2616995BA}"/>
              </a:ext>
            </a:extLst>
          </p:cNvPr>
          <p:cNvGraphicFramePr>
            <a:graphicFrameLocks noGrp="1"/>
          </p:cNvGraphicFramePr>
          <p:nvPr>
            <p:extLst>
              <p:ext uri="{D42A27DB-BD31-4B8C-83A1-F6EECF244321}">
                <p14:modId xmlns:p14="http://schemas.microsoft.com/office/powerpoint/2010/main" val="745419554"/>
              </p:ext>
            </p:extLst>
          </p:nvPr>
        </p:nvGraphicFramePr>
        <p:xfrm>
          <a:off x="1143000" y="1188720"/>
          <a:ext cx="16535400" cy="8001000"/>
        </p:xfrm>
        <a:graphic>
          <a:graphicData uri="http://schemas.openxmlformats.org/drawingml/2006/table">
            <a:tbl>
              <a:tblPr firstRow="1" bandRow="1">
                <a:tableStyleId>{69012ECD-51FC-41F1-AA8D-1B2483CD663E}</a:tableStyleId>
              </a:tblPr>
              <a:tblGrid>
                <a:gridCol w="7859684">
                  <a:extLst>
                    <a:ext uri="{9D8B030D-6E8A-4147-A177-3AD203B41FA5}">
                      <a16:colId xmlns:a16="http://schemas.microsoft.com/office/drawing/2014/main" val="426031439"/>
                    </a:ext>
                  </a:extLst>
                </a:gridCol>
                <a:gridCol w="8675716">
                  <a:extLst>
                    <a:ext uri="{9D8B030D-6E8A-4147-A177-3AD203B41FA5}">
                      <a16:colId xmlns:a16="http://schemas.microsoft.com/office/drawing/2014/main" val="1895720198"/>
                    </a:ext>
                  </a:extLst>
                </a:gridCol>
              </a:tblGrid>
              <a:tr h="195580">
                <a:tc>
                  <a:txBody>
                    <a:bodyPr/>
                    <a:lstStyle/>
                    <a:p>
                      <a:pPr algn="ctr"/>
                      <a:r>
                        <a:rPr lang="lv-LV" dirty="0"/>
                        <a:t>ALTUM – zemas cenas mājokļi</a:t>
                      </a:r>
                    </a:p>
                  </a:txBody>
                  <a:tcPr anchor="ctr">
                    <a:solidFill>
                      <a:srgbClr val="6B82A1"/>
                    </a:solidFill>
                  </a:tcPr>
                </a:tc>
                <a:tc>
                  <a:txBody>
                    <a:bodyPr/>
                    <a:lstStyle/>
                    <a:p>
                      <a:pPr algn="ctr"/>
                      <a:r>
                        <a:rPr lang="lv-LV" dirty="0"/>
                        <a:t>CFLA – pieejamas cenas mājokļi</a:t>
                      </a:r>
                    </a:p>
                  </a:txBody>
                  <a:tcPr anchor="ctr">
                    <a:solidFill>
                      <a:srgbClr val="6B82A1"/>
                    </a:solidFill>
                  </a:tcPr>
                </a:tc>
                <a:extLst>
                  <a:ext uri="{0D108BD9-81ED-4DB2-BD59-A6C34878D82A}">
                    <a16:rowId xmlns:a16="http://schemas.microsoft.com/office/drawing/2014/main" val="259431412"/>
                  </a:ext>
                </a:extLst>
              </a:tr>
              <a:tr h="370840">
                <a:tc>
                  <a:txBody>
                    <a:bodyPr/>
                    <a:lstStyle/>
                    <a:p>
                      <a:r>
                        <a:rPr lang="lv-LV" sz="2400" b="0" dirty="0">
                          <a:latin typeface="Montserrat" panose="00000500000000000000" pitchFamily="50" charset="-70"/>
                        </a:rPr>
                        <a:t>Mērķa grupa – </a:t>
                      </a:r>
                      <a:r>
                        <a:rPr lang="lv-LV" sz="2400" b="1" dirty="0">
                          <a:latin typeface="Montserrat" panose="00000500000000000000" pitchFamily="50" charset="-70"/>
                        </a:rPr>
                        <a:t>cilvēki ar zemiem ienākumiem</a:t>
                      </a:r>
                      <a:endParaRPr lang="lv-LV" sz="2400" dirty="0">
                        <a:latin typeface="Montserrat" panose="00000500000000000000" pitchFamily="50" charset="-70"/>
                      </a:endParaRPr>
                    </a:p>
                  </a:txBody>
                  <a:tcPr/>
                </a:tc>
                <a:tc>
                  <a:txBody>
                    <a:bodyPr/>
                    <a:lstStyle/>
                    <a:p>
                      <a:r>
                        <a:rPr lang="lv-LV" sz="2400" b="0" dirty="0">
                          <a:latin typeface="Montserrat" panose="00000500000000000000" pitchFamily="50" charset="-70"/>
                        </a:rPr>
                        <a:t>Mērķa grupa – </a:t>
                      </a:r>
                      <a:r>
                        <a:rPr lang="lv-LV" sz="2400" b="1" dirty="0">
                          <a:latin typeface="Montserrat" panose="00000500000000000000" pitchFamily="50" charset="-70"/>
                        </a:rPr>
                        <a:t>cilvēki ar vidējiem ienākumiem</a:t>
                      </a:r>
                      <a:endParaRPr lang="lv-LV" sz="2400" dirty="0">
                        <a:latin typeface="Montserrat" panose="00000500000000000000" pitchFamily="50" charset="-70"/>
                      </a:endParaRPr>
                    </a:p>
                  </a:txBody>
                  <a:tcPr/>
                </a:tc>
                <a:extLst>
                  <a:ext uri="{0D108BD9-81ED-4DB2-BD59-A6C34878D82A}">
                    <a16:rowId xmlns:a16="http://schemas.microsoft.com/office/drawing/2014/main" val="1856301670"/>
                  </a:ext>
                </a:extLst>
              </a:tr>
              <a:tr h="370840">
                <a:tc>
                  <a:txBody>
                    <a:bodyPr/>
                    <a:lstStyle/>
                    <a:p>
                      <a:r>
                        <a:rPr lang="lv-LV" sz="2400" b="1" dirty="0">
                          <a:latin typeface="Montserrat" panose="00000500000000000000" pitchFamily="50" charset="-70"/>
                        </a:rPr>
                        <a:t>Īpašums tiek pārdots </a:t>
                      </a:r>
                      <a:r>
                        <a:rPr lang="lv-LV" sz="2400" dirty="0">
                          <a:latin typeface="Montserrat" panose="00000500000000000000" pitchFamily="50" charset="-70"/>
                        </a:rPr>
                        <a:t>izsolē un pašvaldība ar uzņēmēju noslēdz pilnvarojuma līgumu</a:t>
                      </a:r>
                    </a:p>
                  </a:txBody>
                  <a:tcPr/>
                </a:tc>
                <a:tc>
                  <a:txBody>
                    <a:bodyPr/>
                    <a:lstStyle/>
                    <a:p>
                      <a:r>
                        <a:rPr lang="lv-LV" sz="2400" b="1" dirty="0">
                          <a:latin typeface="Montserrat" panose="00000500000000000000" pitchFamily="50" charset="-70"/>
                        </a:rPr>
                        <a:t>Īpašums nav jāpārdod </a:t>
                      </a:r>
                      <a:r>
                        <a:rPr lang="lv-LV" sz="2400" dirty="0">
                          <a:latin typeface="Montserrat" panose="00000500000000000000" pitchFamily="50" charset="-70"/>
                        </a:rPr>
                        <a:t>privātajam investoram</a:t>
                      </a:r>
                    </a:p>
                  </a:txBody>
                  <a:tcPr/>
                </a:tc>
                <a:extLst>
                  <a:ext uri="{0D108BD9-81ED-4DB2-BD59-A6C34878D82A}">
                    <a16:rowId xmlns:a16="http://schemas.microsoft.com/office/drawing/2014/main" val="3894665298"/>
                  </a:ext>
                </a:extLst>
              </a:tr>
              <a:tr h="370840">
                <a:tc>
                  <a:txBody>
                    <a:bodyPr/>
                    <a:lstStyle/>
                    <a:p>
                      <a:r>
                        <a:rPr lang="lv-LV" sz="2400" b="1" dirty="0" err="1">
                          <a:latin typeface="Montserrat" panose="00000500000000000000" pitchFamily="50" charset="-70"/>
                        </a:rPr>
                        <a:t>Altum</a:t>
                      </a:r>
                      <a:r>
                        <a:rPr lang="lv-LV" sz="2400" b="1" dirty="0">
                          <a:latin typeface="Montserrat" panose="00000500000000000000" pitchFamily="50" charset="-70"/>
                        </a:rPr>
                        <a:t> apstiprina uzņēmēja</a:t>
                      </a:r>
                      <a:r>
                        <a:rPr lang="lv-LV" sz="2400" dirty="0">
                          <a:latin typeface="Montserrat" panose="00000500000000000000" pitchFamily="50" charset="-70"/>
                        </a:rPr>
                        <a:t> projektu </a:t>
                      </a:r>
                      <a:r>
                        <a:rPr lang="lv-LV" sz="2400" b="1" dirty="0">
                          <a:latin typeface="Montserrat" panose="00000500000000000000" pitchFamily="50" charset="-70"/>
                        </a:rPr>
                        <a:t>un</a:t>
                      </a:r>
                      <a:r>
                        <a:rPr lang="lv-LV" sz="2400" dirty="0">
                          <a:latin typeface="Montserrat" panose="00000500000000000000" pitchFamily="50" charset="-70"/>
                        </a:rPr>
                        <a:t> </a:t>
                      </a:r>
                      <a:r>
                        <a:rPr lang="lv-LV" sz="2400" b="1" dirty="0">
                          <a:latin typeface="Montserrat" panose="00000500000000000000" pitchFamily="50" charset="-70"/>
                        </a:rPr>
                        <a:t>tas</a:t>
                      </a:r>
                      <a:r>
                        <a:rPr lang="lv-LV" sz="2400" dirty="0">
                          <a:latin typeface="Montserrat" panose="00000500000000000000" pitchFamily="50" charset="-70"/>
                        </a:rPr>
                        <a:t> </a:t>
                      </a:r>
                      <a:r>
                        <a:rPr lang="lv-LV" sz="2400" b="1" dirty="0">
                          <a:latin typeface="Montserrat" panose="00000500000000000000" pitchFamily="50" charset="-70"/>
                        </a:rPr>
                        <a:t>uzsāk</a:t>
                      </a:r>
                      <a:r>
                        <a:rPr lang="lv-LV" sz="2400" dirty="0">
                          <a:latin typeface="Montserrat" panose="00000500000000000000" pitchFamily="50" charset="-70"/>
                        </a:rPr>
                        <a:t> zemas  īres cenas  nama </a:t>
                      </a:r>
                      <a:r>
                        <a:rPr lang="lv-LV" sz="2400" b="1" dirty="0">
                          <a:latin typeface="Montserrat" panose="00000500000000000000" pitchFamily="50" charset="-70"/>
                        </a:rPr>
                        <a:t>būvniecības</a:t>
                      </a:r>
                      <a:r>
                        <a:rPr lang="lv-LV" sz="2400" dirty="0">
                          <a:latin typeface="Montserrat" panose="00000500000000000000" pitchFamily="50" charset="-70"/>
                        </a:rPr>
                        <a:t> </a:t>
                      </a:r>
                      <a:r>
                        <a:rPr lang="lv-LV" sz="2400" b="1" dirty="0">
                          <a:latin typeface="Montserrat" panose="00000500000000000000" pitchFamily="50" charset="-70"/>
                        </a:rPr>
                        <a:t>procesu</a:t>
                      </a:r>
                    </a:p>
                  </a:txBody>
                  <a:tcPr/>
                </a:tc>
                <a:tc>
                  <a:txBody>
                    <a:bodyPr/>
                    <a:lstStyle/>
                    <a:p>
                      <a:r>
                        <a:rPr lang="lv-LV" sz="2400" b="1" dirty="0">
                          <a:latin typeface="Montserrat" panose="00000500000000000000" pitchFamily="50" charset="-70"/>
                        </a:rPr>
                        <a:t>VNĪ veic iepirkumu procedūru par investora izvēli </a:t>
                      </a:r>
                      <a:r>
                        <a:rPr lang="lv-LV" sz="2400" dirty="0">
                          <a:latin typeface="Montserrat" panose="00000500000000000000" pitchFamily="50" charset="-70"/>
                        </a:rPr>
                        <a:t>un tiek noslēgts līgums ar pašvaldību un investoru par Īpašuma nodošanu būvniecībai un apsaimniekošanai. Investors līdz 2030.gadam uzbūvē pieejamas cenas īres namu</a:t>
                      </a:r>
                    </a:p>
                  </a:txBody>
                  <a:tcPr/>
                </a:tc>
                <a:extLst>
                  <a:ext uri="{0D108BD9-81ED-4DB2-BD59-A6C34878D82A}">
                    <a16:rowId xmlns:a16="http://schemas.microsoft.com/office/drawing/2014/main" val="689079707"/>
                  </a:ext>
                </a:extLst>
              </a:tr>
              <a:tr h="39985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lv-LV" sz="2400" b="1" dirty="0">
                          <a:latin typeface="Montserrat" panose="00000500000000000000" pitchFamily="50" charset="-70"/>
                        </a:rPr>
                        <a:t>Pašvaldība nodrošina īrniekus </a:t>
                      </a:r>
                      <a:r>
                        <a:rPr lang="lv-LV" sz="2400" dirty="0">
                          <a:latin typeface="Montserrat" panose="00000500000000000000" pitchFamily="50" charset="-70"/>
                        </a:rPr>
                        <a:t>un izstrādā saistošos noteikumus </a:t>
                      </a:r>
                    </a:p>
                    <a:p>
                      <a:pPr marL="0" marR="0" lvl="0" indent="0" algn="l" defTabSz="1371600" rtl="0" eaLnBrk="1" fontAlgn="auto" latinLnBrk="0" hangingPunct="1">
                        <a:lnSpc>
                          <a:spcPct val="100000"/>
                        </a:lnSpc>
                        <a:spcBef>
                          <a:spcPts val="0"/>
                        </a:spcBef>
                        <a:spcAft>
                          <a:spcPts val="0"/>
                        </a:spcAft>
                        <a:buClrTx/>
                        <a:buSzTx/>
                        <a:buFontTx/>
                        <a:buNone/>
                        <a:tabLst/>
                        <a:defRPr/>
                      </a:pPr>
                      <a:endParaRPr lang="lv-LV" sz="2400" dirty="0">
                        <a:latin typeface="Montserrat" panose="00000500000000000000" pitchFamily="50" charset="-70"/>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lv-LV" sz="2400" b="1" dirty="0">
                          <a:latin typeface="Montserrat" panose="00000500000000000000" pitchFamily="50" charset="-70"/>
                        </a:rPr>
                        <a:t>Pašvaldība nodrošina īrniekus </a:t>
                      </a:r>
                      <a:r>
                        <a:rPr lang="lv-LV" sz="2400" dirty="0">
                          <a:latin typeface="Montserrat" panose="00000500000000000000" pitchFamily="50" charset="-70"/>
                        </a:rPr>
                        <a:t>un izstrādā saistošos noteikumus. Var noteikt mērķa grupas pieejamas cenas īres dzīvokļiem – jaunie speciālisti, konkrētu uzņēmumu speciālisti</a:t>
                      </a:r>
                    </a:p>
                  </a:txBody>
                  <a:tcPr/>
                </a:tc>
                <a:extLst>
                  <a:ext uri="{0D108BD9-81ED-4DB2-BD59-A6C34878D82A}">
                    <a16:rowId xmlns:a16="http://schemas.microsoft.com/office/drawing/2014/main" val="78278550"/>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lv-LV" sz="2400" dirty="0">
                          <a:latin typeface="Montserrat" panose="00000500000000000000" pitchFamily="50" charset="-70"/>
                        </a:rPr>
                        <a:t>Uzbūvēto </a:t>
                      </a:r>
                      <a:r>
                        <a:rPr lang="lv-LV" sz="2400" b="1" dirty="0">
                          <a:latin typeface="Montserrat" panose="00000500000000000000" pitchFamily="50" charset="-70"/>
                        </a:rPr>
                        <a:t>ēku</a:t>
                      </a:r>
                      <a:r>
                        <a:rPr lang="lv-LV" sz="2400" dirty="0">
                          <a:latin typeface="Montserrat" panose="00000500000000000000" pitchFamily="50" charset="-70"/>
                        </a:rPr>
                        <a:t> </a:t>
                      </a:r>
                      <a:r>
                        <a:rPr lang="lv-LV" sz="2400" b="1" dirty="0">
                          <a:latin typeface="Montserrat" panose="00000500000000000000" pitchFamily="50" charset="-70"/>
                        </a:rPr>
                        <a:t>uzņēmējs apsaimnieko 50 gadus</a:t>
                      </a:r>
                      <a:r>
                        <a:rPr lang="lv-LV" sz="2400" dirty="0">
                          <a:latin typeface="Montserrat" panose="00000500000000000000" pitchFamily="50" charset="-70"/>
                        </a:rPr>
                        <a:t>,  ir saistoši nosacījumi par zemas cenas īres dzīvokļiem</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lv-LV" sz="2400" dirty="0">
                          <a:latin typeface="Montserrat" panose="00000500000000000000" pitchFamily="50" charset="-70"/>
                        </a:rPr>
                        <a:t>Investors īres </a:t>
                      </a:r>
                      <a:r>
                        <a:rPr lang="lv-LV" sz="2400" b="1" dirty="0">
                          <a:latin typeface="Montserrat" panose="00000500000000000000" pitchFamily="50" charset="-70"/>
                        </a:rPr>
                        <a:t>namu apsaimnieko 25 līdz 30 gadus</a:t>
                      </a:r>
                      <a:r>
                        <a:rPr lang="lv-LV" sz="2400" dirty="0">
                          <a:latin typeface="Montserrat" panose="00000500000000000000" pitchFamily="50" charset="-70"/>
                        </a:rPr>
                        <a:t>, tad </a:t>
                      </a:r>
                      <a:r>
                        <a:rPr lang="lv-LV" sz="2400" b="1" dirty="0">
                          <a:latin typeface="Montserrat" panose="00000500000000000000" pitchFamily="50" charset="-70"/>
                        </a:rPr>
                        <a:t>īpašums nonāk atpakaļ pašvaldības īpašumā</a:t>
                      </a:r>
                      <a:r>
                        <a:rPr lang="lv-LV" sz="2400" dirty="0">
                          <a:latin typeface="Montserrat" panose="00000500000000000000" pitchFamily="50" charset="-70"/>
                        </a:rPr>
                        <a:t>.</a:t>
                      </a:r>
                    </a:p>
                    <a:p>
                      <a:endParaRPr lang="lv-LV" sz="2400" dirty="0">
                        <a:latin typeface="Montserrat" panose="00000500000000000000" pitchFamily="50" charset="-70"/>
                      </a:endParaRPr>
                    </a:p>
                  </a:txBody>
                  <a:tcPr/>
                </a:tc>
                <a:extLst>
                  <a:ext uri="{0D108BD9-81ED-4DB2-BD59-A6C34878D82A}">
                    <a16:rowId xmlns:a16="http://schemas.microsoft.com/office/drawing/2014/main" val="3576940700"/>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lv-LV" sz="2400" dirty="0">
                        <a:latin typeface="Montserrat" panose="00000500000000000000" pitchFamily="50" charset="-70"/>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lv-LV" sz="2400" b="1" dirty="0">
                          <a:latin typeface="Montserrat" panose="00000500000000000000" pitchFamily="50" charset="-70"/>
                        </a:rPr>
                        <a:t>2030.gada pašvaldība uzsāk pieejamības maksājumus </a:t>
                      </a:r>
                      <a:r>
                        <a:rPr lang="lv-LV" sz="2400" dirty="0">
                          <a:latin typeface="Montserrat" panose="00000500000000000000" pitchFamily="50" charset="-70"/>
                        </a:rPr>
                        <a:t>(25/30 gadus) (</a:t>
                      </a:r>
                      <a:r>
                        <a:rPr lang="lv-LV" sz="2400" i="1" dirty="0">
                          <a:latin typeface="Montserrat" panose="00000500000000000000" pitchFamily="50" charset="-70"/>
                        </a:rPr>
                        <a:t>Pieejamības maksājumi sastāv no īres maksas, valsts subsīdijām un pašvaldības līdzfinansējuma</a:t>
                      </a:r>
                      <a:r>
                        <a:rPr lang="lv-LV" sz="2400" dirty="0">
                          <a:latin typeface="Montserrat" panose="00000500000000000000" pitchFamily="50" charset="-70"/>
                        </a:rPr>
                        <a:t>)</a:t>
                      </a:r>
                    </a:p>
                  </a:txBody>
                  <a:tcPr/>
                </a:tc>
                <a:extLst>
                  <a:ext uri="{0D108BD9-81ED-4DB2-BD59-A6C34878D82A}">
                    <a16:rowId xmlns:a16="http://schemas.microsoft.com/office/drawing/2014/main" val="614225752"/>
                  </a:ext>
                </a:extLst>
              </a:tr>
            </a:tbl>
          </a:graphicData>
        </a:graphic>
      </p:graphicFrame>
    </p:spTree>
    <p:extLst>
      <p:ext uri="{BB962C8B-B14F-4D97-AF65-F5344CB8AC3E}">
        <p14:creationId xmlns:p14="http://schemas.microsoft.com/office/powerpoint/2010/main" val="99362601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dirty="0">
                <a:latin typeface="Montserrat" pitchFamily="2" charset="-70"/>
              </a:rPr>
              <a:t>Nepiedalīties pieejamu cenu īres dzīvokļu </a:t>
            </a:r>
            <a:r>
              <a:rPr lang="lv-LV" altLang="lv-LV" sz="2600">
                <a:latin typeface="Montserrat" pitchFamily="2" charset="-70"/>
              </a:rPr>
              <a:t>attīstības programmā</a:t>
            </a:r>
            <a:endParaRPr lang="lv-LV" altLang="lv-LV" sz="2600" dirty="0">
              <a:latin typeface="Montserrat" pitchFamily="2" charset="-70"/>
            </a:endParaRPr>
          </a:p>
          <a:p>
            <a:pPr marL="457200" indent="-457200">
              <a:spcBef>
                <a:spcPts val="600"/>
              </a:spcBef>
              <a:buFont typeface="Wingdings 2" panose="05020102010507070707" pitchFamily="18" charset="2"/>
              <a:buChar char=""/>
            </a:pPr>
            <a:r>
              <a:rPr lang="lv-LV" altLang="lv-LV" sz="2600" dirty="0">
                <a:latin typeface="Montserrat" pitchFamily="2" charset="-70"/>
              </a:rPr>
              <a:t>Nosūtīt «Valsts Nekustamie īpašumi» atbildes vēstuli par to, ka Ādažu pašvaldība šobrīd neplāno iesaistīties PPP projektā</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Priekšlikums</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135933524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dirty="0">
                <a:latin typeface="Montserrat" pitchFamily="2" charset="-70"/>
              </a:rPr>
              <a:t>Piekļuve kvalitatīvam mājoklim par pieņemamu cenu ir viena no iedzīvotāju pamatvajadzībām</a:t>
            </a:r>
          </a:p>
          <a:p>
            <a:pPr marL="457200" indent="-457200">
              <a:spcBef>
                <a:spcPts val="600"/>
              </a:spcBef>
              <a:buFont typeface="Wingdings 2" panose="05020102010507070707" pitchFamily="18" charset="2"/>
              <a:buChar char=""/>
            </a:pPr>
            <a:r>
              <a:rPr lang="lv-LV" altLang="lv-LV" sz="2600" dirty="0">
                <a:latin typeface="Montserrat" pitchFamily="2" charset="-70"/>
              </a:rPr>
              <a:t>Mājokļu pieejamība ir būtisks elements ekonomikas attīstībai</a:t>
            </a:r>
          </a:p>
          <a:p>
            <a:pPr marL="457200" indent="-457200">
              <a:spcBef>
                <a:spcPts val="600"/>
              </a:spcBef>
              <a:buFont typeface="Wingdings 2" panose="05020102010507070707" pitchFamily="18" charset="2"/>
              <a:buChar char=""/>
            </a:pPr>
            <a:r>
              <a:rPr lang="lv-LV" altLang="lv-LV" sz="2600" dirty="0">
                <a:latin typeface="Montserrat" pitchFamily="2" charset="-70"/>
              </a:rPr>
              <a:t>Mājokļa kvalitātes problēmas galvenokārt ir rezultāts ilgstoši zemai iedzīvotāju pirktspējai un tās ienākumiem</a:t>
            </a:r>
          </a:p>
          <a:p>
            <a:pPr marL="457200" indent="-457200">
              <a:spcBef>
                <a:spcPts val="600"/>
              </a:spcBef>
              <a:buFont typeface="Wingdings 2" panose="05020102010507070707" pitchFamily="18" charset="2"/>
              <a:buChar char=""/>
            </a:pPr>
            <a:r>
              <a:rPr lang="lv-LV" altLang="lv-LV" sz="2600" dirty="0">
                <a:latin typeface="Montserrat" pitchFamily="2" charset="-70"/>
              </a:rPr>
              <a:t>Dzīvojamais fonds noveco</a:t>
            </a:r>
          </a:p>
          <a:p>
            <a:pPr marL="457200" indent="-457200">
              <a:spcBef>
                <a:spcPts val="600"/>
              </a:spcBef>
              <a:buFont typeface="Wingdings 2" panose="05020102010507070707" pitchFamily="18" charset="2"/>
              <a:buChar char=""/>
            </a:pPr>
            <a:r>
              <a:rPr lang="lv-LV" altLang="lv-LV" sz="2600" dirty="0">
                <a:latin typeface="Montserrat" pitchFamily="2" charset="-70"/>
              </a:rPr>
              <a:t>Sociālo mājokļu skaits Latvijā ir nepietiekošs</a:t>
            </a:r>
          </a:p>
          <a:p>
            <a:pPr marL="457200" indent="-457200">
              <a:spcBef>
                <a:spcPts val="600"/>
              </a:spcBef>
              <a:buFont typeface="Wingdings 2" panose="05020102010507070707" pitchFamily="18" charset="2"/>
              <a:buChar char=""/>
            </a:pPr>
            <a:r>
              <a:rPr lang="lv-LV" altLang="lv-LV" sz="2600" dirty="0">
                <a:latin typeface="Montserrat" pitchFamily="2" charset="-70"/>
              </a:rPr>
              <a:t>Mājokļu pieejamības pamatnostādnēs 2023.–2027.gadam norādīts, ka:</a:t>
            </a:r>
          </a:p>
          <a:p>
            <a:pPr marL="1200150" lvl="1" indent="-457200">
              <a:spcBef>
                <a:spcPts val="600"/>
              </a:spcBef>
              <a:buFont typeface="Wingdings 2" panose="05020102010507070707" pitchFamily="18" charset="2"/>
              <a:buChar char=""/>
            </a:pPr>
            <a:r>
              <a:rPr lang="lv-LV" altLang="lv-LV" sz="2600" dirty="0" err="1">
                <a:latin typeface="Montserrat" pitchFamily="2" charset="-70"/>
              </a:rPr>
              <a:t>Mazaizsargātas</a:t>
            </a:r>
            <a:r>
              <a:rPr lang="lv-LV" altLang="lv-LV" sz="2600" dirty="0">
                <a:latin typeface="Montserrat" pitchFamily="2" charset="-70"/>
              </a:rPr>
              <a:t> personas nesaņem atbalstu vai mūsdienām atbilstošu atbalstu mājokļa pieejamības jautājumu risināšanai, un trūkst kvalitatīvi pašvaldības palīdzības sniegšanai paredzēti mājokļi</a:t>
            </a:r>
          </a:p>
          <a:p>
            <a:pPr marL="1200150" lvl="1" indent="-457200">
              <a:spcBef>
                <a:spcPts val="600"/>
              </a:spcBef>
              <a:buFont typeface="Wingdings 2" panose="05020102010507070707" pitchFamily="18" charset="2"/>
              <a:buChar char=""/>
            </a:pPr>
            <a:r>
              <a:rPr lang="lv-LV" altLang="lv-LV" sz="2600" dirty="0">
                <a:latin typeface="Montserrat" pitchFamily="2" charset="-70"/>
              </a:rPr>
              <a:t>Trūkst kvalitatīvi, izmaksu ziņā pieejami īres mājokļi</a:t>
            </a:r>
          </a:p>
          <a:p>
            <a:pPr marL="1200150" lvl="1" indent="-457200">
              <a:spcBef>
                <a:spcPts val="600"/>
              </a:spcBef>
              <a:buFont typeface="Wingdings 2" panose="05020102010507070707" pitchFamily="18" charset="2"/>
              <a:buChar char=""/>
            </a:pPr>
            <a:r>
              <a:rPr lang="lv-LV" altLang="lv-LV" sz="2600" dirty="0">
                <a:latin typeface="Montserrat" pitchFamily="2" charset="-70"/>
              </a:rPr>
              <a:t>Nepietiekamā apmērā tiek būvēti jauni mājokļi, ko iegādāties vai īrēt</a:t>
            </a:r>
          </a:p>
          <a:p>
            <a:pPr marL="1200150" lvl="1" indent="-457200">
              <a:spcBef>
                <a:spcPts val="600"/>
              </a:spcBef>
              <a:buFont typeface="Wingdings 2" panose="05020102010507070707" pitchFamily="18" charset="2"/>
              <a:buChar char=""/>
            </a:pPr>
            <a:r>
              <a:rPr lang="lv-LV" altLang="lv-LV" sz="2600" dirty="0">
                <a:latin typeface="Montserrat" pitchFamily="2" charset="-70"/>
              </a:rPr>
              <a:t>Nepietiekami ieguldījumi mājokļu uzturēšanai un uzlabošanai</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Īres dzīvokļu programmu nepieciešamība</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173527892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dirty="0">
                <a:latin typeface="Montserrat" pitchFamily="2" charset="-70"/>
              </a:rPr>
              <a:t>Veicināt kvalitatīvu, izmaksu ziņā pieejamu īres mājokļi mājokļu būvniecību</a:t>
            </a:r>
          </a:p>
          <a:p>
            <a:pPr marL="457200" indent="-457200">
              <a:spcBef>
                <a:spcPts val="600"/>
              </a:spcBef>
              <a:buFont typeface="Wingdings 2" panose="05020102010507070707" pitchFamily="18" charset="2"/>
              <a:buChar char=""/>
            </a:pPr>
            <a:r>
              <a:rPr lang="lv-LV" altLang="lv-LV" sz="2600" dirty="0">
                <a:latin typeface="Montserrat" pitchFamily="2" charset="-70"/>
              </a:rPr>
              <a:t>Latvijai ir nepieciešams attīstīt īres tirgu un turpināt atbalstīt tās mājsaimniecības, kuras nevar atļauties mājokli īrēt tirgū</a:t>
            </a:r>
          </a:p>
          <a:p>
            <a:pPr marL="457200" indent="-457200">
              <a:spcBef>
                <a:spcPts val="600"/>
              </a:spcBef>
              <a:buFont typeface="Wingdings 2" panose="05020102010507070707" pitchFamily="18" charset="2"/>
              <a:buChar char=""/>
            </a:pPr>
            <a:r>
              <a:rPr lang="lv-LV" altLang="lv-LV" sz="2600" dirty="0">
                <a:latin typeface="Montserrat" pitchFamily="2" charset="-70"/>
              </a:rPr>
              <a:t>Ņemot vērā identificētās vajadzības mājokļu jomā, kā arī ierobežoto publisko līdzekļu apjomu, nepieciešams piesaistīt papildu finansējumu gan no valsts budžeta, gan arī no institucionāliem investoriem</a:t>
            </a:r>
          </a:p>
          <a:p>
            <a:pPr marL="457200" indent="-457200">
              <a:spcBef>
                <a:spcPts val="600"/>
              </a:spcBef>
              <a:buFont typeface="Wingdings 2" panose="05020102010507070707" pitchFamily="18" charset="2"/>
              <a:buChar char=""/>
            </a:pPr>
            <a:r>
              <a:rPr lang="lv-LV" altLang="lv-LV" sz="2600" dirty="0">
                <a:latin typeface="Montserrat" pitchFamily="2" charset="-70"/>
              </a:rPr>
              <a:t>Valsts atbalsta programmas jāizstrādā vadoties pēc principa, ka tiek nodrošināta pieejama īres maksa un  ilgtspējīgu investīciju nodrošināšanai maksimāli jāveicina privātā kapitāla piesaiste, panākot privātā kapitāla piesaisti uz 1 ieguldīto publisko </a:t>
            </a:r>
            <a:r>
              <a:rPr lang="lv-LV" altLang="lv-LV" sz="2600" dirty="0" err="1">
                <a:latin typeface="Montserrat" pitchFamily="2" charset="-70"/>
              </a:rPr>
              <a:t>euro</a:t>
            </a:r>
            <a:r>
              <a:rPr lang="lv-LV" altLang="lv-LV" sz="2600" dirty="0">
                <a:latin typeface="Montserrat" pitchFamily="2" charset="-70"/>
              </a:rPr>
              <a:t> vismaz attiecībā 1:3 līdz 1:5 (sviras efekts)</a:t>
            </a:r>
          </a:p>
          <a:p>
            <a:pPr marL="457200" indent="-457200">
              <a:spcBef>
                <a:spcPts val="600"/>
              </a:spcBef>
              <a:buFont typeface="Wingdings 2" panose="05020102010507070707" pitchFamily="18" charset="2"/>
              <a:buChar char=""/>
            </a:pPr>
            <a:r>
              <a:rPr lang="lv-LV" altLang="lv-LV" sz="2600" dirty="0">
                <a:latin typeface="Montserrat" pitchFamily="2" charset="-70"/>
              </a:rPr>
              <a:t>Mājokļu programmas mērķis zemu un pieejamu cenu īres dzīvokļu izveidei noteikts robežās no 4000 līdz 6000 jauni dzīvokļi īrei</a:t>
            </a:r>
          </a:p>
          <a:p>
            <a:pPr>
              <a:spcBef>
                <a:spcPts val="600"/>
              </a:spcBef>
            </a:pPr>
            <a:endParaRPr lang="lv-LV" altLang="lv-LV" sz="2600"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Mājokļu pieejamības pamatnostādnēs 2023.–2027. gadam noteiktie mērķi</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spTree>
    <p:extLst>
      <p:ext uri="{BB962C8B-B14F-4D97-AF65-F5344CB8AC3E}">
        <p14:creationId xmlns:p14="http://schemas.microsoft.com/office/powerpoint/2010/main" val="23938883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dirty="0">
                <a:latin typeface="Montserrat" pitchFamily="2" charset="-70"/>
              </a:rPr>
              <a:t>Īres dzīvokļu jautājumu risināšanai ir </a:t>
            </a:r>
            <a:r>
              <a:rPr lang="lv-LV" altLang="lv-LV" sz="2600" b="1" dirty="0">
                <a:latin typeface="Montserrat" pitchFamily="2" charset="-70"/>
              </a:rPr>
              <a:t>paredzētas divas programmas:</a:t>
            </a:r>
            <a:endParaRPr lang="lv-LV" altLang="lv-LV" sz="2600" dirty="0">
              <a:latin typeface="Montserrat" pitchFamily="2" charset="-70"/>
            </a:endParaRPr>
          </a:p>
          <a:p>
            <a:pPr marL="1257300" lvl="1" indent="-514350">
              <a:spcBef>
                <a:spcPts val="600"/>
              </a:spcBef>
              <a:buFont typeface="+mj-lt"/>
              <a:buAutoNum type="arabicPeriod"/>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387141"/>
            <a:ext cx="17145000" cy="1327359"/>
          </a:xfrm>
          <a:prstGeom prst="rect">
            <a:avLst/>
          </a:prstGeom>
        </p:spPr>
        <p:txBody>
          <a:bodyPr>
            <a:normAutofit/>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Īres dzīvokļu programmu ieviešana </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3" name="Grupa 2">
            <a:extLst>
              <a:ext uri="{FF2B5EF4-FFF2-40B4-BE49-F238E27FC236}">
                <a16:creationId xmlns:a16="http://schemas.microsoft.com/office/drawing/2014/main" id="{665DDC4E-7BD4-D12C-B925-BFB8086F3FC1}"/>
              </a:ext>
            </a:extLst>
          </p:cNvPr>
          <p:cNvGrpSpPr/>
          <p:nvPr/>
        </p:nvGrpSpPr>
        <p:grpSpPr>
          <a:xfrm>
            <a:off x="3665041" y="5947800"/>
            <a:ext cx="2971800" cy="2138998"/>
            <a:chOff x="15240" y="108584"/>
            <a:chExt cx="1219200" cy="823914"/>
          </a:xfrm>
        </p:grpSpPr>
        <p:sp>
          <p:nvSpPr>
            <p:cNvPr id="4" name="Taisnstūris 3">
              <a:extLst>
                <a:ext uri="{FF2B5EF4-FFF2-40B4-BE49-F238E27FC236}">
                  <a16:creationId xmlns:a16="http://schemas.microsoft.com/office/drawing/2014/main" id="{C4F80689-E011-8331-065A-F1E3F40BB256}"/>
                </a:ext>
              </a:extLst>
            </p:cNvPr>
            <p:cNvSpPr/>
            <p:nvPr/>
          </p:nvSpPr>
          <p:spPr>
            <a:xfrm>
              <a:off x="15240" y="108584"/>
              <a:ext cx="1219200" cy="823914"/>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2" descr="ALTUM – AECM">
              <a:extLst>
                <a:ext uri="{FF2B5EF4-FFF2-40B4-BE49-F238E27FC236}">
                  <a16:creationId xmlns:a16="http://schemas.microsoft.com/office/drawing/2014/main" id="{92AD90DF-2FB0-C770-CA49-D463AD588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164108"/>
              <a:ext cx="1070712" cy="7115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upa 6">
            <a:extLst>
              <a:ext uri="{FF2B5EF4-FFF2-40B4-BE49-F238E27FC236}">
                <a16:creationId xmlns:a16="http://schemas.microsoft.com/office/drawing/2014/main" id="{3E9D8F4E-7AF9-41C7-EFFC-86F109AECC25}"/>
              </a:ext>
            </a:extLst>
          </p:cNvPr>
          <p:cNvGrpSpPr/>
          <p:nvPr/>
        </p:nvGrpSpPr>
        <p:grpSpPr>
          <a:xfrm>
            <a:off x="11544299" y="5827851"/>
            <a:ext cx="2286000" cy="2138999"/>
            <a:chOff x="117475" y="212089"/>
            <a:chExt cx="962025" cy="962027"/>
          </a:xfrm>
        </p:grpSpPr>
        <p:sp>
          <p:nvSpPr>
            <p:cNvPr id="8" name="Taisnstūris 7">
              <a:extLst>
                <a:ext uri="{FF2B5EF4-FFF2-40B4-BE49-F238E27FC236}">
                  <a16:creationId xmlns:a16="http://schemas.microsoft.com/office/drawing/2014/main" id="{0450B031-30AE-337D-05E0-ABFE3F6D49F4}"/>
                </a:ext>
              </a:extLst>
            </p:cNvPr>
            <p:cNvSpPr/>
            <p:nvPr/>
          </p:nvSpPr>
          <p:spPr>
            <a:xfrm>
              <a:off x="117475" y="212089"/>
              <a:ext cx="962025" cy="962027"/>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2" descr="Centrālā finanšu un līgumu aģentūra | Riga">
              <a:extLst>
                <a:ext uri="{FF2B5EF4-FFF2-40B4-BE49-F238E27FC236}">
                  <a16:creationId xmlns:a16="http://schemas.microsoft.com/office/drawing/2014/main" id="{1FF9F76F-1ABF-DB04-2965-DE7EEA02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6" y="259557"/>
              <a:ext cx="869950" cy="86995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aisnstūris 9">
            <a:extLst>
              <a:ext uri="{FF2B5EF4-FFF2-40B4-BE49-F238E27FC236}">
                <a16:creationId xmlns:a16="http://schemas.microsoft.com/office/drawing/2014/main" id="{FF2A99EB-B7AC-D672-29F1-A9E14D12D7BF}"/>
              </a:ext>
            </a:extLst>
          </p:cNvPr>
          <p:cNvSpPr/>
          <p:nvPr/>
        </p:nvSpPr>
        <p:spPr>
          <a:xfrm>
            <a:off x="1676400" y="2657959"/>
            <a:ext cx="7136019" cy="32898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ltLang="lv-LV" sz="2400" dirty="0">
                <a:solidFill>
                  <a:schemeClr val="tx1"/>
                </a:solidFill>
                <a:latin typeface="Montserrat" pitchFamily="2" charset="-70"/>
              </a:rPr>
              <a:t>Atbalsts dzīvojamo īres māju būvniecībai ES Atveseļošanas un noturības mehānisma plāna 3.1. reformu un investīciju virziena "Reģionālā politika" 3.1.1.4.i. investīcijas "Finansēšanas fonda izveide </a:t>
            </a:r>
            <a:r>
              <a:rPr lang="lv-LV" altLang="lv-LV" sz="2400" dirty="0">
                <a:solidFill>
                  <a:srgbClr val="0070C0"/>
                </a:solidFill>
                <a:latin typeface="Montserrat" pitchFamily="2" charset="-70"/>
              </a:rPr>
              <a:t>zemas īres </a:t>
            </a:r>
            <a:r>
              <a:rPr lang="lv-LV" altLang="lv-LV" sz="2400" dirty="0">
                <a:solidFill>
                  <a:schemeClr val="tx1"/>
                </a:solidFill>
                <a:latin typeface="Montserrat" pitchFamily="2" charset="-70"/>
              </a:rPr>
              <a:t>mājokļu būvniecībai" ietvaros, ko administrē </a:t>
            </a:r>
            <a:r>
              <a:rPr lang="lv-LV" altLang="lv-LV" sz="2400" b="1" dirty="0">
                <a:solidFill>
                  <a:schemeClr val="tx1"/>
                </a:solidFill>
                <a:latin typeface="Montserrat" pitchFamily="2" charset="-70"/>
              </a:rPr>
              <a:t>ALTUM</a:t>
            </a:r>
            <a:endParaRPr lang="lv-LV" sz="2400" dirty="0">
              <a:solidFill>
                <a:schemeClr val="tx1"/>
              </a:solidFill>
            </a:endParaRPr>
          </a:p>
        </p:txBody>
      </p:sp>
      <p:sp>
        <p:nvSpPr>
          <p:cNvPr id="11" name="Taisnstūris 10">
            <a:extLst>
              <a:ext uri="{FF2B5EF4-FFF2-40B4-BE49-F238E27FC236}">
                <a16:creationId xmlns:a16="http://schemas.microsoft.com/office/drawing/2014/main" id="{EA7DA033-6AB6-55D6-81CA-5E2BD2FFE2C5}"/>
              </a:ext>
            </a:extLst>
          </p:cNvPr>
          <p:cNvSpPr/>
          <p:nvPr/>
        </p:nvSpPr>
        <p:spPr>
          <a:xfrm>
            <a:off x="9119290" y="2695689"/>
            <a:ext cx="7136019" cy="32898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ltLang="lv-LV" sz="2400" dirty="0">
                <a:solidFill>
                  <a:srgbClr val="00B050"/>
                </a:solidFill>
                <a:latin typeface="Montserrat" pitchFamily="2" charset="-70"/>
              </a:rPr>
              <a:t>Pieejamu cenu īres </a:t>
            </a:r>
            <a:r>
              <a:rPr lang="lv-LV" altLang="lv-LV" sz="2400" dirty="0">
                <a:solidFill>
                  <a:schemeClr val="tx1"/>
                </a:solidFill>
                <a:latin typeface="Montserrat" pitchFamily="2" charset="-70"/>
              </a:rPr>
              <a:t>dzīvokļu attīstības programma, ko administrē </a:t>
            </a:r>
            <a:r>
              <a:rPr lang="lv-LV" altLang="lv-LV" sz="2400" b="1" dirty="0">
                <a:solidFill>
                  <a:schemeClr val="tx1"/>
                </a:solidFill>
                <a:latin typeface="Montserrat" pitchFamily="2" charset="-70"/>
              </a:rPr>
              <a:t>CFLA</a:t>
            </a:r>
            <a:r>
              <a:rPr lang="lv-LV" altLang="lv-LV" sz="2400" dirty="0">
                <a:solidFill>
                  <a:schemeClr val="tx1"/>
                </a:solidFill>
                <a:latin typeface="Montserrat" pitchFamily="2" charset="-70"/>
              </a:rPr>
              <a:t> atbilstoši Publiskās un privātās partnerības likuma 6.panta regulējumam.</a:t>
            </a:r>
            <a:endParaRPr lang="lv-LV" sz="2400" dirty="0">
              <a:solidFill>
                <a:schemeClr val="tx1"/>
              </a:solidFill>
            </a:endParaRPr>
          </a:p>
        </p:txBody>
      </p:sp>
    </p:spTree>
    <p:extLst>
      <p:ext uri="{BB962C8B-B14F-4D97-AF65-F5344CB8AC3E}">
        <p14:creationId xmlns:p14="http://schemas.microsoft.com/office/powerpoint/2010/main" val="62529156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830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b="1" dirty="0">
                <a:latin typeface="Montserrat" pitchFamily="2" charset="-70"/>
              </a:rPr>
              <a:t>24.05.2023. </a:t>
            </a:r>
            <a:r>
              <a:rPr lang="lv-LV" altLang="lv-LV" sz="2600" dirty="0">
                <a:latin typeface="Montserrat" pitchFamily="2" charset="-70"/>
              </a:rPr>
              <a:t>SIA “MJL Enterprises” iesniedza pašvaldībai iesniegumu ar aicinājumu sniegt informāciju par pašvaldības īpašumiem, kuri būtu piemēroti </a:t>
            </a:r>
            <a:r>
              <a:rPr lang="lv-LV" altLang="lv-LV" sz="2600" dirty="0">
                <a:solidFill>
                  <a:schemeClr val="accent5">
                    <a:lumMod val="75000"/>
                  </a:schemeClr>
                </a:solidFill>
                <a:latin typeface="Montserrat" pitchFamily="2" charset="-70"/>
              </a:rPr>
              <a:t>zemas īres mājokļu būvniecībai </a:t>
            </a:r>
            <a:r>
              <a:rPr lang="lv-LV" altLang="lv-LV" sz="2600" dirty="0">
                <a:latin typeface="Montserrat" pitchFamily="2" charset="-70"/>
              </a:rPr>
              <a:t>un ko pašvaldība būtu gatava atsavināt</a:t>
            </a:r>
          </a:p>
          <a:p>
            <a:pPr marL="457200" indent="-457200">
              <a:spcBef>
                <a:spcPts val="600"/>
              </a:spcBef>
              <a:buFont typeface="Wingdings 2" panose="05020102010507070707" pitchFamily="18" charset="2"/>
              <a:buChar char=""/>
            </a:pPr>
            <a:r>
              <a:rPr lang="lv-LV" altLang="lv-LV" sz="2600" b="1" dirty="0">
                <a:latin typeface="Montserrat" pitchFamily="2" charset="-70"/>
              </a:rPr>
              <a:t>21.07.2023. </a:t>
            </a:r>
            <a:r>
              <a:rPr lang="lv-LV" altLang="lv-LV" sz="2600" dirty="0">
                <a:latin typeface="Montserrat" pitchFamily="2" charset="-70"/>
              </a:rPr>
              <a:t>SIA “KIK </a:t>
            </a:r>
            <a:r>
              <a:rPr lang="lv-LV" altLang="lv-LV" sz="2600" dirty="0" err="1">
                <a:latin typeface="Montserrat" pitchFamily="2" charset="-70"/>
              </a:rPr>
              <a:t>Asset</a:t>
            </a:r>
            <a:r>
              <a:rPr lang="lv-LV" altLang="lv-LV" sz="2600" dirty="0">
                <a:latin typeface="Montserrat" pitchFamily="2" charset="-70"/>
              </a:rPr>
              <a:t> </a:t>
            </a:r>
            <a:r>
              <a:rPr lang="lv-LV" altLang="lv-LV" sz="2600" dirty="0" err="1">
                <a:latin typeface="Montserrat" pitchFamily="2" charset="-70"/>
              </a:rPr>
              <a:t>Management</a:t>
            </a:r>
            <a:r>
              <a:rPr lang="lv-LV" altLang="lv-LV" sz="2600" dirty="0">
                <a:latin typeface="Montserrat" pitchFamily="2" charset="-70"/>
              </a:rPr>
              <a:t>” iesniedza pašvaldībai iesniegumu par vēlmi piedalīties </a:t>
            </a:r>
            <a:r>
              <a:rPr lang="lv-LV" altLang="lv-LV" sz="2600" dirty="0">
                <a:solidFill>
                  <a:schemeClr val="accent5">
                    <a:lumMod val="75000"/>
                  </a:schemeClr>
                </a:solidFill>
                <a:latin typeface="Montserrat" pitchFamily="2" charset="-70"/>
              </a:rPr>
              <a:t>ALTUM programmā “Zemas īres dzīvokļu būvniecība”</a:t>
            </a:r>
          </a:p>
          <a:p>
            <a:pPr marL="457200" indent="-457200">
              <a:spcBef>
                <a:spcPts val="600"/>
              </a:spcBef>
              <a:buFont typeface="Wingdings 2" panose="05020102010507070707" pitchFamily="18" charset="2"/>
              <a:buChar char=""/>
            </a:pPr>
            <a:r>
              <a:rPr lang="lv-LV" altLang="lv-LV" sz="2600" b="1" dirty="0">
                <a:latin typeface="Montserrat" pitchFamily="2" charset="-70"/>
              </a:rPr>
              <a:t>23.08.2023. </a:t>
            </a:r>
            <a:r>
              <a:rPr lang="lv-LV" altLang="lv-LV" sz="2600" dirty="0">
                <a:latin typeface="Montserrat" pitchFamily="2" charset="-70"/>
              </a:rPr>
              <a:t>ĀNP lēmums Nr. 335 «Par atbalstu jaunas dzīvojamās īres mājas būvniecību </a:t>
            </a:r>
            <a:r>
              <a:rPr lang="lv-LV" altLang="lv-LV" sz="2600" dirty="0" err="1">
                <a:latin typeface="Montserrat" pitchFamily="2" charset="-70"/>
              </a:rPr>
              <a:t>Kadagā</a:t>
            </a:r>
            <a:r>
              <a:rPr lang="lv-LV" altLang="lv-LV" sz="2600" dirty="0">
                <a:latin typeface="Montserrat" pitchFamily="2" charset="-70"/>
              </a:rPr>
              <a:t>», kurā tika nolemts:</a:t>
            </a:r>
          </a:p>
          <a:p>
            <a:pPr marL="1200150" lvl="1" indent="-457200">
              <a:spcBef>
                <a:spcPts val="600"/>
              </a:spcBef>
              <a:buFont typeface="Wingdings 2" panose="05020102010507070707" pitchFamily="18" charset="2"/>
              <a:buChar char=""/>
            </a:pPr>
            <a:r>
              <a:rPr lang="lv-LV" altLang="lv-LV" sz="2600" dirty="0">
                <a:solidFill>
                  <a:srgbClr val="6B82A1"/>
                </a:solidFill>
                <a:latin typeface="Montserrat" pitchFamily="2" charset="-70"/>
              </a:rPr>
              <a:t>Atbalstīt</a:t>
            </a:r>
            <a:r>
              <a:rPr lang="lv-LV" altLang="lv-LV" sz="2600" dirty="0">
                <a:latin typeface="Montserrat" pitchFamily="2" charset="-70"/>
              </a:rPr>
              <a:t> ES Atveseļošanas un noturības mehānisma plāna 3.1. reformu un investīciju virziena “Reģionālā politika” 3.1.1.4.i. investīcijas “</a:t>
            </a:r>
            <a:r>
              <a:rPr lang="lv-LV" altLang="lv-LV" sz="2600" dirty="0">
                <a:solidFill>
                  <a:schemeClr val="accent5">
                    <a:lumMod val="75000"/>
                  </a:schemeClr>
                </a:solidFill>
                <a:latin typeface="Montserrat" pitchFamily="2" charset="-70"/>
              </a:rPr>
              <a:t>Finansēšanas fonda izveide zemas īres mājokļu būvniecībai</a:t>
            </a:r>
            <a:r>
              <a:rPr lang="lv-LV" altLang="lv-LV" sz="2600" dirty="0">
                <a:latin typeface="Montserrat" pitchFamily="2" charset="-70"/>
              </a:rPr>
              <a:t>” </a:t>
            </a:r>
            <a:r>
              <a:rPr lang="lv-LV" altLang="lv-LV" sz="2600" dirty="0">
                <a:solidFill>
                  <a:schemeClr val="accent5">
                    <a:lumMod val="75000"/>
                  </a:schemeClr>
                </a:solidFill>
                <a:latin typeface="Montserrat" pitchFamily="2" charset="-70"/>
              </a:rPr>
              <a:t>īstenošanu Ādažu novada teritorijā</a:t>
            </a:r>
            <a:r>
              <a:rPr lang="lv-LV" altLang="lv-LV" sz="2600" dirty="0">
                <a:latin typeface="Montserrat" pitchFamily="2" charset="-70"/>
              </a:rPr>
              <a:t>;</a:t>
            </a:r>
          </a:p>
          <a:p>
            <a:pPr marL="1200150" lvl="1" indent="-457200">
              <a:spcBef>
                <a:spcPts val="600"/>
              </a:spcBef>
              <a:buFont typeface="Wingdings 2" panose="05020102010507070707" pitchFamily="18" charset="2"/>
              <a:buChar char=""/>
            </a:pPr>
            <a:r>
              <a:rPr lang="lv-LV" altLang="lv-LV" sz="2600" dirty="0">
                <a:solidFill>
                  <a:srgbClr val="6B82A1"/>
                </a:solidFill>
                <a:latin typeface="Montserrat" pitchFamily="2" charset="-70"/>
              </a:rPr>
              <a:t>Noteikt</a:t>
            </a:r>
            <a:r>
              <a:rPr lang="lv-LV" altLang="lv-LV" sz="2600" dirty="0">
                <a:latin typeface="Montserrat" pitchFamily="2" charset="-70"/>
              </a:rPr>
              <a:t> pašvaldības īpašumā esošo nekustamo īpašumu </a:t>
            </a:r>
            <a:r>
              <a:rPr lang="lv-LV" altLang="lv-LV" sz="2600" dirty="0">
                <a:solidFill>
                  <a:srgbClr val="6B82A1"/>
                </a:solidFill>
                <a:latin typeface="Montserrat" pitchFamily="2" charset="-70"/>
              </a:rPr>
              <a:t>zemes vienības </a:t>
            </a:r>
            <a:r>
              <a:rPr lang="lv-LV" altLang="lv-LV" sz="2600" dirty="0">
                <a:latin typeface="Montserrat" pitchFamily="2" charset="-70"/>
              </a:rPr>
              <a:t>kā teritorijas, kuras var attīstīt zemas īres mājokļa būvniecībai;</a:t>
            </a:r>
          </a:p>
          <a:p>
            <a:pPr marL="1200150" lvl="1" indent="-457200">
              <a:spcBef>
                <a:spcPts val="600"/>
              </a:spcBef>
              <a:buFont typeface="Wingdings 2" panose="05020102010507070707" pitchFamily="18" charset="2"/>
              <a:buChar char=""/>
            </a:pPr>
            <a:r>
              <a:rPr lang="lv-LV" altLang="lv-LV" sz="2600" dirty="0">
                <a:latin typeface="Montserrat" pitchFamily="2" charset="-70"/>
              </a:rPr>
              <a:t>JIN </a:t>
            </a:r>
            <a:r>
              <a:rPr lang="lv-LV" altLang="lv-LV" sz="2600" dirty="0">
                <a:solidFill>
                  <a:schemeClr val="accent5">
                    <a:lumMod val="75000"/>
                  </a:schemeClr>
                </a:solidFill>
                <a:latin typeface="Montserrat" pitchFamily="2" charset="-70"/>
              </a:rPr>
              <a:t>izstrādāt</a:t>
            </a:r>
            <a:r>
              <a:rPr lang="lv-LV" altLang="lv-LV" sz="2600" dirty="0">
                <a:latin typeface="Montserrat" pitchFamily="2" charset="-70"/>
              </a:rPr>
              <a:t> un līdz 22.09.2023. iesniegt pašvaldības domei </a:t>
            </a:r>
            <a:r>
              <a:rPr lang="lv-LV" altLang="lv-LV" sz="2600" dirty="0">
                <a:solidFill>
                  <a:schemeClr val="accent5">
                    <a:lumMod val="75000"/>
                  </a:schemeClr>
                </a:solidFill>
                <a:latin typeface="Montserrat" pitchFamily="2" charset="-70"/>
              </a:rPr>
              <a:t>SN projektu par dzīvokļu izīrēšanas kārtību </a:t>
            </a:r>
            <a:r>
              <a:rPr lang="lv-LV" altLang="lv-LV" sz="2600" dirty="0">
                <a:latin typeface="Montserrat" pitchFamily="2" charset="-70"/>
              </a:rPr>
              <a:t>zemas īres maksas dzīvojamās mājā Ādažu novadā;</a:t>
            </a:r>
          </a:p>
          <a:p>
            <a:pPr marL="1200150" lvl="1" indent="-457200">
              <a:spcBef>
                <a:spcPts val="600"/>
              </a:spcBef>
              <a:buFont typeface="Wingdings 2" panose="05020102010507070707" pitchFamily="18" charset="2"/>
              <a:buChar char=""/>
            </a:pPr>
            <a:r>
              <a:rPr lang="lv-LV" altLang="lv-LV" sz="2600" dirty="0">
                <a:latin typeface="Montserrat" pitchFamily="2" charset="-70"/>
              </a:rPr>
              <a:t>NĪN līdz 15.09.2023. </a:t>
            </a:r>
            <a:r>
              <a:rPr lang="lv-LV" altLang="lv-LV" sz="2600" dirty="0">
                <a:solidFill>
                  <a:schemeClr val="accent5">
                    <a:lumMod val="75000"/>
                  </a:schemeClr>
                </a:solidFill>
                <a:latin typeface="Montserrat" pitchFamily="2" charset="-70"/>
              </a:rPr>
              <a:t>organizēt 2. punktā noteikto zemes vienību novērtējumu </a:t>
            </a:r>
            <a:r>
              <a:rPr lang="lv-LV" altLang="lv-LV" sz="2600" dirty="0">
                <a:latin typeface="Montserrat" pitchFamily="2" charset="-70"/>
              </a:rPr>
              <a:t>pieaicinot sertificētu vērtētāju, ar mērķi - pārdot zemes vienības kā vienotu veselumu zemas īres mājokļa būvniecībai.</a:t>
            </a:r>
          </a:p>
          <a:p>
            <a:pPr marL="457200" indent="-457200">
              <a:spcBef>
                <a:spcPts val="600"/>
              </a:spcBef>
              <a:buFont typeface="Wingdings 2" panose="05020102010507070707" pitchFamily="18" charset="2"/>
              <a:buChar char=""/>
            </a:pPr>
            <a:endParaRPr lang="lv-LV" altLang="lv-LV" sz="2600" dirty="0">
              <a:latin typeface="Montserrat" pitchFamily="2" charset="-70"/>
            </a:endParaRPr>
          </a:p>
          <a:p>
            <a:pPr marL="457200" indent="-457200">
              <a:spcBef>
                <a:spcPts val="600"/>
              </a:spcBef>
              <a:buFont typeface="Wingdings 2" panose="05020102010507070707" pitchFamily="18" charset="2"/>
              <a:buChar char=""/>
            </a:pPr>
            <a:endParaRPr lang="lv-LV" altLang="lv-LV" sz="2600" b="1"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fontScale="77500" lnSpcReduction="2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Līdzšinējās aktivitātes zemas īres dzīvokļu programmu ieviešanai Ādažu novadā</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3" name="Grupa 2">
            <a:extLst>
              <a:ext uri="{FF2B5EF4-FFF2-40B4-BE49-F238E27FC236}">
                <a16:creationId xmlns:a16="http://schemas.microsoft.com/office/drawing/2014/main" id="{283C3446-CAE2-8473-55BF-7A00CDDA8D56}"/>
              </a:ext>
            </a:extLst>
          </p:cNvPr>
          <p:cNvGrpSpPr/>
          <p:nvPr/>
        </p:nvGrpSpPr>
        <p:grpSpPr>
          <a:xfrm>
            <a:off x="15240" y="108584"/>
            <a:ext cx="1219200" cy="823914"/>
            <a:chOff x="15240" y="108584"/>
            <a:chExt cx="1219200" cy="823914"/>
          </a:xfrm>
        </p:grpSpPr>
        <p:sp>
          <p:nvSpPr>
            <p:cNvPr id="4" name="Taisnstūris 3">
              <a:extLst>
                <a:ext uri="{FF2B5EF4-FFF2-40B4-BE49-F238E27FC236}">
                  <a16:creationId xmlns:a16="http://schemas.microsoft.com/office/drawing/2014/main" id="{1E1326CB-360D-8D0D-817C-599E9E7A03AF}"/>
                </a:ext>
              </a:extLst>
            </p:cNvPr>
            <p:cNvSpPr/>
            <p:nvPr/>
          </p:nvSpPr>
          <p:spPr>
            <a:xfrm>
              <a:off x="15240" y="108584"/>
              <a:ext cx="1219200" cy="823914"/>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2" descr="ALTUM – AECM">
              <a:extLst>
                <a:ext uri="{FF2B5EF4-FFF2-40B4-BE49-F238E27FC236}">
                  <a16:creationId xmlns:a16="http://schemas.microsoft.com/office/drawing/2014/main" id="{B46B6483-03C6-F772-C7D3-7BED9959C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164108"/>
              <a:ext cx="1070712" cy="7115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248172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96012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a:buNone/>
            </a:pPr>
            <a:r>
              <a:rPr lang="lv-LV" sz="2600" dirty="0">
                <a:latin typeface="Montserrat" panose="00000500000000000000" pitchFamily="50" charset="-70"/>
              </a:rPr>
              <a:t>Izvērtējot pašvaldībai piederošu zemes gabalu izmantošanas iespējas, konstatēts, ka </a:t>
            </a:r>
            <a:r>
              <a:rPr lang="lv-LV" sz="2600" b="1" dirty="0">
                <a:latin typeface="Montserrat" panose="00000500000000000000" pitchFamily="50" charset="-70"/>
              </a:rPr>
              <a:t>zemes gabali</a:t>
            </a:r>
            <a:r>
              <a:rPr lang="lv-LV" sz="2600" dirty="0">
                <a:latin typeface="Montserrat" panose="00000500000000000000" pitchFamily="50" charset="-70"/>
              </a:rPr>
              <a:t>, </a:t>
            </a:r>
            <a:r>
              <a:rPr lang="lv-LV" sz="2600" b="1" dirty="0">
                <a:latin typeface="Montserrat" panose="00000500000000000000" pitchFamily="50" charset="-70"/>
              </a:rPr>
              <a:t>kuru lietderīgākais izmantošanas veids tos apvienojot, būtu jaunas zemas īres maksas dzīvojamās mājas apbūve līdz 60 dzīvokļiem</a:t>
            </a:r>
            <a:r>
              <a:rPr lang="lv-LV" sz="2600" dirty="0">
                <a:latin typeface="Montserrat" panose="00000500000000000000" pitchFamily="50" charset="-70"/>
              </a:rPr>
              <a:t>, lai ar mājokļiem nodrošinātu mājsaimniecības, kuru ienākumu līmenis nedod iespēju īrēt kvalitatīvu mājokli uz tirgus nosacījumiem, </a:t>
            </a:r>
            <a:r>
              <a:rPr lang="lv-LV" sz="2600" b="1" dirty="0">
                <a:latin typeface="Montserrat" panose="00000500000000000000" pitchFamily="50" charset="-70"/>
              </a:rPr>
              <a:t>varētu būt īpašumi </a:t>
            </a:r>
            <a:r>
              <a:rPr lang="lv-LV" sz="2600" dirty="0">
                <a:latin typeface="Montserrat" panose="00000500000000000000" pitchFamily="50" charset="-70"/>
              </a:rPr>
              <a:t>ar kadastra apzīmējumiem:</a:t>
            </a:r>
          </a:p>
          <a:p>
            <a:pPr marL="457200" indent="-457200" algn="just">
              <a:buFont typeface="Arial" panose="020B0604020202020204" pitchFamily="34" charset="0"/>
              <a:buChar char="•"/>
            </a:pPr>
            <a:r>
              <a:rPr lang="lv-LV" sz="2600" dirty="0">
                <a:latin typeface="Montserrat" panose="00000500000000000000" pitchFamily="50" charset="-70"/>
              </a:rPr>
              <a:t>80440050461 (</a:t>
            </a:r>
            <a:r>
              <a:rPr lang="lv-LV" sz="2600" b="1" dirty="0">
                <a:latin typeface="Montserrat" panose="00000500000000000000" pitchFamily="50" charset="-70"/>
              </a:rPr>
              <a:t>Elīzes iela 1</a:t>
            </a:r>
            <a:r>
              <a:rPr lang="lv-LV" sz="2600" dirty="0">
                <a:latin typeface="Montserrat" panose="00000500000000000000" pitchFamily="50" charset="-70"/>
              </a:rPr>
              <a:t>, </a:t>
            </a:r>
            <a:r>
              <a:rPr lang="lv-LV" sz="2600" dirty="0" err="1">
                <a:latin typeface="Montserrat" panose="00000500000000000000" pitchFamily="50" charset="-70"/>
              </a:rPr>
              <a:t>Kadaga</a:t>
            </a:r>
            <a:r>
              <a:rPr lang="lv-LV" sz="2600" dirty="0">
                <a:latin typeface="Montserrat" panose="00000500000000000000" pitchFamily="50" charset="-70"/>
              </a:rPr>
              <a:t>, 0,155 ha platībā), </a:t>
            </a:r>
          </a:p>
          <a:p>
            <a:pPr marL="457200" indent="-457200" algn="just">
              <a:buFont typeface="Arial" panose="020B0604020202020204" pitchFamily="34" charset="0"/>
              <a:buChar char="•"/>
            </a:pPr>
            <a:r>
              <a:rPr lang="lv-LV" sz="2600" dirty="0">
                <a:latin typeface="Montserrat" panose="00000500000000000000" pitchFamily="50" charset="-70"/>
              </a:rPr>
              <a:t>80440050462 (</a:t>
            </a:r>
            <a:r>
              <a:rPr lang="lv-LV" sz="2600" b="1" dirty="0">
                <a:latin typeface="Montserrat" panose="00000500000000000000" pitchFamily="50" charset="-70"/>
              </a:rPr>
              <a:t>Elīzes iela 3</a:t>
            </a:r>
            <a:r>
              <a:rPr lang="lv-LV" sz="2600" dirty="0">
                <a:latin typeface="Montserrat" panose="00000500000000000000" pitchFamily="50" charset="-70"/>
              </a:rPr>
              <a:t>, </a:t>
            </a:r>
            <a:r>
              <a:rPr lang="lv-LV" sz="2600" dirty="0" err="1">
                <a:latin typeface="Montserrat" panose="00000500000000000000" pitchFamily="50" charset="-70"/>
              </a:rPr>
              <a:t>Kadaga</a:t>
            </a:r>
            <a:r>
              <a:rPr lang="lv-LV" sz="2600" dirty="0">
                <a:latin typeface="Montserrat" panose="00000500000000000000" pitchFamily="50" charset="-70"/>
              </a:rPr>
              <a:t>, 0,2451 ha platībā) un </a:t>
            </a:r>
          </a:p>
          <a:p>
            <a:pPr marL="457200" indent="-457200" algn="just">
              <a:buFont typeface="Arial" panose="020B0604020202020204" pitchFamily="34" charset="0"/>
              <a:buChar char="•"/>
            </a:pPr>
            <a:r>
              <a:rPr lang="lv-LV" sz="2600" dirty="0">
                <a:latin typeface="Montserrat" panose="00000500000000000000" pitchFamily="50" charset="-70"/>
              </a:rPr>
              <a:t>80440050463 </a:t>
            </a:r>
            <a:r>
              <a:rPr lang="lv-LV" sz="2600" b="1" dirty="0">
                <a:latin typeface="Montserrat" panose="00000500000000000000" pitchFamily="50" charset="-70"/>
              </a:rPr>
              <a:t>(Lindas iela 1</a:t>
            </a:r>
            <a:r>
              <a:rPr lang="lv-LV" sz="2600" dirty="0">
                <a:latin typeface="Montserrat" panose="00000500000000000000" pitchFamily="50" charset="-70"/>
              </a:rPr>
              <a:t>, </a:t>
            </a:r>
            <a:r>
              <a:rPr lang="lv-LV" sz="2600" dirty="0" err="1">
                <a:latin typeface="Montserrat" panose="00000500000000000000" pitchFamily="50" charset="-70"/>
              </a:rPr>
              <a:t>Kadaga</a:t>
            </a:r>
            <a:r>
              <a:rPr lang="lv-LV" sz="2600" dirty="0">
                <a:latin typeface="Montserrat" panose="00000500000000000000" pitchFamily="50" charset="-70"/>
              </a:rPr>
              <a:t>, 0,2319 ha platībā).</a:t>
            </a:r>
            <a:endParaRPr lang="lv-LV" altLang="lv-LV" sz="2600" dirty="0">
              <a:latin typeface="Montserrat" panose="00000500000000000000" pitchFamily="50" charset="-70"/>
            </a:endParaRPr>
          </a:p>
          <a:p>
            <a:pPr marL="457200" indent="-457200">
              <a:spcBef>
                <a:spcPts val="600"/>
              </a:spcBef>
              <a:buFont typeface="Wingdings 2" panose="05020102010507070707" pitchFamily="18" charset="2"/>
              <a:buChar char=""/>
            </a:pPr>
            <a:endParaRPr lang="lv-LV" altLang="lv-LV" sz="2600" b="1"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fontScale="77500" lnSpcReduction="2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Līdzšinējās aktivitātes zemas īres dzīvokļu programmu ieviešanai Ādažu novadā</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pic>
        <p:nvPicPr>
          <p:cNvPr id="3" name="Attēls 2">
            <a:extLst>
              <a:ext uri="{FF2B5EF4-FFF2-40B4-BE49-F238E27FC236}">
                <a16:creationId xmlns:a16="http://schemas.microsoft.com/office/drawing/2014/main" id="{78187921-F9FB-AE4B-DEE5-E2255A8F6954}"/>
              </a:ext>
            </a:extLst>
          </p:cNvPr>
          <p:cNvPicPr>
            <a:picLocks noChangeAspect="1"/>
          </p:cNvPicPr>
          <p:nvPr/>
        </p:nvPicPr>
        <p:blipFill>
          <a:blip r:embed="rId2"/>
          <a:stretch>
            <a:fillRect/>
          </a:stretch>
        </p:blipFill>
        <p:spPr>
          <a:xfrm>
            <a:off x="11125200" y="2095500"/>
            <a:ext cx="6781800" cy="6936282"/>
          </a:xfrm>
          <a:prstGeom prst="rect">
            <a:avLst/>
          </a:prstGeom>
        </p:spPr>
      </p:pic>
      <p:grpSp>
        <p:nvGrpSpPr>
          <p:cNvPr id="6" name="Grupa 5">
            <a:extLst>
              <a:ext uri="{FF2B5EF4-FFF2-40B4-BE49-F238E27FC236}">
                <a16:creationId xmlns:a16="http://schemas.microsoft.com/office/drawing/2014/main" id="{A70FA3BC-5529-8F9E-6B39-1896AA45FDC5}"/>
              </a:ext>
            </a:extLst>
          </p:cNvPr>
          <p:cNvGrpSpPr/>
          <p:nvPr/>
        </p:nvGrpSpPr>
        <p:grpSpPr>
          <a:xfrm>
            <a:off x="15240" y="108584"/>
            <a:ext cx="1219200" cy="823914"/>
            <a:chOff x="15240" y="108584"/>
            <a:chExt cx="1219200" cy="823914"/>
          </a:xfrm>
        </p:grpSpPr>
        <p:sp>
          <p:nvSpPr>
            <p:cNvPr id="7" name="Taisnstūris 6">
              <a:extLst>
                <a:ext uri="{FF2B5EF4-FFF2-40B4-BE49-F238E27FC236}">
                  <a16:creationId xmlns:a16="http://schemas.microsoft.com/office/drawing/2014/main" id="{BF553657-FC70-A5F2-B1ED-29C6F828E9F0}"/>
                </a:ext>
              </a:extLst>
            </p:cNvPr>
            <p:cNvSpPr/>
            <p:nvPr/>
          </p:nvSpPr>
          <p:spPr>
            <a:xfrm>
              <a:off x="15240" y="108584"/>
              <a:ext cx="1219200" cy="823914"/>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2" descr="ALTUM – AECM">
              <a:extLst>
                <a:ext uri="{FF2B5EF4-FFF2-40B4-BE49-F238E27FC236}">
                  <a16:creationId xmlns:a16="http://schemas.microsoft.com/office/drawing/2014/main" id="{4D93E695-AF11-09D5-34A8-8B18A9F5B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64108"/>
              <a:ext cx="1070712" cy="7115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12491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703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b="1" dirty="0">
                <a:latin typeface="Montserrat" pitchFamily="2" charset="-70"/>
              </a:rPr>
              <a:t>26.10.2023. </a:t>
            </a:r>
            <a:r>
              <a:rPr lang="lv-LV" altLang="lv-LV" sz="2600" dirty="0">
                <a:latin typeface="Montserrat" pitchFamily="2" charset="-70"/>
              </a:rPr>
              <a:t>ĀNP </a:t>
            </a:r>
            <a:r>
              <a:rPr lang="lv-LV" altLang="lv-LV" sz="2600" dirty="0">
                <a:solidFill>
                  <a:schemeClr val="accent5">
                    <a:lumMod val="75000"/>
                  </a:schemeClr>
                </a:solidFill>
                <a:latin typeface="Montserrat" pitchFamily="2" charset="-70"/>
              </a:rPr>
              <a:t>Saistošie noteikumi </a:t>
            </a:r>
            <a:r>
              <a:rPr lang="lv-LV" altLang="lv-LV" sz="2600" dirty="0">
                <a:latin typeface="Montserrat" pitchFamily="2" charset="-70"/>
              </a:rPr>
              <a:t>Nr. 33/2023 «Par dzīvokļu izīrēšanas kārtību zemas īres maksas dzīvojamās mājās Ādažu novada pašvaldībā»</a:t>
            </a:r>
          </a:p>
          <a:p>
            <a:pPr marL="457200" indent="-457200">
              <a:spcBef>
                <a:spcPts val="600"/>
              </a:spcBef>
              <a:buFont typeface="Wingdings 2" panose="05020102010507070707" pitchFamily="18" charset="2"/>
              <a:buChar char=""/>
            </a:pPr>
            <a:r>
              <a:rPr lang="lv-LV" altLang="lv-LV" sz="2600" b="1" dirty="0">
                <a:latin typeface="Montserrat" pitchFamily="2" charset="-70"/>
              </a:rPr>
              <a:t>26.10.2023. </a:t>
            </a:r>
            <a:r>
              <a:rPr lang="lv-LV" altLang="lv-LV" sz="2600" dirty="0">
                <a:latin typeface="Montserrat" pitchFamily="2" charset="-70"/>
              </a:rPr>
              <a:t>ĀNP lēmums Nr. 415 «</a:t>
            </a:r>
            <a:r>
              <a:rPr lang="lv-LV" altLang="lv-LV" sz="2600" dirty="0">
                <a:solidFill>
                  <a:schemeClr val="accent5">
                    <a:lumMod val="75000"/>
                  </a:schemeClr>
                </a:solidFill>
                <a:latin typeface="Montserrat" pitchFamily="2" charset="-70"/>
              </a:rPr>
              <a:t>Par pašvaldības nekustamo īpašumu atsavināšanu </a:t>
            </a:r>
            <a:r>
              <a:rPr lang="lv-LV" altLang="lv-LV" sz="2600" dirty="0">
                <a:latin typeface="Montserrat" pitchFamily="2" charset="-70"/>
              </a:rPr>
              <a:t>“Elīzes iela 1”, “Elīzes iela 3” un “Lindas iela 1”, </a:t>
            </a:r>
            <a:r>
              <a:rPr lang="lv-LV" altLang="lv-LV" sz="2600" dirty="0" err="1">
                <a:latin typeface="Montserrat" pitchFamily="2" charset="-70"/>
              </a:rPr>
              <a:t>Kadaga</a:t>
            </a:r>
            <a:r>
              <a:rPr lang="lv-LV" altLang="lv-LV" sz="2600" dirty="0">
                <a:latin typeface="Montserrat" pitchFamily="2" charset="-70"/>
              </a:rPr>
              <a:t>», kurā tika nolemts:</a:t>
            </a:r>
          </a:p>
          <a:p>
            <a:pPr marL="1200150" lvl="1" indent="-457200">
              <a:spcBef>
                <a:spcPts val="600"/>
              </a:spcBef>
              <a:buFont typeface="Wingdings 2" panose="05020102010507070707" pitchFamily="18" charset="2"/>
              <a:buChar char=""/>
            </a:pPr>
            <a:r>
              <a:rPr lang="lv-LV" altLang="lv-LV" sz="2600" dirty="0">
                <a:latin typeface="Montserrat" pitchFamily="2" charset="-70"/>
              </a:rPr>
              <a:t>Nodot atsavināšanai, pārdodot atklātā elektroniskā izsolē ar augšupejošu soli par </a:t>
            </a:r>
            <a:r>
              <a:rPr lang="lv-LV" altLang="lv-LV" sz="2600" dirty="0" err="1">
                <a:latin typeface="Montserrat" pitchFamily="2" charset="-70"/>
              </a:rPr>
              <a:t>euro</a:t>
            </a:r>
            <a:r>
              <a:rPr lang="lv-LV" altLang="lv-LV" sz="2600" dirty="0">
                <a:latin typeface="Montserrat" pitchFamily="2" charset="-70"/>
              </a:rPr>
              <a:t>, Ādažu novada pašvaldībai piederošos nekustamos īpašumu “Elīzes iela 3” un “Lindas iela 1”;</a:t>
            </a:r>
          </a:p>
          <a:p>
            <a:pPr marL="1200150" lvl="1" indent="-457200">
              <a:spcBef>
                <a:spcPts val="600"/>
              </a:spcBef>
              <a:buFont typeface="Wingdings 2" panose="05020102010507070707" pitchFamily="18" charset="2"/>
              <a:buChar char=""/>
            </a:pPr>
            <a:r>
              <a:rPr lang="lv-LV" altLang="lv-LV" sz="2600" dirty="0">
                <a:latin typeface="Montserrat" pitchFamily="2" charset="-70"/>
              </a:rPr>
              <a:t>Noteikt, ka nekustamais īpašums Elīzes iela 1, </a:t>
            </a:r>
            <a:r>
              <a:rPr lang="lv-LV" altLang="lv-LV" sz="2600" dirty="0" err="1">
                <a:latin typeface="Montserrat" pitchFamily="2" charset="-70"/>
              </a:rPr>
              <a:t>Kadaga</a:t>
            </a:r>
            <a:r>
              <a:rPr lang="lv-LV" altLang="lv-LV" sz="2600" dirty="0">
                <a:latin typeface="Montserrat" pitchFamily="2" charset="-70"/>
              </a:rPr>
              <a:t> un 1. punktā norādītie nekustamie īpašumi ir atsavināmi kā lietu kopība;</a:t>
            </a:r>
          </a:p>
          <a:p>
            <a:pPr marL="1200150" lvl="1" indent="-457200">
              <a:spcBef>
                <a:spcPts val="600"/>
              </a:spcBef>
              <a:buFont typeface="Wingdings 2" panose="05020102010507070707" pitchFamily="18" charset="2"/>
              <a:buChar char=""/>
            </a:pPr>
            <a:r>
              <a:rPr lang="lv-LV" altLang="lv-LV" sz="2600" dirty="0">
                <a:latin typeface="Montserrat" pitchFamily="2" charset="-70"/>
              </a:rPr>
              <a:t>Apstiprināt 1. un 2. punktā noteikto nekustamo īpašumu turpmākās izmantošanas nosacījumus un atsavināšanas tiesību aprobežojumus</a:t>
            </a:r>
          </a:p>
          <a:p>
            <a:pPr marL="457200" indent="-457200">
              <a:spcBef>
                <a:spcPts val="600"/>
              </a:spcBef>
              <a:buFont typeface="Wingdings 2" panose="05020102010507070707" pitchFamily="18" charset="2"/>
              <a:buChar char=""/>
            </a:pPr>
            <a:r>
              <a:rPr lang="lv-LV" altLang="lv-LV" sz="2600" b="1" dirty="0">
                <a:latin typeface="Montserrat" pitchFamily="2" charset="-70"/>
              </a:rPr>
              <a:t>13.12.2023. </a:t>
            </a:r>
            <a:r>
              <a:rPr lang="lv-LV" altLang="lv-LV" sz="2600" dirty="0">
                <a:latin typeface="Montserrat" pitchFamily="2" charset="-70"/>
              </a:rPr>
              <a:t>ĀNP lēmums Nr. 461 «</a:t>
            </a:r>
            <a:r>
              <a:rPr lang="lv-LV" altLang="lv-LV" sz="2600" dirty="0">
                <a:solidFill>
                  <a:schemeClr val="accent5">
                    <a:lumMod val="75000"/>
                  </a:schemeClr>
                </a:solidFill>
                <a:latin typeface="Montserrat" pitchFamily="2" charset="-70"/>
              </a:rPr>
              <a:t>Par nosacītās cenas apstiprināšanu </a:t>
            </a:r>
            <a:r>
              <a:rPr lang="lv-LV" altLang="lv-LV" sz="2600" dirty="0">
                <a:latin typeface="Montserrat" pitchFamily="2" charset="-70"/>
              </a:rPr>
              <a:t>pašvaldības nekustamajiem īpašumiem Elīzes iela 1, Elīzes iela 3 un Lindas iela 1, </a:t>
            </a:r>
            <a:r>
              <a:rPr lang="lv-LV" altLang="lv-LV" sz="2600" dirty="0" err="1">
                <a:latin typeface="Montserrat" pitchFamily="2" charset="-70"/>
              </a:rPr>
              <a:t>Kadagā</a:t>
            </a:r>
            <a:r>
              <a:rPr lang="lv-LV" altLang="lv-LV" sz="2600" dirty="0">
                <a:latin typeface="Montserrat" pitchFamily="2" charset="-70"/>
              </a:rPr>
              <a:t>, Ādažu pagastā» (nosacītā cena – 88 500 </a:t>
            </a:r>
            <a:r>
              <a:rPr lang="lv-LV" altLang="lv-LV" sz="2600" dirty="0" err="1">
                <a:latin typeface="Montserrat" pitchFamily="2" charset="-70"/>
              </a:rPr>
              <a:t>euro</a:t>
            </a:r>
            <a:r>
              <a:rPr lang="lv-LV" altLang="lv-LV" sz="2600" dirty="0">
                <a:latin typeface="Montserrat" pitchFamily="2" charset="-70"/>
              </a:rPr>
              <a:t>)</a:t>
            </a:r>
          </a:p>
          <a:p>
            <a:pPr marL="457200" indent="-457200">
              <a:spcBef>
                <a:spcPts val="600"/>
              </a:spcBef>
              <a:buFont typeface="Wingdings 2" panose="05020102010507070707" pitchFamily="18" charset="2"/>
              <a:buChar char=""/>
            </a:pPr>
            <a:r>
              <a:rPr lang="lv-LV" altLang="lv-LV" sz="2600" b="1" dirty="0">
                <a:latin typeface="Montserrat" pitchFamily="2" charset="-70"/>
              </a:rPr>
              <a:t>12.01.2024. </a:t>
            </a:r>
            <a:r>
              <a:rPr lang="lv-LV" altLang="lv-LV" sz="2600" dirty="0">
                <a:latin typeface="Montserrat" pitchFamily="2" charset="-70"/>
              </a:rPr>
              <a:t>tika apstiprināti īpašumu elektroniskās izsoles ar augšupejošo soli noteikumi Nr. ĀNP/1-7-14-1/24/3</a:t>
            </a:r>
          </a:p>
          <a:p>
            <a:pPr>
              <a:spcBef>
                <a:spcPts val="600"/>
              </a:spcBef>
            </a:pPr>
            <a:endParaRPr lang="lv-LV" altLang="lv-LV" sz="2600" b="1" dirty="0">
              <a:latin typeface="Montserrat" pitchFamily="2" charset="-70"/>
            </a:endParaRP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fontScale="77500" lnSpcReduction="2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Līdzšinējās aktivitātes zemas īres dzīvokļu programmas ieviešanai Ādažu novadā</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4" name="Grupa 3">
            <a:extLst>
              <a:ext uri="{FF2B5EF4-FFF2-40B4-BE49-F238E27FC236}">
                <a16:creationId xmlns:a16="http://schemas.microsoft.com/office/drawing/2014/main" id="{38990F1E-1043-1AE8-5B1A-55F33539059F}"/>
              </a:ext>
            </a:extLst>
          </p:cNvPr>
          <p:cNvGrpSpPr/>
          <p:nvPr/>
        </p:nvGrpSpPr>
        <p:grpSpPr>
          <a:xfrm>
            <a:off x="15240" y="108584"/>
            <a:ext cx="1219200" cy="823914"/>
            <a:chOff x="15240" y="108584"/>
            <a:chExt cx="1219200" cy="823914"/>
          </a:xfrm>
        </p:grpSpPr>
        <p:sp>
          <p:nvSpPr>
            <p:cNvPr id="6" name="Taisnstūris 5">
              <a:extLst>
                <a:ext uri="{FF2B5EF4-FFF2-40B4-BE49-F238E27FC236}">
                  <a16:creationId xmlns:a16="http://schemas.microsoft.com/office/drawing/2014/main" id="{30BCD2D1-CFD7-20EC-504F-5DA1148F866B}"/>
                </a:ext>
              </a:extLst>
            </p:cNvPr>
            <p:cNvSpPr/>
            <p:nvPr/>
          </p:nvSpPr>
          <p:spPr>
            <a:xfrm>
              <a:off x="15240" y="108584"/>
              <a:ext cx="1219200" cy="823914"/>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Picture 2" descr="ALTUM – AECM">
              <a:extLst>
                <a:ext uri="{FF2B5EF4-FFF2-40B4-BE49-F238E27FC236}">
                  <a16:creationId xmlns:a16="http://schemas.microsoft.com/office/drawing/2014/main" id="{F0FFC32B-0B21-A93F-DF7D-6B8F00E56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164108"/>
              <a:ext cx="1070712" cy="7115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49627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943100"/>
            <a:ext cx="16459200" cy="66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spcBef>
                <a:spcPts val="600"/>
              </a:spcBef>
              <a:buFont typeface="Wingdings 2" panose="05020102010507070707" pitchFamily="18" charset="2"/>
              <a:buChar char=""/>
            </a:pPr>
            <a:r>
              <a:rPr lang="lv-LV" altLang="lv-LV" sz="2600" b="1" dirty="0">
                <a:latin typeface="Montserrat" pitchFamily="2" charset="-70"/>
              </a:rPr>
              <a:t>17.01.2024. </a:t>
            </a:r>
            <a:r>
              <a:rPr lang="lv-LV" altLang="lv-LV" sz="2600" dirty="0">
                <a:latin typeface="Montserrat" pitchFamily="2" charset="-70"/>
              </a:rPr>
              <a:t>ĀNP lēmums Nr. 1 «Par grozījumiem Ādažu novada pašvaldības domes 2023. gada 26. oktobra lēmumā Nr. 415 “Par pašvaldības nekustamo īpašumu atsavināšanu “Elīzes iela 1”, “Elīzes iela 3” un “Lindas iela 1”, </a:t>
            </a:r>
            <a:r>
              <a:rPr lang="lv-LV" altLang="lv-LV" sz="2600" dirty="0" err="1">
                <a:latin typeface="Montserrat" pitchFamily="2" charset="-70"/>
              </a:rPr>
              <a:t>Kadaga</a:t>
            </a:r>
            <a:r>
              <a:rPr lang="lv-LV" altLang="lv-LV" sz="2600" dirty="0">
                <a:latin typeface="Montserrat" pitchFamily="2" charset="-70"/>
              </a:rPr>
              <a:t>”»</a:t>
            </a:r>
          </a:p>
          <a:p>
            <a:pPr marL="457200" indent="-457200">
              <a:spcBef>
                <a:spcPts val="600"/>
              </a:spcBef>
              <a:buFont typeface="Wingdings 2" panose="05020102010507070707" pitchFamily="18" charset="2"/>
              <a:buChar char=""/>
            </a:pPr>
            <a:r>
              <a:rPr lang="lv-LV" altLang="lv-LV" sz="2600" b="1" dirty="0">
                <a:latin typeface="Montserrat" pitchFamily="2" charset="-70"/>
              </a:rPr>
              <a:t>17.01.2024. </a:t>
            </a:r>
            <a:r>
              <a:rPr lang="lv-LV" altLang="lv-LV" sz="2600" dirty="0">
                <a:latin typeface="Montserrat" pitchFamily="2" charset="-70"/>
              </a:rPr>
              <a:t>apstiprināti izsoles noteikumu grozījumi Nr. ĀNP/1-7-14-1/24/7</a:t>
            </a:r>
          </a:p>
          <a:p>
            <a:pPr marL="457200" indent="-457200">
              <a:spcBef>
                <a:spcPts val="600"/>
              </a:spcBef>
              <a:buFont typeface="Wingdings 2" panose="05020102010507070707" pitchFamily="18" charset="2"/>
              <a:buChar char=""/>
            </a:pPr>
            <a:r>
              <a:rPr lang="lv-LV" altLang="lv-LV" sz="2600" b="1" dirty="0">
                <a:latin typeface="Montserrat" pitchFamily="2" charset="-70"/>
              </a:rPr>
              <a:t>Izsole notika 19.01.2024.-20.02.2024. </a:t>
            </a:r>
            <a:r>
              <a:rPr lang="lv-LV" altLang="lv-LV" sz="2600" dirty="0">
                <a:latin typeface="Montserrat" pitchFamily="2" charset="-70"/>
              </a:rPr>
              <a:t>(izsolē piedalījās 3 dalībnieki, no kuriem SIA “KIK </a:t>
            </a:r>
            <a:r>
              <a:rPr lang="lv-LV" altLang="lv-LV" sz="2600" dirty="0" err="1">
                <a:latin typeface="Montserrat" pitchFamily="2" charset="-70"/>
              </a:rPr>
              <a:t>Real</a:t>
            </a:r>
            <a:r>
              <a:rPr lang="lv-LV" altLang="lv-LV" sz="2600" dirty="0">
                <a:latin typeface="Montserrat" pitchFamily="2" charset="-70"/>
              </a:rPr>
              <a:t> </a:t>
            </a:r>
            <a:r>
              <a:rPr lang="lv-LV" altLang="lv-LV" sz="2600" dirty="0" err="1">
                <a:latin typeface="Montserrat" pitchFamily="2" charset="-70"/>
              </a:rPr>
              <a:t>Estate</a:t>
            </a:r>
            <a:r>
              <a:rPr lang="lv-LV" altLang="lv-LV" sz="2600" dirty="0">
                <a:latin typeface="Montserrat" pitchFamily="2" charset="-70"/>
              </a:rPr>
              <a:t> </a:t>
            </a:r>
            <a:r>
              <a:rPr lang="lv-LV" altLang="lv-LV" sz="2600" dirty="0" err="1">
                <a:latin typeface="Montserrat" pitchFamily="2" charset="-70"/>
              </a:rPr>
              <a:t>Kadaga</a:t>
            </a:r>
            <a:r>
              <a:rPr lang="lv-LV" altLang="lv-LV" sz="2600" dirty="0">
                <a:latin typeface="Montserrat" pitchFamily="2" charset="-70"/>
              </a:rPr>
              <a:t>, SIA” ar 320. soli nosolīja augstāko cenu 408 500 </a:t>
            </a:r>
            <a:r>
              <a:rPr lang="lv-LV" altLang="lv-LV" sz="2600" dirty="0" err="1">
                <a:latin typeface="Montserrat" pitchFamily="2" charset="-70"/>
              </a:rPr>
              <a:t>euro</a:t>
            </a:r>
            <a:r>
              <a:rPr lang="lv-LV" altLang="lv-LV" sz="2600" dirty="0">
                <a:latin typeface="Montserrat" pitchFamily="2" charset="-70"/>
              </a:rPr>
              <a:t>)</a:t>
            </a:r>
          </a:p>
          <a:p>
            <a:pPr marL="457200" indent="-457200">
              <a:spcBef>
                <a:spcPts val="600"/>
              </a:spcBef>
              <a:buFont typeface="Wingdings 2" panose="05020102010507070707" pitchFamily="18" charset="2"/>
              <a:buChar char=""/>
            </a:pPr>
            <a:r>
              <a:rPr lang="lv-LV" altLang="lv-LV" sz="2600" b="1" dirty="0">
                <a:latin typeface="Montserrat" pitchFamily="2" charset="-70"/>
              </a:rPr>
              <a:t>29.02.2024. </a:t>
            </a:r>
            <a:r>
              <a:rPr lang="lv-LV" altLang="lv-LV" sz="2600" dirty="0">
                <a:latin typeface="Montserrat" pitchFamily="2" charset="-70"/>
              </a:rPr>
              <a:t>ĀNP lēmums Nr. 75 «</a:t>
            </a:r>
            <a:r>
              <a:rPr lang="lv-LV" altLang="lv-LV" sz="2600" dirty="0">
                <a:solidFill>
                  <a:schemeClr val="accent5">
                    <a:lumMod val="75000"/>
                  </a:schemeClr>
                </a:solidFill>
                <a:latin typeface="Montserrat" pitchFamily="2" charset="-70"/>
              </a:rPr>
              <a:t>Par pilnvarojuma līguma slēgšanu</a:t>
            </a:r>
            <a:r>
              <a:rPr lang="lv-LV" altLang="lv-LV" sz="2600" dirty="0">
                <a:latin typeface="Montserrat" pitchFamily="2" charset="-70"/>
              </a:rPr>
              <a:t>»</a:t>
            </a:r>
          </a:p>
          <a:p>
            <a:pPr marL="457200" indent="-457200">
              <a:spcBef>
                <a:spcPts val="600"/>
              </a:spcBef>
              <a:buFont typeface="Wingdings 2" panose="05020102010507070707" pitchFamily="18" charset="2"/>
              <a:buChar char=""/>
            </a:pPr>
            <a:r>
              <a:rPr lang="lv-LV" altLang="lv-LV" sz="2600" b="1" dirty="0">
                <a:latin typeface="Montserrat" pitchFamily="2" charset="-70"/>
              </a:rPr>
              <a:t>14.03.2024. </a:t>
            </a:r>
            <a:r>
              <a:rPr lang="lv-LV" altLang="lv-LV" sz="2600" dirty="0">
                <a:latin typeface="Montserrat" pitchFamily="2" charset="-70"/>
              </a:rPr>
              <a:t>tika </a:t>
            </a:r>
            <a:r>
              <a:rPr lang="lv-LV" altLang="lv-LV" sz="2600" dirty="0">
                <a:solidFill>
                  <a:schemeClr val="accent5">
                    <a:lumMod val="75000"/>
                  </a:schemeClr>
                </a:solidFill>
                <a:latin typeface="Montserrat" pitchFamily="2" charset="-70"/>
              </a:rPr>
              <a:t>noslēgts pilnvarojuma līgums </a:t>
            </a:r>
            <a:r>
              <a:rPr lang="lv-LV" altLang="lv-LV" sz="2600" dirty="0">
                <a:latin typeface="Montserrat" pitchFamily="2" charset="-70"/>
              </a:rPr>
              <a:t>JUR 2024-03/273 ar «KIK </a:t>
            </a:r>
            <a:r>
              <a:rPr lang="lv-LV" altLang="lv-LV" sz="2600" dirty="0" err="1">
                <a:latin typeface="Montserrat" pitchFamily="2" charset="-70"/>
              </a:rPr>
              <a:t>Real</a:t>
            </a:r>
            <a:r>
              <a:rPr lang="lv-LV" altLang="lv-LV" sz="2600" dirty="0">
                <a:latin typeface="Montserrat" pitchFamily="2" charset="-70"/>
              </a:rPr>
              <a:t> </a:t>
            </a:r>
            <a:r>
              <a:rPr lang="lv-LV" altLang="lv-LV" sz="2600" dirty="0" err="1">
                <a:latin typeface="Montserrat" pitchFamily="2" charset="-70"/>
              </a:rPr>
              <a:t>Estate</a:t>
            </a:r>
            <a:r>
              <a:rPr lang="lv-LV" altLang="lv-LV" sz="2600" dirty="0">
                <a:latin typeface="Montserrat" pitchFamily="2" charset="-70"/>
              </a:rPr>
              <a:t> </a:t>
            </a:r>
            <a:r>
              <a:rPr lang="lv-LV" altLang="lv-LV" sz="2600" dirty="0" err="1">
                <a:latin typeface="Montserrat" pitchFamily="2" charset="-70"/>
              </a:rPr>
              <a:t>Kadaga</a:t>
            </a:r>
            <a:r>
              <a:rPr lang="lv-LV" altLang="lv-LV" sz="2600" dirty="0">
                <a:latin typeface="Montserrat" pitchFamily="2" charset="-70"/>
              </a:rPr>
              <a:t>» SIA </a:t>
            </a:r>
          </a:p>
          <a:p>
            <a:pPr marL="457200" indent="-457200">
              <a:spcBef>
                <a:spcPts val="600"/>
              </a:spcBef>
              <a:buFont typeface="Wingdings 2" panose="05020102010507070707" pitchFamily="18" charset="2"/>
              <a:buChar char=""/>
            </a:pPr>
            <a:r>
              <a:rPr lang="lv-LV" altLang="lv-LV" sz="2600" b="1" dirty="0">
                <a:latin typeface="Montserrat" pitchFamily="2" charset="-70"/>
              </a:rPr>
              <a:t>18.07.2024.</a:t>
            </a:r>
            <a:r>
              <a:rPr lang="lv-LV" altLang="lv-LV" sz="2600" dirty="0">
                <a:latin typeface="Montserrat" pitchFamily="2" charset="-70"/>
              </a:rPr>
              <a:t> tika saņemta “</a:t>
            </a:r>
            <a:r>
              <a:rPr lang="lv-LV" altLang="lv-LV" sz="2600" dirty="0" err="1">
                <a:latin typeface="Montserrat" pitchFamily="2" charset="-70"/>
              </a:rPr>
              <a:t>Altum</a:t>
            </a:r>
            <a:r>
              <a:rPr lang="lv-LV" altLang="lv-LV" sz="2600" dirty="0">
                <a:latin typeface="Montserrat" pitchFamily="2" charset="-70"/>
              </a:rPr>
              <a:t>” vēstule par to, ka SIA “KIK </a:t>
            </a:r>
            <a:r>
              <a:rPr lang="lv-LV" altLang="lv-LV" sz="2600" dirty="0" err="1">
                <a:latin typeface="Montserrat" pitchFamily="2" charset="-70"/>
              </a:rPr>
              <a:t>Real</a:t>
            </a:r>
            <a:r>
              <a:rPr lang="lv-LV" altLang="lv-LV" sz="2600" dirty="0">
                <a:latin typeface="Montserrat" pitchFamily="2" charset="-70"/>
              </a:rPr>
              <a:t> </a:t>
            </a:r>
            <a:r>
              <a:rPr lang="lv-LV" altLang="lv-LV" sz="2600" dirty="0" err="1">
                <a:latin typeface="Montserrat" pitchFamily="2" charset="-70"/>
              </a:rPr>
              <a:t>Estate</a:t>
            </a:r>
            <a:r>
              <a:rPr lang="lv-LV" altLang="lv-LV" sz="2600" dirty="0">
                <a:latin typeface="Montserrat" pitchFamily="2" charset="-70"/>
              </a:rPr>
              <a:t> </a:t>
            </a:r>
            <a:r>
              <a:rPr lang="lv-LV" altLang="lv-LV" sz="2600" dirty="0" err="1">
                <a:latin typeface="Montserrat" pitchFamily="2" charset="-70"/>
              </a:rPr>
              <a:t>Kadaga</a:t>
            </a:r>
            <a:r>
              <a:rPr lang="lv-LV" altLang="lv-LV" sz="2600" dirty="0">
                <a:latin typeface="Montserrat" pitchFamily="2" charset="-70"/>
              </a:rPr>
              <a:t>” aizdevuma pieteikuma izvērtēšana zemas īres maksas mājokļu būvniecības programmā ir izbeigta. Tādējādi pilnvarojuma līgums zaudēja spēku.</a:t>
            </a:r>
          </a:p>
          <a:p>
            <a:pPr marL="457200" indent="-457200">
              <a:spcBef>
                <a:spcPts val="600"/>
              </a:spcBef>
              <a:buFont typeface="Wingdings 2" panose="05020102010507070707" pitchFamily="18" charset="2"/>
              <a:buChar char=""/>
            </a:pPr>
            <a:r>
              <a:rPr lang="lv-LV" altLang="lv-LV" sz="2600" b="1" dirty="0">
                <a:latin typeface="Montserrat" pitchFamily="2" charset="-70"/>
              </a:rPr>
              <a:t>25.07.2024. </a:t>
            </a:r>
            <a:r>
              <a:rPr lang="lv-LV" altLang="lv-LV" sz="2600" dirty="0">
                <a:latin typeface="Montserrat" pitchFamily="2" charset="-70"/>
              </a:rPr>
              <a:t>ĀNP lēmums Nr. 302 «Par grozījumiem Ādažu novada pašvaldības domes 2024. gada 29. februāra lēmumā Nr.75 “</a:t>
            </a:r>
            <a:r>
              <a:rPr lang="lv-LV" altLang="lv-LV" sz="2600" dirty="0">
                <a:solidFill>
                  <a:schemeClr val="accent5">
                    <a:lumMod val="75000"/>
                  </a:schemeClr>
                </a:solidFill>
                <a:latin typeface="Montserrat" pitchFamily="2" charset="-70"/>
              </a:rPr>
              <a:t>Par pilnvarojuma līguma slēgšanu</a:t>
            </a:r>
            <a:r>
              <a:rPr lang="lv-LV" altLang="lv-LV" sz="2600" dirty="0">
                <a:latin typeface="Montserrat" pitchFamily="2" charset="-70"/>
              </a:rPr>
              <a:t>”», nolemjot slēgt pilnvarojuma līgumu ar SIA «TOP 10»</a:t>
            </a:r>
          </a:p>
          <a:p>
            <a:pPr marL="457200" indent="-457200">
              <a:spcBef>
                <a:spcPts val="600"/>
              </a:spcBef>
              <a:buFont typeface="Wingdings 2" panose="05020102010507070707" pitchFamily="18" charset="2"/>
              <a:buChar char=""/>
            </a:pPr>
            <a:r>
              <a:rPr lang="lv-LV" altLang="lv-LV" sz="2600" b="1" dirty="0">
                <a:latin typeface="Montserrat" pitchFamily="2" charset="-70"/>
              </a:rPr>
              <a:t>07.08.2024.</a:t>
            </a:r>
            <a:r>
              <a:rPr lang="lv-LV" altLang="lv-LV" sz="2600" dirty="0">
                <a:latin typeface="Montserrat" pitchFamily="2" charset="-70"/>
              </a:rPr>
              <a:t> tika </a:t>
            </a:r>
            <a:r>
              <a:rPr lang="lv-LV" altLang="lv-LV" sz="2600" dirty="0">
                <a:solidFill>
                  <a:schemeClr val="accent5">
                    <a:lumMod val="75000"/>
                  </a:schemeClr>
                </a:solidFill>
                <a:latin typeface="Montserrat" pitchFamily="2" charset="-70"/>
              </a:rPr>
              <a:t>noslēgts pilnvarojuma līgums </a:t>
            </a:r>
            <a:r>
              <a:rPr lang="lv-LV" altLang="lv-LV" sz="2600" dirty="0">
                <a:latin typeface="Montserrat" pitchFamily="2" charset="-70"/>
              </a:rPr>
              <a:t>JUR 2024-08/774 ar SIA «TOP 10»</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fontScale="77500" lnSpcReduction="2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4000" b="1" dirty="0">
                <a:latin typeface="Montserrat" pitchFamily="2" charset="77"/>
              </a:rPr>
              <a:t>Līdzšinējās aktivitātes zemas  īres dzīvokļu programmas ieviešanai Ādažu novadā</a:t>
            </a:r>
            <a:endParaRPr lang="en-US" sz="4000" b="1" dirty="0">
              <a:latin typeface="Montserrat" pitchFamily="2" charset="77"/>
            </a:endParaRPr>
          </a:p>
        </p:txBody>
      </p:sp>
      <p:sp>
        <p:nvSpPr>
          <p:cNvPr id="2" name="TextBox 2">
            <a:extLst>
              <a:ext uri="{FF2B5EF4-FFF2-40B4-BE49-F238E27FC236}">
                <a16:creationId xmlns:a16="http://schemas.microsoft.com/office/drawing/2014/main" id="{FEE8F9EE-88CB-1130-9A5B-1B552EA2C0D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11.09.</a:t>
            </a:r>
            <a:r>
              <a:rPr lang="en-US" altLang="lv-LV" sz="1500" dirty="0">
                <a:latin typeface="Montserrat" pitchFamily="2" charset="-70"/>
              </a:rPr>
              <a:t>202</a:t>
            </a:r>
            <a:r>
              <a:rPr lang="lv-LV" altLang="lv-LV" sz="1500" dirty="0">
                <a:latin typeface="Montserrat" pitchFamily="2" charset="-70"/>
              </a:rPr>
              <a:t>4</a:t>
            </a:r>
            <a:r>
              <a:rPr lang="en-US" altLang="lv-LV" sz="1500" dirty="0">
                <a:latin typeface="Montserrat" pitchFamily="2" charset="-70"/>
              </a:rPr>
              <a:t>.</a:t>
            </a:r>
          </a:p>
        </p:txBody>
      </p:sp>
      <p:grpSp>
        <p:nvGrpSpPr>
          <p:cNvPr id="4" name="Grupa 3">
            <a:extLst>
              <a:ext uri="{FF2B5EF4-FFF2-40B4-BE49-F238E27FC236}">
                <a16:creationId xmlns:a16="http://schemas.microsoft.com/office/drawing/2014/main" id="{5732D95D-596C-D0A8-6E83-E1A9B6F729D7}"/>
              </a:ext>
            </a:extLst>
          </p:cNvPr>
          <p:cNvGrpSpPr/>
          <p:nvPr/>
        </p:nvGrpSpPr>
        <p:grpSpPr>
          <a:xfrm>
            <a:off x="15240" y="108584"/>
            <a:ext cx="1219200" cy="823914"/>
            <a:chOff x="15240" y="108584"/>
            <a:chExt cx="1219200" cy="823914"/>
          </a:xfrm>
        </p:grpSpPr>
        <p:sp>
          <p:nvSpPr>
            <p:cNvPr id="6" name="Taisnstūris 5">
              <a:extLst>
                <a:ext uri="{FF2B5EF4-FFF2-40B4-BE49-F238E27FC236}">
                  <a16:creationId xmlns:a16="http://schemas.microsoft.com/office/drawing/2014/main" id="{4C894D4C-C9BB-87DA-E4E6-A5A7812CC204}"/>
                </a:ext>
              </a:extLst>
            </p:cNvPr>
            <p:cNvSpPr/>
            <p:nvPr/>
          </p:nvSpPr>
          <p:spPr>
            <a:xfrm>
              <a:off x="15240" y="108584"/>
              <a:ext cx="1219200" cy="823914"/>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Picture 2" descr="ALTUM – AECM">
              <a:extLst>
                <a:ext uri="{FF2B5EF4-FFF2-40B4-BE49-F238E27FC236}">
                  <a16:creationId xmlns:a16="http://schemas.microsoft.com/office/drawing/2014/main" id="{A1726FBE-6079-7BD2-2DB3-B93D497EB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164108"/>
              <a:ext cx="1070712" cy="7115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8262184"/>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26051</TotalTime>
  <Words>2476</Words>
  <Application>Microsoft Office PowerPoint</Application>
  <PresentationFormat>Custom</PresentationFormat>
  <Paragraphs>148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Montserrat</vt:lpstr>
      <vt:lpstr>Calibri</vt:lpstr>
      <vt:lpstr>Wingdings 2</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Bite</dc:creator>
  <cp:lastModifiedBy>Sintija Tenisa</cp:lastModifiedBy>
  <cp:revision>97</cp:revision>
  <cp:lastPrinted>2024-09-05T12:41:28Z</cp:lastPrinted>
  <dcterms:created xsi:type="dcterms:W3CDTF">2006-08-16T00:00:00Z</dcterms:created>
  <dcterms:modified xsi:type="dcterms:W3CDTF">2024-09-17T12:50:21Z</dcterms:modified>
</cp:coreProperties>
</file>