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6" r:id="rId4"/>
  </p:sldMasterIdLst>
  <p:notesMasterIdLst>
    <p:notesMasterId r:id="rId35"/>
  </p:notesMasterIdLst>
  <p:handoutMasterIdLst>
    <p:handoutMasterId r:id="rId36"/>
  </p:handoutMasterIdLst>
  <p:sldIdLst>
    <p:sldId id="256" r:id="rId5"/>
    <p:sldId id="270" r:id="rId6"/>
    <p:sldId id="295" r:id="rId7"/>
    <p:sldId id="289" r:id="rId8"/>
    <p:sldId id="262" r:id="rId9"/>
    <p:sldId id="296" r:id="rId10"/>
    <p:sldId id="293" r:id="rId11"/>
    <p:sldId id="297" r:id="rId12"/>
    <p:sldId id="298" r:id="rId13"/>
    <p:sldId id="266" r:id="rId14"/>
    <p:sldId id="302" r:id="rId15"/>
    <p:sldId id="303" r:id="rId16"/>
    <p:sldId id="301" r:id="rId17"/>
    <p:sldId id="300" r:id="rId18"/>
    <p:sldId id="277" r:id="rId19"/>
    <p:sldId id="304" r:id="rId20"/>
    <p:sldId id="305" r:id="rId21"/>
    <p:sldId id="311" r:id="rId22"/>
    <p:sldId id="306" r:id="rId23"/>
    <p:sldId id="299" r:id="rId24"/>
    <p:sldId id="313" r:id="rId25"/>
    <p:sldId id="314" r:id="rId26"/>
    <p:sldId id="307" r:id="rId27"/>
    <p:sldId id="312" r:id="rId28"/>
    <p:sldId id="308" r:id="rId29"/>
    <p:sldId id="309" r:id="rId30"/>
    <p:sldId id="315" r:id="rId31"/>
    <p:sldId id="310" r:id="rId32"/>
    <p:sldId id="268" r:id="rId33"/>
    <p:sldId id="27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9" autoAdjust="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Ādažu novads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Sheet1!$C$2:$M$2</c:f>
              <c:numCache>
                <c:formatCode>General</c:formatCode>
                <c:ptCount val="11"/>
                <c:pt idx="0">
                  <c:v>2000</c:v>
                </c:pt>
                <c:pt idx="1">
                  <c:v>2011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Sheet1!$C$3:$M$3</c:f>
              <c:numCache>
                <c:formatCode>General</c:formatCode>
                <c:ptCount val="11"/>
                <c:pt idx="0">
                  <c:v>12070</c:v>
                </c:pt>
                <c:pt idx="1">
                  <c:v>16738</c:v>
                </c:pt>
                <c:pt idx="2">
                  <c:v>17393</c:v>
                </c:pt>
                <c:pt idx="3">
                  <c:v>19079</c:v>
                </c:pt>
                <c:pt idx="4">
                  <c:v>19817</c:v>
                </c:pt>
                <c:pt idx="5">
                  <c:v>20138</c:v>
                </c:pt>
                <c:pt idx="6">
                  <c:v>20583</c:v>
                </c:pt>
                <c:pt idx="7">
                  <c:v>21025</c:v>
                </c:pt>
                <c:pt idx="8">
                  <c:v>21869</c:v>
                </c:pt>
                <c:pt idx="9">
                  <c:v>22616</c:v>
                </c:pt>
                <c:pt idx="10">
                  <c:v>23124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19-4187-B025-DD4ACDD287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55047855"/>
        <c:axId val="1255040655"/>
      </c:barChart>
      <c:catAx>
        <c:axId val="125504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55040655"/>
        <c:crosses val="autoZero"/>
        <c:auto val="1"/>
        <c:lblAlgn val="ctr"/>
        <c:lblOffset val="100"/>
        <c:noMultiLvlLbl val="0"/>
      </c:catAx>
      <c:valAx>
        <c:axId val="125504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55047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Eimuru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ciemi Ādažu un Carnikavas pagastā ir vienīgie ciemi, kuros kopš 2011. gada ir samazinājies iedzīvotāju skaits.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Ādažu pagastā samazinājums ir par 11% jeb par 5 iedzīvotājiem, bet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Carnikavas pagastā samazinājums ir par 28% jeb par 11 iedzīvotājiem. Nemainīgs iedzīvotāju skaits ir saglabājies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Laveros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Lilastē un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Mežgarciemā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iedzīvotāju skaits palielinājās tikai par 1 iedzīvotāju. Visos pārējos novada ciemos un pilsētā iedzīvotāju skaits ir palielinājies.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PAKALPOJUMU izvietojums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6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and tab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3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756781-A599-0594-4502-A54BC85E87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2136775"/>
            <a:ext cx="10515599" cy="369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701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/>
          <a:lstStyle/>
          <a:p>
            <a:r>
              <a:rPr lang="lv-LV" sz="3600" dirty="0">
                <a:latin typeface="Aptos" panose="020B0004020202020204" pitchFamily="34" charset="0"/>
              </a:rPr>
              <a:t>Ādažu novada transporta tematiskais plānojums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/>
          <a:lstStyle/>
          <a:p>
            <a:r>
              <a:rPr lang="lv-LV" dirty="0"/>
              <a:t>Finanšu komiteja, 18.09.2024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928" y="74010"/>
            <a:ext cx="5284092" cy="543317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0350" y="719728"/>
            <a:ext cx="2188510" cy="43887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E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515C5D-2CDB-4E66-B2B8-1451BC44247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211077" y="690233"/>
            <a:ext cx="2188511" cy="4388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D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5" name="Picture 24" descr="Attēls, kurā ir teksts, diagramma, dizains, ilustrācija&#10;&#10;Apraksts ģenerēts automātiski">
            <a:extLst>
              <a:ext uri="{FF2B5EF4-FFF2-40B4-BE49-F238E27FC236}">
                <a16:creationId xmlns:a16="http://schemas.microsoft.com/office/drawing/2014/main" id="{6F63F850-C994-A568-2E4C-BA5CED6AB0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355" y="1129104"/>
            <a:ext cx="2277864" cy="1755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Attēls, kurā ir teksts, automašīna, diagramma, transportlīdzeklis&#10;&#10;Apraksts ģenerēts automātiski">
            <a:extLst>
              <a:ext uri="{FF2B5EF4-FFF2-40B4-BE49-F238E27FC236}">
                <a16:creationId xmlns:a16="http://schemas.microsoft.com/office/drawing/2014/main" id="{F0E1E016-F956-5DA1-3F7F-E41A4ED2D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32" y="2868963"/>
            <a:ext cx="2188510" cy="1863763"/>
          </a:xfrm>
          <a:prstGeom prst="rect">
            <a:avLst/>
          </a:prstGeom>
        </p:spPr>
      </p:pic>
      <p:pic>
        <p:nvPicPr>
          <p:cNvPr id="27" name="Picture 26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E41FA333-917F-F12A-3FE8-4B762347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45" y="4695290"/>
            <a:ext cx="1635283" cy="1995749"/>
          </a:xfrm>
          <a:prstGeom prst="rect">
            <a:avLst/>
          </a:prstGeom>
        </p:spPr>
      </p:pic>
      <p:pic>
        <p:nvPicPr>
          <p:cNvPr id="3" name="Picture 1" descr="Attēls, kurā ir teksts, diagramma, skečs, ekrānuzņēmums&#10;&#10;Apraksts ģenerēts automātiski">
            <a:extLst>
              <a:ext uri="{FF2B5EF4-FFF2-40B4-BE49-F238E27FC236}">
                <a16:creationId xmlns:a16="http://schemas.microsoft.com/office/drawing/2014/main" id="{50012F25-692D-7C9A-C271-008B821F6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5" y="1129104"/>
            <a:ext cx="2792586" cy="1681923"/>
          </a:xfrm>
          <a:prstGeom prst="rect">
            <a:avLst/>
          </a:prstGeom>
        </p:spPr>
      </p:pic>
      <p:pic>
        <p:nvPicPr>
          <p:cNvPr id="7" name="Picture 1" descr="Attēls, kurā ir teksts, skečs, diagramma, zīmējums&#10;&#10;Apraksts ģenerēts automātiski">
            <a:extLst>
              <a:ext uri="{FF2B5EF4-FFF2-40B4-BE49-F238E27FC236}">
                <a16:creationId xmlns:a16="http://schemas.microsoft.com/office/drawing/2014/main" id="{14344F7A-11B3-77E4-DC3E-38EE5AA638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5" y="2855332"/>
            <a:ext cx="2600504" cy="1854152"/>
          </a:xfrm>
          <a:prstGeom prst="rect">
            <a:avLst/>
          </a:prstGeom>
        </p:spPr>
      </p:pic>
      <p:pic>
        <p:nvPicPr>
          <p:cNvPr id="8" name="Picture 1" descr="Attēls, kurā ir teksts, skečs, diagramma, zīmējums&#10;&#10;Apraksts ģenerēts automātiski">
            <a:extLst>
              <a:ext uri="{FF2B5EF4-FFF2-40B4-BE49-F238E27FC236}">
                <a16:creationId xmlns:a16="http://schemas.microsoft.com/office/drawing/2014/main" id="{481D72A9-C4B7-2ECD-E451-7E5F600D51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925" y="4752773"/>
            <a:ext cx="2426463" cy="182178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F8A1FB0-AEEB-0882-4262-207905032EB3}"/>
              </a:ext>
            </a:extLst>
          </p:cNvPr>
          <p:cNvSpPr txBox="1">
            <a:spLocks/>
          </p:cNvSpPr>
          <p:nvPr/>
        </p:nvSpPr>
        <p:spPr>
          <a:xfrm>
            <a:off x="7949004" y="690232"/>
            <a:ext cx="2188511" cy="438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ptos" panose="020B0004020202020204" pitchFamily="34" charset="0"/>
              </a:rPr>
              <a:t>C kategorija</a:t>
            </a:r>
          </a:p>
        </p:txBody>
      </p:sp>
      <p:pic>
        <p:nvPicPr>
          <p:cNvPr id="12" name="Picture 1" descr="Attēls, kurā ir teksts, diagramma&#10;&#10;Apraksts ģenerēts automātiski">
            <a:extLst>
              <a:ext uri="{FF2B5EF4-FFF2-40B4-BE49-F238E27FC236}">
                <a16:creationId xmlns:a16="http://schemas.microsoft.com/office/drawing/2014/main" id="{C1137941-B091-795E-C5E9-FE6BBBBD3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8533" y="1073649"/>
            <a:ext cx="3607638" cy="1933836"/>
          </a:xfrm>
          <a:prstGeom prst="rect">
            <a:avLst/>
          </a:prstGeom>
        </p:spPr>
      </p:pic>
      <p:pic>
        <p:nvPicPr>
          <p:cNvPr id="13" name="Picture 1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3C6DEA15-D1D3-749C-658F-CA1E55334F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52" y="2954067"/>
            <a:ext cx="3449162" cy="197380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8E0DD05-5561-2D55-126A-7BC379FA05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43" y="4862251"/>
            <a:ext cx="3003499" cy="196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17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860" y="0"/>
            <a:ext cx="842168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79775" y="1249290"/>
            <a:ext cx="2019216" cy="374218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B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1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47D34063-7544-1FAF-4A38-8CB63C1AE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03" y="1743334"/>
            <a:ext cx="6484361" cy="31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41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860" y="1"/>
            <a:ext cx="7904558" cy="641398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94924D11-6225-788D-B1AC-990373FB6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81" y="544088"/>
            <a:ext cx="3890897" cy="3335053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98ECA2FB-943E-E615-16A2-25DDCBB9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731" y="608801"/>
            <a:ext cx="3853687" cy="315963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AB43A96C-2FCA-5E62-BD1F-79A68BC35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378" y="3768436"/>
            <a:ext cx="2743200" cy="2831016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4E7AC3AF-3F44-514D-7CD4-6233DEE35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555" y="3732105"/>
            <a:ext cx="2361045" cy="277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4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Vienotais ielu un ceļu tīkls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D38E8-0B1A-99BD-A995-57945081B74E}"/>
              </a:ext>
            </a:extLst>
          </p:cNvPr>
          <p:cNvSpPr txBox="1"/>
          <p:nvPr/>
        </p:nvSpPr>
        <p:spPr>
          <a:xfrm>
            <a:off x="5433468" y="1374033"/>
            <a:ext cx="6094476" cy="410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Aft>
                <a:spcPts val="400"/>
              </a:spcAf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 novada vienotais ceļu un ielu tīkls ir veidots kā vienots, dažādu kategoriju ielu hierarhiski sakārtots tīkls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  <a:r>
              <a:rPr lang="lv-LV" sz="1800" dirty="0">
                <a:effectLst/>
                <a:latin typeface="Aptos" panose="020B0004020202020204" pitchFamily="34" charset="0"/>
                <a:ea typeface="Yu Gothic Light" panose="020B0300000000000000" pitchFamily="34" charset="-128"/>
              </a:rPr>
              <a:t> 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 Light" panose="020B0300000000000000" pitchFamily="34" charset="-128"/>
              </a:rPr>
              <a:t> 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novada vienotajā ceļu un ielu tīklā ietilpst visi 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 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novadā esošie valsts autoceļi, pašvaldības ceļi un ielas un pašvaldības nozīmes ceļi un ielas. </a:t>
            </a:r>
          </a:p>
          <a:p>
            <a:pPr algn="just" fontAlgn="base">
              <a:spcAft>
                <a:spcPts val="400"/>
              </a:spcAft>
            </a:pPr>
            <a:endParaRPr lang="lv-LV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400"/>
              </a:spcAf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Ir izdalīti šādi ceļi: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Valsts autoceļš/iela ciemā vai pilsētā;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bilancē esošs autoceļš/iela;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bilancē plānots autoceļš/iela;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nozīmes autoceļš/iela (esošs);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nozīmes autoceļš/iela (plānots);</a:t>
            </a:r>
            <a:r>
              <a:rPr lang="lv-LV" sz="1800" i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Cits autoceļš (tai skaitā komersantu ceļi).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62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E42AE-D4CE-D97F-78C6-16EB309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4E2BD-6BB7-E680-0BD1-AEB8C7335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608" y="447466"/>
            <a:ext cx="6272784" cy="5725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4BB0F-29E0-4FD5-642B-39A20147F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688" y="895522"/>
            <a:ext cx="3334215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67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79425"/>
            <a:ext cx="392010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Rīgas gatve un v/g autoceļš A1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2421255"/>
            <a:ext cx="4343400" cy="2519363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Aptos" panose="020B0004020202020204" pitchFamily="34" charset="0"/>
              </a:rPr>
              <a:t>Sagatavots priekšlikums lokālplānojuma teritorijai, kuras ietvaros jārisina piekļuve A1 un Rīgas gatvei, un teritorijas starp tām satiksmes organizācijai </a:t>
            </a: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B68ED-0732-B5BC-04C3-A045B8CB2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873" y="0"/>
            <a:ext cx="4778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033" y="24656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Pievienojumu vietas pie valsts autoceļiem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70648" y="1663267"/>
            <a:ext cx="4352544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VAS «Latvijas valsts ceļi» sniegtā informācija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Izvērtēti, ņemot vērā: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esošo situāciju, nākotnes apbūves iespējas/vajadzības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Detālplānojumus un lokālplānojumus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Funkcionālo zonējumu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drošību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Citas piekļuves iespējas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A1907-CFA3-9E16-6933-B80AE4960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" y="246561"/>
            <a:ext cx="6755732" cy="4122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948DC-075E-B315-41B0-4C8243BAA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3"/>
          <a:stretch/>
        </p:blipFill>
        <p:spPr>
          <a:xfrm>
            <a:off x="1930050" y="4362076"/>
            <a:ext cx="4962842" cy="21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9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06" y="-565658"/>
            <a:ext cx="6174766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Velotransports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69C361-ECA7-A8C9-3429-D2B135CDC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91" y="754228"/>
            <a:ext cx="7930527" cy="5607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3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55BC8214-5B3A-D118-781E-44FD3CBAD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139ACBE-5488-E102-CF46-370CBB0A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7AC3353-BBE1-3FDF-8511-9E664DB8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E57EF5-9353-02C6-1C24-7E3E69C34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4" y="136525"/>
            <a:ext cx="4656205" cy="65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53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FD9D-53AC-172F-BB1D-D0DD62CA2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224917"/>
            <a:ext cx="3448813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Gājēju infrastruktūra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5799B-FAC6-5725-B178-47FD3846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F9C8A-E1E4-2460-249F-B288754BBEDD}"/>
              </a:ext>
            </a:extLst>
          </p:cNvPr>
          <p:cNvSpPr txBox="1"/>
          <p:nvPr/>
        </p:nvSpPr>
        <p:spPr>
          <a:xfrm>
            <a:off x="1460014" y="2650364"/>
            <a:ext cx="36927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Prioritāri jānosaka ietvju un velosipēdu ceļu posmi C kategorijas ielās, pie izglītības iestādēm, pilsētu un ciemu centros, kā arī publiskās vietās, kas ikdienā piesaista lielu cilvēku daudzumu.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9613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801" y="797683"/>
            <a:ext cx="5431971" cy="846301"/>
          </a:xfrm>
        </p:spPr>
        <p:txBody>
          <a:bodyPr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Izstrādes pamats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94614" y="1775201"/>
            <a:ext cx="5431971" cy="805409"/>
          </a:xfrm>
        </p:spPr>
        <p:txBody>
          <a:bodyPr>
            <a:noAutofit/>
          </a:bodyPr>
          <a:lstStyle/>
          <a:p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</a:t>
            </a:r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zstrādāts kā daļa no Ādažu novada teritorijas plānojuma 2025. - 2037. gadam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BDF8B9-53DF-46F4-98D4-053D78D610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92954" y="2468776"/>
            <a:ext cx="5431971" cy="80540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Izstrādāts atbilstoši Vispārīgo apbūves noteikumu 6.nodaļas “Transporta infrastruktūras plānošana” prasībām</a:t>
            </a:r>
            <a:endParaRPr lang="en-US" sz="1800" dirty="0"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C0DB469-503B-40AF-84D1-C69B085AA9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92953" y="3429000"/>
            <a:ext cx="5431971" cy="2589224"/>
          </a:xfrm>
        </p:spPr>
        <p:txBody>
          <a:bodyPr>
            <a:normAutofit/>
          </a:bodyPr>
          <a:lstStyle/>
          <a:p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Kā nosaka </a:t>
            </a:r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Ministru kabineta 2013.gada 30.aprīļa noteikumu Nr.240 “Vispārīgie teritorijas plānošanas, izmantošanas un apbūves noteikumi” </a:t>
            </a:r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76. punkts, </a:t>
            </a:r>
            <a:r>
              <a:rPr lang="lv-LV" sz="1800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«Teritorijas plānojumā ietver vispārīgu transporta attīstības plānu, kurā shematiski attēlo vienotu ielu un ceļu tīklu, tai skaitā plānoto ielu un ceļu trases, perspektīvos pievienojumus, transporta mezglus, kā arī ielu kategorijas».</a:t>
            </a:r>
          </a:p>
          <a:p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0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Satiksmes drošības uzlabošanas risinājumi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4334" y="1999072"/>
            <a:ext cx="626364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uzlabošanas risinājumi </a:t>
            </a:r>
            <a:r>
              <a:rPr lang="lv-LV" sz="1800" b="1" u="sng" dirty="0">
                <a:latin typeface="Aptos" panose="020B0004020202020204" pitchFamily="34" charset="0"/>
                <a:ea typeface="Calibri" panose="020F0502020204030204" pitchFamily="34" charset="0"/>
              </a:rPr>
              <a:t>ar satiksmes organizācijas tehniskajiem līdzekļiem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kustības ātruma ierobežošana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tranzīta kustības ierobežošana</a:t>
            </a:r>
          </a:p>
          <a:p>
            <a:pPr marL="971550" lvl="1" indent="-285750"/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Konfiliktpunktu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 skaita samazināšana krustojumos, ierobežojot vai uzlabojot manevrus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Brīdinošais marķējums pirms bīstamām vietām/ gājēju pārejām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telpas sašaurinājumi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Interaktīvi kustības ātruma displeji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Ātruma radari</a:t>
            </a:r>
          </a:p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60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1C74B05F-5C15-BDB9-3015-2B3A12B9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pic>
        <p:nvPicPr>
          <p:cNvPr id="12" name="Picture 1796645468">
            <a:extLst>
              <a:ext uri="{FF2B5EF4-FFF2-40B4-BE49-F238E27FC236}">
                <a16:creationId xmlns:a16="http://schemas.microsoft.com/office/drawing/2014/main" id="{B27ED694-144A-F595-0508-92CD2E157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812" y="1778919"/>
            <a:ext cx="5827424" cy="33001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84D9FB-B1DE-D8E2-2F8F-DEF02DEAA860}"/>
              </a:ext>
            </a:extLst>
          </p:cNvPr>
          <p:cNvSpPr txBox="1"/>
          <p:nvPr/>
        </p:nvSpPr>
        <p:spPr>
          <a:xfrm>
            <a:off x="6003635" y="1251588"/>
            <a:ext cx="5181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Iespējamība iet bojā, ja notriec transportlīdzeklis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1358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CD3C8A90-BC4E-9D3C-C6E3-87D1BAA2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pic>
        <p:nvPicPr>
          <p:cNvPr id="12" name="Attēls 11" descr="Attēls, kurā ir ārpus telpām, ceļš, debesis, koks&#10;&#10;Apraksts ģenerēts automātiski">
            <a:extLst>
              <a:ext uri="{FF2B5EF4-FFF2-40B4-BE49-F238E27FC236}">
                <a16:creationId xmlns:a16="http://schemas.microsoft.com/office/drawing/2014/main" id="{93A6608E-8ECD-9E78-1E0C-EB99678FB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73" y="598920"/>
            <a:ext cx="3539836" cy="1991688"/>
          </a:xfrm>
          <a:prstGeom prst="rect">
            <a:avLst/>
          </a:prstGeom>
        </p:spPr>
      </p:pic>
      <p:pic>
        <p:nvPicPr>
          <p:cNvPr id="13" name="Attēls 12" descr="Attēls, kurā ir ārpus telpām, koks, ceļš, debesis&#10;&#10;Apraksts ģenerēts automātiski">
            <a:extLst>
              <a:ext uri="{FF2B5EF4-FFF2-40B4-BE49-F238E27FC236}">
                <a16:creationId xmlns:a16="http://schemas.microsoft.com/office/drawing/2014/main" id="{B815BFA0-4AFE-3769-B027-556A3FA3F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10" y="3135995"/>
            <a:ext cx="4581525" cy="2576830"/>
          </a:xfrm>
          <a:prstGeom prst="rect">
            <a:avLst/>
          </a:prstGeom>
        </p:spPr>
      </p:pic>
      <p:pic>
        <p:nvPicPr>
          <p:cNvPr id="14" name="Attēls 13" descr="Attēls, kurā ir ārpus telpām, aina, ceļš, koks&#10;&#10;Apraksts ģenerēts automātiski">
            <a:extLst>
              <a:ext uri="{FF2B5EF4-FFF2-40B4-BE49-F238E27FC236}">
                <a16:creationId xmlns:a16="http://schemas.microsoft.com/office/drawing/2014/main" id="{E9F80DA0-F3AF-1894-BCFC-A8761DF90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747" y="586314"/>
            <a:ext cx="3540506" cy="1991689"/>
          </a:xfrm>
          <a:prstGeom prst="rect">
            <a:avLst/>
          </a:prstGeom>
        </p:spPr>
      </p:pic>
      <p:pic>
        <p:nvPicPr>
          <p:cNvPr id="15" name="Attēls 14" descr="Attēls, kurā ir ārpus telpām, koks, ceļš, aina&#10;&#10;Apraksts ģenerēts automātiski">
            <a:extLst>
              <a:ext uri="{FF2B5EF4-FFF2-40B4-BE49-F238E27FC236}">
                <a16:creationId xmlns:a16="http://schemas.microsoft.com/office/drawing/2014/main" id="{B00719FE-A29F-BC3A-DE33-AAA0991C3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828" y="3135995"/>
            <a:ext cx="4638040" cy="2609850"/>
          </a:xfrm>
          <a:prstGeom prst="rect">
            <a:avLst/>
          </a:prstGeom>
        </p:spPr>
      </p:pic>
      <p:pic>
        <p:nvPicPr>
          <p:cNvPr id="16" name="Attēls 15" descr="Attēls, kurā ir ārpus telpām, aina, teksts, ceļš&#10;&#10;Apraksts ģenerēts automātiski">
            <a:extLst>
              <a:ext uri="{FF2B5EF4-FFF2-40B4-BE49-F238E27FC236}">
                <a16:creationId xmlns:a16="http://schemas.microsoft.com/office/drawing/2014/main" id="{727C37B4-EBF2-C2FB-FA43-CB0B95B30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167" y="586315"/>
            <a:ext cx="3541160" cy="19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6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79698636">
            <a:extLst>
              <a:ext uri="{FF2B5EF4-FFF2-40B4-BE49-F238E27FC236}">
                <a16:creationId xmlns:a16="http://schemas.microsoft.com/office/drawing/2014/main" id="{846C3253-8901-FE55-D65A-05778A2C2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" y="2109152"/>
            <a:ext cx="4733290" cy="304609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Satiksmes drošības uzlabošanas risinājumi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8780" y="1846147"/>
            <a:ext cx="626364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uzlabošanas </a:t>
            </a:r>
            <a:r>
              <a:rPr lang="lv-LV" sz="1800" b="1" u="sng" dirty="0">
                <a:latin typeface="Aptos" panose="020B0004020202020204" pitchFamily="34" charset="0"/>
                <a:ea typeface="Calibri" panose="020F0502020204030204" pitchFamily="34" charset="0"/>
              </a:rPr>
              <a:t>risinājumi ielu dizainā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sala starp braukšanas joslām iebraucot apdzīvotā vietā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Nodalīta satiksmes telpa gājējiem un mikromobilitātei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Paceltas un apgaismotas gājēju pārejas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Ātrumvaļņi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Brauktuves sašaurinājumi pie krustojumiem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Brauktuves sašaurinājumi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Transporta filtri E kategorijas ielās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kustības ierobežošana ielās pie mācību iestādēm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Rotācijas apļu izveide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Redzamības brīvlauku nodrošināšana nepārredzamos krustojumos</a:t>
            </a:r>
          </a:p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36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ttēls 11" descr="Attēls, kurā ir ārpus telpām, zāle, ceļš, augs&#10;&#10;Apraksts ģenerēts automātiski">
            <a:extLst>
              <a:ext uri="{FF2B5EF4-FFF2-40B4-BE49-F238E27FC236}">
                <a16:creationId xmlns:a16="http://schemas.microsoft.com/office/drawing/2014/main" id="{8EE92349-4BC5-58F9-8020-ED95AA13D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99" y="877176"/>
            <a:ext cx="3626601" cy="2040145"/>
          </a:xfrm>
          <a:prstGeom prst="rect">
            <a:avLst/>
          </a:prstGeom>
        </p:spPr>
      </p:pic>
      <p:pic>
        <p:nvPicPr>
          <p:cNvPr id="13" name="Attēls 12" descr="Attēls, kurā ir aina, ceļš, ārpus telpām, gājēju pāreja&#10;&#10;Apraksts ģenerēts automātiski">
            <a:extLst>
              <a:ext uri="{FF2B5EF4-FFF2-40B4-BE49-F238E27FC236}">
                <a16:creationId xmlns:a16="http://schemas.microsoft.com/office/drawing/2014/main" id="{B719A844-DE08-491E-899B-542AD5461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152" y="877174"/>
            <a:ext cx="3624240" cy="2040145"/>
          </a:xfrm>
          <a:prstGeom prst="rect">
            <a:avLst/>
          </a:prstGeom>
        </p:spPr>
      </p:pic>
      <p:pic>
        <p:nvPicPr>
          <p:cNvPr id="14" name="Attēls 13" descr="Attēls, kurā ir ārpus telpām, gājēju pāreja, ceļš, debesis&#10;&#10;Apraksts ģenerēts automātiski">
            <a:extLst>
              <a:ext uri="{FF2B5EF4-FFF2-40B4-BE49-F238E27FC236}">
                <a16:creationId xmlns:a16="http://schemas.microsoft.com/office/drawing/2014/main" id="{B3B64A17-57B8-F984-A1F3-CB87EC1F8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00" y="877175"/>
            <a:ext cx="3629999" cy="2040145"/>
          </a:xfrm>
          <a:prstGeom prst="rect">
            <a:avLst/>
          </a:prstGeom>
        </p:spPr>
      </p:pic>
      <p:pic>
        <p:nvPicPr>
          <p:cNvPr id="16" name="Attēls 15" descr="Attēls, kurā ir ārpus telpām, ceļš, ceļa virsma, asfalts&#10;&#10;Apraksts ģenerēts automātiski">
            <a:extLst>
              <a:ext uri="{FF2B5EF4-FFF2-40B4-BE49-F238E27FC236}">
                <a16:creationId xmlns:a16="http://schemas.microsoft.com/office/drawing/2014/main" id="{24D22481-CFDA-F499-CE82-BB8F8EECA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239" y="3358184"/>
            <a:ext cx="3478803" cy="1958384"/>
          </a:xfrm>
          <a:prstGeom prst="rect">
            <a:avLst/>
          </a:prstGeom>
        </p:spPr>
      </p:pic>
      <p:pic>
        <p:nvPicPr>
          <p:cNvPr id="17" name="Picture 542376657">
            <a:extLst>
              <a:ext uri="{FF2B5EF4-FFF2-40B4-BE49-F238E27FC236}">
                <a16:creationId xmlns:a16="http://schemas.microsoft.com/office/drawing/2014/main" id="{2878F534-2B1C-0F4B-F4E6-3C320F4E9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80" y="3383616"/>
            <a:ext cx="3630420" cy="2040145"/>
          </a:xfrm>
          <a:prstGeom prst="rect">
            <a:avLst/>
          </a:prstGeom>
        </p:spPr>
      </p:pic>
      <p:pic>
        <p:nvPicPr>
          <p:cNvPr id="18" name="Attēls 17" descr="Attēls, kurā ir ārpus telpām, augs, debesis, koks&#10;&#10;Apraksts ģenerēts automātiski">
            <a:extLst>
              <a:ext uri="{FF2B5EF4-FFF2-40B4-BE49-F238E27FC236}">
                <a16:creationId xmlns:a16="http://schemas.microsoft.com/office/drawing/2014/main" id="{EAB9F943-98C8-8ADA-C09D-270EA764B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687" y="3250992"/>
            <a:ext cx="3862465" cy="21727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7A256E-425F-F60E-9196-CAF41069ECC0}"/>
              </a:ext>
            </a:extLst>
          </p:cNvPr>
          <p:cNvSpPr txBox="1"/>
          <p:nvPr/>
        </p:nvSpPr>
        <p:spPr>
          <a:xfrm>
            <a:off x="1047228" y="5454096"/>
            <a:ext cx="10409382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lv-LV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Kā būtiskākie drošības uzlabošanas pasākumi būtu turpināt attīstīt nodalītu gājēju un velo infrastruktūru, paplašināt 30 km/h ātruma ierobežojuma zonas, ieviest brīdinošos marķējumus uz brauktuvēm, sašaurināt brauktuves platumu, ierīkot kustības ātruma displejus, izbūvēt paceltas gājēju pārejas, ātruma vaļņus, rotācijas apļus, kā arī ierobežot tranzīta kustību.</a:t>
            </a:r>
          </a:p>
        </p:txBody>
      </p:sp>
    </p:spTree>
    <p:extLst>
      <p:ext uri="{BB962C8B-B14F-4D97-AF65-F5344CB8AC3E}">
        <p14:creationId xmlns:p14="http://schemas.microsoft.com/office/powerpoint/2010/main" val="3556881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39" y="313099"/>
            <a:ext cx="3370135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Sabiedriskā transporta risinājumi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52055" y="1925920"/>
            <a:ext cx="406029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Ādažu novada iekšējais apļveida maršruts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Pagarinājumi piejūras ciemos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Reisu biežums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Iļķenes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 savienojums (nākotne)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Garkalnes virziens </a:t>
            </a: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sadarb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. ar Ropažu nov. </a:t>
            </a:r>
          </a:p>
          <a:p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Ciemu labāks savienojums ar Ādažiem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81799-1497-9641-D9A0-2851E8184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619181"/>
            <a:ext cx="7885380" cy="5577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93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593" y="136525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ptos" panose="020B0004020202020204" pitchFamily="34" charset="0"/>
              </a:rPr>
              <a:t>Mobilitātes punkti un autostāvvietas 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5996" y="1846147"/>
            <a:ext cx="3286423" cy="4122678"/>
          </a:xfrm>
        </p:spPr>
        <p:txBody>
          <a:bodyPr>
            <a:noAutofit/>
          </a:bodyPr>
          <a:lstStyle/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69" descr="Diagram&#10;&#10;Description automatically generated">
            <a:extLst>
              <a:ext uri="{FF2B5EF4-FFF2-40B4-BE49-F238E27FC236}">
                <a16:creationId xmlns:a16="http://schemas.microsoft.com/office/drawing/2014/main" id="{93A6DF17-BF7C-0AFB-4AFC-70795FB80D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852" y="1512714"/>
            <a:ext cx="4805045" cy="3112135"/>
          </a:xfrm>
          <a:prstGeom prst="rect">
            <a:avLst/>
          </a:prstGeom>
          <a:ln>
            <a:noFill/>
          </a:ln>
          <a:effectLst>
            <a:softEdge rad="88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47760B-5A17-07D8-BBDA-9F5C6186F4C7}"/>
              </a:ext>
            </a:extLst>
          </p:cNvPr>
          <p:cNvSpPr txBox="1"/>
          <p:nvPr/>
        </p:nvSpPr>
        <p:spPr>
          <a:xfrm>
            <a:off x="8640727" y="1846147"/>
            <a:ext cx="3286421" cy="4496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Garupe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Garupe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Siguļi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Lilaste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“Lilaste”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Alderi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Alderu pludmales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Baltezers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Tallinas šosejas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Garkalne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8D91A-3576-7CF2-0017-3CBCDDC8393B}"/>
              </a:ext>
            </a:extLst>
          </p:cNvPr>
          <p:cNvSpPr txBox="1"/>
          <p:nvPr/>
        </p:nvSpPr>
        <p:spPr>
          <a:xfrm>
            <a:off x="5149770" y="1294010"/>
            <a:ext cx="3342305" cy="542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Ādaži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b="1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Reģionālais mobilitātes punkts Gaujas ielā 3</a:t>
            </a:r>
            <a:endParaRPr lang="lv-LV" sz="1200" b="1" kern="100" dirty="0">
              <a:effectLst/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Vējupes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pludmales</a:t>
            </a:r>
            <a:endParaRPr lang="lv-LV" sz="12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Carnikava</a:t>
            </a:r>
            <a:endParaRPr lang="lv-LV" sz="1400" kern="1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b="1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Reģionālais mobilitātes punkts pie dzelzceļa stacijas “Carnikava”</a:t>
            </a:r>
            <a:endParaRPr lang="lv-LV" sz="1200" b="1" kern="100" dirty="0">
              <a:effectLst/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Kadaga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Garciems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Garciems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Mežciema un Sporta ielu krustojumā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Gauja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“Gauja”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Kalngale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Kalngale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8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56B35981-C149-3A28-C20E-915FAC65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  <p:pic>
        <p:nvPicPr>
          <p:cNvPr id="12" name="Attēls 11" descr="Map&#10;&#10;Description automatically generated">
            <a:extLst>
              <a:ext uri="{FF2B5EF4-FFF2-40B4-BE49-F238E27FC236}">
                <a16:creationId xmlns:a16="http://schemas.microsoft.com/office/drawing/2014/main" id="{F9F9A033-4B14-DDD9-DB5D-1A3520A3B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37" y="686316"/>
            <a:ext cx="7442893" cy="525482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5BAD78-766E-7F8E-AC23-6F59C93EC394}"/>
              </a:ext>
            </a:extLst>
          </p:cNvPr>
          <p:cNvSpPr txBox="1"/>
          <p:nvPr/>
        </p:nvSpPr>
        <p:spPr>
          <a:xfrm>
            <a:off x="1391227" y="316984"/>
            <a:ext cx="5294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Ādažu mobilitātes punkta gājēju un velosipēdistu areāli </a:t>
            </a:r>
            <a:endParaRPr lang="lv-LV" dirty="0"/>
          </a:p>
        </p:txBody>
      </p:sp>
      <p:pic>
        <p:nvPicPr>
          <p:cNvPr id="15" name="Attēls 14" descr="Attēls, kurā ir teksts, elektronika&#10;&#10;Apraksts ģenerēts automātiski">
            <a:extLst>
              <a:ext uri="{FF2B5EF4-FFF2-40B4-BE49-F238E27FC236}">
                <a16:creationId xmlns:a16="http://schemas.microsoft.com/office/drawing/2014/main" id="{C346265E-40C8-0AF9-CEFF-193BE024E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296" y="2132215"/>
            <a:ext cx="4135807" cy="28184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4B5029-D9C1-A850-5C8E-3E0F822C9E46}"/>
              </a:ext>
            </a:extLst>
          </p:cNvPr>
          <p:cNvSpPr txBox="1"/>
          <p:nvPr/>
        </p:nvSpPr>
        <p:spPr>
          <a:xfrm>
            <a:off x="8617526" y="1509645"/>
            <a:ext cx="2567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Mobilitātes punkta pilnās attīstības </a:t>
            </a:r>
            <a:r>
              <a:rPr lang="lv-LV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vizualizācija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1486579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132" y="619181"/>
            <a:ext cx="3370135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Ūdenstransports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1710" y="1660744"/>
            <a:ext cx="406029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Laivu nolaišanas vietas ūdenī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Laipas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Piekļuves vietas pie laipām pa </a:t>
            </a: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pašv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. īpašumiem, atsevišķos gadījumos pa privātiem īpašumiem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Priekšlikumi maršrutiem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6B54F-B4FA-DEE1-F939-29C4969B0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14" y="588533"/>
            <a:ext cx="8033553" cy="5680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671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Publiskā apspriešana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Termiņš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 noProof="1"/>
              <a:t>30 dienas </a:t>
            </a:r>
          </a:p>
          <a:p>
            <a:r>
              <a:rPr lang="lv-LV" noProof="1"/>
              <a:t>04.10. – 1.11.</a:t>
            </a:r>
            <a:endParaRPr lang="en-US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3943627" cy="823912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Sanāksme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0E0ACA0-9139-4C37-920D-BF3C1FF46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/>
          <a:lstStyle/>
          <a:p>
            <a:r>
              <a:rPr lang="lv-LV" noProof="1"/>
              <a:t>Hibrīdveida – attālināti un klātienē, datums jāprecizē </a:t>
            </a:r>
            <a:endParaRPr lang="en-US" noProof="1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1152771"/>
            <a:ext cx="5431971" cy="846301"/>
          </a:xfrm>
        </p:spPr>
        <p:txBody>
          <a:bodyPr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Izstrādes uzdevumi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4334" y="1999072"/>
            <a:ext cx="6263640" cy="4122678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ielu un ceļu klasifikācijas kritērijus un funkcionalitātes raksturojumu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satiksmes organizācijas principus, ielu un ceļu kategorijas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Noteikt projektēšanas radītājus ielu šķērsprofilu plānošanai, ietverot ielu/ceļu profilu paraugus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principus ielu sarkano līniju noteikšanai un rezervējamo teritoriju attēlošanai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Vienotais ielu un ceļu tīkls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Priekšlikumi jaunu transporta koridoru, ceļu, ielu vai satiksmes mezglu izbūvei ko nosaka kā (TR) vai (TIN7)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latin typeface="Aptos" panose="020B0004020202020204" pitchFamily="34" charset="0"/>
                <a:ea typeface="Calibri" panose="020F0502020204030204" pitchFamily="34" charset="0"/>
              </a:rPr>
              <a:t>Sabiedriskā transporta un mobilitātes punktu plāns, </a:t>
            </a:r>
            <a:r>
              <a:rPr lang="lv-LV" sz="1600" dirty="0" err="1">
                <a:latin typeface="Aptos" panose="020B0004020202020204" pitchFamily="34" charset="0"/>
                <a:ea typeface="Calibri" panose="020F0502020204030204" pitchFamily="34" charset="0"/>
              </a:rPr>
              <a:t>autonovietnes</a:t>
            </a:r>
            <a:endParaRPr lang="lv-LV" sz="16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Velo transporta un gājēju infrastruktūras uzlabošanas priekšlikumi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Ūdenstransporta attīstība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6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44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4179570" cy="1524735"/>
          </a:xfrm>
        </p:spPr>
        <p:txBody>
          <a:bodyPr/>
          <a:lstStyle/>
          <a:p>
            <a:r>
              <a:rPr lang="lv-LV" dirty="0"/>
              <a:t>paldies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Iedzīvotāju izvietojums un to skaita izmaiņas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A74D661B-510C-4CF2-BF77-3EAFB649883D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7E44CAC0-3B5A-49F6-A2CB-0BC80D111A8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D1BD041-3428-4D62-934F-F3FF6D36F90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A map of a city&#10;&#10;Description automatically generated">
            <a:extLst>
              <a:ext uri="{FF2B5EF4-FFF2-40B4-BE49-F238E27FC236}">
                <a16:creationId xmlns:a16="http://schemas.microsoft.com/office/drawing/2014/main" id="{3DC20201-480E-81A6-7C30-FE651AC97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569" y="2120342"/>
            <a:ext cx="6568440" cy="4646853"/>
          </a:xfrm>
          <a:prstGeom prst="rect">
            <a:avLst/>
          </a:prstGeom>
        </p:spPr>
      </p:pic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93B579B-C0AE-0419-2ABE-4EF0CF033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639302"/>
              </p:ext>
            </p:extLst>
          </p:nvPr>
        </p:nvGraphicFramePr>
        <p:xfrm>
          <a:off x="5550408" y="90805"/>
          <a:ext cx="5398661" cy="202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4494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13" descr="A map of a country&#10;&#10;Description automatically generated">
            <a:extLst>
              <a:ext uri="{FF2B5EF4-FFF2-40B4-BE49-F238E27FC236}">
                <a16:creationId xmlns:a16="http://schemas.microsoft.com/office/drawing/2014/main" id="{B37471C8-C5D9-1926-A780-B7CF28FEB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6" y="484632"/>
            <a:ext cx="6780772" cy="4794578"/>
          </a:xfrm>
          <a:prstGeom prst="rect">
            <a:avLst/>
          </a:prstGeom>
        </p:spPr>
      </p:pic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DC29907-28AB-C69B-AA41-635D18179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162087"/>
              </p:ext>
            </p:extLst>
          </p:nvPr>
        </p:nvGraphicFramePr>
        <p:xfrm>
          <a:off x="6973824" y="576072"/>
          <a:ext cx="4740235" cy="5122411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237488">
                  <a:extLst>
                    <a:ext uri="{9D8B030D-6E8A-4147-A177-3AD203B41FA5}">
                      <a16:colId xmlns:a16="http://schemas.microsoft.com/office/drawing/2014/main" val="3031793866"/>
                    </a:ext>
                  </a:extLst>
                </a:gridCol>
                <a:gridCol w="502013">
                  <a:extLst>
                    <a:ext uri="{9D8B030D-6E8A-4147-A177-3AD203B41FA5}">
                      <a16:colId xmlns:a16="http://schemas.microsoft.com/office/drawing/2014/main" val="2105450285"/>
                    </a:ext>
                  </a:extLst>
                </a:gridCol>
                <a:gridCol w="631843">
                  <a:extLst>
                    <a:ext uri="{9D8B030D-6E8A-4147-A177-3AD203B41FA5}">
                      <a16:colId xmlns:a16="http://schemas.microsoft.com/office/drawing/2014/main" val="332057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563012118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457077013"/>
                    </a:ext>
                  </a:extLst>
                </a:gridCol>
                <a:gridCol w="1006435">
                  <a:extLst>
                    <a:ext uri="{9D8B030D-6E8A-4147-A177-3AD203B41FA5}">
                      <a16:colId xmlns:a16="http://schemas.microsoft.com/office/drawing/2014/main" val="1765690112"/>
                    </a:ext>
                  </a:extLst>
                </a:gridCol>
              </a:tblGrid>
              <a:tr h="500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Autoceļa posms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2020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2023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Intensitātes pieaugums 2023/2014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64618501"/>
                  </a:ext>
                </a:extLst>
              </a:tr>
              <a:tr h="195873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A1 Rīga (Baltezers) - Igaunijas robeža (Ainaži)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21122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25809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26859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26714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+ 26%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900150448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12065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14053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14201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950448969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10561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13526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13237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13720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+ 30%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4037684597"/>
                  </a:ext>
                </a:extLst>
              </a:tr>
              <a:tr h="252418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7554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8879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7969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9317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298466530"/>
                  </a:ext>
                </a:extLst>
              </a:tr>
              <a:tr h="195873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P1 Rīgas rob. (Jaunciems) - Carnikava - Ādaži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6244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6682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7817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8068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+ 30%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821313361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3129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3833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5057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6445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+ 106%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3903924051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5021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5859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7051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7937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+ 58%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3455455334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2034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3083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4528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5450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+ 168%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627246437"/>
                  </a:ext>
                </a:extLst>
              </a:tr>
              <a:tr h="3300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V30 Baltezers - Ādaži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4544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3369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4826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4066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- 11%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302344641"/>
                  </a:ext>
                </a:extLst>
              </a:tr>
              <a:tr h="5000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V45 Pievedceļš Gaujas tiltam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1190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2086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2925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+ 105%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497777186"/>
                  </a:ext>
                </a:extLst>
              </a:tr>
              <a:tr h="160025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V46 Ādaži – </a:t>
                      </a:r>
                      <a:endParaRPr lang="lv-LV" sz="1400" kern="1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Garkalne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1831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2852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5104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5838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+ 219%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372685354"/>
                  </a:ext>
                </a:extLst>
              </a:tr>
              <a:tr h="16002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≤100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≤100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193839172"/>
                  </a:ext>
                </a:extLst>
              </a:tr>
              <a:tr h="16002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741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423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- 43%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729773716"/>
                  </a:ext>
                </a:extLst>
              </a:tr>
              <a:tr h="3300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V47 Baltezers - Ataru ezers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442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212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167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- 74%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660952179"/>
                  </a:ext>
                </a:extLst>
              </a:tr>
              <a:tr h="195873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V50 Baltezers - Āņi - Lapmeži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984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705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1601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+ 63%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580534272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- 69%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933936177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575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- 72%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18193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87AA-DD34-381F-831A-09FB8E31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608" y="180420"/>
            <a:ext cx="3139440" cy="1325563"/>
          </a:xfrm>
        </p:spPr>
        <p:txBody>
          <a:bodyPr/>
          <a:lstStyle/>
          <a:p>
            <a:r>
              <a:rPr lang="lv-LV" dirty="0"/>
              <a:t>Satiksmes drošība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09FB3-ACAF-E441-D6AE-E80F8F774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529" y="285251"/>
            <a:ext cx="5431971" cy="557950"/>
          </a:xfrm>
        </p:spPr>
        <p:txBody>
          <a:bodyPr/>
          <a:lstStyle/>
          <a:p>
            <a:r>
              <a:rPr lang="lv-LV" dirty="0"/>
              <a:t>Informācija no Iekšlietu ministrijas ceļu satiksmes negadījumu datubāzes laika posmā no 2019. - 2024. gadam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5949C0-7C0A-C2FC-76FC-15DC89CA04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D7889D-05A9-DD10-130C-9B184DE32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2529" y="843201"/>
            <a:ext cx="5001726" cy="3700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373EDE-432D-C913-0135-6961E3F8B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58951" y="843201"/>
            <a:ext cx="1255304" cy="162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ttēls 1" descr="Attēls, kurā ir karte, teksts&#10;&#10;Apraksts ģenerēts automātiski">
            <a:extLst>
              <a:ext uri="{FF2B5EF4-FFF2-40B4-BE49-F238E27FC236}">
                <a16:creationId xmlns:a16="http://schemas.microsoft.com/office/drawing/2014/main" id="{5A51BFE1-2723-9790-9A56-C166FDE18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6" y="2249869"/>
            <a:ext cx="3383875" cy="2470631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109CA8F-6B92-2F2E-15B3-594E1D80562D}"/>
              </a:ext>
            </a:extLst>
          </p:cNvPr>
          <p:cNvSpPr txBox="1">
            <a:spLocks/>
          </p:cNvSpPr>
          <p:nvPr/>
        </p:nvSpPr>
        <p:spPr>
          <a:xfrm>
            <a:off x="317328" y="5212021"/>
            <a:ext cx="5431971" cy="55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Latvijas transportlīdzekļu apdrošinātāju biroja CSNG karte </a:t>
            </a:r>
          </a:p>
        </p:txBody>
      </p:sp>
      <p:pic>
        <p:nvPicPr>
          <p:cNvPr id="19" name="Attēls 1" descr="Attēls, kurā ir karte, teksts&#10;&#10;Apraksts ģenerēts automātiski">
            <a:extLst>
              <a:ext uri="{FF2B5EF4-FFF2-40B4-BE49-F238E27FC236}">
                <a16:creationId xmlns:a16="http://schemas.microsoft.com/office/drawing/2014/main" id="{0B835661-82CC-FDFE-7BD2-906BAF8B8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998" y="2238529"/>
            <a:ext cx="3383875" cy="24706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8F3BFE-1215-FF66-882E-7BC9C9EB2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323" y="4901311"/>
            <a:ext cx="2419350" cy="237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130C12-5848-5243-74E7-1E8C60AC8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955" y="4103479"/>
            <a:ext cx="3960717" cy="26021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CF3B65-8F53-03BF-FBD2-993B7016464F}"/>
              </a:ext>
            </a:extLst>
          </p:cNvPr>
          <p:cNvSpPr txBox="1"/>
          <p:nvPr/>
        </p:nvSpPr>
        <p:spPr>
          <a:xfrm>
            <a:off x="4041648" y="6094740"/>
            <a:ext cx="3960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Mazaizsargāto satiksmes dalībnieku negadījumu vietas Ādažu novadā (2022.-2023.g.) </a:t>
            </a:r>
          </a:p>
        </p:txBody>
      </p:sp>
    </p:spTree>
    <p:extLst>
      <p:ext uri="{BB962C8B-B14F-4D97-AF65-F5344CB8AC3E}">
        <p14:creationId xmlns:p14="http://schemas.microsoft.com/office/powerpoint/2010/main" val="269243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B044-C125-4F21-B6E1-ECBEB976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8F823A-E7BB-4668-930B-C119B7771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78143" y="0"/>
            <a:ext cx="2013857" cy="141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73C4F3-0B20-4720-9910-82CE4DCE4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2114" y="0"/>
            <a:ext cx="3439886" cy="576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9E0AAFE-E91A-93C1-5C2D-E5479AE68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406048"/>
              </p:ext>
            </p:extLst>
          </p:nvPr>
        </p:nvGraphicFramePr>
        <p:xfrm>
          <a:off x="509016" y="288471"/>
          <a:ext cx="11230402" cy="608892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900684">
                  <a:extLst>
                    <a:ext uri="{9D8B030D-6E8A-4147-A177-3AD203B41FA5}">
                      <a16:colId xmlns:a16="http://schemas.microsoft.com/office/drawing/2014/main" val="1226077356"/>
                    </a:ext>
                  </a:extLst>
                </a:gridCol>
                <a:gridCol w="2478024">
                  <a:extLst>
                    <a:ext uri="{9D8B030D-6E8A-4147-A177-3AD203B41FA5}">
                      <a16:colId xmlns:a16="http://schemas.microsoft.com/office/drawing/2014/main" val="4197870170"/>
                    </a:ext>
                  </a:extLst>
                </a:gridCol>
                <a:gridCol w="7851694">
                  <a:extLst>
                    <a:ext uri="{9D8B030D-6E8A-4147-A177-3AD203B41FA5}">
                      <a16:colId xmlns:a16="http://schemas.microsoft.com/office/drawing/2014/main" val="2746214012"/>
                    </a:ext>
                  </a:extLst>
                </a:gridCol>
              </a:tblGrid>
              <a:tr h="37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Kategorija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CEĻI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L="23495"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Nozīmes un funkcijas atbilstoši LVS 190:2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Normālprofili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Piezīmes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extLst>
                  <a:ext uri="{0D108BD9-81ED-4DB2-BD59-A6C34878D82A}">
                    <a16:rowId xmlns:a16="http://schemas.microsoft.com/office/drawing/2014/main" val="1411442977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Galvenais savienojums.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10,5 – NP 35,5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60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Galvenie savienojumi ar ārvalstīm un valsts galvaspilsētu;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Trīs un vairāk braukšanas joslas;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Vēlamie normālprofili NP 15,5 – NP 35,5 m;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Ādažu novadā valsts galvenais autoceļš A1 (Rīga (Baltezers) - Igaunijas robeža (Ainaži).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1849343309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AII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Starpreģionāls/reģionāls savienojums.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9,5 – NP 20,5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Pilsētu savienojumi ar valstspilsētām;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Valsts galvenie vai reģionālie autoceļi ar vienu brauktuvi un 2 braukšanas joslām.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Vēlamie normālprofili NP 9,5 – NP 20,5.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Ja ir savienojums ar valstspilsētu, tad P ceļam nosaka AII kategoriju.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2067545100"/>
                  </a:ext>
                </a:extLst>
              </a:tr>
              <a:tr h="981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AIII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Apdzīvoto vietu vai to daļu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9,5 – NP 14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reģionālie autoceļi (P)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Reģionālais nozīmes savienojums starp pilsētām.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9,5 – NP 14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Ja galvenais (ātrākais, īsākais) savienojums ar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valstspilsētu</a:t>
                      </a: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 ir izmantojot valsts galveno autoceļu, tad citi reģionālo ceļu (P) savienojumi ar to pašu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valstspilsētu</a:t>
                      </a: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 ir AIII kategorija.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Piemēram, valsts reģionālais autoceļš P1 Rīga-Carnikava-Ādaži.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346572374"/>
                  </a:ext>
                </a:extLst>
              </a:tr>
              <a:tr h="601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AIV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Mazu apdzīvotu vietu savienojums. 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7,5 – NP 9,5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valsts vietējie autoceļi (V)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Lauku ceļš, savieno mazos centrus, lauku teritorijas;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valsts vietējie autoceļi (V);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Pašvaldības autoceļi starp ciemiem un pilsētām. Piemēram, valsts vietējais autoceļš V47 Baltezers-Ataru ezers.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764756967"/>
                  </a:ext>
                </a:extLst>
              </a:tr>
              <a:tr h="371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AV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Zemesgabalu pieslēguma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7,5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Lauku ceļš vietējai satiksmei lauku apvidos, savieno ar augstākas kategorijas ceļiem.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1024012401"/>
                  </a:ext>
                </a:extLst>
              </a:tr>
              <a:tr h="371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AVI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Vietējs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3,5 – NP 5,5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Ceļš lauku un mežu apsaimniekošanai, piebraukšanai ražošanas objektiem, zemnieku vai individuālajām saimniecībām, iestādēm un mājām.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3007260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871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B044-C125-4F21-B6E1-ECBEB976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8F823A-E7BB-4668-930B-C119B7771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78143" y="0"/>
            <a:ext cx="2013857" cy="141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73C4F3-0B20-4720-9910-82CE4DCE4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2114" y="0"/>
            <a:ext cx="3439886" cy="576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ula 1">
            <a:extLst>
              <a:ext uri="{FF2B5EF4-FFF2-40B4-BE49-F238E27FC236}">
                <a16:creationId xmlns:a16="http://schemas.microsoft.com/office/drawing/2014/main" id="{248D8906-3A37-4067-AF17-FCB275804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915219"/>
              </p:ext>
            </p:extLst>
          </p:nvPr>
        </p:nvGraphicFramePr>
        <p:xfrm>
          <a:off x="378692" y="288472"/>
          <a:ext cx="11443854" cy="6083968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840508">
                  <a:extLst>
                    <a:ext uri="{9D8B030D-6E8A-4147-A177-3AD203B41FA5}">
                      <a16:colId xmlns:a16="http://schemas.microsoft.com/office/drawing/2014/main" val="172554528"/>
                    </a:ext>
                  </a:extLst>
                </a:gridCol>
                <a:gridCol w="3051546">
                  <a:extLst>
                    <a:ext uri="{9D8B030D-6E8A-4147-A177-3AD203B41FA5}">
                      <a16:colId xmlns:a16="http://schemas.microsoft.com/office/drawing/2014/main" val="67516026"/>
                    </a:ext>
                  </a:extLst>
                </a:gridCol>
                <a:gridCol w="7551800">
                  <a:extLst>
                    <a:ext uri="{9D8B030D-6E8A-4147-A177-3AD203B41FA5}">
                      <a16:colId xmlns:a16="http://schemas.microsoft.com/office/drawing/2014/main" val="3273680348"/>
                    </a:ext>
                  </a:extLst>
                </a:gridCol>
              </a:tblGrid>
              <a:tr h="480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>
                          <a:effectLst/>
                          <a:latin typeface="Aptos" panose="020B0004020202020204" pitchFamily="34" charset="0"/>
                        </a:rPr>
                        <a:t>Kategorija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>
                          <a:effectLst/>
                          <a:latin typeface="Aptos" panose="020B0004020202020204" pitchFamily="34" charset="0"/>
                        </a:rPr>
                        <a:t>IELAS</a:t>
                      </a:r>
                      <a:endParaRPr lang="lv-LV" sz="12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 dirty="0">
                          <a:effectLst/>
                          <a:latin typeface="Aptos" panose="020B0004020202020204" pitchFamily="34" charset="0"/>
                        </a:rPr>
                        <a:t>Nozīmes un funkcijas atbilstoši Vispārīgo apbūves noteikumu 6.2. nodaļai</a:t>
                      </a:r>
                      <a:endParaRPr lang="lv-LV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Piezīmes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extLst>
                  <a:ext uri="{0D108BD9-81ED-4DB2-BD59-A6C34878D82A}">
                    <a16:rowId xmlns:a16="http://schemas.microsoft.com/office/drawing/2014/main" val="3404396960"/>
                  </a:ext>
                </a:extLst>
              </a:tr>
              <a:tr h="1551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B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tranzīta iela – valsts galveno vai reģionālo autoceļu sākums, turpinājums vai beigas ar dominējošu savienošanas funkciju un pakārtotu piekļūšanas funkciju. Šādu ielu izbūvē noteicošā ir savienošanas funkcijas īstenošana un atbilstošu kvalitātes prasību ievērošana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Galvenokārt ielas, kas ir AI un AII kategoriju jeb valsts galveno autoceļu turpinājumi pilsētā un ciemā, retāk – ielas AIII kategorijas jeb valsts reģionālā (P) autoceļa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B kategorija ir piešķirta visiem valsts autoceļiem, kuriem pilsētās un ciemos ir ielas statuss. Piemēram, Rīgas iela un Ojāra Vācieša iela Carnikavā, Rīgas gatve Ādažos u.c.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NP atbilstoši valsts autoceļa zemes nodalījuma joslai.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3917801890"/>
                  </a:ext>
                </a:extLst>
              </a:tr>
              <a:tr h="95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maģistrālā iela – nodrošina savienošanas un piekļūšanas funkciju. Šādu ielu izbūvē noteicošā ir savienošanas funkcijas kvalitātes prasību ievērošana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Galvenokārt ielas AIII kategorijas jeb valsts reģionālā (P) autoceļa turpinājumā pilsētā un ciemā, retāk ielas AIV kategorijas jeb valsts vietējā (V) autoceļa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C kategorija ir piešķirta pašvaldības ielām, kuras ir nozīmīgas pilsētas daļu savienošanas funkciju izpildē, piemēram, Gaujas, Attekas, Draudzības un Podnieku ielas Ādažos. NP 16,0 –20,0 m.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4141154142"/>
                  </a:ext>
                </a:extLst>
              </a:tr>
              <a:tr h="1478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D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pilsētas vai ciema nozīmes iela – nodrošina piekļūšanu atsevišķiem zemesgabaliem, noteiktās diennakts stundās var veikt arī savienošanas funkciju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Galvenokārt ielas AIV kategorijas jeb valsts vietējā (V) autoceļa turpinājumā pilsētā un ciemā, retāk ielas AV kategorijas lauku 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NP 12,0 m – 16,0 m.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D kategorija ir piešķirta pašvaldības ielām, kurām nozīmīga ir pilsētas vai ciema daļu gan piekļūšanas, gan savienojošā funkcija, piemēram, Stacijas, Ziedu un Smilšu ielas Carnikavā, Muižas, Pirmā un </a:t>
                      </a:r>
                      <a:r>
                        <a:rPr lang="lv-LV" sz="1300" kern="100" dirty="0" err="1">
                          <a:effectLst/>
                          <a:latin typeface="Aptos" panose="020B0004020202020204" pitchFamily="34" charset="0"/>
                        </a:rPr>
                        <a:t>Jaunkūlu</a:t>
                      </a: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 ielas Ādažos.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1030487646"/>
                  </a:ext>
                </a:extLst>
              </a:tr>
              <a:tr h="1503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E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vietējas nozīmes iela – nodrošina uzturēšanās funkciju, pakārtoti veicot arī piekļūšanas funkciju. Šādu ielu izbūvē noteicošā ir uzturēšanās funkcijas kvalitātes prasību ievērošana.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Pārējās ielas.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E kategorijas ielās rekomendējams satiksmes režīms līdz 20 km/h vai līdz 30 km/h (vietās, kur E kategorijas iela pilda savākšanas funkciju un tās </a:t>
                      </a:r>
                      <a:r>
                        <a:rPr lang="lv-LV" sz="1300" kern="100" dirty="0" err="1">
                          <a:effectLst/>
                          <a:latin typeface="Aptos" panose="020B0004020202020204" pitchFamily="34" charset="0"/>
                        </a:rPr>
                        <a:t>normālprofilā</a:t>
                      </a: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 ir izdalāma vieta ietvei).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NP 6,0 m – 12,0 m. E kategorija nosakāma arī gājēju un velosipēdu ceļiem, kuriem ir piešķirtas atsevišķas trases bez autosatiksmes. NP 3,5 m – 6,0 m.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52885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015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857D7C-633A-1D1A-4E5E-25E469E5A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E42AE-D4CE-D97F-78C6-16EB309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6B665F-F3C7-1B8D-4083-FCE4C5850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7" y="0"/>
            <a:ext cx="10239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3410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180624 Minimalist light sales pitch_Win32_v3" id="{6E94D4DF-24E6-4758-8701-2C20AC2BF2DD}" vid="{D9C778EE-A573-4D68-89BA-A3DB5F810E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B084D-D430-4822-B3CB-DEADB2E7A5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1845F9-C5F4-4AA5-BA9E-EC2182E914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5BFCE94-6EC9-4D8E-89B6-C22DE7AD70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1769</Words>
  <Application>Microsoft Office PowerPoint</Application>
  <PresentationFormat>Widescreen</PresentationFormat>
  <Paragraphs>331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Tenorite</vt:lpstr>
      <vt:lpstr>Monoline</vt:lpstr>
      <vt:lpstr>Ādažu novada transporta tematiskais plānojums </vt:lpstr>
      <vt:lpstr>Izstrādes pamats</vt:lpstr>
      <vt:lpstr>Izstrādes uzdevumi</vt:lpstr>
      <vt:lpstr>Iedzīvotāju izvietojums un to skaita izmaiņas</vt:lpstr>
      <vt:lpstr>PowerPoint Presentation</vt:lpstr>
      <vt:lpstr>Satiksmes drošība </vt:lpstr>
      <vt:lpstr>PowerPoint Presentation</vt:lpstr>
      <vt:lpstr>PowerPoint Presentation</vt:lpstr>
      <vt:lpstr>PowerPoint Presentation</vt:lpstr>
      <vt:lpstr>Šķērsprofili (paraugi) </vt:lpstr>
      <vt:lpstr>Šķērsprofili (paraugi) </vt:lpstr>
      <vt:lpstr>Šķērsprofili (paraugi) </vt:lpstr>
      <vt:lpstr>Vienotais ielu un ceļu tīkls</vt:lpstr>
      <vt:lpstr>PowerPoint Presentation</vt:lpstr>
      <vt:lpstr>Rīgas gatve un v/g autoceļš A1 </vt:lpstr>
      <vt:lpstr>Pievienojumu vietas pie valsts autoceļiem</vt:lpstr>
      <vt:lpstr>Velotransports</vt:lpstr>
      <vt:lpstr>PowerPoint Presentation</vt:lpstr>
      <vt:lpstr>Gājēju infrastruktūra</vt:lpstr>
      <vt:lpstr>Satiksmes drošības uzlabošanas risinājumi</vt:lpstr>
      <vt:lpstr>PowerPoint Presentation</vt:lpstr>
      <vt:lpstr>PowerPoint Presentation</vt:lpstr>
      <vt:lpstr>Satiksmes drošības uzlabošanas risinājumi</vt:lpstr>
      <vt:lpstr>PowerPoint Presentation</vt:lpstr>
      <vt:lpstr>Sabiedriskā transporta risinājumi </vt:lpstr>
      <vt:lpstr>Mobilitātes punkti un autostāvvietas </vt:lpstr>
      <vt:lpstr>PowerPoint Presentation</vt:lpstr>
      <vt:lpstr>Ūdenstransports</vt:lpstr>
      <vt:lpstr>Publiskā apspriešana</vt:lpstr>
      <vt:lpstr>paldies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2023-07-24T01:11:48Z</dcterms:created>
  <dcterms:modified xsi:type="dcterms:W3CDTF">2024-09-20T07:54:41Z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