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1" r:id="rId1"/>
  </p:sldMasterIdLst>
  <p:notesMasterIdLst>
    <p:notesMasterId r:id="rId29"/>
  </p:notesMasterIdLst>
  <p:sldIdLst>
    <p:sldId id="441" r:id="rId2"/>
    <p:sldId id="463" r:id="rId3"/>
    <p:sldId id="464" r:id="rId4"/>
    <p:sldId id="451" r:id="rId5"/>
    <p:sldId id="455" r:id="rId6"/>
    <p:sldId id="475" r:id="rId7"/>
    <p:sldId id="465" r:id="rId8"/>
    <p:sldId id="471" r:id="rId9"/>
    <p:sldId id="491" r:id="rId10"/>
    <p:sldId id="460" r:id="rId11"/>
    <p:sldId id="488" r:id="rId12"/>
    <p:sldId id="466" r:id="rId13"/>
    <p:sldId id="478" r:id="rId14"/>
    <p:sldId id="477" r:id="rId15"/>
    <p:sldId id="495" r:id="rId16"/>
    <p:sldId id="474" r:id="rId17"/>
    <p:sldId id="476" r:id="rId18"/>
    <p:sldId id="445" r:id="rId19"/>
    <p:sldId id="487" r:id="rId20"/>
    <p:sldId id="472" r:id="rId21"/>
    <p:sldId id="473" r:id="rId22"/>
    <p:sldId id="457" r:id="rId23"/>
    <p:sldId id="497" r:id="rId24"/>
    <p:sldId id="493" r:id="rId25"/>
    <p:sldId id="490" r:id="rId26"/>
    <p:sldId id="496" r:id="rId27"/>
    <p:sldId id="453" r:id="rId28"/>
  </p:sldIdLst>
  <p:sldSz cx="12192000" cy="6858000"/>
  <p:notesSz cx="6797675" cy="992663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828847"/>
    <a:srgbClr val="C95B46"/>
    <a:srgbClr val="D3A983"/>
    <a:srgbClr val="7395AD"/>
    <a:srgbClr val="FFFFFF"/>
    <a:srgbClr val="404040"/>
    <a:srgbClr val="FFD966"/>
    <a:srgbClr val="ED7E3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033" autoAdjust="0"/>
  </p:normalViewPr>
  <p:slideViewPr>
    <p:cSldViewPr snapToGrid="0">
      <p:cViewPr varScale="1">
        <p:scale>
          <a:sx n="82" d="100"/>
          <a:sy n="82" d="100"/>
        </p:scale>
        <p:origin x="720"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66F7A3-CF01-48BC-A0A0-7AA7095C703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1FBBDD6-1D2D-49FB-81EE-B9910F147473}">
      <dgm:prSet phldrT="[Text]"/>
      <dgm:spPr>
        <a:solidFill>
          <a:schemeClr val="accent2">
            <a:lumMod val="75000"/>
          </a:schemeClr>
        </a:solidFill>
      </dgm:spPr>
      <dgm:t>
        <a:bodyPr/>
        <a:lstStyle/>
        <a:p>
          <a:r>
            <a:rPr lang="lv-LV" dirty="0"/>
            <a:t>Degsme</a:t>
          </a:r>
          <a:endParaRPr lang="en-US" dirty="0"/>
        </a:p>
      </dgm:t>
    </dgm:pt>
    <dgm:pt modelId="{5DD03DBD-40E7-440F-B514-F30472C385A2}" type="parTrans" cxnId="{2BD964FB-B4C7-46BA-92AA-93C8221AD36C}">
      <dgm:prSet/>
      <dgm:spPr/>
      <dgm:t>
        <a:bodyPr/>
        <a:lstStyle/>
        <a:p>
          <a:endParaRPr lang="en-US"/>
        </a:p>
      </dgm:t>
    </dgm:pt>
    <dgm:pt modelId="{BFDA2226-9307-4684-A2EA-EAEF071D04DD}" type="sibTrans" cxnId="{2BD964FB-B4C7-46BA-92AA-93C8221AD36C}">
      <dgm:prSet/>
      <dgm:spPr/>
      <dgm:t>
        <a:bodyPr/>
        <a:lstStyle/>
        <a:p>
          <a:endParaRPr lang="en-US"/>
        </a:p>
      </dgm:t>
    </dgm:pt>
    <dgm:pt modelId="{3EE67069-B642-4BE6-B709-708810B90E9A}">
      <dgm:prSet phldrT="[Text]"/>
      <dgm:spPr>
        <a:solidFill>
          <a:schemeClr val="accent5">
            <a:lumMod val="50000"/>
          </a:schemeClr>
        </a:solidFill>
      </dgm:spPr>
      <dgm:t>
        <a:bodyPr/>
        <a:lstStyle/>
        <a:p>
          <a:r>
            <a:rPr lang="lv-LV" dirty="0"/>
            <a:t>Atbildība</a:t>
          </a:r>
          <a:endParaRPr lang="en-US" dirty="0"/>
        </a:p>
      </dgm:t>
    </dgm:pt>
    <dgm:pt modelId="{5D34A788-2F05-4A54-BB2F-7C2F35F7F89B}" type="parTrans" cxnId="{216EFEE9-1A35-46C9-BDBB-F9E246E53E7F}">
      <dgm:prSet/>
      <dgm:spPr/>
      <dgm:t>
        <a:bodyPr/>
        <a:lstStyle/>
        <a:p>
          <a:endParaRPr lang="en-US"/>
        </a:p>
      </dgm:t>
    </dgm:pt>
    <dgm:pt modelId="{DEE668A1-A631-4F40-A2A3-A57508F1DAA1}" type="sibTrans" cxnId="{216EFEE9-1A35-46C9-BDBB-F9E246E53E7F}">
      <dgm:prSet/>
      <dgm:spPr/>
      <dgm:t>
        <a:bodyPr/>
        <a:lstStyle/>
        <a:p>
          <a:endParaRPr lang="en-US"/>
        </a:p>
      </dgm:t>
    </dgm:pt>
    <dgm:pt modelId="{966C85BB-F2A7-49F8-A0F7-5D8AA95C000E}">
      <dgm:prSet phldrT="[Text]"/>
      <dgm:spPr>
        <a:solidFill>
          <a:schemeClr val="accent3">
            <a:lumMod val="50000"/>
          </a:schemeClr>
        </a:solidFill>
      </dgm:spPr>
      <dgm:t>
        <a:bodyPr/>
        <a:lstStyle/>
        <a:p>
          <a:r>
            <a:rPr lang="lv-LV" dirty="0"/>
            <a:t>Lokāl-patriotisms</a:t>
          </a:r>
          <a:endParaRPr lang="en-US" dirty="0"/>
        </a:p>
      </dgm:t>
    </dgm:pt>
    <dgm:pt modelId="{A841F325-8209-4E24-A795-141BD7BD5963}" type="parTrans" cxnId="{71E70CFE-1414-4B21-B830-8598C81F16CE}">
      <dgm:prSet/>
      <dgm:spPr/>
      <dgm:t>
        <a:bodyPr/>
        <a:lstStyle/>
        <a:p>
          <a:endParaRPr lang="en-US"/>
        </a:p>
      </dgm:t>
    </dgm:pt>
    <dgm:pt modelId="{122C36D2-836B-4B1D-A49B-1C42A7A5EC7B}" type="sibTrans" cxnId="{71E70CFE-1414-4B21-B830-8598C81F16CE}">
      <dgm:prSet/>
      <dgm:spPr/>
      <dgm:t>
        <a:bodyPr/>
        <a:lstStyle/>
        <a:p>
          <a:endParaRPr lang="en-US"/>
        </a:p>
      </dgm:t>
    </dgm:pt>
    <dgm:pt modelId="{D26CECCC-21F1-4E5E-8F80-079198D514A9}">
      <dgm:prSet phldrT="[Text]"/>
      <dgm:spPr>
        <a:solidFill>
          <a:srgbClr val="7030A0"/>
        </a:solidFill>
      </dgm:spPr>
      <dgm:t>
        <a:bodyPr/>
        <a:lstStyle/>
        <a:p>
          <a:r>
            <a:rPr lang="lv-LV" dirty="0"/>
            <a:t>Racionāla resursu izmantošana </a:t>
          </a:r>
          <a:endParaRPr lang="en-US" dirty="0"/>
        </a:p>
      </dgm:t>
    </dgm:pt>
    <dgm:pt modelId="{3CAA721F-8E9E-41DB-8FD3-60E500E7E46B}" type="parTrans" cxnId="{05F1A6D1-676E-40B1-B692-F3858CBFC451}">
      <dgm:prSet/>
      <dgm:spPr/>
      <dgm:t>
        <a:bodyPr/>
        <a:lstStyle/>
        <a:p>
          <a:endParaRPr lang="en-US"/>
        </a:p>
      </dgm:t>
    </dgm:pt>
    <dgm:pt modelId="{322D7A25-3765-4565-BB10-C7EBD40809E8}" type="sibTrans" cxnId="{05F1A6D1-676E-40B1-B692-F3858CBFC451}">
      <dgm:prSet/>
      <dgm:spPr/>
      <dgm:t>
        <a:bodyPr/>
        <a:lstStyle/>
        <a:p>
          <a:endParaRPr lang="en-US"/>
        </a:p>
      </dgm:t>
    </dgm:pt>
    <dgm:pt modelId="{8FF08450-FA9F-455E-91AE-4F9F57DCB3AB}">
      <dgm:prSet phldrT="[Text]"/>
      <dgm:spPr>
        <a:solidFill>
          <a:schemeClr val="accent4">
            <a:lumMod val="50000"/>
          </a:schemeClr>
        </a:solidFill>
      </dgm:spPr>
      <dgm:t>
        <a:bodyPr/>
        <a:lstStyle/>
        <a:p>
          <a:r>
            <a:rPr lang="lv-LV" dirty="0" err="1"/>
            <a:t>Empātiska</a:t>
          </a:r>
          <a:r>
            <a:rPr lang="lv-LV" dirty="0"/>
            <a:t> personāla vadība</a:t>
          </a:r>
          <a:endParaRPr lang="en-US" dirty="0"/>
        </a:p>
      </dgm:t>
    </dgm:pt>
    <dgm:pt modelId="{B5CF8BA7-8EDA-4844-B8A3-F723740586DE}" type="parTrans" cxnId="{9044B128-6A51-4029-BA77-8101E19A7FB8}">
      <dgm:prSet/>
      <dgm:spPr/>
      <dgm:t>
        <a:bodyPr/>
        <a:lstStyle/>
        <a:p>
          <a:endParaRPr lang="en-US"/>
        </a:p>
      </dgm:t>
    </dgm:pt>
    <dgm:pt modelId="{A0A62C43-C9BC-4314-9881-EA71C9F21F12}" type="sibTrans" cxnId="{9044B128-6A51-4029-BA77-8101E19A7FB8}">
      <dgm:prSet/>
      <dgm:spPr/>
      <dgm:t>
        <a:bodyPr/>
        <a:lstStyle/>
        <a:p>
          <a:endParaRPr lang="en-US"/>
        </a:p>
      </dgm:t>
    </dgm:pt>
    <dgm:pt modelId="{D3B259B3-EBCE-454D-80A7-3DC9C7F72D69}" type="pres">
      <dgm:prSet presAssocID="{BE66F7A3-CF01-48BC-A0A0-7AA7095C7034}" presName="diagram" presStyleCnt="0">
        <dgm:presLayoutVars>
          <dgm:dir/>
          <dgm:resizeHandles val="exact"/>
        </dgm:presLayoutVars>
      </dgm:prSet>
      <dgm:spPr/>
    </dgm:pt>
    <dgm:pt modelId="{AE0766F4-EB55-4C7F-B636-8A923FD6F2D7}" type="pres">
      <dgm:prSet presAssocID="{61FBBDD6-1D2D-49FB-81EE-B9910F147473}" presName="node" presStyleLbl="node1" presStyleIdx="0" presStyleCnt="5">
        <dgm:presLayoutVars>
          <dgm:bulletEnabled val="1"/>
        </dgm:presLayoutVars>
      </dgm:prSet>
      <dgm:spPr/>
    </dgm:pt>
    <dgm:pt modelId="{148BA071-58EE-465D-A588-781C46A2377C}" type="pres">
      <dgm:prSet presAssocID="{BFDA2226-9307-4684-A2EA-EAEF071D04DD}" presName="sibTrans" presStyleCnt="0"/>
      <dgm:spPr/>
    </dgm:pt>
    <dgm:pt modelId="{2A019CBD-AECD-4B09-9A06-A1C75D987785}" type="pres">
      <dgm:prSet presAssocID="{3EE67069-B642-4BE6-B709-708810B90E9A}" presName="node" presStyleLbl="node1" presStyleIdx="1" presStyleCnt="5">
        <dgm:presLayoutVars>
          <dgm:bulletEnabled val="1"/>
        </dgm:presLayoutVars>
      </dgm:prSet>
      <dgm:spPr/>
    </dgm:pt>
    <dgm:pt modelId="{C3958BDE-CEBE-49D5-85D6-58813BFD2893}" type="pres">
      <dgm:prSet presAssocID="{DEE668A1-A631-4F40-A2A3-A57508F1DAA1}" presName="sibTrans" presStyleCnt="0"/>
      <dgm:spPr/>
    </dgm:pt>
    <dgm:pt modelId="{370A97EE-7FE1-45FB-9096-4359C1C5369F}" type="pres">
      <dgm:prSet presAssocID="{966C85BB-F2A7-49F8-A0F7-5D8AA95C000E}" presName="node" presStyleLbl="node1" presStyleIdx="2" presStyleCnt="5">
        <dgm:presLayoutVars>
          <dgm:bulletEnabled val="1"/>
        </dgm:presLayoutVars>
      </dgm:prSet>
      <dgm:spPr/>
    </dgm:pt>
    <dgm:pt modelId="{6C939498-12BB-4117-A3F6-79E16A1FB136}" type="pres">
      <dgm:prSet presAssocID="{122C36D2-836B-4B1D-A49B-1C42A7A5EC7B}" presName="sibTrans" presStyleCnt="0"/>
      <dgm:spPr/>
    </dgm:pt>
    <dgm:pt modelId="{CC3B1D4E-9E0E-44AD-AB2E-FB4F5C9B15A6}" type="pres">
      <dgm:prSet presAssocID="{D26CECCC-21F1-4E5E-8F80-079198D514A9}" presName="node" presStyleLbl="node1" presStyleIdx="3" presStyleCnt="5">
        <dgm:presLayoutVars>
          <dgm:bulletEnabled val="1"/>
        </dgm:presLayoutVars>
      </dgm:prSet>
      <dgm:spPr/>
    </dgm:pt>
    <dgm:pt modelId="{F5E71689-260A-4358-A25A-CCC41EEFEED4}" type="pres">
      <dgm:prSet presAssocID="{322D7A25-3765-4565-BB10-C7EBD40809E8}" presName="sibTrans" presStyleCnt="0"/>
      <dgm:spPr/>
    </dgm:pt>
    <dgm:pt modelId="{7D2CCF8B-C69C-4089-8F20-E7E4232F3CD7}" type="pres">
      <dgm:prSet presAssocID="{8FF08450-FA9F-455E-91AE-4F9F57DCB3AB}" presName="node" presStyleLbl="node1" presStyleIdx="4" presStyleCnt="5">
        <dgm:presLayoutVars>
          <dgm:bulletEnabled val="1"/>
        </dgm:presLayoutVars>
      </dgm:prSet>
      <dgm:spPr/>
    </dgm:pt>
  </dgm:ptLst>
  <dgm:cxnLst>
    <dgm:cxn modelId="{9044B128-6A51-4029-BA77-8101E19A7FB8}" srcId="{BE66F7A3-CF01-48BC-A0A0-7AA7095C7034}" destId="{8FF08450-FA9F-455E-91AE-4F9F57DCB3AB}" srcOrd="4" destOrd="0" parTransId="{B5CF8BA7-8EDA-4844-B8A3-F723740586DE}" sibTransId="{A0A62C43-C9BC-4314-9881-EA71C9F21F12}"/>
    <dgm:cxn modelId="{5400D738-DFF0-4F7B-B96C-E60CED63E7ED}" type="presOf" srcId="{3EE67069-B642-4BE6-B709-708810B90E9A}" destId="{2A019CBD-AECD-4B09-9A06-A1C75D987785}" srcOrd="0" destOrd="0" presId="urn:microsoft.com/office/officeart/2005/8/layout/default"/>
    <dgm:cxn modelId="{3E88F858-2F1C-4C99-AABD-926E90F3380F}" type="presOf" srcId="{BE66F7A3-CF01-48BC-A0A0-7AA7095C7034}" destId="{D3B259B3-EBCE-454D-80A7-3DC9C7F72D69}" srcOrd="0" destOrd="0" presId="urn:microsoft.com/office/officeart/2005/8/layout/default"/>
    <dgm:cxn modelId="{6FF38083-DF21-48C5-A380-0DFBCE75D2BD}" type="presOf" srcId="{61FBBDD6-1D2D-49FB-81EE-B9910F147473}" destId="{AE0766F4-EB55-4C7F-B636-8A923FD6F2D7}" srcOrd="0" destOrd="0" presId="urn:microsoft.com/office/officeart/2005/8/layout/default"/>
    <dgm:cxn modelId="{5158308B-EC97-4E73-8722-BED54669C010}" type="presOf" srcId="{D26CECCC-21F1-4E5E-8F80-079198D514A9}" destId="{CC3B1D4E-9E0E-44AD-AB2E-FB4F5C9B15A6}" srcOrd="0" destOrd="0" presId="urn:microsoft.com/office/officeart/2005/8/layout/default"/>
    <dgm:cxn modelId="{0BB306BA-C21C-4E9E-AE34-FDDBF828520E}" type="presOf" srcId="{966C85BB-F2A7-49F8-A0F7-5D8AA95C000E}" destId="{370A97EE-7FE1-45FB-9096-4359C1C5369F}" srcOrd="0" destOrd="0" presId="urn:microsoft.com/office/officeart/2005/8/layout/default"/>
    <dgm:cxn modelId="{05F1A6D1-676E-40B1-B692-F3858CBFC451}" srcId="{BE66F7A3-CF01-48BC-A0A0-7AA7095C7034}" destId="{D26CECCC-21F1-4E5E-8F80-079198D514A9}" srcOrd="3" destOrd="0" parTransId="{3CAA721F-8E9E-41DB-8FD3-60E500E7E46B}" sibTransId="{322D7A25-3765-4565-BB10-C7EBD40809E8}"/>
    <dgm:cxn modelId="{216EFEE9-1A35-46C9-BDBB-F9E246E53E7F}" srcId="{BE66F7A3-CF01-48BC-A0A0-7AA7095C7034}" destId="{3EE67069-B642-4BE6-B709-708810B90E9A}" srcOrd="1" destOrd="0" parTransId="{5D34A788-2F05-4A54-BB2F-7C2F35F7F89B}" sibTransId="{DEE668A1-A631-4F40-A2A3-A57508F1DAA1}"/>
    <dgm:cxn modelId="{E90544FA-1E33-4E2E-96B1-544B2BFC9702}" type="presOf" srcId="{8FF08450-FA9F-455E-91AE-4F9F57DCB3AB}" destId="{7D2CCF8B-C69C-4089-8F20-E7E4232F3CD7}" srcOrd="0" destOrd="0" presId="urn:microsoft.com/office/officeart/2005/8/layout/default"/>
    <dgm:cxn modelId="{2BD964FB-B4C7-46BA-92AA-93C8221AD36C}" srcId="{BE66F7A3-CF01-48BC-A0A0-7AA7095C7034}" destId="{61FBBDD6-1D2D-49FB-81EE-B9910F147473}" srcOrd="0" destOrd="0" parTransId="{5DD03DBD-40E7-440F-B514-F30472C385A2}" sibTransId="{BFDA2226-9307-4684-A2EA-EAEF071D04DD}"/>
    <dgm:cxn modelId="{71E70CFE-1414-4B21-B830-8598C81F16CE}" srcId="{BE66F7A3-CF01-48BC-A0A0-7AA7095C7034}" destId="{966C85BB-F2A7-49F8-A0F7-5D8AA95C000E}" srcOrd="2" destOrd="0" parTransId="{A841F325-8209-4E24-A795-141BD7BD5963}" sibTransId="{122C36D2-836B-4B1D-A49B-1C42A7A5EC7B}"/>
    <dgm:cxn modelId="{0CC70A5F-ED22-4AD5-972B-16EA932387A7}" type="presParOf" srcId="{D3B259B3-EBCE-454D-80A7-3DC9C7F72D69}" destId="{AE0766F4-EB55-4C7F-B636-8A923FD6F2D7}" srcOrd="0" destOrd="0" presId="urn:microsoft.com/office/officeart/2005/8/layout/default"/>
    <dgm:cxn modelId="{15BED71A-0FC4-48F1-9D79-9E7F0E8492FA}" type="presParOf" srcId="{D3B259B3-EBCE-454D-80A7-3DC9C7F72D69}" destId="{148BA071-58EE-465D-A588-781C46A2377C}" srcOrd="1" destOrd="0" presId="urn:microsoft.com/office/officeart/2005/8/layout/default"/>
    <dgm:cxn modelId="{5AC539F4-6483-41C6-BD99-26EF6F329EF7}" type="presParOf" srcId="{D3B259B3-EBCE-454D-80A7-3DC9C7F72D69}" destId="{2A019CBD-AECD-4B09-9A06-A1C75D987785}" srcOrd="2" destOrd="0" presId="urn:microsoft.com/office/officeart/2005/8/layout/default"/>
    <dgm:cxn modelId="{4C0916FF-774A-423F-B18F-F155B22C103C}" type="presParOf" srcId="{D3B259B3-EBCE-454D-80A7-3DC9C7F72D69}" destId="{C3958BDE-CEBE-49D5-85D6-58813BFD2893}" srcOrd="3" destOrd="0" presId="urn:microsoft.com/office/officeart/2005/8/layout/default"/>
    <dgm:cxn modelId="{50B83D6F-75B9-4277-937A-24D0CF6A835E}" type="presParOf" srcId="{D3B259B3-EBCE-454D-80A7-3DC9C7F72D69}" destId="{370A97EE-7FE1-45FB-9096-4359C1C5369F}" srcOrd="4" destOrd="0" presId="urn:microsoft.com/office/officeart/2005/8/layout/default"/>
    <dgm:cxn modelId="{39974117-AF11-405B-8EBA-960EA57B9454}" type="presParOf" srcId="{D3B259B3-EBCE-454D-80A7-3DC9C7F72D69}" destId="{6C939498-12BB-4117-A3F6-79E16A1FB136}" srcOrd="5" destOrd="0" presId="urn:microsoft.com/office/officeart/2005/8/layout/default"/>
    <dgm:cxn modelId="{56E54078-F794-4DAE-BC55-8D2EB7B12920}" type="presParOf" srcId="{D3B259B3-EBCE-454D-80A7-3DC9C7F72D69}" destId="{CC3B1D4E-9E0E-44AD-AB2E-FB4F5C9B15A6}" srcOrd="6" destOrd="0" presId="urn:microsoft.com/office/officeart/2005/8/layout/default"/>
    <dgm:cxn modelId="{78BD2FCA-F4C4-4229-9D75-919575464339}" type="presParOf" srcId="{D3B259B3-EBCE-454D-80A7-3DC9C7F72D69}" destId="{F5E71689-260A-4358-A25A-CCC41EEFEED4}" srcOrd="7" destOrd="0" presId="urn:microsoft.com/office/officeart/2005/8/layout/default"/>
    <dgm:cxn modelId="{9FE7E16B-B818-4F62-AA51-5346E5827B7A}" type="presParOf" srcId="{D3B259B3-EBCE-454D-80A7-3DC9C7F72D69}" destId="{7D2CCF8B-C69C-4089-8F20-E7E4232F3CD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766F4-EB55-4C7F-B636-8A923FD6F2D7}">
      <dsp:nvSpPr>
        <dsp:cNvPr id="0" name=""/>
        <dsp:cNvSpPr/>
      </dsp:nvSpPr>
      <dsp:spPr>
        <a:xfrm>
          <a:off x="1221978" y="2645"/>
          <a:ext cx="2706687" cy="1624012"/>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lv-LV" sz="3200" kern="1200" dirty="0"/>
            <a:t>Degsme</a:t>
          </a:r>
          <a:endParaRPr lang="en-US" sz="3200" kern="1200" dirty="0"/>
        </a:p>
      </dsp:txBody>
      <dsp:txXfrm>
        <a:off x="1221978" y="2645"/>
        <a:ext cx="2706687" cy="1624012"/>
      </dsp:txXfrm>
    </dsp:sp>
    <dsp:sp modelId="{2A019CBD-AECD-4B09-9A06-A1C75D987785}">
      <dsp:nvSpPr>
        <dsp:cNvPr id="0" name=""/>
        <dsp:cNvSpPr/>
      </dsp:nvSpPr>
      <dsp:spPr>
        <a:xfrm>
          <a:off x="4199334" y="2645"/>
          <a:ext cx="2706687" cy="1624012"/>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lv-LV" sz="3200" kern="1200" dirty="0"/>
            <a:t>Atbildība</a:t>
          </a:r>
          <a:endParaRPr lang="en-US" sz="3200" kern="1200" dirty="0"/>
        </a:p>
      </dsp:txBody>
      <dsp:txXfrm>
        <a:off x="4199334" y="2645"/>
        <a:ext cx="2706687" cy="1624012"/>
      </dsp:txXfrm>
    </dsp:sp>
    <dsp:sp modelId="{370A97EE-7FE1-45FB-9096-4359C1C5369F}">
      <dsp:nvSpPr>
        <dsp:cNvPr id="0" name=""/>
        <dsp:cNvSpPr/>
      </dsp:nvSpPr>
      <dsp:spPr>
        <a:xfrm>
          <a:off x="1221978" y="1897327"/>
          <a:ext cx="2706687" cy="1624012"/>
        </a:xfrm>
        <a:prstGeom prst="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lv-LV" sz="3200" kern="1200" dirty="0"/>
            <a:t>Lokāl-patriotisms</a:t>
          </a:r>
          <a:endParaRPr lang="en-US" sz="3200" kern="1200" dirty="0"/>
        </a:p>
      </dsp:txBody>
      <dsp:txXfrm>
        <a:off x="1221978" y="1897327"/>
        <a:ext cx="2706687" cy="1624012"/>
      </dsp:txXfrm>
    </dsp:sp>
    <dsp:sp modelId="{CC3B1D4E-9E0E-44AD-AB2E-FB4F5C9B15A6}">
      <dsp:nvSpPr>
        <dsp:cNvPr id="0" name=""/>
        <dsp:cNvSpPr/>
      </dsp:nvSpPr>
      <dsp:spPr>
        <a:xfrm>
          <a:off x="4199334" y="1897327"/>
          <a:ext cx="2706687" cy="1624012"/>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lv-LV" sz="3200" kern="1200" dirty="0"/>
            <a:t>Racionāla resursu izmantošana </a:t>
          </a:r>
          <a:endParaRPr lang="en-US" sz="3200" kern="1200" dirty="0"/>
        </a:p>
      </dsp:txBody>
      <dsp:txXfrm>
        <a:off x="4199334" y="1897327"/>
        <a:ext cx="2706687" cy="1624012"/>
      </dsp:txXfrm>
    </dsp:sp>
    <dsp:sp modelId="{7D2CCF8B-C69C-4089-8F20-E7E4232F3CD7}">
      <dsp:nvSpPr>
        <dsp:cNvPr id="0" name=""/>
        <dsp:cNvSpPr/>
      </dsp:nvSpPr>
      <dsp:spPr>
        <a:xfrm>
          <a:off x="2710656" y="3792008"/>
          <a:ext cx="2706687" cy="1624012"/>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lv-LV" sz="3200" kern="1200" dirty="0" err="1"/>
            <a:t>Empātiska</a:t>
          </a:r>
          <a:r>
            <a:rPr lang="lv-LV" sz="3200" kern="1200" dirty="0"/>
            <a:t> personāla vadība</a:t>
          </a:r>
          <a:endParaRPr lang="en-US" sz="3200" kern="1200" dirty="0"/>
        </a:p>
      </dsp:txBody>
      <dsp:txXfrm>
        <a:off x="2710656" y="3792008"/>
        <a:ext cx="2706687" cy="16240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2A450BD-68D1-40F9-8570-F2E67B80A823}" type="datetimeFigureOut">
              <a:rPr lang="lv-LV" smtClean="0"/>
              <a:t>05.09.2024</a:t>
            </a:fld>
            <a:endParaRPr lang="lv-LV"/>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BD23CE6-85A1-4374-B09E-1FDCEE7367C4}" type="slidenum">
              <a:rPr lang="lv-LV" smtClean="0"/>
              <a:t>‹#›</a:t>
            </a:fld>
            <a:endParaRPr lang="lv-LV"/>
          </a:p>
        </p:txBody>
      </p:sp>
    </p:spTree>
    <p:extLst>
      <p:ext uri="{BB962C8B-B14F-4D97-AF65-F5344CB8AC3E}">
        <p14:creationId xmlns:p14="http://schemas.microsoft.com/office/powerpoint/2010/main" val="63224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41C8-3AEE-92D0-6BC7-43B9298F413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DDB5853E-7624-0FE6-9FFF-82B092C161CD}"/>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CE96A15C-33BA-109B-C718-857CACB9953B}"/>
              </a:ext>
            </a:extLst>
          </p:cNvPr>
          <p:cNvSpPr>
            <a:spLocks noGrp="1"/>
          </p:cNvSpPr>
          <p:nvPr>
            <p:ph type="dt" sz="half" idx="10"/>
          </p:nvPr>
        </p:nvSpPr>
        <p:spPr/>
        <p:txBody>
          <a:bodyPr/>
          <a:lstStyle/>
          <a:p>
            <a:fld id="{E713DBD1-BBC6-144F-BB04-668AE50EEAA2}" type="datetime1">
              <a:rPr lang="en-US" smtClean="0"/>
              <a:t>9/5/2024</a:t>
            </a:fld>
            <a:endParaRPr lang="en-US"/>
          </a:p>
        </p:txBody>
      </p:sp>
      <p:sp>
        <p:nvSpPr>
          <p:cNvPr id="5" name="Footer Placeholder 4">
            <a:extLst>
              <a:ext uri="{FF2B5EF4-FFF2-40B4-BE49-F238E27FC236}">
                <a16:creationId xmlns:a16="http://schemas.microsoft.com/office/drawing/2014/main" id="{14FF34E3-512D-C7E8-C9A1-C78861BE7332}"/>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A727C26C-60F9-7124-6965-208FDD9097E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5194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ECC4-E968-3D5F-03A5-A4E8DD09E750}"/>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B74C209E-3B70-2EEE-3172-85E0E4BC3A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8E690F4-4792-117B-6615-1DA3855EC3DE}"/>
              </a:ext>
            </a:extLst>
          </p:cNvPr>
          <p:cNvSpPr>
            <a:spLocks noGrp="1"/>
          </p:cNvSpPr>
          <p:nvPr>
            <p:ph type="dt" sz="half" idx="10"/>
          </p:nvPr>
        </p:nvSpPr>
        <p:spPr/>
        <p:txBody>
          <a:bodyPr/>
          <a:lstStyle/>
          <a:p>
            <a:fld id="{4B22B9F0-4552-AC48-AA4F-42211AD280FC}" type="datetime1">
              <a:rPr lang="en-US" smtClean="0"/>
              <a:t>9/5/2024</a:t>
            </a:fld>
            <a:endParaRPr lang="en-US"/>
          </a:p>
        </p:txBody>
      </p:sp>
      <p:sp>
        <p:nvSpPr>
          <p:cNvPr id="5" name="Footer Placeholder 4">
            <a:extLst>
              <a:ext uri="{FF2B5EF4-FFF2-40B4-BE49-F238E27FC236}">
                <a16:creationId xmlns:a16="http://schemas.microsoft.com/office/drawing/2014/main" id="{C7E5E789-7E16-BCEA-D165-29D3EA95E40B}"/>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29CCF779-A07C-29D5-7113-0D73DB7D8ED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989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72C63-D56C-29F1-9C66-0F53431B77F2}"/>
              </a:ext>
            </a:extLst>
          </p:cNvPr>
          <p:cNvSpPr>
            <a:spLocks noGrp="1"/>
          </p:cNvSpPr>
          <p:nvPr>
            <p:ph type="title" orient="vert"/>
          </p:nvPr>
        </p:nvSpPr>
        <p:spPr>
          <a:xfrm>
            <a:off x="8724900" y="365126"/>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33B5D915-09E9-64BF-214D-C4117A112EB7}"/>
              </a:ext>
            </a:extLst>
          </p:cNvPr>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94E2A7ED-2898-66C5-8B14-CAF10E38CDF3}"/>
              </a:ext>
            </a:extLst>
          </p:cNvPr>
          <p:cNvSpPr>
            <a:spLocks noGrp="1"/>
          </p:cNvSpPr>
          <p:nvPr>
            <p:ph type="dt" sz="half" idx="10"/>
          </p:nvPr>
        </p:nvSpPr>
        <p:spPr/>
        <p:txBody>
          <a:bodyPr/>
          <a:lstStyle/>
          <a:p>
            <a:fld id="{B77F4B85-EE1C-824B-90CF-74BDD2F38CBA}" type="datetime1">
              <a:rPr lang="en-US" smtClean="0"/>
              <a:t>9/5/2024</a:t>
            </a:fld>
            <a:endParaRPr lang="en-US"/>
          </a:p>
        </p:txBody>
      </p:sp>
      <p:sp>
        <p:nvSpPr>
          <p:cNvPr id="5" name="Footer Placeholder 4">
            <a:extLst>
              <a:ext uri="{FF2B5EF4-FFF2-40B4-BE49-F238E27FC236}">
                <a16:creationId xmlns:a16="http://schemas.microsoft.com/office/drawing/2014/main" id="{D620F789-33AC-09E2-11AD-9629C78860C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95ED5682-811F-8F9D-7DA1-21B71EA85AF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915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5D27-CFB8-6153-AFDF-92C8AF72B967}"/>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7A323432-3351-EE92-DC29-797117BD9D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D8366F2B-CBAE-511B-DF3A-726E8FE20A09}"/>
              </a:ext>
            </a:extLst>
          </p:cNvPr>
          <p:cNvSpPr>
            <a:spLocks noGrp="1"/>
          </p:cNvSpPr>
          <p:nvPr>
            <p:ph type="dt" sz="half" idx="10"/>
          </p:nvPr>
        </p:nvSpPr>
        <p:spPr/>
        <p:txBody>
          <a:bodyPr/>
          <a:lstStyle/>
          <a:p>
            <a:fld id="{1AC8FE41-FDFF-8047-B79B-356A78FD3E08}" type="datetime1">
              <a:rPr lang="en-US" smtClean="0"/>
              <a:t>9/5/2024</a:t>
            </a:fld>
            <a:endParaRPr lang="en-US"/>
          </a:p>
        </p:txBody>
      </p:sp>
      <p:sp>
        <p:nvSpPr>
          <p:cNvPr id="5" name="Footer Placeholder 4">
            <a:extLst>
              <a:ext uri="{FF2B5EF4-FFF2-40B4-BE49-F238E27FC236}">
                <a16:creationId xmlns:a16="http://schemas.microsoft.com/office/drawing/2014/main" id="{89F8B86A-7330-3189-51EC-BC8929C5282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83C7A196-DFA2-AAF7-EC91-6BC8AA594F8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256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6080-85A1-2BCE-DD4A-744EDE67428A}"/>
              </a:ext>
            </a:extLst>
          </p:cNvPr>
          <p:cNvSpPr>
            <a:spLocks noGrp="1"/>
          </p:cNvSpPr>
          <p:nvPr>
            <p:ph type="title"/>
          </p:nvPr>
        </p:nvSpPr>
        <p:spPr>
          <a:xfrm>
            <a:off x="831850" y="1709739"/>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75DCFDBD-BC6E-47B5-E97C-F392EFE330F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7650B6-31BE-D0E5-FBBD-D6C76947F50F}"/>
              </a:ext>
            </a:extLst>
          </p:cNvPr>
          <p:cNvSpPr>
            <a:spLocks noGrp="1"/>
          </p:cNvSpPr>
          <p:nvPr>
            <p:ph type="dt" sz="half" idx="10"/>
          </p:nvPr>
        </p:nvSpPr>
        <p:spPr/>
        <p:txBody>
          <a:bodyPr/>
          <a:lstStyle/>
          <a:p>
            <a:fld id="{B1FB4E0E-0A54-0C4A-A6CD-2D1CE1D43E84}" type="datetime1">
              <a:rPr lang="en-US" smtClean="0"/>
              <a:t>9/5/2024</a:t>
            </a:fld>
            <a:endParaRPr lang="en-US"/>
          </a:p>
        </p:txBody>
      </p:sp>
      <p:sp>
        <p:nvSpPr>
          <p:cNvPr id="5" name="Footer Placeholder 4">
            <a:extLst>
              <a:ext uri="{FF2B5EF4-FFF2-40B4-BE49-F238E27FC236}">
                <a16:creationId xmlns:a16="http://schemas.microsoft.com/office/drawing/2014/main" id="{AE73D1AE-D253-228A-7B9E-C7AC2A94346A}"/>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4EA522A7-AC36-79E5-5420-725C999A144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3684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E326-4237-8C99-A138-C1AD8BB9E38D}"/>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A0963024-7751-26EA-428C-2497E4D11A3C}"/>
              </a:ext>
            </a:extLst>
          </p:cNvPr>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92FAC09D-1B7E-3147-32EF-ED6BCB15D32E}"/>
              </a:ext>
            </a:extLst>
          </p:cNvPr>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138949EF-83E8-87AD-CBA1-DAC812DA593A}"/>
              </a:ext>
            </a:extLst>
          </p:cNvPr>
          <p:cNvSpPr>
            <a:spLocks noGrp="1"/>
          </p:cNvSpPr>
          <p:nvPr>
            <p:ph type="dt" sz="half" idx="10"/>
          </p:nvPr>
        </p:nvSpPr>
        <p:spPr/>
        <p:txBody>
          <a:bodyPr/>
          <a:lstStyle/>
          <a:p>
            <a:fld id="{59D80C60-2641-914D-8720-24CB9E1544F8}" type="datetime1">
              <a:rPr lang="en-US" smtClean="0"/>
              <a:t>9/5/2024</a:t>
            </a:fld>
            <a:endParaRPr lang="en-US"/>
          </a:p>
        </p:txBody>
      </p:sp>
      <p:sp>
        <p:nvSpPr>
          <p:cNvPr id="6" name="Footer Placeholder 5">
            <a:extLst>
              <a:ext uri="{FF2B5EF4-FFF2-40B4-BE49-F238E27FC236}">
                <a16:creationId xmlns:a16="http://schemas.microsoft.com/office/drawing/2014/main" id="{B2D8BB95-20DC-906F-19A8-2F37569E0FE5}"/>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1E0908B5-0AAB-EE31-068F-43822183CD6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6872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844F-BA58-53F9-0B1E-A3AE12488D79}"/>
              </a:ext>
            </a:extLst>
          </p:cNvPr>
          <p:cNvSpPr>
            <a:spLocks noGrp="1"/>
          </p:cNvSpPr>
          <p:nvPr>
            <p:ph type="title"/>
          </p:nvPr>
        </p:nvSpPr>
        <p:spPr>
          <a:xfrm>
            <a:off x="839788" y="365126"/>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C65BB852-EB59-4733-F019-52D320C33EEA}"/>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41A709-738A-0ACA-8E91-C7EAE6E69E1F}"/>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4DE12C7B-5E80-8DB1-4700-6C29C2D72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01D052-34EE-7525-5892-BA95E22BED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AB8A356C-9086-F788-A384-04A08B872770}"/>
              </a:ext>
            </a:extLst>
          </p:cNvPr>
          <p:cNvSpPr>
            <a:spLocks noGrp="1"/>
          </p:cNvSpPr>
          <p:nvPr>
            <p:ph type="dt" sz="half" idx="10"/>
          </p:nvPr>
        </p:nvSpPr>
        <p:spPr/>
        <p:txBody>
          <a:bodyPr/>
          <a:lstStyle/>
          <a:p>
            <a:fld id="{CFE1618D-AFDF-4441-B6AC-AB7256007DBD}" type="datetime1">
              <a:rPr lang="en-US" smtClean="0"/>
              <a:t>9/5/2024</a:t>
            </a:fld>
            <a:endParaRPr lang="en-US"/>
          </a:p>
        </p:txBody>
      </p:sp>
      <p:sp>
        <p:nvSpPr>
          <p:cNvPr id="8" name="Footer Placeholder 7">
            <a:extLst>
              <a:ext uri="{FF2B5EF4-FFF2-40B4-BE49-F238E27FC236}">
                <a16:creationId xmlns:a16="http://schemas.microsoft.com/office/drawing/2014/main" id="{345E61E3-D88C-E4D3-B411-2D18686FF5BA}"/>
              </a:ext>
            </a:extLst>
          </p:cNvPr>
          <p:cNvSpPr>
            <a:spLocks noGrp="1"/>
          </p:cNvSpPr>
          <p:nvPr>
            <p:ph type="ftr" sz="quarter" idx="11"/>
          </p:nvPr>
        </p:nvSpPr>
        <p:spPr/>
        <p:txBody>
          <a:bodyPr/>
          <a:lstStyle/>
          <a:p>
            <a:r>
              <a:rPr lang="en-US"/>
              <a:t>Ādažu</a:t>
            </a:r>
          </a:p>
        </p:txBody>
      </p:sp>
      <p:sp>
        <p:nvSpPr>
          <p:cNvPr id="9" name="Slide Number Placeholder 8">
            <a:extLst>
              <a:ext uri="{FF2B5EF4-FFF2-40B4-BE49-F238E27FC236}">
                <a16:creationId xmlns:a16="http://schemas.microsoft.com/office/drawing/2014/main" id="{F3AF31C9-BBD9-6921-93CF-46488A8114D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665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E216-8084-B633-9437-CBA62A0AA53D}"/>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A691758F-5162-D689-4336-005E6C00DACB}"/>
              </a:ext>
            </a:extLst>
          </p:cNvPr>
          <p:cNvSpPr>
            <a:spLocks noGrp="1"/>
          </p:cNvSpPr>
          <p:nvPr>
            <p:ph type="dt" sz="half" idx="10"/>
          </p:nvPr>
        </p:nvSpPr>
        <p:spPr/>
        <p:txBody>
          <a:bodyPr/>
          <a:lstStyle/>
          <a:p>
            <a:fld id="{7E6D66EA-52B9-B847-AD9B-694F049B33E6}" type="datetime1">
              <a:rPr lang="en-US" smtClean="0"/>
              <a:t>9/5/2024</a:t>
            </a:fld>
            <a:endParaRPr lang="en-US"/>
          </a:p>
        </p:txBody>
      </p:sp>
      <p:sp>
        <p:nvSpPr>
          <p:cNvPr id="4" name="Footer Placeholder 3">
            <a:extLst>
              <a:ext uri="{FF2B5EF4-FFF2-40B4-BE49-F238E27FC236}">
                <a16:creationId xmlns:a16="http://schemas.microsoft.com/office/drawing/2014/main" id="{780B3810-4CF9-82A3-8E86-847DD431FDDF}"/>
              </a:ext>
            </a:extLst>
          </p:cNvPr>
          <p:cNvSpPr>
            <a:spLocks noGrp="1"/>
          </p:cNvSpPr>
          <p:nvPr>
            <p:ph type="ftr" sz="quarter" idx="11"/>
          </p:nvPr>
        </p:nvSpPr>
        <p:spPr/>
        <p:txBody>
          <a:bodyPr/>
          <a:lstStyle/>
          <a:p>
            <a:r>
              <a:rPr lang="en-US"/>
              <a:t>Ādažu</a:t>
            </a:r>
          </a:p>
        </p:txBody>
      </p:sp>
      <p:sp>
        <p:nvSpPr>
          <p:cNvPr id="5" name="Slide Number Placeholder 4">
            <a:extLst>
              <a:ext uri="{FF2B5EF4-FFF2-40B4-BE49-F238E27FC236}">
                <a16:creationId xmlns:a16="http://schemas.microsoft.com/office/drawing/2014/main" id="{D23C755D-5FC6-111E-7F40-7D492478869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7641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33EF83-3619-4F9B-E568-FE7EED13213C}"/>
              </a:ext>
            </a:extLst>
          </p:cNvPr>
          <p:cNvSpPr>
            <a:spLocks noGrp="1"/>
          </p:cNvSpPr>
          <p:nvPr>
            <p:ph type="dt" sz="half" idx="10"/>
          </p:nvPr>
        </p:nvSpPr>
        <p:spPr/>
        <p:txBody>
          <a:bodyPr/>
          <a:lstStyle/>
          <a:p>
            <a:fld id="{B4A9F490-1998-4A44-A624-42F54DBDC226}" type="datetime1">
              <a:rPr lang="en-US" smtClean="0"/>
              <a:t>9/5/2024</a:t>
            </a:fld>
            <a:endParaRPr lang="en-US"/>
          </a:p>
        </p:txBody>
      </p:sp>
      <p:sp>
        <p:nvSpPr>
          <p:cNvPr id="3" name="Footer Placeholder 2">
            <a:extLst>
              <a:ext uri="{FF2B5EF4-FFF2-40B4-BE49-F238E27FC236}">
                <a16:creationId xmlns:a16="http://schemas.microsoft.com/office/drawing/2014/main" id="{E242AA65-086E-6BC2-BF9E-C82C5EEA62D1}"/>
              </a:ext>
            </a:extLst>
          </p:cNvPr>
          <p:cNvSpPr>
            <a:spLocks noGrp="1"/>
          </p:cNvSpPr>
          <p:nvPr>
            <p:ph type="ftr" sz="quarter" idx="11"/>
          </p:nvPr>
        </p:nvSpPr>
        <p:spPr/>
        <p:txBody>
          <a:bodyPr/>
          <a:lstStyle/>
          <a:p>
            <a:r>
              <a:rPr lang="en-US"/>
              <a:t>Ādažu</a:t>
            </a:r>
          </a:p>
        </p:txBody>
      </p:sp>
      <p:sp>
        <p:nvSpPr>
          <p:cNvPr id="4" name="Slide Number Placeholder 3">
            <a:extLst>
              <a:ext uri="{FF2B5EF4-FFF2-40B4-BE49-F238E27FC236}">
                <a16:creationId xmlns:a16="http://schemas.microsoft.com/office/drawing/2014/main" id="{D4E7080E-3244-9936-7994-24FEB990A30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431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56D6-553C-1328-806D-78813C4F0AB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0FBA23D2-74A7-7103-2CEB-12001FA2E5F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02E10250-889D-60F7-4147-A5FED3A2641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086620-40C3-9948-9875-F0890D75597D}"/>
              </a:ext>
            </a:extLst>
          </p:cNvPr>
          <p:cNvSpPr>
            <a:spLocks noGrp="1"/>
          </p:cNvSpPr>
          <p:nvPr>
            <p:ph type="dt" sz="half" idx="10"/>
          </p:nvPr>
        </p:nvSpPr>
        <p:spPr/>
        <p:txBody>
          <a:bodyPr/>
          <a:lstStyle/>
          <a:p>
            <a:fld id="{CE4BFAB0-4578-A449-A906-ABE38DB7018B}" type="datetime1">
              <a:rPr lang="en-US" smtClean="0"/>
              <a:t>9/5/2024</a:t>
            </a:fld>
            <a:endParaRPr lang="en-US"/>
          </a:p>
        </p:txBody>
      </p:sp>
      <p:sp>
        <p:nvSpPr>
          <p:cNvPr id="6" name="Footer Placeholder 5">
            <a:extLst>
              <a:ext uri="{FF2B5EF4-FFF2-40B4-BE49-F238E27FC236}">
                <a16:creationId xmlns:a16="http://schemas.microsoft.com/office/drawing/2014/main" id="{B5BE6BF5-E51A-4DAF-8676-D9C8C961F03B}"/>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FBDB26A9-C2C1-690A-C2BC-BF3517804B0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1891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27AA-DC63-A17E-AC4E-58AA75E6EA7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B719806E-8F6B-C676-3F01-A45287EFF5EF}"/>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x-none"/>
          </a:p>
        </p:txBody>
      </p:sp>
      <p:sp>
        <p:nvSpPr>
          <p:cNvPr id="4" name="Text Placeholder 3">
            <a:extLst>
              <a:ext uri="{FF2B5EF4-FFF2-40B4-BE49-F238E27FC236}">
                <a16:creationId xmlns:a16="http://schemas.microsoft.com/office/drawing/2014/main" id="{B2C2FCF3-9663-C5C5-FA78-B176809D058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30C00F-2371-269C-218C-4EB909E1DAE4}"/>
              </a:ext>
            </a:extLst>
          </p:cNvPr>
          <p:cNvSpPr>
            <a:spLocks noGrp="1"/>
          </p:cNvSpPr>
          <p:nvPr>
            <p:ph type="dt" sz="half" idx="10"/>
          </p:nvPr>
        </p:nvSpPr>
        <p:spPr/>
        <p:txBody>
          <a:bodyPr/>
          <a:lstStyle/>
          <a:p>
            <a:fld id="{D50F1D72-1054-794F-87B7-D0056D5203D5}" type="datetime1">
              <a:rPr lang="en-US" smtClean="0"/>
              <a:t>9/5/2024</a:t>
            </a:fld>
            <a:endParaRPr lang="en-US"/>
          </a:p>
        </p:txBody>
      </p:sp>
      <p:sp>
        <p:nvSpPr>
          <p:cNvPr id="6" name="Footer Placeholder 5">
            <a:extLst>
              <a:ext uri="{FF2B5EF4-FFF2-40B4-BE49-F238E27FC236}">
                <a16:creationId xmlns:a16="http://schemas.microsoft.com/office/drawing/2014/main" id="{6F46921E-EAFD-D74A-0F32-ED7C19A8ED80}"/>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9CB1CAB2-07BA-9CE5-EC9C-2236DBE1EC8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5963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916EE-EC74-18A7-E5A4-4504273772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5D49A7A5-BDBE-5F10-6794-A795F3BF6612}"/>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15EF1445-A891-5DDD-B88C-909AC5DB637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800B1-4C03-4D41-B773-165D95B0D0CA}" type="datetime1">
              <a:rPr lang="en-US" smtClean="0"/>
              <a:t>9/5/2024</a:t>
            </a:fld>
            <a:endParaRPr lang="en-US"/>
          </a:p>
        </p:txBody>
      </p:sp>
      <p:sp>
        <p:nvSpPr>
          <p:cNvPr id="5" name="Footer Placeholder 4">
            <a:extLst>
              <a:ext uri="{FF2B5EF4-FFF2-40B4-BE49-F238E27FC236}">
                <a16:creationId xmlns:a16="http://schemas.microsoft.com/office/drawing/2014/main" id="{809F3E9B-179C-D21C-7EF0-0D4601B5451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Ādažu</a:t>
            </a:r>
          </a:p>
        </p:txBody>
      </p:sp>
      <p:sp>
        <p:nvSpPr>
          <p:cNvPr id="6" name="Slide Number Placeholder 5">
            <a:extLst>
              <a:ext uri="{FF2B5EF4-FFF2-40B4-BE49-F238E27FC236}">
                <a16:creationId xmlns:a16="http://schemas.microsoft.com/office/drawing/2014/main" id="{166E1A7A-0032-9C2B-8E90-115F829F0D5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2509744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www.carnikavaskomunalserviss.l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9" name="TextBox 2">
            <a:extLst>
              <a:ext uri="{FF2B5EF4-FFF2-40B4-BE49-F238E27FC236}">
                <a16:creationId xmlns:a16="http://schemas.microsoft.com/office/drawing/2014/main" id="{CFCB85BE-8443-54E6-377B-0D2895F60974}"/>
              </a:ext>
            </a:extLst>
          </p:cNvPr>
          <p:cNvSpPr txBox="1"/>
          <p:nvPr/>
        </p:nvSpPr>
        <p:spPr>
          <a:xfrm>
            <a:off x="1469869" y="1775399"/>
            <a:ext cx="8893177" cy="4022191"/>
          </a:xfrm>
          <a:prstGeom prst="rect">
            <a:avLst/>
          </a:prstGeom>
        </p:spPr>
        <p:txBody>
          <a:bodyPr wrap="square" lIns="0" tIns="0" rIns="0" bIns="0" rtlCol="0" anchor="t">
            <a:spAutoFit/>
          </a:bodyPr>
          <a:lstStyle/>
          <a:p>
            <a:pPr marL="0" marR="0" lvl="0" indent="0" algn="ctr" defTabSz="609630" rtl="0" eaLnBrk="1" fontAlgn="auto" latinLnBrk="0" hangingPunct="1">
              <a:lnSpc>
                <a:spcPts val="5280"/>
              </a:lnSpc>
              <a:spcBef>
                <a:spcPts val="0"/>
              </a:spcBef>
              <a:spcAft>
                <a:spcPts val="0"/>
              </a:spcAft>
              <a:buClrTx/>
              <a:buSzTx/>
              <a:buFontTx/>
              <a:buNone/>
              <a:tabLst/>
              <a:defRPr/>
            </a:pPr>
            <a:r>
              <a:rPr lang="lv-LV" sz="6600" b="1" kern="1200" spc="0" noProof="0" dirty="0">
                <a:solidFill>
                  <a:schemeClr val="bg1"/>
                </a:solidFill>
                <a:uLnTx/>
                <a:uFillTx/>
                <a:latin typeface="Montserrat" panose="00000500000000000000" pitchFamily="2" charset="-70"/>
                <a:ea typeface="Calibri" panose="020F0502020204030204" pitchFamily="34" charset="0"/>
                <a:cs typeface="Times New Roman" panose="02020603050405020304" pitchFamily="18" charset="0"/>
              </a:rPr>
              <a:t>ZIŅOJUMS</a:t>
            </a:r>
            <a:endParaRPr lang="en-GB" sz="6600" b="1" kern="1200" spc="0" noProof="0" dirty="0">
              <a:solidFill>
                <a:schemeClr val="bg1"/>
              </a:solidFill>
              <a:uLnTx/>
              <a:uFillTx/>
              <a:latin typeface="Montserrat" panose="00000500000000000000" pitchFamily="2" charset="-70"/>
              <a:ea typeface="Calibri" panose="020F0502020204030204" pitchFamily="34" charset="0"/>
              <a:cs typeface="Times New Roman" panose="02020603050405020304" pitchFamily="18" charset="0"/>
            </a:endParaRPr>
          </a:p>
          <a:p>
            <a:pPr marL="0" marR="0" lvl="0" indent="0" algn="ctr" defTabSz="609630" rtl="0" eaLnBrk="1" fontAlgn="auto" latinLnBrk="0" hangingPunct="1">
              <a:lnSpc>
                <a:spcPts val="5280"/>
              </a:lnSpc>
              <a:spcBef>
                <a:spcPts val="0"/>
              </a:spcBef>
              <a:spcAft>
                <a:spcPts val="0"/>
              </a:spcAft>
              <a:buClrTx/>
              <a:buSzTx/>
              <a:buFontTx/>
              <a:buNone/>
              <a:tabLst/>
              <a:defRPr/>
            </a:pPr>
            <a:endParaRPr lang="lv-LV" sz="4800" b="1" kern="1200" spc="0" noProof="0" dirty="0">
              <a:solidFill>
                <a:schemeClr val="bg1"/>
              </a:solidFill>
              <a:uLnTx/>
              <a:uFillTx/>
              <a:latin typeface="Montserrat" panose="00000500000000000000" pitchFamily="2" charset="-70"/>
              <a:ea typeface="Calibri" panose="020F0502020204030204" pitchFamily="34" charset="0"/>
              <a:cs typeface="Times New Roman" panose="02020603050405020304" pitchFamily="18" charset="0"/>
            </a:endParaRPr>
          </a:p>
          <a:p>
            <a:pPr marL="0" marR="0" lvl="0" indent="0" algn="ctr" defTabSz="609630" rtl="0" eaLnBrk="1" fontAlgn="auto" latinLnBrk="0" hangingPunct="1">
              <a:lnSpc>
                <a:spcPts val="5280"/>
              </a:lnSpc>
              <a:spcBef>
                <a:spcPts val="0"/>
              </a:spcBef>
              <a:spcAft>
                <a:spcPts val="0"/>
              </a:spcAft>
              <a:buClrTx/>
              <a:buSzTx/>
              <a:buFontTx/>
              <a:buNone/>
              <a:tabLst/>
              <a:defRPr/>
            </a:pPr>
            <a:r>
              <a:rPr lang="lv-LV" sz="3600" b="1" kern="1200" spc="0" noProof="0" dirty="0">
                <a:solidFill>
                  <a:schemeClr val="bg1"/>
                </a:solidFill>
                <a:uLnTx/>
                <a:uFillTx/>
                <a:latin typeface="Montserrat" panose="00000500000000000000" pitchFamily="2" charset="-70"/>
                <a:ea typeface="Calibri" panose="020F0502020204030204" pitchFamily="34" charset="0"/>
                <a:cs typeface="Times New Roman" panose="02020603050405020304" pitchFamily="18" charset="0"/>
              </a:rPr>
              <a:t>CARNIKAVAS KOMUNĀLSERVISA </a:t>
            </a:r>
            <a:r>
              <a:rPr kumimoji="0" lang="lv-LV" sz="3600" b="1" i="0" u="none" strike="noStrike" cap="all" normalizeH="0" baseline="0" dirty="0">
                <a:ln>
                  <a:noFill/>
                </a:ln>
                <a:solidFill>
                  <a:schemeClr val="bg1"/>
                </a:solidFill>
                <a:effectLst/>
                <a:latin typeface="Montserrat" panose="00000500000000000000" pitchFamily="2" charset="-70"/>
                <a:ea typeface="Calibri" panose="020F0502020204030204" pitchFamily="34" charset="0"/>
                <a:cs typeface="Times New Roman" panose="02020603050405020304" pitchFamily="18" charset="0"/>
              </a:rPr>
              <a:t>D</a:t>
            </a:r>
            <a:r>
              <a:rPr lang="lv-LV" sz="3600" b="1" cap="all" dirty="0">
                <a:solidFill>
                  <a:schemeClr val="bg1"/>
                </a:solidFill>
                <a:latin typeface="Montserrat" panose="00000500000000000000" pitchFamily="2" charset="-70"/>
                <a:ea typeface="Calibri" panose="020F0502020204030204" pitchFamily="34" charset="0"/>
                <a:cs typeface="Times New Roman" panose="02020603050405020304" pitchFamily="18" charset="0"/>
              </a:rPr>
              <a:t>IREKTOR</a:t>
            </a:r>
            <a:r>
              <a:rPr lang="en-GB" sz="3600" b="1" cap="all" dirty="0">
                <a:solidFill>
                  <a:schemeClr val="bg1"/>
                </a:solidFill>
                <a:latin typeface="Montserrat" panose="00000500000000000000" pitchFamily="2" charset="-70"/>
                <a:ea typeface="Calibri" panose="020F0502020204030204" pitchFamily="34" charset="0"/>
                <a:cs typeface="Times New Roman" panose="02020603050405020304" pitchFamily="18" charset="0"/>
              </a:rPr>
              <a:t>s</a:t>
            </a:r>
          </a:p>
          <a:p>
            <a:pPr marL="0" marR="0" lvl="0" indent="0" algn="ctr" defTabSz="609630" rtl="0" eaLnBrk="1" fontAlgn="auto" latinLnBrk="0" hangingPunct="1">
              <a:lnSpc>
                <a:spcPts val="5280"/>
              </a:lnSpc>
              <a:spcBef>
                <a:spcPts val="0"/>
              </a:spcBef>
              <a:spcAft>
                <a:spcPts val="0"/>
              </a:spcAft>
              <a:buClrTx/>
              <a:buSzTx/>
              <a:buFontTx/>
              <a:buNone/>
              <a:tabLst/>
              <a:defRPr/>
            </a:pPr>
            <a:r>
              <a:rPr kumimoji="0" lang="lv-LV" sz="3600" b="1" i="0" u="none" strike="noStrike" kern="1200" cap="none" spc="0" normalizeH="0" baseline="0" noProof="0" dirty="0">
                <a:ln>
                  <a:noFill/>
                </a:ln>
                <a:solidFill>
                  <a:srgbClr val="FFFFFF"/>
                </a:solidFill>
                <a:effectLst/>
                <a:uLnTx/>
                <a:uFillTx/>
                <a:latin typeface="Montserrat" pitchFamily="2" charset="77"/>
                <a:ea typeface="+mn-ea"/>
                <a:cs typeface="+mn-cs"/>
              </a:rPr>
              <a:t>GUNĀRS DZENIS</a:t>
            </a:r>
            <a:endParaRPr kumimoji="0" lang="en-GB" sz="3600" b="1" i="0" u="none" strike="noStrike" kern="1200" cap="none" spc="0" normalizeH="0" baseline="0" noProof="0" dirty="0">
              <a:ln>
                <a:noFill/>
              </a:ln>
              <a:solidFill>
                <a:srgbClr val="FFFFFF"/>
              </a:solidFill>
              <a:effectLst/>
              <a:uLnTx/>
              <a:uFillTx/>
              <a:latin typeface="Montserrat" pitchFamily="2" charset="77"/>
              <a:ea typeface="+mn-ea"/>
              <a:cs typeface="+mn-cs"/>
            </a:endParaRPr>
          </a:p>
          <a:p>
            <a:pPr marL="0" marR="0" lvl="0" indent="0" algn="ctr" defTabSz="609630" rtl="0" eaLnBrk="1" fontAlgn="auto" latinLnBrk="0" hangingPunct="1">
              <a:lnSpc>
                <a:spcPts val="5280"/>
              </a:lnSpc>
              <a:spcBef>
                <a:spcPts val="0"/>
              </a:spcBef>
              <a:spcAft>
                <a:spcPts val="0"/>
              </a:spcAft>
              <a:buClrTx/>
              <a:buSzTx/>
              <a:buFontTx/>
              <a:buNone/>
              <a:tabLst/>
              <a:defRPr/>
            </a:pPr>
            <a:r>
              <a:rPr lang="en-GB" sz="2000" b="1" dirty="0">
                <a:solidFill>
                  <a:srgbClr val="FFFFFF"/>
                </a:solidFill>
                <a:latin typeface="Montserrat" pitchFamily="2" charset="77"/>
              </a:rPr>
              <a:t>08.2024</a:t>
            </a:r>
            <a:endParaRPr kumimoji="0" lang="en-US" sz="2000" b="1" i="0" u="none" strike="noStrike" kern="1200" cap="all" spc="0" normalizeH="0" baseline="0" noProof="0" dirty="0">
              <a:ln>
                <a:noFill/>
              </a:ln>
              <a:solidFill>
                <a:schemeClr val="bg1"/>
              </a:solidFill>
              <a:effectLst/>
              <a:uLnTx/>
              <a:uFillTx/>
              <a:latin typeface="Montserrat" panose="00000500000000000000" pitchFamily="2" charset="-70"/>
              <a:ea typeface="+mn-ea"/>
              <a:cs typeface="+mn-cs"/>
            </a:endParaRPr>
          </a:p>
        </p:txBody>
      </p:sp>
    </p:spTree>
    <p:extLst>
      <p:ext uri="{BB962C8B-B14F-4D97-AF65-F5344CB8AC3E}">
        <p14:creationId xmlns:p14="http://schemas.microsoft.com/office/powerpoint/2010/main" val="3842560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28504-7476-F537-B0BF-55F55E21E417}"/>
              </a:ext>
            </a:extLst>
          </p:cNvPr>
          <p:cNvSpPr>
            <a:spLocks noGrp="1"/>
          </p:cNvSpPr>
          <p:nvPr>
            <p:ph type="title"/>
          </p:nvPr>
        </p:nvSpPr>
        <p:spPr>
          <a:xfrm>
            <a:off x="838200" y="662837"/>
            <a:ext cx="10515600" cy="1325563"/>
          </a:xfrm>
        </p:spPr>
        <p:txBody>
          <a:bodyPr>
            <a:noAutofit/>
          </a:bodyPr>
          <a:lstStyle/>
          <a:p>
            <a:r>
              <a:rPr lang="lv-LV" sz="3200" b="1" dirty="0">
                <a:latin typeface="Montserrat" panose="00000500000000000000" pitchFamily="2" charset="0"/>
              </a:rPr>
              <a:t>Laikā no 2014.gada līdz 2019.gadam</a:t>
            </a:r>
            <a:br>
              <a:rPr lang="lv-LV" sz="3200" b="1" dirty="0">
                <a:latin typeface="Montserrat" panose="00000500000000000000" pitchFamily="2" charset="0"/>
              </a:rPr>
            </a:br>
            <a:r>
              <a:rPr lang="lv-LV" sz="3200" b="1" dirty="0">
                <a:solidFill>
                  <a:schemeClr val="accent1">
                    <a:lumMod val="75000"/>
                  </a:schemeClr>
                </a:solidFill>
                <a:latin typeface="Montserrat" panose="00000500000000000000" pitchFamily="2" charset="0"/>
              </a:rPr>
              <a:t>Īstenotie projekti</a:t>
            </a:r>
            <a:br>
              <a:rPr lang="lv-LV" sz="3200" b="1" dirty="0">
                <a:solidFill>
                  <a:schemeClr val="accent1">
                    <a:lumMod val="75000"/>
                  </a:schemeClr>
                </a:solidFill>
                <a:latin typeface="Montserrat" panose="00000500000000000000" pitchFamily="2" charset="0"/>
              </a:rPr>
            </a:br>
            <a:r>
              <a:rPr lang="lv-LV" sz="3200" b="1" dirty="0">
                <a:solidFill>
                  <a:srgbClr val="828847"/>
                </a:solidFill>
                <a:latin typeface="Montserrat" panose="00000500000000000000" pitchFamily="2" charset="0"/>
              </a:rPr>
              <a:t>Sadarbībā ar citām nodaļām</a:t>
            </a:r>
            <a:endParaRPr lang="en-US" sz="3200" dirty="0">
              <a:solidFill>
                <a:srgbClr val="828847"/>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FE4E1E1A-E955-DE47-D2F0-859866E20C3A}"/>
              </a:ext>
            </a:extLst>
          </p:cNvPr>
          <p:cNvSpPr>
            <a:spLocks noGrp="1"/>
          </p:cNvSpPr>
          <p:nvPr>
            <p:ph idx="1"/>
          </p:nvPr>
        </p:nvSpPr>
        <p:spPr>
          <a:xfrm>
            <a:off x="838200" y="2342062"/>
            <a:ext cx="10515600" cy="3660627"/>
          </a:xfrm>
        </p:spPr>
        <p:txBody>
          <a:bodyPr>
            <a:normAutofit lnSpcReduction="10000"/>
          </a:bodyPr>
          <a:lstStyle/>
          <a:p>
            <a:pPr marL="228600" indent="-228600" algn="just" rtl="0" latinLnBrk="0">
              <a:spcBef>
                <a:spcPts val="600"/>
              </a:spcBef>
              <a:spcAft>
                <a:spcPts val="600"/>
              </a:spcAft>
            </a:pPr>
            <a:r>
              <a:rPr lang="lv-LV" sz="1800" dirty="0">
                <a:solidFill>
                  <a:srgbClr val="333333"/>
                </a:solidFill>
                <a:latin typeface="Montserrat" panose="00000500000000000000" pitchFamily="2" charset="0"/>
              </a:rPr>
              <a:t>(ar Sporta nodaļu) izbūvēts Rožu ielas sporta laukums - </a:t>
            </a:r>
            <a:r>
              <a:rPr lang="lv-LV" sz="1800" b="1" dirty="0">
                <a:solidFill>
                  <a:srgbClr val="333333"/>
                </a:solidFill>
                <a:latin typeface="Montserrat" panose="00000500000000000000" pitchFamily="2" charset="0"/>
              </a:rPr>
              <a:t>384 731 EUR</a:t>
            </a:r>
          </a:p>
          <a:p>
            <a:pPr marL="228600" indent="-228600" algn="just" rtl="0" latinLnBrk="0">
              <a:spcBef>
                <a:spcPts val="600"/>
              </a:spcBef>
              <a:spcAft>
                <a:spcPts val="600"/>
              </a:spcAft>
            </a:pPr>
            <a:r>
              <a:rPr lang="lv-LV" sz="1800" dirty="0">
                <a:solidFill>
                  <a:srgbClr val="333333"/>
                </a:solidFill>
                <a:latin typeface="Montserrat" panose="00000500000000000000" pitchFamily="2" charset="0"/>
              </a:rPr>
              <a:t>(ar Attīstības nodaļu, ES finansējums) pabeigti atliktie </a:t>
            </a:r>
            <a:r>
              <a:rPr lang="lv-LV" sz="1800" dirty="0" err="1">
                <a:solidFill>
                  <a:srgbClr val="333333"/>
                </a:solidFill>
                <a:latin typeface="Montserrat" panose="00000500000000000000" pitchFamily="2" charset="0"/>
              </a:rPr>
              <a:t>Siguļu</a:t>
            </a:r>
            <a:r>
              <a:rPr lang="lv-LV" sz="1800" dirty="0">
                <a:solidFill>
                  <a:srgbClr val="333333"/>
                </a:solidFill>
                <a:latin typeface="Montserrat" panose="00000500000000000000" pitchFamily="2" charset="0"/>
              </a:rPr>
              <a:t> aizsargdambja būvniecības darbi - </a:t>
            </a:r>
            <a:r>
              <a:rPr lang="lv-LV" sz="1800" b="1" dirty="0">
                <a:solidFill>
                  <a:srgbClr val="333333"/>
                </a:solidFill>
                <a:latin typeface="Montserrat" panose="00000500000000000000" pitchFamily="2" charset="0"/>
              </a:rPr>
              <a:t>172 268 EUR</a:t>
            </a:r>
          </a:p>
          <a:p>
            <a:pPr marL="228600" indent="-228600" algn="just" rtl="0" latinLnBrk="0">
              <a:spcBef>
                <a:spcPts val="600"/>
              </a:spcBef>
              <a:spcAft>
                <a:spcPts val="600"/>
              </a:spcAft>
            </a:pPr>
            <a:r>
              <a:rPr lang="lv-LV" sz="1800" dirty="0">
                <a:solidFill>
                  <a:srgbClr val="333333"/>
                </a:solidFill>
                <a:latin typeface="Montserrat" panose="00000500000000000000" pitchFamily="2" charset="0"/>
              </a:rPr>
              <a:t>(ar Attīstības nodaļu, ES finansējums) Promenādes uz jūru izbūve Carnikavā - </a:t>
            </a:r>
          </a:p>
          <a:p>
            <a:pPr marL="228600" indent="-228600" algn="just" rtl="0" latinLnBrk="0">
              <a:spcBef>
                <a:spcPts val="600"/>
              </a:spcBef>
              <a:spcAft>
                <a:spcPts val="600"/>
              </a:spcAft>
            </a:pPr>
            <a:r>
              <a:rPr lang="lv-LV" sz="1800" b="1" dirty="0">
                <a:solidFill>
                  <a:srgbClr val="333333"/>
                </a:solidFill>
                <a:latin typeface="Montserrat" panose="00000500000000000000" pitchFamily="2" charset="0"/>
              </a:rPr>
              <a:t>555 342 EUR</a:t>
            </a:r>
          </a:p>
          <a:p>
            <a:pPr marL="228600" indent="-228600" algn="just" rtl="0" latinLnBrk="0">
              <a:spcBef>
                <a:spcPts val="1000"/>
              </a:spcBef>
              <a:spcAft>
                <a:spcPts val="0"/>
              </a:spcAft>
            </a:pPr>
            <a:r>
              <a:rPr lang="lv-LV" sz="1800" dirty="0">
                <a:solidFill>
                  <a:srgbClr val="333333"/>
                </a:solidFill>
                <a:latin typeface="Montserrat" panose="00000500000000000000" pitchFamily="2" charset="0"/>
              </a:rPr>
              <a:t>(ar Attīstības nodaļu, ES finansējums) </a:t>
            </a:r>
            <a:r>
              <a:rPr lang="lv-LV" sz="1800" dirty="0" err="1">
                <a:solidFill>
                  <a:srgbClr val="333333"/>
                </a:solidFill>
                <a:latin typeface="Montserrat" panose="00000500000000000000" pitchFamily="2" charset="0"/>
              </a:rPr>
              <a:t>Eimuru</a:t>
            </a:r>
            <a:r>
              <a:rPr lang="lv-LV" sz="1800" dirty="0">
                <a:solidFill>
                  <a:srgbClr val="333333"/>
                </a:solidFill>
                <a:latin typeface="Montserrat" panose="00000500000000000000" pitchFamily="2" charset="0"/>
              </a:rPr>
              <a:t>-Mangaļu poldera grāvja atjaunošana – </a:t>
            </a:r>
          </a:p>
          <a:p>
            <a:pPr marL="228600" indent="-228600" algn="just" rtl="0" latinLnBrk="0">
              <a:spcBef>
                <a:spcPts val="1000"/>
              </a:spcBef>
              <a:spcAft>
                <a:spcPts val="0"/>
              </a:spcAft>
            </a:pPr>
            <a:r>
              <a:rPr lang="lv-LV" sz="1800" b="1" dirty="0">
                <a:solidFill>
                  <a:srgbClr val="333333"/>
                </a:solidFill>
                <a:latin typeface="Montserrat" panose="00000500000000000000" pitchFamily="2" charset="0"/>
              </a:rPr>
              <a:t>137 395 EUR</a:t>
            </a:r>
          </a:p>
          <a:p>
            <a:r>
              <a:rPr lang="lv-LV" sz="1800" dirty="0">
                <a:solidFill>
                  <a:srgbClr val="333333"/>
                </a:solidFill>
                <a:latin typeface="Montserrat" panose="00000500000000000000" pitchFamily="2" charset="0"/>
              </a:rPr>
              <a:t>(ar Attīstības nodaļu) Gaujas krastu nostiprinājums GK-1, Gaujas upē – </a:t>
            </a:r>
            <a:r>
              <a:rPr lang="lv-LV" sz="1800" b="1" dirty="0">
                <a:solidFill>
                  <a:srgbClr val="333333"/>
                </a:solidFill>
                <a:latin typeface="Montserrat" panose="00000500000000000000" pitchFamily="2" charset="0"/>
              </a:rPr>
              <a:t>197 282 EUR</a:t>
            </a:r>
          </a:p>
          <a:p>
            <a:r>
              <a:rPr lang="lv-LV" sz="1800" dirty="0">
                <a:solidFill>
                  <a:srgbClr val="333333"/>
                </a:solidFill>
                <a:latin typeface="Montserrat" panose="00000500000000000000" pitchFamily="2" charset="0"/>
              </a:rPr>
              <a:t>(ar Attīstības nodaļu) Svētku laukums, Carnikavā – </a:t>
            </a:r>
            <a:r>
              <a:rPr lang="lv-LV" sz="1800" b="1" dirty="0">
                <a:solidFill>
                  <a:srgbClr val="333333"/>
                </a:solidFill>
                <a:latin typeface="Montserrat" panose="00000500000000000000" pitchFamily="2" charset="0"/>
              </a:rPr>
              <a:t>153 574 EUR</a:t>
            </a:r>
          </a:p>
          <a:p>
            <a:r>
              <a:rPr lang="lv-LV" sz="1800" dirty="0">
                <a:solidFill>
                  <a:srgbClr val="333333"/>
                </a:solidFill>
                <a:latin typeface="Montserrat" panose="00000500000000000000" pitchFamily="2" charset="0"/>
              </a:rPr>
              <a:t>(ar Attīstības nodaļu) Gājēju koka taka </a:t>
            </a:r>
            <a:r>
              <a:rPr lang="lv-LV" sz="1800" dirty="0" err="1">
                <a:solidFill>
                  <a:srgbClr val="333333"/>
                </a:solidFill>
                <a:latin typeface="Montserrat" panose="00000500000000000000" pitchFamily="2" charset="0"/>
              </a:rPr>
              <a:t>Garciemā</a:t>
            </a:r>
            <a:r>
              <a:rPr lang="lv-LV" sz="1800" dirty="0">
                <a:solidFill>
                  <a:srgbClr val="333333"/>
                </a:solidFill>
                <a:latin typeface="Montserrat" panose="00000500000000000000" pitchFamily="2" charset="0"/>
              </a:rPr>
              <a:t> – </a:t>
            </a:r>
            <a:r>
              <a:rPr lang="lv-LV" sz="1800" b="1" dirty="0">
                <a:solidFill>
                  <a:srgbClr val="333333"/>
                </a:solidFill>
                <a:latin typeface="Montserrat" panose="00000500000000000000" pitchFamily="2" charset="0"/>
              </a:rPr>
              <a:t>70 996 EUR</a:t>
            </a:r>
          </a:p>
          <a:p>
            <a:endParaRPr lang="lv-LV" sz="1600" dirty="0">
              <a:solidFill>
                <a:srgbClr val="333333"/>
              </a:solidFill>
              <a:highlight>
                <a:srgbClr val="FFFF00"/>
              </a:highlight>
              <a:latin typeface="Montserrat" panose="00000500000000000000" pitchFamily="2" charset="0"/>
            </a:endParaRPr>
          </a:p>
          <a:p>
            <a:endParaRPr lang="lv-LV" sz="1600" dirty="0">
              <a:solidFill>
                <a:srgbClr val="333333"/>
              </a:solidFill>
              <a:latin typeface="Montserrat" panose="00000500000000000000" pitchFamily="2" charset="0"/>
            </a:endParaRPr>
          </a:p>
          <a:p>
            <a:endParaRPr lang="en-US" sz="1600" dirty="0">
              <a:solidFill>
                <a:srgbClr val="333333"/>
              </a:solidFill>
              <a:latin typeface="Montserrat" panose="00000500000000000000" pitchFamily="2" charset="0"/>
            </a:endParaRPr>
          </a:p>
        </p:txBody>
      </p:sp>
      <p:sp>
        <p:nvSpPr>
          <p:cNvPr id="4" name="Footer Placeholder 3">
            <a:extLst>
              <a:ext uri="{FF2B5EF4-FFF2-40B4-BE49-F238E27FC236}">
                <a16:creationId xmlns:a16="http://schemas.microsoft.com/office/drawing/2014/main" id="{97ACE01C-3011-84EC-F9F4-E0FB1AC56F5D}"/>
              </a:ext>
            </a:extLst>
          </p:cNvPr>
          <p:cNvSpPr>
            <a:spLocks noGrp="1"/>
          </p:cNvSpPr>
          <p:nvPr>
            <p:ph type="ftr" sz="quarter" idx="11"/>
          </p:nvPr>
        </p:nvSpPr>
        <p:spPr/>
        <p:txBody>
          <a:bodyPr/>
          <a:lstStyle/>
          <a:p>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GUNĀRS DZENIS  </a:t>
            </a:r>
            <a:r>
              <a:rPr lang="lv-LV" sz="1200" dirty="0">
                <a:solidFill>
                  <a:schemeClr val="tx1"/>
                </a:solidFill>
                <a:latin typeface="Montserrat" pitchFamily="2" charset="77"/>
              </a:rPr>
              <a:t>	</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dirty="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a:t>
            </a:r>
            <a:endParaRPr lang="en-US" dirty="0">
              <a:solidFill>
                <a:schemeClr val="tx1"/>
              </a:solidFill>
            </a:endParaRPr>
          </a:p>
        </p:txBody>
      </p:sp>
    </p:spTree>
    <p:extLst>
      <p:ext uri="{BB962C8B-B14F-4D97-AF65-F5344CB8AC3E}">
        <p14:creationId xmlns:p14="http://schemas.microsoft.com/office/powerpoint/2010/main" val="175429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4">
            <a:extLst>
              <a:ext uri="{FF2B5EF4-FFF2-40B4-BE49-F238E27FC236}">
                <a16:creationId xmlns:a16="http://schemas.microsoft.com/office/drawing/2014/main" id="{06254985-7120-C57B-662F-36B1141C0B14}"/>
              </a:ext>
            </a:extLst>
          </p:cNvPr>
          <p:cNvSpPr txBox="1"/>
          <p:nvPr/>
        </p:nvSpPr>
        <p:spPr>
          <a:xfrm>
            <a:off x="60960" y="3429000"/>
            <a:ext cx="12195180" cy="2083455"/>
          </a:xfrm>
          <a:prstGeom prst="rect">
            <a:avLst/>
          </a:prstGeom>
        </p:spPr>
        <p:txBody>
          <a:bodyPr lIns="0" tIns="0" rIns="0" bIns="0" rtlCol="0" anchor="t">
            <a:spAutoFit/>
          </a:bodyPr>
          <a:lstStyle/>
          <a:p>
            <a:pPr marL="0" marR="0" lvl="0" indent="0" algn="ctr" defTabSz="609630" rtl="0" eaLnBrk="1" fontAlgn="auto" latinLnBrk="0" hangingPunct="1">
              <a:lnSpc>
                <a:spcPts val="5280"/>
              </a:lnSpc>
              <a:spcBef>
                <a:spcPts val="0"/>
              </a:spcBef>
              <a:spcAft>
                <a:spcPts val="0"/>
              </a:spcAft>
              <a:buClrTx/>
              <a:buSzTx/>
              <a:buFontTx/>
              <a:buNone/>
              <a:tabLst/>
              <a:defRPr/>
            </a:pPr>
            <a:r>
              <a:rPr kumimoji="0" lang="en-GB" sz="7200" b="1" i="0" u="none" strike="noStrike" kern="1200" cap="none" spc="0" normalizeH="0" baseline="0" noProof="0" dirty="0" err="1">
                <a:ln>
                  <a:noFill/>
                </a:ln>
                <a:solidFill>
                  <a:prstClr val="white"/>
                </a:solidFill>
                <a:effectLst/>
                <a:uLnTx/>
                <a:uFillTx/>
                <a:latin typeface="Montserrat" panose="00000500000000000000" pitchFamily="2" charset="-70"/>
                <a:ea typeface="Calibri" panose="020F0502020204030204" pitchFamily="34" charset="0"/>
                <a:cs typeface="Times New Roman" panose="02020603050405020304" pitchFamily="18" charset="0"/>
              </a:rPr>
              <a:t>Darbības</a:t>
            </a:r>
            <a:r>
              <a:rPr kumimoji="0" lang="en-GB" sz="7200" b="1" i="0" u="none" strike="noStrike" kern="1200" cap="none" spc="0" normalizeH="0" baseline="0" noProof="0" dirty="0">
                <a:ln>
                  <a:noFill/>
                </a:ln>
                <a:solidFill>
                  <a:prstClr val="white"/>
                </a:solidFill>
                <a:effectLst/>
                <a:uLnTx/>
                <a:uFillTx/>
                <a:latin typeface="Montserrat" panose="00000500000000000000" pitchFamily="2" charset="-70"/>
                <a:ea typeface="Calibri" panose="020F0502020204030204" pitchFamily="34" charset="0"/>
                <a:cs typeface="Times New Roman" panose="02020603050405020304" pitchFamily="18" charset="0"/>
              </a:rPr>
              <a:t> </a:t>
            </a:r>
            <a:r>
              <a:rPr kumimoji="0" lang="en-GB" sz="7200" b="1" i="0" u="none" strike="noStrike" kern="1200" cap="none" spc="0" normalizeH="0" baseline="0" noProof="0" dirty="0" err="1">
                <a:ln>
                  <a:noFill/>
                </a:ln>
                <a:solidFill>
                  <a:prstClr val="white"/>
                </a:solidFill>
                <a:effectLst/>
                <a:uLnTx/>
                <a:uFillTx/>
                <a:latin typeface="Montserrat" panose="00000500000000000000" pitchFamily="2" charset="-70"/>
                <a:ea typeface="Calibri" panose="020F0502020204030204" pitchFamily="34" charset="0"/>
                <a:cs typeface="Times New Roman" panose="02020603050405020304" pitchFamily="18" charset="0"/>
              </a:rPr>
              <a:t>pārskats</a:t>
            </a:r>
            <a:endParaRPr kumimoji="0" lang="lv-LV" sz="7200" b="1" i="0" u="none" strike="noStrike" kern="1200" cap="none" spc="0" normalizeH="0" baseline="0" noProof="0" dirty="0">
              <a:ln>
                <a:noFill/>
              </a:ln>
              <a:solidFill>
                <a:prstClr val="white"/>
              </a:solidFill>
              <a:effectLst/>
              <a:uLnTx/>
              <a:uFillTx/>
              <a:latin typeface="Montserrat" panose="00000500000000000000" pitchFamily="2" charset="-7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201</a:t>
            </a:r>
            <a:r>
              <a:rPr kumimoji="0" lang="lv-LV" sz="4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9</a:t>
            </a:r>
            <a:r>
              <a:rPr kumimoji="0" lang="pt-BR" sz="4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a:t>
            </a:r>
            <a:r>
              <a:rPr kumimoji="0" lang="lv-LV" sz="4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 - </a:t>
            </a:r>
            <a:r>
              <a:rPr kumimoji="0" lang="pt-BR" sz="4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20</a:t>
            </a:r>
            <a:r>
              <a:rPr kumimoji="0" lang="lv-LV" sz="4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24</a:t>
            </a:r>
            <a:r>
              <a:rPr kumimoji="0" lang="pt-BR" sz="4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.gad</a:t>
            </a:r>
            <a:r>
              <a:rPr kumimoji="0" lang="lv-LV" sz="4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s</a:t>
            </a:r>
            <a:endParaRPr kumimoji="0" lang="en-US" sz="4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609630" rtl="0" eaLnBrk="1" fontAlgn="auto" latinLnBrk="0" hangingPunct="1">
              <a:lnSpc>
                <a:spcPts val="5280"/>
              </a:lnSpc>
              <a:spcBef>
                <a:spcPts val="0"/>
              </a:spcBef>
              <a:spcAft>
                <a:spcPts val="0"/>
              </a:spcAft>
              <a:buClrTx/>
              <a:buSzTx/>
              <a:buFontTx/>
              <a:buNone/>
              <a:tabLst/>
              <a:defRPr/>
            </a:pPr>
            <a:endParaRPr kumimoji="0" lang="en-US" sz="7200" b="1" i="0" u="none" strike="noStrike" kern="1200" cap="all" spc="0" normalizeH="0" baseline="0" noProof="0" dirty="0">
              <a:ln>
                <a:noFill/>
              </a:ln>
              <a:solidFill>
                <a:prstClr val="white"/>
              </a:solidFill>
              <a:effectLst/>
              <a:uLnTx/>
              <a:uFillTx/>
              <a:latin typeface="Montserrat" panose="00000500000000000000" pitchFamily="2" charset="-70"/>
              <a:ea typeface="+mn-ea"/>
              <a:cs typeface="+mn-cs"/>
            </a:endParaRPr>
          </a:p>
        </p:txBody>
      </p:sp>
      <p:sp>
        <p:nvSpPr>
          <p:cNvPr id="12" name="TextBox 2">
            <a:extLst>
              <a:ext uri="{FF2B5EF4-FFF2-40B4-BE49-F238E27FC236}">
                <a16:creationId xmlns:a16="http://schemas.microsoft.com/office/drawing/2014/main" id="{38DEB83C-A5E3-EA35-A943-63321E881E12}"/>
              </a:ext>
            </a:extLst>
          </p:cNvPr>
          <p:cNvSpPr txBox="1"/>
          <p:nvPr/>
        </p:nvSpPr>
        <p:spPr>
          <a:xfrm>
            <a:off x="60960" y="6380480"/>
            <a:ext cx="12070080" cy="153888"/>
          </a:xfrm>
          <a:prstGeom prst="rect">
            <a:avLst/>
          </a:prstGeom>
        </p:spPr>
        <p:txBody>
          <a:bodyPr lIns="0" tIns="0" rIns="0" bIns="0" rtlCol="0" anchor="t">
            <a:spAutoFit/>
          </a:bodyPr>
          <a:lstStyle/>
          <a:p>
            <a:pPr marL="0" marR="0" lvl="0" indent="0" algn="ctr" defTabSz="60963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  GUNĀRS DZENIS  	0</a:t>
            </a:r>
            <a:r>
              <a:rPr kumimoji="0" lang="en-GB" sz="1000" b="0" i="0" u="none" strike="noStrike" kern="1200" cap="none" spc="0" normalizeH="0" baseline="0" noProof="0" dirty="0">
                <a:ln>
                  <a:noFill/>
                </a:ln>
                <a:solidFill>
                  <a:srgbClr val="FFFFFF"/>
                </a:solidFill>
                <a:effectLst/>
                <a:uLnTx/>
                <a:uFillTx/>
                <a:latin typeface="Montserrat" pitchFamily="2" charset="77"/>
                <a:ea typeface="+mn-ea"/>
                <a:cs typeface="+mn-cs"/>
              </a:rPr>
              <a:t>8.</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202</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4</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4267962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D536-A79E-3FA6-2602-663F6453EF05}"/>
              </a:ext>
            </a:extLst>
          </p:cNvPr>
          <p:cNvSpPr>
            <a:spLocks noGrp="1"/>
          </p:cNvSpPr>
          <p:nvPr>
            <p:ph type="title"/>
          </p:nvPr>
        </p:nvSpPr>
        <p:spPr/>
        <p:txBody>
          <a:bodyPr>
            <a:noAutofit/>
          </a:bodyPr>
          <a:lstStyle/>
          <a:p>
            <a:r>
              <a:rPr lang="lv-LV" sz="3200" b="1" dirty="0">
                <a:latin typeface="Montserrat" panose="00000500000000000000" pitchFamily="2" charset="0"/>
              </a:rPr>
              <a:t>Laikā no 2019.gada līdz 2024.gadam</a:t>
            </a:r>
            <a:br>
              <a:rPr lang="lv-LV" sz="3200" b="1" dirty="0">
                <a:latin typeface="Montserrat" panose="00000500000000000000" pitchFamily="2" charset="0"/>
              </a:rPr>
            </a:br>
            <a:br>
              <a:rPr lang="lv-LV" sz="3200" b="1" dirty="0">
                <a:latin typeface="Montserrat" panose="00000500000000000000" pitchFamily="2" charset="0"/>
              </a:rPr>
            </a:br>
            <a:r>
              <a:rPr lang="lv-LV" sz="3200" b="1" dirty="0">
                <a:solidFill>
                  <a:schemeClr val="accent1">
                    <a:lumMod val="75000"/>
                  </a:schemeClr>
                </a:solidFill>
                <a:latin typeface="Montserrat" panose="00000500000000000000" pitchFamily="2" charset="0"/>
              </a:rPr>
              <a:t>Pārvaldība</a:t>
            </a:r>
            <a:endParaRPr lang="en-US" sz="3200" b="1" dirty="0">
              <a:latin typeface="Montserrat" panose="00000500000000000000" pitchFamily="2" charset="0"/>
            </a:endParaRPr>
          </a:p>
        </p:txBody>
      </p:sp>
      <p:sp>
        <p:nvSpPr>
          <p:cNvPr id="3" name="Content Placeholder 2">
            <a:extLst>
              <a:ext uri="{FF2B5EF4-FFF2-40B4-BE49-F238E27FC236}">
                <a16:creationId xmlns:a16="http://schemas.microsoft.com/office/drawing/2014/main" id="{C13F730C-456D-DC47-A067-25FDA10940A4}"/>
              </a:ext>
            </a:extLst>
          </p:cNvPr>
          <p:cNvSpPr>
            <a:spLocks noGrp="1"/>
          </p:cNvSpPr>
          <p:nvPr>
            <p:ph idx="1"/>
          </p:nvPr>
        </p:nvSpPr>
        <p:spPr/>
        <p:txBody>
          <a:bodyPr/>
          <a:lstStyle/>
          <a:p>
            <a:pPr marL="0" indent="0">
              <a:buNone/>
            </a:pPr>
            <a:endPar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endPar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endParaRPr lang="lv-LV" dirty="0">
              <a:solidFill>
                <a:srgbClr val="000000"/>
              </a:solidFill>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pPr algn="just"/>
            <a:r>
              <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2022. gadā CK apvienota </a:t>
            </a:r>
            <a:r>
              <a:rPr lang="lv-LV" sz="2800" b="1"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ar Ādažu Saimniecības un infrastruktūras nodaļu.</a:t>
            </a:r>
          </a:p>
          <a:p>
            <a:pPr algn="just"/>
            <a:r>
              <a:rPr lang="lv-LV" dirty="0">
                <a:solidFill>
                  <a:srgbClr val="000000"/>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N</a:t>
            </a:r>
            <a:r>
              <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o 2024. gada janvāra </a:t>
            </a:r>
            <a:r>
              <a:rPr lang="lv-LV" sz="2800" b="1"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pārņemti</a:t>
            </a:r>
            <a:r>
              <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 visi Ādažu novada </a:t>
            </a:r>
            <a:r>
              <a:rPr lang="lv-LV" sz="2800" b="1"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izglītības iestāžu tehniskie darbinieki</a:t>
            </a:r>
            <a:r>
              <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 </a:t>
            </a:r>
          </a:p>
          <a:p>
            <a:pPr algn="just"/>
            <a:r>
              <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Pārdalīti veicamie pienākumi darba </a:t>
            </a:r>
            <a:r>
              <a:rPr lang="lv-LV" sz="2800" b="1"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efektivitātes uzlabošanai.</a:t>
            </a:r>
            <a:endParaRPr lang="en-US" b="1" dirty="0"/>
          </a:p>
        </p:txBody>
      </p:sp>
      <p:sp>
        <p:nvSpPr>
          <p:cNvPr id="4" name="Footer Placeholder 3">
            <a:extLst>
              <a:ext uri="{FF2B5EF4-FFF2-40B4-BE49-F238E27FC236}">
                <a16:creationId xmlns:a16="http://schemas.microsoft.com/office/drawing/2014/main" id="{4CBFF5D8-400C-3945-A85A-94A3752A7592}"/>
              </a:ext>
            </a:extLst>
          </p:cNvPr>
          <p:cNvSpPr>
            <a:spLocks noGrp="1"/>
          </p:cNvSpPr>
          <p:nvPr>
            <p:ph type="ftr" sz="quarter" idx="11"/>
          </p:nvPr>
        </p:nvSpPr>
        <p:spPr/>
        <p:txBody>
          <a:bodyPr/>
          <a:lstStyle/>
          <a:p>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GUNĀRS DZENIS  </a:t>
            </a:r>
            <a:r>
              <a:rPr lang="lv-LV" sz="1200" dirty="0">
                <a:solidFill>
                  <a:schemeClr val="tx1"/>
                </a:solidFill>
                <a:latin typeface="Montserrat" pitchFamily="2" charset="77"/>
              </a:rPr>
              <a:t>	</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dirty="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a:t>
            </a:r>
            <a:endParaRPr lang="en-US" dirty="0">
              <a:solidFill>
                <a:schemeClr val="tx1"/>
              </a:solidFill>
            </a:endParaRPr>
          </a:p>
        </p:txBody>
      </p:sp>
      <p:pic>
        <p:nvPicPr>
          <p:cNvPr id="7" name="Picture 6">
            <a:extLst>
              <a:ext uri="{FF2B5EF4-FFF2-40B4-BE49-F238E27FC236}">
                <a16:creationId xmlns:a16="http://schemas.microsoft.com/office/drawing/2014/main" id="{8B722A6A-35B1-EF5E-1250-1AE1718C623D}"/>
              </a:ext>
            </a:extLst>
          </p:cNvPr>
          <p:cNvPicPr>
            <a:picLocks noChangeAspect="1"/>
          </p:cNvPicPr>
          <p:nvPr/>
        </p:nvPicPr>
        <p:blipFill>
          <a:blip r:embed="rId2"/>
          <a:stretch>
            <a:fillRect/>
          </a:stretch>
        </p:blipFill>
        <p:spPr>
          <a:xfrm>
            <a:off x="5178795" y="1201192"/>
            <a:ext cx="4560152" cy="1935413"/>
          </a:xfrm>
          <a:prstGeom prst="rect">
            <a:avLst/>
          </a:prstGeom>
        </p:spPr>
      </p:pic>
    </p:spTree>
    <p:extLst>
      <p:ext uri="{BB962C8B-B14F-4D97-AF65-F5344CB8AC3E}">
        <p14:creationId xmlns:p14="http://schemas.microsoft.com/office/powerpoint/2010/main" val="888608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D536-A79E-3FA6-2602-663F6453EF05}"/>
              </a:ext>
            </a:extLst>
          </p:cNvPr>
          <p:cNvSpPr>
            <a:spLocks noGrp="1"/>
          </p:cNvSpPr>
          <p:nvPr>
            <p:ph type="title"/>
          </p:nvPr>
        </p:nvSpPr>
        <p:spPr>
          <a:xfrm>
            <a:off x="838200" y="365126"/>
            <a:ext cx="10515600" cy="1912248"/>
          </a:xfrm>
        </p:spPr>
        <p:txBody>
          <a:bodyPr>
            <a:noAutofit/>
          </a:bodyPr>
          <a:lstStyle/>
          <a:p>
            <a:br>
              <a:rPr lang="lv-LV" sz="3200" b="1" dirty="0">
                <a:latin typeface="Montserrat" panose="00000500000000000000" pitchFamily="2" charset="0"/>
              </a:rPr>
            </a:br>
            <a:r>
              <a:rPr lang="lv-LV" sz="3200" b="1" dirty="0">
                <a:latin typeface="Montserrat" panose="00000500000000000000" pitchFamily="2" charset="0"/>
              </a:rPr>
              <a:t>Laikā no 2019.gada līdz 2024.gadam</a:t>
            </a:r>
            <a:br>
              <a:rPr lang="lv-LV" sz="3200" b="1" dirty="0">
                <a:latin typeface="Montserrat" panose="00000500000000000000" pitchFamily="2" charset="0"/>
              </a:rPr>
            </a:br>
            <a:r>
              <a:rPr lang="lv-LV" sz="3200" b="1" dirty="0">
                <a:solidFill>
                  <a:schemeClr val="accent1">
                    <a:lumMod val="75000"/>
                  </a:schemeClr>
                </a:solidFill>
                <a:latin typeface="Montserrat" panose="00000500000000000000" pitchFamily="2" charset="0"/>
              </a:rPr>
              <a:t>Pārvaldība</a:t>
            </a:r>
            <a:br>
              <a:rPr lang="lv-LV" sz="3200" b="1" dirty="0">
                <a:solidFill>
                  <a:schemeClr val="accent1">
                    <a:lumMod val="75000"/>
                  </a:schemeClr>
                </a:solidFill>
                <a:latin typeface="Montserrat" panose="00000500000000000000" pitchFamily="2" charset="0"/>
              </a:rPr>
            </a:br>
            <a:r>
              <a:rPr lang="lv-LV" sz="3200" b="1" dirty="0">
                <a:solidFill>
                  <a:srgbClr val="828847"/>
                </a:solidFill>
                <a:latin typeface="Montserrat" panose="00000500000000000000" pitchFamily="2" charset="0"/>
              </a:rPr>
              <a:t>Plānošana</a:t>
            </a:r>
            <a:endParaRPr lang="en-US" sz="3200" b="1" dirty="0">
              <a:solidFill>
                <a:srgbClr val="828847"/>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C13F730C-456D-DC47-A067-25FDA10940A4}"/>
              </a:ext>
            </a:extLst>
          </p:cNvPr>
          <p:cNvSpPr>
            <a:spLocks noGrp="1"/>
          </p:cNvSpPr>
          <p:nvPr>
            <p:ph idx="1"/>
          </p:nvPr>
        </p:nvSpPr>
        <p:spPr>
          <a:xfrm>
            <a:off x="838200" y="2941607"/>
            <a:ext cx="10515600" cy="2984739"/>
          </a:xfrm>
        </p:spPr>
        <p:txBody>
          <a:bodyPr>
            <a:normAutofit/>
          </a:bodyPr>
          <a:lstStyle/>
          <a:p>
            <a:pPr algn="just">
              <a:lnSpc>
                <a:spcPct val="107000"/>
              </a:lnSpc>
              <a:spcAft>
                <a:spcPts val="800"/>
              </a:spcAft>
            </a:pPr>
            <a:r>
              <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Ikgadēji -  veicamo </a:t>
            </a:r>
            <a:r>
              <a:rPr lang="lv-LV" sz="2800" b="1"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darba plāns</a:t>
            </a:r>
            <a:r>
              <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 kas ir saskaņā ar pieejamo budžetu un CK sasniedzamajiem mērķiem. </a:t>
            </a:r>
          </a:p>
          <a:p>
            <a:pPr algn="just">
              <a:lnSpc>
                <a:spcPct val="107000"/>
              </a:lnSpc>
              <a:spcAft>
                <a:spcPts val="800"/>
              </a:spcAft>
            </a:pPr>
            <a:r>
              <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Reizi ceturksnī - </a:t>
            </a:r>
            <a:r>
              <a:rPr lang="lv-LV" sz="2800" b="1"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atskaites</a:t>
            </a:r>
            <a:r>
              <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 Pašvaldības domes deputātiem, par budžeta izpildi. </a:t>
            </a:r>
          </a:p>
        </p:txBody>
      </p:sp>
      <p:sp>
        <p:nvSpPr>
          <p:cNvPr id="4" name="Footer Placeholder 3">
            <a:extLst>
              <a:ext uri="{FF2B5EF4-FFF2-40B4-BE49-F238E27FC236}">
                <a16:creationId xmlns:a16="http://schemas.microsoft.com/office/drawing/2014/main" id="{4CBFF5D8-400C-3945-A85A-94A3752A7592}"/>
              </a:ext>
            </a:extLst>
          </p:cNvPr>
          <p:cNvSpPr>
            <a:spLocks noGrp="1"/>
          </p:cNvSpPr>
          <p:nvPr>
            <p:ph type="ftr" sz="quarter" idx="11"/>
          </p:nvPr>
        </p:nvSpPr>
        <p:spPr/>
        <p:txBody>
          <a:bodyPr/>
          <a:lstStyle/>
          <a:p>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GUNĀRS DZENIS  </a:t>
            </a:r>
            <a:r>
              <a:rPr lang="lv-LV" sz="1200" dirty="0">
                <a:solidFill>
                  <a:schemeClr val="tx1"/>
                </a:solidFill>
                <a:latin typeface="Montserrat" pitchFamily="2" charset="77"/>
              </a:rPr>
              <a:t> 	</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dirty="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a:t>
            </a:r>
            <a:endParaRPr lang="en-US" dirty="0">
              <a:solidFill>
                <a:schemeClr val="tx1"/>
              </a:solidFill>
            </a:endParaRPr>
          </a:p>
        </p:txBody>
      </p:sp>
    </p:spTree>
    <p:extLst>
      <p:ext uri="{BB962C8B-B14F-4D97-AF65-F5344CB8AC3E}">
        <p14:creationId xmlns:p14="http://schemas.microsoft.com/office/powerpoint/2010/main" val="4293087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D536-A79E-3FA6-2602-663F6453EF05}"/>
              </a:ext>
            </a:extLst>
          </p:cNvPr>
          <p:cNvSpPr>
            <a:spLocks noGrp="1"/>
          </p:cNvSpPr>
          <p:nvPr>
            <p:ph type="title"/>
          </p:nvPr>
        </p:nvSpPr>
        <p:spPr/>
        <p:txBody>
          <a:bodyPr>
            <a:noAutofit/>
          </a:bodyPr>
          <a:lstStyle/>
          <a:p>
            <a:br>
              <a:rPr lang="lv-LV" sz="3200" b="1" dirty="0">
                <a:latin typeface="Montserrat" panose="00000500000000000000" pitchFamily="2" charset="0"/>
              </a:rPr>
            </a:br>
            <a:r>
              <a:rPr lang="lv-LV" sz="3200" b="1" dirty="0">
                <a:latin typeface="Montserrat" panose="00000500000000000000" pitchFamily="2" charset="0"/>
              </a:rPr>
              <a:t>Laikā no 2019.gada līdz 2024.gadam</a:t>
            </a:r>
            <a:br>
              <a:rPr lang="lv-LV" sz="3200" b="1" dirty="0">
                <a:latin typeface="Montserrat" panose="00000500000000000000" pitchFamily="2" charset="0"/>
              </a:rPr>
            </a:br>
            <a:r>
              <a:rPr lang="lv-LV" sz="3200" b="1" dirty="0">
                <a:solidFill>
                  <a:schemeClr val="accent1">
                    <a:lumMod val="75000"/>
                  </a:schemeClr>
                </a:solidFill>
                <a:latin typeface="Montserrat" panose="00000500000000000000" pitchFamily="2" charset="0"/>
              </a:rPr>
              <a:t>Pārvaldība</a:t>
            </a:r>
            <a:br>
              <a:rPr lang="lv-LV" sz="3200" b="1" dirty="0">
                <a:solidFill>
                  <a:schemeClr val="accent1">
                    <a:lumMod val="75000"/>
                  </a:schemeClr>
                </a:solidFill>
                <a:latin typeface="Montserrat" panose="00000500000000000000" pitchFamily="2" charset="0"/>
              </a:rPr>
            </a:br>
            <a:r>
              <a:rPr lang="lv-LV" sz="3200" b="1" dirty="0">
                <a:solidFill>
                  <a:srgbClr val="828847"/>
                </a:solidFill>
                <a:latin typeface="Montserrat" panose="00000500000000000000" pitchFamily="2" charset="0"/>
              </a:rPr>
              <a:t>Darbinieki</a:t>
            </a:r>
            <a:endParaRPr lang="en-US" sz="3200" b="1" dirty="0">
              <a:solidFill>
                <a:srgbClr val="828847"/>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C13F730C-456D-DC47-A067-25FDA10940A4}"/>
              </a:ext>
            </a:extLst>
          </p:cNvPr>
          <p:cNvSpPr>
            <a:spLocks noGrp="1"/>
          </p:cNvSpPr>
          <p:nvPr>
            <p:ph idx="1"/>
          </p:nvPr>
        </p:nvSpPr>
        <p:spPr>
          <a:xfrm>
            <a:off x="678712" y="2023104"/>
            <a:ext cx="10515600" cy="4351338"/>
          </a:xfrm>
        </p:spPr>
        <p:txBody>
          <a:bodyPr>
            <a:normAutofit fontScale="77500" lnSpcReduction="20000"/>
          </a:bodyPr>
          <a:lstStyle/>
          <a:p>
            <a:endPar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endParaRPr lang="lv-LV" dirty="0">
              <a:solidFill>
                <a:srgbClr val="000000"/>
              </a:solidFill>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endPar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endParaRPr lang="lv-LV" dirty="0">
              <a:solidFill>
                <a:srgbClr val="000000"/>
              </a:solidFill>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endPar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endPar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endPar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pPr marL="0" indent="0" algn="just">
              <a:buNone/>
            </a:pPr>
            <a:r>
              <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CK apvieno dažādu jomu speciālistus un katra darbinieka individuālais sniegums ietekmē CK darba uzdevumu izpildi, tāpēc CK katru gadu rīko:</a:t>
            </a:r>
          </a:p>
          <a:p>
            <a:r>
              <a:rPr lang="lv-LV" sz="2800" b="1"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darbinieku apmācības</a:t>
            </a:r>
            <a:r>
              <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a:t>
            </a:r>
          </a:p>
          <a:p>
            <a:pPr algn="just"/>
            <a:r>
              <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kopīgus pasākumus, pieredzes apmaiņu, kas veicina darbinieku iesaisti un </a:t>
            </a:r>
            <a:r>
              <a:rPr lang="lv-LV" sz="2800" b="1"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komandas saliedēšanos. </a:t>
            </a:r>
            <a:endParaRPr lang="lv-LV" sz="2800" b="1" dirty="0">
              <a:effectLst/>
              <a:latin typeface="Montserrat" panose="00000500000000000000" pitchFamily="2" charset="-7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4CBFF5D8-400C-3945-A85A-94A3752A7592}"/>
              </a:ext>
            </a:extLst>
          </p:cNvPr>
          <p:cNvSpPr>
            <a:spLocks noGrp="1"/>
          </p:cNvSpPr>
          <p:nvPr>
            <p:ph type="ftr" sz="quarter" idx="11"/>
          </p:nvPr>
        </p:nvSpPr>
        <p:spPr/>
        <p:txBody>
          <a:bodyPr/>
          <a:lstStyle/>
          <a:p>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GUNĀRS DZENIS  </a:t>
            </a:r>
            <a:r>
              <a:rPr lang="lv-LV" sz="1200" dirty="0">
                <a:solidFill>
                  <a:schemeClr val="tx1"/>
                </a:solidFill>
                <a:latin typeface="Montserrat" pitchFamily="2" charset="77"/>
              </a:rPr>
              <a:t> 	</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dirty="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a:t>
            </a:r>
            <a:endParaRPr lang="en-US" dirty="0">
              <a:solidFill>
                <a:schemeClr val="tx1"/>
              </a:solidFill>
            </a:endParaRPr>
          </a:p>
        </p:txBody>
      </p:sp>
      <p:pic>
        <p:nvPicPr>
          <p:cNvPr id="5" name="Picture 4">
            <a:extLst>
              <a:ext uri="{FF2B5EF4-FFF2-40B4-BE49-F238E27FC236}">
                <a16:creationId xmlns:a16="http://schemas.microsoft.com/office/drawing/2014/main" id="{EA3A7950-313B-1F9D-387C-B587865CA1E8}"/>
              </a:ext>
            </a:extLst>
          </p:cNvPr>
          <p:cNvPicPr>
            <a:picLocks noChangeAspect="1"/>
          </p:cNvPicPr>
          <p:nvPr/>
        </p:nvPicPr>
        <p:blipFill>
          <a:blip r:embed="rId2"/>
          <a:stretch>
            <a:fillRect/>
          </a:stretch>
        </p:blipFill>
        <p:spPr>
          <a:xfrm>
            <a:off x="3777249" y="1397518"/>
            <a:ext cx="4956478" cy="2792210"/>
          </a:xfrm>
          <a:prstGeom prst="rect">
            <a:avLst/>
          </a:prstGeom>
        </p:spPr>
      </p:pic>
    </p:spTree>
    <p:extLst>
      <p:ext uri="{BB962C8B-B14F-4D97-AF65-F5344CB8AC3E}">
        <p14:creationId xmlns:p14="http://schemas.microsoft.com/office/powerpoint/2010/main" val="800195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D536-A79E-3FA6-2602-663F6453EF05}"/>
              </a:ext>
            </a:extLst>
          </p:cNvPr>
          <p:cNvSpPr>
            <a:spLocks noGrp="1"/>
          </p:cNvSpPr>
          <p:nvPr>
            <p:ph type="title"/>
          </p:nvPr>
        </p:nvSpPr>
        <p:spPr>
          <a:xfrm>
            <a:off x="838200" y="365126"/>
            <a:ext cx="10515600" cy="1912248"/>
          </a:xfrm>
        </p:spPr>
        <p:txBody>
          <a:bodyPr>
            <a:noAutofit/>
          </a:bodyPr>
          <a:lstStyle/>
          <a:p>
            <a:br>
              <a:rPr lang="lv-LV" sz="3200" b="1" dirty="0">
                <a:latin typeface="Montserrat" panose="00000500000000000000" pitchFamily="2" charset="0"/>
              </a:rPr>
            </a:br>
            <a:r>
              <a:rPr lang="lv-LV" sz="3200" b="1" dirty="0">
                <a:latin typeface="Montserrat" panose="00000500000000000000" pitchFamily="2" charset="0"/>
              </a:rPr>
              <a:t>Laikā no 2019.gada līdz 2024.gadam</a:t>
            </a:r>
            <a:br>
              <a:rPr lang="lv-LV" sz="3200" b="1" dirty="0">
                <a:latin typeface="Montserrat" panose="00000500000000000000" pitchFamily="2" charset="0"/>
              </a:rPr>
            </a:br>
            <a:r>
              <a:rPr lang="lv-LV" sz="3200" b="1" dirty="0">
                <a:solidFill>
                  <a:schemeClr val="accent1">
                    <a:lumMod val="75000"/>
                  </a:schemeClr>
                </a:solidFill>
                <a:latin typeface="Montserrat" panose="00000500000000000000" pitchFamily="2" charset="0"/>
              </a:rPr>
              <a:t>Pārvaldība</a:t>
            </a:r>
            <a:br>
              <a:rPr lang="lv-LV" sz="3200" b="1" dirty="0">
                <a:solidFill>
                  <a:schemeClr val="accent1">
                    <a:lumMod val="75000"/>
                  </a:schemeClr>
                </a:solidFill>
                <a:latin typeface="Montserrat" panose="00000500000000000000" pitchFamily="2" charset="0"/>
              </a:rPr>
            </a:br>
            <a:r>
              <a:rPr lang="lv-LV" sz="3200" b="1" dirty="0">
                <a:solidFill>
                  <a:srgbClr val="828847"/>
                </a:solidFill>
                <a:latin typeface="Montserrat" panose="00000500000000000000" pitchFamily="2" charset="0"/>
              </a:rPr>
              <a:t>Optimizācija</a:t>
            </a:r>
            <a:endParaRPr lang="en-US" sz="3200" b="1" dirty="0">
              <a:solidFill>
                <a:srgbClr val="828847"/>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C13F730C-456D-DC47-A067-25FDA10940A4}"/>
              </a:ext>
            </a:extLst>
          </p:cNvPr>
          <p:cNvSpPr>
            <a:spLocks noGrp="1"/>
          </p:cNvSpPr>
          <p:nvPr>
            <p:ph idx="1"/>
          </p:nvPr>
        </p:nvSpPr>
        <p:spPr>
          <a:xfrm>
            <a:off x="838200" y="2510287"/>
            <a:ext cx="10515600" cy="3605841"/>
          </a:xfrm>
        </p:spPr>
        <p:txBody>
          <a:bodyPr>
            <a:normAutofit fontScale="85000" lnSpcReduction="20000"/>
          </a:bodyPr>
          <a:lstStyle/>
          <a:p>
            <a:r>
              <a:rPr lang="lv-LV" dirty="0">
                <a:latin typeface="Montserrat" panose="00000500000000000000" pitchFamily="2" charset="0"/>
              </a:rPr>
              <a:t>Atteikšanās </a:t>
            </a:r>
            <a:r>
              <a:rPr lang="lv-LV" b="1" dirty="0">
                <a:latin typeface="Montserrat" panose="00000500000000000000" pitchFamily="2" charset="0"/>
              </a:rPr>
              <a:t>no pļaušanas ārpakalpojuma </a:t>
            </a:r>
            <a:r>
              <a:rPr lang="lv-LV" dirty="0">
                <a:latin typeface="Montserrat" panose="00000500000000000000" pitchFamily="2" charset="0"/>
              </a:rPr>
              <a:t>Ādažu pagastā.</a:t>
            </a:r>
          </a:p>
          <a:p>
            <a:r>
              <a:rPr lang="lv-LV" dirty="0">
                <a:latin typeface="Montserrat" panose="00000500000000000000" pitchFamily="2" charset="0"/>
              </a:rPr>
              <a:t>Atteikšanās </a:t>
            </a:r>
            <a:r>
              <a:rPr lang="lv-LV" b="1" dirty="0">
                <a:latin typeface="Montserrat" panose="00000500000000000000" pitchFamily="2" charset="0"/>
              </a:rPr>
              <a:t>ārpakalpojuma decentralizēto kanalizāciju reģistrēšanai </a:t>
            </a:r>
            <a:r>
              <a:rPr lang="lv-LV" dirty="0">
                <a:latin typeface="Montserrat" panose="00000500000000000000" pitchFamily="2" charset="0"/>
              </a:rPr>
              <a:t>Ādažu pagastā.</a:t>
            </a:r>
          </a:p>
          <a:p>
            <a:r>
              <a:rPr lang="lv-LV" dirty="0">
                <a:latin typeface="Montserrat" panose="00000500000000000000" pitchFamily="2" charset="0"/>
              </a:rPr>
              <a:t>Atteikšanās no ārpakalpojuma projektu saskaņošanā.</a:t>
            </a:r>
          </a:p>
          <a:p>
            <a:r>
              <a:rPr lang="lv-LV" b="1" dirty="0">
                <a:latin typeface="Montserrat" panose="00000500000000000000" pitchFamily="2" charset="0"/>
              </a:rPr>
              <a:t>SID daļas integrēšana </a:t>
            </a:r>
            <a:r>
              <a:rPr lang="lv-LV" dirty="0">
                <a:latin typeface="Montserrat" panose="00000500000000000000" pitchFamily="2" charset="0"/>
              </a:rPr>
              <a:t>CKS.</a:t>
            </a:r>
          </a:p>
          <a:p>
            <a:r>
              <a:rPr lang="lv-LV" dirty="0">
                <a:latin typeface="Montserrat" panose="00000500000000000000" pitchFamily="2" charset="0"/>
              </a:rPr>
              <a:t>Neaizpildīto amata vietu likvidēšana un </a:t>
            </a:r>
            <a:r>
              <a:rPr lang="lv-LV" b="1" dirty="0">
                <a:latin typeface="Montserrat" panose="00000500000000000000" pitchFamily="2" charset="0"/>
              </a:rPr>
              <a:t>atalgojuma izlīdzināšana </a:t>
            </a:r>
            <a:r>
              <a:rPr lang="lv-LV" dirty="0">
                <a:latin typeface="Montserrat" panose="00000500000000000000" pitchFamily="2" charset="0"/>
              </a:rPr>
              <a:t>pievienotajai struktūrai no SID.</a:t>
            </a:r>
          </a:p>
          <a:p>
            <a:r>
              <a:rPr lang="lv-LV" dirty="0">
                <a:latin typeface="Montserrat" panose="00000500000000000000" pitchFamily="2" charset="0"/>
              </a:rPr>
              <a:t>Sekmīga izglītības iestāžu apsaimniekošanas organizācija.</a:t>
            </a:r>
          </a:p>
          <a:p>
            <a:r>
              <a:rPr lang="lv-LV" b="1" dirty="0">
                <a:latin typeface="Montserrat" panose="00000500000000000000" pitchFamily="2" charset="0"/>
              </a:rPr>
              <a:t>Amata vietu samazināšana </a:t>
            </a:r>
            <a:r>
              <a:rPr lang="lv-LV" dirty="0">
                <a:latin typeface="Montserrat" panose="00000500000000000000" pitchFamily="2" charset="0"/>
              </a:rPr>
              <a:t>Ādažu pagasta izglītības iestāžu apsaimniekošanai.</a:t>
            </a:r>
          </a:p>
          <a:p>
            <a:pPr algn="just">
              <a:lnSpc>
                <a:spcPct val="107000"/>
              </a:lnSpc>
              <a:spcAft>
                <a:spcPts val="800"/>
              </a:spcAft>
            </a:pPr>
            <a:endParaRPr lang="lv-LV" sz="2800" dirty="0">
              <a:solidFill>
                <a:srgbClr val="000000"/>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4CBFF5D8-400C-3945-A85A-94A3752A7592}"/>
              </a:ext>
            </a:extLst>
          </p:cNvPr>
          <p:cNvSpPr>
            <a:spLocks noGrp="1"/>
          </p:cNvSpPr>
          <p:nvPr>
            <p:ph type="ftr" sz="quarter" idx="11"/>
          </p:nvPr>
        </p:nvSpPr>
        <p:spPr/>
        <p:txBody>
          <a:bodyPr/>
          <a:lstStyle/>
          <a:p>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GUNĀRS DZENIS  </a:t>
            </a:r>
            <a:r>
              <a:rPr lang="lv-LV" sz="1200" dirty="0">
                <a:solidFill>
                  <a:schemeClr val="tx1"/>
                </a:solidFill>
                <a:latin typeface="Montserrat" pitchFamily="2" charset="77"/>
              </a:rPr>
              <a:t> 	</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dirty="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a:t>
            </a:r>
            <a:endParaRPr lang="en-US" dirty="0">
              <a:solidFill>
                <a:schemeClr val="tx1"/>
              </a:solidFill>
            </a:endParaRPr>
          </a:p>
        </p:txBody>
      </p:sp>
    </p:spTree>
    <p:extLst>
      <p:ext uri="{BB962C8B-B14F-4D97-AF65-F5344CB8AC3E}">
        <p14:creationId xmlns:p14="http://schemas.microsoft.com/office/powerpoint/2010/main" val="3588160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D536-A79E-3FA6-2602-663F6453EF05}"/>
              </a:ext>
            </a:extLst>
          </p:cNvPr>
          <p:cNvSpPr>
            <a:spLocks noGrp="1"/>
          </p:cNvSpPr>
          <p:nvPr>
            <p:ph type="title"/>
          </p:nvPr>
        </p:nvSpPr>
        <p:spPr/>
        <p:txBody>
          <a:bodyPr>
            <a:noAutofit/>
          </a:bodyPr>
          <a:lstStyle/>
          <a:p>
            <a:br>
              <a:rPr lang="lv-LV" sz="3200" b="1" dirty="0">
                <a:latin typeface="Montserrat" panose="00000500000000000000" pitchFamily="2" charset="0"/>
              </a:rPr>
            </a:br>
            <a:r>
              <a:rPr lang="lv-LV" sz="3200" b="1" dirty="0">
                <a:latin typeface="Montserrat" panose="00000500000000000000" pitchFamily="2" charset="0"/>
              </a:rPr>
              <a:t>Laikā no 2019.gada līdz 2024.gadam</a:t>
            </a:r>
            <a:br>
              <a:rPr lang="lv-LV" sz="3200" b="1" dirty="0">
                <a:latin typeface="Montserrat" panose="00000500000000000000" pitchFamily="2" charset="0"/>
              </a:rPr>
            </a:br>
            <a:r>
              <a:rPr lang="lv-LV" sz="3200" b="1" dirty="0">
                <a:solidFill>
                  <a:schemeClr val="accent1">
                    <a:lumMod val="75000"/>
                  </a:schemeClr>
                </a:solidFill>
                <a:latin typeface="Montserrat" panose="00000500000000000000" pitchFamily="2" charset="0"/>
              </a:rPr>
              <a:t>Pārvaldība</a:t>
            </a:r>
            <a:br>
              <a:rPr lang="lv-LV" sz="3200" b="1" dirty="0">
                <a:solidFill>
                  <a:schemeClr val="accent1">
                    <a:lumMod val="75000"/>
                  </a:schemeClr>
                </a:solidFill>
                <a:latin typeface="Montserrat" panose="00000500000000000000" pitchFamily="2" charset="0"/>
              </a:rPr>
            </a:br>
            <a:r>
              <a:rPr lang="lv-LV" sz="3200" b="1" dirty="0">
                <a:solidFill>
                  <a:srgbClr val="828847"/>
                </a:solidFill>
                <a:latin typeface="Montserrat" panose="00000500000000000000" pitchFamily="2" charset="0"/>
              </a:rPr>
              <a:t>Digitālie risinājumi</a:t>
            </a:r>
            <a:endParaRPr lang="en-US" sz="3200" b="1" dirty="0">
              <a:solidFill>
                <a:srgbClr val="828847"/>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C13F730C-456D-DC47-A067-25FDA10940A4}"/>
              </a:ext>
            </a:extLst>
          </p:cNvPr>
          <p:cNvSpPr>
            <a:spLocks noGrp="1"/>
          </p:cNvSpPr>
          <p:nvPr>
            <p:ph idx="1"/>
          </p:nvPr>
        </p:nvSpPr>
        <p:spPr>
          <a:xfrm>
            <a:off x="838200" y="2005013"/>
            <a:ext cx="10515600" cy="4351338"/>
          </a:xfrm>
        </p:spPr>
        <p:txBody>
          <a:bodyPr>
            <a:normAutofit fontScale="70000" lnSpcReduction="20000"/>
          </a:bodyPr>
          <a:lstStyle/>
          <a:p>
            <a:pPr marL="0" indent="0" algn="just">
              <a:lnSpc>
                <a:spcPct val="107000"/>
              </a:lnSpc>
              <a:spcAft>
                <a:spcPts val="800"/>
              </a:spcAft>
              <a:buNone/>
            </a:pPr>
            <a:r>
              <a:rPr lang="lv-LV" sz="3000" b="1"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No 2019. gada aktīvi tik uzsākti ĢIS pilnveidošanas darbi -  ievadīta, </a:t>
            </a:r>
            <a:r>
              <a:rPr lang="lv-LV" sz="3000" b="1"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aktualizēta un uzturēta telpiski skatāma informācija:</a:t>
            </a:r>
            <a:endParaRPr lang="lv-LV" sz="3000" b="1"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p>
            <a:pPr marL="0" lvl="0" indent="0" algn="just">
              <a:lnSpc>
                <a:spcPct val="107000"/>
              </a:lnSpc>
              <a:buNone/>
            </a:pPr>
            <a:r>
              <a:rPr lang="lv-LV" sz="3000"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 </a:t>
            </a:r>
            <a:r>
              <a:rPr lang="lv-LV" sz="3000" b="1"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Atkritumu </a:t>
            </a:r>
            <a:r>
              <a:rPr lang="lv-LV" sz="3000" b="1" dirty="0" err="1">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apsaimniekotāju</a:t>
            </a:r>
            <a:r>
              <a:rPr lang="lv-LV" sz="3000" b="1"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 līgumi </a:t>
            </a:r>
            <a:r>
              <a:rPr lang="lv-LV" sz="3000"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(Carnikavas un Ādažu pagastā), kas tiek automātiski atjaunota;</a:t>
            </a:r>
            <a:endParaRPr lang="lv-LV" sz="30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p>
            <a:pPr marL="0" lvl="0" indent="0" algn="just">
              <a:lnSpc>
                <a:spcPct val="107000"/>
              </a:lnSpc>
              <a:buNone/>
            </a:pPr>
            <a:r>
              <a:rPr lang="lv-LV" sz="3000"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 </a:t>
            </a:r>
            <a:r>
              <a:rPr lang="lv-LV" sz="3000" b="1"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ĢIS</a:t>
            </a:r>
            <a:r>
              <a:rPr lang="lv-LV" sz="3000"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 sistēmā uzturēts Decentralizēto kanalizācijas sistēmu reģistrs, no 2022. gada </a:t>
            </a:r>
            <a:r>
              <a:rPr lang="lv-LV" sz="3000" b="1"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arī</a:t>
            </a:r>
            <a:r>
              <a:rPr lang="lv-LV" sz="3000"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 </a:t>
            </a:r>
            <a:r>
              <a:rPr lang="lv-LV" sz="3000" b="1"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Ādažu pagasta reģistrs;</a:t>
            </a:r>
            <a:endParaRPr lang="lv-LV" sz="3000" b="1"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p>
            <a:pPr marL="0" lvl="0" indent="0" algn="just">
              <a:lnSpc>
                <a:spcPct val="107000"/>
              </a:lnSpc>
              <a:buNone/>
            </a:pPr>
            <a:r>
              <a:rPr lang="lv-LV" sz="3000"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 </a:t>
            </a:r>
            <a:r>
              <a:rPr lang="lv-LV" sz="3000" b="1"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ĢIS</a:t>
            </a:r>
            <a:r>
              <a:rPr lang="lv-LV" sz="3000"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 sistēmā uzturēta aktuālā informācija par CK apsaimniekotajiem īpašumiem, inženierkomunikācijām, brauktuvēm un ūdenssaimniecības līgumiem;</a:t>
            </a:r>
            <a:endParaRPr lang="lv-LV" sz="30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p>
            <a:pPr marL="0" lvl="0" indent="0" algn="just">
              <a:lnSpc>
                <a:spcPct val="107000"/>
              </a:lnSpc>
              <a:spcAft>
                <a:spcPts val="800"/>
              </a:spcAft>
              <a:buNone/>
            </a:pPr>
            <a:r>
              <a:rPr lang="lv-LV" sz="3000"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 </a:t>
            </a:r>
            <a:r>
              <a:rPr lang="lv-LV" sz="3000" b="1"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ĢIS</a:t>
            </a:r>
            <a:r>
              <a:rPr lang="lv-LV" sz="3000" dirty="0">
                <a:solidFill>
                  <a:schemeClr val="bg2">
                    <a:lumMod val="10000"/>
                  </a:schemeClr>
                </a:solidFill>
                <a:effectLst/>
                <a:latin typeface="Montserrat" panose="00000500000000000000" pitchFamily="2" charset="-70"/>
                <a:ea typeface="Times New Roman" panose="02020603050405020304" pitchFamily="18" charset="0"/>
                <a:cs typeface="Times New Roman" panose="02020603050405020304" pitchFamily="18" charset="0"/>
              </a:rPr>
              <a:t> nodrošināta aktuālā informācija par augstas detalizācijas topogrāfisko informāciju, Valsts zemes dienesta datiem, Latvijas Ģeotelpiskās informācijas datiem, Teritorijas attīstības plānošanas informācijas datiem.</a:t>
            </a:r>
          </a:p>
          <a:p>
            <a:pPr marL="342900" lvl="0" indent="-342900" algn="just">
              <a:lnSpc>
                <a:spcPct val="107000"/>
              </a:lnSpc>
              <a:spcAft>
                <a:spcPts val="800"/>
              </a:spcAft>
              <a:buFont typeface="Symbol" panose="05050102010706020507" pitchFamily="18" charset="2"/>
              <a:buChar char=""/>
            </a:pPr>
            <a:endParaRPr lang="lv-LV" sz="28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4CBFF5D8-400C-3945-A85A-94A3752A7592}"/>
              </a:ext>
            </a:extLst>
          </p:cNvPr>
          <p:cNvSpPr>
            <a:spLocks noGrp="1"/>
          </p:cNvSpPr>
          <p:nvPr>
            <p:ph type="ftr" sz="quarter" idx="11"/>
          </p:nvPr>
        </p:nvSpPr>
        <p:spPr/>
        <p:txBody>
          <a:bodyPr/>
          <a:lstStyle/>
          <a:p>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GUNĀRS DZENIS  </a:t>
            </a:r>
            <a:r>
              <a:rPr lang="lv-LV" sz="1200" dirty="0">
                <a:solidFill>
                  <a:schemeClr val="tx1"/>
                </a:solidFill>
                <a:latin typeface="Montserrat" pitchFamily="2" charset="77"/>
              </a:rPr>
              <a:t> 	</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dirty="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a:t>
            </a:r>
            <a:endParaRPr lang="en-US" dirty="0">
              <a:solidFill>
                <a:schemeClr val="tx1"/>
              </a:solidFill>
            </a:endParaRPr>
          </a:p>
        </p:txBody>
      </p:sp>
    </p:spTree>
    <p:extLst>
      <p:ext uri="{BB962C8B-B14F-4D97-AF65-F5344CB8AC3E}">
        <p14:creationId xmlns:p14="http://schemas.microsoft.com/office/powerpoint/2010/main" val="1188869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D536-A79E-3FA6-2602-663F6453EF05}"/>
              </a:ext>
            </a:extLst>
          </p:cNvPr>
          <p:cNvSpPr>
            <a:spLocks noGrp="1"/>
          </p:cNvSpPr>
          <p:nvPr>
            <p:ph type="title"/>
          </p:nvPr>
        </p:nvSpPr>
        <p:spPr>
          <a:xfrm>
            <a:off x="838200" y="307763"/>
            <a:ext cx="10515600" cy="1325563"/>
          </a:xfrm>
        </p:spPr>
        <p:txBody>
          <a:bodyPr>
            <a:noAutofit/>
          </a:bodyPr>
          <a:lstStyle/>
          <a:p>
            <a:br>
              <a:rPr lang="lv-LV" sz="3200" b="1" dirty="0">
                <a:latin typeface="Montserrat" panose="00000500000000000000" pitchFamily="2" charset="0"/>
              </a:rPr>
            </a:br>
            <a:r>
              <a:rPr lang="lv-LV" sz="3200" b="1" dirty="0">
                <a:latin typeface="Montserrat" panose="00000500000000000000" pitchFamily="2" charset="0"/>
              </a:rPr>
              <a:t>Laikā no 2019.gada līdz 2024.gadam</a:t>
            </a:r>
            <a:br>
              <a:rPr lang="lv-LV" sz="3200" b="1" dirty="0">
                <a:latin typeface="Montserrat" panose="00000500000000000000" pitchFamily="2" charset="0"/>
              </a:rPr>
            </a:br>
            <a:r>
              <a:rPr lang="lv-LV" sz="3200" b="1" dirty="0">
                <a:solidFill>
                  <a:schemeClr val="accent1">
                    <a:lumMod val="75000"/>
                  </a:schemeClr>
                </a:solidFill>
                <a:latin typeface="Montserrat" panose="00000500000000000000" pitchFamily="2" charset="0"/>
              </a:rPr>
              <a:t>Pārvaldība</a:t>
            </a:r>
            <a:br>
              <a:rPr lang="lv-LV" sz="3200" b="1" dirty="0">
                <a:solidFill>
                  <a:schemeClr val="accent1">
                    <a:lumMod val="75000"/>
                  </a:schemeClr>
                </a:solidFill>
                <a:latin typeface="Montserrat" panose="00000500000000000000" pitchFamily="2" charset="0"/>
              </a:rPr>
            </a:br>
            <a:r>
              <a:rPr lang="lv-LV" sz="3200" b="1" dirty="0">
                <a:solidFill>
                  <a:srgbClr val="828847"/>
                </a:solidFill>
                <a:latin typeface="Montserrat" panose="00000500000000000000" pitchFamily="2" charset="0"/>
              </a:rPr>
              <a:t>Digitālie risinājumi</a:t>
            </a:r>
            <a:endParaRPr lang="en-US" sz="3200" b="1" dirty="0">
              <a:solidFill>
                <a:srgbClr val="828847"/>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C13F730C-456D-DC47-A067-25FDA10940A4}"/>
              </a:ext>
            </a:extLst>
          </p:cNvPr>
          <p:cNvSpPr>
            <a:spLocks noGrp="1"/>
          </p:cNvSpPr>
          <p:nvPr>
            <p:ph idx="1"/>
          </p:nvPr>
        </p:nvSpPr>
        <p:spPr>
          <a:xfrm>
            <a:off x="838200" y="2102515"/>
            <a:ext cx="10515600" cy="4351338"/>
          </a:xfrm>
        </p:spPr>
        <p:txBody>
          <a:bodyPr>
            <a:normAutofit fontScale="55000" lnSpcReduction="20000"/>
          </a:bodyPr>
          <a:lstStyle/>
          <a:p>
            <a:pPr algn="just">
              <a:lnSpc>
                <a:spcPct val="107000"/>
              </a:lnSpc>
              <a:spcBef>
                <a:spcPts val="600"/>
              </a:spcBef>
              <a:spcAft>
                <a:spcPts val="800"/>
              </a:spcAft>
            </a:pPr>
            <a:r>
              <a:rPr lang="lv-LV" sz="30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2020.g. uzsākta komunālo pakalpojumu un saimniecisko </a:t>
            </a:r>
            <a:r>
              <a:rPr lang="lv-LV" sz="3000" b="1"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līgumu parakstīšana elektroniski</a:t>
            </a:r>
            <a:r>
              <a:rPr lang="lv-LV" sz="30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 Šobrīd apmēram 90% līgumu tiek parakstīt elektroniski. Tiek konsultēti iedzīvotāji e-paraksta izmantošanā, lai veicinātu līgumu </a:t>
            </a:r>
            <a:r>
              <a:rPr lang="lv-LV" sz="3000" dirty="0" err="1">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digitalizāciju</a:t>
            </a:r>
            <a:r>
              <a:rPr lang="lv-LV" sz="30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 </a:t>
            </a:r>
            <a:endParaRPr lang="lv-LV" sz="30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p>
            <a:pPr algn="just">
              <a:lnSpc>
                <a:spcPct val="107000"/>
              </a:lnSpc>
              <a:spcBef>
                <a:spcPts val="600"/>
              </a:spcBef>
              <a:spcAft>
                <a:spcPts val="800"/>
              </a:spcAft>
            </a:pPr>
            <a:r>
              <a:rPr lang="lv-LV" sz="30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2023.g. izveidota </a:t>
            </a:r>
            <a:r>
              <a:rPr lang="lv-LV" sz="3000" b="1"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CK lapa </a:t>
            </a:r>
          </a:p>
          <a:p>
            <a:pPr marL="0" indent="0" algn="just">
              <a:lnSpc>
                <a:spcPct val="107000"/>
              </a:lnSpc>
              <a:spcBef>
                <a:spcPts val="600"/>
              </a:spcBef>
              <a:spcAft>
                <a:spcPts val="800"/>
              </a:spcAft>
              <a:buNone/>
            </a:pPr>
            <a:r>
              <a:rPr lang="lv-LV" sz="30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sociālo tīklu vietnē </a:t>
            </a:r>
            <a:r>
              <a:rPr lang="lv-LV" sz="3000" b="1"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a:t>
            </a:r>
            <a:r>
              <a:rPr lang="lv-LV" sz="3000" b="1" dirty="0" err="1">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Facebook</a:t>
            </a:r>
            <a:r>
              <a:rPr lang="lv-LV" sz="3000" b="1"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a:t>
            </a:r>
            <a:r>
              <a:rPr lang="lv-LV" sz="30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 </a:t>
            </a:r>
          </a:p>
          <a:p>
            <a:pPr marL="0" indent="0" algn="just">
              <a:lnSpc>
                <a:spcPct val="107000"/>
              </a:lnSpc>
              <a:spcBef>
                <a:spcPts val="600"/>
              </a:spcBef>
              <a:spcAft>
                <a:spcPts val="800"/>
              </a:spcAft>
              <a:buNone/>
            </a:pPr>
            <a:r>
              <a:rPr lang="lv-LV" sz="30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kur regulāri tiek ievietota aktuālā </a:t>
            </a:r>
          </a:p>
          <a:p>
            <a:pPr marL="0" indent="0" algn="just">
              <a:lnSpc>
                <a:spcPct val="107000"/>
              </a:lnSpc>
              <a:spcBef>
                <a:spcPts val="600"/>
              </a:spcBef>
              <a:spcAft>
                <a:spcPts val="800"/>
              </a:spcAft>
              <a:buNone/>
            </a:pPr>
            <a:r>
              <a:rPr lang="lv-LV" sz="30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informācija iedzīvotājiem. </a:t>
            </a:r>
            <a:endParaRPr lang="lv-LV" sz="30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p>
            <a:pPr algn="just">
              <a:lnSpc>
                <a:spcPct val="107000"/>
              </a:lnSpc>
              <a:spcBef>
                <a:spcPts val="600"/>
              </a:spcBef>
              <a:spcAft>
                <a:spcPts val="800"/>
              </a:spcAft>
            </a:pPr>
            <a:r>
              <a:rPr lang="lv-LV" sz="30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2024. g. ieviesta </a:t>
            </a:r>
            <a:r>
              <a:rPr lang="lv-LV" sz="3000" b="1"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elektronisko rēķinu apstrāde</a:t>
            </a:r>
            <a:r>
              <a:rPr lang="lv-LV" sz="30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 kas būtiski samazina resursu izlietojumu – drukājot un apstrādājot papīra dokumentus.</a:t>
            </a:r>
          </a:p>
          <a:p>
            <a:pPr algn="just">
              <a:lnSpc>
                <a:spcPct val="107000"/>
              </a:lnSpc>
              <a:spcBef>
                <a:spcPts val="600"/>
              </a:spcBef>
              <a:spcAft>
                <a:spcPts val="800"/>
              </a:spcAft>
            </a:pPr>
            <a:r>
              <a:rPr lang="lv-LV" sz="30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2024.g. izveidota </a:t>
            </a:r>
            <a:r>
              <a:rPr lang="lv-LV" sz="3000" b="1"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CK lapa “</a:t>
            </a:r>
            <a:r>
              <a:rPr lang="lv-LV" sz="3000" b="1" dirty="0" err="1">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Instagram</a:t>
            </a:r>
            <a:r>
              <a:rPr lang="lv-LV" sz="3000" b="1"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 </a:t>
            </a:r>
            <a:r>
              <a:rPr lang="lv-LV" sz="30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publicējot aktuālo  informāciju un popularizējot paveiktos darbus. </a:t>
            </a:r>
          </a:p>
          <a:p>
            <a:pPr algn="just">
              <a:lnSpc>
                <a:spcPct val="107000"/>
              </a:lnSpc>
              <a:spcBef>
                <a:spcPts val="600"/>
              </a:spcBef>
              <a:spcAft>
                <a:spcPts val="800"/>
              </a:spcAft>
            </a:pPr>
            <a:r>
              <a:rPr lang="lv-LV" sz="30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rPr>
              <a:t>Ieviesta </a:t>
            </a:r>
            <a:r>
              <a:rPr lang="lv-LV" sz="3000" b="1"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rPr>
              <a:t>energoresursu izlietojuma uzskaites platforma</a:t>
            </a:r>
            <a:r>
              <a:rPr lang="lv-LV" sz="30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rPr>
              <a:t>.</a:t>
            </a:r>
          </a:p>
          <a:p>
            <a:pPr marL="342900" lvl="0" indent="-342900" algn="just">
              <a:lnSpc>
                <a:spcPct val="107000"/>
              </a:lnSpc>
              <a:spcAft>
                <a:spcPts val="800"/>
              </a:spcAft>
              <a:buFont typeface="Symbol" panose="05050102010706020507" pitchFamily="18" charset="2"/>
              <a:buChar char=""/>
            </a:pPr>
            <a:endParaRPr lang="lv-LV" sz="28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4CBFF5D8-400C-3945-A85A-94A3752A7592}"/>
              </a:ext>
            </a:extLst>
          </p:cNvPr>
          <p:cNvSpPr>
            <a:spLocks noGrp="1"/>
          </p:cNvSpPr>
          <p:nvPr>
            <p:ph type="ftr" sz="quarter" idx="11"/>
          </p:nvPr>
        </p:nvSpPr>
        <p:spPr/>
        <p:txBody>
          <a:bodyPr/>
          <a:lstStyle/>
          <a:p>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GUNĀRS DZENIS  </a:t>
            </a:r>
            <a:r>
              <a:rPr lang="lv-LV" sz="1200" dirty="0">
                <a:solidFill>
                  <a:schemeClr val="tx1"/>
                </a:solidFill>
                <a:latin typeface="Montserrat" pitchFamily="2" charset="77"/>
              </a:rPr>
              <a:t>	</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dirty="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a:t>
            </a:r>
            <a:endParaRPr lang="en-US" dirty="0">
              <a:solidFill>
                <a:schemeClr val="tx1"/>
              </a:solidFill>
            </a:endParaRPr>
          </a:p>
        </p:txBody>
      </p:sp>
      <p:pic>
        <p:nvPicPr>
          <p:cNvPr id="5" name="Picture 4">
            <a:extLst>
              <a:ext uri="{FF2B5EF4-FFF2-40B4-BE49-F238E27FC236}">
                <a16:creationId xmlns:a16="http://schemas.microsoft.com/office/drawing/2014/main" id="{F69C8CBA-CEB1-973F-1668-5C3D671D7575}"/>
              </a:ext>
            </a:extLst>
          </p:cNvPr>
          <p:cNvPicPr>
            <a:picLocks noChangeAspect="1"/>
          </p:cNvPicPr>
          <p:nvPr/>
        </p:nvPicPr>
        <p:blipFill>
          <a:blip r:embed="rId2"/>
          <a:stretch>
            <a:fillRect/>
          </a:stretch>
        </p:blipFill>
        <p:spPr>
          <a:xfrm>
            <a:off x="5858540" y="3083420"/>
            <a:ext cx="4414910" cy="1352678"/>
          </a:xfrm>
          <a:prstGeom prst="rect">
            <a:avLst/>
          </a:prstGeom>
        </p:spPr>
      </p:pic>
    </p:spTree>
    <p:extLst>
      <p:ext uri="{BB962C8B-B14F-4D97-AF65-F5344CB8AC3E}">
        <p14:creationId xmlns:p14="http://schemas.microsoft.com/office/powerpoint/2010/main" val="1402776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0D809-7E28-A38E-BBD7-A4ED4FA9E944}"/>
              </a:ext>
            </a:extLst>
          </p:cNvPr>
          <p:cNvSpPr>
            <a:spLocks noGrp="1"/>
          </p:cNvSpPr>
          <p:nvPr>
            <p:ph type="title"/>
          </p:nvPr>
        </p:nvSpPr>
        <p:spPr/>
        <p:txBody>
          <a:bodyPr>
            <a:normAutofit/>
          </a:bodyPr>
          <a:lstStyle/>
          <a:p>
            <a:r>
              <a:rPr lang="lv-LV" sz="3200" b="1" dirty="0">
                <a:latin typeface="Montserrat" panose="00000500000000000000" pitchFamily="2" charset="0"/>
              </a:rPr>
              <a:t>Laikā no 2019.gada līdz 2024.gadam</a:t>
            </a:r>
            <a:br>
              <a:rPr lang="lv-LV" sz="3200" b="1" dirty="0">
                <a:latin typeface="Montserrat" panose="00000500000000000000" pitchFamily="2" charset="0"/>
              </a:rPr>
            </a:br>
            <a:r>
              <a:rPr lang="lv-LV" sz="3200" b="1" dirty="0">
                <a:solidFill>
                  <a:schemeClr val="accent1">
                    <a:lumMod val="75000"/>
                  </a:schemeClr>
                </a:solidFill>
                <a:latin typeface="Montserrat" panose="00000500000000000000" pitchFamily="2" charset="0"/>
              </a:rPr>
              <a:t>Pašvaldības īpašumu apsaimniekošana</a:t>
            </a:r>
            <a:endParaRPr lang="lv-LV" sz="6600" cap="all" dirty="0">
              <a:solidFill>
                <a:schemeClr val="accent1">
                  <a:lumMod val="75000"/>
                </a:schemeClr>
              </a:solidFill>
              <a:latin typeface="Montserrat" panose="00000500000000000000" pitchFamily="2" charset="-70"/>
            </a:endParaRPr>
          </a:p>
        </p:txBody>
      </p:sp>
      <p:sp>
        <p:nvSpPr>
          <p:cNvPr id="3" name="Content Placeholder 2">
            <a:extLst>
              <a:ext uri="{FF2B5EF4-FFF2-40B4-BE49-F238E27FC236}">
                <a16:creationId xmlns:a16="http://schemas.microsoft.com/office/drawing/2014/main" id="{14437758-7FEF-FA89-6BA4-907CDF6D6E5F}"/>
              </a:ext>
            </a:extLst>
          </p:cNvPr>
          <p:cNvSpPr>
            <a:spLocks noGrp="1"/>
          </p:cNvSpPr>
          <p:nvPr>
            <p:ph idx="1"/>
          </p:nvPr>
        </p:nvSpPr>
        <p:spPr>
          <a:xfrm>
            <a:off x="838200" y="1690689"/>
            <a:ext cx="10882745" cy="4876095"/>
          </a:xfrm>
        </p:spPr>
        <p:txBody>
          <a:bodyPr>
            <a:normAutofit lnSpcReduction="10000"/>
          </a:bodyPr>
          <a:lstStyle/>
          <a:p>
            <a:pPr marL="0" indent="0" algn="just">
              <a:buNone/>
            </a:pPr>
            <a:r>
              <a:rPr lang="lv-LV" sz="2400" dirty="0">
                <a:effectLst/>
                <a:latin typeface="Montserrat" panose="00000500000000000000" pitchFamily="2" charset="-70"/>
                <a:ea typeface="Calibri" panose="020F0502020204030204" pitchFamily="34" charset="0"/>
                <a:cs typeface="Times New Roman" panose="02020603050405020304" pitchFamily="18" charset="0"/>
              </a:rPr>
              <a:t>Apsaimniekojamo īpašumu skaits ir pieaudzis par 33%,</a:t>
            </a:r>
          </a:p>
          <a:p>
            <a:pPr marL="0" indent="0" algn="just">
              <a:buNone/>
            </a:pPr>
            <a:r>
              <a:rPr lang="lv-LV" sz="2400" dirty="0">
                <a:effectLst/>
                <a:latin typeface="Montserrat" panose="00000500000000000000" pitchFamily="2" charset="-70"/>
                <a:ea typeface="Calibri" panose="020F0502020204030204" pitchFamily="34" charset="0"/>
                <a:cs typeface="Times New Roman" panose="02020603050405020304" pitchFamily="18" charset="0"/>
              </a:rPr>
              <a:t>platība par 42% </a:t>
            </a:r>
          </a:p>
          <a:p>
            <a:pPr marL="0" indent="0">
              <a:buNone/>
            </a:pPr>
            <a:endParaRPr lang="lv-LV" sz="1800" dirty="0">
              <a:latin typeface="Montserrat" panose="00000500000000000000" pitchFamily="2" charset="-70"/>
              <a:ea typeface="Calibri" panose="020F0502020204030204" pitchFamily="34" charset="0"/>
              <a:cs typeface="Times New Roman" panose="02020603050405020304" pitchFamily="18" charset="0"/>
            </a:endParaRPr>
          </a:p>
          <a:p>
            <a:pPr marL="0" indent="0">
              <a:buNone/>
            </a:pPr>
            <a:endParaRPr lang="lv-LV" sz="1800" dirty="0">
              <a:effectLst/>
              <a:latin typeface="Montserrat" panose="00000500000000000000" pitchFamily="2" charset="-70"/>
              <a:ea typeface="Calibri" panose="020F0502020204030204" pitchFamily="34" charset="0"/>
              <a:cs typeface="Times New Roman" panose="02020603050405020304" pitchFamily="18" charset="0"/>
            </a:endParaRPr>
          </a:p>
          <a:p>
            <a:pPr marL="0" indent="0">
              <a:buNone/>
            </a:pPr>
            <a:endParaRPr lang="lv-LV" sz="1800" dirty="0">
              <a:latin typeface="Montserrat" panose="00000500000000000000" pitchFamily="2" charset="-70"/>
              <a:ea typeface="Calibri" panose="020F0502020204030204" pitchFamily="34" charset="0"/>
              <a:cs typeface="Times New Roman" panose="02020603050405020304" pitchFamily="18" charset="0"/>
            </a:endParaRPr>
          </a:p>
          <a:p>
            <a:pPr marL="0" indent="0">
              <a:buNone/>
            </a:pPr>
            <a:endParaRPr lang="lv-LV" sz="1800" dirty="0">
              <a:effectLst/>
              <a:latin typeface="Montserrat" panose="00000500000000000000" pitchFamily="2" charset="-70"/>
              <a:ea typeface="Calibri" panose="020F0502020204030204" pitchFamily="34" charset="0"/>
              <a:cs typeface="Times New Roman" panose="02020603050405020304" pitchFamily="18" charset="0"/>
            </a:endParaRPr>
          </a:p>
          <a:p>
            <a:pPr marL="0" indent="0">
              <a:buNone/>
            </a:pPr>
            <a:endParaRPr lang="lv-LV" sz="1800" dirty="0">
              <a:latin typeface="Montserrat" panose="00000500000000000000" pitchFamily="2" charset="-70"/>
              <a:ea typeface="Calibri" panose="020F0502020204030204" pitchFamily="34" charset="0"/>
              <a:cs typeface="Times New Roman" panose="02020603050405020304" pitchFamily="18" charset="0"/>
            </a:endParaRPr>
          </a:p>
          <a:p>
            <a:pPr marL="0" indent="0">
              <a:buNone/>
            </a:pPr>
            <a:endParaRPr lang="lv-LV" sz="1800" dirty="0">
              <a:effectLst/>
              <a:latin typeface="Montserrat" panose="00000500000000000000" pitchFamily="2" charset="-70"/>
              <a:ea typeface="Calibri" panose="020F0502020204030204" pitchFamily="34" charset="0"/>
              <a:cs typeface="Times New Roman" panose="02020603050405020304" pitchFamily="18" charset="0"/>
            </a:endParaRPr>
          </a:p>
          <a:p>
            <a:pPr marL="0" indent="0">
              <a:buNone/>
            </a:pPr>
            <a:endParaRPr lang="lv-LV" sz="1800" dirty="0">
              <a:latin typeface="Montserrat" panose="00000500000000000000" pitchFamily="2" charset="-70"/>
              <a:ea typeface="Calibri" panose="020F0502020204030204" pitchFamily="34" charset="0"/>
              <a:cs typeface="Times New Roman" panose="02020603050405020304" pitchFamily="18" charset="0"/>
            </a:endParaRPr>
          </a:p>
          <a:p>
            <a:pPr marL="0" indent="0">
              <a:buNone/>
            </a:pPr>
            <a:endParaRPr lang="lv-LV" sz="1800" dirty="0">
              <a:effectLst/>
              <a:latin typeface="Montserrat" panose="00000500000000000000" pitchFamily="2" charset="-70"/>
              <a:ea typeface="Calibri" panose="020F0502020204030204" pitchFamily="34" charset="0"/>
              <a:cs typeface="Times New Roman" panose="02020603050405020304" pitchFamily="18" charset="0"/>
            </a:endParaRPr>
          </a:p>
          <a:p>
            <a:pPr marL="0" indent="0">
              <a:buNone/>
            </a:pPr>
            <a:endParaRPr lang="lv-LV" sz="1800" dirty="0">
              <a:latin typeface="Montserrat" panose="00000500000000000000" pitchFamily="2" charset="-70"/>
              <a:ea typeface="Calibri" panose="020F0502020204030204" pitchFamily="34" charset="0"/>
              <a:cs typeface="Times New Roman" panose="02020603050405020304" pitchFamily="18" charset="0"/>
            </a:endParaRPr>
          </a:p>
          <a:p>
            <a:pPr marL="0" indent="0">
              <a:buNone/>
            </a:pPr>
            <a:endParaRPr lang="lv-LV" sz="1800" dirty="0">
              <a:effectLst/>
              <a:latin typeface="Montserrat" panose="00000500000000000000" pitchFamily="2" charset="-70"/>
              <a:ea typeface="Calibri" panose="020F0502020204030204" pitchFamily="34" charset="0"/>
              <a:cs typeface="Times New Roman" panose="02020603050405020304" pitchFamily="18" charset="0"/>
            </a:endParaRPr>
          </a:p>
          <a:p>
            <a:pPr marL="0" indent="0">
              <a:buNone/>
            </a:pPr>
            <a:r>
              <a:rPr lang="lv-LV" sz="1800" i="1" dirty="0">
                <a:solidFill>
                  <a:srgbClr val="FF0000"/>
                </a:solidFill>
                <a:latin typeface="Montserrat" panose="00000500000000000000" pitchFamily="2" charset="-70"/>
                <a:ea typeface="Calibri" panose="020F0502020204030204" pitchFamily="34" charset="0"/>
                <a:cs typeface="Times New Roman" panose="02020603050405020304" pitchFamily="18" charset="0"/>
              </a:rPr>
              <a:t>Paraksti, kas šie ir</a:t>
            </a:r>
            <a:endParaRPr lang="lv-LV" sz="1800" i="1" dirty="0">
              <a:solidFill>
                <a:srgbClr val="FF0000"/>
              </a:solidFill>
              <a:effectLst/>
              <a:latin typeface="Montserrat" panose="00000500000000000000" pitchFamily="2" charset="-70"/>
              <a:ea typeface="Calibri" panose="020F0502020204030204" pitchFamily="34" charset="0"/>
              <a:cs typeface="Times New Roman" panose="02020603050405020304" pitchFamily="18" charset="0"/>
            </a:endParaRPr>
          </a:p>
          <a:p>
            <a:pPr marL="0" indent="0">
              <a:buNone/>
            </a:pPr>
            <a:endParaRPr lang="lv-LV" dirty="0"/>
          </a:p>
        </p:txBody>
      </p:sp>
      <p:graphicFrame>
        <p:nvGraphicFramePr>
          <p:cNvPr id="6" name="Table 5">
            <a:extLst>
              <a:ext uri="{FF2B5EF4-FFF2-40B4-BE49-F238E27FC236}">
                <a16:creationId xmlns:a16="http://schemas.microsoft.com/office/drawing/2014/main" id="{1F874125-F364-870E-B2B4-71C35603CBD4}"/>
              </a:ext>
            </a:extLst>
          </p:cNvPr>
          <p:cNvGraphicFramePr>
            <a:graphicFrameLocks noGrp="1"/>
          </p:cNvGraphicFramePr>
          <p:nvPr>
            <p:extLst>
              <p:ext uri="{D42A27DB-BD31-4B8C-83A1-F6EECF244321}">
                <p14:modId xmlns:p14="http://schemas.microsoft.com/office/powerpoint/2010/main" val="308811605"/>
              </p:ext>
            </p:extLst>
          </p:nvPr>
        </p:nvGraphicFramePr>
        <p:xfrm>
          <a:off x="3067249" y="2658140"/>
          <a:ext cx="6810398" cy="1578632"/>
        </p:xfrm>
        <a:graphic>
          <a:graphicData uri="http://schemas.openxmlformats.org/drawingml/2006/table">
            <a:tbl>
              <a:tblPr firstRow="1" firstCol="1" bandRow="1">
                <a:tableStyleId>{1FECB4D8-DB02-4DC6-A0A2-4F2EBAE1DC90}</a:tableStyleId>
              </a:tblPr>
              <a:tblGrid>
                <a:gridCol w="4099095">
                  <a:extLst>
                    <a:ext uri="{9D8B030D-6E8A-4147-A177-3AD203B41FA5}">
                      <a16:colId xmlns:a16="http://schemas.microsoft.com/office/drawing/2014/main" val="2076333230"/>
                    </a:ext>
                  </a:extLst>
                </a:gridCol>
                <a:gridCol w="1424763">
                  <a:extLst>
                    <a:ext uri="{9D8B030D-6E8A-4147-A177-3AD203B41FA5}">
                      <a16:colId xmlns:a16="http://schemas.microsoft.com/office/drawing/2014/main" val="3294121464"/>
                    </a:ext>
                  </a:extLst>
                </a:gridCol>
                <a:gridCol w="1286540">
                  <a:extLst>
                    <a:ext uri="{9D8B030D-6E8A-4147-A177-3AD203B41FA5}">
                      <a16:colId xmlns:a16="http://schemas.microsoft.com/office/drawing/2014/main" val="501771225"/>
                    </a:ext>
                  </a:extLst>
                </a:gridCol>
              </a:tblGrid>
              <a:tr h="455690">
                <a:tc>
                  <a:txBody>
                    <a:bodyPr/>
                    <a:lstStyle/>
                    <a:p>
                      <a:pPr algn="just">
                        <a:lnSpc>
                          <a:spcPct val="107000"/>
                        </a:lnSpc>
                        <a:spcAft>
                          <a:spcPts val="800"/>
                        </a:spcAft>
                      </a:pPr>
                      <a:r>
                        <a:rPr lang="lv-LV" sz="1400" b="0" kern="100" dirty="0">
                          <a:solidFill>
                            <a:schemeClr val="bg2">
                              <a:lumMod val="10000"/>
                            </a:schemeClr>
                          </a:solidFill>
                          <a:effectLst/>
                          <a:latin typeface="Montserrat" panose="00000500000000000000" pitchFamily="2" charset="-70"/>
                        </a:rPr>
                        <a:t> </a:t>
                      </a:r>
                      <a:endParaRPr lang="lv-LV" sz="1400" b="0" kern="1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just">
                        <a:lnSpc>
                          <a:spcPct val="107000"/>
                        </a:lnSpc>
                        <a:spcAft>
                          <a:spcPts val="800"/>
                        </a:spcAft>
                      </a:pPr>
                      <a:r>
                        <a:rPr lang="lv-LV" sz="1400" b="1" kern="100" dirty="0">
                          <a:solidFill>
                            <a:schemeClr val="bg2">
                              <a:lumMod val="10000"/>
                            </a:schemeClr>
                          </a:solidFill>
                          <a:effectLst/>
                          <a:latin typeface="Montserrat" panose="00000500000000000000" pitchFamily="2" charset="-70"/>
                        </a:rPr>
                        <a:t>2019.gads</a:t>
                      </a:r>
                      <a:endParaRPr lang="lv-LV" sz="1400" b="1" kern="1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just">
                        <a:lnSpc>
                          <a:spcPct val="107000"/>
                        </a:lnSpc>
                        <a:spcAft>
                          <a:spcPts val="800"/>
                        </a:spcAft>
                      </a:pPr>
                      <a:r>
                        <a:rPr lang="lv-LV" sz="1400" b="1" kern="100" dirty="0">
                          <a:solidFill>
                            <a:schemeClr val="bg2">
                              <a:lumMod val="10000"/>
                            </a:schemeClr>
                          </a:solidFill>
                          <a:effectLst/>
                          <a:latin typeface="Montserrat" panose="00000500000000000000" pitchFamily="2" charset="-70"/>
                        </a:rPr>
                        <a:t>2024.gads</a:t>
                      </a:r>
                      <a:endParaRPr lang="lv-LV" sz="1400" b="1" kern="1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589067073"/>
                  </a:ext>
                </a:extLst>
              </a:tr>
              <a:tr h="374314">
                <a:tc>
                  <a:txBody>
                    <a:bodyPr/>
                    <a:lstStyle/>
                    <a:p>
                      <a:pPr algn="just">
                        <a:lnSpc>
                          <a:spcPct val="107000"/>
                        </a:lnSpc>
                        <a:spcAft>
                          <a:spcPts val="800"/>
                        </a:spcAft>
                      </a:pPr>
                      <a:r>
                        <a:rPr lang="lv-LV" sz="1400" b="0" kern="100" dirty="0">
                          <a:solidFill>
                            <a:schemeClr val="bg2">
                              <a:lumMod val="10000"/>
                            </a:schemeClr>
                          </a:solidFill>
                          <a:effectLst/>
                          <a:latin typeface="Montserrat" panose="00000500000000000000" pitchFamily="2" charset="-70"/>
                        </a:rPr>
                        <a:t>Apsaimniekojamo īpašumu skaits </a:t>
                      </a:r>
                      <a:endParaRPr lang="lv-LV" sz="1400" b="0" kern="1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just">
                        <a:lnSpc>
                          <a:spcPct val="107000"/>
                        </a:lnSpc>
                        <a:spcAft>
                          <a:spcPts val="800"/>
                        </a:spcAft>
                      </a:pPr>
                      <a:r>
                        <a:rPr lang="lv-LV" sz="1400" b="0" kern="100" dirty="0">
                          <a:solidFill>
                            <a:schemeClr val="bg2">
                              <a:lumMod val="10000"/>
                            </a:schemeClr>
                          </a:solidFill>
                          <a:effectLst/>
                          <a:latin typeface="Montserrat" panose="00000500000000000000" pitchFamily="2" charset="-70"/>
                        </a:rPr>
                        <a:t>629</a:t>
                      </a:r>
                      <a:endParaRPr lang="lv-LV" sz="1400" b="0" kern="1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just">
                        <a:lnSpc>
                          <a:spcPct val="107000"/>
                        </a:lnSpc>
                        <a:spcAft>
                          <a:spcPts val="800"/>
                        </a:spcAft>
                      </a:pPr>
                      <a:r>
                        <a:rPr lang="lv-LV" sz="1400" b="0" kern="100" dirty="0">
                          <a:solidFill>
                            <a:schemeClr val="bg2">
                              <a:lumMod val="10000"/>
                            </a:schemeClr>
                          </a:solidFill>
                          <a:effectLst/>
                          <a:latin typeface="Montserrat" panose="00000500000000000000" pitchFamily="2" charset="-70"/>
                        </a:rPr>
                        <a:t>953</a:t>
                      </a:r>
                      <a:endParaRPr lang="lv-LV" sz="1400" b="0" kern="1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067845895"/>
                  </a:ext>
                </a:extLst>
              </a:tr>
              <a:tr h="374314">
                <a:tc>
                  <a:txBody>
                    <a:bodyPr/>
                    <a:lstStyle/>
                    <a:p>
                      <a:pPr algn="just">
                        <a:lnSpc>
                          <a:spcPct val="107000"/>
                        </a:lnSpc>
                        <a:spcAft>
                          <a:spcPts val="800"/>
                        </a:spcAft>
                      </a:pPr>
                      <a:r>
                        <a:rPr lang="lv-LV" sz="1400" b="0" kern="100" dirty="0">
                          <a:solidFill>
                            <a:schemeClr val="bg2">
                              <a:lumMod val="10000"/>
                            </a:schemeClr>
                          </a:solidFill>
                          <a:effectLst/>
                          <a:latin typeface="Montserrat" panose="00000500000000000000" pitchFamily="2" charset="-70"/>
                        </a:rPr>
                        <a:t>Apsaimniekojamo īpašumu platība (ha)</a:t>
                      </a:r>
                      <a:endParaRPr lang="lv-LV" sz="1400" b="0" kern="1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just">
                        <a:lnSpc>
                          <a:spcPct val="107000"/>
                        </a:lnSpc>
                        <a:spcAft>
                          <a:spcPts val="800"/>
                        </a:spcAft>
                      </a:pPr>
                      <a:r>
                        <a:rPr lang="lv-LV" sz="1400" b="0" kern="100" dirty="0">
                          <a:solidFill>
                            <a:schemeClr val="bg2">
                              <a:lumMod val="10000"/>
                            </a:schemeClr>
                          </a:solidFill>
                          <a:effectLst/>
                          <a:latin typeface="Montserrat" panose="00000500000000000000" pitchFamily="2" charset="-70"/>
                        </a:rPr>
                        <a:t>507.70</a:t>
                      </a:r>
                      <a:endParaRPr lang="lv-LV" sz="1400" b="0" kern="1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just">
                        <a:lnSpc>
                          <a:spcPct val="107000"/>
                        </a:lnSpc>
                        <a:spcAft>
                          <a:spcPts val="800"/>
                        </a:spcAft>
                      </a:pPr>
                      <a:r>
                        <a:rPr lang="lv-LV" sz="1400" b="0" kern="100" dirty="0">
                          <a:solidFill>
                            <a:schemeClr val="bg2">
                              <a:lumMod val="10000"/>
                            </a:schemeClr>
                          </a:solidFill>
                          <a:effectLst/>
                          <a:latin typeface="Montserrat" panose="00000500000000000000" pitchFamily="2" charset="-70"/>
                        </a:rPr>
                        <a:t>881.50</a:t>
                      </a:r>
                      <a:endParaRPr lang="lv-LV" sz="1400" b="0" kern="1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724908104"/>
                  </a:ext>
                </a:extLst>
              </a:tr>
              <a:tr h="374314">
                <a:tc>
                  <a:txBody>
                    <a:bodyPr/>
                    <a:lstStyle/>
                    <a:p>
                      <a:pPr algn="just">
                        <a:lnSpc>
                          <a:spcPct val="107000"/>
                        </a:lnSpc>
                        <a:spcAft>
                          <a:spcPts val="800"/>
                        </a:spcAft>
                      </a:pPr>
                      <a:r>
                        <a:rPr lang="lv-LV" sz="1400" b="0" kern="100" dirty="0">
                          <a:solidFill>
                            <a:schemeClr val="bg2">
                              <a:lumMod val="10000"/>
                            </a:schemeClr>
                          </a:solidFill>
                          <a:effectLst/>
                          <a:latin typeface="Montserrat" panose="00000500000000000000" pitchFamily="2" charset="-70"/>
                        </a:rPr>
                        <a:t>Pieejamās tehnikas vienības </a:t>
                      </a:r>
                      <a:endParaRPr lang="lv-LV" sz="1400" b="0" kern="1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lv-LV" sz="1400" b="0" kern="100" dirty="0">
                          <a:solidFill>
                            <a:schemeClr val="bg2">
                              <a:lumMod val="10000"/>
                            </a:schemeClr>
                          </a:solidFill>
                          <a:effectLst/>
                          <a:latin typeface="Montserrat" panose="00000500000000000000" pitchFamily="2" charset="-70"/>
                        </a:rPr>
                        <a:t>37</a:t>
                      </a:r>
                      <a:endParaRPr lang="lv-LV" sz="1400" b="0" kern="1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lv-LV" sz="1400" b="0" kern="100" dirty="0">
                          <a:solidFill>
                            <a:schemeClr val="bg2">
                              <a:lumMod val="10000"/>
                            </a:schemeClr>
                          </a:solidFill>
                          <a:effectLst/>
                          <a:latin typeface="Montserrat" panose="00000500000000000000" pitchFamily="2" charset="-70"/>
                        </a:rPr>
                        <a:t>59</a:t>
                      </a:r>
                      <a:endParaRPr lang="lv-LV" sz="1400" b="0" kern="1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074291"/>
                  </a:ext>
                </a:extLst>
              </a:tr>
            </a:tbl>
          </a:graphicData>
        </a:graphic>
      </p:graphicFrame>
      <p:pic>
        <p:nvPicPr>
          <p:cNvPr id="10" name="Picture 9">
            <a:extLst>
              <a:ext uri="{FF2B5EF4-FFF2-40B4-BE49-F238E27FC236}">
                <a16:creationId xmlns:a16="http://schemas.microsoft.com/office/drawing/2014/main" id="{84F36D09-2EBD-ACA0-EDE2-2DEF0633B752}"/>
              </a:ext>
            </a:extLst>
          </p:cNvPr>
          <p:cNvPicPr>
            <a:picLocks noChangeAspect="1"/>
          </p:cNvPicPr>
          <p:nvPr/>
        </p:nvPicPr>
        <p:blipFill rotWithShape="1">
          <a:blip r:embed="rId2">
            <a:extLst>
              <a:ext uri="{28A0092B-C50C-407E-A947-70E740481C1C}">
                <a14:useLocalDpi xmlns:a14="http://schemas.microsoft.com/office/drawing/2010/main" val="0"/>
              </a:ext>
            </a:extLst>
          </a:blip>
          <a:srcRect t="19975" r="4306" b="11381"/>
          <a:stretch/>
        </p:blipFill>
        <p:spPr>
          <a:xfrm flipH="1">
            <a:off x="8126135" y="4582370"/>
            <a:ext cx="3367420" cy="1811679"/>
          </a:xfrm>
          <a:prstGeom prst="round2DiagRect">
            <a:avLst/>
          </a:prstGeom>
        </p:spPr>
      </p:pic>
      <p:pic>
        <p:nvPicPr>
          <p:cNvPr id="9" name="Picture 8">
            <a:extLst>
              <a:ext uri="{FF2B5EF4-FFF2-40B4-BE49-F238E27FC236}">
                <a16:creationId xmlns:a16="http://schemas.microsoft.com/office/drawing/2014/main" id="{21B3308D-8104-7B65-6FD4-3C67410DBCDC}"/>
              </a:ext>
            </a:extLst>
          </p:cNvPr>
          <p:cNvPicPr>
            <a:picLocks noChangeAspect="1"/>
          </p:cNvPicPr>
          <p:nvPr/>
        </p:nvPicPr>
        <p:blipFill rotWithShape="1">
          <a:blip r:embed="rId3">
            <a:extLst>
              <a:ext uri="{28A0092B-C50C-407E-A947-70E740481C1C}">
                <a14:useLocalDpi xmlns:a14="http://schemas.microsoft.com/office/drawing/2010/main" val="0"/>
              </a:ext>
            </a:extLst>
          </a:blip>
          <a:srcRect t="28817"/>
          <a:stretch/>
        </p:blipFill>
        <p:spPr>
          <a:xfrm>
            <a:off x="78602" y="4590439"/>
            <a:ext cx="3408877" cy="1819901"/>
          </a:xfrm>
          <a:prstGeom prst="round2DiagRect">
            <a:avLst/>
          </a:prstGeom>
        </p:spPr>
      </p:pic>
      <p:pic>
        <p:nvPicPr>
          <p:cNvPr id="12" name="Picture 11">
            <a:extLst>
              <a:ext uri="{FF2B5EF4-FFF2-40B4-BE49-F238E27FC236}">
                <a16:creationId xmlns:a16="http://schemas.microsoft.com/office/drawing/2014/main" id="{89B6F36B-17FC-8F42-4898-7690145C2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8563" y="4582370"/>
            <a:ext cx="3222330" cy="1811679"/>
          </a:xfrm>
          <a:prstGeom prst="round2DiagRect">
            <a:avLst/>
          </a:prstGeom>
        </p:spPr>
      </p:pic>
    </p:spTree>
    <p:extLst>
      <p:ext uri="{BB962C8B-B14F-4D97-AF65-F5344CB8AC3E}">
        <p14:creationId xmlns:p14="http://schemas.microsoft.com/office/powerpoint/2010/main" val="793496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D536-A79E-3FA6-2602-663F6453EF05}"/>
              </a:ext>
            </a:extLst>
          </p:cNvPr>
          <p:cNvSpPr>
            <a:spLocks noGrp="1"/>
          </p:cNvSpPr>
          <p:nvPr>
            <p:ph type="title"/>
          </p:nvPr>
        </p:nvSpPr>
        <p:spPr>
          <a:xfrm>
            <a:off x="481013" y="3752849"/>
            <a:ext cx="3290887" cy="2452687"/>
          </a:xfrm>
        </p:spPr>
        <p:txBody>
          <a:bodyPr anchor="ctr">
            <a:normAutofit/>
          </a:bodyPr>
          <a:lstStyle/>
          <a:p>
            <a:r>
              <a:rPr lang="lv-LV" sz="3600" b="1">
                <a:latin typeface="Montserrat" panose="00000500000000000000" pitchFamily="2" charset="0"/>
              </a:rPr>
              <a:t>Laikā no  2019.gada </a:t>
            </a:r>
            <a:br>
              <a:rPr lang="lv-LV" sz="3600" b="1">
                <a:latin typeface="Montserrat" panose="00000500000000000000" pitchFamily="2" charset="0"/>
              </a:rPr>
            </a:br>
            <a:r>
              <a:rPr lang="lv-LV" sz="3600" b="1">
                <a:latin typeface="Montserrat" panose="00000500000000000000" pitchFamily="2" charset="0"/>
              </a:rPr>
              <a:t>līdz 2024.gadam</a:t>
            </a:r>
            <a:endParaRPr lang="en-US" sz="3600"/>
          </a:p>
        </p:txBody>
      </p:sp>
      <p:pic>
        <p:nvPicPr>
          <p:cNvPr id="7" name="Picture 6">
            <a:extLst>
              <a:ext uri="{FF2B5EF4-FFF2-40B4-BE49-F238E27FC236}">
                <a16:creationId xmlns:a16="http://schemas.microsoft.com/office/drawing/2014/main" id="{011C9F97-515C-32B1-05DD-8845A45C1DE1}"/>
              </a:ext>
            </a:extLst>
          </p:cNvPr>
          <p:cNvPicPr>
            <a:picLocks noChangeAspect="1"/>
          </p:cNvPicPr>
          <p:nvPr/>
        </p:nvPicPr>
        <p:blipFill>
          <a:blip r:embed="rId2"/>
          <a:srcRect t="42535" b="430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C13F730C-456D-DC47-A067-25FDA10940A4}"/>
              </a:ext>
            </a:extLst>
          </p:cNvPr>
          <p:cNvSpPr>
            <a:spLocks noGrp="1"/>
          </p:cNvSpPr>
          <p:nvPr>
            <p:ph idx="1"/>
          </p:nvPr>
        </p:nvSpPr>
        <p:spPr>
          <a:xfrm>
            <a:off x="3625702" y="3710613"/>
            <a:ext cx="8083693" cy="2494924"/>
          </a:xfrm>
        </p:spPr>
        <p:txBody>
          <a:bodyPr anchor="ctr">
            <a:normAutofit/>
          </a:bodyPr>
          <a:lstStyle/>
          <a:p>
            <a:pPr marL="0" indent="0">
              <a:buNone/>
            </a:pPr>
            <a:r>
              <a:rPr lang="lv-LV" sz="1800" dirty="0">
                <a:latin typeface="Montserrat" panose="00000500000000000000" pitchFamily="2" charset="0"/>
              </a:rPr>
              <a:t>                                                                                       </a:t>
            </a:r>
            <a:r>
              <a:rPr lang="lv-LV" sz="1800" i="1" dirty="0">
                <a:latin typeface="Montserrat" panose="00000500000000000000" pitchFamily="2" charset="0"/>
              </a:rPr>
              <a:t>Koka tilts, Lilaste</a:t>
            </a:r>
          </a:p>
          <a:p>
            <a:pPr marL="0" indent="0">
              <a:buNone/>
            </a:pPr>
            <a:endParaRPr lang="lv-LV" sz="1800" dirty="0">
              <a:latin typeface="Montserrat" panose="00000500000000000000" pitchFamily="2" charset="0"/>
            </a:endParaRPr>
          </a:p>
          <a:p>
            <a:pPr marL="0" indent="0">
              <a:buNone/>
            </a:pPr>
            <a:endParaRPr lang="lv-LV" sz="2400" dirty="0">
              <a:latin typeface="Montserrat" panose="00000500000000000000" pitchFamily="2" charset="0"/>
            </a:endParaRPr>
          </a:p>
          <a:p>
            <a:pPr marL="0" indent="0">
              <a:buNone/>
            </a:pPr>
            <a:r>
              <a:rPr lang="lv-LV" sz="2400" dirty="0">
                <a:latin typeface="Montserrat" panose="00000500000000000000" pitchFamily="2" charset="0"/>
              </a:rPr>
              <a:t>Kopā projektos paveikti darbi par  </a:t>
            </a:r>
            <a:r>
              <a:rPr lang="lv-LV" sz="2400" b="1" dirty="0">
                <a:latin typeface="Montserrat" panose="00000500000000000000" pitchFamily="2" charset="0"/>
              </a:rPr>
              <a:t>11 663 944 EUR</a:t>
            </a:r>
          </a:p>
          <a:p>
            <a:pPr marL="0" indent="0">
              <a:buNone/>
            </a:pPr>
            <a:endParaRPr lang="lv-LV" sz="2400" b="1" dirty="0">
              <a:latin typeface="Montserrat" panose="00000500000000000000" pitchFamily="2" charset="0"/>
            </a:endParaRPr>
          </a:p>
          <a:p>
            <a:pPr marL="0" indent="0">
              <a:buNone/>
            </a:pPr>
            <a:endParaRPr lang="lv-LV" sz="1800" b="1" dirty="0">
              <a:latin typeface="Montserrat" panose="00000500000000000000" pitchFamily="2" charset="0"/>
            </a:endParaRPr>
          </a:p>
          <a:p>
            <a:pPr marL="0" indent="0">
              <a:buNone/>
            </a:pPr>
            <a:endParaRPr lang="en-US" sz="1800" i="1" dirty="0">
              <a:latin typeface="Montserrat" panose="00000500000000000000" pitchFamily="2" charset="0"/>
            </a:endParaRPr>
          </a:p>
        </p:txBody>
      </p:sp>
      <p:sp>
        <p:nvSpPr>
          <p:cNvPr id="4" name="Footer Placeholder 3">
            <a:extLst>
              <a:ext uri="{FF2B5EF4-FFF2-40B4-BE49-F238E27FC236}">
                <a16:creationId xmlns:a16="http://schemas.microsoft.com/office/drawing/2014/main" id="{4CBFF5D8-400C-3945-A85A-94A3752A7592}"/>
              </a:ext>
            </a:extLst>
          </p:cNvPr>
          <p:cNvSpPr>
            <a:spLocks noGrp="1"/>
          </p:cNvSpPr>
          <p:nvPr>
            <p:ph type="ftr" sz="quarter" idx="11"/>
          </p:nvPr>
        </p:nvSpPr>
        <p:spPr>
          <a:xfrm>
            <a:off x="4038600" y="6356350"/>
            <a:ext cx="4114800" cy="365125"/>
          </a:xfrm>
        </p:spPr>
        <p:txBody>
          <a:bodyPr>
            <a:normAutofit/>
          </a:bodyPr>
          <a:lstStyle/>
          <a:p>
            <a:pPr>
              <a:spcAft>
                <a:spcPts val="600"/>
              </a:spcAft>
            </a:pPr>
            <a:r>
              <a:rPr kumimoji="0" lang="lv-LV"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mn-cs"/>
              </a:rPr>
              <a:t>GUNĀRS DZENIS  </a:t>
            </a:r>
            <a:r>
              <a:rPr lang="lv-LV" dirty="0">
                <a:solidFill>
                  <a:schemeClr val="tx1">
                    <a:lumMod val="75000"/>
                    <a:lumOff val="25000"/>
                  </a:schemeClr>
                </a:solidFill>
                <a:latin typeface="Montserrat" pitchFamily="2" charset="77"/>
              </a:rPr>
              <a:t> 	</a:t>
            </a:r>
            <a:r>
              <a:rPr kumimoji="0" lang="lv-LV"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mn-cs"/>
              </a:rPr>
              <a:t>0</a:t>
            </a:r>
            <a:r>
              <a:rPr kumimoji="0" lang="en-GB"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mn-cs"/>
              </a:rPr>
              <a:t>8.</a:t>
            </a:r>
            <a:r>
              <a:rPr kumimoji="0" lang="en-US"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mn-cs"/>
              </a:rPr>
              <a:t>202</a:t>
            </a:r>
            <a:r>
              <a:rPr kumimoji="0" lang="lv-LV"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mn-cs"/>
              </a:rPr>
              <a:t>4</a:t>
            </a:r>
            <a:r>
              <a:rPr kumimoji="0" lang="en-US"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mn-cs"/>
              </a:rPr>
              <a:t>.</a:t>
            </a:r>
            <a:endParaRPr lang="en-US" dirty="0">
              <a:solidFill>
                <a:schemeClr val="tx1">
                  <a:lumMod val="75000"/>
                  <a:lumOff val="25000"/>
                </a:schemeClr>
              </a:solidFill>
            </a:endParaRPr>
          </a:p>
        </p:txBody>
      </p:sp>
    </p:spTree>
    <p:extLst>
      <p:ext uri="{BB962C8B-B14F-4D97-AF65-F5344CB8AC3E}">
        <p14:creationId xmlns:p14="http://schemas.microsoft.com/office/powerpoint/2010/main" val="492365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34232-329D-F3FA-83E4-55C94B73AAE5}"/>
              </a:ext>
            </a:extLst>
          </p:cNvPr>
          <p:cNvSpPr>
            <a:spLocks noGrp="1"/>
          </p:cNvSpPr>
          <p:nvPr>
            <p:ph type="title"/>
          </p:nvPr>
        </p:nvSpPr>
        <p:spPr/>
        <p:txBody>
          <a:bodyPr/>
          <a:lstStyle/>
          <a:p>
            <a:r>
              <a:rPr lang="lv-LV" b="1" dirty="0">
                <a:latin typeface="Montserrat" panose="00000500000000000000" pitchFamily="2" charset="0"/>
              </a:rPr>
              <a:t>Ziņojumā</a:t>
            </a:r>
            <a:endParaRPr lang="en-US" b="1" dirty="0">
              <a:latin typeface="Montserrat" panose="00000500000000000000" pitchFamily="2" charset="0"/>
            </a:endParaRPr>
          </a:p>
        </p:txBody>
      </p:sp>
      <p:sp>
        <p:nvSpPr>
          <p:cNvPr id="3" name="Content Placeholder 2">
            <a:extLst>
              <a:ext uri="{FF2B5EF4-FFF2-40B4-BE49-F238E27FC236}">
                <a16:creationId xmlns:a16="http://schemas.microsoft.com/office/drawing/2014/main" id="{5BF6E3D9-6694-3359-E52C-1BCB6E46EF6F}"/>
              </a:ext>
            </a:extLst>
          </p:cNvPr>
          <p:cNvSpPr>
            <a:spLocks noGrp="1"/>
          </p:cNvSpPr>
          <p:nvPr>
            <p:ph idx="1"/>
          </p:nvPr>
        </p:nvSpPr>
        <p:spPr/>
        <p:txBody>
          <a:bodyPr>
            <a:normAutofit/>
          </a:bodyPr>
          <a:lstStyle/>
          <a:p>
            <a:r>
              <a:rPr lang="lv-LV" sz="4000" dirty="0">
                <a:latin typeface="Montserrat" panose="00000500000000000000" pitchFamily="2" charset="0"/>
              </a:rPr>
              <a:t>CV Gunārs Dzenis</a:t>
            </a:r>
          </a:p>
          <a:p>
            <a:r>
              <a:rPr lang="lv-LV" sz="4000" dirty="0">
                <a:latin typeface="Montserrat" panose="00000500000000000000" pitchFamily="2" charset="0"/>
              </a:rPr>
              <a:t>Darbības pārskats</a:t>
            </a:r>
          </a:p>
          <a:p>
            <a:r>
              <a:rPr lang="lv-LV" sz="4000" dirty="0">
                <a:latin typeface="Montserrat" panose="00000500000000000000" pitchFamily="2" charset="0"/>
              </a:rPr>
              <a:t>Izaicinājumi, risinājumi, veicamais turpmāk</a:t>
            </a:r>
          </a:p>
          <a:p>
            <a:r>
              <a:rPr lang="lv-LV" sz="4000" dirty="0">
                <a:latin typeface="Montserrat" panose="00000500000000000000" pitchFamily="2" charset="0"/>
              </a:rPr>
              <a:t>Aģentūras modeļa +/-</a:t>
            </a:r>
          </a:p>
          <a:p>
            <a:r>
              <a:rPr lang="lv-LV" sz="4000" dirty="0">
                <a:latin typeface="Montserrat" panose="00000500000000000000" pitchFamily="2" charset="0"/>
              </a:rPr>
              <a:t>Vērtības</a:t>
            </a:r>
            <a:endParaRPr lang="en-US" sz="4000" dirty="0">
              <a:latin typeface="Montserrat" panose="00000500000000000000" pitchFamily="2" charset="0"/>
            </a:endParaRPr>
          </a:p>
        </p:txBody>
      </p:sp>
      <p:sp>
        <p:nvSpPr>
          <p:cNvPr id="4" name="Footer Placeholder 3">
            <a:extLst>
              <a:ext uri="{FF2B5EF4-FFF2-40B4-BE49-F238E27FC236}">
                <a16:creationId xmlns:a16="http://schemas.microsoft.com/office/drawing/2014/main" id="{44240828-8337-5C56-E01B-2E557CBCA404}"/>
              </a:ext>
            </a:extLst>
          </p:cNvPr>
          <p:cNvSpPr>
            <a:spLocks noGrp="1"/>
          </p:cNvSpPr>
          <p:nvPr>
            <p:ph type="ftr" sz="quarter" idx="11"/>
          </p:nvPr>
        </p:nvSpPr>
        <p:spPr/>
        <p:txBody>
          <a:bodyPr/>
          <a:lstStyle/>
          <a:p>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GUNĀRS DZENIS  </a:t>
            </a:r>
            <a:r>
              <a:rPr lang="lv-LV" sz="1200" dirty="0">
                <a:solidFill>
                  <a:schemeClr val="tx1"/>
                </a:solidFill>
                <a:latin typeface="Montserrat" pitchFamily="2" charset="77"/>
              </a:rPr>
              <a:t> 	</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dirty="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a:t>
            </a:r>
            <a:endParaRPr lang="en-US" dirty="0">
              <a:solidFill>
                <a:schemeClr val="tx1"/>
              </a:solidFill>
            </a:endParaRPr>
          </a:p>
        </p:txBody>
      </p:sp>
    </p:spTree>
    <p:extLst>
      <p:ext uri="{BB962C8B-B14F-4D97-AF65-F5344CB8AC3E}">
        <p14:creationId xmlns:p14="http://schemas.microsoft.com/office/powerpoint/2010/main" val="4289329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D536-A79E-3FA6-2602-663F6453EF05}"/>
              </a:ext>
            </a:extLst>
          </p:cNvPr>
          <p:cNvSpPr>
            <a:spLocks noGrp="1"/>
          </p:cNvSpPr>
          <p:nvPr>
            <p:ph type="title"/>
          </p:nvPr>
        </p:nvSpPr>
        <p:spPr>
          <a:xfrm>
            <a:off x="838200" y="275850"/>
            <a:ext cx="10515600" cy="1325563"/>
          </a:xfrm>
        </p:spPr>
        <p:txBody>
          <a:bodyPr>
            <a:normAutofit fontScale="90000"/>
          </a:bodyPr>
          <a:lstStyle/>
          <a:p>
            <a:r>
              <a:rPr lang="lv-LV" sz="3200" b="1" dirty="0">
                <a:latin typeface="Montserrat" panose="00000500000000000000" pitchFamily="2" charset="0"/>
              </a:rPr>
              <a:t>Laikā no 2019.gada līdz 2024.gadam</a:t>
            </a:r>
            <a:br>
              <a:rPr lang="lv-LV" sz="3200" b="1" dirty="0">
                <a:latin typeface="Montserrat" panose="00000500000000000000" pitchFamily="2" charset="0"/>
              </a:rPr>
            </a:br>
            <a:r>
              <a:rPr lang="lv-LV" sz="3200" b="1" dirty="0">
                <a:solidFill>
                  <a:schemeClr val="accent1">
                    <a:lumMod val="75000"/>
                  </a:schemeClr>
                </a:solidFill>
                <a:latin typeface="Montserrat" panose="00000500000000000000" pitchFamily="2" charset="0"/>
              </a:rPr>
              <a:t>Īstenotie projekti</a:t>
            </a:r>
            <a:br>
              <a:rPr lang="lv-LV" sz="3200" b="1" dirty="0">
                <a:solidFill>
                  <a:schemeClr val="accent1">
                    <a:lumMod val="75000"/>
                  </a:schemeClr>
                </a:solidFill>
                <a:latin typeface="Montserrat" panose="00000500000000000000" pitchFamily="2" charset="0"/>
              </a:rPr>
            </a:br>
            <a:r>
              <a:rPr lang="lv-LV" sz="3200" b="1" dirty="0">
                <a:solidFill>
                  <a:srgbClr val="828847"/>
                </a:solidFill>
                <a:latin typeface="Montserrat" panose="00000500000000000000" pitchFamily="2" charset="0"/>
              </a:rPr>
              <a:t>CK projekti</a:t>
            </a:r>
            <a:endParaRPr lang="en-US" sz="3200" b="1" dirty="0">
              <a:latin typeface="Montserrat" panose="00000500000000000000" pitchFamily="2" charset="0"/>
            </a:endParaRPr>
          </a:p>
        </p:txBody>
      </p:sp>
      <p:sp>
        <p:nvSpPr>
          <p:cNvPr id="3" name="Content Placeholder 2">
            <a:extLst>
              <a:ext uri="{FF2B5EF4-FFF2-40B4-BE49-F238E27FC236}">
                <a16:creationId xmlns:a16="http://schemas.microsoft.com/office/drawing/2014/main" id="{C13F730C-456D-DC47-A067-25FDA10940A4}"/>
              </a:ext>
            </a:extLst>
          </p:cNvPr>
          <p:cNvSpPr>
            <a:spLocks noGrp="1"/>
          </p:cNvSpPr>
          <p:nvPr>
            <p:ph idx="1"/>
          </p:nvPr>
        </p:nvSpPr>
        <p:spPr>
          <a:xfrm>
            <a:off x="593651" y="1536082"/>
            <a:ext cx="10515600" cy="4351338"/>
          </a:xfrm>
        </p:spPr>
        <p:txBody>
          <a:bodyPr>
            <a:noAutofit/>
          </a:bodyPr>
          <a:lstStyle/>
          <a:p>
            <a:r>
              <a:rPr lang="lv-LV" sz="1400" b="0" i="0" dirty="0">
                <a:solidFill>
                  <a:srgbClr val="181717"/>
                </a:solidFill>
                <a:effectLst/>
                <a:latin typeface="Montserrat" panose="00000500000000000000" pitchFamily="2" charset="0"/>
              </a:rPr>
              <a:t>(ES finansējumu) “Ūdenssaimniecības pakalpojumu attīstība Carnikavā, III kārta” - </a:t>
            </a:r>
            <a:r>
              <a:rPr lang="lv-LV" sz="1400" b="1" i="0" dirty="0">
                <a:solidFill>
                  <a:srgbClr val="181717"/>
                </a:solidFill>
                <a:effectLst/>
                <a:latin typeface="Montserrat" panose="00000500000000000000" pitchFamily="2" charset="0"/>
              </a:rPr>
              <a:t>1 511 030 EUR</a:t>
            </a:r>
          </a:p>
          <a:p>
            <a:r>
              <a:rPr lang="lv-LV" sz="1400" b="0" i="0" dirty="0">
                <a:solidFill>
                  <a:srgbClr val="181717"/>
                </a:solidFill>
                <a:effectLst/>
                <a:latin typeface="Montserrat" panose="00000500000000000000" pitchFamily="2" charset="0"/>
              </a:rPr>
              <a:t>Izbūvēts Aizvēju ielas stāvlaukums un ielas apgaismojums - </a:t>
            </a:r>
            <a:r>
              <a:rPr lang="lv-LV" sz="1400" b="1" i="0" dirty="0">
                <a:solidFill>
                  <a:srgbClr val="181717"/>
                </a:solidFill>
                <a:effectLst/>
                <a:latin typeface="Montserrat" panose="00000500000000000000" pitchFamily="2" charset="0"/>
              </a:rPr>
              <a:t>301 254 EUR </a:t>
            </a:r>
          </a:p>
          <a:p>
            <a:r>
              <a:rPr lang="lv-LV" sz="1400" b="0" i="0" dirty="0">
                <a:solidFill>
                  <a:srgbClr val="181717"/>
                </a:solidFill>
                <a:effectLst/>
                <a:latin typeface="Montserrat" panose="00000500000000000000" pitchFamily="2" charset="0"/>
              </a:rPr>
              <a:t>Veikta gājēju tilta pār Gauju seguma nomaiņa - </a:t>
            </a:r>
            <a:r>
              <a:rPr lang="lv-LV" sz="1400" b="1" i="0" dirty="0">
                <a:solidFill>
                  <a:srgbClr val="181717"/>
                </a:solidFill>
                <a:effectLst/>
                <a:latin typeface="Montserrat" panose="00000500000000000000" pitchFamily="2" charset="0"/>
              </a:rPr>
              <a:t>229 242 EUR</a:t>
            </a:r>
          </a:p>
          <a:p>
            <a:r>
              <a:rPr lang="lv-LV" sz="1400" b="0" i="0" dirty="0">
                <a:solidFill>
                  <a:srgbClr val="181717"/>
                </a:solidFill>
                <a:effectLst/>
                <a:latin typeface="Montserrat" panose="00000500000000000000" pitchFamily="2" charset="0"/>
              </a:rPr>
              <a:t>Veikta Stacijas ielas pārbūve - </a:t>
            </a:r>
            <a:r>
              <a:rPr lang="lv-LV" sz="1400" b="1" i="0" dirty="0">
                <a:solidFill>
                  <a:srgbClr val="181717"/>
                </a:solidFill>
                <a:effectLst/>
                <a:latin typeface="Montserrat" panose="00000500000000000000" pitchFamily="2" charset="0"/>
              </a:rPr>
              <a:t>743 892 EUR</a:t>
            </a:r>
          </a:p>
          <a:p>
            <a:r>
              <a:rPr lang="lv-LV" sz="1400" b="0" i="0" dirty="0" err="1">
                <a:solidFill>
                  <a:srgbClr val="181717"/>
                </a:solidFill>
                <a:effectLst/>
                <a:latin typeface="Montserrat" panose="00000500000000000000" pitchFamily="2" charset="0"/>
              </a:rPr>
              <a:t>Mežgarciema</a:t>
            </a:r>
            <a:r>
              <a:rPr lang="lv-LV" sz="1400" b="0" i="0" dirty="0">
                <a:solidFill>
                  <a:srgbClr val="181717"/>
                </a:solidFill>
                <a:effectLst/>
                <a:latin typeface="Montserrat" panose="00000500000000000000" pitchFamily="2" charset="0"/>
              </a:rPr>
              <a:t> mājsaimniecībām un </a:t>
            </a:r>
            <a:r>
              <a:rPr lang="lv-LV" sz="1400" b="0" i="0" dirty="0" err="1">
                <a:solidFill>
                  <a:srgbClr val="181717"/>
                </a:solidFill>
                <a:effectLst/>
                <a:latin typeface="Montserrat" panose="00000500000000000000" pitchFamily="2" charset="0"/>
              </a:rPr>
              <a:t>Garciema</a:t>
            </a:r>
            <a:r>
              <a:rPr lang="lv-LV" sz="1400" b="0" i="0" dirty="0">
                <a:solidFill>
                  <a:srgbClr val="181717"/>
                </a:solidFill>
                <a:effectLst/>
                <a:latin typeface="Montserrat" panose="00000500000000000000" pitchFamily="2" charset="0"/>
              </a:rPr>
              <a:t> daudzdzīvokļu ēkām veikta</a:t>
            </a:r>
          </a:p>
          <a:p>
            <a:pPr marL="0" indent="0">
              <a:buNone/>
            </a:pPr>
            <a:r>
              <a:rPr lang="lv-LV" sz="1400" dirty="0">
                <a:solidFill>
                  <a:srgbClr val="181717"/>
                </a:solidFill>
                <a:latin typeface="Montserrat" panose="00000500000000000000" pitchFamily="2" charset="0"/>
              </a:rPr>
              <a:t>    </a:t>
            </a:r>
            <a:r>
              <a:rPr lang="lv-LV" sz="1400" b="0" i="0" dirty="0">
                <a:solidFill>
                  <a:srgbClr val="181717"/>
                </a:solidFill>
                <a:effectLst/>
                <a:latin typeface="Montserrat" panose="00000500000000000000" pitchFamily="2" charset="0"/>
              </a:rPr>
              <a:t> kanalizācijas izbūve - </a:t>
            </a:r>
            <a:r>
              <a:rPr lang="lv-LV" sz="1400" b="1" i="0" dirty="0">
                <a:solidFill>
                  <a:srgbClr val="181717"/>
                </a:solidFill>
                <a:effectLst/>
                <a:latin typeface="Montserrat" panose="00000500000000000000" pitchFamily="2" charset="0"/>
              </a:rPr>
              <a:t>106 031 EUR</a:t>
            </a:r>
          </a:p>
          <a:p>
            <a:r>
              <a:rPr lang="lv-LV" sz="1400" b="0" i="0" dirty="0">
                <a:solidFill>
                  <a:srgbClr val="181717"/>
                </a:solidFill>
                <a:effectLst/>
                <a:latin typeface="Montserrat" panose="00000500000000000000" pitchFamily="2" charset="0"/>
              </a:rPr>
              <a:t>Veikta pārbūve Dzirnupes ielas posmā </a:t>
            </a:r>
          </a:p>
          <a:p>
            <a:pPr marL="0" indent="0">
              <a:buNone/>
            </a:pPr>
            <a:r>
              <a:rPr lang="lv-LV" sz="1400" b="0" i="0" dirty="0">
                <a:solidFill>
                  <a:srgbClr val="181717"/>
                </a:solidFill>
                <a:effectLst/>
                <a:latin typeface="Montserrat" panose="00000500000000000000" pitchFamily="2" charset="0"/>
              </a:rPr>
              <a:t>     no A1 līdz pagriezienam </a:t>
            </a:r>
            <a:r>
              <a:rPr lang="lv-LV" sz="1400" b="0" i="0" dirty="0" err="1">
                <a:solidFill>
                  <a:srgbClr val="181717"/>
                </a:solidFill>
                <a:effectLst/>
                <a:latin typeface="Montserrat" panose="00000500000000000000" pitchFamily="2" charset="0"/>
              </a:rPr>
              <a:t>Siguļi-Gipteri</a:t>
            </a:r>
            <a:r>
              <a:rPr lang="lv-LV" sz="1400" b="0" i="0" dirty="0">
                <a:solidFill>
                  <a:srgbClr val="181717"/>
                </a:solidFill>
                <a:effectLst/>
                <a:latin typeface="Montserrat" panose="00000500000000000000" pitchFamily="2" charset="0"/>
              </a:rPr>
              <a:t> un Baznīcas ielā -</a:t>
            </a:r>
            <a:r>
              <a:rPr lang="lv-LV" sz="1400" b="1" i="0" dirty="0">
                <a:solidFill>
                  <a:srgbClr val="181717"/>
                </a:solidFill>
                <a:effectLst/>
                <a:latin typeface="Montserrat" panose="00000500000000000000" pitchFamily="2" charset="0"/>
              </a:rPr>
              <a:t> 423 045 EUR</a:t>
            </a:r>
          </a:p>
          <a:p>
            <a:r>
              <a:rPr lang="lv-LV" sz="1400" b="0" i="0" dirty="0">
                <a:solidFill>
                  <a:srgbClr val="181717"/>
                </a:solidFill>
                <a:effectLst/>
                <a:latin typeface="Montserrat" panose="00000500000000000000" pitchFamily="2" charset="0"/>
              </a:rPr>
              <a:t>Asfaltbetona seguma atjaunošana Ziedu ielā - </a:t>
            </a:r>
            <a:r>
              <a:rPr lang="lv-LV" sz="1400" b="1" i="0" dirty="0">
                <a:solidFill>
                  <a:srgbClr val="181717"/>
                </a:solidFill>
                <a:effectLst/>
                <a:latin typeface="Montserrat" panose="00000500000000000000" pitchFamily="2" charset="0"/>
              </a:rPr>
              <a:t>65 445 EUR</a:t>
            </a:r>
          </a:p>
          <a:p>
            <a:pPr algn="l"/>
            <a:r>
              <a:rPr lang="lv-LV" sz="1400" b="0" i="0" dirty="0">
                <a:solidFill>
                  <a:srgbClr val="333333"/>
                </a:solidFill>
                <a:effectLst/>
                <a:latin typeface="Montserrat" panose="00000500000000000000" pitchFamily="2" charset="0"/>
              </a:rPr>
              <a:t>Ādažu ielu divkāršās virsmas apstrāde (Kastaņu, </a:t>
            </a:r>
            <a:r>
              <a:rPr lang="lv-LV" sz="1400" b="0" i="0" dirty="0" err="1">
                <a:solidFill>
                  <a:srgbClr val="333333"/>
                </a:solidFill>
                <a:effectLst/>
                <a:latin typeface="Montserrat" panose="00000500000000000000" pitchFamily="2" charset="0"/>
              </a:rPr>
              <a:t>Gaujmalas</a:t>
            </a:r>
            <a:r>
              <a:rPr lang="lv-LV" sz="1400" b="0" i="0" dirty="0">
                <a:solidFill>
                  <a:srgbClr val="333333"/>
                </a:solidFill>
                <a:effectLst/>
                <a:latin typeface="Montserrat" panose="00000500000000000000" pitchFamily="2" charset="0"/>
              </a:rPr>
              <a:t>, </a:t>
            </a:r>
          </a:p>
          <a:p>
            <a:pPr marL="0" indent="0" algn="l">
              <a:buNone/>
            </a:pPr>
            <a:r>
              <a:rPr lang="lv-LV" sz="1400" b="0" i="0" dirty="0">
                <a:solidFill>
                  <a:srgbClr val="333333"/>
                </a:solidFill>
                <a:effectLst/>
                <a:latin typeface="Montserrat" panose="00000500000000000000" pitchFamily="2" charset="0"/>
              </a:rPr>
              <a:t>Lazdu, Dārza ielas) - </a:t>
            </a:r>
            <a:r>
              <a:rPr lang="lv-LV" sz="1400" b="1" i="0" dirty="0">
                <a:solidFill>
                  <a:srgbClr val="333333"/>
                </a:solidFill>
                <a:effectLst/>
                <a:latin typeface="Montserrat" panose="00000500000000000000" pitchFamily="2" charset="0"/>
              </a:rPr>
              <a:t>248 839 EUR</a:t>
            </a:r>
            <a:r>
              <a:rPr lang="lv-LV" sz="1400" b="0" i="0" dirty="0">
                <a:solidFill>
                  <a:srgbClr val="333333"/>
                </a:solidFill>
                <a:effectLst/>
                <a:latin typeface="Montserrat" panose="00000500000000000000" pitchFamily="2" charset="0"/>
              </a:rPr>
              <a:t> </a:t>
            </a:r>
          </a:p>
          <a:p>
            <a:pPr algn="l"/>
            <a:r>
              <a:rPr lang="lv-LV" sz="1400" b="0" i="0" dirty="0">
                <a:solidFill>
                  <a:srgbClr val="333333"/>
                </a:solidFill>
                <a:effectLst/>
                <a:latin typeface="Montserrat" panose="00000500000000000000" pitchFamily="2" charset="0"/>
              </a:rPr>
              <a:t>Asfalta nomaiņa Zvejnieku ielā no Jūras līdz Ziedu ielai, </a:t>
            </a:r>
          </a:p>
          <a:p>
            <a:pPr marL="0" indent="0" algn="l">
              <a:buNone/>
            </a:pPr>
            <a:r>
              <a:rPr lang="lv-LV" sz="1400" b="0" i="0" dirty="0">
                <a:solidFill>
                  <a:srgbClr val="333333"/>
                </a:solidFill>
                <a:effectLst/>
                <a:latin typeface="Montserrat" panose="00000500000000000000" pitchFamily="2" charset="0"/>
              </a:rPr>
              <a:t>Carnikavā - </a:t>
            </a:r>
            <a:r>
              <a:rPr lang="lv-LV" sz="1400" b="1" i="0" dirty="0">
                <a:solidFill>
                  <a:srgbClr val="333333"/>
                </a:solidFill>
                <a:effectLst/>
                <a:latin typeface="Montserrat" panose="00000500000000000000" pitchFamily="2" charset="0"/>
              </a:rPr>
              <a:t>36 618 EUR</a:t>
            </a:r>
          </a:p>
          <a:p>
            <a:pPr algn="l"/>
            <a:r>
              <a:rPr lang="lv-LV" sz="1400" b="0" i="0" dirty="0">
                <a:solidFill>
                  <a:srgbClr val="333333"/>
                </a:solidFill>
                <a:effectLst/>
                <a:latin typeface="Montserrat" panose="00000500000000000000" pitchFamily="2" charset="0"/>
              </a:rPr>
              <a:t>Dadzīšu ielas rekonstrukcija, Ādažos - </a:t>
            </a:r>
            <a:r>
              <a:rPr lang="lv-LV" sz="1400" b="1" i="0" dirty="0">
                <a:solidFill>
                  <a:srgbClr val="333333"/>
                </a:solidFill>
                <a:effectLst/>
                <a:latin typeface="Montserrat" panose="00000500000000000000" pitchFamily="2" charset="0"/>
              </a:rPr>
              <a:t>49 627 EUR</a:t>
            </a:r>
          </a:p>
          <a:p>
            <a:r>
              <a:rPr lang="lv-LV" sz="1400" b="0" i="0" dirty="0">
                <a:solidFill>
                  <a:srgbClr val="333333"/>
                </a:solidFill>
                <a:effectLst/>
                <a:latin typeface="Montserrat" panose="00000500000000000000" pitchFamily="2" charset="0"/>
              </a:rPr>
              <a:t>Ūdensvada izbūve zem </a:t>
            </a:r>
            <a:r>
              <a:rPr lang="lv-LV" sz="1400" b="0" i="0" dirty="0" err="1">
                <a:solidFill>
                  <a:srgbClr val="333333"/>
                </a:solidFill>
                <a:effectLst/>
                <a:latin typeface="Montserrat" panose="00000500000000000000" pitchFamily="2" charset="0"/>
              </a:rPr>
              <a:t>Vecgaujas</a:t>
            </a:r>
            <a:r>
              <a:rPr lang="lv-LV" sz="1400" b="0" i="0" dirty="0">
                <a:solidFill>
                  <a:srgbClr val="333333"/>
                </a:solidFill>
                <a:effectLst/>
                <a:latin typeface="Montserrat" panose="00000500000000000000" pitchFamily="2" charset="0"/>
              </a:rPr>
              <a:t> - </a:t>
            </a:r>
            <a:r>
              <a:rPr lang="lv-LV" sz="1400" b="1" i="0" dirty="0">
                <a:solidFill>
                  <a:srgbClr val="333333"/>
                </a:solidFill>
                <a:effectLst/>
                <a:latin typeface="Montserrat" panose="00000500000000000000" pitchFamily="2" charset="0"/>
              </a:rPr>
              <a:t>35 963 EUR</a:t>
            </a:r>
            <a:endParaRPr lang="lv-LV" sz="1400" b="1" dirty="0">
              <a:solidFill>
                <a:srgbClr val="181717"/>
              </a:solidFill>
              <a:highlight>
                <a:srgbClr val="FFFF00"/>
              </a:highlight>
              <a:latin typeface="Montserrat" panose="00000500000000000000" pitchFamily="2" charset="0"/>
            </a:endParaRPr>
          </a:p>
        </p:txBody>
      </p:sp>
      <p:sp>
        <p:nvSpPr>
          <p:cNvPr id="4" name="Footer Placeholder 3">
            <a:extLst>
              <a:ext uri="{FF2B5EF4-FFF2-40B4-BE49-F238E27FC236}">
                <a16:creationId xmlns:a16="http://schemas.microsoft.com/office/drawing/2014/main" id="{4CBFF5D8-400C-3945-A85A-94A3752A7592}"/>
              </a:ext>
            </a:extLst>
          </p:cNvPr>
          <p:cNvSpPr>
            <a:spLocks noGrp="1"/>
          </p:cNvSpPr>
          <p:nvPr>
            <p:ph type="ftr" sz="quarter" idx="11"/>
          </p:nvPr>
        </p:nvSpPr>
        <p:spPr/>
        <p:txBody>
          <a:bodyPr/>
          <a:lstStyle/>
          <a:p>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GUNĀRS DZENIS  </a:t>
            </a:r>
            <a:r>
              <a:rPr lang="lv-LV" sz="1200" dirty="0">
                <a:solidFill>
                  <a:schemeClr val="tx1"/>
                </a:solidFill>
                <a:latin typeface="Montserrat" pitchFamily="2" charset="77"/>
              </a:rPr>
              <a:t> 	</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dirty="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a:t>
            </a:r>
            <a:endParaRPr lang="en-US" dirty="0">
              <a:solidFill>
                <a:schemeClr val="tx1"/>
              </a:solidFill>
            </a:endParaRPr>
          </a:p>
        </p:txBody>
      </p:sp>
      <p:pic>
        <p:nvPicPr>
          <p:cNvPr id="5" name="Picture 4">
            <a:extLst>
              <a:ext uri="{FF2B5EF4-FFF2-40B4-BE49-F238E27FC236}">
                <a16:creationId xmlns:a16="http://schemas.microsoft.com/office/drawing/2014/main" id="{7C37A0B5-677A-06F9-AC8E-A022BA13D8D3}"/>
              </a:ext>
            </a:extLst>
          </p:cNvPr>
          <p:cNvPicPr>
            <a:picLocks noChangeAspect="1"/>
          </p:cNvPicPr>
          <p:nvPr/>
        </p:nvPicPr>
        <p:blipFill rotWithShape="1">
          <a:blip r:embed="rId2"/>
          <a:srcRect t="13529"/>
          <a:stretch/>
        </p:blipFill>
        <p:spPr>
          <a:xfrm>
            <a:off x="7272826" y="3890600"/>
            <a:ext cx="3566469" cy="2314279"/>
          </a:xfrm>
          <a:prstGeom prst="rect">
            <a:avLst/>
          </a:prstGeom>
        </p:spPr>
      </p:pic>
      <p:sp>
        <p:nvSpPr>
          <p:cNvPr id="7" name="TextBox 6">
            <a:extLst>
              <a:ext uri="{FF2B5EF4-FFF2-40B4-BE49-F238E27FC236}">
                <a16:creationId xmlns:a16="http://schemas.microsoft.com/office/drawing/2014/main" id="{7CEE892E-1058-582B-8196-1FFE6F3FF35B}"/>
              </a:ext>
            </a:extLst>
          </p:cNvPr>
          <p:cNvSpPr txBox="1"/>
          <p:nvPr/>
        </p:nvSpPr>
        <p:spPr>
          <a:xfrm>
            <a:off x="7332561" y="6115960"/>
            <a:ext cx="6097772" cy="338554"/>
          </a:xfrm>
          <a:prstGeom prst="rect">
            <a:avLst/>
          </a:prstGeom>
          <a:noFill/>
        </p:spPr>
        <p:txBody>
          <a:bodyPr wrap="square">
            <a:spAutoFit/>
          </a:bodyPr>
          <a:lstStyle/>
          <a:p>
            <a:r>
              <a:rPr lang="en-US" sz="1600" i="1" dirty="0" err="1">
                <a:latin typeface="Montserrat" panose="00000500000000000000" pitchFamily="2" charset="0"/>
              </a:rPr>
              <a:t>Stacijas</a:t>
            </a:r>
            <a:r>
              <a:rPr lang="en-US" sz="1600" i="1" dirty="0">
                <a:latin typeface="Montserrat" panose="00000500000000000000" pitchFamily="2" charset="0"/>
              </a:rPr>
              <a:t> </a:t>
            </a:r>
            <a:r>
              <a:rPr lang="en-US" sz="1600" i="1" dirty="0" err="1">
                <a:latin typeface="Montserrat" panose="00000500000000000000" pitchFamily="2" charset="0"/>
              </a:rPr>
              <a:t>iela</a:t>
            </a:r>
            <a:r>
              <a:rPr lang="en-US" sz="1600" i="1" dirty="0">
                <a:latin typeface="Montserrat" panose="00000500000000000000" pitchFamily="2" charset="0"/>
              </a:rPr>
              <a:t>, </a:t>
            </a:r>
            <a:r>
              <a:rPr lang="en-US" sz="1600" i="1" dirty="0" err="1">
                <a:latin typeface="Montserrat" panose="00000500000000000000" pitchFamily="2" charset="0"/>
              </a:rPr>
              <a:t>Carnikava</a:t>
            </a:r>
            <a:endParaRPr lang="en-US" sz="1600" i="1" dirty="0">
              <a:latin typeface="Montserrat" panose="00000500000000000000" pitchFamily="2" charset="0"/>
            </a:endParaRPr>
          </a:p>
        </p:txBody>
      </p:sp>
      <p:pic>
        <p:nvPicPr>
          <p:cNvPr id="6" name="Picture 5">
            <a:extLst>
              <a:ext uri="{FF2B5EF4-FFF2-40B4-BE49-F238E27FC236}">
                <a16:creationId xmlns:a16="http://schemas.microsoft.com/office/drawing/2014/main" id="{5A945C74-7E16-96AC-C63B-3A9BDAD0BA60}"/>
              </a:ext>
            </a:extLst>
          </p:cNvPr>
          <p:cNvPicPr>
            <a:picLocks noChangeAspect="1"/>
          </p:cNvPicPr>
          <p:nvPr/>
        </p:nvPicPr>
        <p:blipFill>
          <a:blip r:embed="rId3"/>
          <a:stretch>
            <a:fillRect/>
          </a:stretch>
        </p:blipFill>
        <p:spPr>
          <a:xfrm>
            <a:off x="10083773" y="1536082"/>
            <a:ext cx="1854232" cy="3813165"/>
          </a:xfrm>
          <a:prstGeom prst="rect">
            <a:avLst/>
          </a:prstGeom>
        </p:spPr>
      </p:pic>
    </p:spTree>
    <p:extLst>
      <p:ext uri="{BB962C8B-B14F-4D97-AF65-F5344CB8AC3E}">
        <p14:creationId xmlns:p14="http://schemas.microsoft.com/office/powerpoint/2010/main" val="2896570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D536-A79E-3FA6-2602-663F6453EF05}"/>
              </a:ext>
            </a:extLst>
          </p:cNvPr>
          <p:cNvSpPr>
            <a:spLocks noGrp="1"/>
          </p:cNvSpPr>
          <p:nvPr>
            <p:ph type="title"/>
          </p:nvPr>
        </p:nvSpPr>
        <p:spPr/>
        <p:txBody>
          <a:bodyPr>
            <a:normAutofit fontScale="90000"/>
          </a:bodyPr>
          <a:lstStyle/>
          <a:p>
            <a:r>
              <a:rPr lang="lv-LV" sz="3200" b="1" dirty="0">
                <a:latin typeface="Montserrat" panose="00000500000000000000" pitchFamily="2" charset="0"/>
              </a:rPr>
              <a:t>Laikā no 2019.gada līdz 2024.gadam</a:t>
            </a:r>
            <a:br>
              <a:rPr lang="lv-LV" sz="3200" b="1" dirty="0">
                <a:latin typeface="Montserrat" panose="00000500000000000000" pitchFamily="2" charset="0"/>
              </a:rPr>
            </a:br>
            <a:r>
              <a:rPr lang="lv-LV" sz="3200" b="1" dirty="0">
                <a:solidFill>
                  <a:schemeClr val="accent1">
                    <a:lumMod val="75000"/>
                  </a:schemeClr>
                </a:solidFill>
                <a:latin typeface="Montserrat" panose="00000500000000000000" pitchFamily="2" charset="0"/>
              </a:rPr>
              <a:t>Īstenotie projekti</a:t>
            </a:r>
            <a:br>
              <a:rPr lang="lv-LV" sz="3200" b="1" dirty="0">
                <a:solidFill>
                  <a:schemeClr val="accent1">
                    <a:lumMod val="75000"/>
                  </a:schemeClr>
                </a:solidFill>
                <a:latin typeface="Montserrat" panose="00000500000000000000" pitchFamily="2" charset="0"/>
              </a:rPr>
            </a:br>
            <a:r>
              <a:rPr lang="lv-LV" sz="3200" b="1" dirty="0">
                <a:solidFill>
                  <a:srgbClr val="828847"/>
                </a:solidFill>
                <a:latin typeface="Montserrat" panose="00000500000000000000" pitchFamily="2" charset="0"/>
              </a:rPr>
              <a:t>Sadarbībā ar citām nodaļām</a:t>
            </a:r>
            <a:endParaRPr lang="en-US" sz="3200" b="1" dirty="0">
              <a:latin typeface="Montserrat" panose="00000500000000000000" pitchFamily="2" charset="0"/>
            </a:endParaRPr>
          </a:p>
        </p:txBody>
      </p:sp>
      <p:sp>
        <p:nvSpPr>
          <p:cNvPr id="3" name="Content Placeholder 2">
            <a:extLst>
              <a:ext uri="{FF2B5EF4-FFF2-40B4-BE49-F238E27FC236}">
                <a16:creationId xmlns:a16="http://schemas.microsoft.com/office/drawing/2014/main" id="{C13F730C-456D-DC47-A067-25FDA10940A4}"/>
              </a:ext>
            </a:extLst>
          </p:cNvPr>
          <p:cNvSpPr>
            <a:spLocks noGrp="1"/>
          </p:cNvSpPr>
          <p:nvPr>
            <p:ph idx="1"/>
          </p:nvPr>
        </p:nvSpPr>
        <p:spPr>
          <a:xfrm>
            <a:off x="838200" y="2489950"/>
            <a:ext cx="10515600" cy="4048963"/>
          </a:xfrm>
        </p:spPr>
        <p:txBody>
          <a:bodyPr>
            <a:normAutofit/>
          </a:bodyPr>
          <a:lstStyle/>
          <a:p>
            <a:pPr algn="just"/>
            <a:r>
              <a:rPr lang="lv-LV" sz="1800" b="0" i="0" dirty="0">
                <a:solidFill>
                  <a:srgbClr val="333333"/>
                </a:solidFill>
                <a:effectLst/>
                <a:highlight>
                  <a:srgbClr val="FFFFFF"/>
                </a:highlight>
                <a:latin typeface="Montserrat" panose="00000500000000000000" pitchFamily="2" charset="0"/>
              </a:rPr>
              <a:t>(ar Attīstības nodaļu, ES finansējums) </a:t>
            </a:r>
            <a:r>
              <a:rPr lang="lv-LV" sz="1800" b="0" i="0" dirty="0">
                <a:solidFill>
                  <a:srgbClr val="181717"/>
                </a:solidFill>
                <a:effectLst/>
                <a:highlight>
                  <a:srgbClr val="FFFFFF"/>
                </a:highlight>
                <a:latin typeface="Montserrat" panose="00000500000000000000" pitchFamily="2" charset="0"/>
              </a:rPr>
              <a:t>Laivu ielas stāvlaukuma un ielas apgaismojuma izbūve Carnikavā - </a:t>
            </a:r>
            <a:r>
              <a:rPr lang="lv-LV" sz="1800" b="1" i="0" dirty="0">
                <a:solidFill>
                  <a:srgbClr val="181717"/>
                </a:solidFill>
                <a:effectLst/>
                <a:highlight>
                  <a:srgbClr val="FFFFFF"/>
                </a:highlight>
                <a:latin typeface="Montserrat" panose="00000500000000000000" pitchFamily="2" charset="0"/>
              </a:rPr>
              <a:t>497 972 EUR</a:t>
            </a:r>
          </a:p>
          <a:p>
            <a:pPr algn="just"/>
            <a:r>
              <a:rPr lang="lv-LV" sz="1800" b="0" i="0" dirty="0">
                <a:solidFill>
                  <a:srgbClr val="333333"/>
                </a:solidFill>
                <a:effectLst/>
                <a:highlight>
                  <a:srgbClr val="FFFFFF"/>
                </a:highlight>
                <a:latin typeface="Montserrat" panose="00000500000000000000" pitchFamily="2" charset="0"/>
              </a:rPr>
              <a:t>(ar Attīstības nodaļu, ES finansējums) </a:t>
            </a:r>
            <a:r>
              <a:rPr lang="lv-LV" sz="1800" b="0" i="0" dirty="0">
                <a:solidFill>
                  <a:srgbClr val="181717"/>
                </a:solidFill>
                <a:effectLst/>
                <a:highlight>
                  <a:srgbClr val="FFFFFF"/>
                </a:highlight>
                <a:latin typeface="Montserrat" panose="00000500000000000000" pitchFamily="2" charset="0"/>
              </a:rPr>
              <a:t>“Uzņēmējdarbības attīstībai nepieciešamās infrastruktūras attīstība Carnikavas novada </a:t>
            </a:r>
            <a:r>
              <a:rPr lang="lv-LV" sz="1800" b="0" i="0" dirty="0" err="1">
                <a:solidFill>
                  <a:srgbClr val="181717"/>
                </a:solidFill>
                <a:effectLst/>
                <a:highlight>
                  <a:srgbClr val="FFFFFF"/>
                </a:highlight>
                <a:latin typeface="Montserrat" panose="00000500000000000000" pitchFamily="2" charset="0"/>
              </a:rPr>
              <a:t>Garciemā</a:t>
            </a:r>
            <a:r>
              <a:rPr lang="lv-LV" sz="1800" b="0" i="0" dirty="0">
                <a:solidFill>
                  <a:srgbClr val="181717"/>
                </a:solidFill>
                <a:effectLst/>
                <a:highlight>
                  <a:srgbClr val="FFFFFF"/>
                </a:highlight>
                <a:latin typeface="Montserrat" panose="00000500000000000000" pitchFamily="2" charset="0"/>
              </a:rPr>
              <a:t>” - </a:t>
            </a:r>
            <a:r>
              <a:rPr lang="lv-LV" sz="1800" b="1" i="0" dirty="0">
                <a:solidFill>
                  <a:srgbClr val="181717"/>
                </a:solidFill>
                <a:effectLst/>
                <a:highlight>
                  <a:srgbClr val="FFFFFF"/>
                </a:highlight>
                <a:latin typeface="Montserrat" panose="00000500000000000000" pitchFamily="2" charset="0"/>
              </a:rPr>
              <a:t>6 079 355 EUR</a:t>
            </a:r>
          </a:p>
          <a:p>
            <a:pPr algn="just"/>
            <a:r>
              <a:rPr lang="lv-LV" sz="1800" b="0" i="0" dirty="0">
                <a:solidFill>
                  <a:srgbClr val="333333"/>
                </a:solidFill>
                <a:effectLst/>
                <a:highlight>
                  <a:srgbClr val="FFFFFF"/>
                </a:highlight>
                <a:latin typeface="Montserrat" panose="00000500000000000000" pitchFamily="2" charset="0"/>
              </a:rPr>
              <a:t>(ar Attīstības nodaļu, ES finansējums) Lielā ielas un apgaismojuma izbūve, </a:t>
            </a:r>
            <a:r>
              <a:rPr lang="lv-LV" sz="1800" b="0" i="0" dirty="0" err="1">
                <a:solidFill>
                  <a:srgbClr val="333333"/>
                </a:solidFill>
                <a:effectLst/>
                <a:highlight>
                  <a:srgbClr val="FFFFFF"/>
                </a:highlight>
                <a:latin typeface="Montserrat" panose="00000500000000000000" pitchFamily="2" charset="0"/>
              </a:rPr>
              <a:t>Garupē</a:t>
            </a:r>
            <a:r>
              <a:rPr lang="lv-LV" sz="1800" b="0" i="0" dirty="0">
                <a:solidFill>
                  <a:srgbClr val="333333"/>
                </a:solidFill>
                <a:effectLst/>
                <a:highlight>
                  <a:srgbClr val="FFFFFF"/>
                </a:highlight>
                <a:latin typeface="Montserrat" panose="00000500000000000000" pitchFamily="2" charset="0"/>
              </a:rPr>
              <a:t> -    </a:t>
            </a:r>
            <a:r>
              <a:rPr lang="lv-LV" sz="1800" b="1" i="0" dirty="0">
                <a:solidFill>
                  <a:srgbClr val="333333"/>
                </a:solidFill>
                <a:effectLst/>
                <a:highlight>
                  <a:srgbClr val="FFFFFF"/>
                </a:highlight>
                <a:latin typeface="Montserrat" panose="00000500000000000000" pitchFamily="2" charset="0"/>
              </a:rPr>
              <a:t>205 326 EUR</a:t>
            </a:r>
            <a:endParaRPr lang="lv-LV" sz="1800" b="0" i="0" dirty="0">
              <a:solidFill>
                <a:srgbClr val="333333"/>
              </a:solidFill>
              <a:effectLst/>
              <a:highlight>
                <a:srgbClr val="FFFFFF"/>
              </a:highlight>
              <a:latin typeface="Montserrat" panose="00000500000000000000" pitchFamily="2" charset="0"/>
            </a:endParaRPr>
          </a:p>
          <a:p>
            <a:pPr algn="just"/>
            <a:r>
              <a:rPr lang="lv-LV" sz="1800" b="0" i="0" dirty="0">
                <a:solidFill>
                  <a:srgbClr val="333333"/>
                </a:solidFill>
                <a:effectLst/>
                <a:highlight>
                  <a:srgbClr val="FFFFFF"/>
                </a:highlight>
                <a:latin typeface="Montserrat" panose="00000500000000000000" pitchFamily="2" charset="0"/>
              </a:rPr>
              <a:t>(ar Attīstības nodaļu, ES finansējums) Gājēju tiltiņa izbūve pār </a:t>
            </a:r>
            <a:r>
              <a:rPr lang="lv-LV" sz="1800" b="0" i="0" dirty="0" err="1">
                <a:solidFill>
                  <a:srgbClr val="333333"/>
                </a:solidFill>
                <a:effectLst/>
                <a:highlight>
                  <a:srgbClr val="FFFFFF"/>
                </a:highlight>
                <a:latin typeface="Montserrat" panose="00000500000000000000" pitchFamily="2" charset="0"/>
              </a:rPr>
              <a:t>Vecgauju</a:t>
            </a:r>
            <a:r>
              <a:rPr lang="lv-LV" sz="1800" b="0" i="0" dirty="0">
                <a:solidFill>
                  <a:srgbClr val="333333"/>
                </a:solidFill>
                <a:effectLst/>
                <a:highlight>
                  <a:srgbClr val="FFFFFF"/>
                </a:highlight>
                <a:latin typeface="Montserrat" panose="00000500000000000000" pitchFamily="2" charset="0"/>
              </a:rPr>
              <a:t> - </a:t>
            </a:r>
            <a:r>
              <a:rPr lang="lv-LV" sz="1800" b="1" i="0" dirty="0">
                <a:solidFill>
                  <a:srgbClr val="333333"/>
                </a:solidFill>
                <a:effectLst/>
                <a:highlight>
                  <a:srgbClr val="FFFFFF"/>
                </a:highlight>
                <a:latin typeface="Montserrat" panose="00000500000000000000" pitchFamily="2" charset="0"/>
              </a:rPr>
              <a:t>562 050 EUR</a:t>
            </a:r>
          </a:p>
          <a:p>
            <a:pPr algn="just"/>
            <a:r>
              <a:rPr lang="lv-LV" sz="1800" b="0" i="0" dirty="0">
                <a:solidFill>
                  <a:srgbClr val="333333"/>
                </a:solidFill>
                <a:effectLst/>
                <a:highlight>
                  <a:srgbClr val="FFFFFF"/>
                </a:highlight>
                <a:latin typeface="Montserrat" panose="00000500000000000000" pitchFamily="2" charset="0"/>
              </a:rPr>
              <a:t>(ar Attīstības nodaļu, ES finansējums) Koka tilta izbūve Lilastē -   </a:t>
            </a:r>
            <a:r>
              <a:rPr lang="lv-LV" sz="1800" b="1" i="0" dirty="0">
                <a:solidFill>
                  <a:srgbClr val="333333"/>
                </a:solidFill>
                <a:effectLst/>
                <a:highlight>
                  <a:srgbClr val="FFFFFF"/>
                </a:highlight>
                <a:latin typeface="Montserrat" panose="00000500000000000000" pitchFamily="2" charset="0"/>
              </a:rPr>
              <a:t>54 346 EUR</a:t>
            </a:r>
          </a:p>
          <a:p>
            <a:pPr algn="just"/>
            <a:r>
              <a:rPr lang="lv-LV" sz="1800" b="0" i="0" dirty="0">
                <a:solidFill>
                  <a:srgbClr val="333333"/>
                </a:solidFill>
                <a:effectLst/>
                <a:highlight>
                  <a:srgbClr val="FFFFFF"/>
                </a:highlight>
                <a:latin typeface="Montserrat" panose="00000500000000000000" pitchFamily="2" charset="0"/>
              </a:rPr>
              <a:t>(ar Attīstības nodaļu) Aizsargdambja bruģēšana un apgaismojuma izbūve – </a:t>
            </a:r>
            <a:r>
              <a:rPr lang="lv-LV" sz="1800" b="1" i="0" dirty="0">
                <a:solidFill>
                  <a:srgbClr val="333333"/>
                </a:solidFill>
                <a:effectLst/>
                <a:highlight>
                  <a:srgbClr val="FFFFFF"/>
                </a:highlight>
                <a:latin typeface="Montserrat" panose="00000500000000000000" pitchFamily="2" charset="0"/>
              </a:rPr>
              <a:t>513 909 EUR</a:t>
            </a:r>
          </a:p>
          <a:p>
            <a:endParaRPr lang="lv-LV" b="1" i="0" dirty="0">
              <a:solidFill>
                <a:srgbClr val="181717"/>
              </a:solidFill>
              <a:effectLst/>
              <a:highlight>
                <a:srgbClr val="FFFFFF"/>
              </a:highlight>
              <a:latin typeface="Montserrat" panose="00000500000000000000" pitchFamily="2" charset="0"/>
            </a:endParaRPr>
          </a:p>
          <a:p>
            <a:endParaRPr lang="lv-LV" b="0" i="0" dirty="0">
              <a:solidFill>
                <a:srgbClr val="333333"/>
              </a:solidFill>
              <a:effectLst/>
              <a:highlight>
                <a:srgbClr val="FFFFFF"/>
              </a:highlight>
              <a:latin typeface="ProximaNova"/>
            </a:endParaRPr>
          </a:p>
          <a:p>
            <a:endParaRPr lang="en-US" dirty="0"/>
          </a:p>
        </p:txBody>
      </p:sp>
      <p:sp>
        <p:nvSpPr>
          <p:cNvPr id="4" name="Footer Placeholder 3">
            <a:extLst>
              <a:ext uri="{FF2B5EF4-FFF2-40B4-BE49-F238E27FC236}">
                <a16:creationId xmlns:a16="http://schemas.microsoft.com/office/drawing/2014/main" id="{4CBFF5D8-400C-3945-A85A-94A3752A7592}"/>
              </a:ext>
            </a:extLst>
          </p:cNvPr>
          <p:cNvSpPr>
            <a:spLocks noGrp="1"/>
          </p:cNvSpPr>
          <p:nvPr>
            <p:ph type="ftr" sz="quarter" idx="11"/>
          </p:nvPr>
        </p:nvSpPr>
        <p:spPr/>
        <p:txBody>
          <a:bodyPr/>
          <a:lstStyle/>
          <a:p>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GUNĀRS DZENIS  </a:t>
            </a:r>
            <a:r>
              <a:rPr lang="lv-LV" sz="1200" dirty="0">
                <a:solidFill>
                  <a:schemeClr val="tx1"/>
                </a:solidFill>
                <a:latin typeface="Montserrat" pitchFamily="2" charset="77"/>
              </a:rPr>
              <a:t>	</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dirty="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a:t>
            </a:r>
            <a:endParaRPr lang="en-US" dirty="0">
              <a:solidFill>
                <a:schemeClr val="tx1"/>
              </a:solidFill>
            </a:endParaRPr>
          </a:p>
        </p:txBody>
      </p:sp>
    </p:spTree>
    <p:extLst>
      <p:ext uri="{BB962C8B-B14F-4D97-AF65-F5344CB8AC3E}">
        <p14:creationId xmlns:p14="http://schemas.microsoft.com/office/powerpoint/2010/main" val="4261606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rgbClr val="FFFFFF"/>
            </a:solidFill>
            <a:prstDash val="solid"/>
            <a:headEnd type="none" w="sm" len="sm"/>
            <a:tailEnd type="none" w="sm" len="sm"/>
          </a:ln>
        </p:spPr>
        <p:txBody>
          <a:bodyPr/>
          <a:lstStyle/>
          <a:p>
            <a:endParaRPr lang="lv-LV"/>
          </a:p>
        </p:txBody>
      </p:sp>
      <p:sp>
        <p:nvSpPr>
          <p:cNvPr id="11" name="TextBox 4">
            <a:extLst>
              <a:ext uri="{FF2B5EF4-FFF2-40B4-BE49-F238E27FC236}">
                <a16:creationId xmlns:a16="http://schemas.microsoft.com/office/drawing/2014/main" id="{06254985-7120-C57B-662F-36B1141C0B14}"/>
              </a:ext>
            </a:extLst>
          </p:cNvPr>
          <p:cNvSpPr txBox="1"/>
          <p:nvPr/>
        </p:nvSpPr>
        <p:spPr>
          <a:xfrm>
            <a:off x="60960" y="3429000"/>
            <a:ext cx="12195180" cy="2040239"/>
          </a:xfrm>
          <a:prstGeom prst="rect">
            <a:avLst/>
          </a:prstGeom>
        </p:spPr>
        <p:txBody>
          <a:bodyPr lIns="0" tIns="0" rIns="0" bIns="0" rtlCol="0" anchor="t">
            <a:spAutoFit/>
          </a:bodyPr>
          <a:lstStyle/>
          <a:p>
            <a:pPr marL="0" marR="0" lvl="0" indent="0" algn="ctr" defTabSz="609630" rtl="0" eaLnBrk="1" fontAlgn="auto" latinLnBrk="0" hangingPunct="1">
              <a:lnSpc>
                <a:spcPts val="5280"/>
              </a:lnSpc>
              <a:spcBef>
                <a:spcPts val="0"/>
              </a:spcBef>
              <a:spcAft>
                <a:spcPts val="0"/>
              </a:spcAft>
              <a:buClrTx/>
              <a:buSzTx/>
              <a:buFontTx/>
              <a:buNone/>
              <a:tabLst/>
              <a:defRPr/>
            </a:pPr>
            <a:r>
              <a:rPr lang="lv-LV" sz="5400" b="1" kern="1200" spc="0" noProof="0" dirty="0">
                <a:solidFill>
                  <a:schemeClr val="bg1"/>
                </a:solidFill>
                <a:uLnTx/>
                <a:uFillTx/>
                <a:latin typeface="Montserrat" panose="00000500000000000000" pitchFamily="2" charset="-70"/>
                <a:ea typeface="Calibri" panose="020F0502020204030204" pitchFamily="34" charset="0"/>
                <a:cs typeface="Times New Roman" panose="02020603050405020304" pitchFamily="18" charset="0"/>
              </a:rPr>
              <a:t>Izaicinājumi</a:t>
            </a:r>
            <a:r>
              <a:rPr lang="lv-LV" sz="5400" b="1" dirty="0">
                <a:solidFill>
                  <a:schemeClr val="bg1"/>
                </a:solidFill>
                <a:latin typeface="Montserrat" panose="00000500000000000000" pitchFamily="2" charset="-70"/>
                <a:ea typeface="Calibri" panose="020F0502020204030204" pitchFamily="34" charset="0"/>
                <a:cs typeface="Times New Roman" panose="02020603050405020304" pitchFamily="18" charset="0"/>
              </a:rPr>
              <a:t>  </a:t>
            </a:r>
          </a:p>
          <a:p>
            <a:pPr marL="0" marR="0" lvl="0" indent="0" algn="ctr" defTabSz="609630" rtl="0" eaLnBrk="1" fontAlgn="auto" latinLnBrk="0" hangingPunct="1">
              <a:lnSpc>
                <a:spcPts val="5280"/>
              </a:lnSpc>
              <a:spcBef>
                <a:spcPts val="0"/>
              </a:spcBef>
              <a:spcAft>
                <a:spcPts val="0"/>
              </a:spcAft>
              <a:buClrTx/>
              <a:buSzTx/>
              <a:buFontTx/>
              <a:buNone/>
              <a:tabLst/>
              <a:defRPr/>
            </a:pPr>
            <a:endParaRPr lang="lv-LV" sz="5400" b="1" dirty="0">
              <a:solidFill>
                <a:schemeClr val="bg1"/>
              </a:solidFill>
              <a:latin typeface="Montserrat" panose="00000500000000000000" pitchFamily="2" charset="-70"/>
              <a:ea typeface="Calibri" panose="020F0502020204030204" pitchFamily="34" charset="0"/>
              <a:cs typeface="Times New Roman" panose="02020603050405020304" pitchFamily="18" charset="0"/>
            </a:endParaRPr>
          </a:p>
          <a:p>
            <a:pPr marL="0" marR="0" lvl="0" indent="0" algn="ctr" defTabSz="609630" rtl="0" eaLnBrk="1" fontAlgn="auto" latinLnBrk="0" hangingPunct="1">
              <a:lnSpc>
                <a:spcPts val="5280"/>
              </a:lnSpc>
              <a:spcBef>
                <a:spcPts val="0"/>
              </a:spcBef>
              <a:spcAft>
                <a:spcPts val="0"/>
              </a:spcAft>
              <a:buClrTx/>
              <a:buSzTx/>
              <a:buFontTx/>
              <a:buNone/>
              <a:tabLst/>
              <a:defRPr/>
            </a:pPr>
            <a:r>
              <a:rPr lang="lv-LV" sz="5400" b="1" dirty="0">
                <a:solidFill>
                  <a:schemeClr val="bg1"/>
                </a:solidFill>
                <a:latin typeface="Montserrat" panose="00000500000000000000" pitchFamily="2" charset="-70"/>
                <a:ea typeface="Calibri" panose="020F0502020204030204" pitchFamily="34" charset="0"/>
                <a:cs typeface="Times New Roman" panose="02020603050405020304" pitchFamily="18" charset="0"/>
              </a:rPr>
              <a:t>Veicamais turpmāk</a:t>
            </a:r>
            <a:endParaRPr lang="lv-LV" sz="5400" b="1" kern="1200" spc="0" noProof="0" dirty="0">
              <a:solidFill>
                <a:schemeClr val="bg1"/>
              </a:solidFill>
              <a:uLnTx/>
              <a:uFillTx/>
              <a:latin typeface="Montserrat" panose="00000500000000000000" pitchFamily="2" charset="-70"/>
              <a:ea typeface="Calibri" panose="020F0502020204030204" pitchFamily="34" charset="0"/>
              <a:cs typeface="Times New Roman" panose="02020603050405020304" pitchFamily="18" charset="0"/>
            </a:endParaRPr>
          </a:p>
        </p:txBody>
      </p:sp>
      <p:sp>
        <p:nvSpPr>
          <p:cNvPr id="12" name="TextBox 2">
            <a:extLst>
              <a:ext uri="{FF2B5EF4-FFF2-40B4-BE49-F238E27FC236}">
                <a16:creationId xmlns:a16="http://schemas.microsoft.com/office/drawing/2014/main" id="{38DEB83C-A5E3-EA35-A943-63321E881E12}"/>
              </a:ext>
            </a:extLst>
          </p:cNvPr>
          <p:cNvSpPr txBox="1"/>
          <p:nvPr/>
        </p:nvSpPr>
        <p:spPr>
          <a:xfrm>
            <a:off x="60960" y="6380480"/>
            <a:ext cx="12070080" cy="153888"/>
          </a:xfrm>
          <a:prstGeom prst="rect">
            <a:avLst/>
          </a:prstGeom>
        </p:spPr>
        <p:txBody>
          <a:bodyPr lIns="0" tIns="0" rIns="0" bIns="0" rtlCol="0" anchor="t">
            <a:spAutoFit/>
          </a:bodyPr>
          <a:lstStyle/>
          <a:p>
            <a:pPr marL="0" marR="0" lvl="0" indent="0" algn="ctr" defTabSz="60963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  GUNĀRS DZENIS  </a:t>
            </a:r>
            <a:r>
              <a:rPr lang="lv-LV" sz="1000" dirty="0">
                <a:solidFill>
                  <a:srgbClr val="FFFFFF"/>
                </a:solidFill>
                <a:latin typeface="Montserrat" pitchFamily="2" charset="77"/>
              </a:rPr>
              <a:t>	</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0</a:t>
            </a:r>
            <a:r>
              <a:rPr kumimoji="0" lang="en-GB" sz="1000" b="0" i="0" u="none" strike="noStrike" kern="1200" cap="none" spc="0" normalizeH="0" baseline="0" noProof="0" dirty="0">
                <a:ln>
                  <a:noFill/>
                </a:ln>
                <a:solidFill>
                  <a:srgbClr val="FFFFFF"/>
                </a:solidFill>
                <a:effectLst/>
                <a:uLnTx/>
                <a:uFillTx/>
                <a:latin typeface="Montserrat" pitchFamily="2" charset="77"/>
                <a:ea typeface="+mn-ea"/>
                <a:cs typeface="+mn-cs"/>
              </a:rPr>
              <a:t>8.</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202</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4</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a:t>
            </a:r>
          </a:p>
        </p:txBody>
      </p:sp>
      <p:pic>
        <p:nvPicPr>
          <p:cNvPr id="2" name="Picture 1">
            <a:extLst>
              <a:ext uri="{FF2B5EF4-FFF2-40B4-BE49-F238E27FC236}">
                <a16:creationId xmlns:a16="http://schemas.microsoft.com/office/drawing/2014/main" id="{1DB2A215-8386-9EDE-5A19-F94513F13E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2451" y="548819"/>
            <a:ext cx="3447375" cy="1685694"/>
          </a:xfrm>
          <a:prstGeom prst="rect">
            <a:avLst/>
          </a:prstGeom>
        </p:spPr>
      </p:pic>
    </p:spTree>
    <p:extLst>
      <p:ext uri="{BB962C8B-B14F-4D97-AF65-F5344CB8AC3E}">
        <p14:creationId xmlns:p14="http://schemas.microsoft.com/office/powerpoint/2010/main" val="7746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D98C2D0-5F74-790B-4054-BD9CD348FAA6}"/>
              </a:ext>
            </a:extLst>
          </p:cNvPr>
          <p:cNvPicPr>
            <a:picLocks noChangeAspect="1"/>
          </p:cNvPicPr>
          <p:nvPr/>
        </p:nvPicPr>
        <p:blipFill>
          <a:blip r:embed="rId2"/>
          <a:srcRect l="19278"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E73E4-EC65-5890-F552-139E34DA6E22}"/>
              </a:ext>
            </a:extLst>
          </p:cNvPr>
          <p:cNvSpPr>
            <a:spLocks noGrp="1"/>
          </p:cNvSpPr>
          <p:nvPr>
            <p:ph type="title"/>
          </p:nvPr>
        </p:nvSpPr>
        <p:spPr>
          <a:xfrm>
            <a:off x="838200" y="365125"/>
            <a:ext cx="3822189" cy="1899912"/>
          </a:xfrm>
        </p:spPr>
        <p:txBody>
          <a:bodyPr>
            <a:normAutofit/>
          </a:bodyPr>
          <a:lstStyle/>
          <a:p>
            <a:r>
              <a:rPr lang="lv-LV" sz="4000" b="1">
                <a:latin typeface="Montserrat" panose="00000500000000000000" pitchFamily="2" charset="0"/>
              </a:rPr>
              <a:t>Izaicinājumi</a:t>
            </a:r>
          </a:p>
        </p:txBody>
      </p:sp>
      <p:sp>
        <p:nvSpPr>
          <p:cNvPr id="3" name="Content Placeholder 2">
            <a:extLst>
              <a:ext uri="{FF2B5EF4-FFF2-40B4-BE49-F238E27FC236}">
                <a16:creationId xmlns:a16="http://schemas.microsoft.com/office/drawing/2014/main" id="{9981F417-D65D-C62D-F78A-2B84A845EF69}"/>
              </a:ext>
            </a:extLst>
          </p:cNvPr>
          <p:cNvSpPr>
            <a:spLocks noGrp="1"/>
          </p:cNvSpPr>
          <p:nvPr>
            <p:ph idx="1"/>
          </p:nvPr>
        </p:nvSpPr>
        <p:spPr>
          <a:xfrm>
            <a:off x="838200" y="2434201"/>
            <a:ext cx="3822189" cy="3742762"/>
          </a:xfrm>
        </p:spPr>
        <p:txBody>
          <a:bodyPr>
            <a:normAutofit/>
          </a:bodyPr>
          <a:lstStyle/>
          <a:p>
            <a:r>
              <a:rPr lang="lv-LV" sz="1900" b="1" dirty="0">
                <a:latin typeface="Montserrat" panose="00000500000000000000" pitchFamily="2" charset="0"/>
              </a:rPr>
              <a:t>Darba spēka pieejamība </a:t>
            </a:r>
          </a:p>
          <a:p>
            <a:r>
              <a:rPr lang="lv-LV" sz="1900" b="1" dirty="0">
                <a:latin typeface="Montserrat" panose="00000500000000000000" pitchFamily="2" charset="0"/>
              </a:rPr>
              <a:t>Atalgojums</a:t>
            </a:r>
          </a:p>
          <a:p>
            <a:r>
              <a:rPr lang="lv-LV" sz="1900" b="1" dirty="0">
                <a:latin typeface="Montserrat" panose="00000500000000000000" pitchFamily="2" charset="0"/>
              </a:rPr>
              <a:t>Tehniskā parka modernizēšana</a:t>
            </a:r>
          </a:p>
          <a:p>
            <a:r>
              <a:rPr lang="lv-LV" sz="1900" b="1" dirty="0">
                <a:latin typeface="Montserrat" panose="00000500000000000000" pitchFamily="2" charset="0"/>
              </a:rPr>
              <a:t>Ceļu tīkla un tiltu stāvokļa uzlabojumi </a:t>
            </a:r>
          </a:p>
          <a:p>
            <a:r>
              <a:rPr lang="lv-LV" sz="1900" b="1" dirty="0">
                <a:latin typeface="Montserrat" panose="00000500000000000000" pitchFamily="2" charset="0"/>
              </a:rPr>
              <a:t>Satiksmes organizācija</a:t>
            </a:r>
          </a:p>
          <a:p>
            <a:r>
              <a:rPr lang="lv-LV" sz="1900" b="1" dirty="0">
                <a:latin typeface="Montserrat" panose="00000500000000000000" pitchFamily="2" charset="0"/>
              </a:rPr>
              <a:t>Apgaismojuma attīstīšana uz ST infrastruktūras</a:t>
            </a:r>
          </a:p>
          <a:p>
            <a:r>
              <a:rPr lang="lv-LV" sz="1900" b="1" dirty="0">
                <a:latin typeface="Montserrat" panose="00000500000000000000" pitchFamily="2" charset="0"/>
              </a:rPr>
              <a:t>Meliorācijas sistēmas</a:t>
            </a:r>
          </a:p>
          <a:p>
            <a:endParaRPr lang="lv-LV" sz="1900" dirty="0"/>
          </a:p>
        </p:txBody>
      </p:sp>
      <p:sp>
        <p:nvSpPr>
          <p:cNvPr id="4" name="Footer Placeholder 3">
            <a:extLst>
              <a:ext uri="{FF2B5EF4-FFF2-40B4-BE49-F238E27FC236}">
                <a16:creationId xmlns:a16="http://schemas.microsoft.com/office/drawing/2014/main" id="{3E3D7D4F-79D0-4D0D-D5B1-B8A10004C4D2}"/>
              </a:ext>
            </a:extLst>
          </p:cNvPr>
          <p:cNvSpPr>
            <a:spLocks noGrp="1"/>
          </p:cNvSpPr>
          <p:nvPr>
            <p:ph type="ftr" sz="quarter" idx="11"/>
          </p:nvPr>
        </p:nvSpPr>
        <p:spPr>
          <a:xfrm>
            <a:off x="4038600" y="6356350"/>
            <a:ext cx="4114800" cy="365125"/>
          </a:xfrm>
        </p:spPr>
        <p:txBody>
          <a:bodyPr>
            <a:normAutofit/>
          </a:bodyPr>
          <a:lstStyle/>
          <a:p>
            <a:pPr>
              <a:spcAft>
                <a:spcPts val="600"/>
              </a:spcAft>
            </a:pPr>
            <a:r>
              <a:rPr kumimoji="0" lang="lv-LV" b="0" i="0" u="none" strike="noStrike" kern="1200" cap="none" spc="0" normalizeH="0" baseline="0" noProof="0">
                <a:ln>
                  <a:noFill/>
                </a:ln>
                <a:solidFill>
                  <a:srgbClr val="FFFFFF"/>
                </a:solidFill>
                <a:effectLst/>
                <a:uLnTx/>
                <a:uFillTx/>
                <a:latin typeface="Montserrat" pitchFamily="2" charset="77"/>
                <a:ea typeface="+mn-ea"/>
                <a:cs typeface="+mn-cs"/>
              </a:rPr>
              <a:t>GUNĀRS DZENIS  </a:t>
            </a:r>
            <a:r>
              <a:rPr lang="lv-LV">
                <a:solidFill>
                  <a:srgbClr val="FFFFFF"/>
                </a:solidFill>
                <a:latin typeface="Montserrat" pitchFamily="2" charset="77"/>
              </a:rPr>
              <a:t>	</a:t>
            </a:r>
            <a:r>
              <a:rPr kumimoji="0" lang="lv-LV" b="0" i="0" u="none" strike="noStrike" kern="1200" cap="none" spc="0" normalizeH="0" baseline="0" noProof="0">
                <a:ln>
                  <a:noFill/>
                </a:ln>
                <a:solidFill>
                  <a:srgbClr val="FFFFFF"/>
                </a:solidFill>
                <a:effectLst/>
                <a:uLnTx/>
                <a:uFillTx/>
                <a:latin typeface="Montserrat" pitchFamily="2" charset="77"/>
                <a:ea typeface="+mn-ea"/>
                <a:cs typeface="+mn-cs"/>
              </a:rPr>
              <a:t>0</a:t>
            </a:r>
            <a:r>
              <a:rPr kumimoji="0" lang="en-GB" b="0" i="0" u="none" strike="noStrike" kern="1200" cap="none" spc="0" normalizeH="0" baseline="0" noProof="0">
                <a:ln>
                  <a:noFill/>
                </a:ln>
                <a:solidFill>
                  <a:srgbClr val="FFFFFF"/>
                </a:solidFill>
                <a:effectLst/>
                <a:uLnTx/>
                <a:uFillTx/>
                <a:latin typeface="Montserrat" pitchFamily="2" charset="77"/>
                <a:ea typeface="+mn-ea"/>
                <a:cs typeface="+mn-cs"/>
              </a:rPr>
              <a:t>8.</a:t>
            </a:r>
            <a:r>
              <a:rPr kumimoji="0" lang="en-US" b="0" i="0" u="none" strike="noStrike" kern="1200" cap="none" spc="0" normalizeH="0" baseline="0" noProof="0">
                <a:ln>
                  <a:noFill/>
                </a:ln>
                <a:solidFill>
                  <a:srgbClr val="FFFFFF"/>
                </a:solidFill>
                <a:effectLst/>
                <a:uLnTx/>
                <a:uFillTx/>
                <a:latin typeface="Montserrat" pitchFamily="2" charset="77"/>
                <a:ea typeface="+mn-ea"/>
                <a:cs typeface="+mn-cs"/>
              </a:rPr>
              <a:t>202</a:t>
            </a:r>
            <a:r>
              <a:rPr kumimoji="0" lang="lv-LV" b="0" i="0" u="none" strike="noStrike" kern="1200" cap="none" spc="0" normalizeH="0" baseline="0" noProof="0">
                <a:ln>
                  <a:noFill/>
                </a:ln>
                <a:solidFill>
                  <a:srgbClr val="FFFFFF"/>
                </a:solidFill>
                <a:effectLst/>
                <a:uLnTx/>
                <a:uFillTx/>
                <a:latin typeface="Montserrat" pitchFamily="2" charset="77"/>
                <a:ea typeface="+mn-ea"/>
                <a:cs typeface="+mn-cs"/>
              </a:rPr>
              <a:t>4</a:t>
            </a:r>
            <a:r>
              <a:rPr kumimoji="0" lang="en-US" b="0" i="0" u="none" strike="noStrike" kern="1200" cap="none" spc="0" normalizeH="0" baseline="0" noProof="0">
                <a:ln>
                  <a:noFill/>
                </a:ln>
                <a:solidFill>
                  <a:srgbClr val="FFFFFF"/>
                </a:solidFill>
                <a:effectLst/>
                <a:uLnTx/>
                <a:uFillTx/>
                <a:latin typeface="Montserrat" pitchFamily="2" charset="77"/>
                <a:ea typeface="+mn-ea"/>
                <a:cs typeface="+mn-cs"/>
              </a:rPr>
              <a:t>.</a:t>
            </a:r>
            <a:endParaRPr lang="en-US">
              <a:solidFill>
                <a:srgbClr val="FFFFFF"/>
              </a:solidFill>
            </a:endParaRPr>
          </a:p>
        </p:txBody>
      </p:sp>
    </p:spTree>
    <p:extLst>
      <p:ext uri="{BB962C8B-B14F-4D97-AF65-F5344CB8AC3E}">
        <p14:creationId xmlns:p14="http://schemas.microsoft.com/office/powerpoint/2010/main" val="3802308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38B47-0E5C-0902-458D-2F1CCFA06DE1}"/>
              </a:ext>
            </a:extLst>
          </p:cNvPr>
          <p:cNvSpPr>
            <a:spLocks noGrp="1"/>
          </p:cNvSpPr>
          <p:nvPr>
            <p:ph type="title"/>
          </p:nvPr>
        </p:nvSpPr>
        <p:spPr>
          <a:xfrm>
            <a:off x="6417733" y="490537"/>
            <a:ext cx="5291663" cy="1628775"/>
          </a:xfrm>
        </p:spPr>
        <p:txBody>
          <a:bodyPr anchor="b">
            <a:noAutofit/>
          </a:bodyPr>
          <a:lstStyle/>
          <a:p>
            <a:r>
              <a:rPr lang="lv-LV" sz="4000" b="1" dirty="0">
                <a:latin typeface="Montserrat" panose="00000500000000000000" pitchFamily="2" charset="0"/>
              </a:rPr>
              <a:t>Veicamais turpmākajos </a:t>
            </a:r>
            <a:br>
              <a:rPr lang="lv-LV" sz="4000" b="1" dirty="0">
                <a:latin typeface="Montserrat" panose="00000500000000000000" pitchFamily="2" charset="0"/>
              </a:rPr>
            </a:br>
            <a:r>
              <a:rPr lang="lv-LV" sz="4000" b="1" dirty="0">
                <a:latin typeface="Montserrat" panose="00000500000000000000" pitchFamily="2" charset="0"/>
              </a:rPr>
              <a:t>5 gados</a:t>
            </a:r>
          </a:p>
        </p:txBody>
      </p:sp>
      <p:pic>
        <p:nvPicPr>
          <p:cNvPr id="8" name="Picture 7">
            <a:extLst>
              <a:ext uri="{FF2B5EF4-FFF2-40B4-BE49-F238E27FC236}">
                <a16:creationId xmlns:a16="http://schemas.microsoft.com/office/drawing/2014/main" id="{C20AF19D-9828-B8A9-79BA-61644FC9A70A}"/>
              </a:ext>
            </a:extLst>
          </p:cNvPr>
          <p:cNvPicPr>
            <a:picLocks noChangeAspect="1"/>
          </p:cNvPicPr>
          <p:nvPr/>
        </p:nvPicPr>
        <p:blipFill>
          <a:blip r:embed="rId2"/>
          <a:srcRect l="24648" r="24452"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FF515CAD-F52B-D542-C2A3-892C09E79BCE}"/>
              </a:ext>
            </a:extLst>
          </p:cNvPr>
          <p:cNvSpPr>
            <a:spLocks noGrp="1"/>
          </p:cNvSpPr>
          <p:nvPr>
            <p:ph idx="1"/>
          </p:nvPr>
        </p:nvSpPr>
        <p:spPr>
          <a:xfrm>
            <a:off x="6417734" y="2307266"/>
            <a:ext cx="5291663" cy="4060196"/>
          </a:xfrm>
        </p:spPr>
        <p:txBody>
          <a:bodyPr>
            <a:normAutofit lnSpcReduction="10000"/>
          </a:bodyPr>
          <a:lstStyle/>
          <a:p>
            <a:r>
              <a:rPr lang="lv-LV" sz="2000" b="1" dirty="0">
                <a:latin typeface="Montserrat" panose="00000500000000000000" pitchFamily="2" charset="0"/>
              </a:rPr>
              <a:t>Procesu automatizācija (energoresursu patēriņa kontrole) </a:t>
            </a:r>
          </a:p>
          <a:p>
            <a:r>
              <a:rPr lang="lv-LV" sz="2000" b="1" dirty="0">
                <a:latin typeface="Montserrat" panose="00000500000000000000" pitchFamily="2" charset="0"/>
              </a:rPr>
              <a:t>Darba spēka optimizācijas turpināšana</a:t>
            </a:r>
          </a:p>
          <a:p>
            <a:r>
              <a:rPr lang="lv-LV" sz="2000" b="1" dirty="0">
                <a:latin typeface="Montserrat" panose="00000500000000000000" pitchFamily="2" charset="0"/>
              </a:rPr>
              <a:t>Tehniskā parka modernizācija</a:t>
            </a:r>
          </a:p>
          <a:p>
            <a:r>
              <a:rPr lang="lv-LV" sz="2000" b="1" dirty="0">
                <a:latin typeface="Montserrat" panose="00000500000000000000" pitchFamily="2" charset="0"/>
              </a:rPr>
              <a:t>Darbinieku izglītošana un kvalifikācijas paaugstināšana</a:t>
            </a:r>
          </a:p>
          <a:p>
            <a:r>
              <a:rPr lang="lv-LV" sz="2000" b="1" dirty="0">
                <a:latin typeface="Montserrat" panose="00000500000000000000" pitchFamily="2" charset="0"/>
              </a:rPr>
              <a:t>Pašvaldību ēku apsaimniekošanas līmeņu klasifikācija</a:t>
            </a:r>
          </a:p>
          <a:p>
            <a:r>
              <a:rPr lang="lv-LV" sz="2000" b="1" dirty="0">
                <a:latin typeface="Montserrat" panose="00000500000000000000" pitchFamily="2" charset="0"/>
              </a:rPr>
              <a:t>Attīstīt sadarbību ar vietējām kopienām, iesaistot viņus lēmumu pieņemšanas procesā un uzklausot viņu vajadzības</a:t>
            </a:r>
          </a:p>
          <a:p>
            <a:endParaRPr lang="lv-LV" sz="1800" dirty="0">
              <a:latin typeface="Montserrat" panose="00000500000000000000" pitchFamily="2" charset="0"/>
            </a:endParaRPr>
          </a:p>
          <a:p>
            <a:endParaRPr lang="lv-LV" sz="1800" dirty="0"/>
          </a:p>
          <a:p>
            <a:endParaRPr lang="lv-LV" sz="1800" dirty="0"/>
          </a:p>
        </p:txBody>
      </p:sp>
      <p:sp>
        <p:nvSpPr>
          <p:cNvPr id="4" name="Footer Placeholder 3">
            <a:extLst>
              <a:ext uri="{FF2B5EF4-FFF2-40B4-BE49-F238E27FC236}">
                <a16:creationId xmlns:a16="http://schemas.microsoft.com/office/drawing/2014/main" id="{2F593170-3E26-395F-4F1A-141AF1CA56D3}"/>
              </a:ext>
            </a:extLst>
          </p:cNvPr>
          <p:cNvSpPr>
            <a:spLocks noGrp="1"/>
          </p:cNvSpPr>
          <p:nvPr>
            <p:ph type="ftr" sz="quarter" idx="11"/>
          </p:nvPr>
        </p:nvSpPr>
        <p:spPr>
          <a:xfrm>
            <a:off x="6417733" y="6356350"/>
            <a:ext cx="5291667" cy="365125"/>
          </a:xfrm>
        </p:spPr>
        <p:txBody>
          <a:bodyPr>
            <a:normAutofit/>
          </a:bodyPr>
          <a:lstStyle/>
          <a:p>
            <a:pPr algn="r">
              <a:spcAft>
                <a:spcPts val="600"/>
              </a:spcAft>
            </a:pPr>
            <a:r>
              <a:rPr kumimoji="0" lang="lv-LV" b="0" i="0" u="none" strike="noStrike" kern="1200" cap="none" spc="0" normalizeH="0" baseline="0" noProof="0">
                <a:ln>
                  <a:noFill/>
                </a:ln>
                <a:solidFill>
                  <a:schemeClr val="tx1">
                    <a:lumMod val="75000"/>
                    <a:lumOff val="25000"/>
                  </a:schemeClr>
                </a:solidFill>
                <a:effectLst/>
                <a:uLnTx/>
                <a:uFillTx/>
                <a:latin typeface="Montserrat" pitchFamily="2" charset="77"/>
                <a:ea typeface="+mn-ea"/>
                <a:cs typeface="+mn-cs"/>
              </a:rPr>
              <a:t>GUNĀRS DZENIS  </a:t>
            </a:r>
            <a:r>
              <a:rPr lang="lv-LV">
                <a:solidFill>
                  <a:schemeClr val="tx1">
                    <a:lumMod val="75000"/>
                    <a:lumOff val="25000"/>
                  </a:schemeClr>
                </a:solidFill>
                <a:latin typeface="Montserrat" pitchFamily="2" charset="77"/>
              </a:rPr>
              <a:t>	</a:t>
            </a:r>
            <a:r>
              <a:rPr kumimoji="0" lang="lv-LV" b="0" i="0" u="none" strike="noStrike" kern="1200" cap="none" spc="0" normalizeH="0" baseline="0" noProof="0">
                <a:ln>
                  <a:noFill/>
                </a:ln>
                <a:solidFill>
                  <a:schemeClr val="tx1">
                    <a:lumMod val="75000"/>
                    <a:lumOff val="25000"/>
                  </a:schemeClr>
                </a:solidFill>
                <a:effectLst/>
                <a:uLnTx/>
                <a:uFillTx/>
                <a:latin typeface="Montserrat" pitchFamily="2" charset="77"/>
                <a:ea typeface="+mn-ea"/>
                <a:cs typeface="+mn-cs"/>
              </a:rPr>
              <a:t>0</a:t>
            </a:r>
            <a:r>
              <a:rPr kumimoji="0" lang="en-GB" b="0" i="0" u="none" strike="noStrike" kern="1200" cap="none" spc="0" normalizeH="0" baseline="0" noProof="0">
                <a:ln>
                  <a:noFill/>
                </a:ln>
                <a:solidFill>
                  <a:schemeClr val="tx1">
                    <a:lumMod val="75000"/>
                    <a:lumOff val="25000"/>
                  </a:schemeClr>
                </a:solidFill>
                <a:effectLst/>
                <a:uLnTx/>
                <a:uFillTx/>
                <a:latin typeface="Montserrat" pitchFamily="2" charset="77"/>
                <a:ea typeface="+mn-ea"/>
                <a:cs typeface="+mn-cs"/>
              </a:rPr>
              <a:t>8.</a:t>
            </a:r>
            <a:r>
              <a:rPr kumimoji="0" lang="en-US" b="0" i="0" u="none" strike="noStrike" kern="1200" cap="none" spc="0" normalizeH="0" baseline="0" noProof="0">
                <a:ln>
                  <a:noFill/>
                </a:ln>
                <a:solidFill>
                  <a:schemeClr val="tx1">
                    <a:lumMod val="75000"/>
                    <a:lumOff val="25000"/>
                  </a:schemeClr>
                </a:solidFill>
                <a:effectLst/>
                <a:uLnTx/>
                <a:uFillTx/>
                <a:latin typeface="Montserrat" pitchFamily="2" charset="77"/>
                <a:ea typeface="+mn-ea"/>
                <a:cs typeface="+mn-cs"/>
              </a:rPr>
              <a:t>202</a:t>
            </a:r>
            <a:r>
              <a:rPr kumimoji="0" lang="lv-LV" b="0" i="0" u="none" strike="noStrike" kern="1200" cap="none" spc="0" normalizeH="0" baseline="0" noProof="0">
                <a:ln>
                  <a:noFill/>
                </a:ln>
                <a:solidFill>
                  <a:schemeClr val="tx1">
                    <a:lumMod val="75000"/>
                    <a:lumOff val="25000"/>
                  </a:schemeClr>
                </a:solidFill>
                <a:effectLst/>
                <a:uLnTx/>
                <a:uFillTx/>
                <a:latin typeface="Montserrat" pitchFamily="2" charset="77"/>
                <a:ea typeface="+mn-ea"/>
                <a:cs typeface="+mn-cs"/>
              </a:rPr>
              <a:t>4</a:t>
            </a:r>
            <a:r>
              <a:rPr kumimoji="0" lang="en-US" b="0" i="0" u="none" strike="noStrike" kern="1200" cap="none" spc="0" normalizeH="0" baseline="0" noProof="0">
                <a:ln>
                  <a:noFill/>
                </a:ln>
                <a:solidFill>
                  <a:schemeClr val="tx1">
                    <a:lumMod val="75000"/>
                    <a:lumOff val="25000"/>
                  </a:schemeClr>
                </a:solidFill>
                <a:effectLst/>
                <a:uLnTx/>
                <a:uFillTx/>
                <a:latin typeface="Montserrat" pitchFamily="2" charset="77"/>
                <a:ea typeface="+mn-ea"/>
                <a:cs typeface="+mn-cs"/>
              </a:rPr>
              <a:t>.</a:t>
            </a:r>
            <a:endParaRPr lang="en-US">
              <a:solidFill>
                <a:schemeClr val="tx1">
                  <a:lumMod val="75000"/>
                  <a:lumOff val="25000"/>
                </a:schemeClr>
              </a:solidFill>
            </a:endParaRPr>
          </a:p>
        </p:txBody>
      </p:sp>
    </p:spTree>
    <p:extLst>
      <p:ext uri="{BB962C8B-B14F-4D97-AF65-F5344CB8AC3E}">
        <p14:creationId xmlns:p14="http://schemas.microsoft.com/office/powerpoint/2010/main" val="2238091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62ED-AA72-B24F-1AD4-DBEC57FC7E4B}"/>
              </a:ext>
            </a:extLst>
          </p:cNvPr>
          <p:cNvSpPr>
            <a:spLocks noGrp="1"/>
          </p:cNvSpPr>
          <p:nvPr>
            <p:ph type="title"/>
          </p:nvPr>
        </p:nvSpPr>
        <p:spPr/>
        <p:txBody>
          <a:bodyPr>
            <a:normAutofit/>
          </a:bodyPr>
          <a:lstStyle/>
          <a:p>
            <a:pPr marL="228611" marR="0" lvl="0" indent="-228611" defTabSz="914446" rtl="0" eaLnBrk="1" fontAlgn="auto" latinLnBrk="0" hangingPunct="1">
              <a:lnSpc>
                <a:spcPct val="90000"/>
              </a:lnSpc>
              <a:spcBef>
                <a:spcPts val="1000"/>
              </a:spcBef>
              <a:spcAft>
                <a:spcPts val="0"/>
              </a:spcAft>
              <a:tabLst/>
              <a:defRPr/>
            </a:pPr>
            <a:r>
              <a:rPr kumimoji="0" lang="lv-LV" sz="2200" b="1" i="0" u="none" strike="noStrike" kern="1200" cap="none" spc="0" normalizeH="0" baseline="0" noProof="0">
                <a:ln>
                  <a:noFill/>
                </a:ln>
                <a:effectLst/>
                <a:uLnTx/>
                <a:uFillTx/>
                <a:latin typeface="Montserrat" panose="00000500000000000000" pitchFamily="2" charset="0"/>
                <a:ea typeface="+mn-ea"/>
                <a:cs typeface="+mn-cs"/>
              </a:rPr>
              <a:t>Pašvaldības aģentūra – vai veiksmīgs apsaimniekošanas modelis?</a:t>
            </a:r>
            <a:br>
              <a:rPr kumimoji="0" lang="lv-LV" sz="2800" b="1" i="0" u="none" strike="noStrike" kern="1200" cap="none" spc="0" normalizeH="0" baseline="0" noProof="0">
                <a:ln>
                  <a:noFill/>
                </a:ln>
                <a:effectLst/>
                <a:uLnTx/>
                <a:uFillTx/>
                <a:latin typeface="Montserrat" panose="00000500000000000000" pitchFamily="2" charset="0"/>
                <a:ea typeface="+mn-ea"/>
                <a:cs typeface="+mn-cs"/>
              </a:rPr>
            </a:br>
            <a:endParaRPr lang="lv-LV" b="1" dirty="0">
              <a:latin typeface="Montserrat" panose="00000500000000000000" pitchFamily="2" charset="0"/>
            </a:endParaRPr>
          </a:p>
        </p:txBody>
      </p:sp>
      <p:sp>
        <p:nvSpPr>
          <p:cNvPr id="3" name="Content Placeholder 2">
            <a:extLst>
              <a:ext uri="{FF2B5EF4-FFF2-40B4-BE49-F238E27FC236}">
                <a16:creationId xmlns:a16="http://schemas.microsoft.com/office/drawing/2014/main" id="{843D50FA-F50A-B719-3CA9-8FBD3E0F2A72}"/>
              </a:ext>
            </a:extLst>
          </p:cNvPr>
          <p:cNvSpPr>
            <a:spLocks noGrp="1"/>
          </p:cNvSpPr>
          <p:nvPr>
            <p:ph idx="1"/>
          </p:nvPr>
        </p:nvSpPr>
        <p:spPr>
          <a:xfrm>
            <a:off x="699977" y="1690689"/>
            <a:ext cx="650358" cy="999348"/>
          </a:xfrm>
        </p:spPr>
        <p:txBody>
          <a:bodyPr>
            <a:normAutofit fontScale="25000" lnSpcReduction="20000"/>
          </a:bodyPr>
          <a:lstStyle/>
          <a:p>
            <a:pPr marL="0" indent="0">
              <a:buNone/>
            </a:pPr>
            <a:r>
              <a:rPr lang="lv-LV"/>
              <a:t> </a:t>
            </a:r>
          </a:p>
          <a:p>
            <a:pPr marL="0" indent="0">
              <a:buNone/>
            </a:pPr>
            <a:endParaRPr lang="lv-LV"/>
          </a:p>
          <a:p>
            <a:pPr marL="0" indent="0">
              <a:buNone/>
            </a:pPr>
            <a:endParaRPr lang="lv-LV"/>
          </a:p>
          <a:p>
            <a:pPr marL="0" indent="0">
              <a:buNone/>
            </a:pPr>
            <a:r>
              <a:rPr lang="lv-LV"/>
              <a:t> </a:t>
            </a:r>
          </a:p>
          <a:p>
            <a:pPr marL="0" indent="0">
              <a:buNone/>
            </a:pPr>
            <a:r>
              <a:rPr lang="lv-LV"/>
              <a:t> </a:t>
            </a:r>
          </a:p>
          <a:p>
            <a:pPr marL="0" indent="0">
              <a:buNone/>
            </a:pPr>
            <a:r>
              <a:rPr lang="lv-LV"/>
              <a:t> </a:t>
            </a:r>
          </a:p>
          <a:p>
            <a:pPr marL="0" indent="0">
              <a:buNone/>
            </a:pPr>
            <a:endParaRPr lang="lv-LV" dirty="0"/>
          </a:p>
        </p:txBody>
      </p:sp>
      <p:sp>
        <p:nvSpPr>
          <p:cNvPr id="4" name="Footer Placeholder 3">
            <a:extLst>
              <a:ext uri="{FF2B5EF4-FFF2-40B4-BE49-F238E27FC236}">
                <a16:creationId xmlns:a16="http://schemas.microsoft.com/office/drawing/2014/main" id="{53511A24-D716-9EAF-80B7-2ED15A1DA021}"/>
              </a:ext>
            </a:extLst>
          </p:cNvPr>
          <p:cNvSpPr>
            <a:spLocks noGrp="1"/>
          </p:cNvSpPr>
          <p:nvPr>
            <p:ph type="ftr" sz="quarter" idx="11"/>
          </p:nvPr>
        </p:nvSpPr>
        <p:spPr/>
        <p:txBody>
          <a:bodyPr/>
          <a:lstStyle/>
          <a:p>
            <a:r>
              <a:rPr kumimoji="0" lang="lv-LV" sz="1200" b="0" i="0" u="none" strike="noStrike" kern="1200" cap="none" spc="0" normalizeH="0" baseline="0" noProof="0">
                <a:ln>
                  <a:noFill/>
                </a:ln>
                <a:solidFill>
                  <a:schemeClr val="tx1"/>
                </a:solidFill>
                <a:effectLst/>
                <a:uLnTx/>
                <a:uFillTx/>
                <a:latin typeface="Montserrat" pitchFamily="2" charset="77"/>
                <a:ea typeface="+mn-ea"/>
                <a:cs typeface="+mn-cs"/>
              </a:rPr>
              <a:t>GUNĀRS DZENIS  </a:t>
            </a:r>
            <a:r>
              <a:rPr lang="lv-LV" sz="1200">
                <a:solidFill>
                  <a:schemeClr val="tx1"/>
                </a:solidFill>
                <a:latin typeface="Montserrat" pitchFamily="2" charset="77"/>
              </a:rPr>
              <a:t>	</a:t>
            </a:r>
            <a:r>
              <a:rPr kumimoji="0" lang="lv-LV" sz="1200" b="0" i="0" u="none" strike="noStrike" kern="1200" cap="none" spc="0" normalizeH="0" baseline="0" noProof="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a:ln>
                  <a:noFill/>
                </a:ln>
                <a:solidFill>
                  <a:schemeClr val="tx1"/>
                </a:solidFill>
                <a:effectLst/>
                <a:uLnTx/>
                <a:uFillTx/>
                <a:latin typeface="Montserrat" pitchFamily="2" charset="77"/>
                <a:ea typeface="+mn-ea"/>
                <a:cs typeface="+mn-cs"/>
              </a:rPr>
              <a:t>.</a:t>
            </a:r>
            <a:endParaRPr lang="en-US" dirty="0">
              <a:solidFill>
                <a:schemeClr val="tx1"/>
              </a:solidFill>
            </a:endParaRPr>
          </a:p>
        </p:txBody>
      </p:sp>
      <p:graphicFrame>
        <p:nvGraphicFramePr>
          <p:cNvPr id="6" name="Table 5">
            <a:extLst>
              <a:ext uri="{FF2B5EF4-FFF2-40B4-BE49-F238E27FC236}">
                <a16:creationId xmlns:a16="http://schemas.microsoft.com/office/drawing/2014/main" id="{21B0C423-1065-9134-5681-BAFD62C818F1}"/>
              </a:ext>
            </a:extLst>
          </p:cNvPr>
          <p:cNvGraphicFramePr>
            <a:graphicFrameLocks noGrp="1"/>
          </p:cNvGraphicFramePr>
          <p:nvPr>
            <p:extLst>
              <p:ext uri="{D42A27DB-BD31-4B8C-83A1-F6EECF244321}">
                <p14:modId xmlns:p14="http://schemas.microsoft.com/office/powerpoint/2010/main" val="1706835284"/>
              </p:ext>
            </p:extLst>
          </p:nvPr>
        </p:nvGraphicFramePr>
        <p:xfrm>
          <a:off x="838200" y="1290047"/>
          <a:ext cx="10283456" cy="4663440"/>
        </p:xfrm>
        <a:graphic>
          <a:graphicData uri="http://schemas.openxmlformats.org/drawingml/2006/table">
            <a:tbl>
              <a:tblPr firstRow="1" bandRow="1">
                <a:tableStyleId>{5C22544A-7EE6-4342-B048-85BDC9FD1C3A}</a:tableStyleId>
              </a:tblPr>
              <a:tblGrid>
                <a:gridCol w="5141728">
                  <a:extLst>
                    <a:ext uri="{9D8B030D-6E8A-4147-A177-3AD203B41FA5}">
                      <a16:colId xmlns:a16="http://schemas.microsoft.com/office/drawing/2014/main" val="1081511045"/>
                    </a:ext>
                  </a:extLst>
                </a:gridCol>
                <a:gridCol w="5141728">
                  <a:extLst>
                    <a:ext uri="{9D8B030D-6E8A-4147-A177-3AD203B41FA5}">
                      <a16:colId xmlns:a16="http://schemas.microsoft.com/office/drawing/2014/main" val="2796261265"/>
                    </a:ext>
                  </a:extLst>
                </a:gridCol>
              </a:tblGrid>
              <a:tr h="590776">
                <a:tc>
                  <a:txBody>
                    <a:bodyPr/>
                    <a:lstStyle/>
                    <a:p>
                      <a:pPr algn="ctr"/>
                      <a:r>
                        <a:rPr lang="lv-LV" sz="3600" dirty="0">
                          <a:latin typeface="Montserrat" panose="00000500000000000000" pitchFamily="2" charset="0"/>
                        </a:rPr>
                        <a:t>+</a:t>
                      </a:r>
                      <a:endParaRPr lang="en-US" sz="3600" dirty="0">
                        <a:latin typeface="Montserrat" panose="00000500000000000000" pitchFamily="2" charset="0"/>
                      </a:endParaRPr>
                    </a:p>
                  </a:txBody>
                  <a:tcPr>
                    <a:solidFill>
                      <a:schemeClr val="accent6">
                        <a:lumMod val="50000"/>
                      </a:schemeClr>
                    </a:solidFill>
                  </a:tcPr>
                </a:tc>
                <a:tc>
                  <a:txBody>
                    <a:bodyPr/>
                    <a:lstStyle/>
                    <a:p>
                      <a:pPr algn="ctr"/>
                      <a:r>
                        <a:rPr lang="lv-LV" sz="3600" dirty="0">
                          <a:latin typeface="Montserrat" panose="00000500000000000000" pitchFamily="2" charset="0"/>
                        </a:rPr>
                        <a:t>-</a:t>
                      </a:r>
                      <a:endParaRPr lang="en-US" sz="3600" dirty="0">
                        <a:latin typeface="Montserrat" panose="00000500000000000000" pitchFamily="2" charset="0"/>
                      </a:endParaRPr>
                    </a:p>
                  </a:txBody>
                  <a:tcPr>
                    <a:solidFill>
                      <a:srgbClr val="7030A0"/>
                    </a:solidFill>
                  </a:tcPr>
                </a:tc>
                <a:extLst>
                  <a:ext uri="{0D108BD9-81ED-4DB2-BD59-A6C34878D82A}">
                    <a16:rowId xmlns:a16="http://schemas.microsoft.com/office/drawing/2014/main" val="2433699336"/>
                  </a:ext>
                </a:extLst>
              </a:tr>
              <a:tr h="370840">
                <a:tc>
                  <a:txBody>
                    <a:bodyPr/>
                    <a:lstStyle/>
                    <a:p>
                      <a:r>
                        <a:rPr lang="lv-LV" sz="2400" dirty="0">
                          <a:latin typeface="Montserrat" panose="00000500000000000000" pitchFamily="2" charset="0"/>
                        </a:rPr>
                        <a:t>reaģēšana un operativitāte</a:t>
                      </a:r>
                      <a:endParaRPr lang="en-US" sz="2400" dirty="0">
                        <a:latin typeface="Montserrat" panose="00000500000000000000" pitchFamily="2" charset="0"/>
                      </a:endParaRPr>
                    </a:p>
                  </a:txBody>
                  <a:tcPr>
                    <a:solidFill>
                      <a:schemeClr val="bg2"/>
                    </a:solidFill>
                  </a:tcPr>
                </a:tc>
                <a:tc>
                  <a:txBody>
                    <a:bodyPr/>
                    <a:lstStyle/>
                    <a:p>
                      <a:endParaRPr lang="en-US" sz="2400" dirty="0">
                        <a:latin typeface="Montserrat" panose="00000500000000000000" pitchFamily="2" charset="0"/>
                      </a:endParaRPr>
                    </a:p>
                  </a:txBody>
                  <a:tcPr>
                    <a:solidFill>
                      <a:schemeClr val="bg2"/>
                    </a:solidFill>
                  </a:tcPr>
                </a:tc>
                <a:extLst>
                  <a:ext uri="{0D108BD9-81ED-4DB2-BD59-A6C34878D82A}">
                    <a16:rowId xmlns:a16="http://schemas.microsoft.com/office/drawing/2014/main" val="2466661634"/>
                  </a:ext>
                </a:extLst>
              </a:tr>
              <a:tr h="370840">
                <a:tc>
                  <a:txBody>
                    <a:bodyPr/>
                    <a:lstStyle/>
                    <a:p>
                      <a:r>
                        <a:rPr lang="lv-LV" sz="2400" dirty="0">
                          <a:latin typeface="Montserrat" panose="00000500000000000000" pitchFamily="2" charset="0"/>
                        </a:rPr>
                        <a:t>elastība</a:t>
                      </a:r>
                      <a:endParaRPr lang="en-US" sz="2400" dirty="0">
                        <a:latin typeface="Montserrat" panose="00000500000000000000" pitchFamily="2" charset="0"/>
                      </a:endParaRPr>
                    </a:p>
                  </a:txBody>
                  <a:tcPr>
                    <a:solidFill>
                      <a:schemeClr val="accent4">
                        <a:lumMod val="20000"/>
                        <a:lumOff val="80000"/>
                      </a:schemeClr>
                    </a:solidFill>
                  </a:tcPr>
                </a:tc>
                <a:tc>
                  <a:txBody>
                    <a:bodyPr/>
                    <a:lstStyle/>
                    <a:p>
                      <a:r>
                        <a:rPr lang="lv-LV" sz="2400" dirty="0">
                          <a:latin typeface="Montserrat" panose="00000500000000000000" pitchFamily="2" charset="0"/>
                        </a:rPr>
                        <a:t>birokrātisko procedūru ievērošana var kavēt ātru ieceru īstenošanu</a:t>
                      </a:r>
                      <a:endParaRPr lang="en-US" sz="2400" dirty="0">
                        <a:latin typeface="Montserrat" panose="00000500000000000000" pitchFamily="2" charset="0"/>
                      </a:endParaRPr>
                    </a:p>
                  </a:txBody>
                  <a:tcPr>
                    <a:solidFill>
                      <a:schemeClr val="accent4">
                        <a:lumMod val="20000"/>
                        <a:lumOff val="80000"/>
                      </a:schemeClr>
                    </a:solidFill>
                  </a:tcPr>
                </a:tc>
                <a:extLst>
                  <a:ext uri="{0D108BD9-81ED-4DB2-BD59-A6C34878D82A}">
                    <a16:rowId xmlns:a16="http://schemas.microsoft.com/office/drawing/2014/main" val="111025045"/>
                  </a:ext>
                </a:extLst>
              </a:tr>
              <a:tr h="370840">
                <a:tc>
                  <a:txBody>
                    <a:bodyPr/>
                    <a:lstStyle/>
                    <a:p>
                      <a:r>
                        <a:rPr lang="lv-LV" sz="2400" dirty="0">
                          <a:latin typeface="Montserrat" panose="00000500000000000000" pitchFamily="2" charset="0"/>
                        </a:rPr>
                        <a:t>darbu kvalitātes kontrole un trūkumu novēršana</a:t>
                      </a:r>
                      <a:endParaRPr lang="en-US" sz="2400" dirty="0">
                        <a:latin typeface="Montserrat" panose="00000500000000000000" pitchFamily="2" charset="0"/>
                      </a:endParaRPr>
                    </a:p>
                  </a:txBody>
                  <a:tcPr>
                    <a:solidFill>
                      <a:schemeClr val="bg2"/>
                    </a:solidFill>
                  </a:tcPr>
                </a:tc>
                <a:tc>
                  <a:txBody>
                    <a:bodyPr/>
                    <a:lstStyle/>
                    <a:p>
                      <a:r>
                        <a:rPr lang="lv-LV" sz="2400" dirty="0">
                          <a:latin typeface="Montserrat" panose="00000500000000000000" pitchFamily="2" charset="0"/>
                        </a:rPr>
                        <a:t>liela aģentūra (iestāde) apgrūtina augstākās kvalitātes noturēšanu visās   pārvaldības jomās</a:t>
                      </a:r>
                      <a:endParaRPr lang="en-US" sz="2400" dirty="0">
                        <a:latin typeface="Montserrat" panose="00000500000000000000" pitchFamily="2" charset="0"/>
                      </a:endParaRPr>
                    </a:p>
                  </a:txBody>
                  <a:tcPr>
                    <a:solidFill>
                      <a:schemeClr val="bg2"/>
                    </a:solidFill>
                  </a:tcPr>
                </a:tc>
                <a:extLst>
                  <a:ext uri="{0D108BD9-81ED-4DB2-BD59-A6C34878D82A}">
                    <a16:rowId xmlns:a16="http://schemas.microsoft.com/office/drawing/2014/main" val="1519074655"/>
                  </a:ext>
                </a:extLst>
              </a:tr>
              <a:tr h="370840">
                <a:tc>
                  <a:txBody>
                    <a:bodyPr/>
                    <a:lstStyle/>
                    <a:p>
                      <a:r>
                        <a:rPr lang="lv-LV" sz="2400" dirty="0">
                          <a:latin typeface="Montserrat" panose="00000500000000000000" pitchFamily="2" charset="0"/>
                        </a:rPr>
                        <a:t>domes tiešā kontrole pār procesiem un finansēm</a:t>
                      </a:r>
                      <a:endParaRPr lang="en-US" sz="2400" dirty="0">
                        <a:latin typeface="Montserrat" panose="00000500000000000000" pitchFamily="2" charset="0"/>
                      </a:endParaRPr>
                    </a:p>
                  </a:txBody>
                  <a:tcPr>
                    <a:solidFill>
                      <a:schemeClr val="accent1">
                        <a:lumMod val="20000"/>
                        <a:lumOff val="80000"/>
                      </a:schemeClr>
                    </a:solidFill>
                  </a:tcPr>
                </a:tc>
                <a:tc>
                  <a:txBody>
                    <a:bodyPr/>
                    <a:lstStyle/>
                    <a:p>
                      <a:endParaRPr lang="en-US" sz="2400" dirty="0">
                        <a:latin typeface="Montserrat" panose="00000500000000000000" pitchFamily="2" charset="0"/>
                      </a:endParaRPr>
                    </a:p>
                  </a:txBody>
                  <a:tcPr>
                    <a:solidFill>
                      <a:schemeClr val="accent1">
                        <a:lumMod val="20000"/>
                        <a:lumOff val="80000"/>
                      </a:schemeClr>
                    </a:solidFill>
                  </a:tcPr>
                </a:tc>
                <a:extLst>
                  <a:ext uri="{0D108BD9-81ED-4DB2-BD59-A6C34878D82A}">
                    <a16:rowId xmlns:a16="http://schemas.microsoft.com/office/drawing/2014/main" val="1905687957"/>
                  </a:ext>
                </a:extLst>
              </a:tr>
            </a:tbl>
          </a:graphicData>
        </a:graphic>
      </p:graphicFrame>
    </p:spTree>
    <p:extLst>
      <p:ext uri="{BB962C8B-B14F-4D97-AF65-F5344CB8AC3E}">
        <p14:creationId xmlns:p14="http://schemas.microsoft.com/office/powerpoint/2010/main" val="2436737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rgbClr val="FFFFFF"/>
            </a:solidFill>
            <a:prstDash val="solid"/>
            <a:headEnd type="none" w="sm" len="sm"/>
            <a:tailEnd type="none" w="sm" len="sm"/>
          </a:ln>
        </p:spPr>
        <p:txBody>
          <a:bodyPr/>
          <a:lstStyle/>
          <a:p>
            <a:endParaRPr lang="lv-LV"/>
          </a:p>
        </p:txBody>
      </p:sp>
      <p:sp>
        <p:nvSpPr>
          <p:cNvPr id="12" name="TextBox 2">
            <a:extLst>
              <a:ext uri="{FF2B5EF4-FFF2-40B4-BE49-F238E27FC236}">
                <a16:creationId xmlns:a16="http://schemas.microsoft.com/office/drawing/2014/main" id="{38DEB83C-A5E3-EA35-A943-63321E881E12}"/>
              </a:ext>
            </a:extLst>
          </p:cNvPr>
          <p:cNvSpPr txBox="1"/>
          <p:nvPr/>
        </p:nvSpPr>
        <p:spPr>
          <a:xfrm>
            <a:off x="60960" y="6380480"/>
            <a:ext cx="12070080" cy="153888"/>
          </a:xfrm>
          <a:prstGeom prst="rect">
            <a:avLst/>
          </a:prstGeom>
        </p:spPr>
        <p:txBody>
          <a:bodyPr lIns="0" tIns="0" rIns="0" bIns="0" rtlCol="0" anchor="t">
            <a:spAutoFit/>
          </a:bodyPr>
          <a:lstStyle/>
          <a:p>
            <a:pPr marL="0" marR="0" lvl="0" indent="0" algn="ctr" defTabSz="60963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  GUNĀRS DZENIS  </a:t>
            </a:r>
            <a:r>
              <a:rPr lang="lv-LV" sz="1000" dirty="0">
                <a:solidFill>
                  <a:srgbClr val="FFFFFF"/>
                </a:solidFill>
                <a:latin typeface="Montserrat" pitchFamily="2" charset="77"/>
              </a:rPr>
              <a:t>	</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0</a:t>
            </a:r>
            <a:r>
              <a:rPr kumimoji="0" lang="en-GB" sz="1000" b="0" i="0" u="none" strike="noStrike" kern="1200" cap="none" spc="0" normalizeH="0" baseline="0" noProof="0" dirty="0">
                <a:ln>
                  <a:noFill/>
                </a:ln>
                <a:solidFill>
                  <a:srgbClr val="FFFFFF"/>
                </a:solidFill>
                <a:effectLst/>
                <a:uLnTx/>
                <a:uFillTx/>
                <a:latin typeface="Montserrat" pitchFamily="2" charset="77"/>
                <a:ea typeface="+mn-ea"/>
                <a:cs typeface="+mn-cs"/>
              </a:rPr>
              <a:t>8.</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202</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4</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a:t>
            </a:r>
          </a:p>
        </p:txBody>
      </p:sp>
      <p:sp>
        <p:nvSpPr>
          <p:cNvPr id="5" name="TextBox 4">
            <a:extLst>
              <a:ext uri="{FF2B5EF4-FFF2-40B4-BE49-F238E27FC236}">
                <a16:creationId xmlns:a16="http://schemas.microsoft.com/office/drawing/2014/main" id="{B441A9E6-D253-9364-22F7-5745AF6F4D7F}"/>
              </a:ext>
            </a:extLst>
          </p:cNvPr>
          <p:cNvSpPr txBox="1"/>
          <p:nvPr/>
        </p:nvSpPr>
        <p:spPr>
          <a:xfrm>
            <a:off x="268473" y="343654"/>
            <a:ext cx="6108404" cy="1323439"/>
          </a:xfrm>
          <a:prstGeom prst="rect">
            <a:avLst/>
          </a:prstGeom>
          <a:noFill/>
        </p:spPr>
        <p:txBody>
          <a:bodyPr wrap="square">
            <a:spAutoFit/>
          </a:bodyPr>
          <a:lstStyle/>
          <a:p>
            <a:r>
              <a:rPr lang="en-GB" sz="4000" dirty="0">
                <a:solidFill>
                  <a:schemeClr val="bg1"/>
                </a:solidFill>
                <a:latin typeface="Montserrat SemiBold" panose="00000700000000000000" pitchFamily="2" charset="-70"/>
              </a:rPr>
              <a:t>Manas </a:t>
            </a:r>
            <a:endParaRPr lang="lv-LV" sz="4000" dirty="0">
              <a:solidFill>
                <a:schemeClr val="bg1"/>
              </a:solidFill>
              <a:latin typeface="Montserrat SemiBold" panose="00000700000000000000" pitchFamily="2" charset="-70"/>
            </a:endParaRPr>
          </a:p>
          <a:p>
            <a:r>
              <a:rPr lang="en-GB" sz="4000" dirty="0" err="1">
                <a:solidFill>
                  <a:schemeClr val="bg1"/>
                </a:solidFill>
                <a:latin typeface="Montserrat SemiBold" panose="00000700000000000000" pitchFamily="2" charset="-70"/>
              </a:rPr>
              <a:t>vērtības</a:t>
            </a:r>
            <a:endParaRPr lang="en-US" sz="4000" dirty="0">
              <a:solidFill>
                <a:schemeClr val="bg1"/>
              </a:solidFill>
            </a:endParaRPr>
          </a:p>
        </p:txBody>
      </p:sp>
      <p:graphicFrame>
        <p:nvGraphicFramePr>
          <p:cNvPr id="14" name="Diagram 13">
            <a:extLst>
              <a:ext uri="{FF2B5EF4-FFF2-40B4-BE49-F238E27FC236}">
                <a16:creationId xmlns:a16="http://schemas.microsoft.com/office/drawing/2014/main" id="{718F502F-7D9C-1BEB-6B6B-6B55C60ABA33}"/>
              </a:ext>
            </a:extLst>
          </p:cNvPr>
          <p:cNvGraphicFramePr/>
          <p:nvPr>
            <p:extLst>
              <p:ext uri="{D42A27DB-BD31-4B8C-83A1-F6EECF244321}">
                <p14:modId xmlns:p14="http://schemas.microsoft.com/office/powerpoint/2010/main" val="383274567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0779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4" name="TextBox 3">
            <a:extLst>
              <a:ext uri="{FF2B5EF4-FFF2-40B4-BE49-F238E27FC236}">
                <a16:creationId xmlns:a16="http://schemas.microsoft.com/office/drawing/2014/main" id="{83F18B05-880B-39ED-8BE7-C7B28D22E5DB}"/>
              </a:ext>
            </a:extLst>
          </p:cNvPr>
          <p:cNvSpPr txBox="1"/>
          <p:nvPr/>
        </p:nvSpPr>
        <p:spPr>
          <a:xfrm>
            <a:off x="1307805" y="1084268"/>
            <a:ext cx="7990494" cy="3231654"/>
          </a:xfrm>
          <a:prstGeom prst="rect">
            <a:avLst/>
          </a:prstGeom>
          <a:noFill/>
        </p:spPr>
        <p:txBody>
          <a:bodyPr wrap="square">
            <a:spAutoFit/>
          </a:bodyPr>
          <a:lstStyle/>
          <a:p>
            <a:r>
              <a:rPr lang="lv-LV" sz="4400" b="1" dirty="0">
                <a:latin typeface="Montserrat" panose="00000500000000000000" pitchFamily="2" charset="0"/>
              </a:rPr>
              <a:t>      Pateicos par pacietību!</a:t>
            </a:r>
          </a:p>
          <a:p>
            <a:endParaRPr lang="lv-LV" sz="3200" b="1" dirty="0">
              <a:latin typeface="Montserrat" panose="00000500000000000000" pitchFamily="2" charset="0"/>
            </a:endParaRPr>
          </a:p>
          <a:p>
            <a:endParaRPr lang="lv-LV" sz="3200" b="1" dirty="0">
              <a:latin typeface="Montserrat" panose="00000500000000000000" pitchFamily="2" charset="0"/>
            </a:endParaRPr>
          </a:p>
          <a:p>
            <a:r>
              <a:rPr lang="lv-LV" sz="3200" b="1" dirty="0">
                <a:latin typeface="Montserrat" panose="00000500000000000000" pitchFamily="2" charset="0"/>
              </a:rPr>
              <a:t>Mēs nogurstam nevis no tā, ko darām, bet gan no tā, ko nedarām.</a:t>
            </a:r>
          </a:p>
          <a:p>
            <a:endParaRPr lang="lv-LV" sz="3200" b="1" dirty="0">
              <a:latin typeface="Montserrat" panose="00000500000000000000" pitchFamily="2" charset="0"/>
            </a:endParaRPr>
          </a:p>
        </p:txBody>
      </p:sp>
    </p:spTree>
    <p:extLst>
      <p:ext uri="{BB962C8B-B14F-4D97-AF65-F5344CB8AC3E}">
        <p14:creationId xmlns:p14="http://schemas.microsoft.com/office/powerpoint/2010/main" val="2969123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39F84-AC90-C5AA-9C77-618D52AC3A04}"/>
              </a:ext>
            </a:extLst>
          </p:cNvPr>
          <p:cNvSpPr>
            <a:spLocks noGrp="1"/>
          </p:cNvSpPr>
          <p:nvPr>
            <p:ph type="title"/>
          </p:nvPr>
        </p:nvSpPr>
        <p:spPr/>
        <p:txBody>
          <a:bodyPr/>
          <a:lstStyle/>
          <a:p>
            <a:pPr algn="ctr"/>
            <a:r>
              <a:rPr lang="en-GB" b="1" dirty="0">
                <a:latin typeface="Montserrat" panose="00000500000000000000" pitchFamily="2" charset="0"/>
              </a:rPr>
              <a:t>CV </a:t>
            </a:r>
            <a:r>
              <a:rPr lang="lv-LV" b="1" dirty="0">
                <a:latin typeface="Montserrat" panose="00000500000000000000" pitchFamily="2" charset="0"/>
              </a:rPr>
              <a:t>         </a:t>
            </a:r>
            <a:r>
              <a:rPr lang="en-GB" b="1" dirty="0">
                <a:latin typeface="Montserrat" panose="00000500000000000000" pitchFamily="2" charset="0"/>
              </a:rPr>
              <a:t>GUNĀRS DZENIS</a:t>
            </a:r>
            <a:endParaRPr lang="en-US" dirty="0">
              <a:latin typeface="Montserrat" panose="00000500000000000000" pitchFamily="2" charset="0"/>
            </a:endParaRPr>
          </a:p>
        </p:txBody>
      </p:sp>
      <p:sp>
        <p:nvSpPr>
          <p:cNvPr id="3" name="Content Placeholder 2">
            <a:extLst>
              <a:ext uri="{FF2B5EF4-FFF2-40B4-BE49-F238E27FC236}">
                <a16:creationId xmlns:a16="http://schemas.microsoft.com/office/drawing/2014/main" id="{D82D4501-9E1E-C10A-352E-C2A213A12FB8}"/>
              </a:ext>
            </a:extLst>
          </p:cNvPr>
          <p:cNvSpPr>
            <a:spLocks noGrp="1"/>
          </p:cNvSpPr>
          <p:nvPr>
            <p:ph idx="1"/>
          </p:nvPr>
        </p:nvSpPr>
        <p:spPr>
          <a:xfrm>
            <a:off x="838200" y="1520456"/>
            <a:ext cx="10515600" cy="4972418"/>
          </a:xfrm>
        </p:spPr>
        <p:txBody>
          <a:bodyPr>
            <a:normAutofit fontScale="55000" lnSpcReduction="20000"/>
          </a:bodyPr>
          <a:lstStyle/>
          <a:p>
            <a:pPr marL="0" indent="0">
              <a:buNone/>
            </a:pPr>
            <a:r>
              <a:rPr lang="lv-LV" sz="2900" b="1" dirty="0">
                <a:latin typeface="Montserrat" panose="00000500000000000000" pitchFamily="2" charset="0"/>
              </a:rPr>
              <a:t>     Izglītība </a:t>
            </a:r>
          </a:p>
          <a:p>
            <a:pPr marL="0" indent="0">
              <a:buNone/>
            </a:pPr>
            <a:r>
              <a:rPr lang="lv-LV" sz="2900" dirty="0">
                <a:latin typeface="Montserrat" panose="00000500000000000000" pitchFamily="2" charset="0"/>
              </a:rPr>
              <a:t>II līmeņa profesionālā augstākā (Rīgas Aeronavigācijas institūts) loģistikā, transporta ekonomikā;</a:t>
            </a:r>
          </a:p>
          <a:p>
            <a:pPr marL="0" indent="0">
              <a:buNone/>
            </a:pPr>
            <a:r>
              <a:rPr lang="lv-LV" sz="2900" dirty="0">
                <a:latin typeface="Montserrat" panose="00000500000000000000" pitchFamily="2" charset="0"/>
              </a:rPr>
              <a:t>I līmeņa juridiskā (Juridiskā koledža).</a:t>
            </a:r>
          </a:p>
          <a:p>
            <a:pPr marL="0" indent="0">
              <a:buNone/>
            </a:pPr>
            <a:r>
              <a:rPr lang="lv-LV" sz="2900" b="1" dirty="0">
                <a:latin typeface="Montserrat" panose="00000500000000000000" pitchFamily="2" charset="0"/>
              </a:rPr>
              <a:t>     Profesionālā pilnveide</a:t>
            </a:r>
          </a:p>
          <a:p>
            <a:r>
              <a:rPr lang="lv-LV" sz="2900" dirty="0">
                <a:latin typeface="Montserrat" panose="00000500000000000000" pitchFamily="2" charset="0"/>
              </a:rPr>
              <a:t>profesionālās pilnveides kursi izpildvaras funkcijās (LPMC);</a:t>
            </a:r>
          </a:p>
          <a:p>
            <a:r>
              <a:rPr lang="lv-LV" sz="2900" dirty="0">
                <a:latin typeface="Montserrat" panose="00000500000000000000" pitchFamily="2" charset="0"/>
              </a:rPr>
              <a:t>no 2010. gada dalība Latvijas Pašvaldību izpilddirektoru</a:t>
            </a:r>
          </a:p>
          <a:p>
            <a:pPr marL="0" indent="0">
              <a:buNone/>
            </a:pPr>
            <a:r>
              <a:rPr lang="lv-LV" sz="2900" dirty="0">
                <a:latin typeface="Montserrat" panose="00000500000000000000" pitchFamily="2" charset="0"/>
              </a:rPr>
              <a:t>asociācijas aktivitātēs un pieredzes semināros.</a:t>
            </a:r>
          </a:p>
          <a:p>
            <a:pPr marL="0" indent="0" algn="just">
              <a:buNone/>
            </a:pPr>
            <a:r>
              <a:rPr lang="lv-LV" sz="2900" b="1"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     </a:t>
            </a:r>
            <a:r>
              <a:rPr lang="en-GB" sz="2900" b="1" dirty="0" err="1">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Darba</a:t>
            </a:r>
            <a:r>
              <a:rPr lang="en-GB" sz="2900" b="1"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 </a:t>
            </a:r>
            <a:r>
              <a:rPr lang="en-GB" sz="2900" b="1" dirty="0" err="1">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pieredze</a:t>
            </a:r>
            <a:endParaRPr lang="en-GB" sz="2900" i="1" dirty="0">
              <a:solidFill>
                <a:srgbClr val="FF0000"/>
              </a:solidFill>
              <a:effectLst/>
              <a:latin typeface="Montserrat" panose="00000500000000000000" pitchFamily="2" charset="0"/>
              <a:ea typeface="Calibri" panose="020F0502020204030204" pitchFamily="34" charset="0"/>
              <a:cs typeface="Times New Roman" panose="02020603050405020304" pitchFamily="18" charset="0"/>
            </a:endParaRPr>
          </a:p>
          <a:p>
            <a:pPr marL="0" indent="0" algn="just">
              <a:buNone/>
              <a:tabLst>
                <a:tab pos="1710690" algn="l"/>
              </a:tabLst>
            </a:pPr>
            <a:r>
              <a:rPr lang="en-GB" sz="2900" dirty="0">
                <a:effectLst/>
                <a:latin typeface="Montserrat" panose="00000500000000000000" pitchFamily="2" charset="0"/>
                <a:ea typeface="Times New Roman" panose="02020603050405020304" pitchFamily="18" charset="0"/>
              </a:rPr>
              <a:t>No </a:t>
            </a:r>
            <a:r>
              <a:rPr lang="lv-LV" sz="2900" dirty="0">
                <a:effectLst/>
                <a:latin typeface="Montserrat" panose="00000500000000000000" pitchFamily="2" charset="0"/>
                <a:ea typeface="Times New Roman" panose="02020603050405020304" pitchFamily="18" charset="0"/>
              </a:rPr>
              <a:t>201</a:t>
            </a:r>
            <a:r>
              <a:rPr lang="lv-LV" sz="2900" dirty="0">
                <a:latin typeface="Montserrat" panose="00000500000000000000" pitchFamily="2" charset="0"/>
                <a:ea typeface="Times New Roman" panose="02020603050405020304" pitchFamily="18" charset="0"/>
              </a:rPr>
              <a:t>4</a:t>
            </a:r>
            <a:r>
              <a:rPr lang="lv-LV" sz="2900" dirty="0">
                <a:effectLst/>
                <a:latin typeface="Montserrat" panose="00000500000000000000" pitchFamily="2" charset="0"/>
                <a:ea typeface="Times New Roman" panose="02020603050405020304" pitchFamily="18" charset="0"/>
              </a:rPr>
              <a:t> </a:t>
            </a:r>
            <a:r>
              <a:rPr lang="lv-LV" sz="2900" dirty="0">
                <a:latin typeface="Montserrat" panose="00000500000000000000" pitchFamily="2" charset="0"/>
                <a:ea typeface="Times New Roman" panose="02020603050405020304" pitchFamily="18" charset="0"/>
              </a:rPr>
              <a:t>              </a:t>
            </a:r>
            <a:r>
              <a:rPr lang="lv-LV" sz="2900" b="1" dirty="0">
                <a:effectLst/>
                <a:latin typeface="Montserrat" panose="00000500000000000000" pitchFamily="2" charset="0"/>
                <a:ea typeface="Times New Roman" panose="02020603050405020304" pitchFamily="18" charset="0"/>
              </a:rPr>
              <a:t>Direktors;</a:t>
            </a:r>
            <a:endParaRPr lang="en-GB" sz="2900" dirty="0">
              <a:effectLst/>
              <a:latin typeface="Montserrat" panose="00000500000000000000" pitchFamily="2" charset="0"/>
              <a:ea typeface="Times New Roman" panose="02020603050405020304" pitchFamily="18" charset="0"/>
            </a:endParaRPr>
          </a:p>
          <a:p>
            <a:pPr marL="0" indent="0" algn="just">
              <a:buNone/>
              <a:tabLst>
                <a:tab pos="1710690" algn="l"/>
              </a:tabLst>
            </a:pPr>
            <a:r>
              <a:rPr lang="en-GB" sz="2900" b="1" dirty="0">
                <a:latin typeface="Montserrat" panose="00000500000000000000" pitchFamily="2" charset="0"/>
                <a:ea typeface="Times New Roman" panose="02020603050405020304" pitchFamily="18" charset="0"/>
              </a:rPr>
              <a:t>                           </a:t>
            </a:r>
            <a:r>
              <a:rPr lang="lv-LV" sz="2900" dirty="0">
                <a:latin typeface="Montserrat" panose="00000500000000000000" pitchFamily="2" charset="0"/>
                <a:ea typeface="Times New Roman" panose="02020603050405020304" pitchFamily="18" charset="0"/>
              </a:rPr>
              <a:t>p</a:t>
            </a:r>
            <a:r>
              <a:rPr lang="lv-LV" sz="2900" dirty="0">
                <a:effectLst/>
                <a:latin typeface="Montserrat" panose="00000500000000000000" pitchFamily="2" charset="0"/>
                <a:ea typeface="Times New Roman" panose="02020603050405020304" pitchFamily="18" charset="0"/>
              </a:rPr>
              <a:t>ašvaldības aģentūra “Carnikavas </a:t>
            </a:r>
            <a:r>
              <a:rPr lang="lv-LV" sz="2900" dirty="0" err="1">
                <a:effectLst/>
                <a:latin typeface="Montserrat" panose="00000500000000000000" pitchFamily="2" charset="0"/>
                <a:ea typeface="Times New Roman" panose="02020603050405020304" pitchFamily="18" charset="0"/>
              </a:rPr>
              <a:t>komunālserviss</a:t>
            </a:r>
            <a:r>
              <a:rPr lang="lv-LV" sz="2900" dirty="0">
                <a:effectLst/>
                <a:latin typeface="Montserrat" panose="00000500000000000000" pitchFamily="2" charset="0"/>
                <a:ea typeface="Times New Roman" panose="02020603050405020304" pitchFamily="18" charset="0"/>
              </a:rPr>
              <a:t>”.</a:t>
            </a:r>
          </a:p>
          <a:p>
            <a:pPr marL="0" indent="0" algn="just">
              <a:buNone/>
              <a:tabLst>
                <a:tab pos="1710690" algn="l"/>
              </a:tabLst>
            </a:pPr>
            <a:r>
              <a:rPr lang="lv-LV" sz="2900" dirty="0">
                <a:effectLst/>
                <a:latin typeface="Montserrat" panose="00000500000000000000" pitchFamily="2" charset="0"/>
                <a:ea typeface="Times New Roman" panose="02020603050405020304" pitchFamily="18" charset="0"/>
              </a:rPr>
              <a:t>2013 – 2014         </a:t>
            </a:r>
            <a:r>
              <a:rPr lang="lv-LV" sz="2900" b="1" dirty="0">
                <a:effectLst/>
                <a:latin typeface="Montserrat" panose="00000500000000000000" pitchFamily="2" charset="0"/>
                <a:ea typeface="Times New Roman" panose="02020603050405020304" pitchFamily="18" charset="0"/>
              </a:rPr>
              <a:t>Direktora vietnieks</a:t>
            </a:r>
            <a:r>
              <a:rPr lang="lv-LV" sz="2900" dirty="0">
                <a:effectLst/>
                <a:latin typeface="Montserrat" panose="00000500000000000000" pitchFamily="2" charset="0"/>
                <a:ea typeface="Times New Roman" panose="02020603050405020304" pitchFamily="18" charset="0"/>
              </a:rPr>
              <a:t>;</a:t>
            </a:r>
          </a:p>
          <a:p>
            <a:pPr marL="0" indent="0" algn="just">
              <a:buNone/>
              <a:tabLst>
                <a:tab pos="1710690" algn="l"/>
              </a:tabLst>
            </a:pPr>
            <a:r>
              <a:rPr lang="lv-LV" sz="2900" dirty="0">
                <a:effectLst/>
                <a:latin typeface="Montserrat" panose="00000500000000000000" pitchFamily="2" charset="0"/>
                <a:ea typeface="Times New Roman" panose="02020603050405020304" pitchFamily="18" charset="0"/>
              </a:rPr>
              <a:t>                              pašvaldības aģentūra “Carnikavas </a:t>
            </a:r>
            <a:r>
              <a:rPr lang="lv-LV" sz="2900" dirty="0" err="1">
                <a:effectLst/>
                <a:latin typeface="Montserrat" panose="00000500000000000000" pitchFamily="2" charset="0"/>
                <a:ea typeface="Times New Roman" panose="02020603050405020304" pitchFamily="18" charset="0"/>
              </a:rPr>
              <a:t>komunālserviss</a:t>
            </a:r>
            <a:r>
              <a:rPr lang="lv-LV" sz="2900" dirty="0">
                <a:effectLst/>
                <a:latin typeface="Montserrat" panose="00000500000000000000" pitchFamily="2" charset="0"/>
                <a:ea typeface="Times New Roman" panose="02020603050405020304" pitchFamily="18" charset="0"/>
              </a:rPr>
              <a:t>”.</a:t>
            </a:r>
            <a:endParaRPr lang="en-GB" sz="2900" dirty="0">
              <a:effectLst/>
              <a:latin typeface="Montserrat" panose="00000500000000000000" pitchFamily="2" charset="0"/>
              <a:ea typeface="Times New Roman" panose="02020603050405020304" pitchFamily="18" charset="0"/>
            </a:endParaRPr>
          </a:p>
          <a:p>
            <a:pPr marL="0" indent="0" algn="just">
              <a:buNone/>
              <a:tabLst>
                <a:tab pos="1710690" algn="l"/>
              </a:tabLst>
            </a:pPr>
            <a:r>
              <a:rPr lang="lv-LV" sz="2900" dirty="0">
                <a:effectLst/>
                <a:latin typeface="Montserrat" panose="00000500000000000000" pitchFamily="2" charset="0"/>
                <a:ea typeface="Times New Roman" panose="02020603050405020304" pitchFamily="18" charset="0"/>
              </a:rPr>
              <a:t>201</a:t>
            </a:r>
            <a:r>
              <a:rPr lang="lv-LV" sz="2900" dirty="0">
                <a:latin typeface="Montserrat" panose="00000500000000000000" pitchFamily="2" charset="0"/>
                <a:ea typeface="Times New Roman" panose="02020603050405020304" pitchFamily="18" charset="0"/>
              </a:rPr>
              <a:t>0</a:t>
            </a:r>
            <a:r>
              <a:rPr lang="lv-LV" sz="2900" dirty="0">
                <a:effectLst/>
                <a:latin typeface="Montserrat" panose="00000500000000000000" pitchFamily="2" charset="0"/>
                <a:ea typeface="Times New Roman" panose="02020603050405020304" pitchFamily="18" charset="0"/>
              </a:rPr>
              <a:t> – 2013</a:t>
            </a:r>
            <a:r>
              <a:rPr lang="lv-LV" sz="2900" dirty="0">
                <a:latin typeface="Montserrat" panose="00000500000000000000" pitchFamily="2" charset="0"/>
                <a:ea typeface="Times New Roman" panose="02020603050405020304" pitchFamily="18" charset="0"/>
              </a:rPr>
              <a:t>         </a:t>
            </a:r>
            <a:r>
              <a:rPr lang="lv-LV" sz="2900" b="1" dirty="0">
                <a:effectLst/>
                <a:latin typeface="Montserrat" panose="00000500000000000000" pitchFamily="2" charset="0"/>
                <a:ea typeface="Times New Roman" panose="02020603050405020304" pitchFamily="18" charset="0"/>
              </a:rPr>
              <a:t>Izpilddirektora vietnieks;</a:t>
            </a:r>
            <a:endParaRPr lang="en-GB" sz="2900" dirty="0">
              <a:effectLst/>
              <a:latin typeface="Montserrat" panose="00000500000000000000" pitchFamily="2" charset="0"/>
              <a:ea typeface="Times New Roman" panose="02020603050405020304" pitchFamily="18" charset="0"/>
            </a:endParaRPr>
          </a:p>
          <a:p>
            <a:pPr marL="0" indent="0" algn="just">
              <a:buNone/>
              <a:tabLst>
                <a:tab pos="1710690" algn="l"/>
              </a:tabLst>
            </a:pPr>
            <a:r>
              <a:rPr lang="lv-LV" sz="2900" dirty="0">
                <a:effectLst/>
                <a:latin typeface="Montserrat" panose="00000500000000000000" pitchFamily="2" charset="0"/>
                <a:ea typeface="Times New Roman" panose="02020603050405020304" pitchFamily="18" charset="0"/>
              </a:rPr>
              <a:t>                              Carnikavas novada pašvaldība.</a:t>
            </a:r>
            <a:endParaRPr lang="en-GB" sz="2900" dirty="0">
              <a:effectLst/>
              <a:latin typeface="Montserrat" panose="00000500000000000000" pitchFamily="2" charset="0"/>
              <a:ea typeface="Times New Roman" panose="02020603050405020304" pitchFamily="18" charset="0"/>
            </a:endParaRPr>
          </a:p>
          <a:p>
            <a:pPr marL="0" indent="0" algn="just">
              <a:buNone/>
              <a:tabLst>
                <a:tab pos="1710690" algn="l"/>
              </a:tabLst>
            </a:pPr>
            <a:r>
              <a:rPr lang="lv-LV" sz="2900" dirty="0">
                <a:effectLst/>
                <a:latin typeface="Montserrat" panose="00000500000000000000" pitchFamily="2" charset="0"/>
                <a:ea typeface="Times New Roman" panose="02020603050405020304" pitchFamily="18" charset="0"/>
              </a:rPr>
              <a:t>2001 – 2010        </a:t>
            </a:r>
            <a:r>
              <a:rPr lang="lv-LV" sz="2900" b="1" dirty="0">
                <a:effectLst/>
                <a:latin typeface="Montserrat" panose="00000500000000000000" pitchFamily="2" charset="0"/>
                <a:ea typeface="Times New Roman" panose="02020603050405020304" pitchFamily="18" charset="0"/>
              </a:rPr>
              <a:t>Operatīvā vadības centra vadītājs, maiņas </a:t>
            </a:r>
            <a:r>
              <a:rPr lang="en-GB" sz="2900" b="1" dirty="0">
                <a:effectLst/>
                <a:latin typeface="Montserrat" panose="00000500000000000000" pitchFamily="2" charset="0"/>
                <a:ea typeface="Times New Roman" panose="02020603050405020304" pitchFamily="18" charset="0"/>
              </a:rPr>
              <a:t> </a:t>
            </a:r>
            <a:r>
              <a:rPr lang="lv-LV" sz="2900" b="1" dirty="0">
                <a:effectLst/>
                <a:latin typeface="Montserrat" panose="00000500000000000000" pitchFamily="2" charset="0"/>
                <a:ea typeface="Times New Roman" panose="02020603050405020304" pitchFamily="18" charset="0"/>
              </a:rPr>
              <a:t>vecākais inspektors;</a:t>
            </a:r>
            <a:endParaRPr lang="en-GB" sz="2900" dirty="0">
              <a:effectLst/>
              <a:latin typeface="Montserrat" panose="00000500000000000000" pitchFamily="2" charset="0"/>
              <a:ea typeface="Times New Roman" panose="02020603050405020304" pitchFamily="18" charset="0"/>
            </a:endParaRPr>
          </a:p>
          <a:p>
            <a:pPr marL="0" indent="0" algn="just">
              <a:buNone/>
              <a:tabLst>
                <a:tab pos="1710690" algn="l"/>
              </a:tabLst>
            </a:pPr>
            <a:r>
              <a:rPr lang="lv-LV" sz="2900" dirty="0">
                <a:latin typeface="Montserrat" panose="00000500000000000000" pitchFamily="2" charset="0"/>
                <a:ea typeface="Times New Roman" panose="02020603050405020304" pitchFamily="18" charset="0"/>
              </a:rPr>
              <a:t>                              </a:t>
            </a:r>
            <a:r>
              <a:rPr lang="lv-LV" sz="2900" dirty="0">
                <a:effectLst/>
                <a:latin typeface="Montserrat" panose="00000500000000000000" pitchFamily="2" charset="0"/>
                <a:ea typeface="Times New Roman" panose="02020603050405020304" pitchFamily="18" charset="0"/>
              </a:rPr>
              <a:t>Ādažu novada pašvaldības SIA ”Ādažu Glābšanas dienests”.</a:t>
            </a:r>
            <a:endParaRPr lang="en-GB" sz="2900" dirty="0">
              <a:effectLst/>
              <a:latin typeface="Montserrat" panose="00000500000000000000" pitchFamily="2" charset="0"/>
              <a:ea typeface="Times New Roman" panose="02020603050405020304" pitchFamily="18" charset="0"/>
            </a:endParaRPr>
          </a:p>
          <a:p>
            <a:pPr marL="0" indent="0">
              <a:buNone/>
            </a:pPr>
            <a:endParaRPr lang="lv-LV" dirty="0">
              <a:latin typeface="Montserrat" panose="00000500000000000000" pitchFamily="2" charset="0"/>
            </a:endParaRPr>
          </a:p>
          <a:p>
            <a:pPr marL="0" indent="0">
              <a:buNone/>
            </a:pPr>
            <a:endParaRPr lang="lv-LV" dirty="0">
              <a:latin typeface="Montserrat" panose="00000500000000000000" pitchFamily="2" charset="0"/>
            </a:endParaRPr>
          </a:p>
          <a:p>
            <a:endParaRPr lang="lv-LV" dirty="0"/>
          </a:p>
          <a:p>
            <a:endParaRPr lang="en-US" dirty="0"/>
          </a:p>
        </p:txBody>
      </p:sp>
      <p:sp>
        <p:nvSpPr>
          <p:cNvPr id="4" name="Footer Placeholder 3">
            <a:extLst>
              <a:ext uri="{FF2B5EF4-FFF2-40B4-BE49-F238E27FC236}">
                <a16:creationId xmlns:a16="http://schemas.microsoft.com/office/drawing/2014/main" id="{9B59A9CA-2AE1-F801-9D6C-35759C2592FD}"/>
              </a:ext>
            </a:extLst>
          </p:cNvPr>
          <p:cNvSpPr>
            <a:spLocks noGrp="1"/>
          </p:cNvSpPr>
          <p:nvPr>
            <p:ph type="ftr" sz="quarter" idx="11"/>
          </p:nvPr>
        </p:nvSpPr>
        <p:spPr/>
        <p:txBody>
          <a:bodyPr/>
          <a:lstStyle/>
          <a:p>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GUNĀRS DZENIS  </a:t>
            </a:r>
            <a:r>
              <a:rPr lang="lv-LV" sz="1200" dirty="0">
                <a:solidFill>
                  <a:schemeClr val="tx1"/>
                </a:solidFill>
                <a:latin typeface="Montserrat" pitchFamily="2" charset="77"/>
              </a:rPr>
              <a:t> 	</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dirty="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a:t>
            </a:r>
            <a:endParaRPr lang="en-US" dirty="0">
              <a:solidFill>
                <a:schemeClr val="tx1"/>
              </a:solidFill>
            </a:endParaRPr>
          </a:p>
        </p:txBody>
      </p:sp>
      <p:pic>
        <p:nvPicPr>
          <p:cNvPr id="5" name="Picture 4">
            <a:extLst>
              <a:ext uri="{FF2B5EF4-FFF2-40B4-BE49-F238E27FC236}">
                <a16:creationId xmlns:a16="http://schemas.microsoft.com/office/drawing/2014/main" id="{9CFCEEBE-08B7-805D-E526-819AB7F5DA79}"/>
              </a:ext>
            </a:extLst>
          </p:cNvPr>
          <p:cNvPicPr>
            <a:picLocks noChangeAspect="1"/>
          </p:cNvPicPr>
          <p:nvPr/>
        </p:nvPicPr>
        <p:blipFill>
          <a:blip r:embed="rId2"/>
          <a:stretch>
            <a:fillRect/>
          </a:stretch>
        </p:blipFill>
        <p:spPr>
          <a:xfrm>
            <a:off x="8740386" y="2766748"/>
            <a:ext cx="2475191" cy="2469094"/>
          </a:xfrm>
          <a:prstGeom prst="rect">
            <a:avLst/>
          </a:prstGeom>
        </p:spPr>
      </p:pic>
    </p:spTree>
    <p:extLst>
      <p:ext uri="{BB962C8B-B14F-4D97-AF65-F5344CB8AC3E}">
        <p14:creationId xmlns:p14="http://schemas.microsoft.com/office/powerpoint/2010/main" val="3236557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rgbClr val="FFFFFF"/>
            </a:solidFill>
            <a:prstDash val="solid"/>
            <a:headEnd type="none" w="sm" len="sm"/>
            <a:tailEnd type="none" w="sm" len="sm"/>
          </a:ln>
        </p:spPr>
        <p:txBody>
          <a:bodyPr/>
          <a:lstStyle/>
          <a:p>
            <a:endParaRPr lang="lv-LV"/>
          </a:p>
        </p:txBody>
      </p:sp>
      <p:sp>
        <p:nvSpPr>
          <p:cNvPr id="11" name="TextBox 4">
            <a:extLst>
              <a:ext uri="{FF2B5EF4-FFF2-40B4-BE49-F238E27FC236}">
                <a16:creationId xmlns:a16="http://schemas.microsoft.com/office/drawing/2014/main" id="{06254985-7120-C57B-662F-36B1141C0B14}"/>
              </a:ext>
            </a:extLst>
          </p:cNvPr>
          <p:cNvSpPr txBox="1"/>
          <p:nvPr/>
        </p:nvSpPr>
        <p:spPr>
          <a:xfrm>
            <a:off x="60960" y="3429000"/>
            <a:ext cx="12195180" cy="2083455"/>
          </a:xfrm>
          <a:prstGeom prst="rect">
            <a:avLst/>
          </a:prstGeom>
        </p:spPr>
        <p:txBody>
          <a:bodyPr lIns="0" tIns="0" rIns="0" bIns="0" rtlCol="0" anchor="t">
            <a:spAutoFit/>
          </a:bodyPr>
          <a:lstStyle/>
          <a:p>
            <a:pPr marL="0" marR="0" lvl="0" indent="0" algn="ctr" defTabSz="609630" rtl="0" eaLnBrk="1" fontAlgn="auto" latinLnBrk="0" hangingPunct="1">
              <a:lnSpc>
                <a:spcPts val="5280"/>
              </a:lnSpc>
              <a:spcBef>
                <a:spcPts val="0"/>
              </a:spcBef>
              <a:spcAft>
                <a:spcPts val="0"/>
              </a:spcAft>
              <a:buClrTx/>
              <a:buSzTx/>
              <a:buFontTx/>
              <a:buNone/>
              <a:tabLst/>
              <a:defRPr/>
            </a:pPr>
            <a:r>
              <a:rPr lang="en-GB" sz="7200" b="1" kern="1200" spc="0" noProof="0" dirty="0" err="1">
                <a:solidFill>
                  <a:schemeClr val="bg1"/>
                </a:solidFill>
                <a:uLnTx/>
                <a:uFillTx/>
                <a:latin typeface="Montserrat" panose="00000500000000000000" pitchFamily="2" charset="-70"/>
                <a:ea typeface="Calibri" panose="020F0502020204030204" pitchFamily="34" charset="0"/>
                <a:cs typeface="Times New Roman" panose="02020603050405020304" pitchFamily="18" charset="0"/>
              </a:rPr>
              <a:t>Darbības</a:t>
            </a:r>
            <a:r>
              <a:rPr lang="en-GB" sz="7200" b="1" kern="1200" spc="0" noProof="0" dirty="0">
                <a:solidFill>
                  <a:schemeClr val="bg1"/>
                </a:solidFill>
                <a:uLnTx/>
                <a:uFillTx/>
                <a:latin typeface="Montserrat" panose="00000500000000000000" pitchFamily="2" charset="-70"/>
                <a:ea typeface="Calibri" panose="020F0502020204030204" pitchFamily="34" charset="0"/>
                <a:cs typeface="Times New Roman" panose="02020603050405020304" pitchFamily="18" charset="0"/>
              </a:rPr>
              <a:t> </a:t>
            </a:r>
            <a:r>
              <a:rPr lang="en-GB" sz="7200" b="1" kern="1200" spc="0" noProof="0" dirty="0" err="1">
                <a:solidFill>
                  <a:schemeClr val="bg1"/>
                </a:solidFill>
                <a:uLnTx/>
                <a:uFillTx/>
                <a:latin typeface="Montserrat" panose="00000500000000000000" pitchFamily="2" charset="-70"/>
                <a:ea typeface="Calibri" panose="020F0502020204030204" pitchFamily="34" charset="0"/>
                <a:cs typeface="Times New Roman" panose="02020603050405020304" pitchFamily="18" charset="0"/>
              </a:rPr>
              <a:t>pārskats</a:t>
            </a:r>
            <a:endParaRPr lang="lv-LV" sz="7200" b="1" kern="1200" spc="0" noProof="0" dirty="0">
              <a:solidFill>
                <a:schemeClr val="bg1"/>
              </a:solidFill>
              <a:uLnTx/>
              <a:uFillTx/>
              <a:latin typeface="Montserrat" panose="00000500000000000000" pitchFamily="2" charset="-7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2014.</a:t>
            </a:r>
            <a:r>
              <a:rPr kumimoji="0" lang="lv-LV" sz="4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 - </a:t>
            </a:r>
            <a:r>
              <a:rPr kumimoji="0" lang="pt-BR" sz="4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2019.gad</a:t>
            </a:r>
            <a:r>
              <a:rPr kumimoji="0" lang="lv-LV" sz="4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s</a:t>
            </a:r>
            <a:endParaRPr kumimoji="0" lang="en-US" sz="4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609630" rtl="0" eaLnBrk="1" fontAlgn="auto" latinLnBrk="0" hangingPunct="1">
              <a:lnSpc>
                <a:spcPts val="5280"/>
              </a:lnSpc>
              <a:spcBef>
                <a:spcPts val="0"/>
              </a:spcBef>
              <a:spcAft>
                <a:spcPts val="0"/>
              </a:spcAft>
              <a:buClrTx/>
              <a:buSzTx/>
              <a:buFontTx/>
              <a:buNone/>
              <a:tabLst/>
              <a:defRPr/>
            </a:pPr>
            <a:endParaRPr kumimoji="0" lang="en-US" sz="7200" b="1" i="0" u="none" strike="noStrike" kern="1200" cap="all" spc="0" normalizeH="0" baseline="0" noProof="0" dirty="0">
              <a:ln>
                <a:noFill/>
              </a:ln>
              <a:solidFill>
                <a:schemeClr val="bg1"/>
              </a:solidFill>
              <a:effectLst/>
              <a:uLnTx/>
              <a:uFillTx/>
              <a:latin typeface="Montserrat" panose="00000500000000000000" pitchFamily="2" charset="-70"/>
              <a:ea typeface="+mn-ea"/>
              <a:cs typeface="+mn-cs"/>
            </a:endParaRPr>
          </a:p>
        </p:txBody>
      </p:sp>
      <p:sp>
        <p:nvSpPr>
          <p:cNvPr id="12" name="TextBox 2">
            <a:extLst>
              <a:ext uri="{FF2B5EF4-FFF2-40B4-BE49-F238E27FC236}">
                <a16:creationId xmlns:a16="http://schemas.microsoft.com/office/drawing/2014/main" id="{38DEB83C-A5E3-EA35-A943-63321E881E12}"/>
              </a:ext>
            </a:extLst>
          </p:cNvPr>
          <p:cNvSpPr txBox="1"/>
          <p:nvPr/>
        </p:nvSpPr>
        <p:spPr>
          <a:xfrm>
            <a:off x="60960" y="6380480"/>
            <a:ext cx="12070080" cy="153888"/>
          </a:xfrm>
          <a:prstGeom prst="rect">
            <a:avLst/>
          </a:prstGeom>
        </p:spPr>
        <p:txBody>
          <a:bodyPr lIns="0" tIns="0" rIns="0" bIns="0" rtlCol="0" anchor="t">
            <a:spAutoFit/>
          </a:bodyPr>
          <a:lstStyle/>
          <a:p>
            <a:pPr marL="0" marR="0" lvl="0" indent="0" algn="ctr" defTabSz="60963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  GUNĀRS DZENIS  </a:t>
            </a:r>
            <a:r>
              <a:rPr lang="lv-LV" sz="1000" dirty="0">
                <a:solidFill>
                  <a:srgbClr val="FFFFFF"/>
                </a:solidFill>
                <a:latin typeface="Montserrat" pitchFamily="2" charset="77"/>
              </a:rPr>
              <a:t>	</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0</a:t>
            </a:r>
            <a:r>
              <a:rPr kumimoji="0" lang="en-GB" sz="1000" b="0" i="0" u="none" strike="noStrike" kern="1200" cap="none" spc="0" normalizeH="0" baseline="0" noProof="0" dirty="0">
                <a:ln>
                  <a:noFill/>
                </a:ln>
                <a:solidFill>
                  <a:srgbClr val="FFFFFF"/>
                </a:solidFill>
                <a:effectLst/>
                <a:uLnTx/>
                <a:uFillTx/>
                <a:latin typeface="Montserrat" pitchFamily="2" charset="77"/>
                <a:ea typeface="+mn-ea"/>
                <a:cs typeface="+mn-cs"/>
              </a:rPr>
              <a:t>8.</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202</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4</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918152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B4B0-88DC-F77B-5A1F-16EE0E830A33}"/>
              </a:ext>
            </a:extLst>
          </p:cNvPr>
          <p:cNvSpPr>
            <a:spLocks noGrp="1"/>
          </p:cNvSpPr>
          <p:nvPr>
            <p:ph type="title"/>
          </p:nvPr>
        </p:nvSpPr>
        <p:spPr>
          <a:xfrm>
            <a:off x="721242" y="801060"/>
            <a:ext cx="10515600" cy="1325563"/>
          </a:xfrm>
        </p:spPr>
        <p:txBody>
          <a:bodyPr>
            <a:normAutofit fontScale="90000"/>
          </a:bodyPr>
          <a:lstStyle/>
          <a:p>
            <a:r>
              <a:rPr lang="lv-LV" sz="3600" b="1" dirty="0">
                <a:latin typeface="Montserrat" panose="00000500000000000000" pitchFamily="2" charset="0"/>
              </a:rPr>
              <a:t>Laikā no 2014.gada līdz 2019.gadam</a:t>
            </a:r>
            <a:br>
              <a:rPr lang="lv-LV" sz="3600" b="1" dirty="0">
                <a:latin typeface="Montserrat" panose="00000500000000000000" pitchFamily="2" charset="0"/>
              </a:rPr>
            </a:br>
            <a:br>
              <a:rPr lang="lv-LV" sz="3600" b="1" dirty="0">
                <a:latin typeface="Montserrat" panose="00000500000000000000" pitchFamily="2" charset="0"/>
              </a:rPr>
            </a:br>
            <a:r>
              <a:rPr lang="lv-LV" sz="3600" b="1" dirty="0">
                <a:solidFill>
                  <a:schemeClr val="accent1">
                    <a:lumMod val="75000"/>
                  </a:schemeClr>
                </a:solidFill>
                <a:latin typeface="Montserrat" panose="00000500000000000000" pitchFamily="2" charset="0"/>
              </a:rPr>
              <a:t>Pārvaldība</a:t>
            </a:r>
            <a:br>
              <a:rPr lang="lv-LV" dirty="0"/>
            </a:br>
            <a:endParaRPr lang="en-US" dirty="0"/>
          </a:p>
        </p:txBody>
      </p:sp>
      <p:sp>
        <p:nvSpPr>
          <p:cNvPr id="3" name="Content Placeholder 2">
            <a:extLst>
              <a:ext uri="{FF2B5EF4-FFF2-40B4-BE49-F238E27FC236}">
                <a16:creationId xmlns:a16="http://schemas.microsoft.com/office/drawing/2014/main" id="{92632E51-3D2E-EE98-7A57-23050293AC81}"/>
              </a:ext>
            </a:extLst>
          </p:cNvPr>
          <p:cNvSpPr>
            <a:spLocks noGrp="1"/>
          </p:cNvSpPr>
          <p:nvPr>
            <p:ph idx="1"/>
          </p:nvPr>
        </p:nvSpPr>
        <p:spPr>
          <a:xfrm>
            <a:off x="721242" y="2354189"/>
            <a:ext cx="10515600" cy="3670965"/>
          </a:xfrm>
        </p:spPr>
        <p:txBody>
          <a:bodyPr>
            <a:normAutofit fontScale="92500"/>
          </a:bodyPr>
          <a:lstStyle/>
          <a:p>
            <a:r>
              <a:rPr lang="lv-LV" b="1" dirty="0">
                <a:latin typeface="Montserrat" panose="00000500000000000000" pitchFamily="2" charset="0"/>
              </a:rPr>
              <a:t>Strukturālas izmaiņas </a:t>
            </a:r>
            <a:r>
              <a:rPr lang="lv-LV" dirty="0">
                <a:latin typeface="Montserrat" panose="00000500000000000000" pitchFamily="2" charset="0"/>
              </a:rPr>
              <a:t>un darbaspēka optimizācija</a:t>
            </a:r>
          </a:p>
          <a:p>
            <a:r>
              <a:rPr lang="lv-LV" dirty="0">
                <a:latin typeface="Montserrat" panose="00000500000000000000" pitchFamily="2" charset="0"/>
              </a:rPr>
              <a:t>Amatu, pienākumu un atalgojuma sistēmas </a:t>
            </a:r>
            <a:r>
              <a:rPr lang="lv-LV" b="1" dirty="0">
                <a:latin typeface="Montserrat" panose="00000500000000000000" pitchFamily="2" charset="0"/>
              </a:rPr>
              <a:t>līdzsvarošana</a:t>
            </a:r>
            <a:endParaRPr lang="lv-LV" dirty="0">
              <a:latin typeface="Montserrat" panose="00000500000000000000" pitchFamily="2" charset="0"/>
            </a:endParaRPr>
          </a:p>
          <a:p>
            <a:r>
              <a:rPr lang="lv-LV" b="1" dirty="0">
                <a:latin typeface="Montserrat" panose="00000500000000000000" pitchFamily="2" charset="0"/>
              </a:rPr>
              <a:t>Tehniskā parka paplašināšana  </a:t>
            </a:r>
            <a:r>
              <a:rPr lang="lv-LV" dirty="0">
                <a:latin typeface="Montserrat" panose="00000500000000000000" pitchFamily="2" charset="0"/>
              </a:rPr>
              <a:t>(5 jaunas komunālās tehnikas vienības)</a:t>
            </a:r>
          </a:p>
          <a:p>
            <a:r>
              <a:rPr lang="lv-LV" b="1" dirty="0">
                <a:latin typeface="Montserrat" panose="00000500000000000000" pitchFamily="2" charset="0"/>
              </a:rPr>
              <a:t>Atteikšanās</a:t>
            </a:r>
            <a:r>
              <a:rPr lang="lv-LV" dirty="0">
                <a:latin typeface="Montserrat" panose="00000500000000000000" pitchFamily="2" charset="0"/>
              </a:rPr>
              <a:t> procedūra </a:t>
            </a:r>
            <a:r>
              <a:rPr lang="lv-LV" b="1" dirty="0">
                <a:latin typeface="Montserrat" panose="00000500000000000000" pitchFamily="2" charset="0"/>
              </a:rPr>
              <a:t>no daudzdzīvokļu māju apsaimniekošanas</a:t>
            </a:r>
          </a:p>
          <a:p>
            <a:r>
              <a:rPr lang="lv-LV" dirty="0">
                <a:latin typeface="Montserrat" panose="00000500000000000000" pitchFamily="2" charset="0"/>
              </a:rPr>
              <a:t>Atzinumu par </a:t>
            </a:r>
            <a:r>
              <a:rPr lang="lv-LV" b="1" dirty="0">
                <a:latin typeface="Montserrat" panose="00000500000000000000" pitchFamily="2" charset="0"/>
              </a:rPr>
              <a:t>Būves gatavību sistēmas ieviešana</a:t>
            </a:r>
          </a:p>
          <a:p>
            <a:r>
              <a:rPr lang="lv-LV" b="1" dirty="0">
                <a:latin typeface="Montserrat" panose="00000500000000000000" pitchFamily="2" charset="0"/>
              </a:rPr>
              <a:t>Mājaslapas</a:t>
            </a:r>
            <a:r>
              <a:rPr lang="lv-LV" dirty="0">
                <a:latin typeface="Montserrat" panose="00000500000000000000" pitchFamily="2" charset="0"/>
              </a:rPr>
              <a:t> </a:t>
            </a:r>
            <a:r>
              <a:rPr lang="lv-LV" dirty="0">
                <a:latin typeface="Montserrat" panose="00000500000000000000" pitchFamily="2" charset="0"/>
                <a:hlinkClick r:id="rId2"/>
              </a:rPr>
              <a:t>www. komunalserviss.carnikava.lv</a:t>
            </a:r>
            <a:r>
              <a:rPr lang="lv-LV" dirty="0">
                <a:latin typeface="Montserrat" panose="00000500000000000000" pitchFamily="2" charset="0"/>
              </a:rPr>
              <a:t>  izveide</a:t>
            </a:r>
          </a:p>
        </p:txBody>
      </p:sp>
      <p:sp>
        <p:nvSpPr>
          <p:cNvPr id="4" name="Footer Placeholder 3">
            <a:extLst>
              <a:ext uri="{FF2B5EF4-FFF2-40B4-BE49-F238E27FC236}">
                <a16:creationId xmlns:a16="http://schemas.microsoft.com/office/drawing/2014/main" id="{89A03B7D-FCF3-668C-56A2-14FC87BF0B87}"/>
              </a:ext>
            </a:extLst>
          </p:cNvPr>
          <p:cNvSpPr>
            <a:spLocks noGrp="1"/>
          </p:cNvSpPr>
          <p:nvPr>
            <p:ph type="ftr" sz="quarter" idx="11"/>
          </p:nvPr>
        </p:nvSpPr>
        <p:spPr/>
        <p:txBody>
          <a:bodyPr/>
          <a:lstStyle/>
          <a:p>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GUNĀRS DZENIS </a:t>
            </a:r>
            <a:r>
              <a:rPr lang="lv-LV" sz="1200" dirty="0">
                <a:solidFill>
                  <a:schemeClr val="tx1"/>
                </a:solidFill>
                <a:latin typeface="Montserrat" pitchFamily="2" charset="77"/>
              </a:rPr>
              <a:t> 	</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dirty="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a:t>
            </a:r>
            <a:endParaRPr lang="en-US" dirty="0">
              <a:solidFill>
                <a:schemeClr val="tx1"/>
              </a:solidFill>
            </a:endParaRPr>
          </a:p>
        </p:txBody>
      </p:sp>
    </p:spTree>
    <p:extLst>
      <p:ext uri="{BB962C8B-B14F-4D97-AF65-F5344CB8AC3E}">
        <p14:creationId xmlns:p14="http://schemas.microsoft.com/office/powerpoint/2010/main" val="3111736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B4B0-88DC-F77B-5A1F-16EE0E830A33}"/>
              </a:ext>
            </a:extLst>
          </p:cNvPr>
          <p:cNvSpPr>
            <a:spLocks noGrp="1"/>
          </p:cNvSpPr>
          <p:nvPr>
            <p:ph type="title"/>
          </p:nvPr>
        </p:nvSpPr>
        <p:spPr>
          <a:xfrm>
            <a:off x="646814" y="136524"/>
            <a:ext cx="10515600" cy="1325563"/>
          </a:xfrm>
        </p:spPr>
        <p:txBody>
          <a:bodyPr>
            <a:normAutofit fontScale="90000"/>
          </a:bodyPr>
          <a:lstStyle/>
          <a:p>
            <a:r>
              <a:rPr lang="lv-LV" sz="3600" b="1" dirty="0">
                <a:latin typeface="Montserrat" panose="00000500000000000000" pitchFamily="2" charset="0"/>
              </a:rPr>
              <a:t>Laikā no 2014.gada līdz 2019.gadam</a:t>
            </a:r>
            <a:br>
              <a:rPr lang="lv-LV" sz="3600" b="1" dirty="0">
                <a:latin typeface="Montserrat" panose="00000500000000000000" pitchFamily="2" charset="0"/>
              </a:rPr>
            </a:br>
            <a:r>
              <a:rPr lang="lv-LV" sz="3600" b="1" dirty="0">
                <a:solidFill>
                  <a:schemeClr val="accent1">
                    <a:lumMod val="75000"/>
                  </a:schemeClr>
                </a:solidFill>
                <a:latin typeface="Montserrat" panose="00000500000000000000" pitchFamily="2" charset="0"/>
              </a:rPr>
              <a:t>Pārvaldība</a:t>
            </a:r>
            <a:br>
              <a:rPr lang="lv-LV" dirty="0"/>
            </a:br>
            <a:r>
              <a:rPr lang="lv-LV" sz="3600" b="1" dirty="0">
                <a:solidFill>
                  <a:srgbClr val="828847"/>
                </a:solidFill>
                <a:latin typeface="Montserrat" panose="00000500000000000000" pitchFamily="2" charset="0"/>
              </a:rPr>
              <a:t>Digitālie risinājumi</a:t>
            </a:r>
            <a:endParaRPr lang="en-US" sz="3600" b="1" dirty="0">
              <a:solidFill>
                <a:srgbClr val="828847"/>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92632E51-3D2E-EE98-7A57-23050293AC81}"/>
              </a:ext>
            </a:extLst>
          </p:cNvPr>
          <p:cNvSpPr>
            <a:spLocks noGrp="1"/>
          </p:cNvSpPr>
          <p:nvPr>
            <p:ph idx="1"/>
          </p:nvPr>
        </p:nvSpPr>
        <p:spPr>
          <a:xfrm>
            <a:off x="646814" y="1652439"/>
            <a:ext cx="10515600" cy="4269895"/>
          </a:xfrm>
        </p:spPr>
        <p:txBody>
          <a:bodyPr>
            <a:noAutofit/>
          </a:bodyPr>
          <a:lstStyle/>
          <a:p>
            <a:pPr algn="just">
              <a:lnSpc>
                <a:spcPct val="107000"/>
              </a:lnSpc>
              <a:spcAft>
                <a:spcPts val="800"/>
              </a:spcAft>
            </a:pPr>
            <a:r>
              <a:rPr lang="lv-LV" sz="16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2015.g. uzsākta </a:t>
            </a:r>
            <a:r>
              <a:rPr lang="lv-LV" sz="1600" b="1"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Carnikavas kapsētas </a:t>
            </a:r>
            <a:r>
              <a:rPr lang="lv-LV" sz="1600" b="1" dirty="0" err="1">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digitalizācija</a:t>
            </a:r>
            <a:r>
              <a:rPr lang="lv-LV" sz="16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 ieviešot kapsētas informācijas sistēmu CEMETY. Šobrīd sistēma tiek uzturēta papildinot ar aktuālajiem datiem.  </a:t>
            </a:r>
            <a:endParaRPr lang="lv-LV" sz="16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p>
            <a:pPr algn="just">
              <a:lnSpc>
                <a:spcPct val="107000"/>
              </a:lnSpc>
              <a:spcAft>
                <a:spcPts val="800"/>
              </a:spcAft>
            </a:pPr>
            <a:r>
              <a:rPr lang="lv-LV" sz="16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2016. g. ieviesta </a:t>
            </a:r>
            <a:r>
              <a:rPr lang="lv-LV" sz="1600" b="1" dirty="0" err="1">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Geogrāfiskās</a:t>
            </a:r>
            <a:r>
              <a:rPr lang="lv-LV" sz="1600" b="1"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 informācijas sistēma </a:t>
            </a:r>
            <a:r>
              <a:rPr lang="lv-LV" sz="16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(ĢIS). </a:t>
            </a:r>
            <a:r>
              <a:rPr lang="lv-LV" sz="16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rPr>
              <a:t> ĢIS ir interneta pārlūks, kas bāzēts uz QGIS programatūru. Tā ir sistēma vienotai informācijas ģeotelpisko datu pārvaldībai, uzglabāšanai, atjaunošanai un datos balstītu lēmumu pieņemšanai. </a:t>
            </a:r>
          </a:p>
          <a:p>
            <a:pPr algn="just">
              <a:lnSpc>
                <a:spcPct val="107000"/>
              </a:lnSpc>
              <a:spcAft>
                <a:spcPts val="800"/>
              </a:spcAft>
            </a:pPr>
            <a:r>
              <a:rPr lang="lv-LV" sz="16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rPr>
              <a:t>2018.g. ieviesta </a:t>
            </a:r>
            <a:r>
              <a:rPr lang="lv-LV" sz="1600" b="1"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rPr>
              <a:t>BILL </a:t>
            </a:r>
            <a:r>
              <a:rPr lang="lv-LV" sz="1600" b="1" dirty="0" err="1">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rPr>
              <a:t>me</a:t>
            </a:r>
            <a:r>
              <a:rPr lang="lv-LV" sz="1600" b="1"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rPr>
              <a:t> sistēma </a:t>
            </a:r>
            <a:r>
              <a:rPr lang="lv-LV" sz="16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rPr>
              <a:t>komunālo skaitītāju rādījumu iesniegšanai un maksājumu veikšanai, kas ir integrēta PA «Carnikavas </a:t>
            </a:r>
            <a:r>
              <a:rPr lang="lv-LV" sz="1600" dirty="0" err="1">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rPr>
              <a:t>komunālserviss</a:t>
            </a:r>
            <a:r>
              <a:rPr lang="lv-LV" sz="16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rPr>
              <a:t>» (CK) grāmatvedības programmā, kas samazina manuālo datu ievades apjomu un uzlabo darba efektivitāti. </a:t>
            </a:r>
          </a:p>
          <a:p>
            <a:pPr algn="just">
              <a:lnSpc>
                <a:spcPct val="107000"/>
              </a:lnSpc>
              <a:spcBef>
                <a:spcPts val="600"/>
              </a:spcBef>
              <a:spcAft>
                <a:spcPts val="800"/>
              </a:spcAft>
            </a:pPr>
            <a:r>
              <a:rPr lang="lv-LV" sz="16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2018. g. uzsākta sadarbība ar </a:t>
            </a:r>
            <a:r>
              <a:rPr lang="lv-LV" sz="1600" b="1"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“Iedzīvotāju līdzdalības programmu </a:t>
            </a:r>
            <a:r>
              <a:rPr lang="lv-LV" sz="1600" b="1" dirty="0" err="1">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Mobio</a:t>
            </a:r>
            <a:r>
              <a:rPr lang="lv-LV" sz="1600" b="1"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 </a:t>
            </a:r>
            <a:r>
              <a:rPr lang="lv-LV" sz="16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lai nodrošinātu nepārtrauktu iedzīvotāju sūdzību un priekšlikumu saņemšanu, apstrādi un atgriezeniskās saites izveidošanu ar iedzīvotājiem. Šobrīd aplikācija “Ziņo Ādažos” ir  1622 lietotāju un ik mēnesi tiek saņemti ap  50 ziņojumu, kas adresēti Aģentūrai un pašvaldības policijai. </a:t>
            </a:r>
            <a:endParaRPr lang="lv-LV" sz="16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p>
            <a:pPr algn="just">
              <a:lnSpc>
                <a:spcPct val="107000"/>
              </a:lnSpc>
              <a:spcBef>
                <a:spcPts val="600"/>
              </a:spcBef>
              <a:spcAft>
                <a:spcPts val="800"/>
              </a:spcAft>
            </a:pPr>
            <a:r>
              <a:rPr lang="lv-LV" sz="16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No 2019. g. pastāvīgi </a:t>
            </a:r>
            <a:r>
              <a:rPr lang="lv-LV" sz="1600" b="1" dirty="0" err="1">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digitalizēti</a:t>
            </a:r>
            <a:r>
              <a:rPr lang="lv-LV" sz="1600" b="1"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 Aģentūras pakalpojumi </a:t>
            </a:r>
            <a:r>
              <a:rPr lang="lv-LV" sz="16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un to apraksti izvietoti valsts pārvaldes pakalpojumu portālā </a:t>
            </a:r>
            <a:r>
              <a:rPr lang="lv-LV" sz="1600" b="1"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www.latvija.gov.lv</a:t>
            </a:r>
            <a:r>
              <a:rPr lang="lv-LV" sz="1600" dirty="0">
                <a:solidFill>
                  <a:schemeClr val="bg2">
                    <a:lumMod val="10000"/>
                  </a:schemeClr>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 </a:t>
            </a:r>
            <a:endParaRPr lang="lv-LV" sz="16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p>
            <a:pPr algn="just">
              <a:lnSpc>
                <a:spcPct val="107000"/>
              </a:lnSpc>
              <a:spcAft>
                <a:spcPts val="800"/>
              </a:spcAft>
            </a:pPr>
            <a:endParaRPr lang="lv-LV" sz="1600" dirty="0">
              <a:solidFill>
                <a:schemeClr val="bg2">
                  <a:lumMod val="10000"/>
                </a:schemeClr>
              </a:solidFill>
              <a:effectLst/>
              <a:latin typeface="Montserrat" panose="00000500000000000000" pitchFamily="2" charset="-70"/>
              <a:ea typeface="Calibri" panose="020F0502020204030204" pitchFamily="34" charset="0"/>
              <a:cs typeface="Times New Roman" panose="02020603050405020304" pitchFamily="18" charset="0"/>
            </a:endParaRPr>
          </a:p>
          <a:p>
            <a:endParaRPr lang="en-US" sz="1600" dirty="0">
              <a:latin typeface="Montserrat" panose="00000500000000000000" pitchFamily="2" charset="0"/>
            </a:endParaRPr>
          </a:p>
        </p:txBody>
      </p:sp>
      <p:sp>
        <p:nvSpPr>
          <p:cNvPr id="4" name="Footer Placeholder 3">
            <a:extLst>
              <a:ext uri="{FF2B5EF4-FFF2-40B4-BE49-F238E27FC236}">
                <a16:creationId xmlns:a16="http://schemas.microsoft.com/office/drawing/2014/main" id="{89A03B7D-FCF3-668C-56A2-14FC87BF0B87}"/>
              </a:ext>
            </a:extLst>
          </p:cNvPr>
          <p:cNvSpPr>
            <a:spLocks noGrp="1"/>
          </p:cNvSpPr>
          <p:nvPr>
            <p:ph type="ftr" sz="quarter" idx="11"/>
          </p:nvPr>
        </p:nvSpPr>
        <p:spPr/>
        <p:txBody>
          <a:bodyPr/>
          <a:lstStyle/>
          <a:p>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GUNĀRS DZENIS  </a:t>
            </a:r>
            <a:r>
              <a:rPr lang="lv-LV" sz="1200" dirty="0">
                <a:solidFill>
                  <a:schemeClr val="tx1"/>
                </a:solidFill>
                <a:latin typeface="Montserrat" pitchFamily="2" charset="77"/>
              </a:rPr>
              <a:t>	</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dirty="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a:t>
            </a:r>
            <a:endParaRPr lang="en-US" dirty="0">
              <a:solidFill>
                <a:schemeClr val="tx1"/>
              </a:solidFill>
            </a:endParaRPr>
          </a:p>
        </p:txBody>
      </p:sp>
    </p:spTree>
    <p:extLst>
      <p:ext uri="{BB962C8B-B14F-4D97-AF65-F5344CB8AC3E}">
        <p14:creationId xmlns:p14="http://schemas.microsoft.com/office/powerpoint/2010/main" val="209274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D536-A79E-3FA6-2602-663F6453EF05}"/>
              </a:ext>
            </a:extLst>
          </p:cNvPr>
          <p:cNvSpPr>
            <a:spLocks noGrp="1"/>
          </p:cNvSpPr>
          <p:nvPr>
            <p:ph type="title"/>
          </p:nvPr>
        </p:nvSpPr>
        <p:spPr>
          <a:xfrm>
            <a:off x="481013" y="3752849"/>
            <a:ext cx="3290887" cy="2452687"/>
          </a:xfrm>
        </p:spPr>
        <p:txBody>
          <a:bodyPr anchor="ctr">
            <a:normAutofit/>
          </a:bodyPr>
          <a:lstStyle/>
          <a:p>
            <a:r>
              <a:rPr lang="lv-LV" sz="3200" b="1" dirty="0">
                <a:latin typeface="Montserrat" panose="00000500000000000000" pitchFamily="2" charset="0"/>
              </a:rPr>
              <a:t>Laikā no  2014.gada </a:t>
            </a:r>
            <a:br>
              <a:rPr lang="lv-LV" sz="3200" b="1" dirty="0">
                <a:latin typeface="Montserrat" panose="00000500000000000000" pitchFamily="2" charset="0"/>
              </a:rPr>
            </a:br>
            <a:r>
              <a:rPr lang="lv-LV" sz="3200" b="1" dirty="0">
                <a:latin typeface="Montserrat" panose="00000500000000000000" pitchFamily="2" charset="0"/>
              </a:rPr>
              <a:t>līdz 2019.gadam</a:t>
            </a:r>
            <a:endParaRPr lang="en-US" sz="3200" dirty="0"/>
          </a:p>
        </p:txBody>
      </p:sp>
      <p:pic>
        <p:nvPicPr>
          <p:cNvPr id="5" name="Picture 4">
            <a:extLst>
              <a:ext uri="{FF2B5EF4-FFF2-40B4-BE49-F238E27FC236}">
                <a16:creationId xmlns:a16="http://schemas.microsoft.com/office/drawing/2014/main" id="{24FDB941-FC5C-E653-BE50-C99D6870493E}"/>
              </a:ext>
            </a:extLst>
          </p:cNvPr>
          <p:cNvPicPr>
            <a:picLocks noChangeAspect="1"/>
          </p:cNvPicPr>
          <p:nvPr/>
        </p:nvPicPr>
        <p:blipFill>
          <a:blip r:embed="rId2">
            <a:extLst>
              <a:ext uri="{28A0092B-C50C-407E-A947-70E740481C1C}">
                <a14:useLocalDpi xmlns:a14="http://schemas.microsoft.com/office/drawing/2010/main" val="0"/>
              </a:ext>
            </a:extLst>
          </a:blip>
          <a:srcRect t="6202" b="3104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C13F730C-456D-DC47-A067-25FDA10940A4}"/>
              </a:ext>
            </a:extLst>
          </p:cNvPr>
          <p:cNvSpPr>
            <a:spLocks noGrp="1"/>
          </p:cNvSpPr>
          <p:nvPr>
            <p:ph idx="1"/>
          </p:nvPr>
        </p:nvSpPr>
        <p:spPr>
          <a:xfrm>
            <a:off x="3306726" y="3752850"/>
            <a:ext cx="8885274" cy="2452687"/>
          </a:xfrm>
        </p:spPr>
        <p:txBody>
          <a:bodyPr anchor="ctr">
            <a:normAutofit/>
          </a:bodyPr>
          <a:lstStyle/>
          <a:p>
            <a:pPr marL="0" indent="0">
              <a:buNone/>
            </a:pPr>
            <a:r>
              <a:rPr lang="lv-LV" sz="1800" dirty="0">
                <a:latin typeface="Montserrat" panose="00000500000000000000" pitchFamily="2" charset="0"/>
              </a:rPr>
              <a:t>                                                                                       </a:t>
            </a:r>
            <a:r>
              <a:rPr lang="lv-LV" sz="1600" i="1" dirty="0">
                <a:solidFill>
                  <a:srgbClr val="595959"/>
                </a:solidFill>
                <a:latin typeface="Montserrat" panose="00000500000000000000" pitchFamily="2" charset="0"/>
              </a:rPr>
              <a:t>Laivu iela, Carnikava</a:t>
            </a:r>
          </a:p>
          <a:p>
            <a:pPr marL="0" indent="0">
              <a:buNone/>
            </a:pPr>
            <a:endParaRPr lang="lv-LV" sz="1800" dirty="0">
              <a:latin typeface="Montserrat" panose="00000500000000000000" pitchFamily="2" charset="0"/>
            </a:endParaRPr>
          </a:p>
          <a:p>
            <a:pPr marL="0" indent="0">
              <a:buNone/>
            </a:pPr>
            <a:r>
              <a:rPr lang="lv-LV" sz="2800" dirty="0">
                <a:latin typeface="Montserrat" panose="00000500000000000000" pitchFamily="2" charset="0"/>
              </a:rPr>
              <a:t>Kopā projektos paveikti darbi par </a:t>
            </a:r>
            <a:r>
              <a:rPr lang="lv-LV" b="1" dirty="0">
                <a:latin typeface="Montserrat" panose="00000500000000000000" pitchFamily="2" charset="0"/>
              </a:rPr>
              <a:t>9 613 746 EUR</a:t>
            </a:r>
          </a:p>
          <a:p>
            <a:pPr marL="0" indent="0">
              <a:buNone/>
            </a:pPr>
            <a:endParaRPr lang="lv-LV" sz="2000" b="1" dirty="0">
              <a:latin typeface="Montserrat" panose="00000500000000000000" pitchFamily="2" charset="0"/>
            </a:endParaRPr>
          </a:p>
          <a:p>
            <a:pPr marL="0" indent="0">
              <a:buNone/>
            </a:pPr>
            <a:endParaRPr lang="lv-LV" sz="2000" b="1" dirty="0">
              <a:latin typeface="Montserrat" panose="00000500000000000000" pitchFamily="2" charset="0"/>
            </a:endParaRPr>
          </a:p>
          <a:p>
            <a:pPr marL="0" indent="0">
              <a:buNone/>
            </a:pPr>
            <a:endParaRPr lang="en-US" sz="1800" i="1" dirty="0">
              <a:latin typeface="Montserrat" panose="00000500000000000000" pitchFamily="2" charset="0"/>
            </a:endParaRPr>
          </a:p>
        </p:txBody>
      </p:sp>
      <p:sp>
        <p:nvSpPr>
          <p:cNvPr id="4" name="Footer Placeholder 3">
            <a:extLst>
              <a:ext uri="{FF2B5EF4-FFF2-40B4-BE49-F238E27FC236}">
                <a16:creationId xmlns:a16="http://schemas.microsoft.com/office/drawing/2014/main" id="{4CBFF5D8-400C-3945-A85A-94A3752A7592}"/>
              </a:ext>
            </a:extLst>
          </p:cNvPr>
          <p:cNvSpPr>
            <a:spLocks noGrp="1"/>
          </p:cNvSpPr>
          <p:nvPr>
            <p:ph type="ftr" sz="quarter" idx="11"/>
          </p:nvPr>
        </p:nvSpPr>
        <p:spPr>
          <a:xfrm>
            <a:off x="4038600" y="6356350"/>
            <a:ext cx="4114800" cy="365125"/>
          </a:xfrm>
        </p:spPr>
        <p:txBody>
          <a:bodyPr>
            <a:normAutofit/>
          </a:bodyPr>
          <a:lstStyle/>
          <a:p>
            <a:pPr>
              <a:spcAft>
                <a:spcPts val="600"/>
              </a:spcAft>
            </a:pPr>
            <a:r>
              <a:rPr kumimoji="0" lang="lv-LV"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mn-cs"/>
              </a:rPr>
              <a:t>GUNĀRS DZENIS  </a:t>
            </a:r>
            <a:r>
              <a:rPr lang="lv-LV" dirty="0">
                <a:solidFill>
                  <a:schemeClr val="tx1">
                    <a:lumMod val="75000"/>
                    <a:lumOff val="25000"/>
                  </a:schemeClr>
                </a:solidFill>
                <a:latin typeface="Montserrat" pitchFamily="2" charset="77"/>
              </a:rPr>
              <a:t>	</a:t>
            </a:r>
            <a:r>
              <a:rPr kumimoji="0" lang="lv-LV"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mn-cs"/>
              </a:rPr>
              <a:t>0</a:t>
            </a:r>
            <a:r>
              <a:rPr kumimoji="0" lang="en-GB"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mn-cs"/>
              </a:rPr>
              <a:t>8.</a:t>
            </a:r>
            <a:r>
              <a:rPr kumimoji="0" lang="en-US"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mn-cs"/>
              </a:rPr>
              <a:t>202</a:t>
            </a:r>
            <a:r>
              <a:rPr kumimoji="0" lang="lv-LV"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mn-cs"/>
              </a:rPr>
              <a:t>4</a:t>
            </a:r>
            <a:r>
              <a:rPr kumimoji="0" lang="en-US" b="0" i="0" u="none" strike="noStrike" kern="1200" cap="none" spc="0" normalizeH="0" baseline="0" noProof="0" dirty="0">
                <a:ln>
                  <a:noFill/>
                </a:ln>
                <a:solidFill>
                  <a:schemeClr val="tx1">
                    <a:lumMod val="75000"/>
                    <a:lumOff val="25000"/>
                  </a:schemeClr>
                </a:solidFill>
                <a:effectLst/>
                <a:uLnTx/>
                <a:uFillTx/>
                <a:latin typeface="Montserrat" pitchFamily="2" charset="77"/>
                <a:ea typeface="+mn-ea"/>
                <a:cs typeface="+mn-cs"/>
              </a:rPr>
              <a:t>.</a:t>
            </a:r>
            <a:endParaRPr lang="en-US" dirty="0">
              <a:solidFill>
                <a:schemeClr val="tx1">
                  <a:lumMod val="75000"/>
                  <a:lumOff val="25000"/>
                </a:schemeClr>
              </a:solidFill>
            </a:endParaRPr>
          </a:p>
        </p:txBody>
      </p:sp>
    </p:spTree>
    <p:extLst>
      <p:ext uri="{BB962C8B-B14F-4D97-AF65-F5344CB8AC3E}">
        <p14:creationId xmlns:p14="http://schemas.microsoft.com/office/powerpoint/2010/main" val="1440611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B4B0-88DC-F77B-5A1F-16EE0E830A33}"/>
              </a:ext>
            </a:extLst>
          </p:cNvPr>
          <p:cNvSpPr>
            <a:spLocks noGrp="1"/>
          </p:cNvSpPr>
          <p:nvPr>
            <p:ph type="title"/>
          </p:nvPr>
        </p:nvSpPr>
        <p:spPr>
          <a:xfrm>
            <a:off x="721240" y="239409"/>
            <a:ext cx="10377377" cy="1514963"/>
          </a:xfrm>
        </p:spPr>
        <p:txBody>
          <a:bodyPr>
            <a:normAutofit/>
          </a:bodyPr>
          <a:lstStyle/>
          <a:p>
            <a:r>
              <a:rPr lang="lv-LV" sz="3200" b="1" dirty="0">
                <a:latin typeface="Montserrat" panose="00000500000000000000" pitchFamily="2" charset="0"/>
              </a:rPr>
              <a:t>Laikā no 2014.gada līdz 2019.gadam</a:t>
            </a:r>
            <a:br>
              <a:rPr lang="lv-LV" sz="3200" b="1" dirty="0">
                <a:latin typeface="Montserrat" panose="00000500000000000000" pitchFamily="2" charset="0"/>
              </a:rPr>
            </a:br>
            <a:r>
              <a:rPr lang="lv-LV" sz="3200" b="1" dirty="0">
                <a:solidFill>
                  <a:schemeClr val="accent1">
                    <a:lumMod val="75000"/>
                  </a:schemeClr>
                </a:solidFill>
                <a:latin typeface="Montserrat" panose="00000500000000000000" pitchFamily="2" charset="0"/>
              </a:rPr>
              <a:t>Īstenotie projekti</a:t>
            </a:r>
            <a:br>
              <a:rPr lang="lv-LV" sz="3200" b="1" dirty="0">
                <a:solidFill>
                  <a:schemeClr val="accent1">
                    <a:lumMod val="75000"/>
                  </a:schemeClr>
                </a:solidFill>
                <a:latin typeface="Montserrat" panose="00000500000000000000" pitchFamily="2" charset="0"/>
              </a:rPr>
            </a:br>
            <a:r>
              <a:rPr lang="lv-LV" sz="3200" b="1" dirty="0">
                <a:solidFill>
                  <a:srgbClr val="828847"/>
                </a:solidFill>
                <a:latin typeface="Montserrat" panose="00000500000000000000" pitchFamily="2" charset="0"/>
              </a:rPr>
              <a:t>CK projekti  </a:t>
            </a:r>
            <a:endParaRPr lang="en-US" sz="3200" b="1" dirty="0">
              <a:solidFill>
                <a:srgbClr val="828847"/>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92632E51-3D2E-EE98-7A57-23050293AC81}"/>
              </a:ext>
            </a:extLst>
          </p:cNvPr>
          <p:cNvSpPr>
            <a:spLocks noGrp="1"/>
          </p:cNvSpPr>
          <p:nvPr>
            <p:ph idx="1"/>
          </p:nvPr>
        </p:nvSpPr>
        <p:spPr>
          <a:xfrm>
            <a:off x="721240" y="1860365"/>
            <a:ext cx="10377377" cy="4412844"/>
          </a:xfrm>
        </p:spPr>
        <p:txBody>
          <a:bodyPr>
            <a:normAutofit fontScale="77500" lnSpcReduction="20000"/>
          </a:bodyPr>
          <a:lstStyle/>
          <a:p>
            <a:r>
              <a:rPr lang="lv-LV" sz="2300" b="0" i="0" dirty="0">
                <a:solidFill>
                  <a:srgbClr val="333333"/>
                </a:solidFill>
                <a:effectLst/>
                <a:latin typeface="Montserrat" panose="00000500000000000000" pitchFamily="2" charset="0"/>
              </a:rPr>
              <a:t>Gājēju-velosipēdistu tilts pār Gauju, Carnikavā – </a:t>
            </a:r>
            <a:r>
              <a:rPr lang="lv-LV" sz="2300" b="1" i="0" dirty="0">
                <a:solidFill>
                  <a:srgbClr val="333333"/>
                </a:solidFill>
                <a:effectLst/>
                <a:latin typeface="Montserrat" panose="00000500000000000000" pitchFamily="2" charset="0"/>
              </a:rPr>
              <a:t>3 164 982 EUR</a:t>
            </a:r>
          </a:p>
          <a:p>
            <a:r>
              <a:rPr lang="lv-LV" sz="2300" dirty="0">
                <a:solidFill>
                  <a:srgbClr val="333333"/>
                </a:solidFill>
                <a:latin typeface="Montserrat" panose="00000500000000000000" pitchFamily="2" charset="0"/>
              </a:rPr>
              <a:t>Ūdenssaimniecības pakalpojumu attīstība Carnikavā, II kārta – </a:t>
            </a:r>
            <a:r>
              <a:rPr lang="lv-LV" sz="2300" b="1" dirty="0">
                <a:solidFill>
                  <a:srgbClr val="333333"/>
                </a:solidFill>
                <a:latin typeface="Montserrat" panose="00000500000000000000" pitchFamily="2" charset="0"/>
              </a:rPr>
              <a:t>488 589 EUR</a:t>
            </a:r>
          </a:p>
          <a:p>
            <a:r>
              <a:rPr lang="lv-LV" sz="2300" dirty="0">
                <a:solidFill>
                  <a:srgbClr val="333333"/>
                </a:solidFill>
                <a:latin typeface="Montserrat" panose="00000500000000000000" pitchFamily="2" charset="0"/>
              </a:rPr>
              <a:t>Ūdensvada un kanalizācijas tīkla rekonstrukcija Cīruļu un Piekūnu ielās </a:t>
            </a:r>
            <a:r>
              <a:rPr lang="lv-LV" sz="2300" dirty="0" err="1">
                <a:solidFill>
                  <a:srgbClr val="333333"/>
                </a:solidFill>
                <a:latin typeface="Montserrat" panose="00000500000000000000" pitchFamily="2" charset="0"/>
              </a:rPr>
              <a:t>Kalngalē</a:t>
            </a:r>
            <a:r>
              <a:rPr lang="lv-LV" sz="2300" dirty="0">
                <a:solidFill>
                  <a:srgbClr val="333333"/>
                </a:solidFill>
                <a:latin typeface="Montserrat" panose="00000500000000000000" pitchFamily="2" charset="0"/>
              </a:rPr>
              <a:t> – </a:t>
            </a:r>
            <a:r>
              <a:rPr lang="lv-LV" sz="2300" b="1" dirty="0">
                <a:solidFill>
                  <a:srgbClr val="333333"/>
                </a:solidFill>
                <a:latin typeface="Montserrat" panose="00000500000000000000" pitchFamily="2" charset="0"/>
              </a:rPr>
              <a:t>163 346 EUR</a:t>
            </a:r>
          </a:p>
          <a:p>
            <a:r>
              <a:rPr lang="lv-LV" sz="2300" dirty="0">
                <a:solidFill>
                  <a:srgbClr val="333333"/>
                </a:solidFill>
                <a:latin typeface="Montserrat" panose="00000500000000000000" pitchFamily="2" charset="0"/>
              </a:rPr>
              <a:t>Ūdensvada un kanalizācijas tīkla izbūve Dzērvju un Pūces ielā, </a:t>
            </a:r>
            <a:r>
              <a:rPr lang="lv-LV" sz="2300" dirty="0" err="1">
                <a:solidFill>
                  <a:srgbClr val="333333"/>
                </a:solidFill>
                <a:latin typeface="Montserrat" panose="00000500000000000000" pitchFamily="2" charset="0"/>
              </a:rPr>
              <a:t>Kalngalē</a:t>
            </a:r>
            <a:r>
              <a:rPr lang="lv-LV" sz="2300" dirty="0">
                <a:solidFill>
                  <a:srgbClr val="333333"/>
                </a:solidFill>
                <a:latin typeface="Montserrat" panose="00000500000000000000" pitchFamily="2" charset="0"/>
              </a:rPr>
              <a:t> – </a:t>
            </a:r>
            <a:r>
              <a:rPr lang="lv-LV" sz="2300" b="1" dirty="0">
                <a:solidFill>
                  <a:srgbClr val="333333"/>
                </a:solidFill>
                <a:latin typeface="Montserrat" panose="00000500000000000000" pitchFamily="2" charset="0"/>
              </a:rPr>
              <a:t>320 530 EUR</a:t>
            </a:r>
          </a:p>
          <a:p>
            <a:r>
              <a:rPr lang="lv-LV" sz="2300" dirty="0">
                <a:solidFill>
                  <a:srgbClr val="333333"/>
                </a:solidFill>
                <a:latin typeface="Montserrat" panose="00000500000000000000" pitchFamily="2" charset="0"/>
              </a:rPr>
              <a:t>Ūdensvada un kanalizācijas izbūve, kā arī artēziskā urbuma rekonstrukcija, Lilastē – </a:t>
            </a:r>
            <a:r>
              <a:rPr lang="lv-LV" sz="2300" b="1" dirty="0">
                <a:solidFill>
                  <a:srgbClr val="333333"/>
                </a:solidFill>
                <a:latin typeface="Montserrat" panose="00000500000000000000" pitchFamily="2" charset="0"/>
              </a:rPr>
              <a:t>518 274 EUR</a:t>
            </a:r>
          </a:p>
          <a:p>
            <a:r>
              <a:rPr lang="lv-LV" sz="2300" dirty="0">
                <a:solidFill>
                  <a:srgbClr val="333333"/>
                </a:solidFill>
                <a:latin typeface="Montserrat" panose="00000500000000000000" pitchFamily="2" charset="0"/>
              </a:rPr>
              <a:t>Gaismas objektu nomaiņa Carnikavas novadā II" ielu (LED) apgaismojums Gājēju un velosipēdistu celiņam, Svētku laukumam un Carnikavas parkā – </a:t>
            </a:r>
            <a:r>
              <a:rPr lang="lv-LV" sz="2300" b="1" dirty="0">
                <a:solidFill>
                  <a:srgbClr val="333333"/>
                </a:solidFill>
                <a:latin typeface="Montserrat" panose="00000500000000000000" pitchFamily="2" charset="0"/>
              </a:rPr>
              <a:t>69 969 EUR</a:t>
            </a:r>
          </a:p>
          <a:p>
            <a:r>
              <a:rPr lang="lv-LV" sz="2300" dirty="0">
                <a:solidFill>
                  <a:srgbClr val="333333"/>
                </a:solidFill>
                <a:latin typeface="Montserrat" panose="00000500000000000000" pitchFamily="2" charset="0"/>
              </a:rPr>
              <a:t>Tilta pār </a:t>
            </a:r>
            <a:r>
              <a:rPr lang="lv-LV" sz="2300" dirty="0" err="1">
                <a:solidFill>
                  <a:srgbClr val="333333"/>
                </a:solidFill>
                <a:latin typeface="Montserrat" panose="00000500000000000000" pitchFamily="2" charset="0"/>
              </a:rPr>
              <a:t>Vecupi</a:t>
            </a:r>
            <a:r>
              <a:rPr lang="lv-LV" sz="2300" dirty="0">
                <a:solidFill>
                  <a:srgbClr val="333333"/>
                </a:solidFill>
                <a:latin typeface="Montserrat" panose="00000500000000000000" pitchFamily="2" charset="0"/>
              </a:rPr>
              <a:t>, Rūpnieku ielā rekonstrukcija – </a:t>
            </a:r>
            <a:r>
              <a:rPr lang="lv-LV" sz="2300" b="1" dirty="0">
                <a:solidFill>
                  <a:srgbClr val="333333"/>
                </a:solidFill>
                <a:latin typeface="Montserrat" panose="00000500000000000000" pitchFamily="2" charset="0"/>
              </a:rPr>
              <a:t>109 377 EUR</a:t>
            </a:r>
          </a:p>
          <a:p>
            <a:r>
              <a:rPr lang="lv-LV" sz="2300" dirty="0">
                <a:solidFill>
                  <a:srgbClr val="333333"/>
                </a:solidFill>
                <a:latin typeface="Montserrat" panose="00000500000000000000" pitchFamily="2" charset="0"/>
              </a:rPr>
              <a:t>Transformatoru apakšstacijas izbūve KTA-310 Stacijā "Gauja" – </a:t>
            </a:r>
            <a:r>
              <a:rPr lang="lv-LV" sz="2300" b="1" dirty="0">
                <a:solidFill>
                  <a:srgbClr val="333333"/>
                </a:solidFill>
                <a:latin typeface="Montserrat" panose="00000500000000000000" pitchFamily="2" charset="0"/>
              </a:rPr>
              <a:t>94 846 EUR</a:t>
            </a:r>
          </a:p>
          <a:p>
            <a:r>
              <a:rPr lang="lv-LV" sz="2300" dirty="0">
                <a:solidFill>
                  <a:srgbClr val="333333"/>
                </a:solidFill>
                <a:latin typeface="Montserrat" panose="00000500000000000000" pitchFamily="2" charset="0"/>
              </a:rPr>
              <a:t>Garā iela rekonstrukcija– </a:t>
            </a:r>
            <a:r>
              <a:rPr lang="lv-LV" sz="2300" b="1" dirty="0">
                <a:solidFill>
                  <a:srgbClr val="333333"/>
                </a:solidFill>
                <a:latin typeface="Montserrat" panose="00000500000000000000" pitchFamily="2" charset="0"/>
              </a:rPr>
              <a:t>199 949 EUR</a:t>
            </a:r>
          </a:p>
          <a:p>
            <a:r>
              <a:rPr lang="lv-LV" sz="2300" dirty="0">
                <a:solidFill>
                  <a:srgbClr val="333333"/>
                </a:solidFill>
                <a:latin typeface="Montserrat" panose="00000500000000000000" pitchFamily="2" charset="0"/>
              </a:rPr>
              <a:t>Jūras ielas rekonstrukcija – </a:t>
            </a:r>
            <a:r>
              <a:rPr lang="lv-LV" sz="2300" b="1" dirty="0">
                <a:solidFill>
                  <a:srgbClr val="333333"/>
                </a:solidFill>
                <a:latin typeface="Montserrat" panose="00000500000000000000" pitchFamily="2" charset="0"/>
              </a:rPr>
              <a:t>307 700 EUR</a:t>
            </a:r>
          </a:p>
          <a:p>
            <a:r>
              <a:rPr lang="lv-LV" sz="2300" dirty="0" err="1">
                <a:solidFill>
                  <a:srgbClr val="333333"/>
                </a:solidFill>
                <a:latin typeface="Montserrat" panose="00000500000000000000" pitchFamily="2" charset="0"/>
              </a:rPr>
              <a:t>Garupes</a:t>
            </a:r>
            <a:r>
              <a:rPr lang="lv-LV" sz="2300" dirty="0">
                <a:solidFill>
                  <a:srgbClr val="333333"/>
                </a:solidFill>
                <a:latin typeface="Montserrat" panose="00000500000000000000" pitchFamily="2" charset="0"/>
              </a:rPr>
              <a:t> ielas rekonstrukcija –</a:t>
            </a:r>
            <a:r>
              <a:rPr lang="lv-LV" sz="2300" b="1" dirty="0">
                <a:solidFill>
                  <a:srgbClr val="333333"/>
                </a:solidFill>
                <a:latin typeface="Montserrat" panose="00000500000000000000" pitchFamily="2" charset="0"/>
              </a:rPr>
              <a:t> 269 344 EUR</a:t>
            </a:r>
          </a:p>
          <a:p>
            <a:pPr marL="0" indent="0">
              <a:buNone/>
            </a:pPr>
            <a:endParaRPr lang="lv-LV" sz="1600" b="0" i="1" dirty="0">
              <a:solidFill>
                <a:srgbClr val="FF0000"/>
              </a:solidFill>
              <a:effectLst/>
              <a:latin typeface="Montserrat" panose="00000500000000000000" pitchFamily="2" charset="0"/>
            </a:endParaRPr>
          </a:p>
          <a:p>
            <a:endParaRPr lang="en-US" dirty="0">
              <a:latin typeface="Montserrat" panose="00000500000000000000" pitchFamily="2" charset="0"/>
            </a:endParaRPr>
          </a:p>
        </p:txBody>
      </p:sp>
      <p:sp>
        <p:nvSpPr>
          <p:cNvPr id="4" name="Footer Placeholder 3">
            <a:extLst>
              <a:ext uri="{FF2B5EF4-FFF2-40B4-BE49-F238E27FC236}">
                <a16:creationId xmlns:a16="http://schemas.microsoft.com/office/drawing/2014/main" id="{89A03B7D-FCF3-668C-56A2-14FC87BF0B87}"/>
              </a:ext>
            </a:extLst>
          </p:cNvPr>
          <p:cNvSpPr>
            <a:spLocks noGrp="1"/>
          </p:cNvSpPr>
          <p:nvPr>
            <p:ph type="ftr" sz="quarter" idx="11"/>
          </p:nvPr>
        </p:nvSpPr>
        <p:spPr/>
        <p:txBody>
          <a:bodyPr/>
          <a:lstStyle/>
          <a:p>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GUNĀRS DZENIS  </a:t>
            </a:r>
            <a:r>
              <a:rPr lang="lv-LV" sz="1200" dirty="0">
                <a:solidFill>
                  <a:schemeClr val="tx1"/>
                </a:solidFill>
                <a:latin typeface="Montserrat" pitchFamily="2" charset="77"/>
              </a:rPr>
              <a:t> 	</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0</a:t>
            </a:r>
            <a:r>
              <a:rPr kumimoji="0" lang="en-GB" sz="1200" b="0" i="0" u="none" strike="noStrike" kern="1200" cap="none" spc="0" normalizeH="0" baseline="0" noProof="0" dirty="0">
                <a:ln>
                  <a:noFill/>
                </a:ln>
                <a:solidFill>
                  <a:schemeClr val="tx1"/>
                </a:solidFill>
                <a:effectLst/>
                <a:uLnTx/>
                <a:uFillTx/>
                <a:latin typeface="Montserrat" pitchFamily="2" charset="77"/>
                <a:ea typeface="+mn-ea"/>
                <a:cs typeface="+mn-cs"/>
              </a:rPr>
              <a:t>8.</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202</a:t>
            </a:r>
            <a:r>
              <a:rPr kumimoji="0" lang="lv-LV" sz="1200" b="0" i="0" u="none" strike="noStrike" kern="1200" cap="none" spc="0" normalizeH="0" baseline="0" noProof="0" dirty="0">
                <a:ln>
                  <a:noFill/>
                </a:ln>
                <a:solidFill>
                  <a:schemeClr val="tx1"/>
                </a:solidFill>
                <a:effectLst/>
                <a:uLnTx/>
                <a:uFillTx/>
                <a:latin typeface="Montserrat" pitchFamily="2" charset="77"/>
                <a:ea typeface="+mn-ea"/>
                <a:cs typeface="+mn-cs"/>
              </a:rPr>
              <a:t>4</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mn-cs"/>
              </a:rPr>
              <a:t>.</a:t>
            </a:r>
            <a:endParaRPr lang="en-US" dirty="0">
              <a:solidFill>
                <a:schemeClr val="tx1"/>
              </a:solidFill>
            </a:endParaRPr>
          </a:p>
        </p:txBody>
      </p:sp>
    </p:spTree>
    <p:extLst>
      <p:ext uri="{BB962C8B-B14F-4D97-AF65-F5344CB8AC3E}">
        <p14:creationId xmlns:p14="http://schemas.microsoft.com/office/powerpoint/2010/main" val="730685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9187-55FD-77EC-4D0A-7C9ACE0F153E}"/>
              </a:ext>
            </a:extLst>
          </p:cNvPr>
          <p:cNvSpPr>
            <a:spLocks noGrp="1"/>
          </p:cNvSpPr>
          <p:nvPr>
            <p:ph type="title"/>
          </p:nvPr>
        </p:nvSpPr>
        <p:spPr>
          <a:xfrm>
            <a:off x="690113" y="207962"/>
            <a:ext cx="10663687" cy="1325563"/>
          </a:xfrm>
        </p:spPr>
        <p:txBody>
          <a:bodyPr>
            <a:noAutofit/>
          </a:bodyPr>
          <a:lstStyle/>
          <a:p>
            <a:br>
              <a:rPr lang="lv-LV" sz="3200" b="1" dirty="0">
                <a:latin typeface="Montserrat" panose="00000500000000000000" pitchFamily="2" charset="0"/>
              </a:rPr>
            </a:br>
            <a:r>
              <a:rPr lang="lv-LV" sz="3200" b="1" dirty="0">
                <a:latin typeface="Montserrat" panose="00000500000000000000" pitchFamily="2" charset="0"/>
              </a:rPr>
              <a:t>Laikā no 2014.gada līdz 2019.gadam</a:t>
            </a:r>
            <a:br>
              <a:rPr lang="lv-LV" sz="3200" b="1" dirty="0">
                <a:latin typeface="Montserrat" panose="00000500000000000000" pitchFamily="2" charset="0"/>
              </a:rPr>
            </a:br>
            <a:r>
              <a:rPr lang="lv-LV" sz="3200" b="1" dirty="0">
                <a:solidFill>
                  <a:schemeClr val="accent1">
                    <a:lumMod val="75000"/>
                  </a:schemeClr>
                </a:solidFill>
                <a:latin typeface="Montserrat" panose="00000500000000000000" pitchFamily="2" charset="0"/>
              </a:rPr>
              <a:t>Īstenotie projekti</a:t>
            </a:r>
            <a:br>
              <a:rPr lang="lv-LV" sz="3200" b="1" dirty="0">
                <a:solidFill>
                  <a:schemeClr val="accent1">
                    <a:lumMod val="75000"/>
                  </a:schemeClr>
                </a:solidFill>
                <a:latin typeface="Montserrat" panose="00000500000000000000" pitchFamily="2" charset="0"/>
              </a:rPr>
            </a:br>
            <a:r>
              <a:rPr lang="lv-LV" sz="3200" b="1" dirty="0">
                <a:solidFill>
                  <a:srgbClr val="828847"/>
                </a:solidFill>
                <a:latin typeface="Montserrat" panose="00000500000000000000" pitchFamily="2" charset="0"/>
              </a:rPr>
              <a:t>CK projekti </a:t>
            </a:r>
            <a:endParaRPr lang="lv-LV" sz="3200" dirty="0"/>
          </a:p>
        </p:txBody>
      </p:sp>
      <p:sp>
        <p:nvSpPr>
          <p:cNvPr id="3" name="Content Placeholder 2">
            <a:extLst>
              <a:ext uri="{FF2B5EF4-FFF2-40B4-BE49-F238E27FC236}">
                <a16:creationId xmlns:a16="http://schemas.microsoft.com/office/drawing/2014/main" id="{E457CD90-2E50-4EF9-8BAF-66AA9EA74962}"/>
              </a:ext>
            </a:extLst>
          </p:cNvPr>
          <p:cNvSpPr>
            <a:spLocks noGrp="1"/>
          </p:cNvSpPr>
          <p:nvPr>
            <p:ph idx="1"/>
          </p:nvPr>
        </p:nvSpPr>
        <p:spPr>
          <a:xfrm>
            <a:off x="764156" y="1924492"/>
            <a:ext cx="10515600" cy="3890964"/>
          </a:xfrm>
        </p:spPr>
        <p:txBody>
          <a:bodyPr>
            <a:noAutofit/>
          </a:bodyPr>
          <a:lstStyle/>
          <a:p>
            <a:r>
              <a:rPr lang="lv-LV" sz="1800" dirty="0" err="1">
                <a:solidFill>
                  <a:srgbClr val="333333"/>
                </a:solidFill>
                <a:latin typeface="Montserrat" panose="00000500000000000000" pitchFamily="2" charset="0"/>
              </a:rPr>
              <a:t>Garciemā</a:t>
            </a:r>
            <a:r>
              <a:rPr lang="lv-LV" sz="1800" dirty="0">
                <a:solidFill>
                  <a:srgbClr val="333333"/>
                </a:solidFill>
                <a:latin typeface="Montserrat" panose="00000500000000000000" pitchFamily="2" charset="0"/>
              </a:rPr>
              <a:t> izbūvēts gājēju/velosipēdistu celiņš ar apgaismojumu P1 – </a:t>
            </a:r>
            <a:r>
              <a:rPr lang="lv-LV" sz="1800" b="1" dirty="0">
                <a:solidFill>
                  <a:srgbClr val="333333"/>
                </a:solidFill>
                <a:latin typeface="Montserrat" panose="00000500000000000000" pitchFamily="2" charset="0"/>
              </a:rPr>
              <a:t>98 226 EUR</a:t>
            </a:r>
          </a:p>
          <a:p>
            <a:r>
              <a:rPr lang="lv-LV" sz="1800" dirty="0">
                <a:solidFill>
                  <a:srgbClr val="333333"/>
                </a:solidFill>
                <a:latin typeface="Montserrat" panose="00000500000000000000" pitchFamily="2" charset="0"/>
              </a:rPr>
              <a:t>Gājēju ietves no Atpūtas līdz Stacijas ielai rekonstrukcija – </a:t>
            </a:r>
            <a:r>
              <a:rPr lang="lv-LV" sz="1800" b="1" dirty="0">
                <a:solidFill>
                  <a:srgbClr val="333333"/>
                </a:solidFill>
                <a:latin typeface="Montserrat" panose="00000500000000000000" pitchFamily="2" charset="0"/>
              </a:rPr>
              <a:t>80 945 EUR</a:t>
            </a:r>
          </a:p>
          <a:p>
            <a:r>
              <a:rPr lang="lv-LV" sz="1800" b="0" i="0" dirty="0">
                <a:solidFill>
                  <a:srgbClr val="333333"/>
                </a:solidFill>
                <a:effectLst/>
                <a:latin typeface="Montserrat" panose="00000500000000000000" pitchFamily="2" charset="0"/>
              </a:rPr>
              <a:t>Carnikavas ielu divkāršās virsmas apstrāde (Rožu, Garā, Līču, Neļķu ielas) - </a:t>
            </a:r>
            <a:r>
              <a:rPr lang="lv-LV" sz="1800" b="1" i="0" dirty="0">
                <a:solidFill>
                  <a:srgbClr val="333333"/>
                </a:solidFill>
                <a:effectLst/>
                <a:latin typeface="Montserrat" panose="00000500000000000000" pitchFamily="2" charset="0"/>
              </a:rPr>
              <a:t>53 765 EUR</a:t>
            </a:r>
            <a:endParaRPr lang="lv-LV" sz="1800" b="0" i="0" dirty="0">
              <a:solidFill>
                <a:srgbClr val="333333"/>
              </a:solidFill>
              <a:effectLst/>
              <a:latin typeface="Montserrat" panose="00000500000000000000" pitchFamily="2" charset="0"/>
            </a:endParaRPr>
          </a:p>
          <a:p>
            <a:r>
              <a:rPr lang="lv-LV" sz="1800" b="0" i="0" dirty="0">
                <a:solidFill>
                  <a:srgbClr val="333333"/>
                </a:solidFill>
                <a:effectLst/>
                <a:latin typeface="Montserrat" panose="00000500000000000000" pitchFamily="2" charset="0"/>
              </a:rPr>
              <a:t>Laivu ielas stāvlaukuma un ielas apgaismojuma izbūve pretī promenādei Carnikavā- </a:t>
            </a:r>
            <a:r>
              <a:rPr lang="lv-LV" sz="1800" b="1" i="0" dirty="0">
                <a:solidFill>
                  <a:srgbClr val="333333"/>
                </a:solidFill>
                <a:effectLst/>
                <a:latin typeface="Montserrat" panose="00000500000000000000" pitchFamily="2" charset="0"/>
              </a:rPr>
              <a:t>98 602 EUR</a:t>
            </a:r>
          </a:p>
          <a:p>
            <a:r>
              <a:rPr lang="lv-LV" sz="1800" dirty="0">
                <a:solidFill>
                  <a:srgbClr val="333333"/>
                </a:solidFill>
                <a:latin typeface="Montserrat" panose="00000500000000000000" pitchFamily="2" charset="0"/>
              </a:rPr>
              <a:t>Pureņu ielas divkāršā virsmas apstrāde – </a:t>
            </a:r>
            <a:r>
              <a:rPr lang="lv-LV" sz="1800" b="1" dirty="0">
                <a:solidFill>
                  <a:srgbClr val="333333"/>
                </a:solidFill>
                <a:latin typeface="Montserrat" panose="00000500000000000000" pitchFamily="2" charset="0"/>
              </a:rPr>
              <a:t>92 638 EUR</a:t>
            </a:r>
          </a:p>
          <a:p>
            <a:r>
              <a:rPr lang="lv-LV" sz="1800" dirty="0">
                <a:solidFill>
                  <a:srgbClr val="333333"/>
                </a:solidFill>
                <a:latin typeface="Montserrat" panose="00000500000000000000" pitchFamily="2" charset="0"/>
              </a:rPr>
              <a:t>Dzirnupes ielas seguma atjaunošana – </a:t>
            </a:r>
            <a:r>
              <a:rPr lang="lv-LV" sz="1800" b="1" dirty="0">
                <a:solidFill>
                  <a:srgbClr val="333333"/>
                </a:solidFill>
                <a:latin typeface="Montserrat" panose="00000500000000000000" pitchFamily="2" charset="0"/>
              </a:rPr>
              <a:t>655 252 EUR</a:t>
            </a:r>
          </a:p>
          <a:p>
            <a:r>
              <a:rPr lang="lv-LV" sz="1800" dirty="0">
                <a:solidFill>
                  <a:srgbClr val="333333"/>
                </a:solidFill>
                <a:latin typeface="Montserrat" panose="00000500000000000000" pitchFamily="2" charset="0"/>
              </a:rPr>
              <a:t>Ceļa </a:t>
            </a:r>
            <a:r>
              <a:rPr lang="lv-LV" sz="1800" dirty="0" err="1">
                <a:solidFill>
                  <a:srgbClr val="333333"/>
                </a:solidFill>
                <a:latin typeface="Montserrat" panose="00000500000000000000" pitchFamily="2" charset="0"/>
              </a:rPr>
              <a:t>Garciema</a:t>
            </a:r>
            <a:r>
              <a:rPr lang="lv-LV" sz="1800" dirty="0">
                <a:solidFill>
                  <a:srgbClr val="333333"/>
                </a:solidFill>
                <a:latin typeface="Montserrat" panose="00000500000000000000" pitchFamily="2" charset="0"/>
              </a:rPr>
              <a:t> dzelzceļa pārbrauktuve-Ādažu muiža rekonstrukcija </a:t>
            </a:r>
            <a:r>
              <a:rPr lang="lv-LV" sz="1800" b="1" dirty="0">
                <a:solidFill>
                  <a:srgbClr val="333333"/>
                </a:solidFill>
                <a:latin typeface="Montserrat" panose="00000500000000000000" pitchFamily="2" charset="0"/>
              </a:rPr>
              <a:t>– 520 503 EUR</a:t>
            </a:r>
          </a:p>
          <a:p>
            <a:r>
              <a:rPr lang="lv-LV" sz="1800" dirty="0">
                <a:solidFill>
                  <a:srgbClr val="333333"/>
                </a:solidFill>
                <a:latin typeface="Montserrat" panose="00000500000000000000" pitchFamily="2" charset="0"/>
              </a:rPr>
              <a:t>Zušu ielas gājēju ietves ar apgaismojumu un </a:t>
            </a:r>
            <a:r>
              <a:rPr lang="lv-LV" sz="1800" dirty="0" err="1">
                <a:solidFill>
                  <a:srgbClr val="333333"/>
                </a:solidFill>
                <a:latin typeface="Montserrat" panose="00000500000000000000" pitchFamily="2" charset="0"/>
              </a:rPr>
              <a:t>O.Vācieša</a:t>
            </a:r>
            <a:r>
              <a:rPr lang="lv-LV" sz="1800" dirty="0">
                <a:solidFill>
                  <a:srgbClr val="333333"/>
                </a:solidFill>
                <a:latin typeface="Montserrat" panose="00000500000000000000" pitchFamily="2" charset="0"/>
              </a:rPr>
              <a:t> ielas barjeras izbūve – </a:t>
            </a:r>
            <a:r>
              <a:rPr lang="lv-LV" sz="1800" b="1" dirty="0">
                <a:solidFill>
                  <a:srgbClr val="333333"/>
                </a:solidFill>
                <a:latin typeface="Montserrat" panose="00000500000000000000" pitchFamily="2" charset="0"/>
              </a:rPr>
              <a:t>162 892 EUR</a:t>
            </a:r>
          </a:p>
          <a:p>
            <a:r>
              <a:rPr lang="lv-LV" sz="1800" dirty="0">
                <a:solidFill>
                  <a:srgbClr val="333333"/>
                </a:solidFill>
                <a:latin typeface="Montserrat" panose="00000500000000000000" pitchFamily="2" charset="0"/>
              </a:rPr>
              <a:t>Caurtekas pārbūve Liepu alejā –</a:t>
            </a:r>
            <a:r>
              <a:rPr lang="lv-LV" sz="1800" b="1" dirty="0">
                <a:solidFill>
                  <a:srgbClr val="333333"/>
                </a:solidFill>
                <a:latin typeface="Montserrat" panose="00000500000000000000" pitchFamily="2" charset="0"/>
              </a:rPr>
              <a:t> 164 689 EUR</a:t>
            </a:r>
          </a:p>
          <a:p>
            <a:r>
              <a:rPr lang="lv-LV" sz="1800" dirty="0" err="1">
                <a:solidFill>
                  <a:srgbClr val="333333"/>
                </a:solidFill>
                <a:latin typeface="Montserrat" panose="00000500000000000000" pitchFamily="2" charset="0"/>
              </a:rPr>
              <a:t>Garupes</a:t>
            </a:r>
            <a:r>
              <a:rPr lang="lv-LV" sz="1800" dirty="0">
                <a:solidFill>
                  <a:srgbClr val="333333"/>
                </a:solidFill>
                <a:latin typeface="Montserrat" panose="00000500000000000000" pitchFamily="2" charset="0"/>
              </a:rPr>
              <a:t> ielas </a:t>
            </a:r>
            <a:r>
              <a:rPr lang="lv-LV" sz="1800" dirty="0" err="1">
                <a:solidFill>
                  <a:srgbClr val="333333"/>
                </a:solidFill>
                <a:latin typeface="Montserrat" panose="00000500000000000000" pitchFamily="2" charset="0"/>
              </a:rPr>
              <a:t>rekontrukcijas</a:t>
            </a:r>
            <a:r>
              <a:rPr lang="lv-LV" sz="1800" dirty="0">
                <a:solidFill>
                  <a:srgbClr val="333333"/>
                </a:solidFill>
                <a:latin typeface="Montserrat" panose="00000500000000000000" pitchFamily="2" charset="0"/>
              </a:rPr>
              <a:t> II kārta – </a:t>
            </a:r>
            <a:r>
              <a:rPr lang="lv-LV" sz="1800" b="1" dirty="0">
                <a:solidFill>
                  <a:srgbClr val="333333"/>
                </a:solidFill>
                <a:latin typeface="Montserrat" panose="00000500000000000000" pitchFamily="2" charset="0"/>
              </a:rPr>
              <a:t>307 740 EUR</a:t>
            </a:r>
          </a:p>
        </p:txBody>
      </p:sp>
      <p:sp>
        <p:nvSpPr>
          <p:cNvPr id="4" name="Footer Placeholder 3">
            <a:extLst>
              <a:ext uri="{FF2B5EF4-FFF2-40B4-BE49-F238E27FC236}">
                <a16:creationId xmlns:a16="http://schemas.microsoft.com/office/drawing/2014/main" id="{2A30A5AC-9D64-A648-9687-EC6DC42BBB9F}"/>
              </a:ext>
            </a:extLst>
          </p:cNvPr>
          <p:cNvSpPr>
            <a:spLocks noGrp="1"/>
          </p:cNvSpPr>
          <p:nvPr>
            <p:ph type="ftr" sz="quarter" idx="11"/>
          </p:nvPr>
        </p:nvSpPr>
        <p:spPr/>
        <p:txBody>
          <a:bodyPr/>
          <a:lstStyle/>
          <a:p>
            <a:r>
              <a:rPr lang="lv-LV" dirty="0">
                <a:solidFill>
                  <a:schemeClr val="tx1"/>
                </a:solidFill>
                <a:latin typeface="Montserrat" pitchFamily="2" charset="77"/>
              </a:rPr>
              <a:t>GUNĀRS DZENIS  	0</a:t>
            </a:r>
            <a:r>
              <a:rPr lang="en-GB" dirty="0">
                <a:solidFill>
                  <a:schemeClr val="tx1"/>
                </a:solidFill>
                <a:latin typeface="Montserrat" pitchFamily="2" charset="77"/>
              </a:rPr>
              <a:t>8.</a:t>
            </a:r>
            <a:r>
              <a:rPr lang="en-US" dirty="0">
                <a:solidFill>
                  <a:schemeClr val="tx1"/>
                </a:solidFill>
                <a:latin typeface="Montserrat" pitchFamily="2" charset="77"/>
              </a:rPr>
              <a:t>202</a:t>
            </a:r>
            <a:r>
              <a:rPr lang="lv-LV" dirty="0">
                <a:solidFill>
                  <a:schemeClr val="tx1"/>
                </a:solidFill>
                <a:latin typeface="Montserrat" pitchFamily="2" charset="77"/>
              </a:rPr>
              <a:t>4</a:t>
            </a:r>
            <a:r>
              <a:rPr lang="en-US" dirty="0">
                <a:solidFill>
                  <a:schemeClr val="tx1"/>
                </a:solidFill>
                <a:latin typeface="Montserrat" pitchFamily="2" charset="77"/>
              </a:rPr>
              <a:t>.</a:t>
            </a:r>
            <a:endParaRPr lang="en-US" dirty="0">
              <a:solidFill>
                <a:schemeClr val="tx1"/>
              </a:solidFill>
            </a:endParaRPr>
          </a:p>
        </p:txBody>
      </p:sp>
    </p:spTree>
    <p:extLst>
      <p:ext uri="{BB962C8B-B14F-4D97-AF65-F5344CB8AC3E}">
        <p14:creationId xmlns:p14="http://schemas.microsoft.com/office/powerpoint/2010/main" val="2768086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54987</TotalTime>
  <Words>1994</Words>
  <Application>Microsoft Office PowerPoint</Application>
  <PresentationFormat>Widescreen</PresentationFormat>
  <Paragraphs>256</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Montserrat</vt:lpstr>
      <vt:lpstr>Montserrat SemiBold</vt:lpstr>
      <vt:lpstr>ProximaNova</vt:lpstr>
      <vt:lpstr>Symbol</vt:lpstr>
      <vt:lpstr>1_Office Theme</vt:lpstr>
      <vt:lpstr>PowerPoint Presentation</vt:lpstr>
      <vt:lpstr>Ziņojumā</vt:lpstr>
      <vt:lpstr>CV          GUNĀRS DZENIS</vt:lpstr>
      <vt:lpstr>PowerPoint Presentation</vt:lpstr>
      <vt:lpstr>Laikā no 2014.gada līdz 2019.gadam  Pārvaldība </vt:lpstr>
      <vt:lpstr>Laikā no 2014.gada līdz 2019.gadam Pārvaldība Digitālie risinājumi</vt:lpstr>
      <vt:lpstr>Laikā no  2014.gada  līdz 2019.gadam</vt:lpstr>
      <vt:lpstr>Laikā no 2014.gada līdz 2019.gadam Īstenotie projekti CK projekti  </vt:lpstr>
      <vt:lpstr> Laikā no 2014.gada līdz 2019.gadam Īstenotie projekti CK projekti </vt:lpstr>
      <vt:lpstr>Laikā no 2014.gada līdz 2019.gadam Īstenotie projekti Sadarbībā ar citām nodaļām</vt:lpstr>
      <vt:lpstr>PowerPoint Presentation</vt:lpstr>
      <vt:lpstr>Laikā no 2019.gada līdz 2024.gadam  Pārvaldība</vt:lpstr>
      <vt:lpstr> Laikā no 2019.gada līdz 2024.gadam Pārvaldība Plānošana</vt:lpstr>
      <vt:lpstr> Laikā no 2019.gada līdz 2024.gadam Pārvaldība Darbinieki</vt:lpstr>
      <vt:lpstr> Laikā no 2019.gada līdz 2024.gadam Pārvaldība Optimizācija</vt:lpstr>
      <vt:lpstr> Laikā no 2019.gada līdz 2024.gadam Pārvaldība Digitālie risinājumi</vt:lpstr>
      <vt:lpstr> Laikā no 2019.gada līdz 2024.gadam Pārvaldība Digitālie risinājumi</vt:lpstr>
      <vt:lpstr>Laikā no 2019.gada līdz 2024.gadam Pašvaldības īpašumu apsaimniekošana</vt:lpstr>
      <vt:lpstr>Laikā no  2019.gada  līdz 2024.gadam</vt:lpstr>
      <vt:lpstr>Laikā no 2019.gada līdz 2024.gadam Īstenotie projekti CK projekti</vt:lpstr>
      <vt:lpstr>Laikā no 2019.gada līdz 2024.gadam Īstenotie projekti Sadarbībā ar citām nodaļām</vt:lpstr>
      <vt:lpstr>PowerPoint Presentation</vt:lpstr>
      <vt:lpstr>Izaicinājumi</vt:lpstr>
      <vt:lpstr>Veicamais turpmākajos  5 gados</vt:lpstr>
      <vt:lpstr>Pašvaldības aģentūra – vai veiksmīgs apsaimniekošanas modelis?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Sintija Tenisa</cp:lastModifiedBy>
  <cp:revision>354</cp:revision>
  <cp:lastPrinted>2024-01-17T06:47:34Z</cp:lastPrinted>
  <dcterms:created xsi:type="dcterms:W3CDTF">2022-12-08T15:15:20Z</dcterms:created>
  <dcterms:modified xsi:type="dcterms:W3CDTF">2024-09-05T12:32:12Z</dcterms:modified>
</cp:coreProperties>
</file>