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59" r:id="rId5"/>
    <p:sldId id="264" r:id="rId6"/>
    <p:sldId id="265" r:id="rId7"/>
    <p:sldId id="268" r:id="rId8"/>
    <p:sldId id="269" r:id="rId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5FCD4-5840-F40D-CB8A-3462FA7239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0192649D-57F5-4930-55FE-0E9BBC6B09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73BB3F55-0706-969F-983C-54523E1EEA89}"/>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5" name="Footer Placeholder 4">
            <a:extLst>
              <a:ext uri="{FF2B5EF4-FFF2-40B4-BE49-F238E27FC236}">
                <a16:creationId xmlns:a16="http://schemas.microsoft.com/office/drawing/2014/main" id="{34084EFA-4E57-0C8E-396F-EE7E392EF06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3E2B1BF-8F84-B8F0-57B3-FE29B6B16B56}"/>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146606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52B74-426C-F7F3-1FD7-B033D8E8A7BB}"/>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DD159CA0-EA84-3399-76AB-E779F220FB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2B00610-E72A-FEA6-B94B-CAD020FBA064}"/>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5" name="Footer Placeholder 4">
            <a:extLst>
              <a:ext uri="{FF2B5EF4-FFF2-40B4-BE49-F238E27FC236}">
                <a16:creationId xmlns:a16="http://schemas.microsoft.com/office/drawing/2014/main" id="{420FC4C3-7AF0-DB2E-0C17-79EC8EB17EB1}"/>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41F78178-785D-B31B-352F-E5E148603DA3}"/>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2512120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27F654-71CB-9F04-C577-62B99670BE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536A712C-FC42-1C64-4A84-28B1149E59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E9EBD94E-0FBF-A018-3124-5C9C6F624185}"/>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5" name="Footer Placeholder 4">
            <a:extLst>
              <a:ext uri="{FF2B5EF4-FFF2-40B4-BE49-F238E27FC236}">
                <a16:creationId xmlns:a16="http://schemas.microsoft.com/office/drawing/2014/main" id="{149013BE-444B-8B16-8116-A8CE51D1655F}"/>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662818A7-F61D-223A-54D8-A0B66307EDEB}"/>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1848531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D4400-EA18-1A8E-6CF3-D0442166C761}"/>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A7A6F247-3ABF-C182-8397-32950A116C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81E72CF1-D30A-2F0A-36AC-9DE818ECB9D0}"/>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5" name="Footer Placeholder 4">
            <a:extLst>
              <a:ext uri="{FF2B5EF4-FFF2-40B4-BE49-F238E27FC236}">
                <a16:creationId xmlns:a16="http://schemas.microsoft.com/office/drawing/2014/main" id="{D1E2D9A9-C289-C631-955D-F18C9D2A4BFC}"/>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4D9CB49E-34C0-F2E5-139C-8C7F19B05252}"/>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3092742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4E542-8734-136A-B892-9454316EE1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7FA3FEB5-EDE9-89E4-6A18-6E200CB4DB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63765B-9D23-64B9-805C-A00602CF1384}"/>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5" name="Footer Placeholder 4">
            <a:extLst>
              <a:ext uri="{FF2B5EF4-FFF2-40B4-BE49-F238E27FC236}">
                <a16:creationId xmlns:a16="http://schemas.microsoft.com/office/drawing/2014/main" id="{A9F5A35F-2FE2-9EE4-EB9D-E9CAB7869B66}"/>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397568D-8A65-2413-D1FB-E412AD374D3A}"/>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2126028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083D1-A8ED-9334-B74F-2692D3EB8C8B}"/>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C9701D5C-E603-7AA1-E8BD-56F78F77A4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3464FA18-3416-CC20-F1DB-E28BBDDB0B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03541A80-2D45-408A-533A-DA4CD14A84E4}"/>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6" name="Footer Placeholder 5">
            <a:extLst>
              <a:ext uri="{FF2B5EF4-FFF2-40B4-BE49-F238E27FC236}">
                <a16:creationId xmlns:a16="http://schemas.microsoft.com/office/drawing/2014/main" id="{79B1752E-6882-03A3-2799-1D1FDA965CC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2FC88463-37BC-47E2-75A1-382D2BC9D24B}"/>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200961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CA75D-DA87-844E-88F4-1C31C9C20B78}"/>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CA624734-C68D-1E04-6DDF-8E10502999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D628E4-C661-5A26-0F62-383894E249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9433C74A-D731-4BA8-FCF0-3A9B5E7EA6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763476-6884-4A3E-F634-31FE6D27F1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47C7C180-AE94-80F4-317B-791525F9A27C}"/>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8" name="Footer Placeholder 7">
            <a:extLst>
              <a:ext uri="{FF2B5EF4-FFF2-40B4-BE49-F238E27FC236}">
                <a16:creationId xmlns:a16="http://schemas.microsoft.com/office/drawing/2014/main" id="{43528D3B-3DF0-5151-3E8B-0F8B29E50FB4}"/>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3ED5296D-26F0-3FA0-D67F-74C74483946F}"/>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295501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693B5-0E0D-1F9C-730B-DDFDDC3ED987}"/>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0F60C367-571B-AC74-1119-1C3DD3329958}"/>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4" name="Footer Placeholder 3">
            <a:extLst>
              <a:ext uri="{FF2B5EF4-FFF2-40B4-BE49-F238E27FC236}">
                <a16:creationId xmlns:a16="http://schemas.microsoft.com/office/drawing/2014/main" id="{0956D7F2-3AF3-AB78-F80B-2672EFE6F704}"/>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D838214B-7C66-997B-B5C7-734B554EB039}"/>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23066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A8EA69-AF63-7149-09FF-607B869284C9}"/>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3" name="Footer Placeholder 2">
            <a:extLst>
              <a:ext uri="{FF2B5EF4-FFF2-40B4-BE49-F238E27FC236}">
                <a16:creationId xmlns:a16="http://schemas.microsoft.com/office/drawing/2014/main" id="{661E570A-DF7A-0D95-E01B-B9CA95B8D85E}"/>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2FAFE0C6-2F56-B94E-B181-2C2ABE743541}"/>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110690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67982-1740-3535-2ED5-4DAD0AD7D8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CF9CC392-6A78-C7AA-5181-E4D4B003DD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1B1E9CCA-182B-7AB2-1322-2E33E3C27C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FC3D14-9361-5F9D-C028-C35AAFA2E49E}"/>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6" name="Footer Placeholder 5">
            <a:extLst>
              <a:ext uri="{FF2B5EF4-FFF2-40B4-BE49-F238E27FC236}">
                <a16:creationId xmlns:a16="http://schemas.microsoft.com/office/drawing/2014/main" id="{1C861BD3-B934-BBD9-61A1-96A53D7EF435}"/>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FBE54315-F083-5EC6-CDFD-E1F6B0680702}"/>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2617356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37509-032A-FD56-A6DC-5F25AA019B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F8380A78-2AF7-53B5-28FB-C75E643BCA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A43859B4-C0D7-D802-B7F4-11E778FDC2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2D9C9A-383D-0AEC-FB79-75C505EAA467}"/>
              </a:ext>
            </a:extLst>
          </p:cNvPr>
          <p:cNvSpPr>
            <a:spLocks noGrp="1"/>
          </p:cNvSpPr>
          <p:nvPr>
            <p:ph type="dt" sz="half" idx="10"/>
          </p:nvPr>
        </p:nvSpPr>
        <p:spPr/>
        <p:txBody>
          <a:bodyPr/>
          <a:lstStyle/>
          <a:p>
            <a:fld id="{504A5828-5375-41AB-99F6-B9FEB360A032}" type="datetimeFigureOut">
              <a:rPr lang="lv-LV" smtClean="0"/>
              <a:t>05.09.2024</a:t>
            </a:fld>
            <a:endParaRPr lang="lv-LV"/>
          </a:p>
        </p:txBody>
      </p:sp>
      <p:sp>
        <p:nvSpPr>
          <p:cNvPr id="6" name="Footer Placeholder 5">
            <a:extLst>
              <a:ext uri="{FF2B5EF4-FFF2-40B4-BE49-F238E27FC236}">
                <a16:creationId xmlns:a16="http://schemas.microsoft.com/office/drawing/2014/main" id="{BF58D7DD-1B3B-8987-0106-3FE72B580CD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1413D031-6E61-67B2-8767-A20A32289288}"/>
              </a:ext>
            </a:extLst>
          </p:cNvPr>
          <p:cNvSpPr>
            <a:spLocks noGrp="1"/>
          </p:cNvSpPr>
          <p:nvPr>
            <p:ph type="sldNum" sz="quarter" idx="12"/>
          </p:nvPr>
        </p:nvSpPr>
        <p:spPr/>
        <p:txBody>
          <a:bodyPr/>
          <a:lstStyle/>
          <a:p>
            <a:fld id="{EEFD63E6-D894-4EE3-8887-5D440BEBB848}" type="slidenum">
              <a:rPr lang="lv-LV" smtClean="0"/>
              <a:t>‹#›</a:t>
            </a:fld>
            <a:endParaRPr lang="lv-LV"/>
          </a:p>
        </p:txBody>
      </p:sp>
    </p:spTree>
    <p:extLst>
      <p:ext uri="{BB962C8B-B14F-4D97-AF65-F5344CB8AC3E}">
        <p14:creationId xmlns:p14="http://schemas.microsoft.com/office/powerpoint/2010/main" val="2868550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9B8476-5BE7-4D62-72C7-93A81ADEBE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CCD91E5E-7001-72D5-7734-0F93EA5D43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DB3115B-5F91-485F-A83F-68D05DC272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A5828-5375-41AB-99F6-B9FEB360A032}" type="datetimeFigureOut">
              <a:rPr lang="lv-LV" smtClean="0"/>
              <a:t>05.09.2024</a:t>
            </a:fld>
            <a:endParaRPr lang="lv-LV"/>
          </a:p>
        </p:txBody>
      </p:sp>
      <p:sp>
        <p:nvSpPr>
          <p:cNvPr id="5" name="Footer Placeholder 4">
            <a:extLst>
              <a:ext uri="{FF2B5EF4-FFF2-40B4-BE49-F238E27FC236}">
                <a16:creationId xmlns:a16="http://schemas.microsoft.com/office/drawing/2014/main" id="{10640E78-353B-339A-EFB0-DF7FAC40CE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29B533C7-F44E-A8C3-32D7-193E530546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D63E6-D894-4EE3-8887-5D440BEBB848}" type="slidenum">
              <a:rPr lang="lv-LV" smtClean="0"/>
              <a:t>‹#›</a:t>
            </a:fld>
            <a:endParaRPr lang="lv-LV"/>
          </a:p>
        </p:txBody>
      </p:sp>
    </p:spTree>
    <p:extLst>
      <p:ext uri="{BB962C8B-B14F-4D97-AF65-F5344CB8AC3E}">
        <p14:creationId xmlns:p14="http://schemas.microsoft.com/office/powerpoint/2010/main" val="2995276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likumi.lv/ta/id/311355-kartiba-kada-aprekina-pieskir-un-izlieto-valsts-budzeta-paredzetos-lidzeklus-izglitojamo-edinasana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likumi.lv/ta/id/50759-izglitibas-likums#:~:text=(31)%20To,tos%20nodro%C5%A1ina%20valst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2C291-0812-9758-D3D9-119F0B5190A5}"/>
              </a:ext>
            </a:extLst>
          </p:cNvPr>
          <p:cNvSpPr>
            <a:spLocks noGrp="1"/>
          </p:cNvSpPr>
          <p:nvPr>
            <p:ph type="ctrTitle"/>
          </p:nvPr>
        </p:nvSpPr>
        <p:spPr>
          <a:xfrm>
            <a:off x="4306824" y="1488123"/>
            <a:ext cx="6306312" cy="2387600"/>
          </a:xfrm>
        </p:spPr>
        <p:txBody>
          <a:bodyPr/>
          <a:lstStyle/>
          <a:p>
            <a:r>
              <a:rPr lang="lv-LV" dirty="0">
                <a:latin typeface="Times New Roman" panose="02020603050405020304" pitchFamily="18" charset="0"/>
                <a:cs typeface="Times New Roman" panose="02020603050405020304" pitchFamily="18" charset="0"/>
              </a:rPr>
              <a:t>Ēdināšana izglītības iestādēs</a:t>
            </a:r>
          </a:p>
        </p:txBody>
      </p:sp>
      <p:sp>
        <p:nvSpPr>
          <p:cNvPr id="3" name="TextBox 2">
            <a:extLst>
              <a:ext uri="{FF2B5EF4-FFF2-40B4-BE49-F238E27FC236}">
                <a16:creationId xmlns:a16="http://schemas.microsoft.com/office/drawing/2014/main" id="{2158AA8E-AA99-2672-ACF2-652FFEB68A61}"/>
              </a:ext>
            </a:extLst>
          </p:cNvPr>
          <p:cNvSpPr txBox="1"/>
          <p:nvPr/>
        </p:nvSpPr>
        <p:spPr>
          <a:xfrm>
            <a:off x="6716121" y="4990756"/>
            <a:ext cx="4935793" cy="1077218"/>
          </a:xfrm>
          <a:prstGeom prst="rect">
            <a:avLst/>
          </a:prstGeom>
          <a:noFill/>
        </p:spPr>
        <p:txBody>
          <a:bodyPr wrap="square" rtlCol="0">
            <a:spAutoFit/>
          </a:bodyPr>
          <a:lstStyle/>
          <a:p>
            <a:r>
              <a:rPr lang="lv-LV" sz="3200" dirty="0">
                <a:latin typeface="Times New Roman" panose="02020603050405020304" pitchFamily="18" charset="0"/>
                <a:cs typeface="Times New Roman" panose="02020603050405020304" pitchFamily="18" charset="0"/>
              </a:rPr>
              <a:t>Sagatavotājs: L. Anspoka</a:t>
            </a:r>
          </a:p>
          <a:p>
            <a:r>
              <a:rPr lang="lv-LV" sz="3200" dirty="0">
                <a:latin typeface="Times New Roman" panose="02020603050405020304" pitchFamily="18" charset="0"/>
                <a:cs typeface="Times New Roman" panose="02020603050405020304" pitchFamily="18" charset="0"/>
              </a:rPr>
              <a:t>Ziņotājs: R. Pauls</a:t>
            </a:r>
          </a:p>
        </p:txBody>
      </p:sp>
      <p:sp>
        <p:nvSpPr>
          <p:cNvPr id="4" name="TextBox 3">
            <a:extLst>
              <a:ext uri="{FF2B5EF4-FFF2-40B4-BE49-F238E27FC236}">
                <a16:creationId xmlns:a16="http://schemas.microsoft.com/office/drawing/2014/main" id="{5A248911-6CF1-890E-7C2B-4920C3A7AA7C}"/>
              </a:ext>
            </a:extLst>
          </p:cNvPr>
          <p:cNvSpPr txBox="1"/>
          <p:nvPr/>
        </p:nvSpPr>
        <p:spPr>
          <a:xfrm>
            <a:off x="4454505" y="6180754"/>
            <a:ext cx="2025445" cy="461665"/>
          </a:xfrm>
          <a:prstGeom prst="rect">
            <a:avLst/>
          </a:prstGeom>
          <a:noFill/>
        </p:spPr>
        <p:txBody>
          <a:bodyPr wrap="square" rtlCol="0">
            <a:spAutoFit/>
          </a:bodyPr>
          <a:lstStyle/>
          <a:p>
            <a:r>
              <a:rPr lang="lv-LV" sz="2400" dirty="0">
                <a:latin typeface="Times New Roman" panose="02020603050405020304" pitchFamily="18" charset="0"/>
                <a:cs typeface="Times New Roman" panose="02020603050405020304" pitchFamily="18" charset="0"/>
              </a:rPr>
              <a:t>21.08.2024.</a:t>
            </a:r>
          </a:p>
        </p:txBody>
      </p:sp>
      <p:pic>
        <p:nvPicPr>
          <p:cNvPr id="6" name="Picture 5">
            <a:extLst>
              <a:ext uri="{FF2B5EF4-FFF2-40B4-BE49-F238E27FC236}">
                <a16:creationId xmlns:a16="http://schemas.microsoft.com/office/drawing/2014/main" id="{20DFC813-766F-8AAB-19A2-FE3E228E13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3259"/>
            <a:ext cx="3712464" cy="3712464"/>
          </a:xfrm>
          <a:prstGeom prst="rect">
            <a:avLst/>
          </a:prstGeom>
        </p:spPr>
      </p:pic>
    </p:spTree>
    <p:extLst>
      <p:ext uri="{BB962C8B-B14F-4D97-AF65-F5344CB8AC3E}">
        <p14:creationId xmlns:p14="http://schemas.microsoft.com/office/powerpoint/2010/main" val="1343565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D0213-18DF-98D2-8CE2-14E10C4309D1}"/>
              </a:ext>
            </a:extLst>
          </p:cNvPr>
          <p:cNvSpPr>
            <a:spLocks noGrp="1"/>
          </p:cNvSpPr>
          <p:nvPr>
            <p:ph type="title"/>
          </p:nvPr>
        </p:nvSpPr>
        <p:spPr/>
        <p:txBody>
          <a:bodyPr/>
          <a:lstStyle/>
          <a:p>
            <a:pPr algn="ctr"/>
            <a:r>
              <a:rPr lang="lv-LV" dirty="0">
                <a:latin typeface="Times New Roman" panose="02020603050405020304" pitchFamily="18" charset="0"/>
                <a:ea typeface="Tahoma" panose="020B0604030504040204" pitchFamily="34" charset="0"/>
                <a:cs typeface="Times New Roman" panose="02020603050405020304" pitchFamily="18" charset="0"/>
              </a:rPr>
              <a:t>07.08.2024. IKSSK darba uzdevums</a:t>
            </a:r>
          </a:p>
        </p:txBody>
      </p:sp>
      <p:sp>
        <p:nvSpPr>
          <p:cNvPr id="3" name="Content Placeholder 2">
            <a:extLst>
              <a:ext uri="{FF2B5EF4-FFF2-40B4-BE49-F238E27FC236}">
                <a16:creationId xmlns:a16="http://schemas.microsoft.com/office/drawing/2014/main" id="{CB59D7AA-D52F-C330-875F-73CC4B88DEEB}"/>
              </a:ext>
            </a:extLst>
          </p:cNvPr>
          <p:cNvSpPr>
            <a:spLocks noGrp="1"/>
          </p:cNvSpPr>
          <p:nvPr>
            <p:ph idx="1"/>
          </p:nvPr>
        </p:nvSpPr>
        <p:spPr/>
        <p:txBody>
          <a:bodyPr/>
          <a:lstStyle/>
          <a:p>
            <a:pPr marL="0" indent="0" algn="just">
              <a:buNone/>
            </a:pPr>
            <a:r>
              <a:rPr lang="lv-LV" dirty="0">
                <a:effectLst/>
                <a:latin typeface="Times New Roman" panose="02020603050405020304" pitchFamily="18" charset="0"/>
                <a:ea typeface="Calibri" panose="020F0502020204030204" pitchFamily="34" charset="0"/>
                <a:cs typeface="Times New Roman" panose="02020603050405020304" pitchFamily="18" charset="0"/>
              </a:rPr>
              <a:t>Uzdot pašvaldības Centrālās pārvaldes Izglītības un jaunatnes nodaļai sagatavot finanšu aprēķinus par ēdināšanas pakalpojumu izmaksām, kā arī neizlietotā valsts finansējuma novirzīšanu un pašvaldības finansējuma piešķiršanas iespējām, lai noteiktu iespējas un periodu, kurā piešķirt atbalstu – brīvpusdienas pašvaldības izglītības iestāžu izglītojamajiem no 5. līdz 9. klasei.</a:t>
            </a:r>
            <a:endParaRPr lang="lv-LV" dirty="0">
              <a:effectLst/>
              <a:latin typeface="Calibri" panose="020F0502020204030204" pitchFamily="34" charset="0"/>
              <a:ea typeface="Calibri" panose="020F050202020403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3077384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4D5FF-AC92-4F58-11A6-5530582C7AE2}"/>
              </a:ext>
            </a:extLst>
          </p:cNvPr>
          <p:cNvSpPr>
            <a:spLocks noGrp="1"/>
          </p:cNvSpPr>
          <p:nvPr>
            <p:ph type="title"/>
          </p:nvPr>
        </p:nvSpPr>
        <p:spPr/>
        <p:txBody>
          <a:bodyPr>
            <a:normAutofit/>
          </a:bodyPr>
          <a:lstStyle/>
          <a:p>
            <a:r>
              <a:rPr lang="lv-LV" sz="28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2"/>
              </a:rPr>
              <a:t>Ministru kabineta noteikumi Nr. 614 "Kārtība, kādā aprēķina, piešķir un izlieto valsts budžetā paredzētos līdzekļus izglītojamo ēdināšanai"</a:t>
            </a:r>
            <a:endParaRPr lang="lv-LV"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CA47978-BAE0-2482-C924-CE7A9E7D6408}"/>
              </a:ext>
            </a:extLst>
          </p:cNvPr>
          <p:cNvSpPr>
            <a:spLocks noGrp="1"/>
          </p:cNvSpPr>
          <p:nvPr>
            <p:ph idx="1"/>
          </p:nvPr>
        </p:nvSpPr>
        <p:spPr>
          <a:xfrm>
            <a:off x="838200" y="1765335"/>
            <a:ext cx="10832690" cy="4351338"/>
          </a:xfrm>
        </p:spPr>
        <p:txBody>
          <a:bodyPr>
            <a:normAutofit/>
          </a:bodyPr>
          <a:lstStyle/>
          <a:p>
            <a:pPr marL="0" indent="0" algn="just">
              <a:lnSpc>
                <a:spcPct val="107000"/>
              </a:lnSpc>
              <a:spcAft>
                <a:spcPts val="800"/>
              </a:spcAft>
              <a:buNone/>
            </a:pPr>
            <a:r>
              <a:rPr lang="lv-LV"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4. Valsts budžeta līdzekļus Izglītības un zinātnes ministrija plāno, pamatojoties uz izglītojamo skaitu izglītības iestādēs attiecīgā mācību gada 1. septembrī, un tos piešķir neatkarīgi no izglītības iestādes dibinātāja statusa.</a:t>
            </a:r>
            <a:endParaRPr lang="lv-LV"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lv-LV"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8. Ja izglītības iestādē ir neizmantoti valsts budžeta līdzekļi, izglītības iestādes</a:t>
            </a:r>
            <a:r>
              <a:rPr lang="lv-LV"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b="1" kern="100" dirty="0">
                <a:effectLst/>
                <a:latin typeface="Times New Roman" panose="02020603050405020304" pitchFamily="18" charset="0"/>
                <a:ea typeface="Calibri" panose="020F0502020204030204" pitchFamily="34" charset="0"/>
                <a:cs typeface="Times New Roman" panose="02020603050405020304" pitchFamily="18" charset="0"/>
              </a:rPr>
              <a:t>direktors </a:t>
            </a:r>
            <a:r>
              <a:rPr lang="lv-LV"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ir tiesīgs tos izlietot 5., 6., 7., 8. un 9. klašu izglītojamo ēdināšanai.</a:t>
            </a:r>
            <a:endParaRPr lang="lv-LV"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892553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21515-1D9E-5C80-5948-9D84AD1FE39E}"/>
              </a:ext>
            </a:extLst>
          </p:cNvPr>
          <p:cNvSpPr>
            <a:spLocks noGrp="1"/>
          </p:cNvSpPr>
          <p:nvPr>
            <p:ph type="title"/>
          </p:nvPr>
        </p:nvSpPr>
        <p:spPr/>
        <p:txBody>
          <a:bodyPr>
            <a:normAutofit/>
          </a:bodyPr>
          <a:lstStyle/>
          <a:p>
            <a:pPr algn="ctr"/>
            <a:r>
              <a:rPr lang="lv-LV" sz="4000" u="sng" kern="100" dirty="0">
                <a:solidFill>
                  <a:srgbClr val="0563C1"/>
                </a:solidFill>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hlinkClick r:id="rId2"/>
              </a:rPr>
              <a:t>Izglītības likums</a:t>
            </a:r>
            <a:endParaRPr lang="lv-LV" sz="4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67FB4AF-AAC6-CDC7-4A94-EA6033704967}"/>
              </a:ext>
            </a:extLst>
          </p:cNvPr>
          <p:cNvSpPr>
            <a:spLocks noGrp="1"/>
          </p:cNvSpPr>
          <p:nvPr>
            <p:ph idx="1"/>
          </p:nvPr>
        </p:nvSpPr>
        <p:spPr/>
        <p:txBody>
          <a:bodyPr>
            <a:normAutofit lnSpcReduction="10000"/>
          </a:bodyPr>
          <a:lstStyle/>
          <a:p>
            <a:pPr marL="0" indent="0" algn="just">
              <a:buNone/>
            </a:pPr>
            <a:r>
              <a:rPr lang="lv-LV" sz="32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(3</a:t>
            </a:r>
            <a:r>
              <a:rPr lang="lv-LV" sz="3200" kern="100" baseline="300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1</a:t>
            </a:r>
            <a:r>
              <a:rPr lang="lv-LV" sz="3200"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 To izglītojamo ēdināšanu, kuri izglītības iestādēs klātienē apgūst pamatizglītības programmas 1., 2., 3. un 4. klasē, finansē no valsts budžeta Ministru kabineta noteiktajā kārtībā un apjomā. Pašvaldības piedalās to izglītojamo ēdināšanas izmaksu segšanā, kuri attiecīgās pašvaldības administratīvajā teritorijā esošajās izglītības iestādēs (izņemot valsts izglītības iestādes) klātienē apgūst pamatizglītības programmas 1., 2., 3. un 4. klasē. Viena izglītojamā ēdināšanai dienā līdzekļus no </a:t>
            </a:r>
            <a:r>
              <a:rPr lang="lv-LV" sz="3200" b="1" kern="100" dirty="0">
                <a:effectLst/>
                <a:latin typeface="Times New Roman" panose="02020603050405020304" pitchFamily="18" charset="0"/>
                <a:ea typeface="Calibri" panose="020F0502020204030204" pitchFamily="34" charset="0"/>
                <a:cs typeface="Times New Roman" panose="02020603050405020304" pitchFamily="18" charset="0"/>
              </a:rPr>
              <a:t>pašvaldības budžeta paredz ne mazākā apmērā, kā tos nodrošina valsts.</a:t>
            </a:r>
          </a:p>
          <a:p>
            <a:endParaRPr lang="lv-LV" dirty="0"/>
          </a:p>
        </p:txBody>
      </p:sp>
    </p:spTree>
    <p:extLst>
      <p:ext uri="{BB962C8B-B14F-4D97-AF65-F5344CB8AC3E}">
        <p14:creationId xmlns:p14="http://schemas.microsoft.com/office/powerpoint/2010/main" val="3725034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23B48-0873-C014-4216-DCF9C9B065CC}"/>
              </a:ext>
            </a:extLst>
          </p:cNvPr>
          <p:cNvSpPr>
            <a:spLocks noGrp="1"/>
          </p:cNvSpPr>
          <p:nvPr>
            <p:ph type="title"/>
          </p:nvPr>
        </p:nvSpPr>
        <p:spPr>
          <a:xfrm>
            <a:off x="985684" y="231892"/>
            <a:ext cx="10515600" cy="1325563"/>
          </a:xfrm>
        </p:spPr>
        <p:txBody>
          <a:bodyPr/>
          <a:lstStyle/>
          <a:p>
            <a:pPr algn="ctr"/>
            <a:r>
              <a:rPr lang="lv-LV" dirty="0">
                <a:latin typeface="Times New Roman" panose="02020603050405020304" pitchFamily="18" charset="0"/>
                <a:cs typeface="Times New Roman" panose="02020603050405020304" pitchFamily="18" charset="0"/>
              </a:rPr>
              <a:t>Mērķdotācijas atlikuma veidošanās iemesli</a:t>
            </a:r>
          </a:p>
        </p:txBody>
      </p:sp>
      <p:sp>
        <p:nvSpPr>
          <p:cNvPr id="4" name="Arrow: Down 3">
            <a:extLst>
              <a:ext uri="{FF2B5EF4-FFF2-40B4-BE49-F238E27FC236}">
                <a16:creationId xmlns:a16="http://schemas.microsoft.com/office/drawing/2014/main" id="{CAE1DAB4-D1AB-90C7-829F-8D92A36DC635}"/>
              </a:ext>
            </a:extLst>
          </p:cNvPr>
          <p:cNvSpPr/>
          <p:nvPr/>
        </p:nvSpPr>
        <p:spPr>
          <a:xfrm rot="10800000">
            <a:off x="838199" y="1976284"/>
            <a:ext cx="2091812" cy="3692012"/>
          </a:xfrm>
          <a:prstGeom prst="downArrow">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 name="Arrow: Down 4">
            <a:extLst>
              <a:ext uri="{FF2B5EF4-FFF2-40B4-BE49-F238E27FC236}">
                <a16:creationId xmlns:a16="http://schemas.microsoft.com/office/drawing/2014/main" id="{369D5C89-190B-7965-0F5A-13D7E2526915}"/>
              </a:ext>
            </a:extLst>
          </p:cNvPr>
          <p:cNvSpPr/>
          <p:nvPr/>
        </p:nvSpPr>
        <p:spPr>
          <a:xfrm rot="10800000">
            <a:off x="4304072" y="3185651"/>
            <a:ext cx="2374489" cy="2438397"/>
          </a:xfrm>
          <a:prstGeom prst="downArrow">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6" name="TextBox 5">
            <a:extLst>
              <a:ext uri="{FF2B5EF4-FFF2-40B4-BE49-F238E27FC236}">
                <a16:creationId xmlns:a16="http://schemas.microsoft.com/office/drawing/2014/main" id="{289C683F-30AE-BC6E-8163-A71296F98A39}"/>
              </a:ext>
            </a:extLst>
          </p:cNvPr>
          <p:cNvSpPr txBox="1"/>
          <p:nvPr/>
        </p:nvSpPr>
        <p:spPr>
          <a:xfrm>
            <a:off x="324464" y="5751870"/>
            <a:ext cx="2920181"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lv-LV" dirty="0">
                <a:latin typeface="Times New Roman" panose="02020603050405020304" pitchFamily="18" charset="0"/>
                <a:cs typeface="Times New Roman" panose="02020603050405020304" pitchFamily="18" charset="0"/>
              </a:rPr>
              <a:t>Valsts piešķirtais finansējums katram bērnam – 50 % no 3,09 </a:t>
            </a:r>
            <a:r>
              <a:rPr lang="lv-LV" i="1" dirty="0" err="1">
                <a:latin typeface="Times New Roman" panose="02020603050405020304" pitchFamily="18" charset="0"/>
                <a:cs typeface="Times New Roman" panose="02020603050405020304" pitchFamily="18" charset="0"/>
              </a:rPr>
              <a:t>euro</a:t>
            </a:r>
            <a:r>
              <a:rPr lang="lv-LV" dirty="0">
                <a:latin typeface="Times New Roman" panose="02020603050405020304" pitchFamily="18" charset="0"/>
                <a:cs typeface="Times New Roman" panose="02020603050405020304" pitchFamily="18" charset="0"/>
              </a:rPr>
              <a:t> dienā.</a:t>
            </a:r>
          </a:p>
        </p:txBody>
      </p:sp>
      <p:sp>
        <p:nvSpPr>
          <p:cNvPr id="7" name="TextBox 6">
            <a:extLst>
              <a:ext uri="{FF2B5EF4-FFF2-40B4-BE49-F238E27FC236}">
                <a16:creationId xmlns:a16="http://schemas.microsoft.com/office/drawing/2014/main" id="{0B76791C-B581-D103-8F3A-0D4B48324522}"/>
              </a:ext>
            </a:extLst>
          </p:cNvPr>
          <p:cNvSpPr txBox="1"/>
          <p:nvPr/>
        </p:nvSpPr>
        <p:spPr>
          <a:xfrm>
            <a:off x="4203290" y="5751870"/>
            <a:ext cx="2610465"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lv-LV" dirty="0">
                <a:latin typeface="Times New Roman" panose="02020603050405020304" pitchFamily="18" charset="0"/>
                <a:cs typeface="Times New Roman" panose="02020603050405020304" pitchFamily="18" charset="0"/>
              </a:rPr>
              <a:t>Reālās pusdienu izmaksas izglītības iestādē ir 2,15 – 2,42 </a:t>
            </a:r>
            <a:r>
              <a:rPr lang="lv-LV" i="1" dirty="0" err="1">
                <a:latin typeface="Times New Roman" panose="02020603050405020304" pitchFamily="18" charset="0"/>
                <a:cs typeface="Times New Roman" panose="02020603050405020304" pitchFamily="18" charset="0"/>
              </a:rPr>
              <a:t>euro</a:t>
            </a:r>
            <a:r>
              <a:rPr lang="lv-LV" dirty="0">
                <a:latin typeface="Times New Roman" panose="02020603050405020304" pitchFamily="18" charset="0"/>
                <a:cs typeface="Times New Roman" panose="02020603050405020304" pitchFamily="18" charset="0"/>
              </a:rPr>
              <a:t> dienā.</a:t>
            </a:r>
          </a:p>
        </p:txBody>
      </p:sp>
      <p:sp>
        <p:nvSpPr>
          <p:cNvPr id="8" name="TextBox 7">
            <a:extLst>
              <a:ext uri="{FF2B5EF4-FFF2-40B4-BE49-F238E27FC236}">
                <a16:creationId xmlns:a16="http://schemas.microsoft.com/office/drawing/2014/main" id="{611CA75F-C7A0-E458-CE49-F02069288496}"/>
              </a:ext>
            </a:extLst>
          </p:cNvPr>
          <p:cNvSpPr txBox="1"/>
          <p:nvPr/>
        </p:nvSpPr>
        <p:spPr>
          <a:xfrm>
            <a:off x="1006575" y="1606952"/>
            <a:ext cx="1755059" cy="369332"/>
          </a:xfrm>
          <a:prstGeom prst="rect">
            <a:avLst/>
          </a:prstGeom>
          <a:noFill/>
        </p:spPr>
        <p:txBody>
          <a:bodyPr wrap="square" rtlCol="0">
            <a:spAutoFit/>
          </a:bodyPr>
          <a:lstStyle/>
          <a:p>
            <a:r>
              <a:rPr lang="lv-LV" dirty="0">
                <a:latin typeface="Times New Roman" panose="02020603050405020304" pitchFamily="18" charset="0"/>
                <a:cs typeface="Times New Roman" panose="02020603050405020304" pitchFamily="18" charset="0"/>
              </a:rPr>
              <a:t>1,545 </a:t>
            </a:r>
            <a:r>
              <a:rPr lang="lv-LV" i="1" dirty="0" err="1">
                <a:latin typeface="Times New Roman" panose="02020603050405020304" pitchFamily="18" charset="0"/>
                <a:cs typeface="Times New Roman" panose="02020603050405020304" pitchFamily="18" charset="0"/>
              </a:rPr>
              <a:t>euro</a:t>
            </a:r>
            <a:r>
              <a:rPr lang="lv-LV" i="1" dirty="0">
                <a:latin typeface="Times New Roman" panose="02020603050405020304" pitchFamily="18" charset="0"/>
                <a:cs typeface="Times New Roman" panose="02020603050405020304" pitchFamily="18" charset="0"/>
              </a:rPr>
              <a:t> </a:t>
            </a:r>
            <a:r>
              <a:rPr lang="lv-LV" dirty="0">
                <a:latin typeface="Times New Roman" panose="02020603050405020304" pitchFamily="18" charset="0"/>
                <a:cs typeface="Times New Roman" panose="02020603050405020304" pitchFamily="18" charset="0"/>
              </a:rPr>
              <a:t>dienā</a:t>
            </a:r>
          </a:p>
        </p:txBody>
      </p:sp>
      <p:sp>
        <p:nvSpPr>
          <p:cNvPr id="9" name="TextBox 8">
            <a:extLst>
              <a:ext uri="{FF2B5EF4-FFF2-40B4-BE49-F238E27FC236}">
                <a16:creationId xmlns:a16="http://schemas.microsoft.com/office/drawing/2014/main" id="{C2C578EB-EB5A-3514-98DF-1D18F59573DD}"/>
              </a:ext>
            </a:extLst>
          </p:cNvPr>
          <p:cNvSpPr txBox="1"/>
          <p:nvPr/>
        </p:nvSpPr>
        <p:spPr>
          <a:xfrm>
            <a:off x="4492726" y="2789131"/>
            <a:ext cx="2326559" cy="369332"/>
          </a:xfrm>
          <a:prstGeom prst="rect">
            <a:avLst/>
          </a:prstGeom>
          <a:noFill/>
        </p:spPr>
        <p:txBody>
          <a:bodyPr wrap="square" rtlCol="0">
            <a:spAutoFit/>
          </a:bodyPr>
          <a:lstStyle/>
          <a:p>
            <a:r>
              <a:rPr lang="lv-LV" dirty="0">
                <a:latin typeface="Times New Roman" panose="02020603050405020304" pitchFamily="18" charset="0"/>
                <a:cs typeface="Times New Roman" panose="02020603050405020304" pitchFamily="18" charset="0"/>
              </a:rPr>
              <a:t>1,08 – 1,21 </a:t>
            </a:r>
            <a:r>
              <a:rPr lang="lv-LV" i="1" dirty="0" err="1">
                <a:latin typeface="Times New Roman" panose="02020603050405020304" pitchFamily="18" charset="0"/>
                <a:cs typeface="Times New Roman" panose="02020603050405020304" pitchFamily="18" charset="0"/>
              </a:rPr>
              <a:t>euro</a:t>
            </a:r>
            <a:r>
              <a:rPr lang="lv-LV" dirty="0">
                <a:latin typeface="Times New Roman" panose="02020603050405020304" pitchFamily="18" charset="0"/>
                <a:cs typeface="Times New Roman" panose="02020603050405020304" pitchFamily="18" charset="0"/>
              </a:rPr>
              <a:t> dienā</a:t>
            </a:r>
          </a:p>
        </p:txBody>
      </p:sp>
      <p:sp>
        <p:nvSpPr>
          <p:cNvPr id="10" name="Right Brace 9">
            <a:extLst>
              <a:ext uri="{FF2B5EF4-FFF2-40B4-BE49-F238E27FC236}">
                <a16:creationId xmlns:a16="http://schemas.microsoft.com/office/drawing/2014/main" id="{26DB07B1-1ABA-E902-65F8-EC64AB8E1D54}"/>
              </a:ext>
            </a:extLst>
          </p:cNvPr>
          <p:cNvSpPr/>
          <p:nvPr/>
        </p:nvSpPr>
        <p:spPr>
          <a:xfrm>
            <a:off x="6518787" y="1789471"/>
            <a:ext cx="639097" cy="1396180"/>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1" name="TextBox 10">
            <a:extLst>
              <a:ext uri="{FF2B5EF4-FFF2-40B4-BE49-F238E27FC236}">
                <a16:creationId xmlns:a16="http://schemas.microsoft.com/office/drawing/2014/main" id="{811B29B3-9B1A-332B-8013-6AA539814A6A}"/>
              </a:ext>
            </a:extLst>
          </p:cNvPr>
          <p:cNvSpPr txBox="1"/>
          <p:nvPr/>
        </p:nvSpPr>
        <p:spPr>
          <a:xfrm>
            <a:off x="7123471" y="2253503"/>
            <a:ext cx="1524000" cy="369332"/>
          </a:xfrm>
          <a:prstGeom prst="rect">
            <a:avLst/>
          </a:prstGeom>
          <a:noFill/>
        </p:spPr>
        <p:txBody>
          <a:bodyPr wrap="square" rtlCol="0">
            <a:spAutoFit/>
          </a:bodyPr>
          <a:lstStyle/>
          <a:p>
            <a:r>
              <a:rPr lang="lv-LV" b="1" dirty="0">
                <a:latin typeface="Times New Roman" panose="02020603050405020304" pitchFamily="18" charset="0"/>
                <a:cs typeface="Times New Roman" panose="02020603050405020304" pitchFamily="18" charset="0"/>
              </a:rPr>
              <a:t>1. atlikums</a:t>
            </a:r>
          </a:p>
        </p:txBody>
      </p:sp>
      <p:sp>
        <p:nvSpPr>
          <p:cNvPr id="12" name="Arrow: Down 11">
            <a:extLst>
              <a:ext uri="{FF2B5EF4-FFF2-40B4-BE49-F238E27FC236}">
                <a16:creationId xmlns:a16="http://schemas.microsoft.com/office/drawing/2014/main" id="{C33D9A28-E48F-6225-53C6-59F7C5611E67}"/>
              </a:ext>
            </a:extLst>
          </p:cNvPr>
          <p:cNvSpPr/>
          <p:nvPr/>
        </p:nvSpPr>
        <p:spPr>
          <a:xfrm rot="10800000">
            <a:off x="7885471" y="4008719"/>
            <a:ext cx="2374489" cy="1656732"/>
          </a:xfrm>
          <a:prstGeom prst="downArrow">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3" name="TextBox 12">
            <a:extLst>
              <a:ext uri="{FF2B5EF4-FFF2-40B4-BE49-F238E27FC236}">
                <a16:creationId xmlns:a16="http://schemas.microsoft.com/office/drawing/2014/main" id="{1A9ED0FA-D793-6C3F-CE1D-E451F50CB37D}"/>
              </a:ext>
            </a:extLst>
          </p:cNvPr>
          <p:cNvSpPr txBox="1"/>
          <p:nvPr/>
        </p:nvSpPr>
        <p:spPr>
          <a:xfrm>
            <a:off x="7659329" y="5751870"/>
            <a:ext cx="2959510"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lv-LV" dirty="0">
                <a:latin typeface="Times New Roman" panose="02020603050405020304" pitchFamily="18" charset="0"/>
                <a:cs typeface="Times New Roman" panose="02020603050405020304" pitchFamily="18" charset="0"/>
              </a:rPr>
              <a:t>Reālais izglītojama skaits, kas katru dienu ēd pusdienas (grūti prognozēt)</a:t>
            </a:r>
          </a:p>
        </p:txBody>
      </p:sp>
      <p:sp>
        <p:nvSpPr>
          <p:cNvPr id="14" name="TextBox 13">
            <a:extLst>
              <a:ext uri="{FF2B5EF4-FFF2-40B4-BE49-F238E27FC236}">
                <a16:creationId xmlns:a16="http://schemas.microsoft.com/office/drawing/2014/main" id="{433AB8E5-8426-06E5-39F5-BAEFDF93B951}"/>
              </a:ext>
            </a:extLst>
          </p:cNvPr>
          <p:cNvSpPr txBox="1"/>
          <p:nvPr/>
        </p:nvSpPr>
        <p:spPr>
          <a:xfrm>
            <a:off x="7885471" y="2998971"/>
            <a:ext cx="2507226" cy="923330"/>
          </a:xfrm>
          <a:prstGeom prst="rect">
            <a:avLst/>
          </a:prstGeom>
          <a:noFill/>
        </p:spPr>
        <p:txBody>
          <a:bodyPr wrap="square" rtlCol="0">
            <a:spAutoFit/>
          </a:bodyPr>
          <a:lstStyle/>
          <a:p>
            <a:pPr algn="just"/>
            <a:r>
              <a:rPr lang="lv-LV" dirty="0">
                <a:latin typeface="Times New Roman" panose="02020603050405020304" pitchFamily="18" charset="0"/>
                <a:cs typeface="Times New Roman" panose="02020603050405020304" pitchFamily="18" charset="0"/>
              </a:rPr>
              <a:t>Izglītojamo slimošana, attaisnota izglītības iestādes neapmeklēšana </a:t>
            </a:r>
          </a:p>
        </p:txBody>
      </p:sp>
      <p:sp>
        <p:nvSpPr>
          <p:cNvPr id="17" name="Right Brace 16">
            <a:extLst>
              <a:ext uri="{FF2B5EF4-FFF2-40B4-BE49-F238E27FC236}">
                <a16:creationId xmlns:a16="http://schemas.microsoft.com/office/drawing/2014/main" id="{39743278-4CDB-8E99-3782-02D388A33281}"/>
              </a:ext>
            </a:extLst>
          </p:cNvPr>
          <p:cNvSpPr/>
          <p:nvPr/>
        </p:nvSpPr>
        <p:spPr>
          <a:xfrm>
            <a:off x="10345994" y="2998971"/>
            <a:ext cx="639097" cy="1186552"/>
          </a:xfrm>
          <a:prstGeom prst="rightBrace">
            <a:avLst>
              <a:gd name="adj1" fmla="val 6795"/>
              <a:gd name="adj2"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8" name="TextBox 17">
            <a:extLst>
              <a:ext uri="{FF2B5EF4-FFF2-40B4-BE49-F238E27FC236}">
                <a16:creationId xmlns:a16="http://schemas.microsoft.com/office/drawing/2014/main" id="{B855E2B8-D535-9197-40A3-7A21C4C255C0}"/>
              </a:ext>
            </a:extLst>
          </p:cNvPr>
          <p:cNvSpPr txBox="1"/>
          <p:nvPr/>
        </p:nvSpPr>
        <p:spPr>
          <a:xfrm>
            <a:off x="10938386" y="3429000"/>
            <a:ext cx="1460877" cy="369332"/>
          </a:xfrm>
          <a:prstGeom prst="rect">
            <a:avLst/>
          </a:prstGeom>
          <a:noFill/>
        </p:spPr>
        <p:txBody>
          <a:bodyPr wrap="square" rtlCol="0">
            <a:spAutoFit/>
          </a:bodyPr>
          <a:lstStyle/>
          <a:p>
            <a:r>
              <a:rPr lang="lv-LV" b="1" dirty="0">
                <a:latin typeface="Times New Roman" panose="02020603050405020304" pitchFamily="18" charset="0"/>
                <a:cs typeface="Times New Roman" panose="02020603050405020304" pitchFamily="18" charset="0"/>
              </a:rPr>
              <a:t>2. atlikums</a:t>
            </a:r>
          </a:p>
        </p:txBody>
      </p:sp>
    </p:spTree>
    <p:extLst>
      <p:ext uri="{BB962C8B-B14F-4D97-AF65-F5344CB8AC3E}">
        <p14:creationId xmlns:p14="http://schemas.microsoft.com/office/powerpoint/2010/main" val="3708056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D7159-7E79-F1F0-7BD9-55717338628C}"/>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1. mērķdotācijas atlikums</a:t>
            </a:r>
          </a:p>
        </p:txBody>
      </p:sp>
      <p:graphicFrame>
        <p:nvGraphicFramePr>
          <p:cNvPr id="8" name="Content Placeholder 7">
            <a:extLst>
              <a:ext uri="{FF2B5EF4-FFF2-40B4-BE49-F238E27FC236}">
                <a16:creationId xmlns:a16="http://schemas.microsoft.com/office/drawing/2014/main" id="{00343070-2988-7181-38FD-DF206136D0E2}"/>
              </a:ext>
            </a:extLst>
          </p:cNvPr>
          <p:cNvGraphicFramePr>
            <a:graphicFrameLocks noGrp="1"/>
          </p:cNvGraphicFramePr>
          <p:nvPr>
            <p:ph idx="1"/>
            <p:extLst>
              <p:ext uri="{D42A27DB-BD31-4B8C-83A1-F6EECF244321}">
                <p14:modId xmlns:p14="http://schemas.microsoft.com/office/powerpoint/2010/main" val="338524338"/>
              </p:ext>
            </p:extLst>
          </p:nvPr>
        </p:nvGraphicFramePr>
        <p:xfrm>
          <a:off x="1619376" y="1965960"/>
          <a:ext cx="9579454" cy="2560320"/>
        </p:xfrm>
        <a:graphic>
          <a:graphicData uri="http://schemas.openxmlformats.org/drawingml/2006/table">
            <a:tbl>
              <a:tblPr>
                <a:tableStyleId>{5C22544A-7EE6-4342-B048-85BDC9FD1C3A}</a:tableStyleId>
              </a:tblPr>
              <a:tblGrid>
                <a:gridCol w="6564281">
                  <a:extLst>
                    <a:ext uri="{9D8B030D-6E8A-4147-A177-3AD203B41FA5}">
                      <a16:colId xmlns:a16="http://schemas.microsoft.com/office/drawing/2014/main" val="2294887017"/>
                    </a:ext>
                  </a:extLst>
                </a:gridCol>
                <a:gridCol w="1741002">
                  <a:extLst>
                    <a:ext uri="{9D8B030D-6E8A-4147-A177-3AD203B41FA5}">
                      <a16:colId xmlns:a16="http://schemas.microsoft.com/office/drawing/2014/main" val="4091860157"/>
                    </a:ext>
                  </a:extLst>
                </a:gridCol>
                <a:gridCol w="1274171">
                  <a:extLst>
                    <a:ext uri="{9D8B030D-6E8A-4147-A177-3AD203B41FA5}">
                      <a16:colId xmlns:a16="http://schemas.microsoft.com/office/drawing/2014/main" val="420972460"/>
                    </a:ext>
                  </a:extLst>
                </a:gridCol>
              </a:tblGrid>
              <a:tr h="182880">
                <a:tc>
                  <a:txBody>
                    <a:bodyPr/>
                    <a:lstStyle/>
                    <a:p>
                      <a:pPr algn="l" fontAlgn="b"/>
                      <a:r>
                        <a:rPr lang="lv-LV" sz="2400" u="none" strike="noStrike">
                          <a:effectLst/>
                          <a:latin typeface="Times New Roman" panose="02020603050405020304" pitchFamily="18" charset="0"/>
                          <a:cs typeface="Times New Roman" panose="02020603050405020304" pitchFamily="18" charset="0"/>
                        </a:rPr>
                        <a:t> </a:t>
                      </a:r>
                      <a:endParaRPr lang="lv-LV" sz="24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lv-LV" sz="2400" u="none" strike="noStrike" dirty="0">
                          <a:effectLst/>
                          <a:latin typeface="Times New Roman" panose="02020603050405020304" pitchFamily="18" charset="0"/>
                          <a:cs typeface="Times New Roman" panose="02020603050405020304" pitchFamily="18" charset="0"/>
                        </a:rPr>
                        <a:t>ĀVS, </a:t>
                      </a:r>
                      <a:r>
                        <a:rPr lang="lv-LV" sz="2400" i="1" u="none" strike="noStrike" dirty="0" err="1">
                          <a:effectLst/>
                          <a:latin typeface="Times New Roman" panose="02020603050405020304" pitchFamily="18" charset="0"/>
                          <a:cs typeface="Times New Roman" panose="02020603050405020304" pitchFamily="18" charset="0"/>
                        </a:rPr>
                        <a:t>euro</a:t>
                      </a:r>
                      <a:endParaRPr lang="lv-LV" sz="2400" b="0" i="1"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lv-LV" sz="2400" u="none" strike="noStrike" dirty="0">
                          <a:effectLst/>
                          <a:latin typeface="Times New Roman" panose="02020603050405020304" pitchFamily="18" charset="0"/>
                          <a:cs typeface="Times New Roman" panose="02020603050405020304" pitchFamily="18" charset="0"/>
                        </a:rPr>
                        <a:t>CPS, </a:t>
                      </a:r>
                      <a:r>
                        <a:rPr lang="lv-LV" sz="2400" i="1" u="none" strike="noStrike" dirty="0" err="1">
                          <a:effectLst/>
                          <a:latin typeface="Times New Roman" panose="02020603050405020304" pitchFamily="18" charset="0"/>
                          <a:cs typeface="Times New Roman" panose="02020603050405020304" pitchFamily="18" charset="0"/>
                        </a:rPr>
                        <a:t>euro</a:t>
                      </a:r>
                      <a:endParaRPr lang="lv-LV" sz="2400" b="0" i="1"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8788951"/>
                  </a:ext>
                </a:extLst>
              </a:tr>
              <a:tr h="182880">
                <a:tc>
                  <a:txBody>
                    <a:bodyPr/>
                    <a:lstStyle/>
                    <a:p>
                      <a:pPr algn="l" fontAlgn="b"/>
                      <a:r>
                        <a:rPr lang="lv-LV" sz="2400" u="none" strike="noStrike" dirty="0">
                          <a:effectLst/>
                          <a:latin typeface="Times New Roman" panose="02020603050405020304" pitchFamily="18" charset="0"/>
                          <a:cs typeface="Times New Roman" panose="02020603050405020304" pitchFamily="18" charset="0"/>
                        </a:rPr>
                        <a:t>Ienākošā MD (</a:t>
                      </a:r>
                      <a:r>
                        <a:rPr lang="lv-LV" sz="2400" u="none" strike="noStrike" dirty="0" err="1">
                          <a:effectLst/>
                          <a:latin typeface="Times New Roman" panose="02020603050405020304" pitchFamily="18" charset="0"/>
                          <a:cs typeface="Times New Roman" panose="02020603050405020304" pitchFamily="18" charset="0"/>
                        </a:rPr>
                        <a:t>Sept</a:t>
                      </a:r>
                      <a:r>
                        <a:rPr lang="lv-LV" sz="2400" u="none" strike="noStrike" dirty="0">
                          <a:effectLst/>
                          <a:latin typeface="Times New Roman" panose="02020603050405020304" pitchFamily="18" charset="0"/>
                          <a:cs typeface="Times New Roman" panose="02020603050405020304" pitchFamily="18" charset="0"/>
                        </a:rPr>
                        <a:t> - </a:t>
                      </a:r>
                      <a:r>
                        <a:rPr lang="lv-LV" sz="2400" u="none" strike="noStrike" dirty="0" err="1">
                          <a:effectLst/>
                          <a:latin typeface="Times New Roman" panose="02020603050405020304" pitchFamily="18" charset="0"/>
                          <a:cs typeface="Times New Roman" panose="02020603050405020304" pitchFamily="18" charset="0"/>
                        </a:rPr>
                        <a:t>Dec</a:t>
                      </a:r>
                      <a:r>
                        <a:rPr lang="lv-LV" sz="2400" u="none" strike="noStrike" dirty="0">
                          <a:effectLst/>
                          <a:latin typeface="Times New Roman" panose="02020603050405020304" pitchFamily="18" charset="0"/>
                          <a:cs typeface="Times New Roman" panose="02020603050405020304" pitchFamily="18" charset="0"/>
                        </a:rPr>
                        <a:t>)</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dirty="0">
                          <a:effectLst/>
                          <a:latin typeface="Times New Roman" panose="02020603050405020304" pitchFamily="18" charset="0"/>
                          <a:cs typeface="Times New Roman" panose="02020603050405020304" pitchFamily="18" charset="0"/>
                        </a:rPr>
                        <a:t>105983.90</a:t>
                      </a:r>
                      <a:endParaRPr lang="lv-LV"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a:effectLst/>
                          <a:latin typeface="Times New Roman" panose="02020603050405020304" pitchFamily="18" charset="0"/>
                          <a:cs typeface="Times New Roman" panose="02020603050405020304" pitchFamily="18" charset="0"/>
                        </a:rPr>
                        <a:t>37453.89</a:t>
                      </a:r>
                      <a:endParaRPr lang="lv-LV" sz="24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0044563"/>
                  </a:ext>
                </a:extLst>
              </a:tr>
              <a:tr h="182880">
                <a:tc>
                  <a:txBody>
                    <a:bodyPr/>
                    <a:lstStyle/>
                    <a:p>
                      <a:pPr algn="l" fontAlgn="b"/>
                      <a:r>
                        <a:rPr lang="lv-LV" sz="2400" u="none" strike="noStrike" dirty="0">
                          <a:effectLst/>
                          <a:latin typeface="Times New Roman" panose="02020603050405020304" pitchFamily="18" charset="0"/>
                          <a:cs typeface="Times New Roman" panose="02020603050405020304" pitchFamily="18" charset="0"/>
                        </a:rPr>
                        <a:t>Ēdināšanas izmaksas (</a:t>
                      </a:r>
                      <a:r>
                        <a:rPr lang="lv-LV" sz="2400" u="none" strike="noStrike" dirty="0" err="1">
                          <a:effectLst/>
                          <a:latin typeface="Times New Roman" panose="02020603050405020304" pitchFamily="18" charset="0"/>
                          <a:cs typeface="Times New Roman" panose="02020603050405020304" pitchFamily="18" charset="0"/>
                        </a:rPr>
                        <a:t>Sept</a:t>
                      </a:r>
                      <a:r>
                        <a:rPr lang="lv-LV" sz="2400" u="none" strike="noStrike" dirty="0">
                          <a:effectLst/>
                          <a:latin typeface="Times New Roman" panose="02020603050405020304" pitchFamily="18" charset="0"/>
                          <a:cs typeface="Times New Roman" panose="02020603050405020304" pitchFamily="18" charset="0"/>
                        </a:rPr>
                        <a:t> -</a:t>
                      </a:r>
                      <a:r>
                        <a:rPr lang="lv-LV" sz="2400" u="none" strike="noStrike" dirty="0" err="1">
                          <a:effectLst/>
                          <a:latin typeface="Times New Roman" panose="02020603050405020304" pitchFamily="18" charset="0"/>
                          <a:cs typeface="Times New Roman" panose="02020603050405020304" pitchFamily="18" charset="0"/>
                        </a:rPr>
                        <a:t>Dec</a:t>
                      </a:r>
                      <a:r>
                        <a:rPr lang="lv-LV" sz="2400" u="none" strike="noStrike" dirty="0">
                          <a:effectLst/>
                          <a:latin typeface="Times New Roman" panose="02020603050405020304" pitchFamily="18" charset="0"/>
                          <a:cs typeface="Times New Roman" panose="02020603050405020304" pitchFamily="18" charset="0"/>
                        </a:rPr>
                        <a:t> 1.-4. klase)</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dirty="0">
                          <a:effectLst/>
                          <a:latin typeface="Times New Roman" panose="02020603050405020304" pitchFamily="18" charset="0"/>
                          <a:cs typeface="Times New Roman" panose="02020603050405020304" pitchFamily="18" charset="0"/>
                        </a:rPr>
                        <a:t>82317.60</a:t>
                      </a:r>
                      <a:endParaRPr lang="lv-LV"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a:effectLst/>
                          <a:latin typeface="Times New Roman" panose="02020603050405020304" pitchFamily="18" charset="0"/>
                          <a:cs typeface="Times New Roman" panose="02020603050405020304" pitchFamily="18" charset="0"/>
                        </a:rPr>
                        <a:t>30712.22</a:t>
                      </a:r>
                      <a:endParaRPr lang="lv-LV" sz="24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73496485"/>
                  </a:ext>
                </a:extLst>
              </a:tr>
              <a:tr h="182880">
                <a:tc>
                  <a:txBody>
                    <a:bodyPr/>
                    <a:lstStyle/>
                    <a:p>
                      <a:pPr algn="l" fontAlgn="b"/>
                      <a:r>
                        <a:rPr lang="lv-LV" sz="2400" u="none" strike="noStrike" dirty="0">
                          <a:effectLst/>
                          <a:latin typeface="Times New Roman" panose="02020603050405020304" pitchFamily="18" charset="0"/>
                          <a:cs typeface="Times New Roman" panose="02020603050405020304" pitchFamily="18" charset="0"/>
                        </a:rPr>
                        <a:t>Ietaupījums MD (</a:t>
                      </a:r>
                      <a:r>
                        <a:rPr lang="lv-LV" sz="2400" u="none" strike="noStrike" dirty="0" err="1">
                          <a:effectLst/>
                          <a:latin typeface="Times New Roman" panose="02020603050405020304" pitchFamily="18" charset="0"/>
                          <a:cs typeface="Times New Roman" panose="02020603050405020304" pitchFamily="18" charset="0"/>
                        </a:rPr>
                        <a:t>Janv</a:t>
                      </a:r>
                      <a:r>
                        <a:rPr lang="lv-LV" sz="2400" u="none" strike="noStrike" dirty="0">
                          <a:effectLst/>
                          <a:latin typeface="Times New Roman" panose="02020603050405020304" pitchFamily="18" charset="0"/>
                          <a:cs typeface="Times New Roman" panose="02020603050405020304" pitchFamily="18" charset="0"/>
                        </a:rPr>
                        <a:t> - Aug)</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dirty="0">
                          <a:effectLst/>
                          <a:latin typeface="Times New Roman" panose="02020603050405020304" pitchFamily="18" charset="0"/>
                          <a:cs typeface="Times New Roman" panose="02020603050405020304" pitchFamily="18" charset="0"/>
                        </a:rPr>
                        <a:t>50602.76</a:t>
                      </a:r>
                      <a:endParaRPr lang="lv-LV"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a:effectLst/>
                          <a:latin typeface="Times New Roman" panose="02020603050405020304" pitchFamily="18" charset="0"/>
                          <a:cs typeface="Times New Roman" panose="02020603050405020304" pitchFamily="18" charset="0"/>
                        </a:rPr>
                        <a:t>4925.63</a:t>
                      </a:r>
                      <a:endParaRPr lang="lv-LV" sz="2400" b="0" i="0" u="none" strike="noStrike">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231026"/>
                  </a:ext>
                </a:extLst>
              </a:tr>
              <a:tr h="0">
                <a:tc>
                  <a:txBody>
                    <a:bodyPr/>
                    <a:lstStyle/>
                    <a:p>
                      <a:pPr algn="l" fontAlgn="b"/>
                      <a:r>
                        <a:rPr lang="lv-LV" sz="2400" u="none" strike="noStrike" dirty="0">
                          <a:effectLst/>
                          <a:latin typeface="Times New Roman" panose="02020603050405020304" pitchFamily="18" charset="0"/>
                          <a:cs typeface="Times New Roman" panose="02020603050405020304" pitchFamily="18" charset="0"/>
                        </a:rPr>
                        <a:t>Prognozētais atlikums uz gada beigām</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dirty="0">
                          <a:effectLst/>
                          <a:latin typeface="Times New Roman" panose="02020603050405020304" pitchFamily="18" charset="0"/>
                          <a:cs typeface="Times New Roman" panose="02020603050405020304" pitchFamily="18" charset="0"/>
                        </a:rPr>
                        <a:t>74269.07</a:t>
                      </a:r>
                      <a:endParaRPr lang="lv-LV"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u="none" strike="noStrike" dirty="0">
                          <a:effectLst/>
                          <a:latin typeface="Times New Roman" panose="02020603050405020304" pitchFamily="18" charset="0"/>
                          <a:cs typeface="Times New Roman" panose="02020603050405020304" pitchFamily="18" charset="0"/>
                        </a:rPr>
                        <a:t>11667.30</a:t>
                      </a:r>
                      <a:endParaRPr lang="lv-LV" sz="2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6961002"/>
                  </a:ext>
                </a:extLst>
              </a:tr>
              <a:tr h="182880">
                <a:tc>
                  <a:txBody>
                    <a:bodyPr/>
                    <a:lstStyle/>
                    <a:p>
                      <a:pPr algn="l" fontAlgn="b"/>
                      <a:r>
                        <a:rPr lang="lv-LV" sz="2400" b="1" u="none" strike="noStrike" dirty="0">
                          <a:effectLst/>
                          <a:latin typeface="Times New Roman" panose="02020603050405020304" pitchFamily="18" charset="0"/>
                          <a:cs typeface="Times New Roman" panose="02020603050405020304" pitchFamily="18" charset="0"/>
                        </a:rPr>
                        <a:t>Ēdināšanas izmaksas (</a:t>
                      </a:r>
                      <a:r>
                        <a:rPr lang="lv-LV" sz="2400" b="1" u="none" strike="noStrike" dirty="0" err="1">
                          <a:effectLst/>
                          <a:latin typeface="Times New Roman" panose="02020603050405020304" pitchFamily="18" charset="0"/>
                          <a:cs typeface="Times New Roman" panose="02020603050405020304" pitchFamily="18" charset="0"/>
                        </a:rPr>
                        <a:t>Sep</a:t>
                      </a:r>
                      <a:r>
                        <a:rPr lang="lv-LV" sz="2400" b="1" u="none" strike="noStrike" dirty="0">
                          <a:effectLst/>
                          <a:latin typeface="Times New Roman" panose="02020603050405020304" pitchFamily="18" charset="0"/>
                          <a:cs typeface="Times New Roman" panose="02020603050405020304" pitchFamily="18" charset="0"/>
                        </a:rPr>
                        <a:t> -</a:t>
                      </a:r>
                      <a:r>
                        <a:rPr lang="lv-LV" sz="2400" b="1" u="none" strike="noStrike" dirty="0" err="1">
                          <a:effectLst/>
                          <a:latin typeface="Times New Roman" panose="02020603050405020304" pitchFamily="18" charset="0"/>
                          <a:cs typeface="Times New Roman" panose="02020603050405020304" pitchFamily="18" charset="0"/>
                        </a:rPr>
                        <a:t>Dec</a:t>
                      </a:r>
                      <a:r>
                        <a:rPr lang="lv-LV" sz="2400" b="1" u="none" strike="noStrike" dirty="0">
                          <a:effectLst/>
                          <a:latin typeface="Times New Roman" panose="02020603050405020304" pitchFamily="18" charset="0"/>
                          <a:cs typeface="Times New Roman" panose="02020603050405020304" pitchFamily="18" charset="0"/>
                        </a:rPr>
                        <a:t> 5.-6. klase)</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b="1" u="none" strike="noStrike" dirty="0">
                          <a:effectLst/>
                          <a:latin typeface="Times New Roman" panose="02020603050405020304" pitchFamily="18" charset="0"/>
                          <a:cs typeface="Times New Roman" panose="02020603050405020304" pitchFamily="18" charset="0"/>
                        </a:rPr>
                        <a:t> 30547.20 </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b="1" u="none" strike="noStrike" dirty="0">
                          <a:effectLst/>
                          <a:latin typeface="Times New Roman" panose="02020603050405020304" pitchFamily="18" charset="0"/>
                          <a:cs typeface="Times New Roman" panose="02020603050405020304" pitchFamily="18" charset="0"/>
                        </a:rPr>
                        <a:t> 10834.34 </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19545900"/>
                  </a:ext>
                </a:extLst>
              </a:tr>
              <a:tr h="182880">
                <a:tc>
                  <a:txBody>
                    <a:bodyPr/>
                    <a:lstStyle/>
                    <a:p>
                      <a:pPr algn="l" fontAlgn="b"/>
                      <a:r>
                        <a:rPr lang="lv-LV" sz="2400" b="1" i="0" u="none" strike="noStrike" dirty="0">
                          <a:solidFill>
                            <a:srgbClr val="000000"/>
                          </a:solidFill>
                          <a:effectLst/>
                          <a:latin typeface="Times New Roman" panose="02020603050405020304" pitchFamily="18" charset="0"/>
                          <a:cs typeface="Times New Roman" panose="02020603050405020304" pitchFamily="18" charset="0"/>
                        </a:rPr>
                        <a:t>Pārpalikums</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b"/>
                      <a:r>
                        <a:rPr lang="lv-LV" sz="2400" b="1" i="0" u="none" strike="noStrike" dirty="0">
                          <a:solidFill>
                            <a:srgbClr val="000000"/>
                          </a:solidFill>
                          <a:effectLst/>
                          <a:latin typeface="Times New Roman" panose="02020603050405020304" pitchFamily="18" charset="0"/>
                          <a:cs typeface="Times New Roman" panose="02020603050405020304" pitchFamily="18" charset="0"/>
                        </a:rPr>
                        <a:t>43721.87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r>
                        <a:rPr lang="lv-LV" sz="2400" b="1" dirty="0">
                          <a:latin typeface="Times New Roman" panose="02020603050405020304" pitchFamily="18" charset="0"/>
                          <a:cs typeface="Times New Roman" panose="02020603050405020304" pitchFamily="18" charset="0"/>
                        </a:rPr>
                        <a:t>  833.30</a:t>
                      </a:r>
                      <a:endParaRPr lang="lv-LV" sz="2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71817974"/>
                  </a:ext>
                </a:extLst>
              </a:tr>
            </a:tbl>
          </a:graphicData>
        </a:graphic>
      </p:graphicFrame>
      <p:sp>
        <p:nvSpPr>
          <p:cNvPr id="10" name="TextBox 9">
            <a:extLst>
              <a:ext uri="{FF2B5EF4-FFF2-40B4-BE49-F238E27FC236}">
                <a16:creationId xmlns:a16="http://schemas.microsoft.com/office/drawing/2014/main" id="{286E06E3-5776-A3D8-D41C-695F2540CBC3}"/>
              </a:ext>
            </a:extLst>
          </p:cNvPr>
          <p:cNvSpPr txBox="1"/>
          <p:nvPr/>
        </p:nvSpPr>
        <p:spPr>
          <a:xfrm>
            <a:off x="417817" y="5167312"/>
            <a:ext cx="11691990" cy="830997"/>
          </a:xfrm>
          <a:prstGeom prst="rect">
            <a:avLst/>
          </a:prstGeom>
          <a:noFill/>
        </p:spPr>
        <p:txBody>
          <a:bodyPr wrap="square" rtlCol="0">
            <a:spAutoFit/>
          </a:bodyPr>
          <a:lstStyle/>
          <a:p>
            <a:pPr algn="ctr"/>
            <a:r>
              <a:rPr lang="lv-LV" sz="2400" dirty="0">
                <a:solidFill>
                  <a:srgbClr val="FF0000"/>
                </a:solidFill>
                <a:latin typeface="Times New Roman" panose="02020603050405020304" pitchFamily="18" charset="0"/>
                <a:cs typeface="Times New Roman" panose="02020603050405020304" pitchFamily="18" charset="0"/>
              </a:rPr>
              <a:t>Abās izglītības iestādēs 2024./2025. mācību gada 1. septembri ēdināt bez maksas 5. – 6. klasi.</a:t>
            </a:r>
          </a:p>
          <a:p>
            <a:r>
              <a:rPr lang="lv-LV" sz="2400" dirty="0">
                <a:latin typeface="Times New Roman" panose="02020603050405020304" pitchFamily="18" charset="0"/>
                <a:cs typeface="Times New Roman" panose="02020603050405020304" pitchFamily="18" charset="0"/>
              </a:rPr>
              <a:t>Lai nodrošinātu pašvaldības 50 %, nepieciešams no Sociālā dienesta pārcelt 41 381 </a:t>
            </a:r>
            <a:r>
              <a:rPr lang="lv-LV" sz="2400" i="1" dirty="0" err="1">
                <a:latin typeface="Times New Roman" panose="02020603050405020304" pitchFamily="18" charset="0"/>
                <a:cs typeface="Times New Roman" panose="02020603050405020304" pitchFamily="18" charset="0"/>
              </a:rPr>
              <a:t>euro</a:t>
            </a:r>
            <a:r>
              <a:rPr lang="lv-LV"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20946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521AA-0D91-E4F0-B829-6CAB339F75D9}"/>
              </a:ext>
            </a:extLst>
          </p:cNvPr>
          <p:cNvSpPr>
            <a:spLocks noGrp="1"/>
          </p:cNvSpPr>
          <p:nvPr>
            <p:ph type="title"/>
          </p:nvPr>
        </p:nvSpPr>
        <p:spPr/>
        <p:txBody>
          <a:bodyPr/>
          <a:lstStyle/>
          <a:p>
            <a:pPr algn="ctr"/>
            <a:r>
              <a:rPr lang="lv-LV" dirty="0">
                <a:latin typeface="Times New Roman" panose="02020603050405020304" pitchFamily="18" charset="0"/>
                <a:cs typeface="Times New Roman" panose="02020603050405020304" pitchFamily="18" charset="0"/>
              </a:rPr>
              <a:t>2. mērķdotācijas atlikums</a:t>
            </a:r>
          </a:p>
        </p:txBody>
      </p:sp>
      <p:sp>
        <p:nvSpPr>
          <p:cNvPr id="3" name="Content Placeholder 2">
            <a:extLst>
              <a:ext uri="{FF2B5EF4-FFF2-40B4-BE49-F238E27FC236}">
                <a16:creationId xmlns:a16="http://schemas.microsoft.com/office/drawing/2014/main" id="{E183AD2F-70FA-CC85-7DD3-C2740DDDF807}"/>
              </a:ext>
            </a:extLst>
          </p:cNvPr>
          <p:cNvSpPr>
            <a:spLocks noGrp="1"/>
          </p:cNvSpPr>
          <p:nvPr>
            <p:ph idx="1"/>
          </p:nvPr>
        </p:nvSpPr>
        <p:spPr/>
        <p:txBody>
          <a:bodyPr/>
          <a:lstStyle/>
          <a:p>
            <a:r>
              <a:rPr lang="lv-LV" dirty="0">
                <a:latin typeface="Times New Roman" panose="02020603050405020304" pitchFamily="18" charset="0"/>
                <a:cs typeface="Times New Roman" panose="02020603050405020304" pitchFamily="18" charset="0"/>
              </a:rPr>
              <a:t>Grūti prognozēt atlikumu, tāpēc nav iespējams paredzēt tā ilgtermiņa novirzīšanu.</a:t>
            </a:r>
          </a:p>
          <a:p>
            <a:r>
              <a:rPr lang="lv-LV" dirty="0">
                <a:latin typeface="Times New Roman" panose="02020603050405020304" pitchFamily="18" charset="0"/>
                <a:cs typeface="Times New Roman" panose="02020603050405020304" pitchFamily="18" charset="0"/>
              </a:rPr>
              <a:t>Ja pastāv Sociālā dienesta pabalsts 20 </a:t>
            </a:r>
            <a:r>
              <a:rPr lang="lv-LV" dirty="0" err="1">
                <a:latin typeface="Times New Roman" panose="02020603050405020304" pitchFamily="18" charset="0"/>
                <a:cs typeface="Times New Roman" panose="02020603050405020304" pitchFamily="18" charset="0"/>
              </a:rPr>
              <a:t>euro</a:t>
            </a:r>
            <a:r>
              <a:rPr lang="lv-LV" dirty="0">
                <a:latin typeface="Times New Roman" panose="02020603050405020304" pitchFamily="18" charset="0"/>
                <a:cs typeface="Times New Roman" panose="02020603050405020304" pitchFamily="18" charset="0"/>
              </a:rPr>
              <a:t>, nav iespējams izglītības iestādēm brīvi variēt un apgūt mērķdotāciju.</a:t>
            </a:r>
          </a:p>
          <a:p>
            <a:r>
              <a:rPr lang="lv-LV" dirty="0">
                <a:latin typeface="Times New Roman" panose="02020603050405020304" pitchFamily="18" charset="0"/>
                <a:cs typeface="Times New Roman" panose="02020603050405020304" pitchFamily="18" charset="0"/>
              </a:rPr>
              <a:t>Nepastāvības dēļ, pastāv risks, ka ēdināšanas nodrošināšana nav konstanta, var rasties pārpratumi un kļūdas.</a:t>
            </a:r>
          </a:p>
        </p:txBody>
      </p:sp>
    </p:spTree>
    <p:extLst>
      <p:ext uri="{BB962C8B-B14F-4D97-AF65-F5344CB8AC3E}">
        <p14:creationId xmlns:p14="http://schemas.microsoft.com/office/powerpoint/2010/main" val="139263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0A7C3-68F6-C2E3-B6D9-7F68B95C4543}"/>
              </a:ext>
            </a:extLst>
          </p:cNvPr>
          <p:cNvSpPr>
            <a:spLocks noGrp="1"/>
          </p:cNvSpPr>
          <p:nvPr>
            <p:ph type="title"/>
          </p:nvPr>
        </p:nvSpPr>
        <p:spPr/>
        <p:txBody>
          <a:bodyPr/>
          <a:lstStyle/>
          <a:p>
            <a:r>
              <a:rPr lang="lv-LV" dirty="0">
                <a:latin typeface="Times New Roman" panose="02020603050405020304" pitchFamily="18" charset="0"/>
                <a:cs typeface="Times New Roman" panose="02020603050405020304" pitchFamily="18" charset="0"/>
              </a:rPr>
              <a:t>Turpmākā virzība</a:t>
            </a:r>
          </a:p>
        </p:txBody>
      </p:sp>
      <p:sp>
        <p:nvSpPr>
          <p:cNvPr id="3" name="Content Placeholder 2">
            <a:extLst>
              <a:ext uri="{FF2B5EF4-FFF2-40B4-BE49-F238E27FC236}">
                <a16:creationId xmlns:a16="http://schemas.microsoft.com/office/drawing/2014/main" id="{6B040680-8BDB-F8C9-2920-6041D2D33B9B}"/>
              </a:ext>
            </a:extLst>
          </p:cNvPr>
          <p:cNvSpPr>
            <a:spLocks noGrp="1"/>
          </p:cNvSpPr>
          <p:nvPr>
            <p:ph idx="1"/>
          </p:nvPr>
        </p:nvSpPr>
        <p:spPr/>
        <p:txBody>
          <a:bodyPr/>
          <a:lstStyle/>
          <a:p>
            <a:pPr algn="just"/>
            <a:r>
              <a:rPr lang="lv-LV" dirty="0">
                <a:latin typeface="Times New Roman" panose="02020603050405020304" pitchFamily="18" charset="0"/>
                <a:cs typeface="Times New Roman" panose="02020603050405020304" pitchFamily="18" charset="0"/>
              </a:rPr>
              <a:t>Uzdot Izglītības un jaunatnes nodaļai uz novembra FK sagatavot </a:t>
            </a:r>
            <a:r>
              <a:rPr lang="lv-LV" dirty="0" err="1">
                <a:latin typeface="Times New Roman" panose="02020603050405020304" pitchFamily="18" charset="0"/>
                <a:cs typeface="Times New Roman" panose="02020603050405020304" pitchFamily="18" charset="0"/>
              </a:rPr>
              <a:t>protokollēmumu</a:t>
            </a:r>
            <a:r>
              <a:rPr lang="lv-LV" dirty="0">
                <a:latin typeface="Times New Roman" panose="02020603050405020304" pitchFamily="18" charset="0"/>
                <a:cs typeface="Times New Roman" panose="02020603050405020304" pitchFamily="18" charset="0"/>
              </a:rPr>
              <a:t> par nepieciešamo līdzekļu pārcelšanu no Sociālā dienesta brīvprātīgo iniciatīvu finansējuma.</a:t>
            </a:r>
          </a:p>
          <a:p>
            <a:pPr algn="just"/>
            <a:r>
              <a:rPr lang="lv-LV" dirty="0">
                <a:latin typeface="Times New Roman" panose="02020603050405020304" pitchFamily="18" charset="0"/>
                <a:cs typeface="Times New Roman" panose="02020603050405020304" pitchFamily="18" charset="0"/>
              </a:rPr>
              <a:t>Uzdot izglītība iestādēm līdz 2024. gada 2. septembrim izstrādāt kārtību par </a:t>
            </a:r>
            <a:r>
              <a:rPr lang="lv-LV" kern="100" dirty="0">
                <a:effectLst/>
                <a:highlight>
                  <a:srgbClr val="FFFFFF"/>
                </a:highlight>
                <a:latin typeface="Times New Roman" panose="02020603050405020304" pitchFamily="18" charset="0"/>
                <a:ea typeface="Calibri" panose="020F0502020204030204" pitchFamily="34" charset="0"/>
                <a:cs typeface="Times New Roman" panose="02020603050405020304" pitchFamily="18" charset="0"/>
              </a:rPr>
              <a:t>neizmantoto valsts budžeta līdzekļu izlietošanu 5., 6., 7., 8. un 9. klašu izglītojamo ēdināšanai un par to informēt izglītojamo vecākus atbilstoši saistošajiem noteikumiem.</a:t>
            </a:r>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7692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1486</TotalTime>
  <Words>539</Words>
  <Application>Microsoft Office PowerPoint</Application>
  <PresentationFormat>Widescreen</PresentationFormat>
  <Paragraphs>51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Ēdināšana izglītības iestādēs</vt:lpstr>
      <vt:lpstr>07.08.2024. IKSSK darba uzdevums</vt:lpstr>
      <vt:lpstr>Ministru kabineta noteikumi Nr. 614 "Kārtība, kādā aprēķina, piešķir un izlieto valsts budžetā paredzētos līdzekļus izglītojamo ēdināšanai"</vt:lpstr>
      <vt:lpstr>Izglītības likums</vt:lpstr>
      <vt:lpstr>Mērķdotācijas atlikuma veidošanās iemesli</vt:lpstr>
      <vt:lpstr>1. mērķdotācijas atlikums</vt:lpstr>
      <vt:lpstr>2. mērķdotācijas atlikums</vt:lpstr>
      <vt:lpstr>Turpmākā virzība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Ligita Anspoka</dc:creator>
  <cp:lastModifiedBy>Sintija Tenisa</cp:lastModifiedBy>
  <cp:revision>8</cp:revision>
  <dcterms:created xsi:type="dcterms:W3CDTF">2024-07-29T10:34:25Z</dcterms:created>
  <dcterms:modified xsi:type="dcterms:W3CDTF">2024-09-05T12:31:19Z</dcterms:modified>
</cp:coreProperties>
</file>