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0" r:id="rId3"/>
    <p:sldId id="272" r:id="rId4"/>
    <p:sldId id="314" r:id="rId5"/>
    <p:sldId id="315" r:id="rId6"/>
    <p:sldId id="316" r:id="rId7"/>
    <p:sldId id="317" r:id="rId8"/>
    <p:sldId id="318" r:id="rId9"/>
    <p:sldId id="319" r:id="rId10"/>
    <p:sldId id="273"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70"/>
  </p:normalViewPr>
  <p:slideViewPr>
    <p:cSldViewPr snapToGrid="0">
      <p:cViewPr varScale="1">
        <p:scale>
          <a:sx n="71" d="100"/>
          <a:sy n="71" d="100"/>
        </p:scale>
        <p:origin x="235" y="62"/>
      </p:cViewPr>
      <p:guideLst/>
    </p:cSldViewPr>
  </p:slideViewPr>
  <p:outlineViewPr>
    <p:cViewPr>
      <p:scale>
        <a:sx n="33" d="100"/>
        <a:sy n="33" d="100"/>
      </p:scale>
      <p:origin x="0" y="-1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4B388-E013-421E-AC76-1789D9CCD3A1}"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82043577-FEB1-4F77-813E-C118BC010632}">
      <dgm:prSet custT="1"/>
      <dgm:spPr/>
      <dgm:t>
        <a:bodyPr/>
        <a:lstStyle/>
        <a:p>
          <a:r>
            <a:rPr lang="lv-LV" sz="2400" noProof="0" dirty="0">
              <a:latin typeface="Times New Roman" panose="02020603050405020304" pitchFamily="18" charset="0"/>
              <a:cs typeface="Times New Roman" panose="02020603050405020304" pitchFamily="18" charset="0"/>
            </a:rPr>
            <a:t>Starpziņojuma prezentācija - PĒTĪJUMA 1DAĻA</a:t>
          </a:r>
        </a:p>
      </dgm:t>
    </dgm:pt>
    <dgm:pt modelId="{F19EA7BA-5D53-475D-BBB5-DDECA2E417E7}" type="parTrans" cxnId="{4EF33311-B84B-433C-B12F-725880343AF5}">
      <dgm:prSet/>
      <dgm:spPr/>
      <dgm:t>
        <a:bodyPr/>
        <a:lstStyle/>
        <a:p>
          <a:endParaRPr lang="lv-LV" sz="1400" noProof="0" dirty="0">
            <a:latin typeface="Times New Roman" panose="02020603050405020304" pitchFamily="18" charset="0"/>
            <a:cs typeface="Times New Roman" panose="02020603050405020304" pitchFamily="18" charset="0"/>
          </a:endParaRPr>
        </a:p>
      </dgm:t>
    </dgm:pt>
    <dgm:pt modelId="{B8D0CBE4-9083-4674-AAD7-D31429CD1E28}" type="sibTrans" cxnId="{4EF33311-B84B-433C-B12F-725880343AF5}">
      <dgm:prSet/>
      <dgm:spPr/>
      <dgm:t>
        <a:bodyPr/>
        <a:lstStyle/>
        <a:p>
          <a:endParaRPr lang="lv-LV" sz="1400" noProof="0" dirty="0">
            <a:latin typeface="Times New Roman" panose="02020603050405020304" pitchFamily="18" charset="0"/>
            <a:cs typeface="Times New Roman" panose="02020603050405020304" pitchFamily="18" charset="0"/>
          </a:endParaRPr>
        </a:p>
      </dgm:t>
    </dgm:pt>
    <dgm:pt modelId="{AD2B35E6-D616-41C1-A96C-CF2AE4C71BA1}">
      <dgm:prSet custT="1"/>
      <dgm:spPr/>
      <dgm:t>
        <a:bodyPr/>
        <a:lstStyle/>
        <a:p>
          <a:r>
            <a:rPr lang="lv-LV" sz="2400" noProof="0" dirty="0">
              <a:latin typeface="Times New Roman" panose="02020603050405020304" pitchFamily="18" charset="0"/>
              <a:cs typeface="Times New Roman" panose="02020603050405020304" pitchFamily="18" charset="0"/>
            </a:rPr>
            <a:t>Starpziņojuma prezentācija - PĒTĪJUMA 2 DAĻA</a:t>
          </a:r>
        </a:p>
      </dgm:t>
    </dgm:pt>
    <dgm:pt modelId="{962FB94B-2EFD-4869-8F49-07CD026BAB0B}" type="parTrans" cxnId="{6B0316E3-0E05-42E3-8E04-554917690238}">
      <dgm:prSet/>
      <dgm:spPr/>
      <dgm:t>
        <a:bodyPr/>
        <a:lstStyle/>
        <a:p>
          <a:endParaRPr lang="lv-LV" sz="1400" noProof="0" dirty="0"/>
        </a:p>
      </dgm:t>
    </dgm:pt>
    <dgm:pt modelId="{AD0505BD-19A2-4D57-A71E-C179C4BA5068}" type="sibTrans" cxnId="{6B0316E3-0E05-42E3-8E04-554917690238}">
      <dgm:prSet/>
      <dgm:spPr/>
      <dgm:t>
        <a:bodyPr/>
        <a:lstStyle/>
        <a:p>
          <a:endParaRPr lang="lv-LV" sz="1400" noProof="0" dirty="0"/>
        </a:p>
      </dgm:t>
    </dgm:pt>
    <dgm:pt modelId="{2C4C7E5B-A61A-4A27-A919-C7049FAFF3FA}">
      <dgm:prSet custT="1"/>
      <dgm:spPr/>
      <dgm:t>
        <a:bodyPr/>
        <a:lstStyle/>
        <a:p>
          <a:r>
            <a:rPr lang="lv-LV" sz="2400" noProof="0" dirty="0">
              <a:latin typeface="Times New Roman" panose="02020603050405020304" pitchFamily="18" charset="0"/>
              <a:cs typeface="Times New Roman" panose="02020603050405020304" pitchFamily="18" charset="0"/>
            </a:rPr>
            <a:t>Jautājumi, nākamie soļi un kopsavilkums</a:t>
          </a:r>
        </a:p>
      </dgm:t>
    </dgm:pt>
    <dgm:pt modelId="{8E0ACD79-F533-41DA-AAC2-7A230132996C}" type="parTrans" cxnId="{34BD5F4C-BE04-4915-B677-D6AEF6D4EAA0}">
      <dgm:prSet/>
      <dgm:spPr/>
      <dgm:t>
        <a:bodyPr/>
        <a:lstStyle/>
        <a:p>
          <a:endParaRPr lang="lv-LV" sz="1400" noProof="0" dirty="0"/>
        </a:p>
      </dgm:t>
    </dgm:pt>
    <dgm:pt modelId="{9E7D28E5-6812-4B10-B8F9-BA5CBC4B4C9E}" type="sibTrans" cxnId="{34BD5F4C-BE04-4915-B677-D6AEF6D4EAA0}">
      <dgm:prSet/>
      <dgm:spPr/>
      <dgm:t>
        <a:bodyPr/>
        <a:lstStyle/>
        <a:p>
          <a:endParaRPr lang="lv-LV" sz="1400" noProof="0" dirty="0"/>
        </a:p>
      </dgm:t>
    </dgm:pt>
    <dgm:pt modelId="{2DBCBE3F-64B9-4496-8203-C355365091E8}" type="pres">
      <dgm:prSet presAssocID="{E524B388-E013-421E-AC76-1789D9CCD3A1}" presName="linear" presStyleCnt="0">
        <dgm:presLayoutVars>
          <dgm:dir/>
          <dgm:animLvl val="lvl"/>
          <dgm:resizeHandles val="exact"/>
        </dgm:presLayoutVars>
      </dgm:prSet>
      <dgm:spPr/>
    </dgm:pt>
    <dgm:pt modelId="{06F9614A-E4B3-4DBD-8A47-FA258953B47E}" type="pres">
      <dgm:prSet presAssocID="{82043577-FEB1-4F77-813E-C118BC010632}" presName="parentLin" presStyleCnt="0"/>
      <dgm:spPr/>
    </dgm:pt>
    <dgm:pt modelId="{324E638A-A7DF-4FF7-A5C3-7DF711B1498A}" type="pres">
      <dgm:prSet presAssocID="{82043577-FEB1-4F77-813E-C118BC010632}" presName="parentLeftMargin" presStyleLbl="node1" presStyleIdx="0" presStyleCnt="3"/>
      <dgm:spPr/>
    </dgm:pt>
    <dgm:pt modelId="{AC7B4C0F-04EC-489F-BB34-99255D05A24A}" type="pres">
      <dgm:prSet presAssocID="{82043577-FEB1-4F77-813E-C118BC010632}" presName="parentText" presStyleLbl="node1" presStyleIdx="0" presStyleCnt="3">
        <dgm:presLayoutVars>
          <dgm:chMax val="0"/>
          <dgm:bulletEnabled val="1"/>
        </dgm:presLayoutVars>
      </dgm:prSet>
      <dgm:spPr/>
    </dgm:pt>
    <dgm:pt modelId="{1825216A-C8E5-40EA-AA3C-51E6974D7944}" type="pres">
      <dgm:prSet presAssocID="{82043577-FEB1-4F77-813E-C118BC010632}" presName="negativeSpace" presStyleCnt="0"/>
      <dgm:spPr/>
    </dgm:pt>
    <dgm:pt modelId="{83B4C4A7-BD79-40B2-A871-C459326AD8BB}" type="pres">
      <dgm:prSet presAssocID="{82043577-FEB1-4F77-813E-C118BC010632}" presName="childText" presStyleLbl="conFgAcc1" presStyleIdx="0" presStyleCnt="3">
        <dgm:presLayoutVars>
          <dgm:bulletEnabled val="1"/>
        </dgm:presLayoutVars>
      </dgm:prSet>
      <dgm:spPr/>
    </dgm:pt>
    <dgm:pt modelId="{630B3440-DAFB-4DEF-90E5-447AC8996C1E}" type="pres">
      <dgm:prSet presAssocID="{B8D0CBE4-9083-4674-AAD7-D31429CD1E28}" presName="spaceBetweenRectangles" presStyleCnt="0"/>
      <dgm:spPr/>
    </dgm:pt>
    <dgm:pt modelId="{D279B5A0-ADD7-415E-B8E5-3C7E2E5BFDD2}" type="pres">
      <dgm:prSet presAssocID="{AD2B35E6-D616-41C1-A96C-CF2AE4C71BA1}" presName="parentLin" presStyleCnt="0"/>
      <dgm:spPr/>
    </dgm:pt>
    <dgm:pt modelId="{088F3AA0-18AB-4939-94F1-01B7F99B0794}" type="pres">
      <dgm:prSet presAssocID="{AD2B35E6-D616-41C1-A96C-CF2AE4C71BA1}" presName="parentLeftMargin" presStyleLbl="node1" presStyleIdx="0" presStyleCnt="3"/>
      <dgm:spPr/>
    </dgm:pt>
    <dgm:pt modelId="{1EE9A009-1B4B-4BD1-BB33-B927C0AEBEC4}" type="pres">
      <dgm:prSet presAssocID="{AD2B35E6-D616-41C1-A96C-CF2AE4C71BA1}" presName="parentText" presStyleLbl="node1" presStyleIdx="1" presStyleCnt="3">
        <dgm:presLayoutVars>
          <dgm:chMax val="0"/>
          <dgm:bulletEnabled val="1"/>
        </dgm:presLayoutVars>
      </dgm:prSet>
      <dgm:spPr/>
    </dgm:pt>
    <dgm:pt modelId="{0FC8376A-06F8-4B4C-91F9-91EF17ADD911}" type="pres">
      <dgm:prSet presAssocID="{AD2B35E6-D616-41C1-A96C-CF2AE4C71BA1}" presName="negativeSpace" presStyleCnt="0"/>
      <dgm:spPr/>
    </dgm:pt>
    <dgm:pt modelId="{613D2920-5B26-460F-B4D2-43057DB4A865}" type="pres">
      <dgm:prSet presAssocID="{AD2B35E6-D616-41C1-A96C-CF2AE4C71BA1}" presName="childText" presStyleLbl="conFgAcc1" presStyleIdx="1" presStyleCnt="3">
        <dgm:presLayoutVars>
          <dgm:bulletEnabled val="1"/>
        </dgm:presLayoutVars>
      </dgm:prSet>
      <dgm:spPr/>
    </dgm:pt>
    <dgm:pt modelId="{08F408C6-3F23-49AB-AAEB-6598BE32ED7D}" type="pres">
      <dgm:prSet presAssocID="{AD0505BD-19A2-4D57-A71E-C179C4BA5068}" presName="spaceBetweenRectangles" presStyleCnt="0"/>
      <dgm:spPr/>
    </dgm:pt>
    <dgm:pt modelId="{03C15B73-6351-4635-AF23-3DC4017EF98A}" type="pres">
      <dgm:prSet presAssocID="{2C4C7E5B-A61A-4A27-A919-C7049FAFF3FA}" presName="parentLin" presStyleCnt="0"/>
      <dgm:spPr/>
    </dgm:pt>
    <dgm:pt modelId="{9C261F91-3F61-4D89-9D94-6C31BA56FA34}" type="pres">
      <dgm:prSet presAssocID="{2C4C7E5B-A61A-4A27-A919-C7049FAFF3FA}" presName="parentLeftMargin" presStyleLbl="node1" presStyleIdx="1" presStyleCnt="3"/>
      <dgm:spPr/>
    </dgm:pt>
    <dgm:pt modelId="{FF006632-6295-4CB0-A8F7-655898C74B09}" type="pres">
      <dgm:prSet presAssocID="{2C4C7E5B-A61A-4A27-A919-C7049FAFF3FA}" presName="parentText" presStyleLbl="node1" presStyleIdx="2" presStyleCnt="3">
        <dgm:presLayoutVars>
          <dgm:chMax val="0"/>
          <dgm:bulletEnabled val="1"/>
        </dgm:presLayoutVars>
      </dgm:prSet>
      <dgm:spPr/>
    </dgm:pt>
    <dgm:pt modelId="{164C98E5-62CA-498C-8581-3634BC271968}" type="pres">
      <dgm:prSet presAssocID="{2C4C7E5B-A61A-4A27-A919-C7049FAFF3FA}" presName="negativeSpace" presStyleCnt="0"/>
      <dgm:spPr/>
    </dgm:pt>
    <dgm:pt modelId="{00F13777-0B66-48B0-8F86-538052A754BB}" type="pres">
      <dgm:prSet presAssocID="{2C4C7E5B-A61A-4A27-A919-C7049FAFF3FA}" presName="childText" presStyleLbl="conFgAcc1" presStyleIdx="2" presStyleCnt="3">
        <dgm:presLayoutVars>
          <dgm:bulletEnabled val="1"/>
        </dgm:presLayoutVars>
      </dgm:prSet>
      <dgm:spPr/>
    </dgm:pt>
  </dgm:ptLst>
  <dgm:cxnLst>
    <dgm:cxn modelId="{62776C0B-C059-448A-96DA-802BE60355B6}" type="presOf" srcId="{2C4C7E5B-A61A-4A27-A919-C7049FAFF3FA}" destId="{9C261F91-3F61-4D89-9D94-6C31BA56FA34}" srcOrd="0" destOrd="0" presId="urn:microsoft.com/office/officeart/2005/8/layout/list1"/>
    <dgm:cxn modelId="{4EF33311-B84B-433C-B12F-725880343AF5}" srcId="{E524B388-E013-421E-AC76-1789D9CCD3A1}" destId="{82043577-FEB1-4F77-813E-C118BC010632}" srcOrd="0" destOrd="0" parTransId="{F19EA7BA-5D53-475D-BBB5-DDECA2E417E7}" sibTransId="{B8D0CBE4-9083-4674-AAD7-D31429CD1E28}"/>
    <dgm:cxn modelId="{70F74E43-5319-4BEF-8CDE-216D9F7ED069}" type="presOf" srcId="{E524B388-E013-421E-AC76-1789D9CCD3A1}" destId="{2DBCBE3F-64B9-4496-8203-C355365091E8}" srcOrd="0" destOrd="0" presId="urn:microsoft.com/office/officeart/2005/8/layout/list1"/>
    <dgm:cxn modelId="{34BD5F4C-BE04-4915-B677-D6AEF6D4EAA0}" srcId="{E524B388-E013-421E-AC76-1789D9CCD3A1}" destId="{2C4C7E5B-A61A-4A27-A919-C7049FAFF3FA}" srcOrd="2" destOrd="0" parTransId="{8E0ACD79-F533-41DA-AAC2-7A230132996C}" sibTransId="{9E7D28E5-6812-4B10-B8F9-BA5CBC4B4C9E}"/>
    <dgm:cxn modelId="{1009926E-8333-40A9-9C14-3A82A072EB34}" type="presOf" srcId="{2C4C7E5B-A61A-4A27-A919-C7049FAFF3FA}" destId="{FF006632-6295-4CB0-A8F7-655898C74B09}" srcOrd="1" destOrd="0" presId="urn:microsoft.com/office/officeart/2005/8/layout/list1"/>
    <dgm:cxn modelId="{7752D48A-115D-4C1D-A035-ECC1A174130F}" type="presOf" srcId="{AD2B35E6-D616-41C1-A96C-CF2AE4C71BA1}" destId="{088F3AA0-18AB-4939-94F1-01B7F99B0794}" srcOrd="0" destOrd="0" presId="urn:microsoft.com/office/officeart/2005/8/layout/list1"/>
    <dgm:cxn modelId="{A143B2BC-A527-4CF5-8474-73983C88F9C2}" type="presOf" srcId="{82043577-FEB1-4F77-813E-C118BC010632}" destId="{324E638A-A7DF-4FF7-A5C3-7DF711B1498A}" srcOrd="0" destOrd="0" presId="urn:microsoft.com/office/officeart/2005/8/layout/list1"/>
    <dgm:cxn modelId="{73008AC7-49F8-4400-96C9-DA20A76D18E6}" type="presOf" srcId="{82043577-FEB1-4F77-813E-C118BC010632}" destId="{AC7B4C0F-04EC-489F-BB34-99255D05A24A}" srcOrd="1" destOrd="0" presId="urn:microsoft.com/office/officeart/2005/8/layout/list1"/>
    <dgm:cxn modelId="{5D9C89CC-7235-495E-91D3-16A482D17C4C}" type="presOf" srcId="{AD2B35E6-D616-41C1-A96C-CF2AE4C71BA1}" destId="{1EE9A009-1B4B-4BD1-BB33-B927C0AEBEC4}" srcOrd="1" destOrd="0" presId="urn:microsoft.com/office/officeart/2005/8/layout/list1"/>
    <dgm:cxn modelId="{6B0316E3-0E05-42E3-8E04-554917690238}" srcId="{E524B388-E013-421E-AC76-1789D9CCD3A1}" destId="{AD2B35E6-D616-41C1-A96C-CF2AE4C71BA1}" srcOrd="1" destOrd="0" parTransId="{962FB94B-2EFD-4869-8F49-07CD026BAB0B}" sibTransId="{AD0505BD-19A2-4D57-A71E-C179C4BA5068}"/>
    <dgm:cxn modelId="{3CE85860-45DC-4CF6-8D44-4EE55CD00ABF}" type="presParOf" srcId="{2DBCBE3F-64B9-4496-8203-C355365091E8}" destId="{06F9614A-E4B3-4DBD-8A47-FA258953B47E}" srcOrd="0" destOrd="0" presId="urn:microsoft.com/office/officeart/2005/8/layout/list1"/>
    <dgm:cxn modelId="{442578AE-088F-43D4-B142-FBDA04F5F243}" type="presParOf" srcId="{06F9614A-E4B3-4DBD-8A47-FA258953B47E}" destId="{324E638A-A7DF-4FF7-A5C3-7DF711B1498A}" srcOrd="0" destOrd="0" presId="urn:microsoft.com/office/officeart/2005/8/layout/list1"/>
    <dgm:cxn modelId="{BBE2E062-800B-4DF8-9788-5BD7C5CE454C}" type="presParOf" srcId="{06F9614A-E4B3-4DBD-8A47-FA258953B47E}" destId="{AC7B4C0F-04EC-489F-BB34-99255D05A24A}" srcOrd="1" destOrd="0" presId="urn:microsoft.com/office/officeart/2005/8/layout/list1"/>
    <dgm:cxn modelId="{0455ACD0-0440-41B7-B75B-2F8AF73FDD02}" type="presParOf" srcId="{2DBCBE3F-64B9-4496-8203-C355365091E8}" destId="{1825216A-C8E5-40EA-AA3C-51E6974D7944}" srcOrd="1" destOrd="0" presId="urn:microsoft.com/office/officeart/2005/8/layout/list1"/>
    <dgm:cxn modelId="{1CAE01C6-EAF1-490E-8343-7A3717337DC9}" type="presParOf" srcId="{2DBCBE3F-64B9-4496-8203-C355365091E8}" destId="{83B4C4A7-BD79-40B2-A871-C459326AD8BB}" srcOrd="2" destOrd="0" presId="urn:microsoft.com/office/officeart/2005/8/layout/list1"/>
    <dgm:cxn modelId="{DBCC90BC-B8DC-4963-AE83-2B7D69570663}" type="presParOf" srcId="{2DBCBE3F-64B9-4496-8203-C355365091E8}" destId="{630B3440-DAFB-4DEF-90E5-447AC8996C1E}" srcOrd="3" destOrd="0" presId="urn:microsoft.com/office/officeart/2005/8/layout/list1"/>
    <dgm:cxn modelId="{B3063328-AFDD-40A0-BDE1-DE30BD47FF77}" type="presParOf" srcId="{2DBCBE3F-64B9-4496-8203-C355365091E8}" destId="{D279B5A0-ADD7-415E-B8E5-3C7E2E5BFDD2}" srcOrd="4" destOrd="0" presId="urn:microsoft.com/office/officeart/2005/8/layout/list1"/>
    <dgm:cxn modelId="{637A10B6-18AE-4FBC-AED6-6A2C6165CE70}" type="presParOf" srcId="{D279B5A0-ADD7-415E-B8E5-3C7E2E5BFDD2}" destId="{088F3AA0-18AB-4939-94F1-01B7F99B0794}" srcOrd="0" destOrd="0" presId="urn:microsoft.com/office/officeart/2005/8/layout/list1"/>
    <dgm:cxn modelId="{ED283BBE-2176-49AC-83F6-7B7EB9589A2E}" type="presParOf" srcId="{D279B5A0-ADD7-415E-B8E5-3C7E2E5BFDD2}" destId="{1EE9A009-1B4B-4BD1-BB33-B927C0AEBEC4}" srcOrd="1" destOrd="0" presId="urn:microsoft.com/office/officeart/2005/8/layout/list1"/>
    <dgm:cxn modelId="{D07E1C63-A432-4154-AC2F-16B4AC1B90D5}" type="presParOf" srcId="{2DBCBE3F-64B9-4496-8203-C355365091E8}" destId="{0FC8376A-06F8-4B4C-91F9-91EF17ADD911}" srcOrd="5" destOrd="0" presId="urn:microsoft.com/office/officeart/2005/8/layout/list1"/>
    <dgm:cxn modelId="{8003275D-5751-4652-BCF6-ADD7DD7D03EA}" type="presParOf" srcId="{2DBCBE3F-64B9-4496-8203-C355365091E8}" destId="{613D2920-5B26-460F-B4D2-43057DB4A865}" srcOrd="6" destOrd="0" presId="urn:microsoft.com/office/officeart/2005/8/layout/list1"/>
    <dgm:cxn modelId="{26F219A3-C0BA-44A1-A69E-64BA18EB6002}" type="presParOf" srcId="{2DBCBE3F-64B9-4496-8203-C355365091E8}" destId="{08F408C6-3F23-49AB-AAEB-6598BE32ED7D}" srcOrd="7" destOrd="0" presId="urn:microsoft.com/office/officeart/2005/8/layout/list1"/>
    <dgm:cxn modelId="{B6FAA095-4A3D-4558-8BB3-ADB599443034}" type="presParOf" srcId="{2DBCBE3F-64B9-4496-8203-C355365091E8}" destId="{03C15B73-6351-4635-AF23-3DC4017EF98A}" srcOrd="8" destOrd="0" presId="urn:microsoft.com/office/officeart/2005/8/layout/list1"/>
    <dgm:cxn modelId="{137E1A21-80C1-45E9-88CF-C4B326F1F140}" type="presParOf" srcId="{03C15B73-6351-4635-AF23-3DC4017EF98A}" destId="{9C261F91-3F61-4D89-9D94-6C31BA56FA34}" srcOrd="0" destOrd="0" presId="urn:microsoft.com/office/officeart/2005/8/layout/list1"/>
    <dgm:cxn modelId="{403A22D0-FB85-439B-A32A-05D965AFDE5F}" type="presParOf" srcId="{03C15B73-6351-4635-AF23-3DC4017EF98A}" destId="{FF006632-6295-4CB0-A8F7-655898C74B09}" srcOrd="1" destOrd="0" presId="urn:microsoft.com/office/officeart/2005/8/layout/list1"/>
    <dgm:cxn modelId="{BBCE9974-942E-452E-AE0E-49679E909828}" type="presParOf" srcId="{2DBCBE3F-64B9-4496-8203-C355365091E8}" destId="{164C98E5-62CA-498C-8581-3634BC271968}" srcOrd="9" destOrd="0" presId="urn:microsoft.com/office/officeart/2005/8/layout/list1"/>
    <dgm:cxn modelId="{59020D63-8A08-4B79-84D7-F64ECBF52774}" type="presParOf" srcId="{2DBCBE3F-64B9-4496-8203-C355365091E8}" destId="{00F13777-0B66-48B0-8F86-538052A754B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C4A7-BD79-40B2-A871-C459326AD8BB}">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C7B4C0F-04EC-489F-BB34-99255D05A24A}">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lv-LV" sz="2400" kern="1200" noProof="0" dirty="0">
              <a:latin typeface="Times New Roman" panose="02020603050405020304" pitchFamily="18" charset="0"/>
              <a:cs typeface="Times New Roman" panose="02020603050405020304" pitchFamily="18" charset="0"/>
            </a:rPr>
            <a:t>Starpziņojuma prezentācija - PĒTĪJUMA 1DAĻA</a:t>
          </a:r>
        </a:p>
      </dsp:txBody>
      <dsp:txXfrm>
        <a:off x="392424" y="107103"/>
        <a:ext cx="4548617" cy="1092154"/>
      </dsp:txXfrm>
    </dsp:sp>
    <dsp:sp modelId="{613D2920-5B26-460F-B4D2-43057DB4A865}">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1EE9A009-1B4B-4BD1-BB33-B927C0AEBEC4}">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lv-LV" sz="2400" kern="1200" noProof="0" dirty="0">
              <a:latin typeface="Times New Roman" panose="02020603050405020304" pitchFamily="18" charset="0"/>
              <a:cs typeface="Times New Roman" panose="02020603050405020304" pitchFamily="18" charset="0"/>
            </a:rPr>
            <a:t>Starpziņojuma prezentācija - PĒTĪJUMA 2 DAĻA</a:t>
          </a:r>
        </a:p>
      </dsp:txBody>
      <dsp:txXfrm>
        <a:off x="392424" y="1966863"/>
        <a:ext cx="4548617" cy="1092154"/>
      </dsp:txXfrm>
    </dsp:sp>
    <dsp:sp modelId="{00F13777-0B66-48B0-8F86-538052A754BB}">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FF006632-6295-4CB0-A8F7-655898C74B09}">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lv-LV" sz="2400" kern="1200" noProof="0" dirty="0">
              <a:latin typeface="Times New Roman" panose="02020603050405020304" pitchFamily="18" charset="0"/>
              <a:cs typeface="Times New Roman" panose="02020603050405020304" pitchFamily="18" charset="0"/>
            </a:rPr>
            <a:t>Jautājumi, nākamie soļi un kopsavilkums</a:t>
          </a:r>
        </a:p>
      </dsp:txBody>
      <dsp:txXfrm>
        <a:off x="392424" y="3826623"/>
        <a:ext cx="4548617"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CADA2-3DB3-D14D-B75E-08458EE96903}" type="datetimeFigureOut">
              <a:rPr lang="en-RU" smtClean="0"/>
              <a:t>09/05/2024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2DC73-0E37-BE4C-A2EE-2095FC42279A}" type="slidenum">
              <a:rPr lang="en-RU" smtClean="0"/>
              <a:t>‹#›</a:t>
            </a:fld>
            <a:endParaRPr lang="en-RU"/>
          </a:p>
        </p:txBody>
      </p:sp>
    </p:spTree>
    <p:extLst>
      <p:ext uri="{BB962C8B-B14F-4D97-AF65-F5344CB8AC3E}">
        <p14:creationId xmlns:p14="http://schemas.microsoft.com/office/powerpoint/2010/main" val="404583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5CA2DC73-0E37-BE4C-A2EE-2095FC42279A}" type="slidenum">
              <a:rPr lang="en-RU" smtClean="0"/>
              <a:t>1</a:t>
            </a:fld>
            <a:endParaRPr lang="en-RU"/>
          </a:p>
        </p:txBody>
      </p:sp>
    </p:spTree>
    <p:extLst>
      <p:ext uri="{BB962C8B-B14F-4D97-AF65-F5344CB8AC3E}">
        <p14:creationId xmlns:p14="http://schemas.microsoft.com/office/powerpoint/2010/main" val="155484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A921-DA35-3C55-B14E-D741686168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494CA90-A34F-292C-35DD-E1BA9A75E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62EEA66-CDD2-8916-F592-DC44E9AF25ED}"/>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5" name="Footer Placeholder 4">
            <a:extLst>
              <a:ext uri="{FF2B5EF4-FFF2-40B4-BE49-F238E27FC236}">
                <a16:creationId xmlns:a16="http://schemas.microsoft.com/office/drawing/2014/main" id="{71050553-31D7-F1A2-2326-D41DD99DDA7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359B181-CC04-5FAF-7D16-7E76B16840E7}"/>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34327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48F6-22BA-A8C4-02EE-701E0C4A512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BFC7AC5-9C2B-5E92-888B-CAF4D4EFD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83A2A7E-4F8B-FE02-C268-78507E858CAF}"/>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5" name="Footer Placeholder 4">
            <a:extLst>
              <a:ext uri="{FF2B5EF4-FFF2-40B4-BE49-F238E27FC236}">
                <a16:creationId xmlns:a16="http://schemas.microsoft.com/office/drawing/2014/main" id="{4EDB62DC-8E23-9461-07EB-FF3060EB6B2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8DCE06D-9936-8BD6-BEF0-DE31AB7245F9}"/>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267783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2029C-2623-ACAB-01D8-2C4C7DA24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0A716DD-FB40-461F-2A30-FEF12AD1E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86FAF19-D7F4-5518-A6C9-030F27DCF603}"/>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5" name="Footer Placeholder 4">
            <a:extLst>
              <a:ext uri="{FF2B5EF4-FFF2-40B4-BE49-F238E27FC236}">
                <a16:creationId xmlns:a16="http://schemas.microsoft.com/office/drawing/2014/main" id="{CBF258E9-EE4C-03BE-2255-478D2BD2777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4866FF4-38FD-E85E-CF66-3B594C96367B}"/>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391465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18B7-30C3-A2B4-8739-8262D59F4E9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2E2102C-A0BD-F50A-3034-131B72DD10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A8A2F98-DAB9-7363-7688-2B07ADE0A537}"/>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5" name="Footer Placeholder 4">
            <a:extLst>
              <a:ext uri="{FF2B5EF4-FFF2-40B4-BE49-F238E27FC236}">
                <a16:creationId xmlns:a16="http://schemas.microsoft.com/office/drawing/2014/main" id="{29B04779-DFD6-567F-83A1-89645AD6B13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F01DCF0-91A8-458F-27A1-6E52255597FA}"/>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4751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7AB4-D417-CBA7-6F71-5A3E111797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30AA4016-01C5-D816-2C69-05D5395F4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DAADB-0218-D529-2CF4-F28E53609EC0}"/>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5" name="Footer Placeholder 4">
            <a:extLst>
              <a:ext uri="{FF2B5EF4-FFF2-40B4-BE49-F238E27FC236}">
                <a16:creationId xmlns:a16="http://schemas.microsoft.com/office/drawing/2014/main" id="{5BE589BD-743D-ED32-F60C-2B767DF6692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23942AF-6055-09E6-2A95-9C02134BC383}"/>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343427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6B78-ADF0-C0CF-BE02-EABDC218CAC7}"/>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0E12AA9-CEA9-9884-A5F9-6A32C4B628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EFA59952-F527-4E99-5CEF-824D046481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4DFFDF40-1F28-BBD6-54EF-0A4A2B8142C3}"/>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6" name="Footer Placeholder 5">
            <a:extLst>
              <a:ext uri="{FF2B5EF4-FFF2-40B4-BE49-F238E27FC236}">
                <a16:creationId xmlns:a16="http://schemas.microsoft.com/office/drawing/2014/main" id="{72C42129-9CA6-2DA4-28B4-5A1F19BDC26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26DA361-A76F-9E43-36E2-1942AAAF713C}"/>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301947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F3A8-1225-5D59-6F1E-89D079D8C023}"/>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A69FCBC-E60C-0E89-0A53-B786D4010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B5C4EB-A353-0B27-BA25-CAFE79792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2F79E40-78A1-E058-9C20-35265D5AD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EB3951-92AC-02FC-6387-6E75724EA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35E1E75B-5FAE-D263-8D67-6C50FE008E9B}"/>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8" name="Footer Placeholder 7">
            <a:extLst>
              <a:ext uri="{FF2B5EF4-FFF2-40B4-BE49-F238E27FC236}">
                <a16:creationId xmlns:a16="http://schemas.microsoft.com/office/drawing/2014/main" id="{B6B40FFB-CA8B-8D56-C0DD-CD21A00259B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6838851-1AFB-BC22-D1A6-0D15DD8ADB1C}"/>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35963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88CA-9B19-854E-87AF-831864B4216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9E65040-23C1-071F-8BD4-F2ACE1A659F4}"/>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4" name="Footer Placeholder 3">
            <a:extLst>
              <a:ext uri="{FF2B5EF4-FFF2-40B4-BE49-F238E27FC236}">
                <a16:creationId xmlns:a16="http://schemas.microsoft.com/office/drawing/2014/main" id="{29B4CA0B-8170-81B5-893E-8D27371A5528}"/>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B49EDD35-D0B4-499C-8A38-BE26F9B42D7D}"/>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372082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3BB36-E5E6-E87A-E099-3A7E541AF5DB}"/>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3" name="Footer Placeholder 2">
            <a:extLst>
              <a:ext uri="{FF2B5EF4-FFF2-40B4-BE49-F238E27FC236}">
                <a16:creationId xmlns:a16="http://schemas.microsoft.com/office/drawing/2014/main" id="{71A27BAE-397D-F82C-5A2D-F298E2480DA5}"/>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192A0983-A023-8FD2-13E8-7DE6547D8719}"/>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57634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639C-FC0C-B813-1811-01161ED2C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AB900180-BA43-3518-9F58-E987F441F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636B85F-7923-DA7C-07D5-2F7EF7D12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B0528-D4CC-CE0B-FB03-F777E482E11D}"/>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6" name="Footer Placeholder 5">
            <a:extLst>
              <a:ext uri="{FF2B5EF4-FFF2-40B4-BE49-F238E27FC236}">
                <a16:creationId xmlns:a16="http://schemas.microsoft.com/office/drawing/2014/main" id="{10405528-7C4D-4D39-04CC-24F7205114F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EF2886C-40D2-2BFC-A955-8AA737257123}"/>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96772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B4DE-D86D-8164-83C2-EB5A987B4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F89A851-4E42-6DEA-1FC3-F01FC21E5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7FCFA453-7F2A-A11B-A523-8CA675557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057CE-01C1-0598-071F-7FC05FB8242A}"/>
              </a:ext>
            </a:extLst>
          </p:cNvPr>
          <p:cNvSpPr>
            <a:spLocks noGrp="1"/>
          </p:cNvSpPr>
          <p:nvPr>
            <p:ph type="dt" sz="half" idx="10"/>
          </p:nvPr>
        </p:nvSpPr>
        <p:spPr/>
        <p:txBody>
          <a:bodyPr/>
          <a:lstStyle/>
          <a:p>
            <a:fld id="{7FAE38E7-67E4-4E72-8EB0-23A7E62325AC}" type="datetimeFigureOut">
              <a:rPr lang="lv-LV" smtClean="0"/>
              <a:t>05.09.2024</a:t>
            </a:fld>
            <a:endParaRPr lang="lv-LV"/>
          </a:p>
        </p:txBody>
      </p:sp>
      <p:sp>
        <p:nvSpPr>
          <p:cNvPr id="6" name="Footer Placeholder 5">
            <a:extLst>
              <a:ext uri="{FF2B5EF4-FFF2-40B4-BE49-F238E27FC236}">
                <a16:creationId xmlns:a16="http://schemas.microsoft.com/office/drawing/2014/main" id="{AC477610-6272-6FB7-80B0-07D4B37E46B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1A5C9F2-0661-2C30-92EC-88BD73E90A0C}"/>
              </a:ext>
            </a:extLst>
          </p:cNvPr>
          <p:cNvSpPr>
            <a:spLocks noGrp="1"/>
          </p:cNvSpPr>
          <p:nvPr>
            <p:ph type="sldNum" sz="quarter" idx="12"/>
          </p:nvPr>
        </p:nvSpPr>
        <p:spPr/>
        <p:txBody>
          <a:bodyPr/>
          <a:lstStyle/>
          <a:p>
            <a:fld id="{1210CCB1-2BC2-4F21-9FB8-FB7680DBE31B}" type="slidenum">
              <a:rPr lang="lv-LV" smtClean="0"/>
              <a:t>‹#›</a:t>
            </a:fld>
            <a:endParaRPr lang="lv-LV"/>
          </a:p>
        </p:txBody>
      </p:sp>
    </p:spTree>
    <p:extLst>
      <p:ext uri="{BB962C8B-B14F-4D97-AF65-F5344CB8AC3E}">
        <p14:creationId xmlns:p14="http://schemas.microsoft.com/office/powerpoint/2010/main" val="95643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0AB6FE-F4EF-6B24-AB31-9D34727F8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EC6B528-AC9E-D921-F145-6F892E7204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20F20DC-02BA-36DA-C92D-858C8B45D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E38E7-67E4-4E72-8EB0-23A7E62325AC}" type="datetimeFigureOut">
              <a:rPr lang="lv-LV" smtClean="0"/>
              <a:t>05.09.2024</a:t>
            </a:fld>
            <a:endParaRPr lang="lv-LV"/>
          </a:p>
        </p:txBody>
      </p:sp>
      <p:sp>
        <p:nvSpPr>
          <p:cNvPr id="5" name="Footer Placeholder 4">
            <a:extLst>
              <a:ext uri="{FF2B5EF4-FFF2-40B4-BE49-F238E27FC236}">
                <a16:creationId xmlns:a16="http://schemas.microsoft.com/office/drawing/2014/main" id="{59C780CE-406C-091C-971E-5E8D2D97B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480E0117-7CF6-7A73-54CE-46F22E3BA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0CCB1-2BC2-4F21-9FB8-FB7680DBE31B}" type="slidenum">
              <a:rPr lang="lv-LV" smtClean="0"/>
              <a:t>‹#›</a:t>
            </a:fld>
            <a:endParaRPr lang="lv-LV"/>
          </a:p>
        </p:txBody>
      </p:sp>
    </p:spTree>
    <p:extLst>
      <p:ext uri="{BB962C8B-B14F-4D97-AF65-F5344CB8AC3E}">
        <p14:creationId xmlns:p14="http://schemas.microsoft.com/office/powerpoint/2010/main" val="959059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8DEEED-620D-0077-FD0F-D5B6375CB893}"/>
              </a:ext>
            </a:extLst>
          </p:cNvPr>
          <p:cNvPicPr>
            <a:picLocks noChangeAspect="1"/>
          </p:cNvPicPr>
          <p:nvPr/>
        </p:nvPicPr>
        <p:blipFill rotWithShape="1">
          <a:blip r:embed="rId3"/>
          <a:srcRect r="41077"/>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58" name="Freeform: Shape 5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Freeform: Shape 5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7EEFA6-A69F-FB23-C76F-39AE7045AC65}"/>
              </a:ext>
            </a:extLst>
          </p:cNvPr>
          <p:cNvSpPr>
            <a:spLocks noGrp="1"/>
          </p:cNvSpPr>
          <p:nvPr>
            <p:ph type="ctrTitle"/>
          </p:nvPr>
        </p:nvSpPr>
        <p:spPr>
          <a:xfrm>
            <a:off x="477981" y="1122363"/>
            <a:ext cx="4023360" cy="3204134"/>
          </a:xfrm>
        </p:spPr>
        <p:txBody>
          <a:bodyPr anchor="b">
            <a:normAutofit/>
          </a:bodyPr>
          <a:lstStyle/>
          <a:p>
            <a:pPr algn="l">
              <a:spcAft>
                <a:spcPts val="800"/>
              </a:spcAft>
            </a:pPr>
            <a:r>
              <a:rPr lang="lv-LV" sz="2600" dirty="0">
                <a:effectLst/>
                <a:latin typeface="Times New Roman" panose="02020603050405020304" pitchFamily="18" charset="0"/>
                <a:ea typeface="Times New Roman" panose="02020603050405020304" pitchFamily="18" charset="0"/>
              </a:rPr>
              <a:t>Pētījum</a:t>
            </a:r>
            <a:r>
              <a:rPr lang="lv-LV" sz="2600" dirty="0">
                <a:latin typeface="Times New Roman" panose="02020603050405020304" pitchFamily="18" charset="0"/>
                <a:ea typeface="Times New Roman" panose="02020603050405020304" pitchFamily="18" charset="0"/>
              </a:rPr>
              <a:t>a </a:t>
            </a:r>
            <a:r>
              <a:rPr lang="lv-LV" sz="2600" b="1" kern="100" dirty="0">
                <a:effectLst/>
                <a:latin typeface="Times New Roman" panose="02020603050405020304" pitchFamily="18" charset="0"/>
                <a:ea typeface="Calibri" panose="020F0502020204030204" pitchFamily="34" charset="0"/>
                <a:cs typeface="Times New Roman" panose="02020603050405020304" pitchFamily="18" charset="0"/>
              </a:rPr>
              <a:t>“GAUJAS UPES HIDRAULISKĀ MODEĻA UN IETEKMES UZ TAUTSAIMNIECĪBU NOVĒRTĒJUMA IZSTRĀDE”</a:t>
            </a:r>
            <a:br>
              <a:rPr lang="lv-LV" sz="2600" kern="100" dirty="0">
                <a:effectLst/>
                <a:latin typeface="Calibri" panose="020F0502020204030204" pitchFamily="34" charset="0"/>
                <a:ea typeface="Calibri" panose="020F0502020204030204" pitchFamily="34" charset="0"/>
                <a:cs typeface="Times New Roman" panose="02020603050405020304" pitchFamily="18" charset="0"/>
              </a:rPr>
            </a:br>
            <a:r>
              <a:rPr lang="lv-LV" sz="2600" dirty="0">
                <a:effectLst/>
                <a:latin typeface="Times New Roman" panose="02020603050405020304" pitchFamily="18" charset="0"/>
                <a:ea typeface="Times New Roman" panose="02020603050405020304" pitchFamily="18" charset="0"/>
              </a:rPr>
              <a:t>izstrāde</a:t>
            </a:r>
            <a:endParaRPr lang="lv-LV" sz="2600" dirty="0"/>
          </a:p>
        </p:txBody>
      </p:sp>
      <p:sp>
        <p:nvSpPr>
          <p:cNvPr id="3" name="Subtitle 2">
            <a:extLst>
              <a:ext uri="{FF2B5EF4-FFF2-40B4-BE49-F238E27FC236}">
                <a16:creationId xmlns:a16="http://schemas.microsoft.com/office/drawing/2014/main" id="{68E89A6E-FBDD-0E7B-02C0-6F8051ABE146}"/>
              </a:ext>
            </a:extLst>
          </p:cNvPr>
          <p:cNvSpPr>
            <a:spLocks noGrp="1"/>
          </p:cNvSpPr>
          <p:nvPr>
            <p:ph type="subTitle" idx="1"/>
          </p:nvPr>
        </p:nvSpPr>
        <p:spPr>
          <a:xfrm>
            <a:off x="477981" y="4872922"/>
            <a:ext cx="3933306" cy="1208141"/>
          </a:xfrm>
        </p:spPr>
        <p:txBody>
          <a:bodyPr>
            <a:normAutofit/>
          </a:bodyPr>
          <a:lstStyle/>
          <a:p>
            <a:pPr algn="l"/>
            <a:r>
              <a:rPr lang="en-US" sz="2000" dirty="0">
                <a:effectLst/>
                <a:latin typeface="Times New Roman" panose="02020603050405020304" pitchFamily="18" charset="0"/>
                <a:ea typeface="Times New Roman" panose="02020603050405020304" pitchFamily="18" charset="0"/>
              </a:rPr>
              <a:t>PĒTĪJUMA STARPPOSMA ATSKAITE</a:t>
            </a:r>
          </a:p>
          <a:p>
            <a:pPr algn="l"/>
            <a:r>
              <a:rPr lang="en-US" sz="2000" dirty="0">
                <a:latin typeface="Times New Roman" panose="02020603050405020304" pitchFamily="18" charset="0"/>
              </a:rPr>
              <a:t>2024. GADA 21.augusts</a:t>
            </a:r>
            <a:endParaRPr lang="lv-LV" sz="2000" dirty="0"/>
          </a:p>
        </p:txBody>
      </p:sp>
      <p:sp>
        <p:nvSpPr>
          <p:cNvPr id="62" name="Rectangle 6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0A7B9E2-6831-E3BD-A1CE-539FB1FB9D48}"/>
              </a:ext>
            </a:extLst>
          </p:cNvPr>
          <p:cNvPicPr>
            <a:picLocks noChangeAspect="1"/>
          </p:cNvPicPr>
          <p:nvPr/>
        </p:nvPicPr>
        <p:blipFill>
          <a:blip r:embed="rId4"/>
          <a:stretch>
            <a:fillRect/>
          </a:stretch>
        </p:blipFill>
        <p:spPr>
          <a:xfrm>
            <a:off x="407400" y="105520"/>
            <a:ext cx="843596" cy="1004955"/>
          </a:xfrm>
          <a:prstGeom prst="rect">
            <a:avLst/>
          </a:prstGeom>
        </p:spPr>
      </p:pic>
      <p:pic>
        <p:nvPicPr>
          <p:cNvPr id="11" name="Picture 10">
            <a:extLst>
              <a:ext uri="{FF2B5EF4-FFF2-40B4-BE49-F238E27FC236}">
                <a16:creationId xmlns:a16="http://schemas.microsoft.com/office/drawing/2014/main" id="{B44FA9DD-E6BE-9CE4-EC45-7413BC4B8CA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Layer>
                </a14:imgProps>
              </a:ext>
            </a:extLst>
          </a:blip>
          <a:stretch>
            <a:fillRect/>
          </a:stretch>
        </p:blipFill>
        <p:spPr>
          <a:xfrm>
            <a:off x="1456543" y="421341"/>
            <a:ext cx="1130981" cy="659738"/>
          </a:xfrm>
          <a:prstGeom prst="rect">
            <a:avLst/>
          </a:prstGeom>
        </p:spPr>
      </p:pic>
      <p:pic>
        <p:nvPicPr>
          <p:cNvPr id="1026" name="Picture 5">
            <a:extLst>
              <a:ext uri="{FF2B5EF4-FFF2-40B4-BE49-F238E27FC236}">
                <a16:creationId xmlns:a16="http://schemas.microsoft.com/office/drawing/2014/main" id="{87F188AA-CBAC-9222-3854-F616ECFA93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9190" y="845556"/>
            <a:ext cx="1240937" cy="24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83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0B58D-9D22-ECD3-785F-40A92156BF94}"/>
              </a:ext>
            </a:extLst>
          </p:cNvPr>
          <p:cNvSpPr>
            <a:spLocks noGrp="1"/>
          </p:cNvSpPr>
          <p:nvPr>
            <p:ph type="title"/>
          </p:nvPr>
        </p:nvSpPr>
        <p:spPr>
          <a:xfrm>
            <a:off x="640080" y="640080"/>
            <a:ext cx="2752354" cy="2709275"/>
          </a:xfrm>
          <a:prstGeom prst="rect">
            <a:avLst/>
          </a:prstGeom>
          <a:solidFill>
            <a:srgbClr val="3B4A5D"/>
          </a:solidFill>
          <a:ln>
            <a:solidFill>
              <a:srgbClr val="3B4A5D"/>
            </a:solidFill>
          </a:ln>
        </p:spPr>
        <p:txBody>
          <a:bodyPr anchor="ctr">
            <a:normAutofit/>
          </a:bodyPr>
          <a:lstStyle/>
          <a:p>
            <a:pPr algn="ctr"/>
            <a:r>
              <a:rPr lang="lv-LV" sz="2800">
                <a:solidFill>
                  <a:srgbClr val="FFFFFF"/>
                </a:solidFill>
              </a:rPr>
              <a:t>Paldies!</a:t>
            </a:r>
            <a:br>
              <a:rPr lang="lv-LV" sz="2800">
                <a:solidFill>
                  <a:srgbClr val="FFFFFF"/>
                </a:solidFill>
              </a:rPr>
            </a:br>
            <a:br>
              <a:rPr lang="lv-LV" sz="2800">
                <a:solidFill>
                  <a:srgbClr val="FFFFFF"/>
                </a:solidFill>
              </a:rPr>
            </a:br>
            <a:r>
              <a:rPr lang="lv-LV" sz="2800">
                <a:solidFill>
                  <a:srgbClr val="FFFFFF"/>
                </a:solidFill>
              </a:rPr>
              <a:t> </a:t>
            </a:r>
            <a:r>
              <a:rPr lang="lv-LV" sz="2800" dirty="0">
                <a:solidFill>
                  <a:srgbClr val="FFFFFF"/>
                </a:solidFill>
              </a:rPr>
              <a:t>Jautājumi, komentāri, pārdomas? </a:t>
            </a:r>
          </a:p>
        </p:txBody>
      </p:sp>
      <p:pic>
        <p:nvPicPr>
          <p:cNvPr id="7" name="Picture 6" descr="A river with trees and a white circle&#10;&#10;Description automatically generated with medium confidence">
            <a:extLst>
              <a:ext uri="{FF2B5EF4-FFF2-40B4-BE49-F238E27FC236}">
                <a16:creationId xmlns:a16="http://schemas.microsoft.com/office/drawing/2014/main" id="{914AE7F2-1B08-E9F1-8BF0-9594F3B11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872" y="1644702"/>
            <a:ext cx="7616962" cy="4259987"/>
          </a:xfrm>
          <a:prstGeom prst="rect">
            <a:avLst/>
          </a:prstGeom>
        </p:spPr>
      </p:pic>
    </p:spTree>
    <p:extLst>
      <p:ext uri="{BB962C8B-B14F-4D97-AF65-F5344CB8AC3E}">
        <p14:creationId xmlns:p14="http://schemas.microsoft.com/office/powerpoint/2010/main" val="97554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DB849-C395-2561-4C90-5B12F771F5F5}"/>
              </a:ext>
            </a:extLst>
          </p:cNvPr>
          <p:cNvSpPr>
            <a:spLocks noGrp="1"/>
          </p:cNvSpPr>
          <p:nvPr>
            <p:ph type="title"/>
          </p:nvPr>
        </p:nvSpPr>
        <p:spPr>
          <a:xfrm>
            <a:off x="586478" y="1683756"/>
            <a:ext cx="3115265" cy="2396359"/>
          </a:xfrm>
        </p:spPr>
        <p:txBody>
          <a:bodyPr anchor="b">
            <a:normAutofit/>
          </a:bodyPr>
          <a:lstStyle/>
          <a:p>
            <a:pPr algn="r"/>
            <a:r>
              <a:rPr lang="lv-LV" sz="4000" dirty="0">
                <a:solidFill>
                  <a:srgbClr val="FFFFFF"/>
                </a:solidFill>
                <a:latin typeface="Times New Roman" panose="02020603050405020304" pitchFamily="18" charset="0"/>
                <a:cs typeface="Times New Roman" panose="02020603050405020304" pitchFamily="18" charset="0"/>
              </a:rPr>
              <a:t>DARBA KĀRTĪBA</a:t>
            </a:r>
            <a:endParaRPr lang="lv-LV" sz="400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985724F7-10FA-21C5-03FF-CDB631C3E5DF}"/>
              </a:ext>
            </a:extLst>
          </p:cNvPr>
          <p:cNvGraphicFramePr>
            <a:graphicFrameLocks noGrp="1"/>
          </p:cNvGraphicFramePr>
          <p:nvPr>
            <p:ph idx="1"/>
            <p:extLst>
              <p:ext uri="{D42A27DB-BD31-4B8C-83A1-F6EECF244321}">
                <p14:modId xmlns:p14="http://schemas.microsoft.com/office/powerpoint/2010/main" val="347030515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FD3B073-3C75-85DC-9774-07F0C7CB85EF}"/>
              </a:ext>
            </a:extLst>
          </p:cNvPr>
          <p:cNvPicPr>
            <a:picLocks noChangeAspect="1"/>
          </p:cNvPicPr>
          <p:nvPr/>
        </p:nvPicPr>
        <p:blipFill>
          <a:blip r:embed="rId7"/>
          <a:stretch>
            <a:fillRect/>
          </a:stretch>
        </p:blipFill>
        <p:spPr>
          <a:xfrm>
            <a:off x="9827915" y="6204360"/>
            <a:ext cx="2054027" cy="575943"/>
          </a:xfrm>
          <a:prstGeom prst="rect">
            <a:avLst/>
          </a:prstGeom>
        </p:spPr>
      </p:pic>
    </p:spTree>
    <p:extLst>
      <p:ext uri="{BB962C8B-B14F-4D97-AF65-F5344CB8AC3E}">
        <p14:creationId xmlns:p14="http://schemas.microsoft.com/office/powerpoint/2010/main" val="148402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FAC7-0671-8B66-539D-66BC79E28B37}"/>
              </a:ext>
            </a:extLst>
          </p:cNvPr>
          <p:cNvSpPr>
            <a:spLocks noGrp="1"/>
          </p:cNvSpPr>
          <p:nvPr>
            <p:ph type="title"/>
          </p:nvPr>
        </p:nvSpPr>
        <p:spPr>
          <a:xfrm>
            <a:off x="534687" y="1064377"/>
            <a:ext cx="3201366" cy="3387497"/>
          </a:xfrm>
        </p:spPr>
        <p:txBody>
          <a:bodyPr anchor="b">
            <a:normAutofit/>
          </a:bodyPr>
          <a:lstStyle/>
          <a:p>
            <a:pPr algn="r"/>
            <a:r>
              <a:rPr lang="lv-LV" sz="3200" dirty="0">
                <a:solidFill>
                  <a:srgbClr val="FFFFFF"/>
                </a:solidFill>
                <a:latin typeface="Times New Roman" panose="02020603050405020304" pitchFamily="18" charset="0"/>
                <a:cs typeface="Times New Roman" panose="02020603050405020304" pitchFamily="18" charset="0"/>
              </a:rPr>
              <a:t>Ietekmes uz tautsaimniecību novērtējums</a:t>
            </a:r>
          </a:p>
        </p:txBody>
      </p:sp>
      <p:pic>
        <p:nvPicPr>
          <p:cNvPr id="3" name="Picture 2">
            <a:extLst>
              <a:ext uri="{FF2B5EF4-FFF2-40B4-BE49-F238E27FC236}">
                <a16:creationId xmlns:a16="http://schemas.microsoft.com/office/drawing/2014/main" id="{7EF2E5AF-2CD5-50B9-E80F-7D353F98120D}"/>
              </a:ext>
            </a:extLst>
          </p:cNvPr>
          <p:cNvPicPr>
            <a:picLocks noChangeAspect="1"/>
          </p:cNvPicPr>
          <p:nvPr/>
        </p:nvPicPr>
        <p:blipFill>
          <a:blip r:embed="rId2"/>
          <a:stretch>
            <a:fillRect/>
          </a:stretch>
        </p:blipFill>
        <p:spPr>
          <a:xfrm>
            <a:off x="9827915" y="6204360"/>
            <a:ext cx="2054027" cy="575943"/>
          </a:xfrm>
          <a:prstGeom prst="rect">
            <a:avLst/>
          </a:prstGeom>
        </p:spPr>
      </p:pic>
      <p:sp>
        <p:nvSpPr>
          <p:cNvPr id="5" name="Content Placeholder 4">
            <a:extLst>
              <a:ext uri="{FF2B5EF4-FFF2-40B4-BE49-F238E27FC236}">
                <a16:creationId xmlns:a16="http://schemas.microsoft.com/office/drawing/2014/main" id="{559268E4-9022-F68D-ABB1-DAFEE4BF139C}"/>
              </a:ext>
            </a:extLst>
          </p:cNvPr>
          <p:cNvSpPr>
            <a:spLocks noGrp="1"/>
          </p:cNvSpPr>
          <p:nvPr>
            <p:ph idx="1"/>
          </p:nvPr>
        </p:nvSpPr>
        <p:spPr>
          <a:xfrm>
            <a:off x="4905054" y="582706"/>
            <a:ext cx="6448746" cy="5594257"/>
          </a:xfrm>
        </p:spPr>
        <p:txBody>
          <a:bodyPr/>
          <a:lstStyle/>
          <a:p>
            <a:pPr marL="0" indent="0" algn="just">
              <a:buNone/>
            </a:pPr>
            <a:r>
              <a:rPr lang="en-GB" sz="2400" dirty="0" err="1">
                <a:latin typeface="Times New Roman" panose="02020603050405020304" pitchFamily="18" charset="0"/>
                <a:cs typeface="Times New Roman" panose="02020603050405020304" pitchFamily="18" charset="0"/>
              </a:rPr>
              <a:t>Uz</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starpziņojuma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nodošanas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brīdi</a:t>
            </a:r>
            <a:r>
              <a:rPr lang="en-GB" sz="2400"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ir</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izstrādātas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sekojošas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ietekmes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uz</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tautsaimniecību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novērtējuma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sadaļas</a:t>
            </a:r>
            <a:r>
              <a:rPr lang="en-GB" sz="2400" b="1" dirty="0">
                <a:latin typeface="Times New Roman" panose="02020603050405020304" pitchFamily="18" charset="0"/>
                <a:cs typeface="Times New Roman" panose="02020603050405020304" pitchFamily="18" charset="0"/>
              </a:rPr>
              <a:t> :</a:t>
            </a:r>
          </a:p>
          <a:p>
            <a:pPr marL="0" indent="0" algn="just">
              <a:buNone/>
            </a:pPr>
            <a:endParaRPr lang="en-GB" sz="1800" dirty="0">
              <a:latin typeface="Times New Roman" panose="02020603050405020304" pitchFamily="18" charset="0"/>
              <a:cs typeface="Times New Roman" panose="02020603050405020304" pitchFamily="18" charset="0"/>
            </a:endParaRPr>
          </a:p>
          <a:p>
            <a:pPr marL="0" indent="0" algn="just">
              <a:buNone/>
            </a:pPr>
            <a:r>
              <a:rPr lang="en-GB" sz="2000" b="1" dirty="0">
                <a:latin typeface="Times New Roman" panose="02020603050405020304" pitchFamily="18" charset="0"/>
                <a:cs typeface="Times New Roman" panose="02020603050405020304" pitchFamily="18" charset="0"/>
              </a:rPr>
              <a:t>1. </a:t>
            </a:r>
            <a:r>
              <a:rPr lang="en-GB" sz="2000" b="1" dirty="0" err="1">
                <a:latin typeface="Times New Roman" panose="02020603050405020304" pitchFamily="18" charset="0"/>
                <a:cs typeface="Times New Roman" panose="02020603050405020304" pitchFamily="18" charset="0"/>
              </a:rPr>
              <a:t>Vispaŗīgā</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informācija</a:t>
            </a:r>
            <a:endParaRPr lang="en-GB" sz="2000" b="1"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1.1. </a:t>
            </a:r>
            <a:r>
              <a:rPr lang="en-GB" sz="2000" dirty="0" err="1">
                <a:latin typeface="Times New Roman" panose="02020603050405020304" pitchFamily="18" charset="0"/>
                <a:cs typeface="Times New Roman" panose="02020603050405020304" pitchFamily="18" charset="0"/>
              </a:rPr>
              <a:t>Izmaksu</a:t>
            </a:r>
            <a:r>
              <a:rPr lang="en-GB" sz="2000" dirty="0">
                <a:latin typeface="Times New Roman" panose="02020603050405020304" pitchFamily="18" charset="0"/>
                <a:cs typeface="Times New Roman" panose="02020603050405020304" pitchFamily="18" charset="0"/>
              </a:rPr>
              <a:t> un </a:t>
            </a:r>
            <a:r>
              <a:rPr lang="en-GB" sz="2000" dirty="0" err="1">
                <a:latin typeface="Times New Roman" panose="02020603050405020304" pitchFamily="18" charset="0"/>
                <a:cs typeface="Times New Roman" panose="02020603050405020304" pitchFamily="18" charset="0"/>
              </a:rPr>
              <a:t>ieguvumu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analīzes</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mērķi</a:t>
            </a:r>
            <a:r>
              <a:rPr lang="en-GB" sz="2000" dirty="0">
                <a:latin typeface="Times New Roman" panose="02020603050405020304" pitchFamily="18" charset="0"/>
                <a:cs typeface="Times New Roman" panose="02020603050405020304" pitchFamily="18" charset="0"/>
              </a:rPr>
              <a:t> un </a:t>
            </a:r>
            <a:r>
              <a:rPr lang="en-GB" sz="2000" dirty="0" err="1">
                <a:latin typeface="Times New Roman" panose="02020603050405020304" pitchFamily="18" charset="0"/>
                <a:cs typeface="Times New Roman" panose="02020603050405020304" pitchFamily="18" charset="0"/>
              </a:rPr>
              <a:t>uzdevumi</a:t>
            </a:r>
            <a:endParaRPr lang="en-GB" sz="2000"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1.2. </a:t>
            </a:r>
            <a:r>
              <a:rPr lang="en-GB" sz="2000" dirty="0" err="1">
                <a:latin typeface="Times New Roman" panose="02020603050405020304" pitchFamily="18" charset="0"/>
                <a:cs typeface="Times New Roman" panose="02020603050405020304" pitchFamily="18" charset="0"/>
              </a:rPr>
              <a:t>Regulējošā</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normatīvā</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bāze</a:t>
            </a:r>
            <a:endParaRPr lang="en-GB" sz="2000"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1.3. </a:t>
            </a:r>
            <a:r>
              <a:rPr lang="en-GB" sz="2000" dirty="0" err="1">
                <a:latin typeface="Times New Roman" panose="02020603050405020304" pitchFamily="18" charset="0"/>
                <a:cs typeface="Times New Roman" panose="02020603050405020304" pitchFamily="18" charset="0"/>
              </a:rPr>
              <a:t>Atbilstošie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plānošanas</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dokumenti</a:t>
            </a:r>
            <a:endParaRPr lang="en-GB" sz="2000"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1.4. </a:t>
            </a:r>
            <a:r>
              <a:rPr lang="en-GB" sz="2000" dirty="0" err="1">
                <a:latin typeface="Times New Roman" panose="02020603050405020304" pitchFamily="18" charset="0"/>
                <a:cs typeface="Times New Roman" panose="02020603050405020304" pitchFamily="18" charset="0"/>
              </a:rPr>
              <a:t>Latvijas</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pieredze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upju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plūdu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risku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mazināšanā</a:t>
            </a:r>
            <a:endParaRPr lang="en-GB" sz="2000"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1.5. </a:t>
            </a:r>
            <a:r>
              <a:rPr lang="en-GB" sz="2000" dirty="0" err="1">
                <a:latin typeface="Times New Roman" panose="02020603050405020304" pitchFamily="18" charset="0"/>
                <a:cs typeface="Times New Roman" panose="02020603050405020304" pitchFamily="18" charset="0"/>
              </a:rPr>
              <a:t>Ārvalstu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pieredze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upju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plūdu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risku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mazināšanā</a:t>
            </a:r>
            <a:endParaRPr lang="en-GB" sz="2000" dirty="0">
              <a:latin typeface="Times New Roman" panose="02020603050405020304" pitchFamily="18" charset="0"/>
              <a:cs typeface="Times New Roman" panose="02020603050405020304" pitchFamily="18" charset="0"/>
            </a:endParaRPr>
          </a:p>
          <a:p>
            <a:pPr marL="0" indent="0" algn="just">
              <a:buNone/>
            </a:pPr>
            <a:endParaRPr lang="en-GB" sz="1800" dirty="0">
              <a:latin typeface="Times New Roman" panose="02020603050405020304" pitchFamily="18" charset="0"/>
              <a:cs typeface="Times New Roman" panose="02020603050405020304" pitchFamily="18" charset="0"/>
            </a:endParaRPr>
          </a:p>
          <a:p>
            <a:pPr marL="0" indent="0" algn="just">
              <a:buNone/>
            </a:pPr>
            <a:r>
              <a:rPr lang="en-GB" sz="2000" b="1" dirty="0">
                <a:latin typeface="Times New Roman" panose="02020603050405020304" pitchFamily="18" charset="0"/>
                <a:cs typeface="Times New Roman" panose="02020603050405020304" pitchFamily="18" charset="0"/>
              </a:rPr>
              <a:t>2. </a:t>
            </a:r>
            <a:r>
              <a:rPr lang="en-GB" sz="2000" b="1" dirty="0" err="1">
                <a:latin typeface="Times New Roman" panose="02020603050405020304" pitchFamily="18" charset="0"/>
                <a:cs typeface="Times New Roman" panose="02020603050405020304" pitchFamily="18" charset="0"/>
              </a:rPr>
              <a:t>Pretplūdu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risinājumi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Ādažu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novadā</a:t>
            </a:r>
            <a:endParaRPr lang="en-GB" sz="2000" b="1"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2.1. </a:t>
            </a:r>
            <a:r>
              <a:rPr lang="en-GB" sz="2000" dirty="0" err="1">
                <a:latin typeface="Times New Roman" panose="02020603050405020304" pitchFamily="18" charset="0"/>
                <a:cs typeface="Times New Roman" panose="02020603050405020304" pitchFamily="18" charset="0"/>
              </a:rPr>
              <a:t>Sektora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īss</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raksturojums</a:t>
            </a:r>
            <a:endParaRPr lang="en-GB" sz="2000"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2.2. </a:t>
            </a:r>
            <a:r>
              <a:rPr lang="en-GB" sz="2000" dirty="0" err="1">
                <a:latin typeface="Times New Roman" panose="02020603050405020304" pitchFamily="18" charset="0"/>
                <a:cs typeface="Times New Roman" panose="02020603050405020304" pitchFamily="18" charset="0"/>
              </a:rPr>
              <a:t>Sistēmas</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nepieciešamie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uzlabojumi</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86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FAC7-0671-8B66-539D-66BC79E28B37}"/>
              </a:ext>
            </a:extLst>
          </p:cNvPr>
          <p:cNvSpPr>
            <a:spLocks noGrp="1"/>
          </p:cNvSpPr>
          <p:nvPr>
            <p:ph type="title"/>
          </p:nvPr>
        </p:nvSpPr>
        <p:spPr>
          <a:xfrm>
            <a:off x="534687" y="1064377"/>
            <a:ext cx="3201366" cy="3387497"/>
          </a:xfrm>
        </p:spPr>
        <p:txBody>
          <a:bodyPr anchor="b">
            <a:normAutofit/>
          </a:bodyPr>
          <a:lstStyle/>
          <a:p>
            <a:pPr algn="r"/>
            <a:r>
              <a:rPr lang="lv-LV" sz="3200" dirty="0">
                <a:solidFill>
                  <a:srgbClr val="FFFFFF"/>
                </a:solidFill>
                <a:latin typeface="Times New Roman" panose="02020603050405020304" pitchFamily="18" charset="0"/>
                <a:cs typeface="Times New Roman" panose="02020603050405020304" pitchFamily="18" charset="0"/>
              </a:rPr>
              <a:t>1.4. Latvijas pieredze upju plūdu risku mazināšanā </a:t>
            </a:r>
          </a:p>
        </p:txBody>
      </p:sp>
      <p:pic>
        <p:nvPicPr>
          <p:cNvPr id="3" name="Picture 2">
            <a:extLst>
              <a:ext uri="{FF2B5EF4-FFF2-40B4-BE49-F238E27FC236}">
                <a16:creationId xmlns:a16="http://schemas.microsoft.com/office/drawing/2014/main" id="{7EF2E5AF-2CD5-50B9-E80F-7D353F98120D}"/>
              </a:ext>
            </a:extLst>
          </p:cNvPr>
          <p:cNvPicPr>
            <a:picLocks noChangeAspect="1"/>
          </p:cNvPicPr>
          <p:nvPr/>
        </p:nvPicPr>
        <p:blipFill>
          <a:blip r:embed="rId2"/>
          <a:stretch>
            <a:fillRect/>
          </a:stretch>
        </p:blipFill>
        <p:spPr>
          <a:xfrm>
            <a:off x="9827915" y="6204360"/>
            <a:ext cx="2054027" cy="575943"/>
          </a:xfrm>
          <a:prstGeom prst="rect">
            <a:avLst/>
          </a:prstGeom>
        </p:spPr>
      </p:pic>
      <p:sp>
        <p:nvSpPr>
          <p:cNvPr id="5" name="Content Placeholder 4">
            <a:extLst>
              <a:ext uri="{FF2B5EF4-FFF2-40B4-BE49-F238E27FC236}">
                <a16:creationId xmlns:a16="http://schemas.microsoft.com/office/drawing/2014/main" id="{559268E4-9022-F68D-ABB1-DAFEE4BF139C}"/>
              </a:ext>
            </a:extLst>
          </p:cNvPr>
          <p:cNvSpPr>
            <a:spLocks noGrp="1"/>
          </p:cNvSpPr>
          <p:nvPr>
            <p:ph idx="1"/>
          </p:nvPr>
        </p:nvSpPr>
        <p:spPr>
          <a:xfrm>
            <a:off x="4905054" y="582706"/>
            <a:ext cx="6448746" cy="5594257"/>
          </a:xfrm>
        </p:spPr>
        <p:txBody>
          <a:bodyPr>
            <a:normAutofit fontScale="25000" lnSpcReduction="20000"/>
          </a:bodyPr>
          <a:lstStyle/>
          <a:p>
            <a:pPr marL="0" indent="0" algn="just">
              <a:buNone/>
            </a:pPr>
            <a:r>
              <a:rPr lang="lv-LV" sz="5600" b="1" dirty="0">
                <a:effectLst/>
                <a:latin typeface="Times New Roman" panose="02020603050405020304" pitchFamily="18" charset="0"/>
                <a:ea typeface="Times New Roman" panose="02020603050405020304" pitchFamily="18" charset="0"/>
              </a:rPr>
              <a:t>1.4. sadaļā «Latvijas pieredzes upju plūdu risku mazināšanā» </a:t>
            </a:r>
            <a:r>
              <a:rPr lang="lv-LV" sz="5600" dirty="0">
                <a:effectLst/>
                <a:latin typeface="Times New Roman" panose="02020603050405020304" pitchFamily="18" charset="0"/>
                <a:ea typeface="Times New Roman" panose="02020603050405020304" pitchFamily="18" charset="0"/>
              </a:rPr>
              <a:t>tika apskatīta četru </a:t>
            </a:r>
            <a:r>
              <a:rPr lang="lv-LV" sz="5600" dirty="0">
                <a:latin typeface="Times New Roman" panose="02020603050405020304" pitchFamily="18" charset="0"/>
                <a:ea typeface="Times New Roman" panose="02020603050405020304" pitchFamily="18" charset="0"/>
              </a:rPr>
              <a:t>pašvaldību pieredze</a:t>
            </a:r>
            <a:r>
              <a:rPr lang="lv-LV" sz="5600" dirty="0">
                <a:effectLst/>
                <a:latin typeface="Times New Roman" panose="02020603050405020304" pitchFamily="18" charset="0"/>
                <a:ea typeface="Times New Roman" panose="02020603050405020304" pitchFamily="18" charset="0"/>
              </a:rPr>
              <a:t> :</a:t>
            </a:r>
          </a:p>
          <a:p>
            <a:pPr algn="just">
              <a:buFont typeface="Wingdings" pitchFamily="2" charset="2"/>
              <a:buChar char="§"/>
            </a:pPr>
            <a:r>
              <a:rPr lang="lv-LV" sz="5600" b="1" dirty="0">
                <a:effectLst/>
                <a:latin typeface="Times New Roman" panose="02020603050405020304" pitchFamily="18" charset="0"/>
                <a:ea typeface="Times New Roman" panose="02020603050405020304" pitchFamily="18" charset="0"/>
              </a:rPr>
              <a:t>Ogres novads </a:t>
            </a:r>
            <a:r>
              <a:rPr lang="lv-LV" sz="5600" dirty="0">
                <a:effectLst/>
                <a:latin typeface="Times New Roman" panose="02020603050405020304" pitchFamily="18" charset="0"/>
                <a:ea typeface="Times New Roman" panose="02020603050405020304" pitchFamily="18" charset="0"/>
              </a:rPr>
              <a:t>- </a:t>
            </a:r>
            <a:r>
              <a:rPr lang="en-RU" sz="5600" dirty="0">
                <a:effectLst/>
                <a:latin typeface="Times New Roman" panose="02020603050405020304" pitchFamily="18" charset="0"/>
                <a:ea typeface="Times New Roman" panose="02020603050405020304" pitchFamily="18" charset="0"/>
              </a:rPr>
              <a:t>ir īstenoti un/vai šobrīd tiek īstenoti apjomīgi pretplūdu pasākumi, izbūvējot aizsargdambjus</a:t>
            </a:r>
            <a:r>
              <a:rPr lang="lv-LV" sz="5600" dirty="0">
                <a:effectLst/>
                <a:latin typeface="Times New Roman" panose="02020603050405020304" pitchFamily="18" charset="0"/>
                <a:ea typeface="Times New Roman" panose="02020603050405020304" pitchFamily="18" charset="0"/>
              </a:rPr>
              <a:t>;</a:t>
            </a:r>
          </a:p>
          <a:p>
            <a:pPr algn="just">
              <a:buFont typeface="Wingdings" pitchFamily="2" charset="2"/>
              <a:buChar char="§"/>
            </a:pPr>
            <a:r>
              <a:rPr lang="lv-LV" sz="5600" b="1" dirty="0">
                <a:effectLst/>
                <a:latin typeface="Times New Roman" panose="02020603050405020304" pitchFamily="18" charset="0"/>
                <a:ea typeface="Times New Roman" panose="02020603050405020304" pitchFamily="18" charset="0"/>
              </a:rPr>
              <a:t>Ropažu novads </a:t>
            </a:r>
            <a:r>
              <a:rPr lang="lv-LV" sz="5600" dirty="0">
                <a:effectLst/>
                <a:latin typeface="Times New Roman" panose="02020603050405020304" pitchFamily="18" charset="0"/>
                <a:ea typeface="Times New Roman" panose="02020603050405020304" pitchFamily="18" charset="0"/>
              </a:rPr>
              <a:t>- </a:t>
            </a:r>
            <a:r>
              <a:rPr lang="en-RU" sz="5600" dirty="0">
                <a:effectLst/>
                <a:latin typeface="Times New Roman" panose="02020603050405020304" pitchFamily="18" charset="0"/>
                <a:ea typeface="Times New Roman" panose="02020603050405020304" pitchFamily="18" charset="0"/>
              </a:rPr>
              <a:t>Ādažu novada kaimiņu pašvaldība, kura ar salīdzinoši nelieliem līdzekļiem plāno plūdu novēršanas pasākumus</a:t>
            </a:r>
            <a:r>
              <a:rPr lang="lv-LV" sz="5600" dirty="0">
                <a:effectLst/>
                <a:latin typeface="Times New Roman" panose="02020603050405020304" pitchFamily="18" charset="0"/>
                <a:ea typeface="Times New Roman" panose="02020603050405020304" pitchFamily="18" charset="0"/>
              </a:rPr>
              <a:t>;</a:t>
            </a:r>
          </a:p>
          <a:p>
            <a:pPr algn="just">
              <a:buFont typeface="Wingdings" pitchFamily="2" charset="2"/>
              <a:buChar char="§"/>
            </a:pPr>
            <a:r>
              <a:rPr lang="lv-LV" sz="5600" b="1" dirty="0">
                <a:effectLst/>
                <a:latin typeface="Times New Roman" panose="02020603050405020304" pitchFamily="18" charset="0"/>
                <a:ea typeface="Times New Roman" panose="02020603050405020304" pitchFamily="18" charset="0"/>
              </a:rPr>
              <a:t>Jēkabpils novads </a:t>
            </a:r>
            <a:r>
              <a:rPr lang="lv-LV" sz="5600" dirty="0">
                <a:effectLst/>
                <a:latin typeface="Times New Roman" panose="02020603050405020304" pitchFamily="18" charset="0"/>
                <a:ea typeface="Times New Roman" panose="02020603050405020304" pitchFamily="18" charset="0"/>
              </a:rPr>
              <a:t>- </a:t>
            </a:r>
            <a:r>
              <a:rPr lang="en-RU" sz="5600" dirty="0">
                <a:effectLst/>
                <a:latin typeface="Times New Roman" panose="02020603050405020304" pitchFamily="18" charset="0"/>
                <a:ea typeface="Times New Roman" panose="02020603050405020304" pitchFamily="18" charset="0"/>
              </a:rPr>
              <a:t>ir īstenoti un/vai šobrīd tiek īstenoti apjomīgi pretplūdu pasākumi, izbūvējot aizsargdambjus;</a:t>
            </a:r>
            <a:endParaRPr lang="lv-LV" sz="5600" dirty="0">
              <a:latin typeface="Times New Roman" panose="02020603050405020304" pitchFamily="18" charset="0"/>
              <a:ea typeface="Times New Roman" panose="02020603050405020304" pitchFamily="18" charset="0"/>
            </a:endParaRPr>
          </a:p>
          <a:p>
            <a:pPr algn="just">
              <a:buFont typeface="Wingdings" pitchFamily="2" charset="2"/>
              <a:buChar char="§"/>
            </a:pPr>
            <a:r>
              <a:rPr lang="lv-LV" sz="5600" b="1" dirty="0">
                <a:effectLst/>
                <a:latin typeface="Times New Roman" panose="02020603050405020304" pitchFamily="18" charset="0"/>
                <a:ea typeface="Times New Roman" panose="02020603050405020304" pitchFamily="18" charset="0"/>
              </a:rPr>
              <a:t>Rīgas </a:t>
            </a:r>
            <a:r>
              <a:rPr lang="lv-LV" sz="5600" b="1" dirty="0" err="1">
                <a:effectLst/>
                <a:latin typeface="Times New Roman" panose="02020603050405020304" pitchFamily="18" charset="0"/>
                <a:ea typeface="Times New Roman" panose="02020603050405020304" pitchFamily="18" charset="0"/>
              </a:rPr>
              <a:t>valstspilsēta</a:t>
            </a:r>
            <a:r>
              <a:rPr lang="lv-LV" sz="5600" b="1" dirty="0">
                <a:latin typeface="Times New Roman" panose="02020603050405020304" pitchFamily="18" charset="0"/>
                <a:ea typeface="Times New Roman" panose="02020603050405020304" pitchFamily="18" charset="0"/>
              </a:rPr>
              <a:t> </a:t>
            </a:r>
            <a:r>
              <a:rPr lang="lv-LV" sz="5600" dirty="0">
                <a:latin typeface="Times New Roman" panose="02020603050405020304" pitchFamily="18" charset="0"/>
                <a:ea typeface="Times New Roman" panose="02020603050405020304" pitchFamily="18" charset="0"/>
              </a:rPr>
              <a:t>- </a:t>
            </a:r>
            <a:r>
              <a:rPr lang="en-RU" sz="5600" dirty="0">
                <a:effectLst/>
                <a:latin typeface="Times New Roman" panose="02020603050405020304" pitchFamily="18" charset="0"/>
                <a:ea typeface="Times New Roman" panose="02020603050405020304" pitchFamily="18" charset="0"/>
              </a:rPr>
              <a:t>vējuzplūdu novēršanas pasākumi, izbūvējot aizsargdambi</a:t>
            </a:r>
            <a:r>
              <a:rPr lang="en-RU" sz="5600" dirty="0">
                <a:latin typeface="Times New Roman" panose="02020603050405020304" pitchFamily="18" charset="0"/>
                <a:ea typeface="Times New Roman" panose="02020603050405020304" pitchFamily="18" charset="0"/>
              </a:rPr>
              <a:t>.</a:t>
            </a:r>
            <a:endParaRPr lang="en-RU" sz="5600" dirty="0">
              <a:effectLst/>
            </a:endParaRPr>
          </a:p>
          <a:p>
            <a:pPr marL="0" indent="0" algn="just">
              <a:spcBef>
                <a:spcPts val="0"/>
              </a:spcBef>
              <a:buNone/>
            </a:pPr>
            <a:endParaRPr lang="lv-LV" sz="5600" dirty="0">
              <a:effectLst/>
              <a:latin typeface="Times New Roman" panose="02020603050405020304" pitchFamily="18" charset="0"/>
              <a:ea typeface="Times New Roman" panose="02020603050405020304" pitchFamily="18" charset="0"/>
            </a:endParaRPr>
          </a:p>
          <a:p>
            <a:pPr marL="0" indent="0" algn="just">
              <a:buNone/>
            </a:pPr>
            <a:r>
              <a:rPr lang="lv-LV" sz="5600" b="1" dirty="0">
                <a:effectLst/>
                <a:latin typeface="Times New Roman" panose="02020603050405020304" pitchFamily="18" charset="0"/>
                <a:ea typeface="Times New Roman" panose="02020603050405020304" pitchFamily="18" charset="0"/>
              </a:rPr>
              <a:t>Pieredzes aprakstā ietverts katras izv</a:t>
            </a:r>
            <a:r>
              <a:rPr lang="lv-LV" sz="5600" b="1" dirty="0">
                <a:latin typeface="Times New Roman" panose="02020603050405020304" pitchFamily="18" charset="0"/>
                <a:ea typeface="Times New Roman" panose="02020603050405020304" pitchFamily="18" charset="0"/>
              </a:rPr>
              <a:t>ēlētās </a:t>
            </a:r>
            <a:r>
              <a:rPr lang="lv-LV" sz="5600" b="1" dirty="0">
                <a:effectLst/>
                <a:latin typeface="Times New Roman" panose="02020603050405020304" pitchFamily="18" charset="0"/>
                <a:ea typeface="Times New Roman" panose="02020603050405020304" pitchFamily="18" charset="0"/>
              </a:rPr>
              <a:t>pašvaldības:</a:t>
            </a:r>
            <a:endParaRPr lang="en-RU" sz="5600" b="1" dirty="0">
              <a:effectLst/>
              <a:latin typeface="Times New Roman" panose="02020603050405020304" pitchFamily="18" charset="0"/>
              <a:ea typeface="Times New Roman" panose="02020603050405020304" pitchFamily="18" charset="0"/>
            </a:endParaRPr>
          </a:p>
          <a:p>
            <a:pPr lvl="0" algn="just">
              <a:lnSpc>
                <a:spcPct val="107000"/>
              </a:lnSpc>
              <a:buFont typeface="Wingdings" pitchFamily="2" charset="2"/>
              <a:buChar char="§"/>
            </a:pPr>
            <a:r>
              <a:rPr lang="lv-LV" sz="5600" dirty="0">
                <a:effectLst/>
                <a:latin typeface="Times New Roman" panose="02020603050405020304" pitchFamily="18" charset="0"/>
                <a:ea typeface="Times New Roman" panose="02020603050405020304" pitchFamily="18" charset="0"/>
              </a:rPr>
              <a:t>īss apraksts par plūdu risku konkrētajā teritorijā;</a:t>
            </a:r>
            <a:endParaRPr lang="en-RU" sz="5600" dirty="0">
              <a:latin typeface="Times New Roman" panose="02020603050405020304" pitchFamily="18" charset="0"/>
              <a:ea typeface="Times New Roman" panose="02020603050405020304" pitchFamily="18" charset="0"/>
            </a:endParaRPr>
          </a:p>
          <a:p>
            <a:pPr lvl="0" algn="just">
              <a:lnSpc>
                <a:spcPct val="107000"/>
              </a:lnSpc>
              <a:buFont typeface="Wingdings" pitchFamily="2" charset="2"/>
              <a:buChar char="§"/>
            </a:pPr>
            <a:r>
              <a:rPr lang="lv-LV" sz="5600" dirty="0">
                <a:effectLst/>
                <a:latin typeface="Times New Roman" panose="02020603050405020304" pitchFamily="18" charset="0"/>
                <a:ea typeface="Times New Roman" panose="02020603050405020304" pitchFamily="18" charset="0"/>
              </a:rPr>
              <a:t>pēdējo gadu laikā īstenotie un uzsāktie projekti  (arī Z</a:t>
            </a:r>
            <a:r>
              <a:rPr lang="lv-LV" sz="5600" dirty="0">
                <a:latin typeface="Times New Roman" panose="02020603050405020304" pitchFamily="18" charset="0"/>
                <a:ea typeface="Times New Roman" panose="02020603050405020304" pitchFamily="18" charset="0"/>
              </a:rPr>
              <a:t>MNĪ apsaimniekošanā esošās infrastruktūras projekti)</a:t>
            </a:r>
          </a:p>
          <a:p>
            <a:pPr lvl="0" algn="just">
              <a:lnSpc>
                <a:spcPct val="107000"/>
              </a:lnSpc>
              <a:buFont typeface="Wingdings" pitchFamily="2" charset="2"/>
              <a:buChar char="§"/>
            </a:pPr>
            <a:r>
              <a:rPr lang="lv-LV" sz="5600" dirty="0">
                <a:effectLst/>
                <a:latin typeface="Times New Roman" panose="02020603050405020304" pitchFamily="18" charset="0"/>
                <a:ea typeface="Times New Roman" panose="02020603050405020304" pitchFamily="18" charset="0"/>
              </a:rPr>
              <a:t>līdz 2030. gadam plānoto projektu sarakstu, norādot aktivitātes un izvēlētos risinājumus. </a:t>
            </a:r>
            <a:endParaRPr lang="lv-LV" sz="5600" dirty="0">
              <a:latin typeface="Times New Roman" panose="02020603050405020304" pitchFamily="18" charset="0"/>
              <a:ea typeface="Times New Roman" panose="02020603050405020304" pitchFamily="18" charset="0"/>
            </a:endParaRPr>
          </a:p>
          <a:p>
            <a:pPr marL="0" indent="0" algn="just">
              <a:buNone/>
            </a:pPr>
            <a:r>
              <a:rPr lang="en-RU" sz="5600" b="1" dirty="0">
                <a:effectLst/>
                <a:latin typeface="Times New Roman" panose="02020603050405020304" pitchFamily="18" charset="0"/>
                <a:ea typeface="Times New Roman" panose="02020603050405020304" pitchFamily="18" charset="0"/>
              </a:rPr>
              <a:t>Galvenie secinājumi:</a:t>
            </a:r>
          </a:p>
          <a:p>
            <a:pPr algn="just">
              <a:buFont typeface="Wingdings" pitchFamily="2" charset="2"/>
              <a:buChar char="§"/>
            </a:pPr>
            <a:r>
              <a:rPr lang="en-GB" sz="5600" dirty="0">
                <a:latin typeface="Times New Roman" panose="02020603050405020304" pitchFamily="18" charset="0"/>
                <a:ea typeface="Times New Roman" panose="02020603050405020304" pitchFamily="18" charset="0"/>
              </a:rPr>
              <a:t>p</a:t>
            </a:r>
            <a:r>
              <a:rPr lang="en-RU" sz="5600" dirty="0">
                <a:effectLst/>
                <a:latin typeface="Times New Roman" panose="02020603050405020304" pitchFamily="18" charset="0"/>
                <a:ea typeface="Times New Roman" panose="02020603050405020304" pitchFamily="18" charset="0"/>
              </a:rPr>
              <a:t>retplūdu infrastruktūras izbūve vai rekonstrukcija tiek īstenota un nākotnē plānota, lielākoties tikai piesaistot ES atbalstu. </a:t>
            </a:r>
            <a:r>
              <a:rPr lang="en-RU" sz="5600" dirty="0">
                <a:latin typeface="Times New Roman" panose="02020603050405020304" pitchFamily="18" charset="0"/>
                <a:ea typeface="Times New Roman" panose="02020603050405020304" pitchFamily="18" charset="0"/>
              </a:rPr>
              <a:t>Izņēmums ir Rīgas valstpilsētas pašvaldība;</a:t>
            </a:r>
          </a:p>
          <a:p>
            <a:pPr algn="just">
              <a:buFont typeface="Wingdings" pitchFamily="2" charset="2"/>
              <a:buChar char="§"/>
            </a:pPr>
            <a:r>
              <a:rPr lang="en-GB" sz="5600" dirty="0">
                <a:latin typeface="Times New Roman" panose="02020603050405020304" pitchFamily="18" charset="0"/>
                <a:ea typeface="Times New Roman" panose="02020603050405020304" pitchFamily="18" charset="0"/>
                <a:cs typeface="Times New Roman" panose="02020603050405020304" pitchFamily="18" charset="0"/>
              </a:rPr>
              <a:t>t</a:t>
            </a:r>
            <a:r>
              <a:rPr lang="en-RU" sz="5600" dirty="0">
                <a:latin typeface="Times New Roman" panose="02020603050405020304" pitchFamily="18" charset="0"/>
                <a:ea typeface="Times New Roman" panose="02020603050405020304" pitchFamily="18" charset="0"/>
                <a:cs typeface="Times New Roman" panose="02020603050405020304" pitchFamily="18" charset="0"/>
              </a:rPr>
              <a:t>ikai Rīgas valstpilsēta un Ogres novada pašvaldība ir īstenojusi projektus, kas saistīti ar </a:t>
            </a:r>
            <a:r>
              <a:rPr lang="lv-LV" sz="5600" dirty="0">
                <a:effectLst/>
                <a:latin typeface="Times New Roman" panose="02020603050405020304" pitchFamily="18" charset="0"/>
                <a:ea typeface="Times New Roman" panose="02020603050405020304" pitchFamily="18" charset="0"/>
                <a:cs typeface="Times New Roman" panose="02020603050405020304" pitchFamily="18" charset="0"/>
              </a:rPr>
              <a:t>plūdu plānošanas rīku izstrādi un ieviešanu (Rīga -</a:t>
            </a:r>
            <a:r>
              <a:rPr lang="en-RU" sz="5600" dirty="0">
                <a:effectLst/>
                <a:latin typeface="Times New Roman" panose="02020603050405020304" pitchFamily="18" charset="0"/>
                <a:ea typeface="Times New Roman" panose="02020603050405020304" pitchFamily="18" charset="0"/>
                <a:cs typeface="Times New Roman" panose="02020603050405020304" pitchFamily="18" charset="0"/>
              </a:rPr>
              <a:t>pilsētai pielāgots lietus notekūdeņu pārvaldības un plānošanas instruments; Ogre - </a:t>
            </a:r>
            <a:r>
              <a:rPr lang="en-RU" sz="5600" dirty="0">
                <a:solidFill>
                  <a:srgbClr val="000000"/>
                </a:solidFill>
                <a:effectLst/>
                <a:latin typeface="Times New Roman" panose="02020603050405020304" pitchFamily="18" charset="0"/>
                <a:ea typeface="Times New Roman" panose="02020603050405020304" pitchFamily="18" charset="0"/>
              </a:rPr>
              <a:t>jaunu plūdu monitoringa sistēma, t.sk.uzstādītas trīs automātiskās Ogres upes ūdens līmeņa mērīšanas iekārtas).</a:t>
            </a:r>
            <a:r>
              <a:rPr lang="en-RU" sz="5600" dirty="0">
                <a:effectLst/>
              </a:rPr>
              <a:t> </a:t>
            </a:r>
            <a:endParaRPr lang="en-RU" sz="5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342900" indent="-342900" algn="just">
              <a:buAutoNum type="arabicParenR"/>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lv-LV" sz="4200" b="1" dirty="0">
              <a:solidFill>
                <a:srgbClr val="000000"/>
              </a:solidFill>
              <a:effectLst/>
              <a:latin typeface="Times New Roman" panose="02020603050405020304" pitchFamily="18" charset="0"/>
              <a:ea typeface="Calibri" panose="020F0502020204030204" pitchFamily="34" charset="0"/>
            </a:endParaRPr>
          </a:p>
          <a:p>
            <a:pPr marL="0" indent="0">
              <a:buNone/>
            </a:pPr>
            <a:r>
              <a:rPr lang="lv-LV" sz="1800" dirty="0">
                <a:solidFill>
                  <a:srgbClr val="000000"/>
                </a:solidFill>
                <a:effectLst/>
                <a:latin typeface="Times New Roman" panose="02020603050405020304" pitchFamily="18" charset="0"/>
                <a:ea typeface="Calibri" panose="020F0502020204030204" pitchFamily="34" charset="0"/>
              </a:rPr>
              <a:t>  </a:t>
            </a:r>
            <a:endParaRPr lang="en-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794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FAC7-0671-8B66-539D-66BC79E28B37}"/>
              </a:ext>
            </a:extLst>
          </p:cNvPr>
          <p:cNvSpPr>
            <a:spLocks noGrp="1"/>
          </p:cNvSpPr>
          <p:nvPr>
            <p:ph type="title"/>
          </p:nvPr>
        </p:nvSpPr>
        <p:spPr>
          <a:xfrm>
            <a:off x="534687" y="1064377"/>
            <a:ext cx="3201366" cy="3387497"/>
          </a:xfrm>
        </p:spPr>
        <p:txBody>
          <a:bodyPr anchor="b">
            <a:normAutofit/>
          </a:bodyPr>
          <a:lstStyle/>
          <a:p>
            <a:pPr algn="r"/>
            <a:r>
              <a:rPr lang="lv-LV" sz="3200" dirty="0">
                <a:solidFill>
                  <a:srgbClr val="FFFFFF"/>
                </a:solidFill>
                <a:latin typeface="Times New Roman" panose="02020603050405020304" pitchFamily="18" charset="0"/>
                <a:cs typeface="Times New Roman" panose="02020603050405020304" pitchFamily="18" charset="0"/>
              </a:rPr>
              <a:t>1.5. Ārvalstu pieredze upju plūdu risku mazināšanā   </a:t>
            </a:r>
          </a:p>
        </p:txBody>
      </p:sp>
      <p:pic>
        <p:nvPicPr>
          <p:cNvPr id="3" name="Picture 2">
            <a:extLst>
              <a:ext uri="{FF2B5EF4-FFF2-40B4-BE49-F238E27FC236}">
                <a16:creationId xmlns:a16="http://schemas.microsoft.com/office/drawing/2014/main" id="{7EF2E5AF-2CD5-50B9-E80F-7D353F98120D}"/>
              </a:ext>
            </a:extLst>
          </p:cNvPr>
          <p:cNvPicPr>
            <a:picLocks noChangeAspect="1"/>
          </p:cNvPicPr>
          <p:nvPr/>
        </p:nvPicPr>
        <p:blipFill>
          <a:blip r:embed="rId2"/>
          <a:stretch>
            <a:fillRect/>
          </a:stretch>
        </p:blipFill>
        <p:spPr>
          <a:xfrm>
            <a:off x="9827915" y="6204360"/>
            <a:ext cx="2054027" cy="575943"/>
          </a:xfrm>
          <a:prstGeom prst="rect">
            <a:avLst/>
          </a:prstGeom>
        </p:spPr>
      </p:pic>
      <p:sp>
        <p:nvSpPr>
          <p:cNvPr id="5" name="Content Placeholder 4">
            <a:extLst>
              <a:ext uri="{FF2B5EF4-FFF2-40B4-BE49-F238E27FC236}">
                <a16:creationId xmlns:a16="http://schemas.microsoft.com/office/drawing/2014/main" id="{559268E4-9022-F68D-ABB1-DAFEE4BF139C}"/>
              </a:ext>
            </a:extLst>
          </p:cNvPr>
          <p:cNvSpPr>
            <a:spLocks noGrp="1"/>
          </p:cNvSpPr>
          <p:nvPr>
            <p:ph idx="1"/>
          </p:nvPr>
        </p:nvSpPr>
        <p:spPr>
          <a:xfrm>
            <a:off x="4905054" y="582706"/>
            <a:ext cx="6448746" cy="5594257"/>
          </a:xfrm>
        </p:spPr>
        <p:txBody>
          <a:bodyPr>
            <a:normAutofit/>
          </a:bodyPr>
          <a:lstStyle/>
          <a:p>
            <a:pPr marL="0" indent="0" algn="just">
              <a:buNone/>
            </a:pPr>
            <a:r>
              <a:rPr lang="lv-LV" sz="1800" b="1" dirty="0">
                <a:solidFill>
                  <a:srgbClr val="000000"/>
                </a:solidFill>
                <a:effectLst/>
                <a:latin typeface="Times New Roman" panose="02020603050405020304" pitchFamily="18" charset="0"/>
                <a:ea typeface="Times New Roman" panose="02020603050405020304" pitchFamily="18" charset="0"/>
              </a:rPr>
              <a:t>Ārvalstu pieredzes analīzē </a:t>
            </a:r>
            <a:r>
              <a:rPr lang="lv-LV" sz="1800" dirty="0">
                <a:solidFill>
                  <a:srgbClr val="000000"/>
                </a:solidFill>
                <a:effectLst/>
                <a:latin typeface="Times New Roman" panose="02020603050405020304" pitchFamily="18" charset="0"/>
                <a:ea typeface="Times New Roman" panose="02020603050405020304" pitchFamily="18" charset="0"/>
              </a:rPr>
              <a:t>tika izvēlētas abas Baltijas valstu kaimiņvalstis – </a:t>
            </a:r>
            <a:r>
              <a:rPr lang="lv-LV" sz="1800" b="1" dirty="0">
                <a:solidFill>
                  <a:srgbClr val="000000"/>
                </a:solidFill>
                <a:effectLst/>
                <a:latin typeface="Times New Roman" panose="02020603050405020304" pitchFamily="18" charset="0"/>
                <a:ea typeface="Times New Roman" panose="02020603050405020304" pitchFamily="18" charset="0"/>
              </a:rPr>
              <a:t>Lietuva un Igaunija</a:t>
            </a:r>
            <a:r>
              <a:rPr lang="lv-LV" sz="1800" dirty="0">
                <a:solidFill>
                  <a:srgbClr val="000000"/>
                </a:solidFill>
                <a:effectLst/>
                <a:latin typeface="Times New Roman" panose="02020603050405020304" pitchFamily="18" charset="0"/>
                <a:ea typeface="Times New Roman" panose="02020603050405020304" pitchFamily="18" charset="0"/>
              </a:rPr>
              <a:t>.</a:t>
            </a:r>
          </a:p>
          <a:p>
            <a:pPr marL="0" indent="0" algn="just">
              <a:buNone/>
            </a:pPr>
            <a:endParaRPr lang="lv-LV" sz="1200" dirty="0">
              <a:solidFill>
                <a:srgbClr val="000000"/>
              </a:solidFill>
              <a:effectLst/>
              <a:latin typeface="Times New Roman" panose="02020603050405020304" pitchFamily="18" charset="0"/>
              <a:ea typeface="Calibri" panose="020F0502020204030204" pitchFamily="34" charset="0"/>
            </a:endParaRPr>
          </a:p>
          <a:p>
            <a:pPr marL="0" indent="0" algn="just">
              <a:buNone/>
            </a:pPr>
            <a:r>
              <a:rPr lang="lv-LV" sz="1800" b="1" dirty="0">
                <a:solidFill>
                  <a:srgbClr val="000000"/>
                </a:solidFill>
                <a:latin typeface="Times New Roman" panose="02020603050405020304" pitchFamily="18" charset="0"/>
                <a:ea typeface="Calibri" panose="020F0502020204030204" pitchFamily="34" charset="0"/>
              </a:rPr>
              <a:t>Analizē iekļauta informācija par katras valsts:</a:t>
            </a:r>
          </a:p>
          <a:p>
            <a:pPr algn="just">
              <a:buFont typeface="Wingdings" pitchFamily="2" charset="2"/>
              <a:buChar char="§"/>
            </a:pPr>
            <a:r>
              <a:rPr lang="lv-LV" sz="1800" dirty="0">
                <a:solidFill>
                  <a:srgbClr val="000000"/>
                </a:solidFill>
                <a:latin typeface="Times New Roman" panose="02020603050405020304" pitchFamily="18" charset="0"/>
                <a:ea typeface="Calibri" panose="020F0502020204030204" pitchFamily="34" charset="0"/>
              </a:rPr>
              <a:t>plūdu riskiem;</a:t>
            </a:r>
          </a:p>
          <a:p>
            <a:pPr algn="just">
              <a:buFont typeface="Wingdings" pitchFamily="2" charset="2"/>
              <a:buChar char="§"/>
            </a:pPr>
            <a:r>
              <a:rPr lang="lv-LV" sz="1800" dirty="0">
                <a:effectLst/>
                <a:latin typeface="Times New Roman" panose="02020603050405020304" pitchFamily="18" charset="0"/>
                <a:ea typeface="Times New Roman" panose="02020603050405020304" pitchFamily="18" charset="0"/>
              </a:rPr>
              <a:t>ES fondu investīciju programmā 2021.-2027.gadu periodam plānotajiem pasākumiem </a:t>
            </a:r>
            <a:r>
              <a:rPr lang="lv-LV" sz="1800" dirty="0">
                <a:latin typeface="Times New Roman" panose="02020603050405020304" pitchFamily="18" charset="0"/>
                <a:ea typeface="Times New Roman" panose="02020603050405020304" pitchFamily="18" charset="0"/>
              </a:rPr>
              <a:t>plūdu risku mazināšanā;</a:t>
            </a:r>
          </a:p>
          <a:p>
            <a:pPr algn="just">
              <a:buFont typeface="Wingdings" pitchFamily="2" charset="2"/>
              <a:buChar char="§"/>
            </a:pPr>
            <a:r>
              <a:rPr lang="lv-LV" sz="1800" dirty="0">
                <a:solidFill>
                  <a:srgbClr val="000000"/>
                </a:solidFill>
                <a:latin typeface="Times New Roman" panose="02020603050405020304" pitchFamily="18" charset="0"/>
                <a:ea typeface="Calibri" panose="020F0502020204030204" pitchFamily="34" charset="0"/>
              </a:rPr>
              <a:t>v</a:t>
            </a:r>
            <a:r>
              <a:rPr lang="lv-LV" sz="1800" dirty="0">
                <a:solidFill>
                  <a:srgbClr val="000000"/>
                </a:solidFill>
                <a:effectLst/>
                <a:latin typeface="Times New Roman" panose="02020603050405020304" pitchFamily="18" charset="0"/>
                <a:ea typeface="Calibri" panose="020F0502020204030204" pitchFamily="34" charset="0"/>
              </a:rPr>
              <a:t>ienu konkrētu pašvaldību, par kuru veikta padziļināta esošās situācijas </a:t>
            </a:r>
            <a:r>
              <a:rPr lang="lv-LV" sz="1800">
                <a:solidFill>
                  <a:srgbClr val="000000"/>
                </a:solidFill>
                <a:effectLst/>
                <a:latin typeface="Times New Roman" panose="02020603050405020304" pitchFamily="18" charset="0"/>
                <a:ea typeface="Calibri" panose="020F0502020204030204" pitchFamily="34" charset="0"/>
              </a:rPr>
              <a:t>un izvēlēto </a:t>
            </a:r>
            <a:r>
              <a:rPr lang="lv-LV" sz="1800" dirty="0">
                <a:solidFill>
                  <a:srgbClr val="000000"/>
                </a:solidFill>
                <a:effectLst/>
                <a:latin typeface="Times New Roman" panose="02020603050405020304" pitchFamily="18" charset="0"/>
                <a:ea typeface="Calibri" panose="020F0502020204030204" pitchFamily="34" charset="0"/>
              </a:rPr>
              <a:t>risinājumu plūdu risku novēršanā/mazināšanā  izpēte.</a:t>
            </a:r>
          </a:p>
          <a:p>
            <a:pPr marL="0" indent="0" algn="just">
              <a:buNone/>
            </a:pPr>
            <a:endParaRPr lang="lv-LV" sz="1200" dirty="0">
              <a:latin typeface="Times New Roman" panose="02020603050405020304" pitchFamily="18" charset="0"/>
              <a:ea typeface="Times New Roman" panose="02020603050405020304" pitchFamily="18" charset="0"/>
            </a:endParaRPr>
          </a:p>
          <a:p>
            <a:pPr marL="0" indent="0">
              <a:buNone/>
            </a:pPr>
            <a:r>
              <a:rPr lang="lv-LV" sz="1800" b="1" dirty="0">
                <a:latin typeface="Times New Roman" panose="02020603050405020304" pitchFamily="18" charset="0"/>
                <a:ea typeface="Times New Roman" panose="02020603050405020304" pitchFamily="18" charset="0"/>
              </a:rPr>
              <a:t>Izvēlētas sekojošas pašvaldības :</a:t>
            </a:r>
          </a:p>
          <a:p>
            <a:pPr>
              <a:buFont typeface="Wingdings" pitchFamily="2" charset="2"/>
              <a:buChar char="§"/>
            </a:pPr>
            <a:r>
              <a:rPr lang="lv-LV" sz="1800" dirty="0">
                <a:latin typeface="Times New Roman" panose="02020603050405020304" pitchFamily="18" charset="0"/>
                <a:ea typeface="Times New Roman" panose="02020603050405020304" pitchFamily="18" charset="0"/>
              </a:rPr>
              <a:t>Šilutes rajons Lietuvā (Nemunas upe);</a:t>
            </a:r>
          </a:p>
          <a:p>
            <a:pPr>
              <a:buFont typeface="Wingdings" pitchFamily="2" charset="2"/>
              <a:buChar char="§"/>
            </a:pPr>
            <a:r>
              <a:rPr lang="lv-LV" sz="1800" dirty="0">
                <a:latin typeface="Times New Roman" panose="02020603050405020304" pitchFamily="18" charset="0"/>
                <a:ea typeface="Times New Roman" panose="02020603050405020304" pitchFamily="18" charset="0"/>
              </a:rPr>
              <a:t>Tartu pilsēta Igaunijā (</a:t>
            </a:r>
            <a:r>
              <a:rPr lang="lv-LV" sz="1800" dirty="0" err="1">
                <a:latin typeface="Times New Roman" panose="02020603050405020304" pitchFamily="18" charset="0"/>
                <a:ea typeface="Times New Roman" panose="02020603050405020304" pitchFamily="18" charset="0"/>
              </a:rPr>
              <a:t>Emajegi</a:t>
            </a:r>
            <a:r>
              <a:rPr lang="lv-LV" sz="1800" dirty="0">
                <a:latin typeface="Times New Roman" panose="02020603050405020304" pitchFamily="18" charset="0"/>
                <a:ea typeface="Times New Roman" panose="02020603050405020304" pitchFamily="18" charset="0"/>
              </a:rPr>
              <a:t> upe).</a:t>
            </a:r>
          </a:p>
          <a:p>
            <a:pPr marL="0" indent="0">
              <a:buNone/>
            </a:pPr>
            <a:endParaRPr lang="lv-LV" sz="1800" dirty="0">
              <a:latin typeface="Times New Roman" panose="02020603050405020304" pitchFamily="18" charset="0"/>
              <a:ea typeface="Times New Roman" panose="02020603050405020304" pitchFamily="18" charset="0"/>
            </a:endParaRPr>
          </a:p>
          <a:p>
            <a:pPr marL="0" indent="0">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solidFill>
                <a:srgbClr val="000000"/>
              </a:solidFill>
              <a:latin typeface="Times New Roman" panose="02020603050405020304" pitchFamily="18" charset="0"/>
              <a:ea typeface="Calibri" panose="020F0502020204030204" pitchFamily="34" charset="0"/>
            </a:endParaRPr>
          </a:p>
          <a:p>
            <a:pPr marL="0" indent="0">
              <a:buNone/>
            </a:pPr>
            <a:endParaRPr lang="lv-LV" sz="1800" dirty="0">
              <a:solidFill>
                <a:srgbClr val="000000"/>
              </a:solidFill>
              <a:latin typeface="Times New Roman" panose="02020603050405020304" pitchFamily="18" charset="0"/>
              <a:ea typeface="Calibri" panose="020F0502020204030204" pitchFamily="34" charset="0"/>
            </a:endParaRPr>
          </a:p>
          <a:p>
            <a:pPr>
              <a:buFont typeface="Wingdings" pitchFamily="2" charset="2"/>
              <a:buChar char="§"/>
            </a:pPr>
            <a:endParaRPr lang="lv-LV"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6002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FAC7-0671-8B66-539D-66BC79E28B37}"/>
              </a:ext>
            </a:extLst>
          </p:cNvPr>
          <p:cNvSpPr>
            <a:spLocks noGrp="1"/>
          </p:cNvSpPr>
          <p:nvPr>
            <p:ph type="title"/>
          </p:nvPr>
        </p:nvSpPr>
        <p:spPr>
          <a:xfrm>
            <a:off x="534687" y="1064377"/>
            <a:ext cx="3201366" cy="3387497"/>
          </a:xfrm>
        </p:spPr>
        <p:txBody>
          <a:bodyPr anchor="b">
            <a:normAutofit/>
          </a:bodyPr>
          <a:lstStyle/>
          <a:p>
            <a:pPr algn="r"/>
            <a:r>
              <a:rPr lang="lv-LV" sz="3200" dirty="0">
                <a:solidFill>
                  <a:srgbClr val="FFFFFF"/>
                </a:solidFill>
                <a:latin typeface="Times New Roman" panose="02020603050405020304" pitchFamily="18" charset="0"/>
                <a:cs typeface="Times New Roman" panose="02020603050405020304" pitchFamily="18" charset="0"/>
              </a:rPr>
              <a:t>1.5. Ārvalstu pieredze upju plūdu risku mazināšanā   </a:t>
            </a:r>
          </a:p>
        </p:txBody>
      </p:sp>
      <p:pic>
        <p:nvPicPr>
          <p:cNvPr id="3" name="Picture 2">
            <a:extLst>
              <a:ext uri="{FF2B5EF4-FFF2-40B4-BE49-F238E27FC236}">
                <a16:creationId xmlns:a16="http://schemas.microsoft.com/office/drawing/2014/main" id="{7EF2E5AF-2CD5-50B9-E80F-7D353F98120D}"/>
              </a:ext>
            </a:extLst>
          </p:cNvPr>
          <p:cNvPicPr>
            <a:picLocks noChangeAspect="1"/>
          </p:cNvPicPr>
          <p:nvPr/>
        </p:nvPicPr>
        <p:blipFill>
          <a:blip r:embed="rId2"/>
          <a:stretch>
            <a:fillRect/>
          </a:stretch>
        </p:blipFill>
        <p:spPr>
          <a:xfrm>
            <a:off x="9827915" y="6204360"/>
            <a:ext cx="2054027" cy="575943"/>
          </a:xfrm>
          <a:prstGeom prst="rect">
            <a:avLst/>
          </a:prstGeom>
        </p:spPr>
      </p:pic>
      <p:sp>
        <p:nvSpPr>
          <p:cNvPr id="5" name="Content Placeholder 4">
            <a:extLst>
              <a:ext uri="{FF2B5EF4-FFF2-40B4-BE49-F238E27FC236}">
                <a16:creationId xmlns:a16="http://schemas.microsoft.com/office/drawing/2014/main" id="{559268E4-9022-F68D-ABB1-DAFEE4BF139C}"/>
              </a:ext>
            </a:extLst>
          </p:cNvPr>
          <p:cNvSpPr>
            <a:spLocks noGrp="1"/>
          </p:cNvSpPr>
          <p:nvPr>
            <p:ph idx="1"/>
          </p:nvPr>
        </p:nvSpPr>
        <p:spPr>
          <a:xfrm>
            <a:off x="4905054" y="582706"/>
            <a:ext cx="6448746" cy="5594257"/>
          </a:xfrm>
        </p:spPr>
        <p:txBody>
          <a:bodyPr>
            <a:normAutofit lnSpcReduction="10000"/>
          </a:bodyPr>
          <a:lstStyle/>
          <a:p>
            <a:pPr marL="0" indent="0" algn="just">
              <a:buNone/>
            </a:pPr>
            <a:r>
              <a:rPr lang="lv-LV" sz="1800" b="1" dirty="0">
                <a:latin typeface="Times New Roman" panose="02020603050405020304" pitchFamily="18" charset="0"/>
                <a:ea typeface="Times New Roman" panose="02020603050405020304" pitchFamily="18" charset="0"/>
              </a:rPr>
              <a:t>Par Šilutes rajonu un Tartu pilsētu sniegtā informācija :</a:t>
            </a:r>
          </a:p>
          <a:p>
            <a:pPr algn="just">
              <a:buFont typeface="Wingdings" pitchFamily="2" charset="2"/>
              <a:buChar char="§"/>
            </a:pPr>
            <a:r>
              <a:rPr lang="lv-LV" sz="1800" dirty="0">
                <a:latin typeface="Times New Roman" panose="02020603050405020304" pitchFamily="18" charset="0"/>
                <a:ea typeface="Times New Roman" panose="02020603050405020304" pitchFamily="18" charset="0"/>
              </a:rPr>
              <a:t>īss plūdu situāciju apraksts ar foto attēliem;</a:t>
            </a:r>
          </a:p>
          <a:p>
            <a:pPr algn="just">
              <a:buFont typeface="Wingdings" pitchFamily="2" charset="2"/>
              <a:buChar char="§"/>
            </a:pPr>
            <a:r>
              <a:rPr lang="lv-LV" sz="1800" dirty="0">
                <a:latin typeface="Times New Roman" panose="02020603050405020304" pitchFamily="18" charset="0"/>
                <a:ea typeface="Times New Roman" panose="02020603050405020304" pitchFamily="18" charset="0"/>
              </a:rPr>
              <a:t>īstenotie </a:t>
            </a:r>
            <a:r>
              <a:rPr lang="lv-LV" sz="1800" dirty="0" err="1">
                <a:latin typeface="Times New Roman" panose="02020603050405020304" pitchFamily="18" charset="0"/>
                <a:ea typeface="Times New Roman" panose="02020603050405020304" pitchFamily="18" charset="0"/>
              </a:rPr>
              <a:t>pretplūdu</a:t>
            </a:r>
            <a:r>
              <a:rPr lang="lv-LV" sz="1800" dirty="0">
                <a:latin typeface="Times New Roman" panose="02020603050405020304" pitchFamily="18" charset="0"/>
                <a:ea typeface="Times New Roman" panose="02020603050405020304" pitchFamily="18" charset="0"/>
              </a:rPr>
              <a:t> projekti pēdējo 5-10 gadu laikā;</a:t>
            </a:r>
          </a:p>
          <a:p>
            <a:pPr algn="just">
              <a:buFont typeface="Wingdings" pitchFamily="2" charset="2"/>
              <a:buChar char="§"/>
            </a:pPr>
            <a:r>
              <a:rPr lang="lv-LV" sz="1800" dirty="0">
                <a:latin typeface="Times New Roman" panose="02020603050405020304" pitchFamily="18" charset="0"/>
                <a:ea typeface="Times New Roman" panose="02020603050405020304" pitchFamily="18" charset="0"/>
              </a:rPr>
              <a:t>plānotie projekti plūdu risku mazināšanā 2021.-2027.gadu plānošanas periodā.</a:t>
            </a: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marL="0" indent="0">
              <a:buNone/>
            </a:pPr>
            <a:r>
              <a:rPr lang="lv-LV" sz="1800" b="1" dirty="0">
                <a:latin typeface="Times New Roman" panose="02020603050405020304" pitchFamily="18" charset="0"/>
                <a:ea typeface="Times New Roman" panose="02020603050405020304" pitchFamily="18" charset="0"/>
              </a:rPr>
              <a:t>Galvenie secinājumi :</a:t>
            </a:r>
          </a:p>
          <a:p>
            <a:pPr algn="just">
              <a:buFont typeface="Wingdings" pitchFamily="2" charset="2"/>
              <a:buChar char="§"/>
            </a:pPr>
            <a:r>
              <a:rPr lang="lv-LV" sz="1800" dirty="0">
                <a:latin typeface="Times New Roman" panose="02020603050405020304" pitchFamily="18" charset="0"/>
                <a:ea typeface="Times New Roman" panose="02020603050405020304" pitchFamily="18" charset="0"/>
              </a:rPr>
              <a:t>Igaunija 2021.-2027.gadu periodā plāno īstenot plašāku </a:t>
            </a:r>
            <a:r>
              <a:rPr lang="lv-LV" sz="1800" dirty="0" err="1">
                <a:latin typeface="Times New Roman" panose="02020603050405020304" pitchFamily="18" charset="0"/>
                <a:ea typeface="Times New Roman" panose="02020603050405020304" pitchFamily="18" charset="0"/>
              </a:rPr>
              <a:t>pretplūdu</a:t>
            </a:r>
            <a:r>
              <a:rPr lang="lv-LV" sz="1800" dirty="0">
                <a:latin typeface="Times New Roman" panose="02020603050405020304" pitchFamily="18" charset="0"/>
                <a:ea typeface="Times New Roman" panose="02020603050405020304" pitchFamily="18" charset="0"/>
              </a:rPr>
              <a:t> pasākumu kopumu salīdzinājumā ar Latviju un Lietuvu.</a:t>
            </a:r>
          </a:p>
          <a:p>
            <a:pPr algn="just">
              <a:buFont typeface="Wingdings" pitchFamily="2" charset="2"/>
              <a:buChar char="§"/>
            </a:pPr>
            <a:r>
              <a:rPr lang="lv-LV" sz="1800" dirty="0">
                <a:latin typeface="Times New Roman" panose="02020603050405020304" pitchFamily="18" charset="0"/>
                <a:ea typeface="Times New Roman" panose="02020603050405020304" pitchFamily="18" charset="0"/>
              </a:rPr>
              <a:t>Šilutes rajons (Lietuva) ir realizējis un plāno īstenot projektus, lai rekonstruētu esošo 25 polderu sistēmu.</a:t>
            </a:r>
          </a:p>
          <a:p>
            <a:pPr algn="just">
              <a:buFont typeface="Wingdings" pitchFamily="2" charset="2"/>
              <a:buChar char="§"/>
            </a:pPr>
            <a:r>
              <a:rPr lang="lv-LV" sz="1800" dirty="0">
                <a:latin typeface="Times New Roman" panose="02020603050405020304" pitchFamily="18" charset="0"/>
              </a:rPr>
              <a:t>Tartu pilsēta aktīvi īstenojusi projektus, kas vērsti uz </a:t>
            </a:r>
            <a:r>
              <a:rPr lang="en-RU" sz="1800" dirty="0">
                <a:latin typeface="Times New Roman" panose="02020603050405020304" pitchFamily="18" charset="0"/>
              </a:rPr>
              <a:t>plūdu risku prognozēšanu Emajegi upes baseinā un to mazināšo pasākumu noteikšanu pilsētas plūdu apdraudētajās teritorijās, kā arī, lai noteiktu Tartu lietus ūdeņu ilgtspējīgas apsaimniekošanas principus. Šobrīd tiek īstenots projekts, ar mērķi radīt uz dabu balstītus "zilus un zaļus" risinājumus, praktiskus piemērus, lai risinātu pilsētu plūdu problēmas. Jaunajā ES plānošanas periodā paredzēts īstenot kopumā 13 pretplūdu infrastruktūras projektus, ieguldot vairāk kā 10 milj.EUR.  </a:t>
            </a:r>
          </a:p>
          <a:p>
            <a:pPr marL="0" indent="0" algn="just">
              <a:buNone/>
            </a:pPr>
            <a:endParaRPr lang="en-RU" sz="1600" dirty="0">
              <a:latin typeface="Times New Roman" panose="02020603050405020304" pitchFamily="18" charset="0"/>
            </a:endParaRPr>
          </a:p>
          <a:p>
            <a:pPr marL="0" indent="0" algn="just">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marL="0" indent="0">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solidFill>
                <a:srgbClr val="000000"/>
              </a:solidFill>
              <a:latin typeface="Times New Roman" panose="02020603050405020304" pitchFamily="18" charset="0"/>
              <a:ea typeface="Calibri" panose="020F0502020204030204" pitchFamily="34" charset="0"/>
            </a:endParaRPr>
          </a:p>
          <a:p>
            <a:pPr marL="0" indent="0">
              <a:buNone/>
            </a:pPr>
            <a:endParaRPr lang="lv-LV" sz="1800" dirty="0">
              <a:solidFill>
                <a:srgbClr val="000000"/>
              </a:solidFill>
              <a:latin typeface="Times New Roman" panose="02020603050405020304" pitchFamily="18" charset="0"/>
              <a:ea typeface="Calibri" panose="020F0502020204030204" pitchFamily="34" charset="0"/>
            </a:endParaRPr>
          </a:p>
          <a:p>
            <a:pPr>
              <a:buFont typeface="Wingdings" pitchFamily="2" charset="2"/>
              <a:buChar char="§"/>
            </a:pPr>
            <a:endParaRPr lang="lv-LV"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4709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FAC7-0671-8B66-539D-66BC79E28B37}"/>
              </a:ext>
            </a:extLst>
          </p:cNvPr>
          <p:cNvSpPr>
            <a:spLocks noGrp="1"/>
          </p:cNvSpPr>
          <p:nvPr>
            <p:ph type="title"/>
          </p:nvPr>
        </p:nvSpPr>
        <p:spPr>
          <a:xfrm>
            <a:off x="534687" y="1064377"/>
            <a:ext cx="3201366" cy="3387497"/>
          </a:xfrm>
        </p:spPr>
        <p:txBody>
          <a:bodyPr anchor="b">
            <a:normAutofit/>
          </a:bodyPr>
          <a:lstStyle/>
          <a:p>
            <a:pPr algn="r"/>
            <a:r>
              <a:rPr lang="lv-LV" sz="3200" dirty="0">
                <a:solidFill>
                  <a:srgbClr val="FFFFFF"/>
                </a:solidFill>
                <a:latin typeface="Times New Roman" panose="02020603050405020304" pitchFamily="18" charset="0"/>
                <a:cs typeface="Times New Roman" panose="02020603050405020304" pitchFamily="18" charset="0"/>
              </a:rPr>
              <a:t>2. </a:t>
            </a:r>
            <a:r>
              <a:rPr lang="lv-LV" sz="3200" dirty="0" err="1">
                <a:solidFill>
                  <a:srgbClr val="FFFFFF"/>
                </a:solidFill>
                <a:latin typeface="Times New Roman" panose="02020603050405020304" pitchFamily="18" charset="0"/>
                <a:cs typeface="Times New Roman" panose="02020603050405020304" pitchFamily="18" charset="0"/>
              </a:rPr>
              <a:t>Pretplūdu</a:t>
            </a:r>
            <a:r>
              <a:rPr lang="lv-LV" sz="3200" dirty="0">
                <a:solidFill>
                  <a:srgbClr val="FFFFFF"/>
                </a:solidFill>
                <a:latin typeface="Times New Roman" panose="02020603050405020304" pitchFamily="18" charset="0"/>
                <a:cs typeface="Times New Roman" panose="02020603050405020304" pitchFamily="18" charset="0"/>
              </a:rPr>
              <a:t> risinājumi Ādažu novadā</a:t>
            </a:r>
            <a:br>
              <a:rPr lang="lv-LV" sz="3200" dirty="0">
                <a:solidFill>
                  <a:srgbClr val="FFFFFF"/>
                </a:solidFill>
                <a:latin typeface="Times New Roman" panose="02020603050405020304" pitchFamily="18" charset="0"/>
                <a:cs typeface="Times New Roman" panose="02020603050405020304" pitchFamily="18" charset="0"/>
              </a:rPr>
            </a:br>
            <a:br>
              <a:rPr lang="lv-LV" sz="3200" dirty="0">
                <a:solidFill>
                  <a:srgbClr val="FFFFFF"/>
                </a:solidFill>
                <a:latin typeface="Times New Roman" panose="02020603050405020304" pitchFamily="18" charset="0"/>
                <a:cs typeface="Times New Roman" panose="02020603050405020304" pitchFamily="18" charset="0"/>
              </a:rPr>
            </a:br>
            <a:r>
              <a:rPr lang="lv-LV" sz="3200" dirty="0">
                <a:solidFill>
                  <a:srgbClr val="FFFFFF"/>
                </a:solidFill>
                <a:latin typeface="Times New Roman" panose="02020603050405020304" pitchFamily="18" charset="0"/>
                <a:cs typeface="Times New Roman" panose="02020603050405020304" pitchFamily="18" charset="0"/>
              </a:rPr>
              <a:t>2.1.Sektora īss raksturojums    </a:t>
            </a:r>
          </a:p>
        </p:txBody>
      </p:sp>
      <p:pic>
        <p:nvPicPr>
          <p:cNvPr id="3" name="Picture 2">
            <a:extLst>
              <a:ext uri="{FF2B5EF4-FFF2-40B4-BE49-F238E27FC236}">
                <a16:creationId xmlns:a16="http://schemas.microsoft.com/office/drawing/2014/main" id="{7EF2E5AF-2CD5-50B9-E80F-7D353F98120D}"/>
              </a:ext>
            </a:extLst>
          </p:cNvPr>
          <p:cNvPicPr>
            <a:picLocks noChangeAspect="1"/>
          </p:cNvPicPr>
          <p:nvPr/>
        </p:nvPicPr>
        <p:blipFill>
          <a:blip r:embed="rId2"/>
          <a:stretch>
            <a:fillRect/>
          </a:stretch>
        </p:blipFill>
        <p:spPr>
          <a:xfrm>
            <a:off x="9827915" y="6204360"/>
            <a:ext cx="2054027" cy="575943"/>
          </a:xfrm>
          <a:prstGeom prst="rect">
            <a:avLst/>
          </a:prstGeom>
        </p:spPr>
      </p:pic>
      <p:sp>
        <p:nvSpPr>
          <p:cNvPr id="5" name="Content Placeholder 4">
            <a:extLst>
              <a:ext uri="{FF2B5EF4-FFF2-40B4-BE49-F238E27FC236}">
                <a16:creationId xmlns:a16="http://schemas.microsoft.com/office/drawing/2014/main" id="{559268E4-9022-F68D-ABB1-DAFEE4BF139C}"/>
              </a:ext>
            </a:extLst>
          </p:cNvPr>
          <p:cNvSpPr>
            <a:spLocks noGrp="1"/>
          </p:cNvSpPr>
          <p:nvPr>
            <p:ph idx="1"/>
          </p:nvPr>
        </p:nvSpPr>
        <p:spPr>
          <a:xfrm>
            <a:off x="4905054" y="582706"/>
            <a:ext cx="6448746" cy="5594257"/>
          </a:xfrm>
        </p:spPr>
        <p:txBody>
          <a:bodyPr>
            <a:normAutofit/>
          </a:bodyPr>
          <a:lstStyle/>
          <a:p>
            <a:pPr marL="0" indent="0" algn="just">
              <a:buNone/>
            </a:pPr>
            <a:r>
              <a:rPr lang="en-RU" sz="2000" b="1" dirty="0">
                <a:latin typeface="Times New Roman" panose="02020603050405020304" pitchFamily="18" charset="0"/>
              </a:rPr>
              <a:t>2.1. Sektora īss raksturojums</a:t>
            </a:r>
          </a:p>
          <a:p>
            <a:pPr marL="0" indent="0" algn="just">
              <a:buNone/>
            </a:pPr>
            <a:endParaRPr lang="en-RU" sz="1800" b="1" dirty="0">
              <a:latin typeface="Times New Roman" panose="02020603050405020304" pitchFamily="18" charset="0"/>
            </a:endParaRPr>
          </a:p>
          <a:p>
            <a:pPr marL="0" indent="0" algn="just">
              <a:buNone/>
            </a:pPr>
            <a:r>
              <a:rPr lang="en-RU" sz="1800" b="1" dirty="0">
                <a:latin typeface="Times New Roman" panose="02020603050405020304" pitchFamily="18" charset="0"/>
              </a:rPr>
              <a:t>2.1.1. Ādažu novada ģeogrāfiskais raksturojums </a:t>
            </a:r>
            <a:r>
              <a:rPr lang="en-RU" sz="1800" dirty="0">
                <a:latin typeface="Times New Roman" panose="02020603050405020304" pitchFamily="18" charset="0"/>
              </a:rPr>
              <a:t>– ģeogrāfiskais novietojums un teritorija, klimatiskie apstākļi, virszemes ūdeņi.</a:t>
            </a:r>
          </a:p>
          <a:p>
            <a:pPr marL="0" indent="0" algn="just">
              <a:buNone/>
            </a:pPr>
            <a:r>
              <a:rPr lang="en-RU" sz="1800" b="1" dirty="0">
                <a:latin typeface="Times New Roman" panose="02020603050405020304" pitchFamily="18" charset="0"/>
              </a:rPr>
              <a:t>2.1.2. Plūdu riski Ādažu novadā </a:t>
            </a:r>
            <a:r>
              <a:rPr lang="en-RU" sz="1800" dirty="0">
                <a:latin typeface="Times New Roman" panose="02020603050405020304" pitchFamily="18" charset="0"/>
              </a:rPr>
              <a:t>- plūdu situācija Carnikavas un Ādažu pagastos.</a:t>
            </a:r>
          </a:p>
          <a:p>
            <a:pPr marL="0" indent="0" algn="just">
              <a:buNone/>
            </a:pPr>
            <a:r>
              <a:rPr lang="en-RU" sz="1800" b="1" dirty="0">
                <a:latin typeface="Times New Roman" panose="02020603050405020304" pitchFamily="18" charset="0"/>
              </a:rPr>
              <a:t>2.1.3. Esošās plūdu risku novēršanas sistēmas </a:t>
            </a:r>
            <a:r>
              <a:rPr lang="en-RU" sz="1800" dirty="0">
                <a:latin typeface="Times New Roman" panose="02020603050405020304" pitchFamily="18" charset="0"/>
              </a:rPr>
              <a:t>– to izvietojums, vecums, tehniskais stāvoklis – 12 aizsargdambji, </a:t>
            </a:r>
            <a:r>
              <a:rPr lang="lv-LV" sz="1800" dirty="0">
                <a:latin typeface="Times New Roman" panose="02020603050405020304" pitchFamily="18" charset="0"/>
              </a:rPr>
              <a:t>9 sūkņu stacijas, 1 c</a:t>
            </a:r>
            <a:r>
              <a:rPr lang="en-RU" sz="1800" dirty="0">
                <a:latin typeface="Times New Roman" panose="02020603050405020304" pitchFamily="18" charset="0"/>
              </a:rPr>
              <a:t>aurteka-aizvars</a:t>
            </a:r>
            <a:r>
              <a:rPr lang="lv-LV" sz="1800" dirty="0">
                <a:latin typeface="Times New Roman" panose="02020603050405020304" pitchFamily="18" charset="0"/>
              </a:rPr>
              <a:t>, 1 slūžas un 1 Gaujas-Daugavas kanāls.</a:t>
            </a:r>
            <a:r>
              <a:rPr lang="en-RU" sz="1800" dirty="0">
                <a:latin typeface="Times New Roman" panose="02020603050405020304" pitchFamily="18" charset="0"/>
              </a:rPr>
              <a:t> </a:t>
            </a:r>
          </a:p>
          <a:p>
            <a:pPr marL="0" indent="0" algn="just">
              <a:buNone/>
            </a:pPr>
            <a:r>
              <a:rPr lang="en-RU" sz="1800" b="1" dirty="0">
                <a:latin typeface="Times New Roman" panose="02020603050405020304" pitchFamily="18" charset="0"/>
              </a:rPr>
              <a:t>2.1.4. Īstenotie projekti </a:t>
            </a:r>
            <a:r>
              <a:rPr lang="en-RU" sz="1800" dirty="0">
                <a:latin typeface="Times New Roman" panose="02020603050405020304" pitchFamily="18" charset="0"/>
              </a:rPr>
              <a:t>– aprakstā ieļauti projekti, sākot no ES struktūrfondu 2007.-2013.gada plānošanas perioda līdz šodienai. </a:t>
            </a:r>
            <a:r>
              <a:rPr lang="en-RU" sz="1800" dirty="0">
                <a:solidFill>
                  <a:srgbClr val="000000"/>
                </a:solidFill>
                <a:effectLst/>
                <a:latin typeface="Times New Roman" panose="02020603050405020304" pitchFamily="18" charset="0"/>
                <a:ea typeface="Times New Roman" panose="02020603050405020304" pitchFamily="18" charset="0"/>
              </a:rPr>
              <a:t>Kopš 2010.gada realizēti 6 plūdu risku novēršanas infrastruktūras izbūves vai rekonstrukcijas projekti</a:t>
            </a:r>
            <a:r>
              <a:rPr lang="lv-LV" sz="1800" dirty="0">
                <a:solidFill>
                  <a:srgbClr val="000000"/>
                </a:solidFill>
                <a:effectLst/>
                <a:latin typeface="Times New Roman" panose="02020603050405020304" pitchFamily="18" charset="0"/>
                <a:ea typeface="Times New Roman" panose="02020603050405020304" pitchFamily="18" charset="0"/>
              </a:rPr>
              <a:t> Ādažu novadā</a:t>
            </a:r>
            <a:r>
              <a:rPr lang="en-RU" sz="1800" dirty="0">
                <a:solidFill>
                  <a:srgbClr val="000000"/>
                </a:solidFill>
                <a:effectLst/>
                <a:latin typeface="Times New Roman" panose="02020603050405020304" pitchFamily="18" charset="0"/>
                <a:ea typeface="Times New Roman" panose="02020603050405020304" pitchFamily="18" charset="0"/>
              </a:rPr>
              <a:t>, 1 projekts ir īstenošanas stadijā. </a:t>
            </a:r>
            <a:r>
              <a:rPr lang="lv-LV" sz="1800" dirty="0">
                <a:solidFill>
                  <a:srgbClr val="000000"/>
                </a:solidFill>
                <a:effectLst/>
                <a:latin typeface="Times New Roman" panose="02020603050405020304" pitchFamily="18" charset="0"/>
                <a:ea typeface="Times New Roman" panose="02020603050405020304" pitchFamily="18" charset="0"/>
              </a:rPr>
              <a:t>Minētajā laika periodā </a:t>
            </a:r>
            <a:r>
              <a:rPr lang="en-RU" sz="1800" dirty="0">
                <a:solidFill>
                  <a:srgbClr val="000000"/>
                </a:solidFill>
                <a:effectLst/>
                <a:latin typeface="Times New Roman" panose="02020603050405020304" pitchFamily="18" charset="0"/>
                <a:ea typeface="Times New Roman" panose="02020603050405020304" pitchFamily="18" charset="0"/>
              </a:rPr>
              <a:t>sistēmas attīstībā investēti vairāk kā 12</a:t>
            </a:r>
            <a:r>
              <a:rPr lang="lv-LV" sz="1800" dirty="0">
                <a:solidFill>
                  <a:srgbClr val="000000"/>
                </a:solidFill>
                <a:effectLst/>
                <a:latin typeface="Times New Roman" panose="02020603050405020304" pitchFamily="18" charset="0"/>
                <a:ea typeface="Times New Roman" panose="02020603050405020304" pitchFamily="18" charset="0"/>
              </a:rPr>
              <a:t>,7</a:t>
            </a:r>
            <a:r>
              <a:rPr lang="en-RU" sz="1800" dirty="0">
                <a:solidFill>
                  <a:srgbClr val="000000"/>
                </a:solidFill>
                <a:effectLst/>
                <a:latin typeface="Times New Roman" panose="02020603050405020304" pitchFamily="18" charset="0"/>
                <a:ea typeface="Times New Roman" panose="02020603050405020304" pitchFamily="18" charset="0"/>
              </a:rPr>
              <a:t> milj. EUR</a:t>
            </a:r>
            <a:r>
              <a:rPr lang="lv-LV" sz="1800" dirty="0">
                <a:solidFill>
                  <a:srgbClr val="000000"/>
                </a:solidFill>
                <a:effectLst/>
                <a:latin typeface="Times New Roman" panose="02020603050405020304" pitchFamily="18" charset="0"/>
                <a:ea typeface="Times New Roman" panose="02020603050405020304" pitchFamily="18" charset="0"/>
              </a:rPr>
              <a:t>, piesaistot ES struktūrfondu atbalstu – 9,7 milj. EUR apmērā. </a:t>
            </a:r>
            <a:endParaRPr lang="en-RU" sz="1800" dirty="0">
              <a:latin typeface="Times New Roman" panose="02020603050405020304" pitchFamily="18" charset="0"/>
            </a:endParaRPr>
          </a:p>
          <a:p>
            <a:pPr marL="0" indent="0" algn="just">
              <a:buNone/>
            </a:pPr>
            <a:endParaRPr lang="en-RU" sz="1600" dirty="0">
              <a:latin typeface="Times New Roman" panose="02020603050405020304" pitchFamily="18" charset="0"/>
            </a:endParaRPr>
          </a:p>
          <a:p>
            <a:pPr marL="0" indent="0" algn="just">
              <a:buNone/>
            </a:pPr>
            <a:endParaRPr lang="en-RU" sz="1600" dirty="0">
              <a:latin typeface="Times New Roman" panose="02020603050405020304" pitchFamily="18" charset="0"/>
            </a:endParaRPr>
          </a:p>
          <a:p>
            <a:pPr marL="0" indent="0" algn="just">
              <a:buNone/>
            </a:pPr>
            <a:endParaRPr lang="en-RU" sz="1600" dirty="0">
              <a:latin typeface="Times New Roman" panose="02020603050405020304" pitchFamily="18" charset="0"/>
            </a:endParaRPr>
          </a:p>
          <a:p>
            <a:pPr marL="0" indent="0" algn="just">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marL="0" indent="0">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solidFill>
                <a:srgbClr val="000000"/>
              </a:solidFill>
              <a:latin typeface="Times New Roman" panose="02020603050405020304" pitchFamily="18" charset="0"/>
              <a:ea typeface="Calibri" panose="020F0502020204030204" pitchFamily="34" charset="0"/>
            </a:endParaRPr>
          </a:p>
          <a:p>
            <a:pPr marL="0" indent="0">
              <a:buNone/>
            </a:pPr>
            <a:endParaRPr lang="lv-LV" sz="1800" dirty="0">
              <a:solidFill>
                <a:srgbClr val="000000"/>
              </a:solidFill>
              <a:latin typeface="Times New Roman" panose="02020603050405020304" pitchFamily="18" charset="0"/>
              <a:ea typeface="Calibri" panose="020F0502020204030204" pitchFamily="34" charset="0"/>
            </a:endParaRPr>
          </a:p>
          <a:p>
            <a:pPr>
              <a:buFont typeface="Wingdings" pitchFamily="2" charset="2"/>
              <a:buChar char="§"/>
            </a:pPr>
            <a:endParaRPr lang="lv-LV"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1806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FAC7-0671-8B66-539D-66BC79E28B37}"/>
              </a:ext>
            </a:extLst>
          </p:cNvPr>
          <p:cNvSpPr>
            <a:spLocks noGrp="1"/>
          </p:cNvSpPr>
          <p:nvPr>
            <p:ph type="title"/>
          </p:nvPr>
        </p:nvSpPr>
        <p:spPr>
          <a:xfrm>
            <a:off x="534687" y="1064377"/>
            <a:ext cx="3201366" cy="3387497"/>
          </a:xfrm>
        </p:spPr>
        <p:txBody>
          <a:bodyPr anchor="b">
            <a:normAutofit/>
          </a:bodyPr>
          <a:lstStyle/>
          <a:p>
            <a:pPr algn="r"/>
            <a:r>
              <a:rPr lang="lv-LV" sz="3200" dirty="0">
                <a:solidFill>
                  <a:srgbClr val="FFFFFF"/>
                </a:solidFill>
                <a:latin typeface="Times New Roman" panose="02020603050405020304" pitchFamily="18" charset="0"/>
                <a:cs typeface="Times New Roman" panose="02020603050405020304" pitchFamily="18" charset="0"/>
              </a:rPr>
              <a:t>2. </a:t>
            </a:r>
            <a:r>
              <a:rPr lang="lv-LV" sz="3200" dirty="0" err="1">
                <a:solidFill>
                  <a:srgbClr val="FFFFFF"/>
                </a:solidFill>
                <a:latin typeface="Times New Roman" panose="02020603050405020304" pitchFamily="18" charset="0"/>
                <a:cs typeface="Times New Roman" panose="02020603050405020304" pitchFamily="18" charset="0"/>
              </a:rPr>
              <a:t>Pretplūdu</a:t>
            </a:r>
            <a:r>
              <a:rPr lang="lv-LV" sz="3200" dirty="0">
                <a:solidFill>
                  <a:srgbClr val="FFFFFF"/>
                </a:solidFill>
                <a:latin typeface="Times New Roman" panose="02020603050405020304" pitchFamily="18" charset="0"/>
                <a:cs typeface="Times New Roman" panose="02020603050405020304" pitchFamily="18" charset="0"/>
              </a:rPr>
              <a:t> risinājumi Ādažu novadā</a:t>
            </a:r>
            <a:br>
              <a:rPr lang="lv-LV" sz="3200" dirty="0">
                <a:solidFill>
                  <a:srgbClr val="FFFFFF"/>
                </a:solidFill>
                <a:latin typeface="Times New Roman" panose="02020603050405020304" pitchFamily="18" charset="0"/>
                <a:cs typeface="Times New Roman" panose="02020603050405020304" pitchFamily="18" charset="0"/>
              </a:rPr>
            </a:br>
            <a:br>
              <a:rPr lang="lv-LV" sz="3200" dirty="0">
                <a:solidFill>
                  <a:srgbClr val="FFFFFF"/>
                </a:solidFill>
                <a:latin typeface="Times New Roman" panose="02020603050405020304" pitchFamily="18" charset="0"/>
                <a:cs typeface="Times New Roman" panose="02020603050405020304" pitchFamily="18" charset="0"/>
              </a:rPr>
            </a:br>
            <a:r>
              <a:rPr lang="lv-LV" sz="3200" dirty="0">
                <a:solidFill>
                  <a:srgbClr val="FFFFFF"/>
                </a:solidFill>
                <a:latin typeface="Times New Roman" panose="02020603050405020304" pitchFamily="18" charset="0"/>
                <a:cs typeface="Times New Roman" panose="02020603050405020304" pitchFamily="18" charset="0"/>
              </a:rPr>
              <a:t>2.2.Sistēmas nepieciešamie uzlabojumi    </a:t>
            </a:r>
          </a:p>
        </p:txBody>
      </p:sp>
      <p:pic>
        <p:nvPicPr>
          <p:cNvPr id="3" name="Picture 2">
            <a:extLst>
              <a:ext uri="{FF2B5EF4-FFF2-40B4-BE49-F238E27FC236}">
                <a16:creationId xmlns:a16="http://schemas.microsoft.com/office/drawing/2014/main" id="{7EF2E5AF-2CD5-50B9-E80F-7D353F98120D}"/>
              </a:ext>
            </a:extLst>
          </p:cNvPr>
          <p:cNvPicPr>
            <a:picLocks noChangeAspect="1"/>
          </p:cNvPicPr>
          <p:nvPr/>
        </p:nvPicPr>
        <p:blipFill>
          <a:blip r:embed="rId2"/>
          <a:stretch>
            <a:fillRect/>
          </a:stretch>
        </p:blipFill>
        <p:spPr>
          <a:xfrm>
            <a:off x="9827915" y="6204360"/>
            <a:ext cx="2054027" cy="575943"/>
          </a:xfrm>
          <a:prstGeom prst="rect">
            <a:avLst/>
          </a:prstGeom>
        </p:spPr>
      </p:pic>
      <p:sp>
        <p:nvSpPr>
          <p:cNvPr id="5" name="Content Placeholder 4">
            <a:extLst>
              <a:ext uri="{FF2B5EF4-FFF2-40B4-BE49-F238E27FC236}">
                <a16:creationId xmlns:a16="http://schemas.microsoft.com/office/drawing/2014/main" id="{559268E4-9022-F68D-ABB1-DAFEE4BF139C}"/>
              </a:ext>
            </a:extLst>
          </p:cNvPr>
          <p:cNvSpPr>
            <a:spLocks noGrp="1"/>
          </p:cNvSpPr>
          <p:nvPr>
            <p:ph idx="1"/>
          </p:nvPr>
        </p:nvSpPr>
        <p:spPr>
          <a:xfrm>
            <a:off x="4905054" y="582706"/>
            <a:ext cx="6448746" cy="5594257"/>
          </a:xfrm>
        </p:spPr>
        <p:txBody>
          <a:bodyPr>
            <a:normAutofit fontScale="92500" lnSpcReduction="20000"/>
          </a:bodyPr>
          <a:lstStyle/>
          <a:p>
            <a:pPr marL="0" indent="0" algn="just">
              <a:buNone/>
            </a:pPr>
            <a:r>
              <a:rPr lang="en-RU" sz="2000" b="1" dirty="0">
                <a:latin typeface="Times New Roman" panose="02020603050405020304" pitchFamily="18" charset="0"/>
              </a:rPr>
              <a:t>2.1. Sistēmas nepieciešamie uzlabojumi</a:t>
            </a:r>
          </a:p>
          <a:p>
            <a:pPr marL="0" indent="0" algn="just">
              <a:buNone/>
            </a:pPr>
            <a:endParaRPr lang="en-RU" sz="1200" b="1" dirty="0">
              <a:latin typeface="Times New Roman" panose="02020603050405020304" pitchFamily="18" charset="0"/>
            </a:endParaRPr>
          </a:p>
          <a:p>
            <a:pPr marL="0" indent="0" algn="just">
              <a:buNone/>
            </a:pPr>
            <a:r>
              <a:rPr lang="en-GB" sz="1800" dirty="0" err="1">
                <a:solidFill>
                  <a:srgbClr val="000000"/>
                </a:solidFill>
                <a:latin typeface="Times New Roman" panose="02020603050405020304" pitchFamily="18" charset="0"/>
              </a:rPr>
              <a:t>Norādīti</a:t>
            </a:r>
            <a:r>
              <a:rPr lang="en-GB" sz="1800" dirty="0">
                <a:solidFill>
                  <a:srgbClr val="000000"/>
                </a:solidFill>
                <a:latin typeface="Times New Roman" panose="02020603050405020304" pitchFamily="18" charset="0"/>
              </a:rPr>
              <a:t> </a:t>
            </a:r>
            <a:r>
              <a:rPr lang="en-GB" sz="1800" dirty="0" err="1">
                <a:solidFill>
                  <a:srgbClr val="000000"/>
                </a:solidFill>
                <a:latin typeface="Times New Roman" panose="02020603050405020304" pitchFamily="18" charset="0"/>
              </a:rPr>
              <a:t>plānotie</a:t>
            </a:r>
            <a:r>
              <a:rPr lang="en-GB" sz="1800" dirty="0">
                <a:solidFill>
                  <a:srgbClr val="000000"/>
                </a:solidFill>
                <a:latin typeface="Times New Roman" panose="02020603050405020304" pitchFamily="18" charset="0"/>
              </a:rPr>
              <a:t> </a:t>
            </a:r>
            <a:r>
              <a:rPr lang="en-GB" sz="1800" dirty="0" err="1">
                <a:solidFill>
                  <a:srgbClr val="000000"/>
                </a:solidFill>
                <a:latin typeface="Times New Roman" panose="02020603050405020304" pitchFamily="18" charset="0"/>
              </a:rPr>
              <a:t>darbi</a:t>
            </a:r>
            <a:r>
              <a:rPr lang="en-GB" sz="1800" dirty="0">
                <a:solidFill>
                  <a:srgbClr val="000000"/>
                </a:solidFill>
                <a:latin typeface="Times New Roman" panose="02020603050405020304" pitchFamily="18" charset="0"/>
              </a:rPr>
              <a:t>, kas </a:t>
            </a:r>
            <a:r>
              <a:rPr lang="en-RU" sz="1800" dirty="0">
                <a:solidFill>
                  <a:srgbClr val="000000"/>
                </a:solidFill>
                <a:latin typeface="Times New Roman" panose="02020603050405020304" pitchFamily="18" charset="0"/>
              </a:rPr>
              <a:t>iekļauti </a:t>
            </a:r>
            <a:r>
              <a:rPr lang="lv-LV" sz="1800" dirty="0">
                <a:solidFill>
                  <a:srgbClr val="000000"/>
                </a:solidFill>
                <a:latin typeface="Times New Roman" panose="02020603050405020304" pitchFamily="18" charset="0"/>
              </a:rPr>
              <a:t>25.04.2024. </a:t>
            </a:r>
            <a:r>
              <a:rPr lang="en-RU" sz="1800" dirty="0">
                <a:solidFill>
                  <a:srgbClr val="000000"/>
                </a:solidFill>
                <a:latin typeface="Times New Roman" panose="02020603050405020304" pitchFamily="18" charset="0"/>
              </a:rPr>
              <a:t>Ādažu novada pašvaldības investīciju plāna aktualizācijā. </a:t>
            </a:r>
            <a:r>
              <a:rPr lang="lv-LV" sz="1800" dirty="0">
                <a:solidFill>
                  <a:srgbClr val="000000"/>
                </a:solidFill>
                <a:effectLst/>
                <a:latin typeface="Times New Roman" panose="02020603050405020304" pitchFamily="18" charset="0"/>
                <a:ea typeface="Times New Roman" panose="02020603050405020304" pitchFamily="18" charset="0"/>
              </a:rPr>
              <a:t>Aprakstā atrodami arī Ādažu novada pašvaldības sniegtie objektu </a:t>
            </a:r>
            <a:r>
              <a:rPr lang="lv-LV" sz="1800" dirty="0" err="1">
                <a:solidFill>
                  <a:srgbClr val="000000"/>
                </a:solidFill>
                <a:effectLst/>
                <a:latin typeface="Times New Roman" panose="02020603050405020304" pitchFamily="18" charset="0"/>
                <a:ea typeface="Times New Roman" panose="02020603050405020304" pitchFamily="18" charset="0"/>
              </a:rPr>
              <a:t>apsekojumu</a:t>
            </a:r>
            <a:r>
              <a:rPr lang="lv-LV" sz="1800" dirty="0">
                <a:solidFill>
                  <a:srgbClr val="000000"/>
                </a:solidFill>
                <a:effectLst/>
                <a:latin typeface="Times New Roman" panose="02020603050405020304" pitchFamily="18" charset="0"/>
                <a:ea typeface="Times New Roman" panose="02020603050405020304" pitchFamily="18" charset="0"/>
              </a:rPr>
              <a:t> foto, gan plānoto objektu atrašanās vietu kartes ar atzīmēm.</a:t>
            </a:r>
            <a:endParaRPr lang="en-RU" sz="1800" dirty="0">
              <a:solidFill>
                <a:srgbClr val="000000"/>
              </a:solidFill>
              <a:latin typeface="Times New Roman" panose="02020603050405020304" pitchFamily="18" charset="0"/>
              <a:ea typeface="Times New Roman" panose="02020603050405020304" pitchFamily="18" charset="0"/>
            </a:endParaRPr>
          </a:p>
          <a:p>
            <a:pPr marL="0" indent="0" algn="just">
              <a:buNone/>
            </a:pPr>
            <a:r>
              <a:rPr lang="en-RU" sz="1800" b="1" dirty="0">
                <a:solidFill>
                  <a:srgbClr val="000000"/>
                </a:solidFill>
                <a:latin typeface="Times New Roman" panose="02020603050405020304" pitchFamily="18" charset="0"/>
              </a:rPr>
              <a:t>Plānotie sistēmas uzlabojumi :</a:t>
            </a:r>
            <a:endParaRPr lang="en-RU" sz="1600" b="1" dirty="0">
              <a:latin typeface="Times New Roman" panose="02020603050405020304" pitchFamily="18" charset="0"/>
            </a:endParaRPr>
          </a:p>
          <a:p>
            <a:pPr marL="342900" indent="-342900" algn="just">
              <a:buAutoNum type="arabicPeriod"/>
            </a:pPr>
            <a:r>
              <a:rPr lang="lv-LV" sz="1800" b="1" dirty="0">
                <a:effectLst/>
                <a:latin typeface="Times New Roman" panose="02020603050405020304" pitchFamily="18" charset="0"/>
                <a:ea typeface="Times New Roman" panose="02020603050405020304" pitchFamily="18" charset="0"/>
              </a:rPr>
              <a:t>Jauna aizsargdambja un sūkņu stacijas izbūve, Gaujas upes kreisā krasta nostiprinājums  - </a:t>
            </a:r>
            <a:r>
              <a:rPr lang="en-RU" sz="1800" dirty="0">
                <a:effectLst/>
                <a:latin typeface="Times New Roman" panose="02020603050405020304" pitchFamily="18" charset="0"/>
                <a:ea typeface="Times New Roman" panose="02020603050405020304" pitchFamily="18" charset="0"/>
              </a:rPr>
              <a:t>jauna aizsargdambja 3,5 km garumā un vidēji 16 m platumā izbūve no Kadagas tilta līdz Gaujas - Daugavas kanālam, sūkņu stacijas izbūve, Gaujas kreisā krasta nostiprinājumu izbūve lokālos posmos, Kadagas ceļa paaugstināšana posmā no Kadagas tilta pāri Gaujai apdzīvotas vietas “Kadaga” virzienā ~0,62 km garumā</a:t>
            </a:r>
            <a:r>
              <a:rPr lang="en-RU" sz="1200" dirty="0">
                <a:effectLst/>
              </a:rPr>
              <a:t> .</a:t>
            </a:r>
            <a:endParaRPr lang="lv-LV" sz="1800" b="1" dirty="0">
              <a:latin typeface="Times New Roman" panose="02020603050405020304" pitchFamily="18" charset="0"/>
            </a:endParaRPr>
          </a:p>
          <a:p>
            <a:pPr marL="342900" indent="-342900" algn="just">
              <a:buAutoNum type="arabicPeriod"/>
            </a:pPr>
            <a:r>
              <a:rPr lang="lv-LV" sz="1800" b="1" dirty="0">
                <a:effectLst/>
                <a:latin typeface="Times New Roman" panose="02020603050405020304" pitchFamily="18" charset="0"/>
                <a:ea typeface="Times New Roman" panose="02020603050405020304" pitchFamily="18" charset="0"/>
              </a:rPr>
              <a:t>Jauna Gaujas upes kreisā krasta nostiprinājuma erozijas mazināšanai izbūve - </a:t>
            </a:r>
            <a:r>
              <a:rPr lang="lv-LV" sz="1800" dirty="0">
                <a:effectLst/>
                <a:latin typeface="Times New Roman" panose="02020603050405020304" pitchFamily="18" charset="0"/>
                <a:ea typeface="Times New Roman" panose="02020603050405020304" pitchFamily="18" charset="0"/>
              </a:rPr>
              <a:t>plastmasas </a:t>
            </a:r>
            <a:r>
              <a:rPr lang="lv-LV" sz="1800" dirty="0" err="1">
                <a:effectLst/>
                <a:latin typeface="Times New Roman" panose="02020603050405020304" pitchFamily="18" charset="0"/>
                <a:ea typeface="Times New Roman" panose="02020603050405020304" pitchFamily="18" charset="0"/>
              </a:rPr>
              <a:t>rievsienu</a:t>
            </a:r>
            <a:r>
              <a:rPr lang="lv-LV" sz="1800" dirty="0">
                <a:effectLst/>
                <a:latin typeface="Times New Roman" panose="02020603050405020304" pitchFamily="18" charset="0"/>
                <a:ea typeface="Times New Roman" panose="02020603050405020304" pitchFamily="18" charset="0"/>
              </a:rPr>
              <a:t> izbūve Carnikavas novadpētniecības muzejs – Cēlāji posmā, </a:t>
            </a:r>
            <a:r>
              <a:rPr lang="lv-LV" sz="1800" dirty="0">
                <a:latin typeface="Times New Roman" panose="02020603050405020304" pitchFamily="18" charset="0"/>
                <a:ea typeface="Times New Roman" panose="02020603050405020304" pitchFamily="18" charset="0"/>
              </a:rPr>
              <a:t>kopumā ~ 1,4 km garumā.</a:t>
            </a:r>
          </a:p>
          <a:p>
            <a:pPr marL="342900" indent="-342900" algn="just">
              <a:buFont typeface="Arial" panose="020B0604020202020204" pitchFamily="34" charset="0"/>
              <a:buAutoNum type="arabicPeriod"/>
            </a:pPr>
            <a:r>
              <a:rPr lang="lv-LV" sz="1800" b="1" dirty="0">
                <a:effectLst/>
                <a:latin typeface="Times New Roman" panose="02020603050405020304" pitchFamily="18" charset="0"/>
                <a:ea typeface="Times New Roman" panose="02020603050405020304" pitchFamily="18" charset="0"/>
              </a:rPr>
              <a:t>Esošās koka </a:t>
            </a:r>
            <a:r>
              <a:rPr lang="lv-LV" sz="1800" b="1" dirty="0" err="1">
                <a:effectLst/>
                <a:latin typeface="Times New Roman" panose="02020603050405020304" pitchFamily="18" charset="0"/>
                <a:ea typeface="Times New Roman" panose="02020603050405020304" pitchFamily="18" charset="0"/>
              </a:rPr>
              <a:t>rievsienas</a:t>
            </a:r>
            <a:r>
              <a:rPr lang="lv-LV" sz="1800" b="1" dirty="0">
                <a:effectLst/>
                <a:latin typeface="Times New Roman" panose="02020603050405020304" pitchFamily="18" charset="0"/>
                <a:ea typeface="Times New Roman" panose="02020603050405020304" pitchFamily="18" charset="0"/>
              </a:rPr>
              <a:t> Gaujas upes kreisajā krastā nostiprinājuma pārbūve krasta erozijas mazināšanai - </a:t>
            </a:r>
            <a:r>
              <a:rPr lang="lv-LV" sz="1800" dirty="0">
                <a:effectLst/>
                <a:latin typeface="Times New Roman" panose="02020603050405020304" pitchFamily="18" charset="0"/>
                <a:ea typeface="Times New Roman" panose="02020603050405020304" pitchFamily="18" charset="0"/>
              </a:rPr>
              <a:t>nepieciešams pārbūvēt esošo koka </a:t>
            </a:r>
            <a:r>
              <a:rPr lang="lv-LV" sz="1800" dirty="0" err="1">
                <a:effectLst/>
                <a:latin typeface="Times New Roman" panose="02020603050405020304" pitchFamily="18" charset="0"/>
                <a:ea typeface="Times New Roman" panose="02020603050405020304" pitchFamily="18" charset="0"/>
              </a:rPr>
              <a:t>rievsienu</a:t>
            </a:r>
            <a:r>
              <a:rPr lang="lv-LV" sz="1800" dirty="0">
                <a:effectLst/>
                <a:latin typeface="Times New Roman" panose="02020603050405020304" pitchFamily="18" charset="0"/>
                <a:ea typeface="Times New Roman" panose="02020603050405020304" pitchFamily="18" charset="0"/>
              </a:rPr>
              <a:t> aptuveni ~172 m garā posmā pie Cēlājiem. </a:t>
            </a:r>
            <a:r>
              <a:rPr lang="lv-LV" sz="1800" dirty="0" err="1">
                <a:effectLst/>
                <a:latin typeface="Times New Roman" panose="02020603050405020304" pitchFamily="18" charset="0"/>
                <a:ea typeface="Times New Roman" panose="02020603050405020304" pitchFamily="18" charset="0"/>
              </a:rPr>
              <a:t>Rievsienas</a:t>
            </a:r>
            <a:r>
              <a:rPr lang="lv-LV" sz="1800" dirty="0">
                <a:effectLst/>
                <a:latin typeface="Times New Roman" panose="02020603050405020304" pitchFamily="18" charset="0"/>
                <a:ea typeface="Times New Roman" panose="02020603050405020304" pitchFamily="18" charset="0"/>
              </a:rPr>
              <a:t> atrodas uz privātīpašumā esošas zemes. Tā īpašnieks – fiziska persona – ir saņēmis Ādažu novada būvvaldes izsniegtu būvatļauju par izstrādāto būvprojektu esošās koka </a:t>
            </a:r>
            <a:r>
              <a:rPr lang="lv-LV" sz="1800" dirty="0" err="1">
                <a:effectLst/>
                <a:latin typeface="Times New Roman" panose="02020603050405020304" pitchFamily="18" charset="0"/>
                <a:ea typeface="Times New Roman" panose="02020603050405020304" pitchFamily="18" charset="0"/>
              </a:rPr>
              <a:t>rievsienas</a:t>
            </a:r>
            <a:r>
              <a:rPr lang="lv-LV" sz="1800" dirty="0">
                <a:effectLst/>
                <a:latin typeface="Times New Roman" panose="02020603050405020304" pitchFamily="18" charset="0"/>
                <a:ea typeface="Times New Roman" panose="02020603050405020304" pitchFamily="18" charset="0"/>
              </a:rPr>
              <a:t> pārbūvei un ir izrādījis gatavību par saviem finanšu līdzekļiem veikt nepieciešamos būvdarbus.</a:t>
            </a:r>
            <a:endParaRPr lang="en-RU" sz="1800" dirty="0">
              <a:effectLst/>
              <a:latin typeface="Times New Roman" panose="02020603050405020304" pitchFamily="18" charset="0"/>
              <a:ea typeface="Times New Roman" panose="02020603050405020304" pitchFamily="18" charset="0"/>
            </a:endParaRPr>
          </a:p>
          <a:p>
            <a:pPr marL="342900" indent="-342900" algn="just">
              <a:buAutoNum type="arabicPeriod"/>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600" dirty="0">
              <a:latin typeface="Times New Roman" panose="02020603050405020304" pitchFamily="18" charset="0"/>
            </a:endParaRPr>
          </a:p>
          <a:p>
            <a:pPr marL="0" indent="0" algn="just">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marL="0" indent="0">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solidFill>
                <a:srgbClr val="000000"/>
              </a:solidFill>
              <a:latin typeface="Times New Roman" panose="02020603050405020304" pitchFamily="18" charset="0"/>
              <a:ea typeface="Calibri" panose="020F0502020204030204" pitchFamily="34" charset="0"/>
            </a:endParaRPr>
          </a:p>
          <a:p>
            <a:pPr marL="0" indent="0">
              <a:buNone/>
            </a:pPr>
            <a:endParaRPr lang="lv-LV" sz="1800" dirty="0">
              <a:solidFill>
                <a:srgbClr val="000000"/>
              </a:solidFill>
              <a:latin typeface="Times New Roman" panose="02020603050405020304" pitchFamily="18" charset="0"/>
              <a:ea typeface="Calibri" panose="020F0502020204030204" pitchFamily="34" charset="0"/>
            </a:endParaRPr>
          </a:p>
          <a:p>
            <a:pPr>
              <a:buFont typeface="Wingdings" pitchFamily="2" charset="2"/>
              <a:buChar char="§"/>
            </a:pPr>
            <a:endParaRPr lang="lv-LV"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974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FAC7-0671-8B66-539D-66BC79E28B37}"/>
              </a:ext>
            </a:extLst>
          </p:cNvPr>
          <p:cNvSpPr>
            <a:spLocks noGrp="1"/>
          </p:cNvSpPr>
          <p:nvPr>
            <p:ph type="title"/>
          </p:nvPr>
        </p:nvSpPr>
        <p:spPr>
          <a:xfrm>
            <a:off x="534687" y="1064377"/>
            <a:ext cx="3201366" cy="3387497"/>
          </a:xfrm>
        </p:spPr>
        <p:txBody>
          <a:bodyPr anchor="b">
            <a:normAutofit/>
          </a:bodyPr>
          <a:lstStyle/>
          <a:p>
            <a:pPr algn="r"/>
            <a:r>
              <a:rPr lang="lv-LV" sz="3200" dirty="0">
                <a:solidFill>
                  <a:srgbClr val="FFFFFF"/>
                </a:solidFill>
                <a:latin typeface="Times New Roman" panose="02020603050405020304" pitchFamily="18" charset="0"/>
                <a:cs typeface="Times New Roman" panose="02020603050405020304" pitchFamily="18" charset="0"/>
              </a:rPr>
              <a:t>2. </a:t>
            </a:r>
            <a:r>
              <a:rPr lang="lv-LV" sz="3200" dirty="0" err="1">
                <a:solidFill>
                  <a:srgbClr val="FFFFFF"/>
                </a:solidFill>
                <a:latin typeface="Times New Roman" panose="02020603050405020304" pitchFamily="18" charset="0"/>
                <a:cs typeface="Times New Roman" panose="02020603050405020304" pitchFamily="18" charset="0"/>
              </a:rPr>
              <a:t>Pretplūdu</a:t>
            </a:r>
            <a:r>
              <a:rPr lang="lv-LV" sz="3200" dirty="0">
                <a:solidFill>
                  <a:srgbClr val="FFFFFF"/>
                </a:solidFill>
                <a:latin typeface="Times New Roman" panose="02020603050405020304" pitchFamily="18" charset="0"/>
                <a:cs typeface="Times New Roman" panose="02020603050405020304" pitchFamily="18" charset="0"/>
              </a:rPr>
              <a:t> risinājumi Ādažu novadā</a:t>
            </a:r>
            <a:br>
              <a:rPr lang="lv-LV" sz="3200" dirty="0">
                <a:solidFill>
                  <a:srgbClr val="FFFFFF"/>
                </a:solidFill>
                <a:latin typeface="Times New Roman" panose="02020603050405020304" pitchFamily="18" charset="0"/>
                <a:cs typeface="Times New Roman" panose="02020603050405020304" pitchFamily="18" charset="0"/>
              </a:rPr>
            </a:br>
            <a:br>
              <a:rPr lang="lv-LV" sz="3200" dirty="0">
                <a:solidFill>
                  <a:srgbClr val="FFFFFF"/>
                </a:solidFill>
                <a:latin typeface="Times New Roman" panose="02020603050405020304" pitchFamily="18" charset="0"/>
                <a:cs typeface="Times New Roman" panose="02020603050405020304" pitchFamily="18" charset="0"/>
              </a:rPr>
            </a:br>
            <a:r>
              <a:rPr lang="lv-LV" sz="3200" dirty="0">
                <a:solidFill>
                  <a:srgbClr val="FFFFFF"/>
                </a:solidFill>
                <a:latin typeface="Times New Roman" panose="02020603050405020304" pitchFamily="18" charset="0"/>
                <a:cs typeface="Times New Roman" panose="02020603050405020304" pitchFamily="18" charset="0"/>
              </a:rPr>
              <a:t>2.2.Sistēmas nepieciešamie uzlabojumi    </a:t>
            </a:r>
          </a:p>
        </p:txBody>
      </p:sp>
      <p:pic>
        <p:nvPicPr>
          <p:cNvPr id="3" name="Picture 2">
            <a:extLst>
              <a:ext uri="{FF2B5EF4-FFF2-40B4-BE49-F238E27FC236}">
                <a16:creationId xmlns:a16="http://schemas.microsoft.com/office/drawing/2014/main" id="{7EF2E5AF-2CD5-50B9-E80F-7D353F98120D}"/>
              </a:ext>
            </a:extLst>
          </p:cNvPr>
          <p:cNvPicPr>
            <a:picLocks noChangeAspect="1"/>
          </p:cNvPicPr>
          <p:nvPr/>
        </p:nvPicPr>
        <p:blipFill>
          <a:blip r:embed="rId2"/>
          <a:stretch>
            <a:fillRect/>
          </a:stretch>
        </p:blipFill>
        <p:spPr>
          <a:xfrm>
            <a:off x="9827915" y="6204360"/>
            <a:ext cx="2054027" cy="575943"/>
          </a:xfrm>
          <a:prstGeom prst="rect">
            <a:avLst/>
          </a:prstGeom>
        </p:spPr>
      </p:pic>
      <p:sp>
        <p:nvSpPr>
          <p:cNvPr id="5" name="Content Placeholder 4">
            <a:extLst>
              <a:ext uri="{FF2B5EF4-FFF2-40B4-BE49-F238E27FC236}">
                <a16:creationId xmlns:a16="http://schemas.microsoft.com/office/drawing/2014/main" id="{559268E4-9022-F68D-ABB1-DAFEE4BF139C}"/>
              </a:ext>
            </a:extLst>
          </p:cNvPr>
          <p:cNvSpPr>
            <a:spLocks noGrp="1"/>
          </p:cNvSpPr>
          <p:nvPr>
            <p:ph idx="1"/>
          </p:nvPr>
        </p:nvSpPr>
        <p:spPr>
          <a:xfrm>
            <a:off x="4905054" y="582706"/>
            <a:ext cx="6448746" cy="5594257"/>
          </a:xfrm>
        </p:spPr>
        <p:txBody>
          <a:bodyPr>
            <a:normAutofit fontScale="25000" lnSpcReduction="20000"/>
          </a:bodyPr>
          <a:lstStyle/>
          <a:p>
            <a:pPr marL="0" indent="0" algn="just">
              <a:buNone/>
            </a:pPr>
            <a:r>
              <a:rPr lang="lv-LV" sz="7200" b="1" dirty="0">
                <a:latin typeface="Times New Roman" panose="02020603050405020304" pitchFamily="18" charset="0"/>
              </a:rPr>
              <a:t>4. </a:t>
            </a:r>
            <a:r>
              <a:rPr lang="lv-LV" sz="7200" b="1" dirty="0">
                <a:effectLst/>
                <a:latin typeface="Times New Roman" panose="02020603050405020304" pitchFamily="18" charset="0"/>
                <a:ea typeface="Times New Roman" panose="02020603050405020304" pitchFamily="18" charset="0"/>
              </a:rPr>
              <a:t>Plūdu riska izpēte Garkalnes ciemā (ietverot teritoriju no Gaujas – Baltezera kanāla līdz </a:t>
            </a:r>
            <a:r>
              <a:rPr lang="lv-LV" sz="7200" b="1" dirty="0" err="1">
                <a:effectLst/>
                <a:latin typeface="Times New Roman" panose="02020603050405020304" pitchFamily="18" charset="0"/>
                <a:ea typeface="Times New Roman" panose="02020603050405020304" pitchFamily="18" charset="0"/>
              </a:rPr>
              <a:t>Āņiem</a:t>
            </a:r>
            <a:r>
              <a:rPr lang="lv-LV" sz="7200" b="1" dirty="0">
                <a:effectLst/>
                <a:latin typeface="Times New Roman" panose="02020603050405020304" pitchFamily="18" charset="0"/>
                <a:ea typeface="Times New Roman" panose="02020603050405020304" pitchFamily="18" charset="0"/>
              </a:rPr>
              <a:t>) - </a:t>
            </a:r>
            <a:r>
              <a:rPr lang="lv-LV" sz="7200" dirty="0">
                <a:latin typeface="Times New Roman" panose="02020603050405020304" pitchFamily="18" charset="0"/>
                <a:ea typeface="Times New Roman" panose="02020603050405020304" pitchFamily="18" charset="0"/>
              </a:rPr>
              <a:t>l</a:t>
            </a:r>
            <a:r>
              <a:rPr lang="en-RU" sz="7200" dirty="0">
                <a:effectLst/>
                <a:latin typeface="Times New Roman" panose="02020603050405020304" pitchFamily="18" charset="0"/>
                <a:ea typeface="Times New Roman" panose="02020603050405020304" pitchFamily="18" charset="0"/>
              </a:rPr>
              <a:t>ai izstrādātu efektīvāk</a:t>
            </a:r>
            <a:r>
              <a:rPr lang="lv-LV" sz="7200" dirty="0" err="1">
                <a:effectLst/>
                <a:latin typeface="Times New Roman" panose="02020603050405020304" pitchFamily="18" charset="0"/>
                <a:ea typeface="Times New Roman" panose="02020603050405020304" pitchFamily="18" charset="0"/>
              </a:rPr>
              <a:t>o</a:t>
            </a:r>
            <a:r>
              <a:rPr lang="en-RU" sz="7200" dirty="0">
                <a:effectLst/>
                <a:latin typeface="Times New Roman" panose="02020603050405020304" pitchFamily="18" charset="0"/>
                <a:ea typeface="Times New Roman" panose="02020603050405020304" pitchFamily="18" charset="0"/>
              </a:rPr>
              <a:t> pasākumu</a:t>
            </a:r>
            <a:r>
              <a:rPr lang="lv-LV" sz="7200" dirty="0">
                <a:effectLst/>
                <a:latin typeface="Times New Roman" panose="02020603050405020304" pitchFamily="18" charset="0"/>
                <a:ea typeface="Times New Roman" panose="02020603050405020304" pitchFamily="18" charset="0"/>
              </a:rPr>
              <a:t> plānu</a:t>
            </a:r>
            <a:r>
              <a:rPr lang="en-RU" sz="7200" dirty="0">
                <a:effectLst/>
                <a:latin typeface="Times New Roman" panose="02020603050405020304" pitchFamily="18" charset="0"/>
                <a:ea typeface="Times New Roman" panose="02020603050405020304" pitchFamily="18" charset="0"/>
              </a:rPr>
              <a:t> plūdu riska mazināšanai un </a:t>
            </a:r>
            <a:r>
              <a:rPr lang="lv-LV" sz="7200" dirty="0">
                <a:effectLst/>
                <a:latin typeface="Times New Roman" panose="02020603050405020304" pitchFamily="18" charset="0"/>
                <a:ea typeface="Times New Roman" panose="02020603050405020304" pitchFamily="18" charset="0"/>
              </a:rPr>
              <a:t>teritorijā dzīvojošo </a:t>
            </a:r>
            <a:r>
              <a:rPr lang="en-RU" sz="7200" dirty="0">
                <a:effectLst/>
                <a:latin typeface="Times New Roman" panose="02020603050405020304" pitchFamily="18" charset="0"/>
                <a:ea typeface="Times New Roman" panose="02020603050405020304" pitchFamily="18" charset="0"/>
              </a:rPr>
              <a:t>532 iedzīvotāju aizsardzībai</a:t>
            </a:r>
            <a:r>
              <a:rPr lang="lv-LV" sz="7200" dirty="0">
                <a:effectLst/>
                <a:latin typeface="Times New Roman" panose="02020603050405020304" pitchFamily="18" charset="0"/>
                <a:ea typeface="Times New Roman" panose="02020603050405020304" pitchFamily="18" charset="0"/>
              </a:rPr>
              <a:t>, ir nepieciešams </a:t>
            </a:r>
            <a:r>
              <a:rPr lang="en-RU" sz="7200" dirty="0">
                <a:effectLst/>
                <a:latin typeface="Times New Roman" panose="02020603050405020304" pitchFamily="18" charset="0"/>
                <a:ea typeface="Times New Roman" panose="02020603050405020304" pitchFamily="18" charset="0"/>
              </a:rPr>
              <a:t>veikt izpēti (hidromodulēšan</a:t>
            </a:r>
            <a:r>
              <a:rPr lang="lv-LV" sz="7200" dirty="0" err="1">
                <a:effectLst/>
                <a:latin typeface="Times New Roman" panose="02020603050405020304" pitchFamily="18" charset="0"/>
                <a:ea typeface="Times New Roman" panose="02020603050405020304" pitchFamily="18" charset="0"/>
              </a:rPr>
              <a:t>u</a:t>
            </a:r>
            <a:r>
              <a:rPr lang="en-RU" sz="7200" dirty="0">
                <a:effectLst/>
                <a:latin typeface="Times New Roman" panose="02020603050405020304" pitchFamily="18" charset="0"/>
                <a:ea typeface="Times New Roman" panose="02020603050405020304" pitchFamily="18" charset="0"/>
              </a:rPr>
              <a:t>) no Gaujas-Daugavas kanāla līdz Āņiem - 7218 m</a:t>
            </a:r>
            <a:r>
              <a:rPr lang="lv-LV" sz="7200" dirty="0">
                <a:effectLst/>
                <a:latin typeface="Times New Roman" panose="02020603050405020304" pitchFamily="18" charset="0"/>
                <a:ea typeface="Times New Roman" panose="02020603050405020304" pitchFamily="18" charset="0"/>
              </a:rPr>
              <a:t> garumā.</a:t>
            </a:r>
          </a:p>
          <a:p>
            <a:pPr marL="0" indent="0" algn="just">
              <a:buNone/>
            </a:pPr>
            <a:r>
              <a:rPr lang="lv-LV" sz="7200" b="1" dirty="0">
                <a:latin typeface="Times New Roman" panose="02020603050405020304" pitchFamily="18" charset="0"/>
                <a:ea typeface="Times New Roman" panose="02020603050405020304" pitchFamily="18" charset="0"/>
              </a:rPr>
              <a:t>5. </a:t>
            </a:r>
            <a:r>
              <a:rPr lang="lv-LV" sz="7200" b="1" dirty="0">
                <a:effectLst/>
                <a:latin typeface="Times New Roman" panose="02020603050405020304" pitchFamily="18" charset="0"/>
                <a:ea typeface="Times New Roman" panose="02020603050405020304" pitchFamily="18" charset="0"/>
              </a:rPr>
              <a:t>Upmalu aizsargdambja izbūve Pārgaujas pusē (labajā krastā), Ādažu novadā - </a:t>
            </a:r>
            <a:r>
              <a:rPr lang="lv-LV" sz="7200" dirty="0">
                <a:latin typeface="Times New Roman" panose="02020603050405020304" pitchFamily="18" charset="0"/>
                <a:ea typeface="Times New Roman" panose="02020603050405020304" pitchFamily="18" charset="0"/>
              </a:rPr>
              <a:t>l</a:t>
            </a:r>
            <a:r>
              <a:rPr lang="lv-LV" sz="7200" dirty="0">
                <a:effectLst/>
                <a:latin typeface="Times New Roman" panose="02020603050405020304" pitchFamily="18" charset="0"/>
                <a:ea typeface="Times New Roman" panose="02020603050405020304" pitchFamily="18" charset="0"/>
              </a:rPr>
              <a:t>ai mazinātu applūšanas risku Upmalās (kopumā 24 ha platība)  un tiktu pasargāti stratēģiski nozīmīgi infrastruktūras objekti (Upmalu grants ceļi, gājēju tunelis zem A1 automaģistrāles un decentralizētā kanalizācija), ir nepieciešams izbūvēt aizsargdambi, kā arī labā krasta nostiprinājumu, lai pasargātu </a:t>
            </a:r>
            <a:r>
              <a:rPr lang="lv-LV" sz="7200" dirty="0" err="1">
                <a:effectLst/>
                <a:latin typeface="Times New Roman" panose="02020603050405020304" pitchFamily="18" charset="0"/>
                <a:ea typeface="Times New Roman" panose="02020603050405020304" pitchFamily="18" charset="0"/>
              </a:rPr>
              <a:t>jaunizbūvējamo</a:t>
            </a:r>
            <a:r>
              <a:rPr lang="lv-LV" sz="7200" dirty="0">
                <a:effectLst/>
                <a:latin typeface="Times New Roman" panose="02020603050405020304" pitchFamily="18" charset="0"/>
                <a:ea typeface="Times New Roman" panose="02020603050405020304" pitchFamily="18" charset="0"/>
              </a:rPr>
              <a:t> dambi, jo patstāvīgi notiek krasta erozija. </a:t>
            </a:r>
            <a:endParaRPr lang="en-RU" sz="7200" dirty="0">
              <a:effectLst/>
              <a:latin typeface="Times New Roman" panose="02020603050405020304" pitchFamily="18" charset="0"/>
              <a:ea typeface="Times New Roman" panose="02020603050405020304" pitchFamily="18" charset="0"/>
            </a:endParaRPr>
          </a:p>
          <a:p>
            <a:pPr marL="0" indent="0" algn="just">
              <a:buNone/>
            </a:pPr>
            <a:r>
              <a:rPr lang="en-RU" sz="7200" b="1" dirty="0">
                <a:effectLst/>
                <a:latin typeface="Times New Roman" panose="02020603050405020304" pitchFamily="18" charset="0"/>
                <a:ea typeface="Times New Roman" panose="02020603050405020304" pitchFamily="18" charset="0"/>
              </a:rPr>
              <a:t>6. </a:t>
            </a:r>
            <a:r>
              <a:rPr lang="lv-LV" sz="7200" b="1" dirty="0" err="1">
                <a:effectLst/>
                <a:latin typeface="Times New Roman" panose="02020603050405020304" pitchFamily="18" charset="0"/>
                <a:ea typeface="Times New Roman" panose="02020603050405020304" pitchFamily="18" charset="0"/>
              </a:rPr>
              <a:t>Laveru</a:t>
            </a:r>
            <a:r>
              <a:rPr lang="lv-LV" sz="7200" b="1" dirty="0">
                <a:effectLst/>
                <a:latin typeface="Times New Roman" panose="02020603050405020304" pitchFamily="18" charset="0"/>
                <a:ea typeface="Times New Roman" panose="02020603050405020304" pitchFamily="18" charset="0"/>
              </a:rPr>
              <a:t> un Mangaļu sūkņu staciju (SS) rekonstrukcija - </a:t>
            </a:r>
            <a:r>
              <a:rPr lang="lv-LV" sz="7200" dirty="0">
                <a:effectLst/>
                <a:latin typeface="Times New Roman" panose="02020603050405020304" pitchFamily="18" charset="0"/>
                <a:ea typeface="Times New Roman" panose="02020603050405020304" pitchFamily="18" charset="0"/>
              </a:rPr>
              <a:t>esošo SS pārbūve, uzstādot arī viedās vadības sistēmu, kas nodrošina attālinātu kontroli. </a:t>
            </a:r>
          </a:p>
          <a:p>
            <a:pPr marL="0" indent="0" algn="just">
              <a:buNone/>
            </a:pPr>
            <a:r>
              <a:rPr lang="en-RU" sz="7200" b="1" dirty="0">
                <a:effectLst/>
                <a:latin typeface="Times New Roman" panose="02020603050405020304" pitchFamily="18" charset="0"/>
                <a:ea typeface="Times New Roman" panose="02020603050405020304" pitchFamily="18" charset="0"/>
              </a:rPr>
              <a:t>7. </a:t>
            </a:r>
            <a:r>
              <a:rPr lang="lv-LV" sz="7200" b="1" dirty="0" err="1">
                <a:effectLst/>
                <a:latin typeface="Times New Roman" panose="02020603050405020304" pitchFamily="18" charset="0"/>
                <a:ea typeface="Times New Roman" panose="02020603050405020304" pitchFamily="18" charset="0"/>
              </a:rPr>
              <a:t>Zeduļu</a:t>
            </a:r>
            <a:r>
              <a:rPr lang="lv-LV" sz="7200" b="1" dirty="0">
                <a:effectLst/>
                <a:latin typeface="Times New Roman" panose="02020603050405020304" pitchFamily="18" charset="0"/>
                <a:ea typeface="Times New Roman" panose="02020603050405020304" pitchFamily="18" charset="0"/>
              </a:rPr>
              <a:t> dambja atjaunošana Saules pļavās - </a:t>
            </a:r>
            <a:r>
              <a:rPr lang="en-RU" sz="7200" dirty="0">
                <a:effectLst/>
                <a:latin typeface="Times New Roman" panose="02020603050405020304" pitchFamily="18" charset="0"/>
                <a:ea typeface="Times New Roman" panose="02020603050405020304" pitchFamily="18" charset="0"/>
              </a:rPr>
              <a:t>2,2 km garumā </a:t>
            </a:r>
            <a:r>
              <a:rPr lang="lv-LV" sz="7200" dirty="0">
                <a:effectLst/>
                <a:latin typeface="Times New Roman" panose="02020603050405020304" pitchFamily="18" charset="0"/>
                <a:ea typeface="Times New Roman" panose="02020603050405020304" pitchFamily="18" charset="0"/>
              </a:rPr>
              <a:t>- grunts uzbēršana līdz 0,5 m līmenim</a:t>
            </a:r>
            <a:r>
              <a:rPr lang="en-RU" sz="7200" dirty="0">
                <a:effectLst/>
              </a:rPr>
              <a:t> .</a:t>
            </a:r>
          </a:p>
          <a:p>
            <a:pPr marL="0" indent="0" algn="just">
              <a:buNone/>
            </a:pPr>
            <a:r>
              <a:rPr lang="en-RU" sz="7200" b="1" dirty="0">
                <a:effectLst/>
                <a:latin typeface="Times New Roman" panose="02020603050405020304" pitchFamily="18" charset="0"/>
                <a:ea typeface="Times New Roman" panose="02020603050405020304" pitchFamily="18" charset="0"/>
              </a:rPr>
              <a:t>8. </a:t>
            </a:r>
            <a:r>
              <a:rPr lang="lv-LV" sz="7200" b="1" dirty="0">
                <a:effectLst/>
                <a:latin typeface="Times New Roman" panose="02020603050405020304" pitchFamily="18" charset="0"/>
                <a:ea typeface="Times New Roman" panose="02020603050405020304" pitchFamily="18" charset="0"/>
              </a:rPr>
              <a:t>Polderu teritoriju attīstība - </a:t>
            </a:r>
            <a:r>
              <a:rPr lang="lv-LV" sz="7200" b="1" dirty="0" err="1">
                <a:effectLst/>
                <a:latin typeface="Times New Roman" panose="02020603050405020304" pitchFamily="18" charset="0"/>
                <a:ea typeface="Times New Roman" panose="02020603050405020304" pitchFamily="18" charset="0"/>
              </a:rPr>
              <a:t>Stapriņu</a:t>
            </a:r>
            <a:r>
              <a:rPr lang="lv-LV" sz="7200" b="1" dirty="0">
                <a:effectLst/>
                <a:latin typeface="Times New Roman" panose="02020603050405020304" pitchFamily="18" charset="0"/>
                <a:ea typeface="Times New Roman" panose="02020603050405020304" pitchFamily="18" charset="0"/>
              </a:rPr>
              <a:t> novadgrāvja, Ādažu Centra poldera novadgrāvja atjaunošana - </a:t>
            </a:r>
            <a:r>
              <a:rPr lang="lv-LV" sz="7200" dirty="0">
                <a:effectLst/>
                <a:latin typeface="Times New Roman" panose="02020603050405020304" pitchFamily="18" charset="0"/>
                <a:ea typeface="Times New Roman" panose="02020603050405020304" pitchFamily="18" charset="0"/>
              </a:rPr>
              <a:t>jāveic novadgrāvju pārtīrīšana, caurteku </a:t>
            </a:r>
            <a:r>
              <a:rPr lang="lv-LV" sz="7200" dirty="0" err="1">
                <a:effectLst/>
                <a:latin typeface="Times New Roman" panose="02020603050405020304" pitchFamily="18" charset="0"/>
                <a:ea typeface="Times New Roman" panose="02020603050405020304" pitchFamily="18" charset="0"/>
              </a:rPr>
              <a:t>pārbuve</a:t>
            </a:r>
            <a:r>
              <a:rPr lang="lv-LV" sz="7200" dirty="0">
                <a:effectLst/>
                <a:latin typeface="Times New Roman" panose="02020603050405020304" pitchFamily="18" charset="0"/>
                <a:ea typeface="Times New Roman" panose="02020603050405020304" pitchFamily="18" charset="0"/>
              </a:rPr>
              <a:t> un drenu izteku atjaunošana. </a:t>
            </a:r>
          </a:p>
          <a:p>
            <a:pPr marL="0" indent="0" algn="just">
              <a:buNone/>
            </a:pPr>
            <a:r>
              <a:rPr lang="lv-LV" sz="7200" b="1" dirty="0">
                <a:effectLst/>
                <a:latin typeface="Times New Roman" panose="02020603050405020304" pitchFamily="18" charset="0"/>
                <a:ea typeface="Times New Roman" panose="02020603050405020304" pitchFamily="18" charset="0"/>
              </a:rPr>
              <a:t>9. Langas upes caurteces nodrošināšana - </a:t>
            </a:r>
            <a:r>
              <a:rPr lang="lv-LV" sz="7200" b="1" dirty="0">
                <a:latin typeface="Times New Roman" panose="02020603050405020304" pitchFamily="18" charset="0"/>
                <a:ea typeface="Times New Roman" panose="02020603050405020304" pitchFamily="18" charset="0"/>
              </a:rPr>
              <a:t>i</a:t>
            </a:r>
            <a:r>
              <a:rPr lang="lv-LV" sz="7200" dirty="0">
                <a:effectLst/>
                <a:latin typeface="Times New Roman" panose="02020603050405020304" pitchFamily="18" charset="0"/>
                <a:ea typeface="Times New Roman" panose="02020603050405020304" pitchFamily="18" charset="0"/>
              </a:rPr>
              <a:t>r nepieciešams </a:t>
            </a:r>
            <a:r>
              <a:rPr lang="en-RU" sz="7200" dirty="0">
                <a:effectLst/>
                <a:latin typeface="Times New Roman" panose="02020603050405020304" pitchFamily="18" charset="0"/>
                <a:ea typeface="Times New Roman" panose="02020603050405020304" pitchFamily="18" charset="0"/>
              </a:rPr>
              <a:t>īstenot meliorācijas pasākum</a:t>
            </a:r>
            <a:r>
              <a:rPr lang="lv-LV" sz="7200" dirty="0" err="1">
                <a:effectLst/>
                <a:latin typeface="Times New Roman" panose="02020603050405020304" pitchFamily="18" charset="0"/>
                <a:ea typeface="Times New Roman" panose="02020603050405020304" pitchFamily="18" charset="0"/>
              </a:rPr>
              <a:t>us</a:t>
            </a:r>
            <a:r>
              <a:rPr lang="en-RU" sz="7200" dirty="0">
                <a:effectLst/>
                <a:latin typeface="Times New Roman" panose="02020603050405020304" pitchFamily="18" charset="0"/>
                <a:ea typeface="Times New Roman" panose="02020603050405020304" pitchFamily="18" charset="0"/>
              </a:rPr>
              <a:t>, t.sk., upes Langa attīrīšanas darbi no Kalngales tilta līdz Ērgļu ielas beigām</a:t>
            </a:r>
            <a:r>
              <a:rPr lang="lv-LV" sz="7200" dirty="0">
                <a:effectLst/>
                <a:latin typeface="Times New Roman" panose="02020603050405020304" pitchFamily="18" charset="0"/>
                <a:ea typeface="Times New Roman" panose="02020603050405020304" pitchFamily="18" charset="0"/>
              </a:rPr>
              <a:t> (izvākt saaugušās niedru slīkšņas).</a:t>
            </a:r>
            <a:r>
              <a:rPr lang="en-RU" sz="7200" dirty="0">
                <a:effectLst/>
              </a:rPr>
              <a:t> </a:t>
            </a:r>
            <a:endParaRPr lang="en-RU" sz="7200" dirty="0">
              <a:effectLst/>
              <a:latin typeface="Times New Roman" panose="02020603050405020304" pitchFamily="18" charset="0"/>
              <a:ea typeface="Times New Roman" panose="02020603050405020304" pitchFamily="18" charset="0"/>
            </a:endParaRPr>
          </a:p>
          <a:p>
            <a:pPr marL="0" indent="0" algn="just">
              <a:buNone/>
            </a:pPr>
            <a:endParaRPr lang="en-RU" sz="72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0" indent="0" algn="just">
              <a:buNone/>
            </a:pPr>
            <a:r>
              <a:rPr lang="lv-LV" sz="1800" dirty="0">
                <a:effectLst/>
                <a:latin typeface="Times New Roman" panose="02020603050405020304" pitchFamily="18" charset="0"/>
                <a:ea typeface="Times New Roman" panose="02020603050405020304" pitchFamily="18" charset="0"/>
              </a:rPr>
              <a:t> </a:t>
            </a: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342900" indent="-342900" algn="just">
              <a:buAutoNum type="arabicPeriod"/>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800" dirty="0">
              <a:effectLst/>
              <a:latin typeface="Times New Roman" panose="02020603050405020304" pitchFamily="18" charset="0"/>
              <a:ea typeface="Times New Roman" panose="02020603050405020304" pitchFamily="18" charset="0"/>
            </a:endParaRPr>
          </a:p>
          <a:p>
            <a:pPr marL="0" indent="0" algn="just">
              <a:buNone/>
            </a:pPr>
            <a:endParaRPr lang="en-RU" sz="1600" dirty="0">
              <a:latin typeface="Times New Roman" panose="02020603050405020304" pitchFamily="18" charset="0"/>
            </a:endParaRPr>
          </a:p>
          <a:p>
            <a:pPr marL="0" indent="0" algn="just">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latin typeface="Times New Roman" panose="02020603050405020304" pitchFamily="18" charset="0"/>
              <a:ea typeface="Times New Roman" panose="02020603050405020304" pitchFamily="18" charset="0"/>
            </a:endParaRPr>
          </a:p>
          <a:p>
            <a:pPr marL="0" indent="0">
              <a:buNone/>
            </a:pPr>
            <a:endParaRPr lang="lv-LV" sz="1800" dirty="0">
              <a:latin typeface="Times New Roman" panose="02020603050405020304" pitchFamily="18" charset="0"/>
              <a:ea typeface="Times New Roman" panose="02020603050405020304" pitchFamily="18" charset="0"/>
            </a:endParaRPr>
          </a:p>
          <a:p>
            <a:pPr>
              <a:buFont typeface="Wingdings" pitchFamily="2" charset="2"/>
              <a:buChar char="§"/>
            </a:pPr>
            <a:endParaRPr lang="lv-LV" sz="1800" dirty="0">
              <a:solidFill>
                <a:srgbClr val="000000"/>
              </a:solidFill>
              <a:latin typeface="Times New Roman" panose="02020603050405020304" pitchFamily="18" charset="0"/>
              <a:ea typeface="Calibri" panose="020F0502020204030204" pitchFamily="34" charset="0"/>
            </a:endParaRPr>
          </a:p>
          <a:p>
            <a:pPr marL="0" indent="0">
              <a:buNone/>
            </a:pPr>
            <a:endParaRPr lang="lv-LV" sz="1800" dirty="0">
              <a:solidFill>
                <a:srgbClr val="000000"/>
              </a:solidFill>
              <a:latin typeface="Times New Roman" panose="02020603050405020304" pitchFamily="18" charset="0"/>
              <a:ea typeface="Calibri" panose="020F0502020204030204" pitchFamily="34" charset="0"/>
            </a:endParaRPr>
          </a:p>
          <a:p>
            <a:pPr>
              <a:buFont typeface="Wingdings" pitchFamily="2" charset="2"/>
              <a:buChar char="§"/>
            </a:pPr>
            <a:endParaRPr lang="lv-LV"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26242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1211</Words>
  <Application>Microsoft Office PowerPoint</Application>
  <PresentationFormat>Widescreen</PresentationFormat>
  <Paragraphs>128</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Pētījuma “GAUJAS UPES HIDRAULISKĀ MODEĻA UN IETEKMES UZ TAUTSAIMNIECĪBU NOVĒRTĒJUMA IZSTRĀDE” izstrāde</vt:lpstr>
      <vt:lpstr>DARBA KĀRTĪBA</vt:lpstr>
      <vt:lpstr>Ietekmes uz tautsaimniecību novērtējums</vt:lpstr>
      <vt:lpstr>1.4. Latvijas pieredze upju plūdu risku mazināšanā </vt:lpstr>
      <vt:lpstr>1.5. Ārvalstu pieredze upju plūdu risku mazināšanā   </vt:lpstr>
      <vt:lpstr>1.5. Ārvalstu pieredze upju plūdu risku mazināšanā   </vt:lpstr>
      <vt:lpstr>2. Pretplūdu risinājumi Ādažu novadā  2.1.Sektora īss raksturojums    </vt:lpstr>
      <vt:lpstr>2. Pretplūdu risinājumi Ādažu novadā  2.2.Sistēmas nepieciešamie uzlabojumi    </vt:lpstr>
      <vt:lpstr>2. Pretplūdu risinājumi Ādažu novadā  2.2.Sistēmas nepieciešamie uzlabojumi    </vt:lpstr>
      <vt:lpstr>Paldies!   Jautājumi, komentāri, pārdomas?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PĒTĪJUMS  Civilās aizsardzības Operacionālā vadības centra uzdevumu un iespēju analīze un krīžu pārvaldības modeļa izstrāde</dc:title>
  <dc:creator>Līga Brasliņa</dc:creator>
  <cp:lastModifiedBy>Sintija Tenisa</cp:lastModifiedBy>
  <cp:revision>76</cp:revision>
  <dcterms:created xsi:type="dcterms:W3CDTF">2023-03-13T08:24:13Z</dcterms:created>
  <dcterms:modified xsi:type="dcterms:W3CDTF">2024-09-05T12:30:45Z</dcterms:modified>
</cp:coreProperties>
</file>