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1" r:id="rId2"/>
  </p:sldMasterIdLst>
  <p:notesMasterIdLst>
    <p:notesMasterId r:id="rId24"/>
  </p:notesMasterIdLst>
  <p:sldIdLst>
    <p:sldId id="431" r:id="rId3"/>
    <p:sldId id="293" r:id="rId4"/>
    <p:sldId id="292" r:id="rId5"/>
    <p:sldId id="296" r:id="rId6"/>
    <p:sldId id="442" r:id="rId7"/>
    <p:sldId id="306" r:id="rId8"/>
    <p:sldId id="298" r:id="rId9"/>
    <p:sldId id="447" r:id="rId10"/>
    <p:sldId id="453" r:id="rId11"/>
    <p:sldId id="455" r:id="rId12"/>
    <p:sldId id="456" r:id="rId13"/>
    <p:sldId id="457" r:id="rId14"/>
    <p:sldId id="446" r:id="rId15"/>
    <p:sldId id="300" r:id="rId16"/>
    <p:sldId id="452" r:id="rId17"/>
    <p:sldId id="301" r:id="rId18"/>
    <p:sldId id="307" r:id="rId19"/>
    <p:sldId id="448" r:id="rId20"/>
    <p:sldId id="450" r:id="rId21"/>
    <p:sldId id="451" r:id="rId22"/>
    <p:sldId id="441" r:id="rId23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28847"/>
    <a:srgbClr val="C95B46"/>
    <a:srgbClr val="FFD966"/>
    <a:srgbClr val="D3A983"/>
    <a:srgbClr val="7395AD"/>
    <a:srgbClr val="FFFFFF"/>
    <a:srgbClr val="404040"/>
    <a:srgbClr val="ED7E3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4" autoAdjust="0"/>
    <p:restoredTop sz="95033" autoAdjust="0"/>
  </p:normalViewPr>
  <p:slideViewPr>
    <p:cSldViewPr snapToGrid="0">
      <p:cViewPr varScale="1">
        <p:scale>
          <a:sx n="107" d="100"/>
          <a:sy n="107" d="100"/>
        </p:scale>
        <p:origin x="76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ga%20&#268;aupala\AppData\Local\Temp\pid-12008\Bud&#382;eta%20atskaite%202024_I%20pusgad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AppData\Local\Temp\pid-26444\Bud&#382;eta%20atskaite%202024_I%20pusgads-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Copy%20of%20Bud&#382;eta%20atskaite%202024_I%20c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Bud&#382;eta%20atskaite%202024_I%20pusgad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\Downloads\Bud&#382;eta%20atskaite%202024_I%20pusgad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ga%20&#268;aupala\AppData\Local\Temp\pid-12008\Bud&#382;eta%20atskaite%202024_I%20pusgads-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75562150381921"/>
          <c:y val="0"/>
          <c:w val="0.63591714542390121"/>
          <c:h val="0.917406940166823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828847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1.2742392028398967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4 066 589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750-4F6F-A1E9-CD20CD4375CA}"/>
                </c:ext>
              </c:extLst>
            </c:dLbl>
            <c:dLbl>
              <c:idx val="1"/>
              <c:layout>
                <c:manualLayout>
                  <c:x val="6.0386473429951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50-4F6F-A1E9-CD20CD4375CA}"/>
                </c:ext>
              </c:extLst>
            </c:dLbl>
            <c:dLbl>
              <c:idx val="2"/>
              <c:layout>
                <c:manualLayout>
                  <c:x val="9.661835748792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4 078 777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750-4F6F-A1E9-CD20CD4375CA}"/>
                </c:ext>
              </c:extLst>
            </c:dLbl>
            <c:dLbl>
              <c:idx val="3"/>
              <c:layout>
                <c:manualLayout>
                  <c:x val="4.830917874396135E-3"/>
                  <c:y val="-6.371196014199483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871 609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32-4165-BCD9-9BC2706EC4E4}"/>
                </c:ext>
              </c:extLst>
            </c:dLbl>
            <c:dLbl>
              <c:idx val="4"/>
              <c:layout>
                <c:manualLayout>
                  <c:x val="4.8309178743961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86 528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50-4F6F-A1E9-CD20CD4375CA}"/>
                </c:ext>
              </c:extLst>
            </c:dLbl>
            <c:dLbl>
              <c:idx val="5"/>
              <c:layout>
                <c:manualLayout>
                  <c:x val="9.6618357487922701E-3"/>
                  <c:y val="-3.398168961547504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185 553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50-4F6F-A1E9-CD20CD4375CA}"/>
                </c:ext>
              </c:extLst>
            </c:dLbl>
            <c:dLbl>
              <c:idx val="6"/>
              <c:layout>
                <c:manualLayout>
                  <c:x val="4.4993030213048325E-3"/>
                  <c:y val="-3.707107203274800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sz="800" b="1" i="0" u="none" strike="noStrike" kern="1200" baseline="0" dirty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Montserrat" panose="00000500000000000000" pitchFamily="2" charset="-70"/>
                      </a:rPr>
                      <a:t>9 290 716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31766394749067E-2"/>
                      <c:h val="4.727789239901937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(zāles pļāvējs Raideris, pārvietojamā invalīdu tualete, divi smilts kaisītāji, apģērbu un apavu žāvēšanas skapji, Ziemassvētku dekori, iekārta stadiona laukuma augsnes uzlabošanai, metāla plaukti angāram)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Izdevumi!$B$8:$B$14</c:f>
              <c:numCache>
                <c:formatCode>#,##0</c:formatCode>
                <c:ptCount val="7"/>
                <c:pt idx="0">
                  <c:v>4066589</c:v>
                </c:pt>
                <c:pt idx="1">
                  <c:v>1660</c:v>
                </c:pt>
                <c:pt idx="2">
                  <c:v>4078777</c:v>
                </c:pt>
                <c:pt idx="3">
                  <c:v>871609</c:v>
                </c:pt>
                <c:pt idx="4">
                  <c:v>86528</c:v>
                </c:pt>
                <c:pt idx="5">
                  <c:v>185553</c:v>
                </c:pt>
                <c:pt idx="6">
                  <c:v>9290716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F6F-A1E9-CD20CD4375CA}"/>
            </c:ext>
          </c:extLst>
        </c:ser>
        <c:ser>
          <c:idx val="1"/>
          <c:order val="1"/>
          <c:tx>
            <c:strRef>
              <c:f>Izdevumi!$C$7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95B46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3.8306973516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1 721 979 (42%)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0-4F6F-A1E9-CD20CD4375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r>
                      <a:rPr lang="en-US" baseline="0"/>
                      <a:t> (2%)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E8-4125-8908-B077E73E7674}"/>
                </c:ext>
              </c:extLst>
            </c:dLbl>
            <c:dLbl>
              <c:idx val="2"/>
              <c:layout>
                <c:manualLayout>
                  <c:x val="8.4541062801931927E-3"/>
                  <c:y val="-6.95047594341771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1 646 211 (40%)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750-4F6F-A1E9-CD20CD4375CA}"/>
                </c:ext>
              </c:extLst>
            </c:dLbl>
            <c:dLbl>
              <c:idx val="3"/>
              <c:layout>
                <c:manualLayout>
                  <c:x val="7.2463768115941588E-3"/>
                  <c:y val="-1.095876616464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326 113 (37%)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50-4F6F-A1E9-CD20CD4375CA}"/>
                </c:ext>
              </c:extLst>
            </c:dLbl>
            <c:dLbl>
              <c:idx val="4"/>
              <c:layout>
                <c:manualLayout>
                  <c:x val="6.038647342995169E-3"/>
                  <c:y val="-1.090481854735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38 546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50-4F6F-A1E9-CD20CD4375CA}"/>
                </c:ext>
              </c:extLst>
            </c:dLbl>
            <c:dLbl>
              <c:idx val="5"/>
              <c:layout>
                <c:manualLayout>
                  <c:x val="8.4541062801932361E-3"/>
                  <c:y val="-1.09588201382148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80 433 </a:t>
                    </a:r>
                    <a:r>
                      <a:rPr lang="en-US" dirty="0"/>
                      <a:t>(43%)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50-4F6F-A1E9-CD20CD4375CA}"/>
                </c:ext>
              </c:extLst>
            </c:dLbl>
            <c:dLbl>
              <c:idx val="6"/>
              <c:layout>
                <c:manualLayout>
                  <c:x val="7.2463768115941588E-3"/>
                  <c:y val="-1.82647975305218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3 813 312 (41%)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(zāles pļāvējs Raideris, pārvietojamā invalīdu tualete, divi smilts kaisītāji, apģērbu un apavu žāvēšanas skapji, Ziemassvētku dekori, iekārta stadiona laukuma augsnes uzlabošanai, metāla plaukti angāram)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Izdevumi!$C$8:$C$14</c:f>
              <c:numCache>
                <c:formatCode>#,##0</c:formatCode>
                <c:ptCount val="7"/>
                <c:pt idx="0">
                  <c:v>1721979</c:v>
                </c:pt>
                <c:pt idx="1">
                  <c:v>30</c:v>
                </c:pt>
                <c:pt idx="2">
                  <c:v>1646211</c:v>
                </c:pt>
                <c:pt idx="3">
                  <c:v>326113</c:v>
                </c:pt>
                <c:pt idx="4">
                  <c:v>38546</c:v>
                </c:pt>
                <c:pt idx="5">
                  <c:v>80433</c:v>
                </c:pt>
                <c:pt idx="6">
                  <c:v>3813312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0-4F6F-A1E9-CD20CD437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7264"/>
        <c:axId val="199357656"/>
        <c:axId val="0"/>
      </c:bar3DChart>
      <c:catAx>
        <c:axId val="19935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8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7656"/>
        <c:crosses val="autoZero"/>
        <c:auto val="1"/>
        <c:lblAlgn val="ctr"/>
        <c:lblOffset val="100"/>
        <c:noMultiLvlLbl val="0"/>
      </c:catAx>
      <c:valAx>
        <c:axId val="199357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35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lv-LV" sz="2000" b="1" i="0" u="none" strike="noStrike" kern="1200" spc="0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2000" b="1" i="0" u="none" strike="noStrike" kern="1200" spc="0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+mn-cs"/>
              </a:rPr>
              <a:t>DEBTORU PARĀDI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lv-LV" sz="2000" b="1" i="0" u="none" strike="noStrike" kern="1200" spc="0" baseline="0">
              <a:solidFill>
                <a:schemeClr val="tx1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6.9824879001306364E-2"/>
          <c:y val="0.12375863821706848"/>
          <c:w val="0.911978261721897"/>
          <c:h val="0.75369161749123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Debitori!$F$3</c:f>
              <c:strCache>
                <c:ptCount val="1"/>
                <c:pt idx="0">
                  <c:v>Pavisam kopā EUR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483385529584307E-17"/>
                  <c:y val="-3.38504685905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43-4FBA-B668-710A35F4FDFD}"/>
                </c:ext>
              </c:extLst>
            </c:dLbl>
            <c:dLbl>
              <c:idx val="1"/>
              <c:layout>
                <c:manualLayout>
                  <c:x val="4.3336949674768139E-3"/>
                  <c:y val="-4.8895121297512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3-4FBA-B668-710A35F4FDFD}"/>
                </c:ext>
              </c:extLst>
            </c:dLbl>
            <c:dLbl>
              <c:idx val="2"/>
              <c:layout>
                <c:manualLayout>
                  <c:x val="-1.0593354211833723E-16"/>
                  <c:y val="-3.38504685905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43-4FBA-B668-710A35F4FDFD}"/>
                </c:ext>
              </c:extLst>
            </c:dLbl>
            <c:dLbl>
              <c:idx val="3"/>
              <c:layout>
                <c:manualLayout>
                  <c:x val="0"/>
                  <c:y val="-3.385046859058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43-4FBA-B668-710A35F4FDFD}"/>
                </c:ext>
              </c:extLst>
            </c:dLbl>
            <c:dLbl>
              <c:idx val="4"/>
              <c:layout>
                <c:manualLayout>
                  <c:x val="0"/>
                  <c:y val="-3.0089305413853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43-4FBA-B668-710A35F4F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Debitori!$A$4:$A$8</c:f>
              <c:strCache>
                <c:ptCount val="5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 </c:v>
                </c:pt>
                <c:pt idx="4">
                  <c:v>Kopā EUR</c:v>
                </c:pt>
              </c:strCache>
            </c:strRef>
          </c:cat>
          <c:val>
            <c:numRef>
              <c:f>Debitori!$F$4:$F$8</c:f>
              <c:numCache>
                <c:formatCode>#,##0</c:formatCode>
                <c:ptCount val="5"/>
                <c:pt idx="0">
                  <c:v>69727</c:v>
                </c:pt>
                <c:pt idx="1">
                  <c:v>33505</c:v>
                </c:pt>
                <c:pt idx="2">
                  <c:v>52540</c:v>
                </c:pt>
                <c:pt idx="3">
                  <c:v>27110</c:v>
                </c:pt>
                <c:pt idx="4">
                  <c:v>182882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43-4FBA-B668-710A35F4FD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8578872"/>
        <c:axId val="478579264"/>
      </c:barChart>
      <c:catAx>
        <c:axId val="47857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78579264"/>
        <c:crosses val="autoZero"/>
        <c:auto val="1"/>
        <c:lblAlgn val="ctr"/>
        <c:lblOffset val="100"/>
        <c:noMultiLvlLbl val="0"/>
      </c:catAx>
      <c:valAx>
        <c:axId val="47857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7857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US"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ea typeface="+mn-ea"/>
                <a:cs typeface="+mn-cs"/>
              </a:rPr>
              <a:t>DEBITORU SADALĪJUMS</a:t>
            </a:r>
          </a:p>
        </c:rich>
      </c:tx>
      <c:layout>
        <c:manualLayout>
          <c:xMode val="edge"/>
          <c:yMode val="edge"/>
          <c:x val="0.3479715865623591"/>
          <c:y val="2.21607243692727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Debitori!$A$4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Debitori!$B$4:$E$4</c:f>
              <c:numCache>
                <c:formatCode>#,##0</c:formatCode>
                <c:ptCount val="4"/>
                <c:pt idx="0">
                  <c:v>31524</c:v>
                </c:pt>
                <c:pt idx="1">
                  <c:v>13240</c:v>
                </c:pt>
                <c:pt idx="2">
                  <c:v>6469</c:v>
                </c:pt>
                <c:pt idx="3">
                  <c:v>18494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1-404B-9727-7D6CCADD6536}"/>
            </c:ext>
          </c:extLst>
        </c:ser>
        <c:ser>
          <c:idx val="1"/>
          <c:order val="1"/>
          <c:tx>
            <c:strRef>
              <c:f>Debitori!$A$5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Debitori!$B$5:$E$5</c:f>
              <c:numCache>
                <c:formatCode>#,##0</c:formatCode>
                <c:ptCount val="4"/>
                <c:pt idx="0">
                  <c:v>23687</c:v>
                </c:pt>
                <c:pt idx="1">
                  <c:v>5350</c:v>
                </c:pt>
                <c:pt idx="2">
                  <c:v>796</c:v>
                </c:pt>
                <c:pt idx="3">
                  <c:v>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A1-404B-9727-7D6CCADD6536}"/>
            </c:ext>
          </c:extLst>
        </c:ser>
        <c:ser>
          <c:idx val="2"/>
          <c:order val="2"/>
          <c:tx>
            <c:strRef>
              <c:f>Debitori!$A$6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rgbClr val="D3A9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Debitori!$B$6:$E$6</c:f>
              <c:numCache>
                <c:formatCode>#,##0</c:formatCode>
                <c:ptCount val="4"/>
                <c:pt idx="0">
                  <c:v>37249</c:v>
                </c:pt>
                <c:pt idx="1">
                  <c:v>8160</c:v>
                </c:pt>
                <c:pt idx="2">
                  <c:v>1175</c:v>
                </c:pt>
                <c:pt idx="3">
                  <c:v>5956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1-404B-9727-7D6CCADD6536}"/>
            </c:ext>
          </c:extLst>
        </c:ser>
        <c:ser>
          <c:idx val="3"/>
          <c:order val="3"/>
          <c:tx>
            <c:strRef>
              <c:f>Debitori!$A$7</c:f>
              <c:strCache>
                <c:ptCount val="1"/>
                <c:pt idx="0">
                  <c:v>Pārējie debitori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Debitori!$B$3:$E$3</c:f>
              <c:strCache>
                <c:ptCount val="4"/>
                <c:pt idx="0">
                  <c:v>Apmaksas termiņš  31.07.2024</c:v>
                </c:pt>
                <c:pt idx="1">
                  <c:v>Maksājumi kavēti 1-90 d</c:v>
                </c:pt>
                <c:pt idx="2">
                  <c:v>Maksājumi kavēti  91-180 d</c:v>
                </c:pt>
                <c:pt idx="3">
                  <c:v>Maksājumi kavēti 181-vairāk d</c:v>
                </c:pt>
              </c:strCache>
            </c:strRef>
          </c:cat>
          <c:val>
            <c:numRef>
              <c:f>Debitori!$B$7:$E$7</c:f>
              <c:numCache>
                <c:formatCode>#,##0</c:formatCode>
                <c:ptCount val="4"/>
                <c:pt idx="0">
                  <c:v>19104</c:v>
                </c:pt>
                <c:pt idx="1">
                  <c:v>414</c:v>
                </c:pt>
                <c:pt idx="2">
                  <c:v>38</c:v>
                </c:pt>
                <c:pt idx="3">
                  <c:v>7554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1-404B-9727-7D6CCADD6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1059144"/>
        <c:axId val="228592784"/>
      </c:barChart>
      <c:catAx>
        <c:axId val="56105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228592784"/>
        <c:crosses val="autoZero"/>
        <c:auto val="1"/>
        <c:lblAlgn val="ctr"/>
        <c:lblOffset val="100"/>
        <c:noMultiLvlLbl val="0"/>
      </c:catAx>
      <c:valAx>
        <c:axId val="22859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6105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Light" panose="00000300000000000000" pitchFamily="50" charset="-70"/>
                <a:ea typeface="+mn-ea"/>
                <a:cs typeface="+mn-cs"/>
              </a:defRPr>
            </a:pPr>
            <a:r>
              <a:rPr lang="lv-LV" b="1" i="0" dirty="0">
                <a:latin typeface="Montserrat" panose="00000500000000000000" pitchFamily="2" charset="-70"/>
              </a:rPr>
              <a:t>ŠAUBĪGIE</a:t>
            </a:r>
            <a:r>
              <a:rPr lang="lv-LV" b="1" i="0" baseline="0" dirty="0">
                <a:latin typeface="Montserrat" panose="00000500000000000000" pitchFamily="2" charset="-70"/>
              </a:rPr>
              <a:t> DEBITORI</a:t>
            </a:r>
            <a:endParaRPr lang="lv-LV" b="1" i="0" dirty="0"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 ExtraLight" panose="00000300000000000000" pitchFamily="50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Debitori!$E$3</c:f>
              <c:strCache>
                <c:ptCount val="1"/>
                <c:pt idx="0">
                  <c:v>Maksājumi kavēti 181-vairāk d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3148148148148997E-3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F4-435A-AE78-67522A15A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 </c:v>
                </c:pt>
              </c:strCache>
            </c:strRef>
          </c:cat>
          <c:val>
            <c:numRef>
              <c:f>Debitori!$E$4:$E$7</c:f>
              <c:numCache>
                <c:formatCode>#,##0</c:formatCode>
                <c:ptCount val="4"/>
                <c:pt idx="0">
                  <c:v>18494</c:v>
                </c:pt>
                <c:pt idx="1">
                  <c:v>3672</c:v>
                </c:pt>
                <c:pt idx="2">
                  <c:v>5956</c:v>
                </c:pt>
                <c:pt idx="3">
                  <c:v>7554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4-435A-AE78-67522A15A596}"/>
            </c:ext>
          </c:extLst>
        </c:ser>
        <c:ser>
          <c:idx val="1"/>
          <c:order val="1"/>
          <c:tx>
            <c:strRef>
              <c:f>Debitori!$G$3</c:f>
              <c:strCache>
                <c:ptCount val="1"/>
                <c:pt idx="0">
                  <c:v>Tai skaitā piespiedu izpildē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1.600639650894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F4-435A-AE78-67522A15A596}"/>
                </c:ext>
              </c:extLst>
            </c:dLbl>
            <c:dLbl>
              <c:idx val="1"/>
              <c:layout>
                <c:manualLayout>
                  <c:x val="2.0833333333333332E-2"/>
                  <c:y val="-1.280511720715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F4-435A-AE78-67522A15A596}"/>
                </c:ext>
              </c:extLst>
            </c:dLbl>
            <c:dLbl>
              <c:idx val="2"/>
              <c:layout>
                <c:manualLayout>
                  <c:x val="2.7777777777777776E-2"/>
                  <c:y val="-1.280511720715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F4-435A-AE78-67522A15A596}"/>
                </c:ext>
              </c:extLst>
            </c:dLbl>
            <c:dLbl>
              <c:idx val="3"/>
              <c:layout>
                <c:manualLayout>
                  <c:x val="1.3888888888888888E-2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F4-435A-AE78-67522A15A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Debitori!$A$4:$A$7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 </c:v>
                </c:pt>
              </c:strCache>
            </c:strRef>
          </c:cat>
          <c:val>
            <c:numRef>
              <c:f>Debitori!$G$4:$G$7</c:f>
              <c:numCache>
                <c:formatCode>#,##0</c:formatCode>
                <c:ptCount val="4"/>
                <c:pt idx="0">
                  <c:v>9566.98</c:v>
                </c:pt>
                <c:pt idx="1">
                  <c:v>1727.9700000000003</c:v>
                </c:pt>
                <c:pt idx="2">
                  <c:v>3159.8199999999997</c:v>
                </c:pt>
                <c:pt idx="3">
                  <c:v>7374.5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F4-435A-AE78-67522A15A5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593568"/>
        <c:axId val="228593960"/>
      </c:barChart>
      <c:catAx>
        <c:axId val="22859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228593960"/>
        <c:crosses val="autoZero"/>
        <c:auto val="1"/>
        <c:lblAlgn val="ctr"/>
        <c:lblOffset val="100"/>
        <c:noMultiLvlLbl val="0"/>
      </c:catAx>
      <c:valAx>
        <c:axId val="22859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859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209473803551576"/>
          <c:y val="5.5395330485650075E-2"/>
          <c:w val="0.63412079747802552"/>
          <c:h val="0.8022037092261130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Izdevumi!$G$19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solidFill>
                <a:srgbClr val="828847"/>
              </a:solidFill>
            </a:ln>
            <a:effectLst/>
            <a:sp3d>
              <a:contourClr>
                <a:srgbClr val="828847"/>
              </a:contourClr>
            </a:sp3d>
          </c:spPr>
          <c:invertIfNegative val="0"/>
          <c:dLbls>
            <c:dLbl>
              <c:idx val="0"/>
              <c:layout>
                <c:manualLayout>
                  <c:x val="6.2656647786459036E-3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407 862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BD4B-4AE1-A418-DC83933DC64F}"/>
                </c:ext>
              </c:extLst>
            </c:dLbl>
            <c:dLbl>
              <c:idx val="1"/>
              <c:layout>
                <c:manualLayout>
                  <c:x val="8.771930690104219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336 685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BD4B-4AE1-A418-DC83933DC64F}"/>
                </c:ext>
              </c:extLst>
            </c:dLbl>
            <c:dLbl>
              <c:idx val="2"/>
              <c:layout>
                <c:manualLayout>
                  <c:x val="4.805912893050825E-3"/>
                  <c:y val="1.84154257107869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D4B-4AE1-A418-DC83933DC64F}"/>
                </c:ext>
              </c:extLst>
            </c:dLbl>
            <c:dLbl>
              <c:idx val="3"/>
              <c:layout>
                <c:manualLayout>
                  <c:x val="8.771930690104174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1 679 922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BD4B-4AE1-A418-DC83933DC64F}"/>
                </c:ext>
              </c:extLst>
            </c:dLbl>
            <c:dLbl>
              <c:idx val="4"/>
              <c:layout>
                <c:manualLayout>
                  <c:x val="3.75939886718749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233 555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BD4B-4AE1-A418-DC83933DC64F}"/>
                </c:ext>
              </c:extLst>
            </c:dLbl>
            <c:dLbl>
              <c:idx val="5"/>
              <c:layout>
                <c:manualLayout>
                  <c:x val="3.75939886718758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340 902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BD4B-4AE1-A418-DC83933DC64F}"/>
                </c:ext>
              </c:extLst>
            </c:dLbl>
            <c:dLbl>
              <c:idx val="6"/>
              <c:layout>
                <c:manualLayout>
                  <c:x val="6.2656647786459036E-3"/>
                  <c:y val="-3.22320709105565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4 371 266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BD4B-4AE1-A418-DC83933DC64F}"/>
                </c:ext>
              </c:extLst>
            </c:dLbl>
            <c:dLbl>
              <c:idx val="7"/>
              <c:layout>
                <c:manualLayout>
                  <c:x val="3.75939886718745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1 739 272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D4B-4AE1-A418-DC83933DC64F}"/>
                </c:ext>
              </c:extLst>
            </c:dLbl>
            <c:dLbl>
              <c:idx val="8"/>
              <c:layout>
                <c:manualLayout>
                  <c:x val="5.01253182291663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171 772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D4B-4AE1-A418-DC83933DC64F}"/>
                </c:ext>
              </c:extLst>
            </c:dLbl>
            <c:dLbl>
              <c:idx val="9"/>
              <c:layout>
                <c:manualLayout>
                  <c:x val="1.0025063645833355E-2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BD4B-4AE1-A418-DC83933DC6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Izdevumi!$F$20:$F$30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 </c:v>
                </c:pt>
                <c:pt idx="4">
                  <c:v>Ūdensapgāde - saimnieciskā darbība </c:v>
                </c:pt>
                <c:pt idx="5">
                  <c:v>Attīrīšana - saimnieciskā darbība 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Ādažu sporta centrs</c:v>
                </c:pt>
                <c:pt idx="9">
                  <c:v>Sociālais dienests, SC Ūdensroze</c:v>
                </c:pt>
                <c:pt idx="10">
                  <c:v>Investīciju projekti</c:v>
                </c:pt>
              </c:strCache>
            </c:strRef>
          </c:cat>
          <c:val>
            <c:numRef>
              <c:f>Izdevumi!$G$20:$G$30</c:f>
              <c:numCache>
                <c:formatCode>#,##0</c:formatCode>
                <c:ptCount val="11"/>
                <c:pt idx="0">
                  <c:v>407862</c:v>
                </c:pt>
                <c:pt idx="1">
                  <c:v>336685</c:v>
                </c:pt>
                <c:pt idx="2">
                  <c:v>4549</c:v>
                </c:pt>
                <c:pt idx="3">
                  <c:v>1679922</c:v>
                </c:pt>
                <c:pt idx="4">
                  <c:v>233555</c:v>
                </c:pt>
                <c:pt idx="5">
                  <c:v>340902</c:v>
                </c:pt>
                <c:pt idx="6">
                  <c:v>4371266</c:v>
                </c:pt>
                <c:pt idx="7">
                  <c:v>1739272</c:v>
                </c:pt>
                <c:pt idx="8">
                  <c:v>171772</c:v>
                </c:pt>
                <c:pt idx="9">
                  <c:v>4931</c:v>
                </c:pt>
                <c:pt idx="10">
                  <c:v>1588022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B-4AE1-A418-DC83933DC64F}"/>
            </c:ext>
          </c:extLst>
        </c:ser>
        <c:ser>
          <c:idx val="1"/>
          <c:order val="1"/>
          <c:tx>
            <c:strRef>
              <c:f>Izdevumi!$H$19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solidFill>
                <a:srgbClr val="C95B46"/>
              </a:solidFill>
            </a:ln>
            <a:effectLst/>
            <a:sp3d>
              <a:contourClr>
                <a:srgbClr val="C95B46"/>
              </a:contourClr>
            </a:sp3d>
          </c:spPr>
          <c:invertIfNegative val="0"/>
          <c:dLbls>
            <c:dLbl>
              <c:idx val="0"/>
              <c:layout>
                <c:manualLayout>
                  <c:x val="5.0125318229167232E-3"/>
                  <c:y val="-4.439650523136662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205 366 (50%)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D4B-4AE1-A418-DC83933DC64F}"/>
                </c:ext>
              </c:extLst>
            </c:dLbl>
            <c:dLbl>
              <c:idx val="1"/>
              <c:layout>
                <c:manualLayout>
                  <c:x val="3.7593988671874965E-3"/>
                  <c:y val="-8.271206228149764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112 496 (33%)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4B-4AE1-A418-DC83933DC64F}"/>
                </c:ext>
              </c:extLst>
            </c:dLbl>
            <c:dLbl>
              <c:idx val="2"/>
              <c:layout>
                <c:manualLayout>
                  <c:x val="0"/>
                  <c:y val="-1.410934352390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4B-4AE1-A418-DC83933DC64F}"/>
                </c:ext>
              </c:extLst>
            </c:dLbl>
            <c:dLbl>
              <c:idx val="3"/>
              <c:layout>
                <c:manualLayout>
                  <c:x val="7.5187977343750849E-3"/>
                  <c:y val="-3.2232070910556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663 153 (39%)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BD4B-4AE1-A418-DC83933DC64F}"/>
                </c:ext>
              </c:extLst>
            </c:dLbl>
            <c:dLbl>
              <c:idx val="4"/>
              <c:layout>
                <c:manualLayout>
                  <c:x val="0"/>
                  <c:y val="-7.66285761419226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75 787 (32%)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4B-4AE1-A418-DC83933DC64F}"/>
                </c:ext>
              </c:extLst>
            </c:dLbl>
            <c:dLbl>
              <c:idx val="5"/>
              <c:layout>
                <c:manualLayout>
                  <c:x val="5.9874100593417998E-4"/>
                  <c:y val="-4.74395172803244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140 936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(41%)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D4B-4AE1-A418-DC83933DC64F}"/>
                </c:ext>
              </c:extLst>
            </c:dLbl>
            <c:dLbl>
              <c:idx val="6"/>
              <c:layout>
                <c:manualLayout>
                  <c:x val="7.5187977343749929E-3"/>
                  <c:y val="-3.2232070910556596E-3"/>
                </c:manualLayout>
              </c:layout>
              <c:tx>
                <c:rich>
                  <a:bodyPr/>
                  <a:lstStyle/>
                  <a:p>
                    <a:r>
                      <a:rPr lang="en-US" sz="800" b="1" i="0" u="none" strike="noStrike" kern="1200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Montserrat" panose="00000500000000000000" pitchFamily="2" charset="-70"/>
                      </a:rPr>
                      <a:t>1 784 574 (41%)</a:t>
                    </a:r>
                    <a:endPara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D4B-4AE1-A418-DC83933DC64F}"/>
                </c:ext>
              </c:extLst>
            </c:dLbl>
            <c:dLbl>
              <c:idx val="7"/>
              <c:layout>
                <c:manualLayout>
                  <c:x val="5.6112728288509033E-3"/>
                  <c:y val="-1.0582017296186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752 333 (43%)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D4B-4AE1-A418-DC83933DC64F}"/>
                </c:ext>
              </c:extLst>
            </c:dLbl>
            <c:dLbl>
              <c:idx val="8"/>
              <c:layout>
                <c:manualLayout>
                  <c:x val="0"/>
                  <c:y val="-1.05820076429314E-2"/>
                </c:manualLayout>
              </c:layout>
              <c:tx>
                <c:rich>
                  <a:bodyPr/>
                  <a:lstStyle/>
                  <a:p>
                    <a:fld id="{74383B14-DA4C-4A69-8BDA-15ED0809205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D4B-4AE1-A418-DC83933DC64F}"/>
                </c:ext>
              </c:extLst>
            </c:dLbl>
            <c:dLbl>
              <c:idx val="9"/>
              <c:layout>
                <c:manualLayout>
                  <c:x val="1.9074868860276585E-3"/>
                  <c:y val="-1.05820076429314E-2"/>
                </c:manualLayout>
              </c:layout>
              <c:tx>
                <c:rich>
                  <a:bodyPr/>
                  <a:lstStyle/>
                  <a:p>
                    <a:fld id="{A5CC10ED-4252-44AD-8642-C9D755607DD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(18%)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4B-4AE1-A418-DC83933DC64F}"/>
                </c:ext>
              </c:extLst>
            </c:dLbl>
            <c:dLbl>
              <c:idx val="10"/>
              <c:layout>
                <c:manualLayout>
                  <c:x val="-4.5947677585244296E-17"/>
                  <c:y val="-1.4524328249818447E-2"/>
                </c:manualLayout>
              </c:layout>
              <c:tx>
                <c:rich>
                  <a:bodyPr/>
                  <a:lstStyle/>
                  <a:p>
                    <a:fld id="{8C70C17D-2B4E-4901-8EA4-4AF798189CC1}" type="VALUE">
                      <a:rPr lang="en-US" smtClean="0"/>
                      <a:pPr/>
                      <a:t>[VALUE]</a:t>
                    </a:fld>
                    <a:r>
                      <a:rPr lang="en-US"/>
                      <a:t> (21%)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15-44A4-9494-0C79D587F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Izdevumi!$F$20:$F$30</c:f>
              <c:strCache>
                <c:ptCount val="11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 </c:v>
                </c:pt>
                <c:pt idx="4">
                  <c:v>Ūdensapgāde - saimnieciskā darbība </c:v>
                </c:pt>
                <c:pt idx="5">
                  <c:v>Attīrīšana - saimnieciskā darbība 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Ādažu sporta centrs</c:v>
                </c:pt>
                <c:pt idx="9">
                  <c:v>Sociālais dienests, SC Ūdensroze</c:v>
                </c:pt>
                <c:pt idx="10">
                  <c:v>Investīciju projekti</c:v>
                </c:pt>
              </c:strCache>
            </c:strRef>
          </c:cat>
          <c:val>
            <c:numRef>
              <c:f>Izdevumi!$H$20:$H$30</c:f>
              <c:numCache>
                <c:formatCode>#,##0</c:formatCode>
                <c:ptCount val="11"/>
                <c:pt idx="0">
                  <c:v>205366</c:v>
                </c:pt>
                <c:pt idx="1">
                  <c:v>112496</c:v>
                </c:pt>
                <c:pt idx="2">
                  <c:v>0</c:v>
                </c:pt>
                <c:pt idx="3">
                  <c:v>663153</c:v>
                </c:pt>
                <c:pt idx="4">
                  <c:v>75787</c:v>
                </c:pt>
                <c:pt idx="5">
                  <c:v>140936</c:v>
                </c:pt>
                <c:pt idx="6">
                  <c:v>1784574</c:v>
                </c:pt>
                <c:pt idx="7">
                  <c:v>752333</c:v>
                </c:pt>
                <c:pt idx="8">
                  <c:v>77802</c:v>
                </c:pt>
                <c:pt idx="9">
                  <c:v>865</c:v>
                </c:pt>
                <c:pt idx="10">
                  <c:v>330457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4B-4AE1-A418-DC83933DC6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shape val="box"/>
        <c:axId val="373963160"/>
        <c:axId val="373963552"/>
        <c:axId val="0"/>
      </c:bar3DChart>
      <c:catAx>
        <c:axId val="37396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373963552"/>
        <c:crosses val="autoZero"/>
        <c:auto val="1"/>
        <c:lblAlgn val="ctr"/>
        <c:lblOffset val="100"/>
        <c:noMultiLvlLbl val="0"/>
      </c:catAx>
      <c:valAx>
        <c:axId val="37396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7396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5840516235524"/>
          <c:y val="0.94112637881049177"/>
          <c:w val="0.52666454785236194"/>
          <c:h val="5.8237007239526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TERITORIJU</a:t>
            </a:r>
            <a:r>
              <a:rPr lang="lv-LV" b="1" baseline="0" dirty="0">
                <a:latin typeface="Montserrat" panose="00000500000000000000" pitchFamily="2" charset="-70"/>
              </a:rPr>
              <a:t> UN ĪPAŠUMU APSAIMNIEKŠANA</a:t>
            </a:r>
            <a:endParaRPr lang="lv-LV" b="1" dirty="0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33699901487874528"/>
          <c:y val="3.93731908093867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755550603344392"/>
          <c:y val="4.1562911078041928E-2"/>
          <c:w val="0.65079284900708168"/>
          <c:h val="0.9262375328644223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7 370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A0-48FC-AAFB-E5C3AEC104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AA0-48FC-AAFB-E5C3AEC104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AA0-48FC-AAFB-E5C3AEC104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476 610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100 000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A0-48FC-AAFB-E5C3AEC104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3 423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A0-48FC-AAFB-E5C3AEC1049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48 621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FC5-4A1A-A5D3-933E1DD69D19}"/>
                </c:ext>
              </c:extLst>
            </c:dLbl>
            <c:dLbl>
              <c:idx val="10"/>
              <c:layout>
                <c:manualLayout>
                  <c:x val="5.2726320256680026E-3"/>
                  <c:y val="-2.1667940420063511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4 753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A4E-4CED-907B-C83E0202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JAUNS'!$C$8:$C$25</c:f>
              <c:numCache>
                <c:formatCode>#,##0</c:formatCode>
                <c:ptCount val="18"/>
                <c:pt idx="0">
                  <c:v>2471300</c:v>
                </c:pt>
                <c:pt idx="1">
                  <c:v>7370</c:v>
                </c:pt>
                <c:pt idx="2">
                  <c:v>130000</c:v>
                </c:pt>
                <c:pt idx="3">
                  <c:v>8000</c:v>
                </c:pt>
                <c:pt idx="4">
                  <c:v>476610</c:v>
                </c:pt>
                <c:pt idx="5">
                  <c:v>100000</c:v>
                </c:pt>
                <c:pt idx="6">
                  <c:v>3423</c:v>
                </c:pt>
                <c:pt idx="7">
                  <c:v>48621</c:v>
                </c:pt>
                <c:pt idx="8">
                  <c:v>476059</c:v>
                </c:pt>
                <c:pt idx="9">
                  <c:v>24504</c:v>
                </c:pt>
                <c:pt idx="10">
                  <c:v>4753</c:v>
                </c:pt>
                <c:pt idx="11">
                  <c:v>39282</c:v>
                </c:pt>
                <c:pt idx="12">
                  <c:v>203915</c:v>
                </c:pt>
                <c:pt idx="13">
                  <c:v>41380</c:v>
                </c:pt>
                <c:pt idx="14">
                  <c:v>180692</c:v>
                </c:pt>
                <c:pt idx="15">
                  <c:v>17848</c:v>
                </c:pt>
                <c:pt idx="16">
                  <c:v>133849</c:v>
                </c:pt>
                <c:pt idx="17">
                  <c:v>744547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0-48FC-AAFB-E5C3AEC10499}"/>
            </c:ext>
          </c:extLst>
        </c:ser>
        <c:ser>
          <c:idx val="1"/>
          <c:order val="1"/>
          <c:tx>
            <c:strRef>
              <c:f>'EKK pašvaldības funkijas JAUNS'!$D$7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B8154E-ED76-4254-A6C4-790B9FFAC1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AA0-48FC-AAFB-E5C3AEC10499}"/>
                </c:ext>
              </c:extLst>
            </c:dLbl>
            <c:dLbl>
              <c:idx val="1"/>
              <c:layout>
                <c:manualLayout>
                  <c:x val="0"/>
                  <c:y val="-2.6024723487312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2 809 (38%)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AA0-48FC-AAFB-E5C3AEC10499}"/>
                </c:ext>
              </c:extLst>
            </c:dLbl>
            <c:dLbl>
              <c:idx val="2"/>
              <c:layout>
                <c:manualLayout>
                  <c:x val="1.0550352930073923E-2"/>
                  <c:y val="-8.4716564723288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71 627 (55%)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AA0-48FC-AAFB-E5C3AEC10499}"/>
                </c:ext>
              </c:extLst>
            </c:dLbl>
            <c:dLbl>
              <c:idx val="3"/>
              <c:layout>
                <c:manualLayout>
                  <c:x val="0"/>
                  <c:y val="-7.80741704619388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4 228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(53%)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A0-48FC-AAFB-E5C3AEC10499}"/>
                </c:ext>
              </c:extLst>
            </c:dLbl>
            <c:dLbl>
              <c:idx val="4"/>
              <c:layout>
                <c:manualLayout>
                  <c:x val="3.6813920415840768E-3"/>
                  <c:y val="-5.2049446974625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191 281 (40%)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43 985 </a:t>
                    </a:r>
                    <a:r>
                      <a:rPr lang="en-US" baseline="0" dirty="0"/>
                      <a:t>(44%)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A0-48FC-AAFB-E5C3AEC10499}"/>
                </c:ext>
              </c:extLst>
            </c:dLbl>
            <c:dLbl>
              <c:idx val="6"/>
              <c:layout>
                <c:manualLayout>
                  <c:x val="3.144654088050276E-3"/>
                  <c:y val="-6.0464030487837554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2 653 (78</a:t>
                    </a:r>
                    <a:r>
                      <a:rPr lang="en-US" dirty="0"/>
                      <a:t>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A0-48FC-AAFB-E5C3AEC10499}"/>
                </c:ext>
              </c:extLst>
            </c:dLbl>
            <c:dLbl>
              <c:idx val="7"/>
              <c:layout>
                <c:manualLayout>
                  <c:x val="-1.0482180293501049E-3"/>
                  <c:y val="-2.015467682927893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16 455 (34%)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A0-48FC-AAFB-E5C3AEC10499}"/>
                </c:ext>
              </c:extLst>
            </c:dLbl>
            <c:dLbl>
              <c:idx val="8"/>
              <c:layout>
                <c:manualLayout>
                  <c:x val="-1.0482180293501433E-3"/>
                  <c:y val="-6.0464030487836808E-3"/>
                </c:manualLayout>
              </c:layout>
              <c:tx>
                <c:rich>
                  <a:bodyPr/>
                  <a:lstStyle/>
                  <a:p>
                    <a:fld id="{DE263E76-0F44-42CF-804A-4B86BC9763F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A0-48FC-AAFB-E5C3AEC104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946B347-CB4D-4FC4-916D-34BBD977CF7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(67%)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A0-48FC-AAFB-E5C3AEC10499}"/>
                </c:ext>
              </c:extLst>
            </c:dLbl>
            <c:dLbl>
              <c:idx val="10"/>
              <c:layout>
                <c:manualLayout>
                  <c:x val="3.1635792154008019E-3"/>
                  <c:y val="-7.091407875259715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2 522 </a:t>
                    </a:r>
                    <a:r>
                      <a:rPr lang="en-US" dirty="0"/>
                      <a:t>(53%)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4E-4CED-907B-C83E0202FB21}"/>
                </c:ext>
              </c:extLst>
            </c:dLbl>
            <c:dLbl>
              <c:idx val="11"/>
              <c:layout>
                <c:manualLayout>
                  <c:x val="0"/>
                  <c:y val="-4.0309353658558615E-3"/>
                </c:manualLayout>
              </c:layout>
              <c:tx>
                <c:rich>
                  <a:bodyPr/>
                  <a:lstStyle/>
                  <a:p>
                    <a:fld id="{974228E0-E4CC-46E9-AF87-EAF73B8CEC8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6A-46F5-BEF5-60A75F6AE1AD}"/>
                </c:ext>
              </c:extLst>
            </c:dLbl>
            <c:dLbl>
              <c:idx val="12"/>
              <c:layout>
                <c:manualLayout>
                  <c:x val="0"/>
                  <c:y val="-4.0309353658557505E-3"/>
                </c:manualLayout>
              </c:layout>
              <c:tx>
                <c:rich>
                  <a:bodyPr/>
                  <a:lstStyle/>
                  <a:p>
                    <a:fld id="{62063731-1316-4A4E-87F4-63D9254E13F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6A-46F5-BEF5-60A75F6AE1AD}"/>
                </c:ext>
              </c:extLst>
            </c:dLbl>
            <c:dLbl>
              <c:idx val="13"/>
              <c:layout>
                <c:manualLayout>
                  <c:x val="1.0482180293501433E-3"/>
                  <c:y val="-4.0309353658557878E-3"/>
                </c:manualLayout>
              </c:layout>
              <c:tx>
                <c:rich>
                  <a:bodyPr/>
                  <a:lstStyle/>
                  <a:p>
                    <a:fld id="{A1671F53-83E1-4612-B222-9CD81F6B657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(23%)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6A-46F5-BEF5-60A75F6AE1AD}"/>
                </c:ext>
              </c:extLst>
            </c:dLbl>
            <c:dLbl>
              <c:idx val="14"/>
              <c:layout>
                <c:manualLayout>
                  <c:x val="0"/>
                  <c:y val="-8.0618707317116119E-3"/>
                </c:manualLayout>
              </c:layout>
              <c:tx>
                <c:rich>
                  <a:bodyPr/>
                  <a:lstStyle/>
                  <a:p>
                    <a:fld id="{17F6130D-DD3B-4149-B1E1-0D798D7A35A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43-4201-BA18-976A11C44EF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2539F94-7C4B-4191-9CDF-F5BC09F28C9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(25%)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43-4201-BA18-976A11C44EF0}"/>
                </c:ext>
              </c:extLst>
            </c:dLbl>
            <c:dLbl>
              <c:idx val="16"/>
              <c:layout>
                <c:manualLayout>
                  <c:x val="-3.8434217080815075E-17"/>
                  <c:y val="-8.0618707317115755E-3"/>
                </c:manualLayout>
              </c:layout>
              <c:tx>
                <c:rich>
                  <a:bodyPr/>
                  <a:lstStyle/>
                  <a:p>
                    <a:fld id="{0C2B163D-0E9C-4DBA-96DD-36B5B7EB2E6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(51%)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43-4201-BA18-976A11C44EF0}"/>
                </c:ext>
              </c:extLst>
            </c:dLbl>
            <c:dLbl>
              <c:idx val="17"/>
              <c:layout>
                <c:manualLayout>
                  <c:x val="0"/>
                  <c:y val="-1.2092806097567362E-2"/>
                </c:manualLayout>
              </c:layout>
              <c:tx>
                <c:rich>
                  <a:bodyPr/>
                  <a:lstStyle/>
                  <a:p>
                    <a:fld id="{63E0DDEE-6013-4AC8-B246-47BCBAB9D1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3-4201-BA18-976A11C44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JAUNS'!$D$8:$D$25</c:f>
              <c:numCache>
                <c:formatCode>#,##0</c:formatCode>
                <c:ptCount val="18"/>
                <c:pt idx="0">
                  <c:v>991932</c:v>
                </c:pt>
                <c:pt idx="1">
                  <c:v>2809</c:v>
                </c:pt>
                <c:pt idx="2">
                  <c:v>71627</c:v>
                </c:pt>
                <c:pt idx="3">
                  <c:v>4228</c:v>
                </c:pt>
                <c:pt idx="4">
                  <c:v>191281</c:v>
                </c:pt>
                <c:pt idx="5">
                  <c:v>43985</c:v>
                </c:pt>
                <c:pt idx="6">
                  <c:v>2653</c:v>
                </c:pt>
                <c:pt idx="7">
                  <c:v>16455</c:v>
                </c:pt>
                <c:pt idx="8">
                  <c:v>173491</c:v>
                </c:pt>
                <c:pt idx="9">
                  <c:v>16436</c:v>
                </c:pt>
                <c:pt idx="10">
                  <c:v>2522</c:v>
                </c:pt>
                <c:pt idx="11">
                  <c:v>17332</c:v>
                </c:pt>
                <c:pt idx="12">
                  <c:v>99142</c:v>
                </c:pt>
                <c:pt idx="13">
                  <c:v>9680</c:v>
                </c:pt>
                <c:pt idx="14">
                  <c:v>67535</c:v>
                </c:pt>
                <c:pt idx="15">
                  <c:v>4477</c:v>
                </c:pt>
                <c:pt idx="16">
                  <c:v>68812</c:v>
                </c:pt>
                <c:pt idx="17">
                  <c:v>317862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0-48FC-AAFB-E5C3AEC10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68112"/>
        <c:axId val="118207304"/>
        <c:axId val="0"/>
      </c:bar3DChart>
      <c:catAx>
        <c:axId val="5568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 algn="r" defTabSz="540000">
              <a:lnSpc>
                <a:spcPct val="100000"/>
              </a:lnSpc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8207304"/>
        <c:crosses val="autoZero"/>
        <c:auto val="1"/>
        <c:lblAlgn val="l"/>
        <c:lblOffset val="100"/>
        <c:noMultiLvlLbl val="0"/>
      </c:catAx>
      <c:valAx>
        <c:axId val="118207304"/>
        <c:scaling>
          <c:orientation val="minMax"/>
          <c:max val="180000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568112"/>
        <c:crosses val="autoZero"/>
        <c:crossBetween val="between"/>
        <c:majorUnit val="400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5677202211618011"/>
          <c:y val="0.95297844763548989"/>
          <c:w val="0.48645595576763984"/>
          <c:h val="4.70215523645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r>
              <a:rPr lang="lv-LV" sz="1400" b="1" i="0" baseline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IZGLĪTĪBAS IESTĀDES (t.sk. Ādažu sporta centrs) </a:t>
            </a:r>
            <a:r>
              <a:rPr lang="lv-LV" sz="1400" b="1" i="1" baseline="0">
                <a:effectLst/>
                <a:latin typeface="Montserrat" panose="00000500000000000000" pitchFamily="2" charset="-70"/>
                <a:cs typeface="Times New Roman" panose="02020603050405020304" pitchFamily="18" charset="0"/>
              </a:rPr>
              <a:t>EURO</a:t>
            </a:r>
            <a:endParaRPr lang="lv-LV" sz="1400" b="1" i="1">
              <a:effectLst/>
              <a:latin typeface="Montserrat" panose="00000500000000000000" pitchFamily="2" charset="-7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funkijas'!$C$29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funkijas'!$B$30,'EKK pašvaldības funkijas'!$B$32:$B$33,'EKK pašvaldības funkijas'!$B$34,'EKK pašvaldības funkijas'!$B$37:$B$40)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(baseina membrāna PII Riekstiņš, lapu pūtējs, sniega tīrīšanas iekārta)</c:v>
                </c:pt>
              </c:strCache>
            </c:strRef>
          </c:cat>
          <c:val>
            <c:numRef>
              <c:f>('EKK pašvaldības funkijas'!$C$30,'EKK pašvaldības funkijas'!$C$32:$C$33,'EKK pašvaldības funkijas'!$C$34,'EKK pašvaldības funkijas'!$C$37:$C$40)</c:f>
              <c:numCache>
                <c:formatCode>#,##0</c:formatCode>
                <c:ptCount val="8"/>
                <c:pt idx="0">
                  <c:v>1192403</c:v>
                </c:pt>
                <c:pt idx="1">
                  <c:v>33757</c:v>
                </c:pt>
                <c:pt idx="2">
                  <c:v>13997</c:v>
                </c:pt>
                <c:pt idx="3">
                  <c:v>481510</c:v>
                </c:pt>
                <c:pt idx="4">
                  <c:v>17500</c:v>
                </c:pt>
                <c:pt idx="5">
                  <c:v>113694</c:v>
                </c:pt>
                <c:pt idx="6">
                  <c:v>3800</c:v>
                </c:pt>
                <c:pt idx="7">
                  <c:v>30799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A-409D-88AE-8BBE51AE90D9}"/>
            </c:ext>
          </c:extLst>
        </c:ser>
        <c:ser>
          <c:idx val="1"/>
          <c:order val="1"/>
          <c:tx>
            <c:strRef>
              <c:f>'EKK pašvaldības funkijas'!$D$29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7472118959017E-3"/>
                  <c:y val="-1.1091322852033238E-2"/>
                </c:manualLayout>
              </c:layout>
              <c:tx>
                <c:rich>
                  <a:bodyPr/>
                  <a:lstStyle/>
                  <a:p>
                    <a:fld id="{FCABB57A-A3B0-42B0-B1CE-E79397F5DF2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6A-409D-88AE-8BBE51AE90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30C7D3-2BCB-41F7-B4B2-F7AC446164A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6A-409D-88AE-8BBE51AE90D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BE2FAC5-764E-4C9E-A770-2AEEC4CB556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6A-409D-88AE-8BBE51AE90D9}"/>
                </c:ext>
              </c:extLst>
            </c:dLbl>
            <c:dLbl>
              <c:idx val="3"/>
              <c:layout>
                <c:manualLayout>
                  <c:x val="0"/>
                  <c:y val="-5.545661426016619E-3"/>
                </c:manualLayout>
              </c:layout>
              <c:tx>
                <c:rich>
                  <a:bodyPr/>
                  <a:lstStyle/>
                  <a:p>
                    <a:fld id="{5C27D43A-6033-4FAE-B6C0-4D82EA96238F}" type="VALUE">
                      <a:rPr lang="en-US" smtClean="0"/>
                      <a:pPr/>
                      <a:t>[VALUE]</a:t>
                    </a:fld>
                    <a:r>
                      <a:rPr lang="en-US"/>
                      <a:t> (23%)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6A-409D-88AE-8BBE51AE90D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7447A33-1413-4D01-981E-D074A5C78000}" type="VALUE">
                      <a:rPr lang="en-US" smtClean="0"/>
                      <a:pPr/>
                      <a:t>[VALUE]</a:t>
                    </a:fld>
                    <a:r>
                      <a:rPr lang="en-US"/>
                      <a:t> (52%)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46A-409D-88AE-8BBE51AE90D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E6A7E74-7BE6-4754-9496-44704EF5B02F}" type="VALUE">
                      <a:rPr lang="en-US" smtClean="0"/>
                      <a:pPr/>
                      <a:t>[VALUE]</a:t>
                    </a:fld>
                    <a:r>
                      <a:rPr lang="en-US"/>
                      <a:t> (48%)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6A-409D-88AE-8BBE51AE90D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5DB6EED-BCCC-41FB-AB8C-24232321B8AB}" type="VALUE">
                      <a:rPr lang="en-US" smtClean="0"/>
                      <a:pPr/>
                      <a:t>[VALUE]</a:t>
                    </a:fld>
                    <a:r>
                      <a:rPr lang="en-US"/>
                      <a:t> (65%)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46A-409D-88AE-8BBE51AE90D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2653300-C5D4-496B-BFEF-DCEFA0350C6C}" type="VALUE">
                      <a:rPr lang="en-US" smtClean="0"/>
                      <a:pPr/>
                      <a:t>[VALUE]</a:t>
                    </a:fld>
                    <a:r>
                      <a:rPr lang="en-US"/>
                      <a:t> (28%)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46A-409D-88AE-8BBE51AE9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funkijas'!$B$30,'EKK pašvaldības funkijas'!$B$32:$B$33,'EKK pašvaldības funkijas'!$B$34,'EKK pašvaldības funkijas'!$B$37:$B$40)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(baseina membrāna PII Riekstiņš, lapu pūtējs, sniega tīrīšanas iekārta)</c:v>
                </c:pt>
              </c:strCache>
            </c:strRef>
          </c:cat>
          <c:val>
            <c:numRef>
              <c:f>('EKK pašvaldības funkijas'!$D$30,'EKK pašvaldības funkijas'!$D$32:$D$33,'EKK pašvaldības funkijas'!$D$34,'EKK pašvaldības funkijas'!$D$37:$D$40)</c:f>
              <c:numCache>
                <c:formatCode>#,##0</c:formatCode>
                <c:ptCount val="8"/>
                <c:pt idx="0">
                  <c:v>548553</c:v>
                </c:pt>
                <c:pt idx="1">
                  <c:v>13493</c:v>
                </c:pt>
                <c:pt idx="2">
                  <c:v>7233</c:v>
                </c:pt>
                <c:pt idx="3">
                  <c:v>111401</c:v>
                </c:pt>
                <c:pt idx="4">
                  <c:v>9080</c:v>
                </c:pt>
                <c:pt idx="5">
                  <c:v>54457</c:v>
                </c:pt>
                <c:pt idx="6">
                  <c:v>2452</c:v>
                </c:pt>
                <c:pt idx="7">
                  <c:v>8687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A-409D-88AE-8BBE51AE90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0594096"/>
        <c:axId val="520595664"/>
        <c:axId val="0"/>
      </c:bar3DChart>
      <c:catAx>
        <c:axId val="520594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520595664"/>
        <c:crosses val="autoZero"/>
        <c:auto val="1"/>
        <c:lblAlgn val="ctr"/>
        <c:lblOffset val="100"/>
        <c:noMultiLvlLbl val="0"/>
      </c:catAx>
      <c:valAx>
        <c:axId val="52059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205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46912304612017"/>
          <c:y val="6.8630738823977647E-2"/>
          <c:w val="0.5905699922052452"/>
          <c:h val="0.87590051117602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'Naudas atlikums'!$E$13</c:f>
              <c:strCache>
                <c:ptCount val="1"/>
                <c:pt idx="0">
                  <c:v>Beigu atlikums EUR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595959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BA7-4EB9-9C07-7EACFDC4F82B}"/>
              </c:ext>
            </c:extLst>
          </c:dPt>
          <c:dLbls>
            <c:dLbl>
              <c:idx val="0"/>
              <c:layout>
                <c:manualLayout>
                  <c:x val="6.6489361702127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A7-4EB9-9C07-7EACFDC4F82B}"/>
                </c:ext>
              </c:extLst>
            </c:dLbl>
            <c:dLbl>
              <c:idx val="1"/>
              <c:layout>
                <c:manualLayout>
                  <c:x val="1.2189716312056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A7-4EB9-9C07-7EACFDC4F82B}"/>
                </c:ext>
              </c:extLst>
            </c:dLbl>
            <c:dLbl>
              <c:idx val="2"/>
              <c:layout>
                <c:manualLayout>
                  <c:x val="7.75709219858156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A7-4EB9-9C07-7EACFDC4F82B}"/>
                </c:ext>
              </c:extLst>
            </c:dLbl>
            <c:dLbl>
              <c:idx val="3"/>
              <c:layout>
                <c:manualLayout>
                  <c:x val="4.5186941343621397E-2"/>
                  <c:y val="1.24162592075184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16 513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A7-4EB9-9C07-7EACFDC4F82B}"/>
                </c:ext>
              </c:extLst>
            </c:dLbl>
            <c:dLbl>
              <c:idx val="4"/>
              <c:layout>
                <c:manualLayout>
                  <c:x val="1.551418439716312E-2"/>
                  <c:y val="0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111 666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6BA7-4EB9-9C07-7EACFDC4F82B}"/>
                </c:ext>
              </c:extLst>
            </c:dLbl>
            <c:dLbl>
              <c:idx val="5"/>
              <c:layout>
                <c:manualLayout>
                  <c:x val="1.4406028368794245E-2"/>
                  <c:y val="-9.240484650982252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191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107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A7-4EB9-9C07-7EACFDC4F82B}"/>
                </c:ext>
              </c:extLst>
            </c:dLbl>
            <c:dLbl>
              <c:idx val="6"/>
              <c:layout>
                <c:manualLayout>
                  <c:x val="1.99468085106382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537 953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BA7-4EB9-9C07-7EACFDC4F82B}"/>
                </c:ext>
              </c:extLst>
            </c:dLbl>
            <c:dLbl>
              <c:idx val="7"/>
              <c:layout>
                <c:manualLayout>
                  <c:x val="1.6622340425531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BA7-4EB9-9C07-7EACFDC4F82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DD7-4949-ACDE-A094FD4BE63D}"/>
                </c:ext>
              </c:extLst>
            </c:dLbl>
            <c:dLbl>
              <c:idx val="9"/>
              <c:layout>
                <c:manualLayout>
                  <c:x val="8.8456057842600279E-3"/>
                  <c:y val="-5.0403225806451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D7-4949-ACDE-A094FD4BE6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190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'Naudas atlikums'!$A$14:$A$23</c:f>
              <c:strCache>
                <c:ptCount val="10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  <c:pt idx="8">
                  <c:v>Sociālais dienests, SC Ūdensroze</c:v>
                </c:pt>
                <c:pt idx="9">
                  <c:v>Investīciju projekti</c:v>
                </c:pt>
              </c:strCache>
            </c:strRef>
          </c:cat>
          <c:val>
            <c:numRef>
              <c:f>'Naudas atlikums'!$E$14:$E$23</c:f>
              <c:numCache>
                <c:formatCode>#,##0</c:formatCode>
                <c:ptCount val="10"/>
                <c:pt idx="0">
                  <c:v>1717</c:v>
                </c:pt>
                <c:pt idx="1">
                  <c:v>62506</c:v>
                </c:pt>
                <c:pt idx="2">
                  <c:v>4549</c:v>
                </c:pt>
                <c:pt idx="3">
                  <c:v>16513</c:v>
                </c:pt>
                <c:pt idx="4">
                  <c:v>111666</c:v>
                </c:pt>
                <c:pt idx="5">
                  <c:v>191107</c:v>
                </c:pt>
                <c:pt idx="6">
                  <c:v>537953</c:v>
                </c:pt>
                <c:pt idx="7">
                  <c:v>0</c:v>
                </c:pt>
                <c:pt idx="8">
                  <c:v>0</c:v>
                </c:pt>
                <c:pt idx="9">
                  <c:v>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7-4EB9-9C07-7EACFDC4F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8440"/>
        <c:axId val="199358832"/>
        <c:axId val="0"/>
      </c:bar3DChart>
      <c:catAx>
        <c:axId val="199358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8832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199358832"/>
        <c:scaling>
          <c:orientation val="minMax"/>
          <c:min val="-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'Naudas atlikums'!$E$42</c:f>
              <c:strCache>
                <c:ptCount val="1"/>
                <c:pt idx="0">
                  <c:v>Naudas atlikums EUR</c:v>
                </c:pt>
              </c:strCache>
            </c:strRef>
          </c:tx>
          <c:spPr>
            <a:ln w="349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188450588439201E-2"/>
                  <c:y val="4.02927536605682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9F-43CE-A468-39715DB3E4E7}"/>
                </c:ext>
              </c:extLst>
            </c:dLbl>
            <c:dLbl>
              <c:idx val="2"/>
              <c:layout>
                <c:manualLayout>
                  <c:x val="-3.9302306189949676E-2"/>
                  <c:y val="4.029275366056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9F-43CE-A468-39715DB3E4E7}"/>
                </c:ext>
              </c:extLst>
            </c:dLbl>
            <c:dLbl>
              <c:idx val="5"/>
              <c:layout>
                <c:manualLayout>
                  <c:x val="-4.5468935684423679E-2"/>
                  <c:y val="-4.0209257141083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9F-43CE-A468-39715DB3E4E7}"/>
                </c:ext>
              </c:extLst>
            </c:dLbl>
            <c:dLbl>
              <c:idx val="6"/>
              <c:layout>
                <c:manualLayout>
                  <c:x val="-4.2423301564101921E-2"/>
                  <c:y val="4.029275366056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9F-43CE-A468-39715DB3E4E7}"/>
                </c:ext>
              </c:extLst>
            </c:dLbl>
            <c:dLbl>
              <c:idx val="7"/>
              <c:layout>
                <c:manualLayout>
                  <c:x val="-3.353395018835794E-2"/>
                  <c:y val="3.7516822253614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9F-43CE-A468-39715DB3E4E7}"/>
                </c:ext>
              </c:extLst>
            </c:dLbl>
            <c:dLbl>
              <c:idx val="8"/>
              <c:layout>
                <c:manualLayout>
                  <c:x val="-1.23833115158549E-2"/>
                  <c:y val="-2.910553151326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9F-43CE-A468-39715DB3E4E7}"/>
                </c:ext>
              </c:extLst>
            </c:dLbl>
            <c:dLbl>
              <c:idx val="9"/>
              <c:layout>
                <c:manualLayout>
                  <c:x val="-3.5227149213700786E-2"/>
                  <c:y val="4.0292753660568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9F-43CE-A468-39715DB3E4E7}"/>
                </c:ext>
              </c:extLst>
            </c:dLbl>
            <c:dLbl>
              <c:idx val="13"/>
              <c:layout>
                <c:manualLayout>
                  <c:x val="-3.7946368547941166E-2"/>
                  <c:y val="5.139647928838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C9F-43CE-A468-39715DB3E4E7}"/>
                </c:ext>
              </c:extLst>
            </c:dLbl>
            <c:dLbl>
              <c:idx val="14"/>
              <c:layout>
                <c:manualLayout>
                  <c:x val="-1.5262970101128702E-2"/>
                  <c:y val="3.4740890846661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C9F-43CE-A468-39715DB3E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'Naudas atlikums'!$D$43:$D$60</c:f>
              <c:strCache>
                <c:ptCount val="18"/>
                <c:pt idx="0">
                  <c:v>01.23</c:v>
                </c:pt>
                <c:pt idx="1">
                  <c:v>02.23</c:v>
                </c:pt>
                <c:pt idx="2">
                  <c:v>03.23</c:v>
                </c:pt>
                <c:pt idx="3">
                  <c:v>04.23</c:v>
                </c:pt>
                <c:pt idx="4">
                  <c:v>05.23</c:v>
                </c:pt>
                <c:pt idx="5">
                  <c:v>06.23</c:v>
                </c:pt>
                <c:pt idx="6">
                  <c:v>07.23</c:v>
                </c:pt>
                <c:pt idx="7">
                  <c:v>08.23</c:v>
                </c:pt>
                <c:pt idx="8">
                  <c:v>09.23</c:v>
                </c:pt>
                <c:pt idx="9">
                  <c:v>10.23</c:v>
                </c:pt>
                <c:pt idx="10">
                  <c:v>11.23</c:v>
                </c:pt>
                <c:pt idx="11">
                  <c:v>12.23</c:v>
                </c:pt>
                <c:pt idx="12">
                  <c:v>01.24</c:v>
                </c:pt>
                <c:pt idx="13">
                  <c:v>02.24</c:v>
                </c:pt>
                <c:pt idx="14">
                  <c:v>03.24</c:v>
                </c:pt>
                <c:pt idx="15">
                  <c:v>04.24</c:v>
                </c:pt>
                <c:pt idx="16">
                  <c:v>05.24</c:v>
                </c:pt>
                <c:pt idx="17">
                  <c:v>06.24</c:v>
                </c:pt>
              </c:strCache>
            </c:strRef>
          </c:cat>
          <c:val>
            <c:numRef>
              <c:f>'Naudas atlikums'!$E$43:$E$60</c:f>
              <c:numCache>
                <c:formatCode>#,##0</c:formatCode>
                <c:ptCount val="18"/>
                <c:pt idx="0">
                  <c:v>-181523.43999999994</c:v>
                </c:pt>
                <c:pt idx="1">
                  <c:v>-69462.939999999886</c:v>
                </c:pt>
                <c:pt idx="2">
                  <c:v>-99575.409999999887</c:v>
                </c:pt>
                <c:pt idx="3">
                  <c:v>-68591.569999999891</c:v>
                </c:pt>
                <c:pt idx="4">
                  <c:v>-53699.789999999892</c:v>
                </c:pt>
                <c:pt idx="5">
                  <c:v>-36456.279999999897</c:v>
                </c:pt>
                <c:pt idx="6">
                  <c:v>-33284.369999999893</c:v>
                </c:pt>
                <c:pt idx="7">
                  <c:v>-33430.989999999889</c:v>
                </c:pt>
                <c:pt idx="8">
                  <c:v>-36602.989999999889</c:v>
                </c:pt>
                <c:pt idx="9">
                  <c:v>-73010.989999999889</c:v>
                </c:pt>
                <c:pt idx="10">
                  <c:v>-67566.989999999889</c:v>
                </c:pt>
                <c:pt idx="11">
                  <c:v>-44411.989999999889</c:v>
                </c:pt>
                <c:pt idx="12">
                  <c:v>-40288.989999999889</c:v>
                </c:pt>
                <c:pt idx="13">
                  <c:v>-26580.989999999874</c:v>
                </c:pt>
                <c:pt idx="14">
                  <c:v>-17313</c:v>
                </c:pt>
                <c:pt idx="15">
                  <c:v>-4619</c:v>
                </c:pt>
                <c:pt idx="16">
                  <c:v>9011</c:v>
                </c:pt>
                <c:pt idx="17">
                  <c:v>16512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9F-43CE-A468-39715DB3E4E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2370287"/>
        <c:axId val="1512374607"/>
      </c:lineChart>
      <c:catAx>
        <c:axId val="151237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512374607"/>
        <c:crosses val="autoZero"/>
        <c:auto val="1"/>
        <c:lblAlgn val="ctr"/>
        <c:lblOffset val="100"/>
        <c:noMultiLvlLbl val="0"/>
      </c:catAx>
      <c:valAx>
        <c:axId val="151237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123702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600" b="0" cap="none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Ceļu un ielu uzturēšana </a:t>
            </a:r>
            <a:r>
              <a:rPr lang="lv-LV" sz="1600" b="1" u="sng" cap="none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pašvaldības</a:t>
            </a:r>
            <a:r>
              <a:rPr lang="lv-LV" sz="1600" b="0" u="sng" cap="none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 finansējums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'Ceļu uzturēšana'!$B$6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'Ceļu uzturēšana'!$A$7:$A$8</c:f>
              <c:strCache>
                <c:ptCount val="2"/>
                <c:pt idx="0">
                  <c:v>Ceļu un ielu uzturēšana un remonts</c:v>
                </c:pt>
                <c:pt idx="1">
                  <c:v>Materiāli ceļu un ielu uzturēšanai</c:v>
                </c:pt>
              </c:strCache>
            </c:strRef>
          </c:cat>
          <c:val>
            <c:numRef>
              <c:f>'Ceļu uzturēšana'!$B$7:$B$8</c:f>
              <c:numCache>
                <c:formatCode>#,##0</c:formatCode>
                <c:ptCount val="2"/>
                <c:pt idx="0">
                  <c:v>155455</c:v>
                </c:pt>
                <c:pt idx="1">
                  <c:v>181230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0-4459-950F-7A239E578B10}"/>
            </c:ext>
          </c:extLst>
        </c:ser>
        <c:ser>
          <c:idx val="1"/>
          <c:order val="1"/>
          <c:tx>
            <c:strRef>
              <c:f>'Ceļu uzturēšana'!$C$6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86002886002886E-3"/>
                  <c:y val="-1.602136181575434E-2"/>
                </c:manualLayout>
              </c:layout>
              <c:tx>
                <c:rich>
                  <a:bodyPr/>
                  <a:lstStyle/>
                  <a:p>
                    <a:fld id="{80B136F8-D5CD-4169-A084-DD221B370CF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(41%)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50-4459-950F-7A239E578B10}"/>
                </c:ext>
              </c:extLst>
            </c:dLbl>
            <c:dLbl>
              <c:idx val="1"/>
              <c:layout>
                <c:manualLayout>
                  <c:x val="5.7720057720056662E-3"/>
                  <c:y val="-2.13618157543391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73 955 (41%)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A50-4459-950F-7A239E578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'Ceļu uzturēšana'!$A$7:$A$8</c:f>
              <c:strCache>
                <c:ptCount val="2"/>
                <c:pt idx="0">
                  <c:v>Ceļu un ielu uzturēšana un remonts</c:v>
                </c:pt>
                <c:pt idx="1">
                  <c:v>Materiāli ceļu un ielu uzturēšanai</c:v>
                </c:pt>
              </c:strCache>
            </c:strRef>
          </c:cat>
          <c:val>
            <c:numRef>
              <c:f>'Ceļu uzturēšana'!$C$7:$C$8</c:f>
              <c:numCache>
                <c:formatCode>#,##0</c:formatCode>
                <c:ptCount val="2"/>
                <c:pt idx="0">
                  <c:v>63457.886999999995</c:v>
                </c:pt>
                <c:pt idx="1">
                  <c:v>63570.770000000004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0-4459-950F-7A239E578B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6612063"/>
        <c:axId val="1196611103"/>
        <c:axId val="0"/>
      </c:bar3DChart>
      <c:catAx>
        <c:axId val="1196612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96611103"/>
        <c:crosses val="autoZero"/>
        <c:auto val="1"/>
        <c:lblAlgn val="ctr"/>
        <c:lblOffset val="100"/>
        <c:noMultiLvlLbl val="0"/>
      </c:catAx>
      <c:valAx>
        <c:axId val="119661110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96612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600" b="0" i="0" u="none" strike="noStrike" kern="1200" cap="none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Ceļu un ielu uzturēšana </a:t>
            </a:r>
            <a:r>
              <a:rPr lang="lv-LV" sz="1600" b="1" i="0" u="sng" strike="noStrike" kern="1200" cap="none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valsts</a:t>
            </a:r>
            <a:r>
              <a:rPr lang="lv-LV" sz="1600" b="0" i="0" u="sng" strike="noStrike" kern="1200" cap="none" spc="0" baseline="0" dirty="0">
                <a:solidFill>
                  <a:srgbClr val="595959"/>
                </a:solidFill>
                <a:latin typeface="Montserrat" panose="00000500000000000000" pitchFamily="2" charset="-70"/>
              </a:rPr>
              <a:t> finansējums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'Ceļu uzturēšana'!$B$14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124293785309698E-3"/>
                  <c:y val="-4.6296296296296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EF-4EE3-9D44-33B36343A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'Ceļu uzturēšana'!$A$15:$A$16</c:f>
              <c:strCache>
                <c:ptCount val="2"/>
                <c:pt idx="0">
                  <c:v>Ceļu un ielu uzturēšana un remonts</c:v>
                </c:pt>
                <c:pt idx="1">
                  <c:v>Materiāli ceļu un ielu uzturēšanai</c:v>
                </c:pt>
              </c:strCache>
            </c:strRef>
          </c:cat>
          <c:val>
            <c:numRef>
              <c:f>'Ceļu uzturēšana'!$B$15:$B$16</c:f>
              <c:numCache>
                <c:formatCode>#,##0</c:formatCode>
                <c:ptCount val="2"/>
                <c:pt idx="0">
                  <c:v>375667</c:v>
                </c:pt>
                <c:pt idx="1">
                  <c:v>32195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F-4EE3-9D44-33B36343A0A0}"/>
            </c:ext>
          </c:extLst>
        </c:ser>
        <c:ser>
          <c:idx val="1"/>
          <c:order val="1"/>
          <c:tx>
            <c:strRef>
              <c:f>'Ceļu uzturēšana'!$C$14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774011299434926E-2"/>
                  <c:y val="-2.7777777777777863E-2"/>
                </c:manualLayout>
              </c:layout>
              <c:tx>
                <c:rich>
                  <a:bodyPr/>
                  <a:lstStyle/>
                  <a:p>
                    <a:fld id="{C526E863-8CD9-4C65-8E13-BFBF5D59393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(59%)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EF-4EE3-9D44-33B36343A0A0}"/>
                </c:ext>
              </c:extLst>
            </c:dLbl>
            <c:dLbl>
              <c:idx val="1"/>
              <c:layout>
                <c:manualLayout>
                  <c:x val="1.5536723163841809E-2"/>
                  <c:y val="-1.8518518518518563E-2"/>
                </c:manualLayout>
              </c:layout>
              <c:tx>
                <c:rich>
                  <a:bodyPr/>
                  <a:lstStyle/>
                  <a:p>
                    <a:fld id="{7729C877-660C-4FE5-855F-09B77EAAD46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(25%)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3EF-4EE3-9D44-33B36343A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'Ceļu uzturēšana'!$A$15:$A$16</c:f>
              <c:strCache>
                <c:ptCount val="2"/>
                <c:pt idx="0">
                  <c:v>Ceļu un ielu uzturēšana un remonts</c:v>
                </c:pt>
                <c:pt idx="1">
                  <c:v>Materiāli ceļu un ielu uzturēšanai</c:v>
                </c:pt>
              </c:strCache>
            </c:strRef>
          </c:cat>
          <c:val>
            <c:numRef>
              <c:f>'Ceļu uzturēšana'!$C$15:$C$16</c:f>
              <c:numCache>
                <c:formatCode>#,##0</c:formatCode>
                <c:ptCount val="2"/>
                <c:pt idx="0">
                  <c:v>220651.07979999998</c:v>
                </c:pt>
                <c:pt idx="1">
                  <c:v>7974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F-4EE3-9D44-33B36343A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9380751"/>
        <c:axId val="1319405231"/>
        <c:axId val="0"/>
      </c:bar3DChart>
      <c:catAx>
        <c:axId val="1319380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319405231"/>
        <c:crosses val="autoZero"/>
        <c:auto val="1"/>
        <c:lblAlgn val="ctr"/>
        <c:lblOffset val="100"/>
        <c:noMultiLvlLbl val="0"/>
      </c:catAx>
      <c:valAx>
        <c:axId val="131940523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31938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sz="2000" b="1">
                <a:solidFill>
                  <a:schemeClr val="tx1"/>
                </a:solidFill>
                <a:latin typeface="Montserrat" panose="00000500000000000000" pitchFamily="2" charset="-70"/>
              </a:rPr>
              <a:t>Debitori par pēdējiem</a:t>
            </a:r>
            <a:r>
              <a:rPr lang="lv-LV" sz="2000" b="1" baseline="0">
                <a:solidFill>
                  <a:schemeClr val="tx1"/>
                </a:solidFill>
                <a:latin typeface="Montserrat" panose="00000500000000000000" pitchFamily="2" charset="-70"/>
              </a:rPr>
              <a:t> 12 mēnešiem</a:t>
            </a:r>
            <a:endParaRPr lang="lv-LV" sz="2000" b="1">
              <a:solidFill>
                <a:schemeClr val="tx1"/>
              </a:solidFill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'Debitori pa mēnešiem '!$A$5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'Debitori pa mēnešiem '!$B$5:$M$5</c:f>
              <c:numCache>
                <c:formatCode>#,##0</c:formatCode>
                <c:ptCount val="12"/>
                <c:pt idx="0">
                  <c:v>52318</c:v>
                </c:pt>
                <c:pt idx="1">
                  <c:v>57376</c:v>
                </c:pt>
                <c:pt idx="2">
                  <c:v>61393</c:v>
                </c:pt>
                <c:pt idx="3">
                  <c:v>103731</c:v>
                </c:pt>
                <c:pt idx="4">
                  <c:v>164304</c:v>
                </c:pt>
                <c:pt idx="5">
                  <c:v>183353</c:v>
                </c:pt>
                <c:pt idx="6">
                  <c:v>229771</c:v>
                </c:pt>
                <c:pt idx="7">
                  <c:v>175653</c:v>
                </c:pt>
                <c:pt idx="8">
                  <c:v>155834</c:v>
                </c:pt>
                <c:pt idx="9">
                  <c:v>127705</c:v>
                </c:pt>
                <c:pt idx="10">
                  <c:v>74413</c:v>
                </c:pt>
                <c:pt idx="11">
                  <c:v>69727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9-44F6-B966-FD65F2AE01AD}"/>
            </c:ext>
          </c:extLst>
        </c:ser>
        <c:ser>
          <c:idx val="2"/>
          <c:order val="1"/>
          <c:tx>
            <c:strRef>
              <c:f>'Debitori pa mēnešiem '!$A$6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'Debitori pa mēnešiem '!$B$6:$M$6</c:f>
              <c:numCache>
                <c:formatCode>#,##0</c:formatCode>
                <c:ptCount val="12"/>
                <c:pt idx="0">
                  <c:v>26792</c:v>
                </c:pt>
                <c:pt idx="1">
                  <c:v>28124</c:v>
                </c:pt>
                <c:pt idx="2">
                  <c:v>27656</c:v>
                </c:pt>
                <c:pt idx="3">
                  <c:v>29576</c:v>
                </c:pt>
                <c:pt idx="4">
                  <c:v>28887</c:v>
                </c:pt>
                <c:pt idx="5">
                  <c:v>28368</c:v>
                </c:pt>
                <c:pt idx="6">
                  <c:v>29468</c:v>
                </c:pt>
                <c:pt idx="7">
                  <c:v>28737</c:v>
                </c:pt>
                <c:pt idx="8">
                  <c:v>28971</c:v>
                </c:pt>
                <c:pt idx="9">
                  <c:v>31466</c:v>
                </c:pt>
                <c:pt idx="10">
                  <c:v>34237</c:v>
                </c:pt>
                <c:pt idx="11">
                  <c:v>33505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9-44F6-B966-FD65F2AE01AD}"/>
            </c:ext>
          </c:extLst>
        </c:ser>
        <c:ser>
          <c:idx val="3"/>
          <c:order val="2"/>
          <c:tx>
            <c:strRef>
              <c:f>'Debitori pa mēnešiem '!$A$7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'Debitori pa mēnešiem '!$B$7:$M$7</c:f>
              <c:numCache>
                <c:formatCode>#,##0</c:formatCode>
                <c:ptCount val="12"/>
                <c:pt idx="0">
                  <c:v>47594</c:v>
                </c:pt>
                <c:pt idx="1">
                  <c:v>48677</c:v>
                </c:pt>
                <c:pt idx="2">
                  <c:v>46215</c:v>
                </c:pt>
                <c:pt idx="3">
                  <c:v>46385</c:v>
                </c:pt>
                <c:pt idx="4">
                  <c:v>45771</c:v>
                </c:pt>
                <c:pt idx="5">
                  <c:v>43811</c:v>
                </c:pt>
                <c:pt idx="6">
                  <c:v>49043</c:v>
                </c:pt>
                <c:pt idx="7">
                  <c:v>48727</c:v>
                </c:pt>
                <c:pt idx="8">
                  <c:v>47889</c:v>
                </c:pt>
                <c:pt idx="9">
                  <c:v>50983</c:v>
                </c:pt>
                <c:pt idx="10">
                  <c:v>54615</c:v>
                </c:pt>
                <c:pt idx="11">
                  <c:v>52540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C9-44F6-B966-FD65F2AE01AD}"/>
            </c:ext>
          </c:extLst>
        </c:ser>
        <c:ser>
          <c:idx val="4"/>
          <c:order val="3"/>
          <c:tx>
            <c:strRef>
              <c:f>'Debitori pa mēnešiem '!$A$8</c:f>
              <c:strCache>
                <c:ptCount val="1"/>
                <c:pt idx="0">
                  <c:v>Pārējie debitori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'Debitori pa mēnešiem '!$B$8:$M$8</c:f>
              <c:numCache>
                <c:formatCode>#,##0</c:formatCode>
                <c:ptCount val="12"/>
                <c:pt idx="0">
                  <c:v>27856</c:v>
                </c:pt>
                <c:pt idx="1">
                  <c:v>28173</c:v>
                </c:pt>
                <c:pt idx="2">
                  <c:v>19813</c:v>
                </c:pt>
                <c:pt idx="3">
                  <c:v>10453</c:v>
                </c:pt>
                <c:pt idx="4">
                  <c:v>11232</c:v>
                </c:pt>
                <c:pt idx="5">
                  <c:v>10948</c:v>
                </c:pt>
                <c:pt idx="6">
                  <c:v>10403</c:v>
                </c:pt>
                <c:pt idx="7">
                  <c:v>11078</c:v>
                </c:pt>
                <c:pt idx="8">
                  <c:v>10151</c:v>
                </c:pt>
                <c:pt idx="9">
                  <c:v>12516</c:v>
                </c:pt>
                <c:pt idx="10">
                  <c:v>24846</c:v>
                </c:pt>
                <c:pt idx="11">
                  <c:v>27110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C9-44F6-B966-FD65F2AE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5039504"/>
        <c:axId val="1275035664"/>
      </c:barChart>
      <c:lineChart>
        <c:grouping val="standard"/>
        <c:varyColors val="0"/>
        <c:ser>
          <c:idx val="5"/>
          <c:order val="4"/>
          <c:tx>
            <c:strRef>
              <c:f>'Debitori pa mēnešiem '!$A$9</c:f>
              <c:strCache>
                <c:ptCount val="1"/>
                <c:pt idx="0">
                  <c:v>Kopā: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1026877217313992E-2"/>
                  <c:y val="2.6143790849673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C9-44F6-B966-FD65F2AE01AD}"/>
                </c:ext>
              </c:extLst>
            </c:dLbl>
            <c:dLbl>
              <c:idx val="1"/>
              <c:layout>
                <c:manualLayout>
                  <c:x val="-4.1625232065420646E-2"/>
                  <c:y val="-2.987861650103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C9-44F6-B966-FD65F2AE01AD}"/>
                </c:ext>
              </c:extLst>
            </c:dLbl>
            <c:dLbl>
              <c:idx val="2"/>
              <c:layout>
                <c:manualLayout>
                  <c:x val="-2.5729380173732646E-2"/>
                  <c:y val="3.734827264239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C9-44F6-B966-FD65F2AE01AD}"/>
                </c:ext>
              </c:extLst>
            </c:dLbl>
            <c:dLbl>
              <c:idx val="3"/>
              <c:layout>
                <c:manualLayout>
                  <c:x val="-6.3676973746884677E-2"/>
                  <c:y val="-2.468004470478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C9-44F6-B966-FD65F2AE01AD}"/>
                </c:ext>
              </c:extLst>
            </c:dLbl>
            <c:dLbl>
              <c:idx val="4"/>
              <c:layout>
                <c:manualLayout>
                  <c:x val="-1.1577631590342675E-2"/>
                  <c:y val="1.919559032594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C9-44F6-B966-FD65F2AE01AD}"/>
                </c:ext>
              </c:extLst>
            </c:dLbl>
            <c:dLbl>
              <c:idx val="5"/>
              <c:layout>
                <c:manualLayout>
                  <c:x val="-7.7184210602285206E-3"/>
                  <c:y val="1.645336313652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C9-44F6-B966-FD65F2AE01AD}"/>
                </c:ext>
              </c:extLst>
            </c:dLbl>
            <c:dLbl>
              <c:idx val="6"/>
              <c:layout>
                <c:manualLayout>
                  <c:x val="-3.6662500036085212E-2"/>
                  <c:y val="-1.371113594710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C9-44F6-B966-FD65F2AE01AD}"/>
                </c:ext>
              </c:extLst>
            </c:dLbl>
            <c:dLbl>
              <c:idx val="7"/>
              <c:layout>
                <c:manualLayout>
                  <c:x val="-1.7366447385514013E-2"/>
                  <c:y val="-1.919559032594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C9-44F6-B966-FD65F2AE01AD}"/>
                </c:ext>
              </c:extLst>
            </c:dLbl>
            <c:dLbl>
              <c:idx val="9"/>
              <c:layout>
                <c:manualLayout>
                  <c:x val="-7.7184210602284503E-3"/>
                  <c:y val="-1.096890875768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C9-44F6-B966-FD65F2AE01AD}"/>
                </c:ext>
              </c:extLst>
            </c:dLbl>
            <c:dLbl>
              <c:idx val="10"/>
              <c:layout>
                <c:manualLayout>
                  <c:x val="-3.142643258377046E-2"/>
                  <c:y val="2.538676199540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C9-44F6-B966-FD65F2AE01AD}"/>
                </c:ext>
              </c:extLst>
            </c:dLbl>
            <c:dLbl>
              <c:idx val="11"/>
              <c:layout>
                <c:manualLayout>
                  <c:x val="-2.1225657915628238E-2"/>
                  <c:y val="-2.193781751536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C9-44F6-B966-FD65F2AE01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'Debitori pa mēnešiem '!$B$9:$M$9</c:f>
              <c:numCache>
                <c:formatCode>#,##0</c:formatCode>
                <c:ptCount val="12"/>
                <c:pt idx="0">
                  <c:v>154560</c:v>
                </c:pt>
                <c:pt idx="1">
                  <c:v>162350</c:v>
                </c:pt>
                <c:pt idx="2">
                  <c:v>155077</c:v>
                </c:pt>
                <c:pt idx="3">
                  <c:v>190145</c:v>
                </c:pt>
                <c:pt idx="4">
                  <c:v>250194</c:v>
                </c:pt>
                <c:pt idx="5">
                  <c:v>266480</c:v>
                </c:pt>
                <c:pt idx="6">
                  <c:v>318685</c:v>
                </c:pt>
                <c:pt idx="7">
                  <c:v>264195</c:v>
                </c:pt>
                <c:pt idx="8">
                  <c:v>242845</c:v>
                </c:pt>
                <c:pt idx="9">
                  <c:v>222670</c:v>
                </c:pt>
                <c:pt idx="10">
                  <c:v>188111</c:v>
                </c:pt>
                <c:pt idx="11">
                  <c:v>182882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6C9-44F6-B966-FD65F2AE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5039504"/>
        <c:axId val="1275035664"/>
      </c:lineChart>
      <c:catAx>
        <c:axId val="127503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5035664"/>
        <c:crosses val="autoZero"/>
        <c:auto val="1"/>
        <c:lblAlgn val="ctr"/>
        <c:lblOffset val="100"/>
        <c:noMultiLvlLbl val="0"/>
      </c:catAx>
      <c:valAx>
        <c:axId val="127503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2750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457228172176098E-2"/>
          <c:y val="0.93727122915691408"/>
          <c:w val="0.92729657592305403"/>
          <c:h val="4.6275407706565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0.01615</cdr:x>
      <cdr:y>0.11747</cdr:y>
    </cdr:from>
    <cdr:to>
      <cdr:x>0.29204</cdr:x>
      <cdr:y>0.15449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C78902-8600-B617-9041-C34A6BDC1325}"/>
            </a:ext>
          </a:extLst>
        </cdr:cNvPr>
        <cdr:cNvSpPr txBox="1"/>
      </cdr:nvSpPr>
      <cdr:spPr>
        <a:xfrm xmlns:a="http://schemas.openxmlformats.org/drawingml/2006/main">
          <a:off x="194388" y="740222"/>
          <a:ext cx="3321698" cy="233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</cdr:x>
      <cdr:y>0.10752</cdr:y>
    </cdr:from>
    <cdr:to>
      <cdr:x>0.28553</cdr:x>
      <cdr:y>0.19519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1DD54F2-FA39-7F66-C9C1-6967F9F221F0}"/>
            </a:ext>
          </a:extLst>
        </cdr:cNvPr>
        <cdr:cNvSpPr txBox="1"/>
      </cdr:nvSpPr>
      <cdr:spPr>
        <a:xfrm xmlns:a="http://schemas.openxmlformats.org/drawingml/2006/main">
          <a:off x="0" y="677484"/>
          <a:ext cx="3459480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Pamatlīdzekļi (pārvietojamās tualetes, pārģērbšanās kabīnes, telpu uzkopšanas iekārta Garā iela 20, lapu pūtējs, motorzāģi, </a:t>
          </a:r>
          <a:r>
            <a:rPr lang="lv-LV" sz="7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trimmeri</a:t>
          </a:r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, sāls smilts kaisītājs, zāles smalcinātājs, granulu apkures katls Jomas 5)</a:t>
          </a:r>
        </a:p>
      </cdr:txBody>
    </cdr:sp>
  </cdr:relSizeAnchor>
  <cdr:relSizeAnchor xmlns:cdr="http://schemas.openxmlformats.org/drawingml/2006/chartDrawing">
    <cdr:from>
      <cdr:x>0.0195</cdr:x>
      <cdr:y>0.35761</cdr:y>
    </cdr:from>
    <cdr:to>
      <cdr:x>0.27956</cdr:x>
      <cdr:y>0.44131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3DF038F-A8CE-B915-AF2D-F7B3D4D343E0}"/>
            </a:ext>
          </a:extLst>
        </cdr:cNvPr>
        <cdr:cNvSpPr txBox="1"/>
      </cdr:nvSpPr>
      <cdr:spPr>
        <a:xfrm xmlns:a="http://schemas.openxmlformats.org/drawingml/2006/main">
          <a:off x="236220" y="2253371"/>
          <a:ext cx="3150828" cy="527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Inventārs, biroja preces (zāles pļāvēji, lapu pūtēji, </a:t>
          </a:r>
          <a:r>
            <a:rPr lang="lv-LV" sz="7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trimmeri</a:t>
          </a:r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, a/m riepas, atkritumu urnas, darba apģērbs, </a:t>
          </a:r>
          <a:r>
            <a:rPr lang="lv-LV" sz="700" b="1" dirty="0" err="1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monitori,mobilie</a:t>
          </a:r>
          <a:r>
            <a:rPr lang="lv-LV" sz="7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</a:rPr>
            <a:t> telefoni, videonovērošanas kameras, instrumenti)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0.09593</cdr:x>
      <cdr:y>0.91684</cdr:y>
    </cdr:from>
    <cdr:to>
      <cdr:x>0.16812</cdr:x>
      <cdr:y>0.94394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4FA7A1D-C6D0-A4C7-B7F9-0574A47176F9}"/>
            </a:ext>
          </a:extLst>
        </cdr:cNvPr>
        <cdr:cNvSpPr txBox="1"/>
      </cdr:nvSpPr>
      <cdr:spPr>
        <a:xfrm xmlns:a="http://schemas.openxmlformats.org/drawingml/2006/main">
          <a:off x="631411" y="4246119"/>
          <a:ext cx="475130" cy="125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  <cdr:relSizeAnchor xmlns:cdr="http://schemas.openxmlformats.org/drawingml/2006/chartDrawing">
    <cdr:from>
      <cdr:x>0.0864</cdr:x>
      <cdr:y>0.89554</cdr:y>
    </cdr:from>
    <cdr:to>
      <cdr:x>0.17902</cdr:x>
      <cdr:y>0.92652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78D6148-EA37-7A8A-6206-5C6572286E29}"/>
            </a:ext>
          </a:extLst>
        </cdr:cNvPr>
        <cdr:cNvSpPr txBox="1"/>
      </cdr:nvSpPr>
      <cdr:spPr>
        <a:xfrm xmlns:a="http://schemas.openxmlformats.org/drawingml/2006/main">
          <a:off x="568658" y="4147509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7.2023</a:t>
          </a:r>
        </a:p>
      </cdr:txBody>
    </cdr:sp>
  </cdr:relSizeAnchor>
  <cdr:relSizeAnchor xmlns:cdr="http://schemas.openxmlformats.org/drawingml/2006/chartDrawing">
    <cdr:from>
      <cdr:x>0.16631</cdr:x>
      <cdr:y>0.89296</cdr:y>
    </cdr:from>
    <cdr:to>
      <cdr:x>0.25893</cdr:x>
      <cdr:y>0.92393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A905D62-B4E8-33B7-DA92-294A599441AA}"/>
            </a:ext>
          </a:extLst>
        </cdr:cNvPr>
        <cdr:cNvSpPr txBox="1"/>
      </cdr:nvSpPr>
      <cdr:spPr>
        <a:xfrm xmlns:a="http://schemas.openxmlformats.org/drawingml/2006/main">
          <a:off x="1094587" y="4135556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8.2023</a:t>
          </a:r>
        </a:p>
      </cdr:txBody>
    </cdr:sp>
  </cdr:relSizeAnchor>
  <cdr:relSizeAnchor xmlns:cdr="http://schemas.openxmlformats.org/drawingml/2006/chartDrawing">
    <cdr:from>
      <cdr:x>0.24122</cdr:x>
      <cdr:y>0.89296</cdr:y>
    </cdr:from>
    <cdr:to>
      <cdr:x>0.33384</cdr:x>
      <cdr:y>0.92393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A905D62-B4E8-33B7-DA92-294A599441AA}"/>
            </a:ext>
          </a:extLst>
        </cdr:cNvPr>
        <cdr:cNvSpPr txBox="1"/>
      </cdr:nvSpPr>
      <cdr:spPr>
        <a:xfrm xmlns:a="http://schemas.openxmlformats.org/drawingml/2006/main">
          <a:off x="1587647" y="4135556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9.2023</a:t>
          </a:r>
        </a:p>
      </cdr:txBody>
    </cdr:sp>
  </cdr:relSizeAnchor>
  <cdr:relSizeAnchor xmlns:cdr="http://schemas.openxmlformats.org/drawingml/2006/chartDrawing">
    <cdr:from>
      <cdr:x>0.31341</cdr:x>
      <cdr:y>0.89296</cdr:y>
    </cdr:from>
    <cdr:to>
      <cdr:x>0.40603</cdr:x>
      <cdr:y>0.92393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A905D62-B4E8-33B7-DA92-294A599441AA}"/>
            </a:ext>
          </a:extLst>
        </cdr:cNvPr>
        <cdr:cNvSpPr txBox="1"/>
      </cdr:nvSpPr>
      <cdr:spPr>
        <a:xfrm xmlns:a="http://schemas.openxmlformats.org/drawingml/2006/main">
          <a:off x="2062775" y="4135556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10.2023</a:t>
          </a:r>
        </a:p>
      </cdr:txBody>
    </cdr:sp>
  </cdr:relSizeAnchor>
  <cdr:relSizeAnchor xmlns:cdr="http://schemas.openxmlformats.org/drawingml/2006/chartDrawing">
    <cdr:from>
      <cdr:x>0.38651</cdr:x>
      <cdr:y>0.89425</cdr:y>
    </cdr:from>
    <cdr:to>
      <cdr:x>0.47913</cdr:x>
      <cdr:y>0.92522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FC539CB-7BDA-4EFA-0864-EF4C7DDEC15B}"/>
            </a:ext>
          </a:extLst>
        </cdr:cNvPr>
        <cdr:cNvSpPr txBox="1"/>
      </cdr:nvSpPr>
      <cdr:spPr>
        <a:xfrm xmlns:a="http://schemas.openxmlformats.org/drawingml/2006/main">
          <a:off x="2543881" y="4141533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11.2023</a:t>
          </a:r>
        </a:p>
      </cdr:txBody>
    </cdr:sp>
  </cdr:relSizeAnchor>
  <cdr:relSizeAnchor xmlns:cdr="http://schemas.openxmlformats.org/drawingml/2006/chartDrawing">
    <cdr:from>
      <cdr:x>0.46415</cdr:x>
      <cdr:y>0.89425</cdr:y>
    </cdr:from>
    <cdr:to>
      <cdr:x>0.55677</cdr:x>
      <cdr:y>0.92522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DFC539CB-7BDA-4EFA-0864-EF4C7DDEC15B}"/>
            </a:ext>
          </a:extLst>
        </cdr:cNvPr>
        <cdr:cNvSpPr txBox="1"/>
      </cdr:nvSpPr>
      <cdr:spPr>
        <a:xfrm xmlns:a="http://schemas.openxmlformats.org/drawingml/2006/main">
          <a:off x="3054869" y="4141533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12.2023</a:t>
          </a:r>
        </a:p>
      </cdr:txBody>
    </cdr:sp>
  </cdr:relSizeAnchor>
  <cdr:relSizeAnchor xmlns:cdr="http://schemas.openxmlformats.org/drawingml/2006/chartDrawing">
    <cdr:from>
      <cdr:x>0.53316</cdr:x>
      <cdr:y>0.89554</cdr:y>
    </cdr:from>
    <cdr:to>
      <cdr:x>0.62578</cdr:x>
      <cdr:y>0.92652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896D6C9-2033-ADD5-DAA8-DE1F802609E4}"/>
            </a:ext>
          </a:extLst>
        </cdr:cNvPr>
        <cdr:cNvSpPr txBox="1"/>
      </cdr:nvSpPr>
      <cdr:spPr>
        <a:xfrm xmlns:a="http://schemas.openxmlformats.org/drawingml/2006/main">
          <a:off x="3509081" y="4147509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1.2024</a:t>
          </a:r>
        </a:p>
      </cdr:txBody>
    </cdr:sp>
  </cdr:relSizeAnchor>
  <cdr:relSizeAnchor xmlns:cdr="http://schemas.openxmlformats.org/drawingml/2006/chartDrawing">
    <cdr:from>
      <cdr:x>0.61034</cdr:x>
      <cdr:y>0.89467</cdr:y>
    </cdr:from>
    <cdr:to>
      <cdr:x>0.70297</cdr:x>
      <cdr:y>0.92564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03583F5B-7924-3480-233A-04F52AA59605}"/>
            </a:ext>
          </a:extLst>
        </cdr:cNvPr>
        <cdr:cNvSpPr txBox="1"/>
      </cdr:nvSpPr>
      <cdr:spPr>
        <a:xfrm xmlns:a="http://schemas.openxmlformats.org/drawingml/2006/main">
          <a:off x="4017081" y="4143445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2.2024</a:t>
          </a:r>
        </a:p>
      </cdr:txBody>
    </cdr:sp>
  </cdr:relSizeAnchor>
  <cdr:relSizeAnchor xmlns:cdr="http://schemas.openxmlformats.org/drawingml/2006/chartDrawing">
    <cdr:from>
      <cdr:x>0.68259</cdr:x>
      <cdr:y>0.89467</cdr:y>
    </cdr:from>
    <cdr:to>
      <cdr:x>0.77521</cdr:x>
      <cdr:y>0.92564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03583F5B-7924-3480-233A-04F52AA59605}"/>
            </a:ext>
          </a:extLst>
        </cdr:cNvPr>
        <cdr:cNvSpPr txBox="1"/>
      </cdr:nvSpPr>
      <cdr:spPr>
        <a:xfrm xmlns:a="http://schemas.openxmlformats.org/drawingml/2006/main">
          <a:off x="4492569" y="4143445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3.2024</a:t>
          </a:r>
        </a:p>
      </cdr:txBody>
    </cdr:sp>
  </cdr:relSizeAnchor>
  <cdr:relSizeAnchor xmlns:cdr="http://schemas.openxmlformats.org/drawingml/2006/chartDrawing">
    <cdr:from>
      <cdr:x>0.75761</cdr:x>
      <cdr:y>0.89467</cdr:y>
    </cdr:from>
    <cdr:to>
      <cdr:x>0.85023</cdr:x>
      <cdr:y>0.92564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03583F5B-7924-3480-233A-04F52AA59605}"/>
            </a:ext>
          </a:extLst>
        </cdr:cNvPr>
        <cdr:cNvSpPr txBox="1"/>
      </cdr:nvSpPr>
      <cdr:spPr>
        <a:xfrm xmlns:a="http://schemas.openxmlformats.org/drawingml/2006/main">
          <a:off x="4986345" y="4143445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4.2024</a:t>
          </a:r>
        </a:p>
      </cdr:txBody>
    </cdr:sp>
  </cdr:relSizeAnchor>
  <cdr:relSizeAnchor xmlns:cdr="http://schemas.openxmlformats.org/drawingml/2006/chartDrawing">
    <cdr:from>
      <cdr:x>0.83125</cdr:x>
      <cdr:y>0.89467</cdr:y>
    </cdr:from>
    <cdr:to>
      <cdr:x>0.92387</cdr:x>
      <cdr:y>0.92564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03583F5B-7924-3480-233A-04F52AA59605}"/>
            </a:ext>
          </a:extLst>
        </cdr:cNvPr>
        <cdr:cNvSpPr txBox="1"/>
      </cdr:nvSpPr>
      <cdr:spPr>
        <a:xfrm xmlns:a="http://schemas.openxmlformats.org/drawingml/2006/main">
          <a:off x="5470977" y="4143445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5.2024</a:t>
          </a:r>
        </a:p>
      </cdr:txBody>
    </cdr:sp>
  </cdr:relSizeAnchor>
  <cdr:relSizeAnchor xmlns:cdr="http://schemas.openxmlformats.org/drawingml/2006/chartDrawing">
    <cdr:from>
      <cdr:x>0.90738</cdr:x>
      <cdr:y>0.89467</cdr:y>
    </cdr:from>
    <cdr:to>
      <cdr:x>1</cdr:x>
      <cdr:y>0.92564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03583F5B-7924-3480-233A-04F52AA59605}"/>
            </a:ext>
          </a:extLst>
        </cdr:cNvPr>
        <cdr:cNvSpPr txBox="1"/>
      </cdr:nvSpPr>
      <cdr:spPr>
        <a:xfrm xmlns:a="http://schemas.openxmlformats.org/drawingml/2006/main">
          <a:off x="5972057" y="4143445"/>
          <a:ext cx="609600" cy="14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800" b="1" dirty="0">
              <a:latin typeface="Montserrat" panose="00000500000000000000" pitchFamily="2" charset="-70"/>
            </a:rPr>
            <a:t>6.2024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16.07.2024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737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408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90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675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332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2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95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657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618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482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867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8340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924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B74-42FE-00AF-29AB-44AD5B29B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83FBF-9187-3E83-28C7-877AADC3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4B0B-38CA-2ECE-7939-842C4AB3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D81-8DF6-410F-AAE0-C963E3396CA2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48B7-3AA4-7D33-7079-56654C36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7D0B-0957-8825-75B5-3684355D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706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9586-EDE3-FB9E-EF7F-4546B464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87A7E-2DD1-4E27-7978-CEB92BF5A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2F14-2939-346F-37A4-F4CFF5E8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05ED-80CB-4131-AF6A-18CE0C023BE6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94D7-61FB-C664-FCDC-53B2289F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C153-9A0A-B471-069F-F3850FB1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01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C0F67-6693-E3C1-4A92-C2580CA77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C0FB9-2444-62F7-E4F7-8DCA6739B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87DF-B808-98AE-1556-DC8B62F2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1B6D-CBB8-47F6-8F4E-9C7C848E8D70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73EA-9A4A-27DF-56DD-B73F364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F604-233E-B639-B224-5D5DCC3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44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6314-E403-AFC0-1A46-E422809C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7EE6-FB5F-41CF-42C4-432E0502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0677-CA8C-B2FA-39B2-900F9B2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EF7-E8DF-4E52-B6AD-253C52C52CA8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73EE2-F365-3491-DBB8-308173BC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289E-FEC5-7A12-9ADE-C8E5E92F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313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5F0-D03F-7D4C-8920-B75381E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ED87A-6B2E-A384-BB0A-DC7B1AB5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EED9-6EA9-6B1D-AC62-B2FA28A2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7D45-E41D-4212-8A26-E3C173054877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7290-706C-0ECC-6C0D-CECE87C2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3C53-BF5D-AC95-D18F-69F74699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76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D109-BC65-8082-92AD-0BBBFA1A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93C-68CA-0190-914D-C7FCAE474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2F66C-46ED-BF47-DAFE-240427C72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5CF9-9586-48D7-1F1C-DE1F43CF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B477-112D-4307-A93A-665A33B331BD}" type="datetime1">
              <a:rPr lang="lv-LV" smtClean="0"/>
              <a:t>16.07.2024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EE6D-B7AE-08EE-B7D5-934F774F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1D4B1-821D-1AD9-5C56-5336DBE7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36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D99-046B-F283-0274-35597AC4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E475-D2C2-F72A-B491-EE0030372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BBC9-2CD5-D0AB-C7EE-60062375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28232-B2A5-BBCF-BF2A-F7D734A3F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2D294-8D10-F9D2-C1C5-AC55AE31F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82BEC-DC39-DC38-D907-F99A4B68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927-ED67-407D-AEE1-274E266042EF}" type="datetime1">
              <a:rPr lang="lv-LV" smtClean="0"/>
              <a:t>16.07.2024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2AE56-7099-9C1D-A10B-A64857A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0379A-692B-DA95-FD86-183585A0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1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7BF3-D731-79DD-A036-17E0E3EA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DFAB8-E6DF-82BF-552B-BC9C92AB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24D5-D005-4D1B-9A66-ACD77F9F9B5C}" type="datetime1">
              <a:rPr lang="lv-LV" smtClean="0"/>
              <a:t>16.07.2024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E640-674F-49BB-9BC9-33C15391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59F49-7744-6378-BAC4-7E7FB7C9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02B5D-7988-0ABF-FA2E-8B96707B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530C-B699-4AE7-BBA8-90C10021A480}" type="datetime1">
              <a:rPr lang="lv-LV" smtClean="0"/>
              <a:t>16.07.2024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4BB0A-06B3-BB94-9272-C64AF387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7BB2-FF1C-370B-72B6-39DC2E1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25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7FBC-D597-9E97-0501-61D29D9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19E5-6BFE-0A8D-328C-1974AE1E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DC9E-9EAD-744A-D7AC-3CC7EB0F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36F2-EA2D-2DE9-2EA7-08CAECFC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DF4-A49F-44C9-98E7-6F170D8B2905}" type="datetime1">
              <a:rPr lang="lv-LV" smtClean="0"/>
              <a:t>16.07.2024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6CA8-8871-76F2-CE0B-78C95A7C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BE963-7499-E9F4-F980-7DD0708A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DE7A-58EA-343D-0ADA-178933C5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2F11A-201D-63A6-CACE-5B7543D42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E388-0DE3-470C-08E2-ECC70238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52D74-2B9B-118C-08D9-B4E3146F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5E3-80CD-4080-B052-024292CF15BC}" type="datetime1">
              <a:rPr lang="lv-LV" smtClean="0"/>
              <a:t>16.07.2024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0BBA-8464-CBF5-79AC-00635F91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E383B-E8A5-7BCF-6B06-C7F4B0AF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42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8E53C-282A-2B9F-BED9-440A07EE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427F-D370-343D-8DF1-8741CBA5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96DC-B0D8-3E38-33D6-90DC9E0A4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9554-4469-46EB-8880-1422571CEACE}" type="datetime1">
              <a:rPr lang="lv-LV" smtClean="0"/>
              <a:t>16.07.2024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7327A-A985-9CBF-C38F-6E355821A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FADE1-E8C3-9C18-8A29-7A533E6C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30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3180" y="4191000"/>
            <a:ext cx="1219518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P/A CARNIKAVAS KOMUNĀLSERVISA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BUDŽETA IZPILDE 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PIRMO PUSGADU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GUNĀRS DZENIS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	17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F95709-1FB8-03B5-6E20-2A446091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2641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INVESTĪCIJU PROJEKTI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AC5A9-2679-DBBB-1067-A70D6662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10</a:t>
            </a:fld>
            <a:endParaRPr lang="lv-LV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4C24C-5E23-733B-6CC7-A19584DF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6" y="862642"/>
            <a:ext cx="9583487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1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8D0CF-51C2-1866-CB52-BF05D050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2984" y="6356349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11</a:t>
            </a:fld>
            <a:endParaRPr lang="lv-LV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4350A017-F527-CD61-572A-586F700E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011"/>
            <a:ext cx="10515600" cy="81088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INVESTĪCIJU PROJEKTI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3C612-124A-E842-6EA3-1713F698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6" y="739350"/>
            <a:ext cx="9821505" cy="60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6CE7-3C2C-66D1-977D-A7692063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23" y="105250"/>
            <a:ext cx="5246255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  <a:endParaRPr lang="lv-LV" sz="3600" cap="all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518CEEF-1FE9-676B-647A-64F3100F92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614889"/>
              </p:ext>
            </p:extLst>
          </p:nvPr>
        </p:nvGraphicFramePr>
        <p:xfrm>
          <a:off x="5376920" y="1430813"/>
          <a:ext cx="6581657" cy="462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D989C29-951C-18A0-F5D8-D25C77319B71}"/>
              </a:ext>
            </a:extLst>
          </p:cNvPr>
          <p:cNvSpPr txBox="1"/>
          <p:nvPr/>
        </p:nvSpPr>
        <p:spPr>
          <a:xfrm>
            <a:off x="434566" y="1351763"/>
            <a:ext cx="481644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lv-LV" sz="1300" b="1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Kopējais debitoru parāds veido 183 tūkst. </a:t>
            </a:r>
            <a:r>
              <a:rPr lang="lv-LV" sz="1300" b="1" i="1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eiro</a:t>
            </a:r>
            <a:r>
              <a:rPr lang="lv-LV" sz="1300" b="1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.</a:t>
            </a:r>
            <a:endParaRPr lang="lv-LV" sz="1300" b="1" dirty="0">
              <a:effectLst/>
              <a:latin typeface="Montserrat" panose="00000500000000000000" pitchFamily="2" charset="-70"/>
            </a:endParaRPr>
          </a:p>
          <a:p>
            <a:pPr marL="283464" indent="-283464" algn="just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lv-LV" sz="1300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Siltumapgādes debitori veido 38% (69 727 EUR);</a:t>
            </a:r>
            <a:endParaRPr lang="lv-LV" sz="1300" dirty="0">
              <a:effectLst/>
              <a:latin typeface="Montserrat" panose="00000500000000000000" pitchFamily="2" charset="-70"/>
            </a:endParaRPr>
          </a:p>
          <a:p>
            <a:pPr marL="283464" indent="-283464" algn="just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lv-LV" sz="1300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Ūdensapgādes debitori veido 18% (33 505 EUR);</a:t>
            </a:r>
            <a:endParaRPr lang="lv-LV" sz="1300" dirty="0">
              <a:effectLst/>
              <a:latin typeface="Montserrat" panose="00000500000000000000" pitchFamily="2" charset="-70"/>
            </a:endParaRPr>
          </a:p>
          <a:p>
            <a:pPr marL="283464" indent="-283464" algn="just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lv-LV" sz="1300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Kanalizācijas debitori veido 29% (52 540 EUR);</a:t>
            </a:r>
            <a:endParaRPr lang="lv-LV" sz="1300" dirty="0">
              <a:effectLst/>
              <a:latin typeface="Montserrat" panose="00000500000000000000" pitchFamily="2" charset="-70"/>
            </a:endParaRPr>
          </a:p>
          <a:p>
            <a:pPr marL="283464" indent="-283464" algn="just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lv-LV" sz="1300" kern="1200" dirty="0">
                <a:solidFill>
                  <a:srgbClr val="000000"/>
                </a:solidFill>
                <a:effectLst/>
                <a:latin typeface="Montserrat" panose="00000500000000000000" pitchFamily="2" charset="-70"/>
              </a:rPr>
              <a:t>Pārējie debitori veido 15% (27 110 EUR).</a:t>
            </a:r>
            <a:endParaRPr lang="lv-LV" sz="1300" dirty="0">
              <a:effectLst/>
              <a:latin typeface="Montserrat" panose="00000500000000000000" pitchFamily="2" charset="-70"/>
            </a:endParaRPr>
          </a:p>
          <a:p>
            <a:pPr algn="just">
              <a:spcBef>
                <a:spcPts val="600"/>
              </a:spcBef>
            </a:pPr>
            <a:r>
              <a:rPr lang="lv-LV" sz="1300" dirty="0">
                <a:latin typeface="Montserrat" panose="00000500000000000000" pitchFamily="2" charset="-70"/>
              </a:rPr>
              <a:t>Debitoru kopējai parāds vasaras sezonā ir samazinājies.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82237DF-EECE-622B-4207-BE55A08CA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006084"/>
              </p:ext>
            </p:extLst>
          </p:nvPr>
        </p:nvGraphicFramePr>
        <p:xfrm>
          <a:off x="233423" y="3194121"/>
          <a:ext cx="5017586" cy="339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049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4926-D707-E9CF-1B42-7463AB27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79" y="1665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FFE6F-8301-56BB-84F6-ECF4132CCBA8}"/>
              </a:ext>
            </a:extLst>
          </p:cNvPr>
          <p:cNvSpPr txBox="1"/>
          <p:nvPr/>
        </p:nvSpPr>
        <p:spPr>
          <a:xfrm>
            <a:off x="6636684" y="1377886"/>
            <a:ext cx="5323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kuriem vēl nav iestājies apmaksas termiņš, veido 61% (111 564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līdz 3 mēnešiem, veido 15% (27 164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6 mēnešus un vairāk, veido 20% (35 676 EUR) no tiem 61% (21 829 EUR) atrodas piespiedu izpildē</a:t>
            </a:r>
            <a:r>
              <a:rPr lang="lv-LV" sz="1400" i="1" dirty="0">
                <a:latin typeface="Montserrat" panose="00000500000000000000" pitchFamily="2" charset="-70"/>
              </a:rPr>
              <a:t>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001633"/>
              </p:ext>
            </p:extLst>
          </p:nvPr>
        </p:nvGraphicFramePr>
        <p:xfrm>
          <a:off x="101599" y="234996"/>
          <a:ext cx="6560963" cy="656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4C96ABD-C483-E625-D93E-94798A95F257}"/>
              </a:ext>
            </a:extLst>
          </p:cNvPr>
          <p:cNvSpPr/>
          <p:nvPr/>
        </p:nvSpPr>
        <p:spPr>
          <a:xfrm>
            <a:off x="4572479" y="3165116"/>
            <a:ext cx="2397488" cy="3457888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772642"/>
              </p:ext>
            </p:extLst>
          </p:nvPr>
        </p:nvGraphicFramePr>
        <p:xfrm>
          <a:off x="6636684" y="2956191"/>
          <a:ext cx="5514975" cy="396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Graphic 7" descr="Back RTL">
            <a:extLst>
              <a:ext uri="{FF2B5EF4-FFF2-40B4-BE49-F238E27FC236}">
                <a16:creationId xmlns:a16="http://schemas.microsoft.com/office/drawing/2014/main" id="{E18F07D5-8B47-62B2-1CF4-63C755CAC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73292">
            <a:off x="5609558" y="3637900"/>
            <a:ext cx="12287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3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161A-2836-6727-39C8-B1BDE0EC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177"/>
          </a:xfrm>
        </p:spPr>
        <p:txBody>
          <a:bodyPr/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b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10FBF-6BA7-96CF-4FCD-29F19EFF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078303"/>
            <a:ext cx="10515601" cy="55771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6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Otraj</a:t>
            </a:r>
            <a:r>
              <a:rPr lang="lv-LV" sz="1600" b="1" dirty="0">
                <a:latin typeface="Montserrat" panose="00000500000000000000" pitchFamily="2" charset="-70"/>
                <a:ea typeface="Times New Roman" panose="02020603050405020304" pitchFamily="18" charset="0"/>
              </a:rPr>
              <a:t>ā</a:t>
            </a:r>
            <a:r>
              <a:rPr lang="lv-LV" sz="16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ceturksnī izsludināti </a:t>
            </a:r>
            <a:r>
              <a:rPr lang="lv-LV" sz="16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17 iepirkumi</a:t>
            </a:r>
            <a:r>
              <a:rPr lang="lv-LV" sz="16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. Aktuālā informācija uz 10.07.2024.: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16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Kopumā noslēgti </a:t>
            </a:r>
            <a:r>
              <a:rPr lang="lv-LV" sz="16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11 līgumi</a:t>
            </a:r>
            <a:r>
              <a:rPr lang="lv-LV" sz="16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i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Draudzības ielas rekonstrukciju posmā no Saules ielai līdz Podnieku ielai ar ietvi;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Ceļu uzturēšanas materiālu iegādi (melnzeme, grants, </a:t>
            </a:r>
            <a:r>
              <a:rPr lang="lv-LV" sz="1600" dirty="0" err="1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atfrēze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);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Dzirnupes tilta projektēšanu;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6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aru un koku zāģēšanu, celmu frēzēšanu, vainagu veidošanu Ādažu novadā;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6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raktortehnikas apkopi;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6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irgus laukuma lietus kanalizācijas izbūvi Ādažos;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600" dirty="0" err="1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elektromateriālu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, ielas apgaismojuma gaismekļu un balstu piegādi;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dirty="0">
                <a:latin typeface="Montserrat" panose="00000500000000000000" pitchFamily="2" charset="-70"/>
                <a:ea typeface="Calibri" panose="020F0502020204030204" pitchFamily="34" charset="0"/>
              </a:rPr>
              <a:t>Par </a:t>
            </a:r>
            <a:r>
              <a:rPr lang="lv-LV" sz="1600" dirty="0" err="1">
                <a:latin typeface="Montserrat" panose="00000500000000000000" pitchFamily="2" charset="-70"/>
                <a:ea typeface="Calibri" panose="020F0502020204030204" pitchFamily="34" charset="0"/>
              </a:rPr>
              <a:t>p</a:t>
            </a:r>
            <a:r>
              <a:rPr lang="lv-LV" sz="1600" dirty="0" err="1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retputekļa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iegādi;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dirty="0">
                <a:latin typeface="Montserrat" panose="00000500000000000000" pitchFamily="2" charset="-70"/>
                <a:ea typeface="Calibri" panose="020F0502020204030204" pitchFamily="34" charset="0"/>
              </a:rPr>
              <a:t>Par </a:t>
            </a:r>
            <a:r>
              <a:rPr lang="lv-LV" sz="1600" dirty="0" err="1">
                <a:latin typeface="Montserrat" panose="00000500000000000000" pitchFamily="2" charset="-70"/>
                <a:ea typeface="Calibri" panose="020F0502020204030204" pitchFamily="34" charset="0"/>
              </a:rPr>
              <a:t>p</a:t>
            </a:r>
            <a:r>
              <a:rPr lang="lv-LV" sz="1600" dirty="0" err="1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retputekļa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 iestrādi;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dirty="0">
                <a:latin typeface="Montserrat" panose="00000500000000000000" pitchFamily="2" charset="-70"/>
                <a:ea typeface="Calibri" panose="020F0502020204030204" pitchFamily="34" charset="0"/>
              </a:rPr>
              <a:t>Par l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ogu mazgāšanu no ārpuses un iekšpuses;</a:t>
            </a:r>
          </a:p>
          <a:p>
            <a:pPr lvl="1"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dirty="0">
                <a:latin typeface="Montserrat" panose="00000500000000000000" pitchFamily="2" charset="-70"/>
                <a:ea typeface="Calibri" panose="020F0502020204030204" pitchFamily="34" charset="0"/>
              </a:rPr>
              <a:t>Par r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emontdarbiem izglītības iestādēm.</a:t>
            </a:r>
          </a:p>
          <a:p>
            <a:pPr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600" b="1" dirty="0">
                <a:latin typeface="Montserrat" panose="00000500000000000000" pitchFamily="2" charset="-70"/>
                <a:ea typeface="Times New Roman" panose="02020603050405020304" pitchFamily="18" charset="0"/>
              </a:rPr>
              <a:t>N</a:t>
            </a:r>
            <a:r>
              <a:rPr lang="lv-LV" sz="16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oslēgšanas stadijā </a:t>
            </a:r>
            <a:r>
              <a:rPr lang="lv-LV" sz="16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 līgums</a:t>
            </a:r>
            <a:r>
              <a:rPr lang="lv-LV" sz="1600" b="1" dirty="0">
                <a:solidFill>
                  <a:srgbClr val="00B050"/>
                </a:solidFill>
                <a:latin typeface="Montserrat" panose="00000500000000000000" pitchFamily="2" charset="-70"/>
                <a:ea typeface="Times New Roman" panose="02020603050405020304" pitchFamily="18" charset="0"/>
              </a:rPr>
              <a:t> </a:t>
            </a:r>
            <a:r>
              <a:rPr lang="lv-LV" sz="1600" b="1" dirty="0">
                <a:latin typeface="Montserrat" panose="00000500000000000000" pitchFamily="2" charset="-70"/>
                <a:ea typeface="Times New Roman" panose="02020603050405020304" pitchFamily="18" charset="0"/>
              </a:rPr>
              <a:t>– </a:t>
            </a:r>
            <a:r>
              <a:rPr lang="lv-LV" sz="1600" dirty="0">
                <a:latin typeface="Montserrat" panose="00000500000000000000" pitchFamily="2" charset="-70"/>
                <a:ea typeface="Times New Roman" panose="02020603050405020304" pitchFamily="18" charset="0"/>
              </a:rPr>
              <a:t>Par </a:t>
            </a:r>
            <a:r>
              <a:rPr lang="lv-LV" sz="1600" dirty="0">
                <a:latin typeface="Montserrat" panose="00000500000000000000" pitchFamily="2" charset="-70"/>
                <a:ea typeface="Calibri" panose="020F0502020204030204" pitchFamily="34" charset="0"/>
              </a:rPr>
              <a:t>d</a:t>
            </a:r>
            <a:r>
              <a:rPr lang="lv-LV" sz="16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abasgāzes piegādi visām ēkām, ko CKS apsaimnieko.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lv-LV" sz="1600" dirty="0">
              <a:effectLst/>
              <a:highlight>
                <a:srgbClr val="FFFF00"/>
              </a:highlight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600" i="1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8006-6412-E671-40DB-5AAA43F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5" y="64928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34190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161A-2836-6727-39C8-B1BDE0EC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177"/>
          </a:xfrm>
        </p:spPr>
        <p:txBody>
          <a:bodyPr/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b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10FBF-6BA7-96CF-4FCD-29F19EFF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078303"/>
            <a:ext cx="10515601" cy="5577140"/>
          </a:xfrm>
        </p:spPr>
        <p:txBody>
          <a:bodyPr>
            <a:noAutofit/>
          </a:bodyPr>
          <a:lstStyle/>
          <a:p>
            <a:pPr>
              <a:lnSpc>
                <a:spcPts val="144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1400" b="1" dirty="0">
                <a:latin typeface="Montserrat" panose="00000500000000000000" pitchFamily="2" charset="-70"/>
                <a:ea typeface="Times New Roman" panose="02020603050405020304" pitchFamily="18" charset="0"/>
              </a:rPr>
              <a:t>L</a:t>
            </a:r>
            <a:r>
              <a:rPr lang="lv-LV" sz="14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ēmums pieņemts, pārsūdzības termiņš </a:t>
            </a:r>
            <a:r>
              <a:rPr lang="lv-LV" sz="1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 līgumam</a:t>
            </a:r>
            <a:r>
              <a:rPr lang="lv-LV" sz="14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Ceļa zīmju iegāde </a:t>
            </a:r>
            <a:r>
              <a:rPr lang="lv-LV" sz="1400" i="1" u="sng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(Nebija iekļaut sākotnējā iepirkuma plānā, iekļauts, jo iepriekšēja līguma ietvaros sasniegta līgumcena).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b="1" dirty="0"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Piedāvājumu vērtēšana </a:t>
            </a:r>
            <a:r>
              <a:rPr lang="lv-LV" sz="1400" b="1" dirty="0">
                <a:solidFill>
                  <a:srgbClr val="00B05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4 iepirkumos: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4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lv-LV" sz="14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elpu uzkopšanu Carnikavas vidusskolā;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4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Kļavu ielas dubultās virsmas būvdarbi</a:t>
            </a:r>
            <a:r>
              <a:rPr lang="lv-LV" sz="1400" dirty="0">
                <a:latin typeface="Montserrat" panose="00000500000000000000" pitchFamily="2" charset="-70"/>
                <a:ea typeface="Calibri" panose="020F0502020204030204" pitchFamily="34" charset="0"/>
              </a:rPr>
              <a:t>em;</a:t>
            </a:r>
            <a:endParaRPr lang="lv-LV" sz="1400" kern="100" dirty="0"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4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Mežmalas ielas projektēšanu un būvdarbiem </a:t>
            </a:r>
            <a:r>
              <a:rPr lang="lv-LV" sz="1400" i="1" u="sng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(</a:t>
            </a:r>
            <a:r>
              <a:rPr lang="lv-LV" sz="1400" i="1" u="sng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Nebija sākotnējā iepirkuma plānā,</a:t>
            </a:r>
            <a:r>
              <a:rPr lang="lv-LV" sz="1400" b="1" i="1" u="sng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400" i="1" u="sng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iekļauts saskaņā ar lēmumu </a:t>
            </a:r>
            <a:r>
              <a:rPr lang="lv-LV" sz="1400" i="1" u="sng" kern="100" dirty="0" err="1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Nr.ĀNP</a:t>
            </a:r>
            <a:r>
              <a:rPr lang="lv-LV" sz="1400" i="1" u="sng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/1-4/24/23</a:t>
            </a:r>
            <a:r>
              <a:rPr lang="lv-LV" sz="1400" i="1" u="sng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);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400" kern="100" dirty="0"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Par </a:t>
            </a:r>
            <a:r>
              <a:rPr lang="lv-LV" sz="1400" kern="100" dirty="0"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lv-LV" sz="1400" dirty="0">
                <a:effectLst/>
                <a:latin typeface="Montserrat" panose="00000500000000000000" pitchFamily="2" charset="-70"/>
                <a:ea typeface="Calibri" panose="020F0502020204030204" pitchFamily="34" charset="0"/>
              </a:rPr>
              <a:t>pkures gāzes katlu tehnisko apkopi, kā arī siltummezglu apkalpošanu .</a:t>
            </a:r>
            <a:endParaRPr lang="lv-LV" sz="1400" kern="100" dirty="0">
              <a:effectLst/>
              <a:latin typeface="Montserrat" panose="00000500000000000000" pitchFamily="2" charset="-7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5000"/>
              </a:lnSpc>
              <a:buNone/>
              <a:tabLst>
                <a:tab pos="457200" algn="l"/>
              </a:tabLst>
            </a:pPr>
            <a:endParaRPr lang="lv-LV" sz="1400" dirty="0">
              <a:solidFill>
                <a:srgbClr val="000000"/>
              </a:solidFill>
              <a:effectLst/>
              <a:highlight>
                <a:srgbClr val="FFFF00"/>
              </a:highlight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 i="1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8006-6412-E671-40DB-5AAA43F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5" y="64928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3539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533794"/>
              </p:ext>
            </p:extLst>
          </p:nvPr>
        </p:nvGraphicFramePr>
        <p:xfrm>
          <a:off x="82826" y="1197570"/>
          <a:ext cx="11619201" cy="55269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52859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54275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717900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367957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077122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264783">
                  <a:extLst>
                    <a:ext uri="{9D8B030D-6E8A-4147-A177-3AD203B41FA5}">
                      <a16:colId xmlns:a16="http://schemas.microsoft.com/office/drawing/2014/main" val="1942509599"/>
                    </a:ext>
                  </a:extLst>
                </a:gridCol>
                <a:gridCol w="3884305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51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 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Janvāris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(2024/5)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Draudzības ielas rekonstrukcija posmā no Saules ielai līdz Podnieku ielai ar ietvi 0.35km (6000 mašīnas diennaktī)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254 999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235 428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255 000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būvdarbi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Piedāvājumu vērtēšana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ar SIA “Viona”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4383177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Janvāris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(2024/8)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Ceļu uzturēšanas materiālu iegāde (melnzeme, grants, </a:t>
                      </a:r>
                      <a:r>
                        <a:rPr lang="lv-LV" sz="1100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atfrēze</a:t>
                      </a: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119 999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129 998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120 000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Līgumi noslēgšanās stadijā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Līgumi noslēgti ar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SIA “Minerālie materiāli” (melnzeme, smilts, dolomīts) par 53 719 EUR bez PVN; 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ZS “Šinkas” (atfrēze) par 33 057 EUR bez PVN un 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 “A-Lukss” (izdedži) par 20 661 EUR bez PVN. Līgumi uz 12 mēnešiem.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203177"/>
                  </a:ext>
                </a:extLst>
              </a:tr>
              <a:tr h="231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Februāris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(2024/9)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(2024/13)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Dzirnupes tilta projektēšana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17 499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37 510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17 500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 err="1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I.cet</a:t>
                      </a: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Iepirkums pārtraukts, lai veiktu labojumus iepirkuma nolikumā. Atkārtotajā iepirkumā notiek piedāvājumu vērtēšana.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 err="1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</a:t>
                      </a: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 “BT Projekts”. Papildus finansējums piešķirts ar  domes 30.05.2024. lēmumu Nr.</a:t>
                      </a: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ĀNP/1-2-3/24/213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4052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7328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722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775102"/>
              </p:ext>
            </p:extLst>
          </p:nvPr>
        </p:nvGraphicFramePr>
        <p:xfrm>
          <a:off x="82826" y="1127482"/>
          <a:ext cx="11906712" cy="569206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470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75617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698745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152152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107146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91753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4506597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65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Februāris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(2024/10)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Zaru un koku zāģēšanu, celmu frēzēšanu, vainagu veidošanu Ādažu novadā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12 599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17 198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13 060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noslēgšanās stadijā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b="1" kern="100" dirty="0" err="1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</a:t>
                      </a: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SIA”Envitex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Latvija”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Februāris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(2024/11)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(2024/17)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(2024/19)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(2024/22)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 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(2024/25)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Traktortehnikas apkope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43 384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43 384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43 385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Līgumi noslēgšanās stadijā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 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2021/11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līgumi noslēgti ar SIA “TEHNIKA AZ” par 7821 EUR bez PVN (KIOTI RX7320 un 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Kubota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ST401) un SIA “Partneri DS” par 10 000 EUR bez PVN (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Bobcat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S650E un KIOTI NX5510)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2024/17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</a:t>
                      </a:r>
                      <a:r>
                        <a:rPr lang="lv-LV" sz="1100" b="1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 “ELRO” par 6446 EUR bez PVN</a:t>
                      </a: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lv-LV" sz="1100" i="1" kern="100" dirty="0" err="1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Kubota</a:t>
                      </a: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i="1" kern="100" dirty="0" err="1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OutFront</a:t>
                      </a: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i="1" kern="100" dirty="0" err="1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Mower</a:t>
                      </a: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F3890)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2024/19 pārtraukts, lai precizētu finanšu piedāvājuma veidlapu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2024/22 pārtraukts, jo vienīgais piedāvājums nesamērīgi dārgs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2024/25 </a:t>
                      </a: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SIA “ZK 9” par 12 944 EUR bez PVN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2944 EUR bez PVN; 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Holland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4377 EUR bez PVN; 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Massey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Ferguson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5623 EUR bez PVN).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5130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Februāris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(2024/12)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(2024/18)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Tirgus laukuma lietus kanalizācijas izbūve Ādažos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34 999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35 090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35 000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apvienotais būvdarbi un projektēšana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Piedāvājumu vērtēšana.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2024/12 iepirkums pārtraukts, jo trūka finansējuma. Iepirkums atkārtoti izsludināts.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100" b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lv-LV" sz="1100" i="1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SIA “</a:t>
                      </a:r>
                      <a:r>
                        <a:rPr lang="lv-LV" sz="1100" i="1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Būve”. Trūkstošais finansējums saskaņots.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9102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8220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550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964408"/>
              </p:ext>
            </p:extLst>
          </p:nvPr>
        </p:nvGraphicFramePr>
        <p:xfrm>
          <a:off x="127138" y="1322482"/>
          <a:ext cx="11906712" cy="530772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470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75617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698745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152152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107146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91753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4506597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65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(2024/14)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elektromateriālu, ielas apgaismojuma gaismekļu un balstu piegādi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50 818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50 818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29 000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ar SIA “ELKO” (līgums uz 2 gadiem)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(2024/15)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(2024/24)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(2024/29)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Pretputekļa iegāde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31 999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50 818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31 999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2024/15 pārtraukts, lai labotu kļūdas 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2024/24 pārtraukts, lai labotu tehnisko specifikāciju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2024/29 </a:t>
                      </a:r>
                      <a:r>
                        <a:rPr lang="lv-LV" sz="1100" i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ar SIA “Vincents Polyline” (līgums uz 2 gadiem)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06340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(2024/16)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(2024/20)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Pretputekļa</a:t>
                      </a: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iestrāde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12 426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24 200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2024/16 izbeigts bez rezultāta, jo neviens nepieteicās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 </a:t>
                      </a:r>
                      <a:r>
                        <a:rPr lang="lv-LV" sz="1100" i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 ar SIA “Viamix” (līgums uz 2 gadiem)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419961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(2024/21)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Logu mazgāšana no ārpuses un iekšpuses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17 177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17 613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17 178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noslēgts</a:t>
                      </a:r>
                      <a:r>
                        <a:rPr lang="lv-LV" sz="1100" b="1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SIA “BCS”.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895039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09090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550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3846823"/>
              </p:ext>
            </p:extLst>
          </p:nvPr>
        </p:nvGraphicFramePr>
        <p:xfrm>
          <a:off x="127138" y="1322482"/>
          <a:ext cx="11906712" cy="33511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470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75617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698745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152152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107146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91753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4506597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65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lv-LV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(2024/23)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Dabasgāzes piegādi (visām ēkām, ko CKS apsaimnieko)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302 500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130 000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i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Notiek līguma slēgšana. 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(2024/26)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Telpu uzkopšana Carnikavas vidusskolā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338 242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338 243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Piedāvājumu vērtēšana.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506340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lv-LV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(2024/27)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Kļavu ielas dubultās virsmas būvdarbi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54 999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55 000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būvdarbi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Nebija sākotnējā iepirkuma plānā,</a:t>
                      </a: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iekļauts saskaņā ar lēmumu </a:t>
                      </a:r>
                      <a:r>
                        <a:rPr lang="lv-LV" sz="1100" kern="1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kern="1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reģ.Nr</a:t>
                      </a: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ĀNP/1-4/24/23</a:t>
                      </a:r>
                      <a:r>
                        <a:rPr lang="lv-LV" sz="11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Piedāvājumu vērtēšana.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41996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154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7F57-CA7E-F7EB-8F2E-95973321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2"/>
            <a:ext cx="10515600" cy="1041588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IZDEVUMI KOPĀ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1CAF-F3B8-B21E-56F9-4918A3B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2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989045" y="834482"/>
            <a:ext cx="10907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Montserrat" panose="00000500000000000000" pitchFamily="50" charset="-70"/>
              </a:rPr>
              <a:t>Aģentūras 2024. gada budžeta plānotie izdevumi </a:t>
            </a:r>
            <a:r>
              <a:rPr lang="lv-LV" sz="1400" b="1" dirty="0">
                <a:latin typeface="Montserrat" panose="00000500000000000000" pitchFamily="50" charset="-70"/>
              </a:rPr>
              <a:t>9 290 716 EUR</a:t>
            </a:r>
            <a:r>
              <a:rPr lang="lv-LV" sz="1400" dirty="0">
                <a:latin typeface="Montserrat" panose="00000500000000000000" pitchFamily="50" charset="-70"/>
              </a:rPr>
              <a:t>, no tiem pusgada laikā apgūti </a:t>
            </a:r>
            <a:br>
              <a:rPr lang="lv-LV" sz="1400" dirty="0">
                <a:latin typeface="Montserrat" panose="00000500000000000000" pitchFamily="50" charset="-70"/>
              </a:rPr>
            </a:br>
            <a:r>
              <a:rPr lang="lv-LV" sz="1400" b="1" dirty="0">
                <a:latin typeface="Montserrat" panose="00000500000000000000" pitchFamily="50" charset="-70"/>
              </a:rPr>
              <a:t>41% (3 813 312EUR). 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Pamatlīdzekļiem, kas veido 43% no plānotās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Atlīdzības, kas veido 42%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Pakalpojumiem, kas veido 40%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Krājumiem, kas veido 37% no plānotās  izpildes;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Tabulā apskatāma izdevumu izpilde attiecībā pret plānu.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53AE8-8836-E2F9-6878-774202BEDCBB}"/>
              </a:ext>
            </a:extLst>
          </p:cNvPr>
          <p:cNvGrpSpPr/>
          <p:nvPr/>
        </p:nvGrpSpPr>
        <p:grpSpPr>
          <a:xfrm>
            <a:off x="133165" y="2650364"/>
            <a:ext cx="11904955" cy="4285370"/>
            <a:chOff x="699771" y="484685"/>
            <a:chExt cx="10515600" cy="635868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0000000-0008-0000-01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0657451"/>
                </p:ext>
              </p:extLst>
            </p:nvPr>
          </p:nvGraphicFramePr>
          <p:xfrm>
            <a:off x="699771" y="484685"/>
            <a:ext cx="10515600" cy="6358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1B88C-A421-4427-0D62-FDB5E4B8F515}"/>
                </a:ext>
              </a:extLst>
            </p:cNvPr>
            <p:cNvSpPr txBox="1"/>
            <p:nvPr/>
          </p:nvSpPr>
          <p:spPr>
            <a:xfrm>
              <a:off x="2058866" y="729884"/>
              <a:ext cx="2157861" cy="6087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100" b="1" u="sng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KOPĀ (bez investīciju projektiem)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71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550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II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235134"/>
              </p:ext>
            </p:extLst>
          </p:nvPr>
        </p:nvGraphicFramePr>
        <p:xfrm>
          <a:off x="142643" y="1265150"/>
          <a:ext cx="11906712" cy="555440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470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675617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698745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152152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107146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91753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4506597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657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0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(2024/28)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Mežmalas ielas projektēšana un būvdarbi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41 999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42 000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Projektēšana+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būvdarbi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Nebija sākotnējā iepirkuma plānā,</a:t>
                      </a: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iekļauts saskaņā ar lēmumu 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 err="1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reģ.Nr</a:t>
                      </a: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ĀNP/1-4/24/23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Piedāvājumu vērtēšana.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Aprīlis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strike="sngStrike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Maijs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(2024/30)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Remontdarbi izglītības iestādēm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109 198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109 200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būvdarbi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1.daļā ( remontdarbi Ādažu vidusskolā) līgums noslēgts ar SIA “REIMIKS” par 31 599,15 EUR bez PVN. Papildus finansējums piešķirts 03.07.2024. Finanšu komitejas sēdē.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Daļās par remontdarbiem ĀPII un PII “</a:t>
                      </a:r>
                      <a:r>
                        <a:rPr lang="lv-LV" sz="1100" kern="1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Mežavēji</a:t>
                      </a: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pieņemts lēmums.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063406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(2024/31)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u="none" strike="noStrike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Ceļa zīmju iegāde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84 700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piegāde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Nebija iekļaut sākotnējā iepirkuma plānā, iekļauts, jo iepriekšēja līguma ietvaros sasniegta līgumcena.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Lēmums pieņemts (pārsūdzības termiņš līdz 17.07.2024.). 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Līgums uz 3 gadiem. 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419961"/>
                  </a:ext>
                </a:extLst>
              </a:tr>
              <a:tr h="891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Jūnijs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(2024/32)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Apkures gāzes katlu tehniskā apkope uz remonts, kā arī siltummezglu apkalpošana (visām ēkām, ko CKS apsaimnieko)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50 818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pakalpojums</a:t>
                      </a:r>
                      <a:endParaRPr lang="lv-LV" sz="1100" kern="10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b="1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II.cet.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Piedāvājumu vērtēšana.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100" kern="1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(līgums uz 2 gadiem)</a:t>
                      </a:r>
                      <a:endParaRPr lang="lv-LV" sz="1100" kern="10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59678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20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15313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81224" y="2772715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PAŠVALDĪBAS AĢENTŪRA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“CARNIKAVAS KOMUNĀLSERVISS”</a:t>
            </a:r>
            <a:endParaRPr lang="lv-LV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B842-0A70-EA48-643B-81E26E8C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57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BUDŽETA IZPILDE PA STRUKTŪRĀM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26D45-B61C-76FF-2B49-E8FDC0F6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3</a:t>
            </a:fld>
            <a:endParaRPr lang="lv-LV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073455"/>
              </p:ext>
            </p:extLst>
          </p:nvPr>
        </p:nvGraphicFramePr>
        <p:xfrm>
          <a:off x="1028700" y="2486025"/>
          <a:ext cx="10134599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838200" y="1306949"/>
            <a:ext cx="107298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pa struktūrām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uzturēšanas (pašvaldības finansējums) apgūti 33% no plānotā (uz 10.07. apgūti 41%);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uzturēšanas (valsts mērķdotācija) apgūti 50% no plānotā;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apsaimniekošanas - apgūti 41% un izglītības iestāžu apsaimniekošanas – apgūti 43% no plānotā;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Ūdensapgādei apgūti 32%, kanalizācijai – 41% un siltumapgādei – 39% no plānotā.</a:t>
            </a:r>
          </a:p>
        </p:txBody>
      </p:sp>
    </p:spTree>
    <p:extLst>
      <p:ext uri="{BB962C8B-B14F-4D97-AF65-F5344CB8AC3E}">
        <p14:creationId xmlns:p14="http://schemas.microsoft.com/office/powerpoint/2010/main" val="348744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8" y="128228"/>
            <a:ext cx="11800665" cy="428505"/>
          </a:xfrm>
        </p:spPr>
        <p:txBody>
          <a:bodyPr>
            <a:noAutofit/>
          </a:bodyPr>
          <a:lstStyle/>
          <a:p>
            <a:pPr algn="ctr"/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Par teritoriju un īpašumu apsaimniekošanu</a:t>
            </a:r>
            <a:endParaRPr lang="lv-LV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226235"/>
              </p:ext>
            </p:extLst>
          </p:nvPr>
        </p:nvGraphicFramePr>
        <p:xfrm>
          <a:off x="0" y="556733"/>
          <a:ext cx="12115800" cy="630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7234468" y="2182505"/>
            <a:ext cx="4714875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Ceļu un ielu uzturēšanas izmaksas izlietojums veido 43% no plānotā.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Teritorijas un īpašuma apsaimniekošanas izmaksu izlietojums sastāv no: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Atlīdzība veido 40%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apkuri veido 55%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elektroenerģiju veido 40%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36% no plānotajām izmaksām;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Atkritumu izvešana veido 55% no plānotajām izmaksām.</a:t>
            </a:r>
          </a:p>
        </p:txBody>
      </p:sp>
    </p:spTree>
    <p:extLst>
      <p:ext uri="{BB962C8B-B14F-4D97-AF65-F5344CB8AC3E}">
        <p14:creationId xmlns:p14="http://schemas.microsoft.com/office/powerpoint/2010/main" val="17479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6" y="365125"/>
            <a:ext cx="10793083" cy="428505"/>
          </a:xfrm>
        </p:spPr>
        <p:txBody>
          <a:bodyPr>
            <a:noAutofit/>
          </a:bodyPr>
          <a:lstStyle/>
          <a:p>
            <a:pPr algn="ctr"/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</a:t>
            </a:r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PAr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izglītības iestādēm</a:t>
            </a:r>
            <a:endParaRPr lang="lv-LV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521310" y="938548"/>
            <a:ext cx="1037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50" charset="-70"/>
              </a:rPr>
              <a:t>Pirmsskolas izglītības iestāžu izmaksas: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Darbinieku mēnešalgas veido 46%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23% no plānotajām izmaksām</a:t>
            </a:r>
            <a:r>
              <a:rPr lang="lv-LV" sz="1200" b="1" dirty="0">
                <a:latin typeface="Montserrat" panose="00000500000000000000" pitchFamily="50" charset="-70"/>
              </a:rPr>
              <a:t>;</a:t>
            </a:r>
            <a:endParaRPr lang="lv-LV" sz="1200" dirty="0">
              <a:latin typeface="Montserrat" panose="00000500000000000000" pitchFamily="50" charset="-7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PII ‘’Piejūra’’ kurināmais materiāls – granulas veido 52% no plānotajām izmaksām.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Krājumi, materiāli veido 48% no plānotajām izmaksām;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Budžeta iestāžu nodokļa maksājumi veido 65% no plānotajām izmaksām.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279697"/>
              </p:ext>
            </p:extLst>
          </p:nvPr>
        </p:nvGraphicFramePr>
        <p:xfrm>
          <a:off x="876300" y="2241755"/>
          <a:ext cx="10248900" cy="458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22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77EE-8EA1-2DE4-45F8-B9DD34FD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147"/>
            <a:ext cx="10515600" cy="592407"/>
          </a:xfrm>
        </p:spPr>
        <p:txBody>
          <a:bodyPr>
            <a:normAutofit/>
          </a:bodyPr>
          <a:lstStyle/>
          <a:p>
            <a:pPr algn="ctr"/>
            <a:r>
              <a:rPr lang="lv-LV" sz="28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Pašvaldības iestāžu uzturēšanas izmaksas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BEF1-18D1-CE1C-F209-3036152C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6</a:t>
            </a:fld>
            <a:endParaRPr lang="lv-LV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261C2D-95C6-EDA9-7A6E-893EFFEA5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54420"/>
              </p:ext>
            </p:extLst>
          </p:nvPr>
        </p:nvGraphicFramePr>
        <p:xfrm>
          <a:off x="65231" y="847011"/>
          <a:ext cx="12061537" cy="597792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384137">
                  <a:extLst>
                    <a:ext uri="{9D8B030D-6E8A-4147-A177-3AD203B41FA5}">
                      <a16:colId xmlns:a16="http://schemas.microsoft.com/office/drawing/2014/main" val="1009362219"/>
                    </a:ext>
                  </a:extLst>
                </a:gridCol>
                <a:gridCol w="542745">
                  <a:extLst>
                    <a:ext uri="{9D8B030D-6E8A-4147-A177-3AD203B41FA5}">
                      <a16:colId xmlns:a16="http://schemas.microsoft.com/office/drawing/2014/main" val="1517401257"/>
                    </a:ext>
                  </a:extLst>
                </a:gridCol>
                <a:gridCol w="714555">
                  <a:extLst>
                    <a:ext uri="{9D8B030D-6E8A-4147-A177-3AD203B41FA5}">
                      <a16:colId xmlns:a16="http://schemas.microsoft.com/office/drawing/2014/main" val="3369721005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517229379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659966059"/>
                    </a:ext>
                  </a:extLst>
                </a:gridCol>
                <a:gridCol w="959917">
                  <a:extLst>
                    <a:ext uri="{9D8B030D-6E8A-4147-A177-3AD203B41FA5}">
                      <a16:colId xmlns:a16="http://schemas.microsoft.com/office/drawing/2014/main" val="32409581"/>
                    </a:ext>
                  </a:extLst>
                </a:gridCol>
                <a:gridCol w="618760">
                  <a:extLst>
                    <a:ext uri="{9D8B030D-6E8A-4147-A177-3AD203B41FA5}">
                      <a16:colId xmlns:a16="http://schemas.microsoft.com/office/drawing/2014/main" val="3965489870"/>
                    </a:ext>
                  </a:extLst>
                </a:gridCol>
                <a:gridCol w="652206">
                  <a:extLst>
                    <a:ext uri="{9D8B030D-6E8A-4147-A177-3AD203B41FA5}">
                      <a16:colId xmlns:a16="http://schemas.microsoft.com/office/drawing/2014/main" val="2139415304"/>
                    </a:ext>
                  </a:extLst>
                </a:gridCol>
                <a:gridCol w="785990">
                  <a:extLst>
                    <a:ext uri="{9D8B030D-6E8A-4147-A177-3AD203B41FA5}">
                      <a16:colId xmlns:a16="http://schemas.microsoft.com/office/drawing/2014/main" val="1741633575"/>
                    </a:ext>
                  </a:extLst>
                </a:gridCol>
                <a:gridCol w="710737">
                  <a:extLst>
                    <a:ext uri="{9D8B030D-6E8A-4147-A177-3AD203B41FA5}">
                      <a16:colId xmlns:a16="http://schemas.microsoft.com/office/drawing/2014/main" val="96451639"/>
                    </a:ext>
                  </a:extLst>
                </a:gridCol>
                <a:gridCol w="710737">
                  <a:extLst>
                    <a:ext uri="{9D8B030D-6E8A-4147-A177-3AD203B41FA5}">
                      <a16:colId xmlns:a16="http://schemas.microsoft.com/office/drawing/2014/main" val="2944102860"/>
                    </a:ext>
                  </a:extLst>
                </a:gridCol>
                <a:gridCol w="652206">
                  <a:extLst>
                    <a:ext uri="{9D8B030D-6E8A-4147-A177-3AD203B41FA5}">
                      <a16:colId xmlns:a16="http://schemas.microsoft.com/office/drawing/2014/main" val="1462556533"/>
                    </a:ext>
                  </a:extLst>
                </a:gridCol>
                <a:gridCol w="643844">
                  <a:extLst>
                    <a:ext uri="{9D8B030D-6E8A-4147-A177-3AD203B41FA5}">
                      <a16:colId xmlns:a16="http://schemas.microsoft.com/office/drawing/2014/main" val="2847079029"/>
                    </a:ext>
                  </a:extLst>
                </a:gridCol>
                <a:gridCol w="613986">
                  <a:extLst>
                    <a:ext uri="{9D8B030D-6E8A-4147-A177-3AD203B41FA5}">
                      <a16:colId xmlns:a16="http://schemas.microsoft.com/office/drawing/2014/main" val="963914639"/>
                    </a:ext>
                  </a:extLst>
                </a:gridCol>
                <a:gridCol w="585817">
                  <a:extLst>
                    <a:ext uri="{9D8B030D-6E8A-4147-A177-3AD203B41FA5}">
                      <a16:colId xmlns:a16="http://schemas.microsoft.com/office/drawing/2014/main" val="891050980"/>
                    </a:ext>
                  </a:extLst>
                </a:gridCol>
              </a:tblGrid>
              <a:tr h="508897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Objekts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2221/2321 Apkure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2222     Ūdens un kanalizācija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>
                          <a:effectLst/>
                          <a:latin typeface="Montserrat" panose="00000500000000000000" pitchFamily="2" charset="-70"/>
                        </a:rPr>
                        <a:t>2223 Elektro-   enerģija</a:t>
                      </a:r>
                      <a:endParaRPr lang="lv-LV" sz="8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2224 Atkritumu izvešana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2229 Komunālie pakalpojumi</a:t>
                      </a: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2241    Telpu remonts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2243    Iekārtu remonts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>
                          <a:effectLst/>
                          <a:latin typeface="Montserrat" panose="00000500000000000000" pitchFamily="2" charset="-70"/>
                        </a:rPr>
                        <a:t>2244 Nekustamā īpašuma uzturēšana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2264   Iekārtu,  inventāra  noma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2311/2314</a:t>
                      </a:r>
                    </a:p>
                    <a:p>
                      <a:pPr algn="ctr" fontAlgn="ctr"/>
                      <a:r>
                        <a:rPr lang="lv-L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Biroja preces</a:t>
                      </a: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2312 Inventārs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2329         </a:t>
                      </a:r>
                      <a:r>
                        <a:rPr lang="lv-LV" sz="800" b="1" u="none" strike="noStrike" dirty="0" err="1">
                          <a:effectLst/>
                          <a:latin typeface="Montserrat" panose="00000500000000000000" pitchFamily="2" charset="-70"/>
                        </a:rPr>
                        <a:t>Elektro</a:t>
                      </a:r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-   materiāli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2359 Dažādi materiāli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800" b="1" u="none" strike="noStrike" dirty="0"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  <a:endParaRPr lang="lv-LV" sz="8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75081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7, Carnikava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3 520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5 110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1 558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596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924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662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13 399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76771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5, Carnikava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4 500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3 635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1 622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603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12 614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4916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33A, Ādaži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25 031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3 390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16 881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1 749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80 140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768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2 776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130 735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73250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16, Ādaži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1 382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2 222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6 204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16457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42a, Ādaži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10 785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3 514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1 147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3 866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21 583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35661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10 308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3 309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14 835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2 489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33 508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3625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 4, Carnikava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87628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Riekstiņš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24 695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5 052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997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2 479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3 111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1 581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5 589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44 649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7846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Piejūra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9 080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2 785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1 157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1 636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2 197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2 667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20 576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566754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Strautiņš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45 182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5 972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14 916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2 179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3 876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9 116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723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8 905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91 751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053756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Mežavēji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20 659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3 305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10 153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3 374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3 621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4 856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47 467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6528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Ādažu vidusskola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0044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sākumskola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52 470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4 299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41 700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4 333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9 656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4 448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846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7 292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125 867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2383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vidusskola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53 762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4 145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47 022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7 921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1 426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4 237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12 509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9 781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142 195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52304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pamatskola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20 513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4 252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5 284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62 990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4 020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97 908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2127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Ādažu sporta centrs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37 078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5 154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13 572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3 070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9 148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3 739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2 551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74 897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21890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Tautas nams Ozolaine, Carnikava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6 004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1 608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9 500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98978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Novadpētniecības centrs, Carnikava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566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89355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TIC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226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81064"/>
                  </a:ext>
                </a:extLst>
              </a:tr>
              <a:tr h="52297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Pašvaldības policija, Depo iela 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4 250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4 651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71055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Bibliotēkas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68856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Soc.centrs Ūdensroze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618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1 242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69669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Ielu apgaismojums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67 199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5 808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1 831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74 838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54036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Polderi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30 943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31 997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448859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Stadioni, Pumpu trase, Zibeņi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4 503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2 150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7 963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14 777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9560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Kapi Siguļi, Baltezers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11 660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12 319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45357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Angāri Carnikavas pagasts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6 048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6 504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1 528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15 494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93857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Angārs Elīzes iela 10, Kadaga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1 554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1 823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4665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Stāvlaukumi, Carnikavas pagasts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3 414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3 768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76868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Līgo laukums, Ādaži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4 204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4 668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24804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parks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2 356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2 867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01484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Sabiedriskās tualetes Ādažu novads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544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1 516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2 487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0281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Īres dzīvokļi, sociālie dzīvokļi Ādažu pag.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2 757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3 724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5373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324 319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40 973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277 383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47 595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2 757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19 331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46 299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205 263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5 650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1 044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3 924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5 909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69 478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1 049 925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9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17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4" y="199162"/>
            <a:ext cx="10499785" cy="853262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NAUDAS</a:t>
            </a:r>
            <a:r>
              <a:rPr lang="lv-LV" sz="3600" b="1" baseline="0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LĪDZEKĻU ATLIKUMS KONTĀ</a:t>
            </a:r>
            <a:endParaRPr lang="lv-LV" sz="3600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7</a:t>
            </a:fld>
            <a:endParaRPr lang="lv-LV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37434"/>
              </p:ext>
            </p:extLst>
          </p:nvPr>
        </p:nvGraphicFramePr>
        <p:xfrm>
          <a:off x="365760" y="1741040"/>
          <a:ext cx="11485929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2262371" y="999948"/>
            <a:ext cx="1051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Naudas līdzekļu atlikumu veido: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Saimnieciskās darbības ieņēmumi;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Siltumapgādes atlikums ir pozitīvs.</a:t>
            </a:r>
          </a:p>
        </p:txBody>
      </p:sp>
    </p:spTree>
    <p:extLst>
      <p:ext uri="{BB962C8B-B14F-4D97-AF65-F5344CB8AC3E}">
        <p14:creationId xmlns:p14="http://schemas.microsoft.com/office/powerpoint/2010/main" val="189396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42" y="534140"/>
            <a:ext cx="10499785" cy="853262"/>
          </a:xfrm>
        </p:spPr>
        <p:txBody>
          <a:bodyPr>
            <a:normAutofit fontScale="90000"/>
          </a:bodyPr>
          <a:lstStyle/>
          <a:p>
            <a:pPr algn="ctr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i="0" u="none" strike="noStrike" kern="1200" cap="all" spc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S</a:t>
            </a:r>
            <a:r>
              <a:rPr lang="lv-LV" sz="3600" b="1" i="0" u="none" strike="noStrike" kern="1200" cap="all" spc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iltumapgādes</a:t>
            </a:r>
            <a:r>
              <a:rPr lang="lv-LV" sz="3600" b="1" i="0" u="none" strike="noStrike" kern="1200" cap="all" spc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naudas atlikuma izmaiņas pa mēnešiem </a:t>
            </a:r>
            <a:r>
              <a:rPr lang="lv-LV" sz="3600" b="1" i="1" u="none" strike="noStrike" kern="1200" cap="all" spc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EURO</a:t>
            </a:r>
            <a:endParaRPr lang="en-US" sz="3600" b="1" i="1" u="none" strike="noStrike" kern="1200" cap="all" spc="0" dirty="0">
              <a:solidFill>
                <a:sysClr val="windowText" lastClr="000000">
                  <a:lumMod val="65000"/>
                  <a:lumOff val="35000"/>
                </a:sysClr>
              </a:solidFill>
              <a:latin typeface="Montserrat" panose="00000500000000000000" pitchFamily="2" charset="-7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8</a:t>
            </a:fld>
            <a:endParaRPr lang="lv-LV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C13EA8-D73B-8889-B5E6-67E330FDA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368353"/>
              </p:ext>
            </p:extLst>
          </p:nvPr>
        </p:nvGraphicFramePr>
        <p:xfrm>
          <a:off x="1016000" y="1625601"/>
          <a:ext cx="9969499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039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A9E2-4176-0072-73A4-D1B0030A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CEĻU UN IELU UZTURĒŠANA </a:t>
            </a:r>
            <a:r>
              <a:rPr lang="lv-LV" sz="2800" i="1" dirty="0">
                <a:solidFill>
                  <a:srgbClr val="595959"/>
                </a:solidFill>
                <a:latin typeface="Montserrat" panose="00000500000000000000" pitchFamily="2" charset="-70"/>
              </a:rPr>
              <a:t>(dati uz 10.07.)</a:t>
            </a:r>
            <a:endParaRPr lang="lv-LV" sz="3200" i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7263C-BA73-AF5B-1423-0838D89D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9</a:t>
            </a:fld>
            <a:endParaRPr lang="lv-LV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D610B9-D77E-5FAA-74EA-FF98E52F9F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231761"/>
              </p:ext>
            </p:extLst>
          </p:nvPr>
        </p:nvGraphicFramePr>
        <p:xfrm>
          <a:off x="1778000" y="1445419"/>
          <a:ext cx="8991600" cy="259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F433-0D9C-17FD-7EE4-73F428755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811742"/>
              </p:ext>
            </p:extLst>
          </p:nvPr>
        </p:nvGraphicFramePr>
        <p:xfrm>
          <a:off x="1562100" y="4040981"/>
          <a:ext cx="94107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518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52383</TotalTime>
  <Words>3017</Words>
  <Application>Microsoft Office PowerPoint</Application>
  <PresentationFormat>Widescreen</PresentationFormat>
  <Paragraphs>1010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Montserrat</vt:lpstr>
      <vt:lpstr>Symbol</vt:lpstr>
      <vt:lpstr>Times New Roman</vt:lpstr>
      <vt:lpstr>Wingdings</vt:lpstr>
      <vt:lpstr>Office Theme</vt:lpstr>
      <vt:lpstr>1_Office Theme</vt:lpstr>
      <vt:lpstr>PowerPoint Presentation</vt:lpstr>
      <vt:lpstr>IZDEVUMI KOPĀ</vt:lpstr>
      <vt:lpstr>BUDŽETA IZPILDE PA STRUKTŪRĀM</vt:lpstr>
      <vt:lpstr>BuDŽETA IZPILDE Par teritoriju un īpašumu apsaimniekošanu</vt:lpstr>
      <vt:lpstr>BuDŽETA IZPILDE PAr izglītības iestādēm</vt:lpstr>
      <vt:lpstr>Pašvaldības iestāžu uzturēšanas izmaksas</vt:lpstr>
      <vt:lpstr>NAUDAS LĪDZEKĻU ATLIKUMS KONTĀ</vt:lpstr>
      <vt:lpstr>Siltumapgādes naudas atlikuma izmaiņas pa mēnešiem EURO</vt:lpstr>
      <vt:lpstr>CEĻU UN IELU UZTURĒŠANA (dati uz 10.07.)</vt:lpstr>
      <vt:lpstr>INVESTĪCIJU PROJEKTI</vt:lpstr>
      <vt:lpstr>INVESTĪCIJU PROJEKTI</vt:lpstr>
      <vt:lpstr>DEBITORI</vt:lpstr>
      <vt:lpstr>DEBITORI</vt:lpstr>
      <vt:lpstr>IEPIRKUMI II CETURKSNĪ</vt:lpstr>
      <vt:lpstr>IEPIRKUMI II CETURKSNĪ</vt:lpstr>
      <vt:lpstr>IEPIRKUMI II CETURKSNĪ</vt:lpstr>
      <vt:lpstr>IEPIRKUMI II CETURKSNĪ</vt:lpstr>
      <vt:lpstr>IEPIRKUMI II CETURKSNĪ</vt:lpstr>
      <vt:lpstr>IEPIRKUMI II CETURKSNĪ</vt:lpstr>
      <vt:lpstr>IEPIRKUMI II CETURKSNĪ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Topogrāfiju skaņošana Ādažu novadā</cp:lastModifiedBy>
  <cp:revision>340</cp:revision>
  <cp:lastPrinted>2024-07-15T10:36:30Z</cp:lastPrinted>
  <dcterms:created xsi:type="dcterms:W3CDTF">2022-12-08T15:15:20Z</dcterms:created>
  <dcterms:modified xsi:type="dcterms:W3CDTF">2024-07-16T11:53:00Z</dcterms:modified>
</cp:coreProperties>
</file>