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2.xml" ContentType="application/vnd.openxmlformats-officedocument.drawingml.chartshapes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6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851" r:id="rId2"/>
  </p:sldMasterIdLst>
  <p:notesMasterIdLst>
    <p:notesMasterId r:id="rId24"/>
  </p:notesMasterIdLst>
  <p:sldIdLst>
    <p:sldId id="431" r:id="rId3"/>
    <p:sldId id="293" r:id="rId4"/>
    <p:sldId id="292" r:id="rId5"/>
    <p:sldId id="296" r:id="rId6"/>
    <p:sldId id="442" r:id="rId7"/>
    <p:sldId id="306" r:id="rId8"/>
    <p:sldId id="298" r:id="rId9"/>
    <p:sldId id="447" r:id="rId10"/>
    <p:sldId id="453" r:id="rId11"/>
    <p:sldId id="455" r:id="rId12"/>
    <p:sldId id="456" r:id="rId13"/>
    <p:sldId id="457" r:id="rId14"/>
    <p:sldId id="446" r:id="rId15"/>
    <p:sldId id="300" r:id="rId16"/>
    <p:sldId id="452" r:id="rId17"/>
    <p:sldId id="301" r:id="rId18"/>
    <p:sldId id="307" r:id="rId19"/>
    <p:sldId id="448" r:id="rId20"/>
    <p:sldId id="450" r:id="rId21"/>
    <p:sldId id="451" r:id="rId22"/>
    <p:sldId id="441" r:id="rId23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828847"/>
    <a:srgbClr val="C95B46"/>
    <a:srgbClr val="FFD966"/>
    <a:srgbClr val="D3A983"/>
    <a:srgbClr val="7395AD"/>
    <a:srgbClr val="FFFFFF"/>
    <a:srgbClr val="404040"/>
    <a:srgbClr val="ED7E3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64" autoAdjust="0"/>
    <p:restoredTop sz="95033" autoAdjust="0"/>
  </p:normalViewPr>
  <p:slideViewPr>
    <p:cSldViewPr snapToGrid="0">
      <p:cViewPr varScale="1">
        <p:scale>
          <a:sx n="107" d="100"/>
          <a:sy n="107" d="100"/>
        </p:scale>
        <p:origin x="768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nga%20&#268;aupala\AppData\Local\Temp\pid-12008\Bud&#382;eta%20atskaite%202024_I%20pusgad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5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AppData\Local\Temp\pid-26444\Bud&#382;eta%20atskaite%202024_I%20pusgads-2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ownloads\Copy%20of%20Bud&#382;eta%20atskaite%202024_I%20cet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ownloads\Bud&#382;eta%20atskaite%202024_I%20pusgad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ownloads\Bud&#382;eta%20atskaite%202024_I%20pusgad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nga%20&#268;aupala\AppData\Local\Temp\pid-12008\Bud&#382;eta%20atskaite%202024_I%20pusgads-1.xlsx" TargetMode="Externa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275562150381921"/>
          <c:y val="0"/>
          <c:w val="0.63591714542390121"/>
          <c:h val="0.91740694016682311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Izdevumi!$B$7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Pt>
            <c:idx val="6"/>
            <c:invertIfNegative val="0"/>
            <c:bubble3D val="0"/>
            <c:spPr>
              <a:solidFill>
                <a:srgbClr val="828847"/>
              </a:solidFill>
              <a:ln>
                <a:solidFill>
                  <a:srgbClr val="595959"/>
                </a:solidFill>
              </a:ln>
              <a:effectLst/>
              <a:sp3d>
                <a:contourClr>
                  <a:srgbClr val="595959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750-4F6F-A1E9-CD20CD4375CA}"/>
              </c:ext>
            </c:extLst>
          </c:dPt>
          <c:dLbls>
            <c:dLbl>
              <c:idx val="0"/>
              <c:layout>
                <c:manualLayout>
                  <c:x val="6.038647342995169E-3"/>
                  <c:y val="-1.2742392028398967E-1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4 066 589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2750-4F6F-A1E9-CD20CD4375CA}"/>
                </c:ext>
              </c:extLst>
            </c:dLbl>
            <c:dLbl>
              <c:idx val="1"/>
              <c:layout>
                <c:manualLayout>
                  <c:x val="6.038647342995169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1 660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2750-4F6F-A1E9-CD20CD4375CA}"/>
                </c:ext>
              </c:extLst>
            </c:dLbl>
            <c:dLbl>
              <c:idx val="2"/>
              <c:layout>
                <c:manualLayout>
                  <c:x val="9.6618357487922701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4 078 777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2750-4F6F-A1E9-CD20CD4375CA}"/>
                </c:ext>
              </c:extLst>
            </c:dLbl>
            <c:dLbl>
              <c:idx val="3"/>
              <c:layout>
                <c:manualLayout>
                  <c:x val="4.830917874396135E-3"/>
                  <c:y val="-6.3711960141994836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871 609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132-4165-BCD9-9BC2706EC4E4}"/>
                </c:ext>
              </c:extLst>
            </c:dLbl>
            <c:dLbl>
              <c:idx val="4"/>
              <c:layout>
                <c:manualLayout>
                  <c:x val="4.83091787439613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86 528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2750-4F6F-A1E9-CD20CD4375CA}"/>
                </c:ext>
              </c:extLst>
            </c:dLbl>
            <c:dLbl>
              <c:idx val="5"/>
              <c:layout>
                <c:manualLayout>
                  <c:x val="9.6618357487922701E-3"/>
                  <c:y val="-3.3981689615475049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185 553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2750-4F6F-A1E9-CD20CD4375CA}"/>
                </c:ext>
              </c:extLst>
            </c:dLbl>
            <c:dLbl>
              <c:idx val="6"/>
              <c:layout>
                <c:manualLayout>
                  <c:x val="4.4993030213048325E-3"/>
                  <c:y val="-3.707107203274800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sz="800" b="1" i="0" u="none" strike="noStrike" kern="1200" baseline="0" dirty="0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Montserrat" panose="00000500000000000000" pitchFamily="2" charset="-70"/>
                      </a:rPr>
                      <a:t>9 290 716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531766394749067E-2"/>
                      <c:h val="4.7277892399019375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2750-4F6F-A1E9-CD20CD4375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Izdevumi!$A$8:$A$14</c:f>
              <c:strCache>
                <c:ptCount val="7"/>
                <c:pt idx="0">
                  <c:v>Atlīdzība</c:v>
                </c:pt>
                <c:pt idx="1">
                  <c:v>Komandējumi un dienesta braucieni</c:v>
                </c:pt>
                <c:pt idx="2">
                  <c:v>Pakalpojumi (elektroenerģija, gāze, ceļa bedrīšu remonts un sniega tīrīšana, a/m remonts, telpu uzkopšana Gaujas 33a un Carnikavas pamatskolā, apzaļumošanas darbi Ādažos, ielu apgaismojuma remonts)</c:v>
                </c:pt>
                <c:pt idx="3">
                  <c:v>Krājumi (ceļu uzturēšanas materiāli, degviela, saimniecības preces, a/m rezerves daļas, elektromateriāli, inventārs, remonta materiāli)</c:v>
                </c:pt>
                <c:pt idx="4">
                  <c:v>Budžeta iestāžu nodokļu maksājumi</c:v>
                </c:pt>
                <c:pt idx="5">
                  <c:v>Pamatlīdzekļi (zāles pļāvējs Raideris, pārvietojamā invalīdu tualete, divi smilts kaisītāji, apģērbu un apavu žāvēšanas skapji, Ziemassvētku dekori, iekārta stadiona laukuma augsnes uzlabošanai, metāla plaukti angāram)</c:v>
                </c:pt>
                <c:pt idx="6">
                  <c:v>Kopā (bez investīciju projektiem)</c:v>
                </c:pt>
              </c:strCache>
            </c:strRef>
          </c:cat>
          <c:val>
            <c:numRef>
              <c:f>Izdevumi!$B$8:$B$14</c:f>
              <c:numCache>
                <c:formatCode>#,##0</c:formatCode>
                <c:ptCount val="7"/>
                <c:pt idx="0">
                  <c:v>4066589</c:v>
                </c:pt>
                <c:pt idx="1">
                  <c:v>1660</c:v>
                </c:pt>
                <c:pt idx="2">
                  <c:v>4078777</c:v>
                </c:pt>
                <c:pt idx="3">
                  <c:v>871609</c:v>
                </c:pt>
                <c:pt idx="4">
                  <c:v>86528</c:v>
                </c:pt>
                <c:pt idx="5">
                  <c:v>185553</c:v>
                </c:pt>
                <c:pt idx="6">
                  <c:v>9290716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50-4F6F-A1E9-CD20CD4375CA}"/>
            </c:ext>
          </c:extLst>
        </c:ser>
        <c:ser>
          <c:idx val="1"/>
          <c:order val="1"/>
          <c:tx>
            <c:strRef>
              <c:f>Izdevumi!$C$7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>
              <a:contourClr>
                <a:schemeClr val="bg1"/>
              </a:contourClr>
            </a:sp3d>
          </c:spPr>
          <c:invertIfNegative val="0"/>
          <c:dPt>
            <c:idx val="6"/>
            <c:invertIfNegative val="0"/>
            <c:bubble3D val="0"/>
            <c:spPr>
              <a:solidFill>
                <a:srgbClr val="C95B46"/>
              </a:solidFill>
              <a:ln>
                <a:noFill/>
              </a:ln>
              <a:effectLst/>
              <a:sp3d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750-4F6F-A1E9-CD20CD4375CA}"/>
              </c:ext>
            </c:extLst>
          </c:dPt>
          <c:dLbls>
            <c:dLbl>
              <c:idx val="0"/>
              <c:layout>
                <c:manualLayout>
                  <c:x val="6.038647342995169E-3"/>
                  <c:y val="-3.830697351649752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1 721 979 (42%)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750-4F6F-A1E9-CD20CD4375C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30</a:t>
                    </a:r>
                    <a:r>
                      <a:rPr lang="en-US" baseline="0"/>
                      <a:t> (2%)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19E8-4125-8908-B077E73E7674}"/>
                </c:ext>
              </c:extLst>
            </c:dLbl>
            <c:dLbl>
              <c:idx val="2"/>
              <c:layout>
                <c:manualLayout>
                  <c:x val="8.4541062801931927E-3"/>
                  <c:y val="-6.950475943417716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1 646 211 (40%)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2750-4F6F-A1E9-CD20CD4375CA}"/>
                </c:ext>
              </c:extLst>
            </c:dLbl>
            <c:dLbl>
              <c:idx val="3"/>
              <c:layout>
                <c:manualLayout>
                  <c:x val="7.2463768115941588E-3"/>
                  <c:y val="-1.095876616464528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326 113 (37%)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750-4F6F-A1E9-CD20CD4375CA}"/>
                </c:ext>
              </c:extLst>
            </c:dLbl>
            <c:dLbl>
              <c:idx val="4"/>
              <c:layout>
                <c:manualLayout>
                  <c:x val="6.038647342995169E-3"/>
                  <c:y val="-1.090481854735720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38 546 (45%)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2750-4F6F-A1E9-CD20CD4375CA}"/>
                </c:ext>
              </c:extLst>
            </c:dLbl>
            <c:dLbl>
              <c:idx val="5"/>
              <c:layout>
                <c:manualLayout>
                  <c:x val="8.4541062801932361E-3"/>
                  <c:y val="-1.0958820138214883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80 433 </a:t>
                    </a:r>
                    <a:r>
                      <a:rPr lang="en-US" dirty="0"/>
                      <a:t>(43%)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2750-4F6F-A1E9-CD20CD4375CA}"/>
                </c:ext>
              </c:extLst>
            </c:dLbl>
            <c:dLbl>
              <c:idx val="6"/>
              <c:layout>
                <c:manualLayout>
                  <c:x val="7.2463768115941588E-3"/>
                  <c:y val="-1.826479753052184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3 813 312 (41%)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2750-4F6F-A1E9-CD20CD4375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Izdevumi!$A$8:$A$14</c:f>
              <c:strCache>
                <c:ptCount val="7"/>
                <c:pt idx="0">
                  <c:v>Atlīdzība</c:v>
                </c:pt>
                <c:pt idx="1">
                  <c:v>Komandējumi un dienesta braucieni</c:v>
                </c:pt>
                <c:pt idx="2">
                  <c:v>Pakalpojumi (elektroenerģija, gāze, ceļa bedrīšu remonts un sniega tīrīšana, a/m remonts, telpu uzkopšana Gaujas 33a un Carnikavas pamatskolā, apzaļumošanas darbi Ādažos, ielu apgaismojuma remonts)</c:v>
                </c:pt>
                <c:pt idx="3">
                  <c:v>Krājumi (ceļu uzturēšanas materiāli, degviela, saimniecības preces, a/m rezerves daļas, elektromateriāli, inventārs, remonta materiāli)</c:v>
                </c:pt>
                <c:pt idx="4">
                  <c:v>Budžeta iestāžu nodokļu maksājumi</c:v>
                </c:pt>
                <c:pt idx="5">
                  <c:v>Pamatlīdzekļi (zāles pļāvējs Raideris, pārvietojamā invalīdu tualete, divi smilts kaisītāji, apģērbu un apavu žāvēšanas skapji, Ziemassvētku dekori, iekārta stadiona laukuma augsnes uzlabošanai, metāla plaukti angāram)</c:v>
                </c:pt>
                <c:pt idx="6">
                  <c:v>Kopā (bez investīciju projektiem)</c:v>
                </c:pt>
              </c:strCache>
            </c:strRef>
          </c:cat>
          <c:val>
            <c:numRef>
              <c:f>Izdevumi!$C$8:$C$14</c:f>
              <c:numCache>
                <c:formatCode>#,##0</c:formatCode>
                <c:ptCount val="7"/>
                <c:pt idx="0">
                  <c:v>1721979</c:v>
                </c:pt>
                <c:pt idx="1">
                  <c:v>30</c:v>
                </c:pt>
                <c:pt idx="2">
                  <c:v>1646211</c:v>
                </c:pt>
                <c:pt idx="3">
                  <c:v>326113</c:v>
                </c:pt>
                <c:pt idx="4">
                  <c:v>38546</c:v>
                </c:pt>
                <c:pt idx="5">
                  <c:v>80433</c:v>
                </c:pt>
                <c:pt idx="6">
                  <c:v>3813312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750-4F6F-A1E9-CD20CD4375C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199357264"/>
        <c:axId val="199357656"/>
        <c:axId val="0"/>
      </c:bar3DChart>
      <c:catAx>
        <c:axId val="1993572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 algn="just">
              <a:defRPr sz="800" b="0" i="0" u="none" strike="noStrike" kern="1200" baseline="0">
                <a:solidFill>
                  <a:sysClr val="windowText" lastClr="000000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99357656"/>
        <c:crosses val="autoZero"/>
        <c:auto val="1"/>
        <c:lblAlgn val="ctr"/>
        <c:lblOffset val="100"/>
        <c:noMultiLvlLbl val="0"/>
      </c:catAx>
      <c:valAx>
        <c:axId val="1993576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199357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lv-LV" sz="2000" b="1" i="0" u="none" strike="noStrike" kern="1200" spc="0" baseline="0">
                <a:solidFill>
                  <a:schemeClr val="tx1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lv-LV" sz="2000" b="1" i="0" u="none" strike="noStrike" kern="1200" spc="0" baseline="0">
                <a:solidFill>
                  <a:schemeClr val="tx1"/>
                </a:solidFill>
                <a:latin typeface="Montserrat" panose="00000500000000000000" pitchFamily="2" charset="-70"/>
                <a:ea typeface="+mn-ea"/>
                <a:cs typeface="+mn-cs"/>
              </a:rPr>
              <a:t>DEBTORU PARĀDI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lv-LV" sz="2000" b="1" i="0" u="none" strike="noStrike" kern="1200" spc="0" baseline="0">
              <a:solidFill>
                <a:schemeClr val="tx1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6.9824879001306364E-2"/>
          <c:y val="0.12375863821706848"/>
          <c:w val="0.911978261721897"/>
          <c:h val="0.753691617491237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Debitori!$F$3</c:f>
              <c:strCache>
                <c:ptCount val="1"/>
                <c:pt idx="0">
                  <c:v>Pavisam kopā EUR</c:v>
                </c:pt>
              </c:strCache>
            </c:strRef>
          </c:tx>
          <c:spPr>
            <a:solidFill>
              <a:srgbClr val="336699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6483385529584307E-17"/>
                  <c:y val="-3.3850468590585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243-4FBA-B668-710A35F4FDFD}"/>
                </c:ext>
              </c:extLst>
            </c:dLbl>
            <c:dLbl>
              <c:idx val="1"/>
              <c:layout>
                <c:manualLayout>
                  <c:x val="4.3336949674768139E-3"/>
                  <c:y val="-4.88951212975125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243-4FBA-B668-710A35F4FDFD}"/>
                </c:ext>
              </c:extLst>
            </c:dLbl>
            <c:dLbl>
              <c:idx val="2"/>
              <c:layout>
                <c:manualLayout>
                  <c:x val="-1.0593354211833723E-16"/>
                  <c:y val="-3.3850468590585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243-4FBA-B668-710A35F4FDFD}"/>
                </c:ext>
              </c:extLst>
            </c:dLbl>
            <c:dLbl>
              <c:idx val="3"/>
              <c:layout>
                <c:manualLayout>
                  <c:x val="0"/>
                  <c:y val="-3.3850468590585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243-4FBA-B668-710A35F4FDFD}"/>
                </c:ext>
              </c:extLst>
            </c:dLbl>
            <c:dLbl>
              <c:idx val="4"/>
              <c:layout>
                <c:manualLayout>
                  <c:x val="0"/>
                  <c:y val="-3.00893054138538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243-4FBA-B668-710A35F4FD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Debitori!$A$4:$A$8</c:f>
              <c:strCache>
                <c:ptCount val="5"/>
                <c:pt idx="0">
                  <c:v>Siltumapgādes</c:v>
                </c:pt>
                <c:pt idx="1">
                  <c:v>Ūdensapgādes </c:v>
                </c:pt>
                <c:pt idx="2">
                  <c:v>Kanalizācija</c:v>
                </c:pt>
                <c:pt idx="3">
                  <c:v>Pārējie debitori </c:v>
                </c:pt>
                <c:pt idx="4">
                  <c:v>Kopā EUR</c:v>
                </c:pt>
              </c:strCache>
            </c:strRef>
          </c:cat>
          <c:val>
            <c:numRef>
              <c:f>Debitori!$F$4:$F$8</c:f>
              <c:numCache>
                <c:formatCode>#,##0</c:formatCode>
                <c:ptCount val="5"/>
                <c:pt idx="0">
                  <c:v>69727</c:v>
                </c:pt>
                <c:pt idx="1">
                  <c:v>33505</c:v>
                </c:pt>
                <c:pt idx="2">
                  <c:v>52540</c:v>
                </c:pt>
                <c:pt idx="3">
                  <c:v>27110</c:v>
                </c:pt>
                <c:pt idx="4">
                  <c:v>182882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243-4FBA-B668-710A35F4FDF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478578872"/>
        <c:axId val="478579264"/>
      </c:barChart>
      <c:catAx>
        <c:axId val="478578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78579264"/>
        <c:crosses val="autoZero"/>
        <c:auto val="1"/>
        <c:lblAlgn val="ctr"/>
        <c:lblOffset val="100"/>
        <c:noMultiLvlLbl val="0"/>
      </c:catAx>
      <c:valAx>
        <c:axId val="478579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78578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en-US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Montserrat" panose="00000500000000000000" pitchFamily="2" charset="-70"/>
                <a:ea typeface="+mn-ea"/>
                <a:cs typeface="+mn-cs"/>
              </a:rPr>
              <a:t>DEBITORU SADALĪJUMS</a:t>
            </a:r>
          </a:p>
        </c:rich>
      </c:tx>
      <c:layout>
        <c:manualLayout>
          <c:xMode val="edge"/>
          <c:yMode val="edge"/>
          <c:x val="0.3479715865623591"/>
          <c:y val="2.21607243692727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US" sz="1400" b="1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Debitori!$A$4</c:f>
              <c:strCache>
                <c:ptCount val="1"/>
                <c:pt idx="0">
                  <c:v>Siltumapgādes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Debitori!$B$3:$E$3</c:f>
              <c:strCache>
                <c:ptCount val="4"/>
                <c:pt idx="0">
                  <c:v>Apmaksas termiņš  31.07.2024</c:v>
                </c:pt>
                <c:pt idx="1">
                  <c:v>Maksājumi kavēti 1-90 d</c:v>
                </c:pt>
                <c:pt idx="2">
                  <c:v>Maksājumi kavēti  91-180 d</c:v>
                </c:pt>
                <c:pt idx="3">
                  <c:v>Maksājumi kavēti 181-vairāk d</c:v>
                </c:pt>
              </c:strCache>
            </c:strRef>
          </c:cat>
          <c:val>
            <c:numRef>
              <c:f>Debitori!$B$4:$E$4</c:f>
              <c:numCache>
                <c:formatCode>#,##0</c:formatCode>
                <c:ptCount val="4"/>
                <c:pt idx="0">
                  <c:v>31524</c:v>
                </c:pt>
                <c:pt idx="1">
                  <c:v>13240</c:v>
                </c:pt>
                <c:pt idx="2">
                  <c:v>6469</c:v>
                </c:pt>
                <c:pt idx="3">
                  <c:v>18494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A1-404B-9727-7D6CCADD6536}"/>
            </c:ext>
          </c:extLst>
        </c:ser>
        <c:ser>
          <c:idx val="1"/>
          <c:order val="1"/>
          <c:tx>
            <c:strRef>
              <c:f>Debitori!$A$5</c:f>
              <c:strCache>
                <c:ptCount val="1"/>
                <c:pt idx="0">
                  <c:v>Ūdensapgādes </c:v>
                </c:pt>
              </c:strCache>
            </c:strRef>
          </c:tx>
          <c:spPr>
            <a:solidFill>
              <a:srgbClr val="7395A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Debitori!$B$3:$E$3</c:f>
              <c:strCache>
                <c:ptCount val="4"/>
                <c:pt idx="0">
                  <c:v>Apmaksas termiņš  31.07.2024</c:v>
                </c:pt>
                <c:pt idx="1">
                  <c:v>Maksājumi kavēti 1-90 d</c:v>
                </c:pt>
                <c:pt idx="2">
                  <c:v>Maksājumi kavēti  91-180 d</c:v>
                </c:pt>
                <c:pt idx="3">
                  <c:v>Maksājumi kavēti 181-vairāk d</c:v>
                </c:pt>
              </c:strCache>
            </c:strRef>
          </c:cat>
          <c:val>
            <c:numRef>
              <c:f>Debitori!$B$5:$E$5</c:f>
              <c:numCache>
                <c:formatCode>#,##0</c:formatCode>
                <c:ptCount val="4"/>
                <c:pt idx="0">
                  <c:v>23687</c:v>
                </c:pt>
                <c:pt idx="1">
                  <c:v>5350</c:v>
                </c:pt>
                <c:pt idx="2">
                  <c:v>796</c:v>
                </c:pt>
                <c:pt idx="3">
                  <c:v>3672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A1-404B-9727-7D6CCADD6536}"/>
            </c:ext>
          </c:extLst>
        </c:ser>
        <c:ser>
          <c:idx val="2"/>
          <c:order val="2"/>
          <c:tx>
            <c:strRef>
              <c:f>Debitori!$A$6</c:f>
              <c:strCache>
                <c:ptCount val="1"/>
                <c:pt idx="0">
                  <c:v>Kanalizācija</c:v>
                </c:pt>
              </c:strCache>
            </c:strRef>
          </c:tx>
          <c:spPr>
            <a:solidFill>
              <a:srgbClr val="D3A98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Debitori!$B$3:$E$3</c:f>
              <c:strCache>
                <c:ptCount val="4"/>
                <c:pt idx="0">
                  <c:v>Apmaksas termiņš  31.07.2024</c:v>
                </c:pt>
                <c:pt idx="1">
                  <c:v>Maksājumi kavēti 1-90 d</c:v>
                </c:pt>
                <c:pt idx="2">
                  <c:v>Maksājumi kavēti  91-180 d</c:v>
                </c:pt>
                <c:pt idx="3">
                  <c:v>Maksājumi kavēti 181-vairāk d</c:v>
                </c:pt>
              </c:strCache>
            </c:strRef>
          </c:cat>
          <c:val>
            <c:numRef>
              <c:f>Debitori!$B$6:$E$6</c:f>
              <c:numCache>
                <c:formatCode>#,##0</c:formatCode>
                <c:ptCount val="4"/>
                <c:pt idx="0">
                  <c:v>37249</c:v>
                </c:pt>
                <c:pt idx="1">
                  <c:v>8160</c:v>
                </c:pt>
                <c:pt idx="2">
                  <c:v>1175</c:v>
                </c:pt>
                <c:pt idx="3">
                  <c:v>5956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7A1-404B-9727-7D6CCADD6536}"/>
            </c:ext>
          </c:extLst>
        </c:ser>
        <c:ser>
          <c:idx val="3"/>
          <c:order val="3"/>
          <c:tx>
            <c:strRef>
              <c:f>Debitori!$A$7</c:f>
              <c:strCache>
                <c:ptCount val="1"/>
                <c:pt idx="0">
                  <c:v>Pārējie debitori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Debitori!$B$3:$E$3</c:f>
              <c:strCache>
                <c:ptCount val="4"/>
                <c:pt idx="0">
                  <c:v>Apmaksas termiņš  31.07.2024</c:v>
                </c:pt>
                <c:pt idx="1">
                  <c:v>Maksājumi kavēti 1-90 d</c:v>
                </c:pt>
                <c:pt idx="2">
                  <c:v>Maksājumi kavēti  91-180 d</c:v>
                </c:pt>
                <c:pt idx="3">
                  <c:v>Maksājumi kavēti 181-vairāk d</c:v>
                </c:pt>
              </c:strCache>
            </c:strRef>
          </c:cat>
          <c:val>
            <c:numRef>
              <c:f>Debitori!$B$7:$E$7</c:f>
              <c:numCache>
                <c:formatCode>#,##0</c:formatCode>
                <c:ptCount val="4"/>
                <c:pt idx="0">
                  <c:v>19104</c:v>
                </c:pt>
                <c:pt idx="1">
                  <c:v>414</c:v>
                </c:pt>
                <c:pt idx="2">
                  <c:v>38</c:v>
                </c:pt>
                <c:pt idx="3">
                  <c:v>7554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7A1-404B-9727-7D6CCADD653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61059144"/>
        <c:axId val="228592784"/>
      </c:barChart>
      <c:catAx>
        <c:axId val="561059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228592784"/>
        <c:crosses val="autoZero"/>
        <c:auto val="1"/>
        <c:lblAlgn val="ctr"/>
        <c:lblOffset val="100"/>
        <c:noMultiLvlLbl val="0"/>
      </c:catAx>
      <c:valAx>
        <c:axId val="228592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61059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1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 ExtraLight" panose="00000300000000000000" pitchFamily="50" charset="-70"/>
                <a:ea typeface="+mn-ea"/>
                <a:cs typeface="+mn-cs"/>
              </a:defRPr>
            </a:pPr>
            <a:r>
              <a:rPr lang="lv-LV" b="1" i="0" dirty="0">
                <a:latin typeface="Montserrat" panose="00000500000000000000" pitchFamily="2" charset="-70"/>
              </a:rPr>
              <a:t>ŠAUBĪGIE</a:t>
            </a:r>
            <a:r>
              <a:rPr lang="lv-LV" b="1" i="0" baseline="0" dirty="0">
                <a:latin typeface="Montserrat" panose="00000500000000000000" pitchFamily="2" charset="-70"/>
              </a:rPr>
              <a:t> DEBITORI</a:t>
            </a:r>
            <a:endParaRPr lang="lv-LV" b="1" i="0" dirty="0"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1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 ExtraLight" panose="00000300000000000000" pitchFamily="50" charset="-70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Debitori!$E$3</c:f>
              <c:strCache>
                <c:ptCount val="1"/>
                <c:pt idx="0">
                  <c:v>Maksājumi kavēti 181-vairāk d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-2.3148148148148997E-3"/>
                  <c:y val="-6.40255860357682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EF4-435A-AE78-67522A15A59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Debitori!$A$4:$A$7</c:f>
              <c:strCache>
                <c:ptCount val="4"/>
                <c:pt idx="0">
                  <c:v>Siltumapgādes</c:v>
                </c:pt>
                <c:pt idx="1">
                  <c:v>Ūdensapgādes </c:v>
                </c:pt>
                <c:pt idx="2">
                  <c:v>Kanalizācija</c:v>
                </c:pt>
                <c:pt idx="3">
                  <c:v>Pārējie debitori </c:v>
                </c:pt>
              </c:strCache>
            </c:strRef>
          </c:cat>
          <c:val>
            <c:numRef>
              <c:f>Debitori!$E$4:$E$7</c:f>
              <c:numCache>
                <c:formatCode>#,##0</c:formatCode>
                <c:ptCount val="4"/>
                <c:pt idx="0">
                  <c:v>18494</c:v>
                </c:pt>
                <c:pt idx="1">
                  <c:v>3672</c:v>
                </c:pt>
                <c:pt idx="2">
                  <c:v>5956</c:v>
                </c:pt>
                <c:pt idx="3">
                  <c:v>7554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F4-435A-AE78-67522A15A596}"/>
            </c:ext>
          </c:extLst>
        </c:ser>
        <c:ser>
          <c:idx val="1"/>
          <c:order val="1"/>
          <c:tx>
            <c:strRef>
              <c:f>Debitori!$G$3</c:f>
              <c:strCache>
                <c:ptCount val="1"/>
                <c:pt idx="0">
                  <c:v>Tai skaitā piespiedu izpildē</c:v>
                </c:pt>
              </c:strCache>
            </c:strRef>
          </c:tx>
          <c:spPr>
            <a:solidFill>
              <a:srgbClr val="595959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3148148148148147E-2"/>
                  <c:y val="-1.6006396508941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EF4-435A-AE78-67522A15A596}"/>
                </c:ext>
              </c:extLst>
            </c:dLbl>
            <c:dLbl>
              <c:idx val="1"/>
              <c:layout>
                <c:manualLayout>
                  <c:x val="2.0833333333333332E-2"/>
                  <c:y val="-1.28051172071536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EF4-435A-AE78-67522A15A596}"/>
                </c:ext>
              </c:extLst>
            </c:dLbl>
            <c:dLbl>
              <c:idx val="2"/>
              <c:layout>
                <c:manualLayout>
                  <c:x val="2.7777777777777776E-2"/>
                  <c:y val="-1.28051172071535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EF4-435A-AE78-67522A15A596}"/>
                </c:ext>
              </c:extLst>
            </c:dLbl>
            <c:dLbl>
              <c:idx val="3"/>
              <c:layout>
                <c:manualLayout>
                  <c:x val="1.3888888888888888E-2"/>
                  <c:y val="-6.40255860357682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EF4-435A-AE78-67522A15A59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Debitori!$A$4:$A$7</c:f>
              <c:strCache>
                <c:ptCount val="4"/>
                <c:pt idx="0">
                  <c:v>Siltumapgādes</c:v>
                </c:pt>
                <c:pt idx="1">
                  <c:v>Ūdensapgādes </c:v>
                </c:pt>
                <c:pt idx="2">
                  <c:v>Kanalizācija</c:v>
                </c:pt>
                <c:pt idx="3">
                  <c:v>Pārējie debitori </c:v>
                </c:pt>
              </c:strCache>
            </c:strRef>
          </c:cat>
          <c:val>
            <c:numRef>
              <c:f>Debitori!$G$4:$G$7</c:f>
              <c:numCache>
                <c:formatCode>#,##0</c:formatCode>
                <c:ptCount val="4"/>
                <c:pt idx="0">
                  <c:v>9566.98</c:v>
                </c:pt>
                <c:pt idx="1">
                  <c:v>1727.9700000000003</c:v>
                </c:pt>
                <c:pt idx="2">
                  <c:v>3159.8199999999997</c:v>
                </c:pt>
                <c:pt idx="3">
                  <c:v>7374.5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EF4-435A-AE78-67522A15A59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28593568"/>
        <c:axId val="228593960"/>
      </c:barChart>
      <c:catAx>
        <c:axId val="228593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228593960"/>
        <c:crosses val="autoZero"/>
        <c:auto val="1"/>
        <c:lblAlgn val="ctr"/>
        <c:lblOffset val="100"/>
        <c:noMultiLvlLbl val="0"/>
      </c:catAx>
      <c:valAx>
        <c:axId val="228593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28593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3209473803551576"/>
          <c:y val="5.5395330485650075E-2"/>
          <c:w val="0.63412079747802552"/>
          <c:h val="0.8022037092261130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Izdevumi!$G$19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solidFill>
                <a:srgbClr val="828847"/>
              </a:solidFill>
            </a:ln>
            <a:effectLst/>
            <a:sp3d>
              <a:contourClr>
                <a:srgbClr val="828847"/>
              </a:contourClr>
            </a:sp3d>
          </c:spPr>
          <c:invertIfNegative val="0"/>
          <c:dLbls>
            <c:dLbl>
              <c:idx val="0"/>
              <c:layout>
                <c:manualLayout>
                  <c:x val="6.2656647786459036E-3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407 862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6-BD4B-4AE1-A418-DC83933DC64F}"/>
                </c:ext>
              </c:extLst>
            </c:dLbl>
            <c:dLbl>
              <c:idx val="1"/>
              <c:layout>
                <c:manualLayout>
                  <c:x val="8.771930690104219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336 685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BD4B-4AE1-A418-DC83933DC64F}"/>
                </c:ext>
              </c:extLst>
            </c:dLbl>
            <c:dLbl>
              <c:idx val="2"/>
              <c:layout>
                <c:manualLayout>
                  <c:x val="4.805912893050825E-3"/>
                  <c:y val="1.841542571078695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4 549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D4B-4AE1-A418-DC83933DC64F}"/>
                </c:ext>
              </c:extLst>
            </c:dLbl>
            <c:dLbl>
              <c:idx val="3"/>
              <c:layout>
                <c:manualLayout>
                  <c:x val="8.771930690104174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1 679 922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BD4B-4AE1-A418-DC83933DC64F}"/>
                </c:ext>
              </c:extLst>
            </c:dLbl>
            <c:dLbl>
              <c:idx val="4"/>
              <c:layout>
                <c:manualLayout>
                  <c:x val="3.759398867187496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233 555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BD4B-4AE1-A418-DC83933DC64F}"/>
                </c:ext>
              </c:extLst>
            </c:dLbl>
            <c:dLbl>
              <c:idx val="5"/>
              <c:layout>
                <c:manualLayout>
                  <c:x val="3.7593988671875884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340 902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BD4B-4AE1-A418-DC83933DC64F}"/>
                </c:ext>
              </c:extLst>
            </c:dLbl>
            <c:dLbl>
              <c:idx val="6"/>
              <c:layout>
                <c:manualLayout>
                  <c:x val="6.2656647786459036E-3"/>
                  <c:y val="-3.223207091055659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4 371 266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7-BD4B-4AE1-A418-DC83933DC64F}"/>
                </c:ext>
              </c:extLst>
            </c:dLbl>
            <c:dLbl>
              <c:idx val="7"/>
              <c:layout>
                <c:manualLayout>
                  <c:x val="3.759398867187450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1 739 272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BD4B-4AE1-A418-DC83933DC64F}"/>
                </c:ext>
              </c:extLst>
            </c:dLbl>
            <c:dLbl>
              <c:idx val="8"/>
              <c:layout>
                <c:manualLayout>
                  <c:x val="5.012531822916631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171 772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BD4B-4AE1-A418-DC83933DC64F}"/>
                </c:ext>
              </c:extLst>
            </c:dLbl>
            <c:dLbl>
              <c:idx val="9"/>
              <c:layout>
                <c:manualLayout>
                  <c:x val="1.0025063645833355E-2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4931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BD4B-4AE1-A418-DC83933DC6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Izdevumi!$F$20:$F$30</c:f>
              <c:strCache>
                <c:ptCount val="11"/>
                <c:pt idx="0">
                  <c:v>Ielu un ceļu uzturēšana  - Valsts mērķdotācija</c:v>
                </c:pt>
                <c:pt idx="1">
                  <c:v>Ielu un ceļu uzturēšana - Pašvaldības finansējums</c:v>
                </c:pt>
                <c:pt idx="2">
                  <c:v>Vides aizsardzība - Valsts mērķdotācija</c:v>
                </c:pt>
                <c:pt idx="3">
                  <c:v>Siltumapgāde  - saimnieciskā darbība </c:v>
                </c:pt>
                <c:pt idx="4">
                  <c:v>Ūdensapgāde - saimnieciskā darbība </c:v>
                </c:pt>
                <c:pt idx="5">
                  <c:v>Attīrīšana - saimnieciskā darbība </c:v>
                </c:pt>
                <c:pt idx="6">
                  <c:v>Teritorijas un ēku apsaimniekošana </c:v>
                </c:pt>
                <c:pt idx="7">
                  <c:v>Izglītības iestāžu apsaimniekošana</c:v>
                </c:pt>
                <c:pt idx="8">
                  <c:v>Ādažu sporta centrs</c:v>
                </c:pt>
                <c:pt idx="9">
                  <c:v>Sociālais dienests, SC Ūdensroze</c:v>
                </c:pt>
                <c:pt idx="10">
                  <c:v>Investīciju projekti</c:v>
                </c:pt>
              </c:strCache>
            </c:strRef>
          </c:cat>
          <c:val>
            <c:numRef>
              <c:f>Izdevumi!$G$20:$G$30</c:f>
              <c:numCache>
                <c:formatCode>#,##0</c:formatCode>
                <c:ptCount val="11"/>
                <c:pt idx="0">
                  <c:v>407862</c:v>
                </c:pt>
                <c:pt idx="1">
                  <c:v>336685</c:v>
                </c:pt>
                <c:pt idx="2">
                  <c:v>4549</c:v>
                </c:pt>
                <c:pt idx="3">
                  <c:v>1679922</c:v>
                </c:pt>
                <c:pt idx="4">
                  <c:v>233555</c:v>
                </c:pt>
                <c:pt idx="5">
                  <c:v>340902</c:v>
                </c:pt>
                <c:pt idx="6">
                  <c:v>4371266</c:v>
                </c:pt>
                <c:pt idx="7">
                  <c:v>1739272</c:v>
                </c:pt>
                <c:pt idx="8">
                  <c:v>171772</c:v>
                </c:pt>
                <c:pt idx="9">
                  <c:v>4931</c:v>
                </c:pt>
                <c:pt idx="10">
                  <c:v>1588022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4B-4AE1-A418-DC83933DC64F}"/>
            </c:ext>
          </c:extLst>
        </c:ser>
        <c:ser>
          <c:idx val="1"/>
          <c:order val="1"/>
          <c:tx>
            <c:strRef>
              <c:f>Izdevumi!$H$19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solidFill>
                <a:srgbClr val="C95B46"/>
              </a:solidFill>
            </a:ln>
            <a:effectLst/>
            <a:sp3d>
              <a:contourClr>
                <a:srgbClr val="C95B46"/>
              </a:contourClr>
            </a:sp3d>
          </c:spPr>
          <c:invertIfNegative val="0"/>
          <c:dLbls>
            <c:dLbl>
              <c:idx val="0"/>
              <c:layout>
                <c:manualLayout>
                  <c:x val="5.0125318229167232E-3"/>
                  <c:y val="-4.439650523136662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205 366 (50%)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D4B-4AE1-A418-DC83933DC64F}"/>
                </c:ext>
              </c:extLst>
            </c:dLbl>
            <c:dLbl>
              <c:idx val="1"/>
              <c:layout>
                <c:manualLayout>
                  <c:x val="3.7593988671874965E-3"/>
                  <c:y val="-8.271206228149764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112 496 (33%)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D4B-4AE1-A418-DC83933DC64F}"/>
                </c:ext>
              </c:extLst>
            </c:dLbl>
            <c:dLbl>
              <c:idx val="2"/>
              <c:layout>
                <c:manualLayout>
                  <c:x val="0"/>
                  <c:y val="-1.4109343523908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D4B-4AE1-A418-DC83933DC64F}"/>
                </c:ext>
              </c:extLst>
            </c:dLbl>
            <c:dLbl>
              <c:idx val="3"/>
              <c:layout>
                <c:manualLayout>
                  <c:x val="7.5187977343750849E-3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663 153 (39%)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BD4B-4AE1-A418-DC83933DC64F}"/>
                </c:ext>
              </c:extLst>
            </c:dLbl>
            <c:dLbl>
              <c:idx val="4"/>
              <c:layout>
                <c:manualLayout>
                  <c:x val="0"/>
                  <c:y val="-7.662857614192263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75 787 (32%)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D4B-4AE1-A418-DC83933DC64F}"/>
                </c:ext>
              </c:extLst>
            </c:dLbl>
            <c:dLbl>
              <c:idx val="5"/>
              <c:layout>
                <c:manualLayout>
                  <c:x val="5.9874100593417998E-4"/>
                  <c:y val="-4.743951728032443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140 936</a:t>
                    </a:r>
                    <a:r>
                      <a:rPr lang="en-US" baseline="0" dirty="0"/>
                      <a:t> </a:t>
                    </a:r>
                    <a:r>
                      <a:rPr lang="en-US" dirty="0"/>
                      <a:t>(41%)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BD4B-4AE1-A418-DC83933DC64F}"/>
                </c:ext>
              </c:extLst>
            </c:dLbl>
            <c:dLbl>
              <c:idx val="6"/>
              <c:layout>
                <c:manualLayout>
                  <c:x val="7.5187977343749929E-3"/>
                  <c:y val="-3.2232070910556596E-3"/>
                </c:manualLayout>
              </c:layout>
              <c:tx>
                <c:rich>
                  <a:bodyPr/>
                  <a:lstStyle/>
                  <a:p>
                    <a:r>
                      <a:rPr lang="en-US" sz="800" b="1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ontserrat" panose="00000500000000000000" pitchFamily="2" charset="-70"/>
                      </a:rPr>
                      <a:t>1 784 574 (41%)</a:t>
                    </a:r>
                    <a:endParaRPr lang="en-US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BD4B-4AE1-A418-DC83933DC64F}"/>
                </c:ext>
              </c:extLst>
            </c:dLbl>
            <c:dLbl>
              <c:idx val="7"/>
              <c:layout>
                <c:manualLayout>
                  <c:x val="5.6112728288509033E-3"/>
                  <c:y val="-1.058201729618608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752 333 (43%)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BD4B-4AE1-A418-DC83933DC64F}"/>
                </c:ext>
              </c:extLst>
            </c:dLbl>
            <c:dLbl>
              <c:idx val="8"/>
              <c:layout>
                <c:manualLayout>
                  <c:x val="0"/>
                  <c:y val="-1.05820076429314E-2"/>
                </c:manualLayout>
              </c:layout>
              <c:tx>
                <c:rich>
                  <a:bodyPr/>
                  <a:lstStyle/>
                  <a:p>
                    <a:fld id="{74383B14-DA4C-4A69-8BDA-15ED0809205D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(45%)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BD4B-4AE1-A418-DC83933DC64F}"/>
                </c:ext>
              </c:extLst>
            </c:dLbl>
            <c:dLbl>
              <c:idx val="9"/>
              <c:layout>
                <c:manualLayout>
                  <c:x val="1.9074868860276585E-3"/>
                  <c:y val="-1.05820076429314E-2"/>
                </c:manualLayout>
              </c:layout>
              <c:tx>
                <c:rich>
                  <a:bodyPr/>
                  <a:lstStyle/>
                  <a:p>
                    <a:fld id="{A5CC10ED-4252-44AD-8642-C9D755607DD9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(18%)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BD4B-4AE1-A418-DC83933DC64F}"/>
                </c:ext>
              </c:extLst>
            </c:dLbl>
            <c:dLbl>
              <c:idx val="10"/>
              <c:layout>
                <c:manualLayout>
                  <c:x val="-4.5947677585244296E-17"/>
                  <c:y val="-1.4524328249818447E-2"/>
                </c:manualLayout>
              </c:layout>
              <c:tx>
                <c:rich>
                  <a:bodyPr/>
                  <a:lstStyle/>
                  <a:p>
                    <a:fld id="{8C70C17D-2B4E-4901-8EA4-4AF798189CC1}" type="VALUE">
                      <a:rPr lang="en-US" smtClean="0"/>
                      <a:pPr/>
                      <a:t>[VALUE]</a:t>
                    </a:fld>
                    <a:r>
                      <a:rPr lang="en-US"/>
                      <a:t> (21%)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9C15-44A4-9494-0C79D587FF2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Izdevumi!$F$20:$F$30</c:f>
              <c:strCache>
                <c:ptCount val="11"/>
                <c:pt idx="0">
                  <c:v>Ielu un ceļu uzturēšana  - Valsts mērķdotācija</c:v>
                </c:pt>
                <c:pt idx="1">
                  <c:v>Ielu un ceļu uzturēšana - Pašvaldības finansējums</c:v>
                </c:pt>
                <c:pt idx="2">
                  <c:v>Vides aizsardzība - Valsts mērķdotācija</c:v>
                </c:pt>
                <c:pt idx="3">
                  <c:v>Siltumapgāde  - saimnieciskā darbība </c:v>
                </c:pt>
                <c:pt idx="4">
                  <c:v>Ūdensapgāde - saimnieciskā darbība </c:v>
                </c:pt>
                <c:pt idx="5">
                  <c:v>Attīrīšana - saimnieciskā darbība </c:v>
                </c:pt>
                <c:pt idx="6">
                  <c:v>Teritorijas un ēku apsaimniekošana </c:v>
                </c:pt>
                <c:pt idx="7">
                  <c:v>Izglītības iestāžu apsaimniekošana</c:v>
                </c:pt>
                <c:pt idx="8">
                  <c:v>Ādažu sporta centrs</c:v>
                </c:pt>
                <c:pt idx="9">
                  <c:v>Sociālais dienests, SC Ūdensroze</c:v>
                </c:pt>
                <c:pt idx="10">
                  <c:v>Investīciju projekti</c:v>
                </c:pt>
              </c:strCache>
            </c:strRef>
          </c:cat>
          <c:val>
            <c:numRef>
              <c:f>Izdevumi!$H$20:$H$30</c:f>
              <c:numCache>
                <c:formatCode>#,##0</c:formatCode>
                <c:ptCount val="11"/>
                <c:pt idx="0">
                  <c:v>205366</c:v>
                </c:pt>
                <c:pt idx="1">
                  <c:v>112496</c:v>
                </c:pt>
                <c:pt idx="2">
                  <c:v>0</c:v>
                </c:pt>
                <c:pt idx="3">
                  <c:v>663153</c:v>
                </c:pt>
                <c:pt idx="4">
                  <c:v>75787</c:v>
                </c:pt>
                <c:pt idx="5">
                  <c:v>140936</c:v>
                </c:pt>
                <c:pt idx="6">
                  <c:v>1784574</c:v>
                </c:pt>
                <c:pt idx="7">
                  <c:v>752333</c:v>
                </c:pt>
                <c:pt idx="8">
                  <c:v>77802</c:v>
                </c:pt>
                <c:pt idx="9">
                  <c:v>865</c:v>
                </c:pt>
                <c:pt idx="10">
                  <c:v>330457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BD4B-4AE1-A418-DC83933DC6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shape val="box"/>
        <c:axId val="373963160"/>
        <c:axId val="373963552"/>
        <c:axId val="0"/>
      </c:bar3DChart>
      <c:catAx>
        <c:axId val="373963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373963552"/>
        <c:crosses val="autoZero"/>
        <c:auto val="1"/>
        <c:lblAlgn val="ctr"/>
        <c:lblOffset val="100"/>
        <c:noMultiLvlLbl val="0"/>
      </c:catAx>
      <c:valAx>
        <c:axId val="3739635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3963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295840516235524"/>
          <c:y val="0.94112637881049177"/>
          <c:w val="0.52666454785236194"/>
          <c:h val="5.82370072395261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TERITORIJU</a:t>
            </a:r>
            <a:r>
              <a:rPr lang="lv-LV" b="1" baseline="0" dirty="0">
                <a:latin typeface="Montserrat" panose="00000500000000000000" pitchFamily="2" charset="-70"/>
              </a:rPr>
              <a:t> UN ĪPAŠUMU APSAIMNIEKŠANA</a:t>
            </a:r>
            <a:endParaRPr lang="lv-LV" b="1" dirty="0">
              <a:latin typeface="Montserrat" panose="00000500000000000000" pitchFamily="2" charset="-70"/>
            </a:endParaRPr>
          </a:p>
        </c:rich>
      </c:tx>
      <c:layout>
        <c:manualLayout>
          <c:xMode val="edge"/>
          <c:yMode val="edge"/>
          <c:x val="0.33699901487874528"/>
          <c:y val="3.937319080938676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7755550603344392"/>
          <c:y val="4.1562911078041928E-2"/>
          <c:w val="0.65079284900708168"/>
          <c:h val="0.92623753286442234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'EKK pašvaldības funkijas JAUNS'!$C$7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7 370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8AA0-48FC-AAFB-E5C3AEC1049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130 000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8AA0-48FC-AAFB-E5C3AEC1049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8 000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8AA0-48FC-AAFB-E5C3AEC1049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476 610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8AA0-48FC-AAFB-E5C3AEC1049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100 000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8AA0-48FC-AAFB-E5C3AEC10499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3 423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8AA0-48FC-AAFB-E5C3AEC10499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dirty="0"/>
                      <a:t>48 621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EFC5-4A1A-A5D3-933E1DD69D19}"/>
                </c:ext>
              </c:extLst>
            </c:dLbl>
            <c:dLbl>
              <c:idx val="10"/>
              <c:layout>
                <c:manualLayout>
                  <c:x val="5.2726320256680026E-3"/>
                  <c:y val="-2.1667940420063511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4 753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DA4E-4CED-907B-C83E0202FB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JAUNS'!$B$8:$B$25</c:f>
              <c:strCache>
                <c:ptCount val="18"/>
                <c:pt idx="0">
                  <c:v>Atlīdzība</c:v>
                </c:pt>
                <c:pt idx="1">
                  <c:v>Sakaru pakalpojumi</c:v>
                </c:pt>
                <c:pt idx="2">
                  <c:v>Izdevumi par apkuri</c:v>
                </c:pt>
                <c:pt idx="3">
                  <c:v>Ūdens un kanalizācija</c:v>
                </c:pt>
                <c:pt idx="4">
                  <c:v>Izdevumi par elektroenerģiju</c:v>
                </c:pt>
                <c:pt idx="5">
                  <c:v>Izdevumi par atkritumu izvešanu</c:v>
                </c:pt>
                <c:pt idx="6">
                  <c:v>Izdevumi par komunālajiem pakalpojumiem (īres dzīvokļi)</c:v>
                </c:pt>
                <c:pt idx="7">
                  <c:v>Ekspertu pakalpojumi, administratīvie izdevumi, bankas komisijas</c:v>
                </c:pt>
                <c:pt idx="8">
                  <c:v>Remontdarbi un iestāžu uzturēšana (telpu uzkopšana, ventilāciju apkope, telpu remonts, a/m remonts)</c:v>
                </c:pt>
                <c:pt idx="9">
                  <c:v>Informācijas tehnoloģiju pakalpojumi</c:v>
                </c:pt>
                <c:pt idx="10">
                  <c:v>Iekārtu un inventāra noma</c:v>
                </c:pt>
                <c:pt idx="12">
                  <c:v>Degviela</c:v>
                </c:pt>
                <c:pt idx="13">
                  <c:v>Energomateriāli </c:v>
                </c:pt>
                <c:pt idx="14">
                  <c:v>Remonta un uzturēšanas materiāli (saimniecības preces, remonta materiāli, a/m rezerves daļas)</c:v>
                </c:pt>
                <c:pt idx="15">
                  <c:v>Budžeta iestāžu nodokļa maksājumi</c:v>
                </c:pt>
                <c:pt idx="17">
                  <c:v>Ceļu un ielu uzturēšana </c:v>
                </c:pt>
              </c:strCache>
            </c:strRef>
          </c:cat>
          <c:val>
            <c:numRef>
              <c:f>'EKK pašvaldības funkijas JAUNS'!$C$8:$C$25</c:f>
              <c:numCache>
                <c:formatCode>#,##0</c:formatCode>
                <c:ptCount val="18"/>
                <c:pt idx="0">
                  <c:v>2471300</c:v>
                </c:pt>
                <c:pt idx="1">
                  <c:v>7370</c:v>
                </c:pt>
                <c:pt idx="2">
                  <c:v>130000</c:v>
                </c:pt>
                <c:pt idx="3">
                  <c:v>8000</c:v>
                </c:pt>
                <c:pt idx="4">
                  <c:v>476610</c:v>
                </c:pt>
                <c:pt idx="5">
                  <c:v>100000</c:v>
                </c:pt>
                <c:pt idx="6">
                  <c:v>3423</c:v>
                </c:pt>
                <c:pt idx="7">
                  <c:v>48621</c:v>
                </c:pt>
                <c:pt idx="8">
                  <c:v>476059</c:v>
                </c:pt>
                <c:pt idx="9">
                  <c:v>24504</c:v>
                </c:pt>
                <c:pt idx="10">
                  <c:v>4753</c:v>
                </c:pt>
                <c:pt idx="11">
                  <c:v>39282</c:v>
                </c:pt>
                <c:pt idx="12">
                  <c:v>203915</c:v>
                </c:pt>
                <c:pt idx="13">
                  <c:v>41380</c:v>
                </c:pt>
                <c:pt idx="14">
                  <c:v>180692</c:v>
                </c:pt>
                <c:pt idx="15">
                  <c:v>17848</c:v>
                </c:pt>
                <c:pt idx="16">
                  <c:v>133849</c:v>
                </c:pt>
                <c:pt idx="17">
                  <c:v>744547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A0-48FC-AAFB-E5C3AEC10499}"/>
            </c:ext>
          </c:extLst>
        </c:ser>
        <c:ser>
          <c:idx val="1"/>
          <c:order val="1"/>
          <c:tx>
            <c:strRef>
              <c:f>'EKK pašvaldības funkijas JAUNS'!$D$7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F6B8154E-ED76-4254-A6C4-790B9FFAC1F6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(40%)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8AA0-48FC-AAFB-E5C3AEC10499}"/>
                </c:ext>
              </c:extLst>
            </c:dLbl>
            <c:dLbl>
              <c:idx val="1"/>
              <c:layout>
                <c:manualLayout>
                  <c:x val="0"/>
                  <c:y val="-2.602472348731294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2 809 (38%)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8AA0-48FC-AAFB-E5C3AEC10499}"/>
                </c:ext>
              </c:extLst>
            </c:dLbl>
            <c:dLbl>
              <c:idx val="2"/>
              <c:layout>
                <c:manualLayout>
                  <c:x val="1.0550352930073923E-2"/>
                  <c:y val="-8.47165647232886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71 627 (55%)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8AA0-48FC-AAFB-E5C3AEC10499}"/>
                </c:ext>
              </c:extLst>
            </c:dLbl>
            <c:dLbl>
              <c:idx val="3"/>
              <c:layout>
                <c:manualLayout>
                  <c:x val="0"/>
                  <c:y val="-7.807417046193884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4 228</a:t>
                    </a:r>
                    <a:r>
                      <a:rPr lang="en-US" baseline="0" dirty="0"/>
                      <a:t> </a:t>
                    </a:r>
                    <a:r>
                      <a:rPr lang="en-US" dirty="0"/>
                      <a:t>(53%)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8AA0-48FC-AAFB-E5C3AEC10499}"/>
                </c:ext>
              </c:extLst>
            </c:dLbl>
            <c:dLbl>
              <c:idx val="4"/>
              <c:layout>
                <c:manualLayout>
                  <c:x val="3.6813920415840768E-3"/>
                  <c:y val="-5.204944697462589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191 281 (40%)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8AA0-48FC-AAFB-E5C3AEC1049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43 985 </a:t>
                    </a:r>
                    <a:r>
                      <a:rPr lang="en-US" baseline="0" dirty="0"/>
                      <a:t>(44%)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8AA0-48FC-AAFB-E5C3AEC10499}"/>
                </c:ext>
              </c:extLst>
            </c:dLbl>
            <c:dLbl>
              <c:idx val="6"/>
              <c:layout>
                <c:manualLayout>
                  <c:x val="3.144654088050276E-3"/>
                  <c:y val="-6.0464030487837554E-3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2 653 (78</a:t>
                    </a:r>
                    <a:r>
                      <a:rPr lang="en-US" dirty="0"/>
                      <a:t>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8AA0-48FC-AAFB-E5C3AEC10499}"/>
                </c:ext>
              </c:extLst>
            </c:dLbl>
            <c:dLbl>
              <c:idx val="7"/>
              <c:layout>
                <c:manualLayout>
                  <c:x val="-1.0482180293501049E-3"/>
                  <c:y val="-2.015467682927893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16 455 (34%)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8AA0-48FC-AAFB-E5C3AEC10499}"/>
                </c:ext>
              </c:extLst>
            </c:dLbl>
            <c:dLbl>
              <c:idx val="8"/>
              <c:layout>
                <c:manualLayout>
                  <c:x val="-1.0482180293501433E-3"/>
                  <c:y val="-6.0464030487836808E-3"/>
                </c:manualLayout>
              </c:layout>
              <c:tx>
                <c:rich>
                  <a:bodyPr/>
                  <a:lstStyle/>
                  <a:p>
                    <a:fld id="{DE263E76-0F44-42CF-804A-4B86BC9763F8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(36%)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8AA0-48FC-AAFB-E5C3AEC10499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E946B347-CB4D-4FC4-916D-34BBD977CF79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(67%)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8AA0-48FC-AAFB-E5C3AEC10499}"/>
                </c:ext>
              </c:extLst>
            </c:dLbl>
            <c:dLbl>
              <c:idx val="10"/>
              <c:layout>
                <c:manualLayout>
                  <c:x val="3.1635792154008019E-3"/>
                  <c:y val="-7.0914078752597155E-3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2 522 </a:t>
                    </a:r>
                    <a:r>
                      <a:rPr lang="en-US" dirty="0"/>
                      <a:t>(53%)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A4E-4CED-907B-C83E0202FB21}"/>
                </c:ext>
              </c:extLst>
            </c:dLbl>
            <c:dLbl>
              <c:idx val="11"/>
              <c:layout>
                <c:manualLayout>
                  <c:x val="0"/>
                  <c:y val="-4.0309353658558615E-3"/>
                </c:manualLayout>
              </c:layout>
              <c:tx>
                <c:rich>
                  <a:bodyPr/>
                  <a:lstStyle/>
                  <a:p>
                    <a:fld id="{974228E0-E4CC-46E9-AF87-EAF73B8CEC83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(44%)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3F6A-46F5-BEF5-60A75F6AE1AD}"/>
                </c:ext>
              </c:extLst>
            </c:dLbl>
            <c:dLbl>
              <c:idx val="12"/>
              <c:layout>
                <c:manualLayout>
                  <c:x val="0"/>
                  <c:y val="-4.0309353658557505E-3"/>
                </c:manualLayout>
              </c:layout>
              <c:tx>
                <c:rich>
                  <a:bodyPr/>
                  <a:lstStyle/>
                  <a:p>
                    <a:fld id="{62063731-1316-4A4E-87F4-63D9254E13FF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(49%)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F6A-46F5-BEF5-60A75F6AE1AD}"/>
                </c:ext>
              </c:extLst>
            </c:dLbl>
            <c:dLbl>
              <c:idx val="13"/>
              <c:layout>
                <c:manualLayout>
                  <c:x val="1.0482180293501433E-3"/>
                  <c:y val="-4.0309353658557878E-3"/>
                </c:manualLayout>
              </c:layout>
              <c:tx>
                <c:rich>
                  <a:bodyPr/>
                  <a:lstStyle/>
                  <a:p>
                    <a:fld id="{A1671F53-83E1-4612-B222-9CD81F6B657F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(23%)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F6A-46F5-BEF5-60A75F6AE1AD}"/>
                </c:ext>
              </c:extLst>
            </c:dLbl>
            <c:dLbl>
              <c:idx val="14"/>
              <c:layout>
                <c:manualLayout>
                  <c:x val="0"/>
                  <c:y val="-8.0618707317116119E-3"/>
                </c:manualLayout>
              </c:layout>
              <c:tx>
                <c:rich>
                  <a:bodyPr/>
                  <a:lstStyle/>
                  <a:p>
                    <a:fld id="{17F6130D-DD3B-4149-B1E1-0D798D7A35A0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(37%)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B43-4201-BA18-976A11C44EF0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C2539F94-7C4B-4191-9CDF-F5BC09F28C96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(25%)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DB43-4201-BA18-976A11C44EF0}"/>
                </c:ext>
              </c:extLst>
            </c:dLbl>
            <c:dLbl>
              <c:idx val="16"/>
              <c:layout>
                <c:manualLayout>
                  <c:x val="-3.8434217080815075E-17"/>
                  <c:y val="-8.0618707317115755E-3"/>
                </c:manualLayout>
              </c:layout>
              <c:tx>
                <c:rich>
                  <a:bodyPr/>
                  <a:lstStyle/>
                  <a:p>
                    <a:fld id="{0C2B163D-0E9C-4DBA-96DD-36B5B7EB2E63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(51%)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B43-4201-BA18-976A11C44EF0}"/>
                </c:ext>
              </c:extLst>
            </c:dLbl>
            <c:dLbl>
              <c:idx val="17"/>
              <c:layout>
                <c:manualLayout>
                  <c:x val="0"/>
                  <c:y val="-1.2092806097567362E-2"/>
                </c:manualLayout>
              </c:layout>
              <c:tx>
                <c:rich>
                  <a:bodyPr/>
                  <a:lstStyle/>
                  <a:p>
                    <a:fld id="{63E0DDEE-6013-4AC8-B246-47BCBAB9D1F6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(43%)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DB43-4201-BA18-976A11C44E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JAUNS'!$B$8:$B$25</c:f>
              <c:strCache>
                <c:ptCount val="18"/>
                <c:pt idx="0">
                  <c:v>Atlīdzība</c:v>
                </c:pt>
                <c:pt idx="1">
                  <c:v>Sakaru pakalpojumi</c:v>
                </c:pt>
                <c:pt idx="2">
                  <c:v>Izdevumi par apkuri</c:v>
                </c:pt>
                <c:pt idx="3">
                  <c:v>Ūdens un kanalizācija</c:v>
                </c:pt>
                <c:pt idx="4">
                  <c:v>Izdevumi par elektroenerģiju</c:v>
                </c:pt>
                <c:pt idx="5">
                  <c:v>Izdevumi par atkritumu izvešanu</c:v>
                </c:pt>
                <c:pt idx="6">
                  <c:v>Izdevumi par komunālajiem pakalpojumiem (īres dzīvokļi)</c:v>
                </c:pt>
                <c:pt idx="7">
                  <c:v>Ekspertu pakalpojumi, administratīvie izdevumi, bankas komisijas</c:v>
                </c:pt>
                <c:pt idx="8">
                  <c:v>Remontdarbi un iestāžu uzturēšana (telpu uzkopšana, ventilāciju apkope, telpu remonts, a/m remonts)</c:v>
                </c:pt>
                <c:pt idx="9">
                  <c:v>Informācijas tehnoloģiju pakalpojumi</c:v>
                </c:pt>
                <c:pt idx="10">
                  <c:v>Iekārtu un inventāra noma</c:v>
                </c:pt>
                <c:pt idx="12">
                  <c:v>Degviela</c:v>
                </c:pt>
                <c:pt idx="13">
                  <c:v>Energomateriāli </c:v>
                </c:pt>
                <c:pt idx="14">
                  <c:v>Remonta un uzturēšanas materiāli (saimniecības preces, remonta materiāli, a/m rezerves daļas)</c:v>
                </c:pt>
                <c:pt idx="15">
                  <c:v>Budžeta iestāžu nodokļa maksājumi</c:v>
                </c:pt>
                <c:pt idx="17">
                  <c:v>Ceļu un ielu uzturēšana </c:v>
                </c:pt>
              </c:strCache>
            </c:strRef>
          </c:cat>
          <c:val>
            <c:numRef>
              <c:f>'EKK pašvaldības funkijas JAUNS'!$D$8:$D$25</c:f>
              <c:numCache>
                <c:formatCode>#,##0</c:formatCode>
                <c:ptCount val="18"/>
                <c:pt idx="0">
                  <c:v>991932</c:v>
                </c:pt>
                <c:pt idx="1">
                  <c:v>2809</c:v>
                </c:pt>
                <c:pt idx="2">
                  <c:v>71627</c:v>
                </c:pt>
                <c:pt idx="3">
                  <c:v>4228</c:v>
                </c:pt>
                <c:pt idx="4">
                  <c:v>191281</c:v>
                </c:pt>
                <c:pt idx="5">
                  <c:v>43985</c:v>
                </c:pt>
                <c:pt idx="6">
                  <c:v>2653</c:v>
                </c:pt>
                <c:pt idx="7">
                  <c:v>16455</c:v>
                </c:pt>
                <c:pt idx="8">
                  <c:v>173491</c:v>
                </c:pt>
                <c:pt idx="9">
                  <c:v>16436</c:v>
                </c:pt>
                <c:pt idx="10">
                  <c:v>2522</c:v>
                </c:pt>
                <c:pt idx="11">
                  <c:v>17332</c:v>
                </c:pt>
                <c:pt idx="12">
                  <c:v>99142</c:v>
                </c:pt>
                <c:pt idx="13">
                  <c:v>9680</c:v>
                </c:pt>
                <c:pt idx="14">
                  <c:v>67535</c:v>
                </c:pt>
                <c:pt idx="15">
                  <c:v>4477</c:v>
                </c:pt>
                <c:pt idx="16">
                  <c:v>68812</c:v>
                </c:pt>
                <c:pt idx="17">
                  <c:v>317862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A0-48FC-AAFB-E5C3AEC1049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568112"/>
        <c:axId val="118207304"/>
        <c:axId val="0"/>
      </c:bar3DChart>
      <c:catAx>
        <c:axId val="5568112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b" anchorCtr="1"/>
          <a:lstStyle/>
          <a:p>
            <a:pPr algn="r" defTabSz="540000">
              <a:lnSpc>
                <a:spcPct val="100000"/>
              </a:lnSpc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18207304"/>
        <c:crosses val="autoZero"/>
        <c:auto val="1"/>
        <c:lblAlgn val="l"/>
        <c:lblOffset val="100"/>
        <c:noMultiLvlLbl val="0"/>
      </c:catAx>
      <c:valAx>
        <c:axId val="118207304"/>
        <c:scaling>
          <c:orientation val="minMax"/>
          <c:max val="1800000"/>
          <c:min val="0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5568112"/>
        <c:crosses val="autoZero"/>
        <c:crossBetween val="between"/>
        <c:majorUnit val="400000"/>
      </c:valAx>
      <c:spPr>
        <a:noFill/>
        <a:ln>
          <a:solidFill>
            <a:schemeClr val="bg2">
              <a:lumMod val="90000"/>
            </a:schemeClr>
          </a:solidFill>
        </a:ln>
        <a:effectLst/>
      </c:spPr>
    </c:plotArea>
    <c:legend>
      <c:legendPos val="b"/>
      <c:layout>
        <c:manualLayout>
          <c:xMode val="edge"/>
          <c:yMode val="edge"/>
          <c:x val="0.25677202211618011"/>
          <c:y val="0.95297844763548989"/>
          <c:w val="0.48645595576763984"/>
          <c:h val="4.70215523645100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Times New Roman" panose="02020603050405020304" pitchFamily="18" charset="0"/>
              </a:defRPr>
            </a:pPr>
            <a:r>
              <a:rPr lang="lv-LV" sz="1400" b="1" i="0" baseline="0">
                <a:effectLst/>
                <a:latin typeface="Montserrat" panose="00000500000000000000" pitchFamily="2" charset="-70"/>
                <a:cs typeface="Times New Roman" panose="02020603050405020304" pitchFamily="18" charset="0"/>
              </a:rPr>
              <a:t>IZGLĪTĪBAS IESTĀDES (t.sk. Ādažu sporta centrs) </a:t>
            </a:r>
            <a:r>
              <a:rPr lang="lv-LV" sz="1400" b="1" i="1" baseline="0">
                <a:effectLst/>
                <a:latin typeface="Montserrat" panose="00000500000000000000" pitchFamily="2" charset="-70"/>
                <a:cs typeface="Times New Roman" panose="02020603050405020304" pitchFamily="18" charset="0"/>
              </a:rPr>
              <a:t>EURO</a:t>
            </a:r>
            <a:endParaRPr lang="lv-LV" sz="1400" b="1" i="1">
              <a:effectLst/>
              <a:latin typeface="Montserrat" panose="00000500000000000000" pitchFamily="2" charset="-7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Times New Roman" panose="02020603050405020304" pitchFamily="18" charset="0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'EKK pašvaldības funkijas'!$C$29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('EKK pašvaldības funkijas'!$B$30,'EKK pašvaldības funkijas'!$B$32:$B$33,'EKK pašvaldības funkijas'!$B$34,'EKK pašvaldības funkijas'!$B$37:$B$40)</c:f>
              <c:strCache>
                <c:ptCount val="8"/>
                <c:pt idx="0">
                  <c:v>Atlīdzība</c:v>
                </c:pt>
                <c:pt idx="1">
                  <c:v>Izdevumi par atkritumu izvešanu</c:v>
                </c:pt>
                <c:pt idx="2">
                  <c:v>Ekspertu pakalpojumi, apmācības</c:v>
                </c:pt>
                <c:pt idx="3">
                  <c:v>Remontdarbi un iestāžu uzturēšana (ventilāciju apkope, telpu remonts)</c:v>
                </c:pt>
                <c:pt idx="4">
                  <c:v>Kurināmais (PII Piejūra granulas)</c:v>
                </c:pt>
                <c:pt idx="5">
                  <c:v>Krājumi, materiāli, energopreces (saimniecības preces)</c:v>
                </c:pt>
                <c:pt idx="6">
                  <c:v>Budžeta iestāžu nodokļa maksājumi</c:v>
                </c:pt>
                <c:pt idx="7">
                  <c:v>Pamatlīdzekļi (baseina membrāna PII Riekstiņš, lapu pūtējs, sniega tīrīšanas iekārta)</c:v>
                </c:pt>
              </c:strCache>
            </c:strRef>
          </c:cat>
          <c:val>
            <c:numRef>
              <c:f>('EKK pašvaldības funkijas'!$C$30,'EKK pašvaldības funkijas'!$C$32:$C$33,'EKK pašvaldības funkijas'!$C$34,'EKK pašvaldības funkijas'!$C$37:$C$40)</c:f>
              <c:numCache>
                <c:formatCode>#,##0</c:formatCode>
                <c:ptCount val="8"/>
                <c:pt idx="0">
                  <c:v>1192403</c:v>
                </c:pt>
                <c:pt idx="1">
                  <c:v>33757</c:v>
                </c:pt>
                <c:pt idx="2">
                  <c:v>13997</c:v>
                </c:pt>
                <c:pt idx="3">
                  <c:v>481510</c:v>
                </c:pt>
                <c:pt idx="4">
                  <c:v>17500</c:v>
                </c:pt>
                <c:pt idx="5">
                  <c:v>113694</c:v>
                </c:pt>
                <c:pt idx="6">
                  <c:v>3800</c:v>
                </c:pt>
                <c:pt idx="7">
                  <c:v>30799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6A-409D-88AE-8BBE51AE90D9}"/>
            </c:ext>
          </c:extLst>
        </c:ser>
        <c:ser>
          <c:idx val="1"/>
          <c:order val="1"/>
          <c:tx>
            <c:strRef>
              <c:f>'EKK pašvaldības funkijas'!$D$29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717472118959017E-3"/>
                  <c:y val="-1.1091322852033238E-2"/>
                </c:manualLayout>
              </c:layout>
              <c:tx>
                <c:rich>
                  <a:bodyPr/>
                  <a:lstStyle/>
                  <a:p>
                    <a:fld id="{FCABB57A-A3B0-42B0-B1CE-E79397F5DF29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(46%)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F46A-409D-88AE-8BBE51AE90D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430C7D3-2BCB-41F7-B4B2-F7AC446164AA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(40%)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46A-409D-88AE-8BBE51AE90D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BBE2FAC5-764E-4C9E-A770-2AEEC4CB5568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(52%)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F46A-409D-88AE-8BBE51AE90D9}"/>
                </c:ext>
              </c:extLst>
            </c:dLbl>
            <c:dLbl>
              <c:idx val="3"/>
              <c:layout>
                <c:manualLayout>
                  <c:x val="0"/>
                  <c:y val="-5.545661426016619E-3"/>
                </c:manualLayout>
              </c:layout>
              <c:tx>
                <c:rich>
                  <a:bodyPr/>
                  <a:lstStyle/>
                  <a:p>
                    <a:fld id="{5C27D43A-6033-4FAE-B6C0-4D82EA96238F}" type="VALUE">
                      <a:rPr lang="en-US" smtClean="0"/>
                      <a:pPr/>
                      <a:t>[VALUE]</a:t>
                    </a:fld>
                    <a:r>
                      <a:rPr lang="en-US"/>
                      <a:t> (23%)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46A-409D-88AE-8BBE51AE90D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87447A33-1413-4D01-981E-D074A5C78000}" type="VALUE">
                      <a:rPr lang="en-US" smtClean="0"/>
                      <a:pPr/>
                      <a:t>[VALUE]</a:t>
                    </a:fld>
                    <a:r>
                      <a:rPr lang="en-US"/>
                      <a:t> (52%)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F46A-409D-88AE-8BBE51AE90D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AE6A7E74-7BE6-4754-9496-44704EF5B02F}" type="VALUE">
                      <a:rPr lang="en-US" smtClean="0"/>
                      <a:pPr/>
                      <a:t>[VALUE]</a:t>
                    </a:fld>
                    <a:r>
                      <a:rPr lang="en-US"/>
                      <a:t> (48%)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46A-409D-88AE-8BBE51AE90D9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95DB6EED-BCCC-41FB-AB8C-24232321B8AB}" type="VALUE">
                      <a:rPr lang="en-US" smtClean="0"/>
                      <a:pPr/>
                      <a:t>[VALUE]</a:t>
                    </a:fld>
                    <a:r>
                      <a:rPr lang="en-US"/>
                      <a:t> (65%)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F46A-409D-88AE-8BBE51AE90D9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62653300-C5D4-496B-BFEF-DCEFA0350C6C}" type="VALUE">
                      <a:rPr lang="en-US" smtClean="0"/>
                      <a:pPr/>
                      <a:t>[VALUE]</a:t>
                    </a:fld>
                    <a:r>
                      <a:rPr lang="en-US"/>
                      <a:t> (28%)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F46A-409D-88AE-8BBE51AE90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('EKK pašvaldības funkijas'!$B$30,'EKK pašvaldības funkijas'!$B$32:$B$33,'EKK pašvaldības funkijas'!$B$34,'EKK pašvaldības funkijas'!$B$37:$B$40)</c:f>
              <c:strCache>
                <c:ptCount val="8"/>
                <c:pt idx="0">
                  <c:v>Atlīdzība</c:v>
                </c:pt>
                <c:pt idx="1">
                  <c:v>Izdevumi par atkritumu izvešanu</c:v>
                </c:pt>
                <c:pt idx="2">
                  <c:v>Ekspertu pakalpojumi, apmācības</c:v>
                </c:pt>
                <c:pt idx="3">
                  <c:v>Remontdarbi un iestāžu uzturēšana (ventilāciju apkope, telpu remonts)</c:v>
                </c:pt>
                <c:pt idx="4">
                  <c:v>Kurināmais (PII Piejūra granulas)</c:v>
                </c:pt>
                <c:pt idx="5">
                  <c:v>Krājumi, materiāli, energopreces (saimniecības preces)</c:v>
                </c:pt>
                <c:pt idx="6">
                  <c:v>Budžeta iestāžu nodokļa maksājumi</c:v>
                </c:pt>
                <c:pt idx="7">
                  <c:v>Pamatlīdzekļi (baseina membrāna PII Riekstiņš, lapu pūtējs, sniega tīrīšanas iekārta)</c:v>
                </c:pt>
              </c:strCache>
            </c:strRef>
          </c:cat>
          <c:val>
            <c:numRef>
              <c:f>('EKK pašvaldības funkijas'!$D$30,'EKK pašvaldības funkijas'!$D$32:$D$33,'EKK pašvaldības funkijas'!$D$34,'EKK pašvaldības funkijas'!$D$37:$D$40)</c:f>
              <c:numCache>
                <c:formatCode>#,##0</c:formatCode>
                <c:ptCount val="8"/>
                <c:pt idx="0">
                  <c:v>548553</c:v>
                </c:pt>
                <c:pt idx="1">
                  <c:v>13493</c:v>
                </c:pt>
                <c:pt idx="2">
                  <c:v>7233</c:v>
                </c:pt>
                <c:pt idx="3">
                  <c:v>111401</c:v>
                </c:pt>
                <c:pt idx="4">
                  <c:v>9080</c:v>
                </c:pt>
                <c:pt idx="5">
                  <c:v>54457</c:v>
                </c:pt>
                <c:pt idx="6">
                  <c:v>2452</c:v>
                </c:pt>
                <c:pt idx="7">
                  <c:v>8687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6A-409D-88AE-8BBE51AE90D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20594096"/>
        <c:axId val="520595664"/>
        <c:axId val="0"/>
      </c:bar3DChart>
      <c:catAx>
        <c:axId val="5205940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520595664"/>
        <c:crosses val="autoZero"/>
        <c:auto val="1"/>
        <c:lblAlgn val="ctr"/>
        <c:lblOffset val="100"/>
        <c:noMultiLvlLbl val="0"/>
      </c:catAx>
      <c:valAx>
        <c:axId val="5205956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20594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446912304612017"/>
          <c:y val="6.8630738823977647E-2"/>
          <c:w val="0.5905699922052452"/>
          <c:h val="0.8759005111760223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'Naudas atlikums'!$E$13</c:f>
              <c:strCache>
                <c:ptCount val="1"/>
                <c:pt idx="0">
                  <c:v>Beigu atlikums EUR</c:v>
                </c:pt>
              </c:strCache>
            </c:strRef>
          </c:tx>
          <c:spPr>
            <a:solidFill>
              <a:srgbClr val="595959"/>
            </a:solidFill>
            <a:ln>
              <a:noFill/>
            </a:ln>
            <a:effectLst/>
            <a:sp3d/>
          </c:spPr>
          <c:invertIfNegative val="0"/>
          <c:dPt>
            <c:idx val="3"/>
            <c:invertIfNegative val="0"/>
            <c:bubble3D val="0"/>
            <c:spPr>
              <a:solidFill>
                <a:srgbClr val="595959"/>
              </a:solidFill>
              <a:ln>
                <a:solidFill>
                  <a:srgbClr val="595959"/>
                </a:solidFill>
              </a:ln>
              <a:effectLst/>
              <a:sp3d>
                <a:contourClr>
                  <a:srgbClr val="595959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0-6BA7-4EB9-9C07-7EACFDC4F82B}"/>
              </c:ext>
            </c:extLst>
          </c:dPt>
          <c:dLbls>
            <c:dLbl>
              <c:idx val="0"/>
              <c:layout>
                <c:manualLayout>
                  <c:x val="6.648936170212766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1 717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BA7-4EB9-9C07-7EACFDC4F82B}"/>
                </c:ext>
              </c:extLst>
            </c:dLbl>
            <c:dLbl>
              <c:idx val="1"/>
              <c:layout>
                <c:manualLayout>
                  <c:x val="1.218971631205673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BA7-4EB9-9C07-7EACFDC4F82B}"/>
                </c:ext>
              </c:extLst>
            </c:dLbl>
            <c:dLbl>
              <c:idx val="2"/>
              <c:layout>
                <c:manualLayout>
                  <c:x val="7.757092198581560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4 549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6BA7-4EB9-9C07-7EACFDC4F82B}"/>
                </c:ext>
              </c:extLst>
            </c:dLbl>
            <c:dLbl>
              <c:idx val="3"/>
              <c:layout>
                <c:manualLayout>
                  <c:x val="4.5186941343621397E-2"/>
                  <c:y val="1.241625920751841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16 513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BA7-4EB9-9C07-7EACFDC4F82B}"/>
                </c:ext>
              </c:extLst>
            </c:dLbl>
            <c:dLbl>
              <c:idx val="4"/>
              <c:layout>
                <c:manualLayout>
                  <c:x val="1.551418439716312E-2"/>
                  <c:y val="0"/>
                </c:manualLayout>
              </c:layout>
              <c:tx>
                <c:rich>
                  <a:bodyPr rot="0" spcFirstLastPara="1" vertOverflow="overflow" horzOverflow="overflow" vert="horz" wrap="square" lIns="38100" tIns="19050" rIns="38100" bIns="19050" anchor="ctr" anchorCtr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2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sz="1200" dirty="0"/>
                      <a:t>111 666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9050" rIns="38100" bIns="19050" anchor="ctr" anchorCtr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2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5-6BA7-4EB9-9C07-7EACFDC4F82B}"/>
                </c:ext>
              </c:extLst>
            </c:dLbl>
            <c:dLbl>
              <c:idx val="5"/>
              <c:layout>
                <c:manualLayout>
                  <c:x val="1.4406028368794245E-2"/>
                  <c:y val="-9.2404846509822529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191</a:t>
                    </a:r>
                    <a:r>
                      <a:rPr lang="en-US" baseline="0" dirty="0"/>
                      <a:t> </a:t>
                    </a:r>
                    <a:r>
                      <a:rPr lang="en-US" dirty="0"/>
                      <a:t>107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6BA7-4EB9-9C07-7EACFDC4F82B}"/>
                </c:ext>
              </c:extLst>
            </c:dLbl>
            <c:dLbl>
              <c:idx val="6"/>
              <c:layout>
                <c:manualLayout>
                  <c:x val="1.9946808510638299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537 953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6BA7-4EB9-9C07-7EACFDC4F82B}"/>
                </c:ext>
              </c:extLst>
            </c:dLbl>
            <c:dLbl>
              <c:idx val="7"/>
              <c:layout>
                <c:manualLayout>
                  <c:x val="1.662234042553191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6BA7-4EB9-9C07-7EACFDC4F82B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dirty="0"/>
                      <a:t>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EDD7-4949-ACDE-A094FD4BE63D}"/>
                </c:ext>
              </c:extLst>
            </c:dLbl>
            <c:dLbl>
              <c:idx val="9"/>
              <c:layout>
                <c:manualLayout>
                  <c:x val="8.8456057842600279E-3"/>
                  <c:y val="-5.04032258064516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DD7-4949-ACDE-A094FD4BE6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19050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'Naudas atlikums'!$A$14:$A$23</c:f>
              <c:strCache>
                <c:ptCount val="10"/>
                <c:pt idx="0">
                  <c:v>Ielu un ceļu uzturēšana  - Valsts mērķdotācija</c:v>
                </c:pt>
                <c:pt idx="1">
                  <c:v>Ielu un ceļu uzturēšana - Pašvaldības finansējums</c:v>
                </c:pt>
                <c:pt idx="2">
                  <c:v>Vides aizsardzība - Valsts mērķdotācija</c:v>
                </c:pt>
                <c:pt idx="3">
                  <c:v>Siltumapgāde  - saimnieciskā darbība</c:v>
                </c:pt>
                <c:pt idx="4">
                  <c:v>Ūdensapgāde - saimnieciskā darbība</c:v>
                </c:pt>
                <c:pt idx="5">
                  <c:v>Attīrīšana - saimnieciskā darbība</c:v>
                </c:pt>
                <c:pt idx="6">
                  <c:v>Teritorijas un ēku apsaimniekošana </c:v>
                </c:pt>
                <c:pt idx="7">
                  <c:v>Izglītības iestāžu apsaimniekošana</c:v>
                </c:pt>
                <c:pt idx="8">
                  <c:v>Sociālais dienests, SC Ūdensroze</c:v>
                </c:pt>
                <c:pt idx="9">
                  <c:v>Investīciju projekti</c:v>
                </c:pt>
              </c:strCache>
            </c:strRef>
          </c:cat>
          <c:val>
            <c:numRef>
              <c:f>'Naudas atlikums'!$E$14:$E$23</c:f>
              <c:numCache>
                <c:formatCode>#,##0</c:formatCode>
                <c:ptCount val="10"/>
                <c:pt idx="0">
                  <c:v>1717</c:v>
                </c:pt>
                <c:pt idx="1">
                  <c:v>62506</c:v>
                </c:pt>
                <c:pt idx="2">
                  <c:v>4549</c:v>
                </c:pt>
                <c:pt idx="3">
                  <c:v>16513</c:v>
                </c:pt>
                <c:pt idx="4">
                  <c:v>111666</c:v>
                </c:pt>
                <c:pt idx="5">
                  <c:v>191107</c:v>
                </c:pt>
                <c:pt idx="6">
                  <c:v>537953</c:v>
                </c:pt>
                <c:pt idx="7">
                  <c:v>0</c:v>
                </c:pt>
                <c:pt idx="8">
                  <c:v>0</c:v>
                </c:pt>
                <c:pt idx="9">
                  <c:v>1966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BA7-4EB9-9C07-7EACFDC4F82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199358440"/>
        <c:axId val="199358832"/>
        <c:axId val="0"/>
      </c:bar3DChart>
      <c:catAx>
        <c:axId val="19935844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99358832"/>
        <c:crosses val="autoZero"/>
        <c:auto val="1"/>
        <c:lblAlgn val="ctr"/>
        <c:lblOffset val="100"/>
        <c:tickLblSkip val="1"/>
        <c:tickMarkSkip val="10"/>
        <c:noMultiLvlLbl val="0"/>
      </c:catAx>
      <c:valAx>
        <c:axId val="199358832"/>
        <c:scaling>
          <c:orientation val="minMax"/>
          <c:min val="-5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99358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'Naudas atlikums'!$E$42</c:f>
              <c:strCache>
                <c:ptCount val="1"/>
                <c:pt idx="0">
                  <c:v>Naudas atlikums EUR</c:v>
                </c:pt>
              </c:strCache>
            </c:strRef>
          </c:tx>
          <c:spPr>
            <a:ln w="34925" cap="rnd">
              <a:solidFill>
                <a:schemeClr val="accent2">
                  <a:lumMod val="75000"/>
                </a:schemeClr>
              </a:solidFill>
              <a:round/>
            </a:ln>
            <a:effectLst/>
          </c:spPr>
          <c:marker>
            <c:symbol val="diamond"/>
            <c:size val="9"/>
            <c:spPr>
              <a:solidFill>
                <a:schemeClr val="accent2">
                  <a:lumMod val="75000"/>
                </a:schemeClr>
              </a:solidFill>
              <a:ln w="9525">
                <a:solidFill>
                  <a:schemeClr val="accent2">
                    <a:lumMod val="50000"/>
                  </a:scheme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0188450588439201E-2"/>
                  <c:y val="4.02927536605682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C9F-43CE-A468-39715DB3E4E7}"/>
                </c:ext>
              </c:extLst>
            </c:dLbl>
            <c:dLbl>
              <c:idx val="2"/>
              <c:layout>
                <c:manualLayout>
                  <c:x val="-3.9302306189949676E-2"/>
                  <c:y val="4.02927536605681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C9F-43CE-A468-39715DB3E4E7}"/>
                </c:ext>
              </c:extLst>
            </c:dLbl>
            <c:dLbl>
              <c:idx val="5"/>
              <c:layout>
                <c:manualLayout>
                  <c:x val="-4.5468935684423679E-2"/>
                  <c:y val="-4.02092571410835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C9F-43CE-A468-39715DB3E4E7}"/>
                </c:ext>
              </c:extLst>
            </c:dLbl>
            <c:dLbl>
              <c:idx val="6"/>
              <c:layout>
                <c:manualLayout>
                  <c:x val="-4.2423301564101921E-2"/>
                  <c:y val="4.0292753660568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C9F-43CE-A468-39715DB3E4E7}"/>
                </c:ext>
              </c:extLst>
            </c:dLbl>
            <c:dLbl>
              <c:idx val="7"/>
              <c:layout>
                <c:manualLayout>
                  <c:x val="-3.353395018835794E-2"/>
                  <c:y val="3.75168222536147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C9F-43CE-A468-39715DB3E4E7}"/>
                </c:ext>
              </c:extLst>
            </c:dLbl>
            <c:dLbl>
              <c:idx val="8"/>
              <c:layout>
                <c:manualLayout>
                  <c:x val="-1.23833115158549E-2"/>
                  <c:y val="-2.91055315132695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C9F-43CE-A468-39715DB3E4E7}"/>
                </c:ext>
              </c:extLst>
            </c:dLbl>
            <c:dLbl>
              <c:idx val="9"/>
              <c:layout>
                <c:manualLayout>
                  <c:x val="-3.5227149213700786E-2"/>
                  <c:y val="4.02927536605683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C9F-43CE-A468-39715DB3E4E7}"/>
                </c:ext>
              </c:extLst>
            </c:dLbl>
            <c:dLbl>
              <c:idx val="13"/>
              <c:layout>
                <c:manualLayout>
                  <c:x val="-3.7946368547941166E-2"/>
                  <c:y val="5.13964792883823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C9F-43CE-A468-39715DB3E4E7}"/>
                </c:ext>
              </c:extLst>
            </c:dLbl>
            <c:dLbl>
              <c:idx val="14"/>
              <c:layout>
                <c:manualLayout>
                  <c:x val="-1.5262970101128702E-2"/>
                  <c:y val="3.47408908466612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C9F-43CE-A468-39715DB3E4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'Naudas atlikums'!$D$43:$D$60</c:f>
              <c:strCache>
                <c:ptCount val="18"/>
                <c:pt idx="0">
                  <c:v>01.23</c:v>
                </c:pt>
                <c:pt idx="1">
                  <c:v>02.23</c:v>
                </c:pt>
                <c:pt idx="2">
                  <c:v>03.23</c:v>
                </c:pt>
                <c:pt idx="3">
                  <c:v>04.23</c:v>
                </c:pt>
                <c:pt idx="4">
                  <c:v>05.23</c:v>
                </c:pt>
                <c:pt idx="5">
                  <c:v>06.23</c:v>
                </c:pt>
                <c:pt idx="6">
                  <c:v>07.23</c:v>
                </c:pt>
                <c:pt idx="7">
                  <c:v>08.23</c:v>
                </c:pt>
                <c:pt idx="8">
                  <c:v>09.23</c:v>
                </c:pt>
                <c:pt idx="9">
                  <c:v>10.23</c:v>
                </c:pt>
                <c:pt idx="10">
                  <c:v>11.23</c:v>
                </c:pt>
                <c:pt idx="11">
                  <c:v>12.23</c:v>
                </c:pt>
                <c:pt idx="12">
                  <c:v>01.24</c:v>
                </c:pt>
                <c:pt idx="13">
                  <c:v>02.24</c:v>
                </c:pt>
                <c:pt idx="14">
                  <c:v>03.24</c:v>
                </c:pt>
                <c:pt idx="15">
                  <c:v>04.24</c:v>
                </c:pt>
                <c:pt idx="16">
                  <c:v>05.24</c:v>
                </c:pt>
                <c:pt idx="17">
                  <c:v>06.24</c:v>
                </c:pt>
              </c:strCache>
            </c:strRef>
          </c:cat>
          <c:val>
            <c:numRef>
              <c:f>'Naudas atlikums'!$E$43:$E$60</c:f>
              <c:numCache>
                <c:formatCode>#,##0</c:formatCode>
                <c:ptCount val="18"/>
                <c:pt idx="0">
                  <c:v>-181523.43999999994</c:v>
                </c:pt>
                <c:pt idx="1">
                  <c:v>-69462.939999999886</c:v>
                </c:pt>
                <c:pt idx="2">
                  <c:v>-99575.409999999887</c:v>
                </c:pt>
                <c:pt idx="3">
                  <c:v>-68591.569999999891</c:v>
                </c:pt>
                <c:pt idx="4">
                  <c:v>-53699.789999999892</c:v>
                </c:pt>
                <c:pt idx="5">
                  <c:v>-36456.279999999897</c:v>
                </c:pt>
                <c:pt idx="6">
                  <c:v>-33284.369999999893</c:v>
                </c:pt>
                <c:pt idx="7">
                  <c:v>-33430.989999999889</c:v>
                </c:pt>
                <c:pt idx="8">
                  <c:v>-36602.989999999889</c:v>
                </c:pt>
                <c:pt idx="9">
                  <c:v>-73010.989999999889</c:v>
                </c:pt>
                <c:pt idx="10">
                  <c:v>-67566.989999999889</c:v>
                </c:pt>
                <c:pt idx="11">
                  <c:v>-44411.989999999889</c:v>
                </c:pt>
                <c:pt idx="12">
                  <c:v>-40288.989999999889</c:v>
                </c:pt>
                <c:pt idx="13">
                  <c:v>-26580.989999999874</c:v>
                </c:pt>
                <c:pt idx="14">
                  <c:v>-17313</c:v>
                </c:pt>
                <c:pt idx="15">
                  <c:v>-4619</c:v>
                </c:pt>
                <c:pt idx="16">
                  <c:v>9011</c:v>
                </c:pt>
                <c:pt idx="17">
                  <c:v>16512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C9F-43CE-A468-39715DB3E4E7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512370287"/>
        <c:axId val="1512374607"/>
      </c:lineChart>
      <c:catAx>
        <c:axId val="151237028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512374607"/>
        <c:crosses val="autoZero"/>
        <c:auto val="1"/>
        <c:lblAlgn val="ctr"/>
        <c:lblOffset val="100"/>
        <c:noMultiLvlLbl val="0"/>
      </c:catAx>
      <c:valAx>
        <c:axId val="15123746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512370287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600" b="0" cap="none" baseline="0" dirty="0">
                <a:solidFill>
                  <a:srgbClr val="595959"/>
                </a:solidFill>
                <a:latin typeface="Montserrat" panose="00000500000000000000" pitchFamily="2" charset="-70"/>
              </a:rPr>
              <a:t>Ceļu un ielu uzturēšana </a:t>
            </a:r>
            <a:r>
              <a:rPr lang="lv-LV" sz="1600" b="1" u="sng" cap="none" baseline="0" dirty="0">
                <a:solidFill>
                  <a:srgbClr val="595959"/>
                </a:solidFill>
                <a:latin typeface="Montserrat" panose="00000500000000000000" pitchFamily="2" charset="-70"/>
              </a:rPr>
              <a:t>pašvaldības</a:t>
            </a:r>
            <a:r>
              <a:rPr lang="lv-LV" sz="1600" b="0" u="sng" cap="none" baseline="0" dirty="0">
                <a:solidFill>
                  <a:srgbClr val="595959"/>
                </a:solidFill>
                <a:latin typeface="Montserrat" panose="00000500000000000000" pitchFamily="2" charset="-70"/>
              </a:rPr>
              <a:t> finansējums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'Ceļu uzturēšana'!$B$6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'Ceļu uzturēšana'!$A$7:$A$8</c:f>
              <c:strCache>
                <c:ptCount val="2"/>
                <c:pt idx="0">
                  <c:v>Ceļu un ielu uzturēšana un remonts</c:v>
                </c:pt>
                <c:pt idx="1">
                  <c:v>Materiāli ceļu un ielu uzturēšanai</c:v>
                </c:pt>
              </c:strCache>
            </c:strRef>
          </c:cat>
          <c:val>
            <c:numRef>
              <c:f>'Ceļu uzturēšana'!$B$7:$B$8</c:f>
              <c:numCache>
                <c:formatCode>#,##0</c:formatCode>
                <c:ptCount val="2"/>
                <c:pt idx="0">
                  <c:v>155455</c:v>
                </c:pt>
                <c:pt idx="1">
                  <c:v>181230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50-4459-950F-7A239E578B10}"/>
            </c:ext>
          </c:extLst>
        </c:ser>
        <c:ser>
          <c:idx val="1"/>
          <c:order val="1"/>
          <c:tx>
            <c:strRef>
              <c:f>'Ceļu uzturēšana'!$C$6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886002886002886E-3"/>
                  <c:y val="-1.602136181575434E-2"/>
                </c:manualLayout>
              </c:layout>
              <c:tx>
                <c:rich>
                  <a:bodyPr/>
                  <a:lstStyle/>
                  <a:p>
                    <a:fld id="{80B136F8-D5CD-4169-A084-DD221B370CFE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(41%)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A50-4459-950F-7A239E578B10}"/>
                </c:ext>
              </c:extLst>
            </c:dLbl>
            <c:dLbl>
              <c:idx val="1"/>
              <c:layout>
                <c:manualLayout>
                  <c:x val="5.7720057720056662E-3"/>
                  <c:y val="-2.136181575433916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73 955 (41%)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DA50-4459-950F-7A239E578B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'Ceļu uzturēšana'!$A$7:$A$8</c:f>
              <c:strCache>
                <c:ptCount val="2"/>
                <c:pt idx="0">
                  <c:v>Ceļu un ielu uzturēšana un remonts</c:v>
                </c:pt>
                <c:pt idx="1">
                  <c:v>Materiāli ceļu un ielu uzturēšanai</c:v>
                </c:pt>
              </c:strCache>
            </c:strRef>
          </c:cat>
          <c:val>
            <c:numRef>
              <c:f>'Ceļu uzturēšana'!$C$7:$C$8</c:f>
              <c:numCache>
                <c:formatCode>#,##0</c:formatCode>
                <c:ptCount val="2"/>
                <c:pt idx="0">
                  <c:v>63457.886999999995</c:v>
                </c:pt>
                <c:pt idx="1">
                  <c:v>63570.770000000004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A50-4459-950F-7A239E578B1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96612063"/>
        <c:axId val="1196611103"/>
        <c:axId val="0"/>
      </c:bar3DChart>
      <c:catAx>
        <c:axId val="119661206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196611103"/>
        <c:crosses val="autoZero"/>
        <c:auto val="1"/>
        <c:lblAlgn val="ctr"/>
        <c:lblOffset val="100"/>
        <c:noMultiLvlLbl val="0"/>
      </c:catAx>
      <c:valAx>
        <c:axId val="1196611103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11966120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600" b="0" i="0" u="none" strike="noStrike" kern="1200" cap="none" spc="0" baseline="0" dirty="0">
                <a:solidFill>
                  <a:srgbClr val="595959"/>
                </a:solidFill>
                <a:latin typeface="Montserrat" panose="00000500000000000000" pitchFamily="2" charset="-70"/>
              </a:rPr>
              <a:t>Ceļu un ielu uzturēšana </a:t>
            </a:r>
            <a:r>
              <a:rPr lang="lv-LV" sz="1600" b="1" i="0" u="sng" strike="noStrike" kern="1200" cap="none" spc="0" baseline="0" dirty="0">
                <a:solidFill>
                  <a:srgbClr val="595959"/>
                </a:solidFill>
                <a:latin typeface="Montserrat" panose="00000500000000000000" pitchFamily="2" charset="-70"/>
              </a:rPr>
              <a:t>valsts</a:t>
            </a:r>
            <a:r>
              <a:rPr lang="lv-LV" sz="1600" b="0" i="0" u="sng" strike="noStrike" kern="1200" cap="none" spc="0" baseline="0" dirty="0">
                <a:solidFill>
                  <a:srgbClr val="595959"/>
                </a:solidFill>
                <a:latin typeface="Montserrat" panose="00000500000000000000" pitchFamily="2" charset="-70"/>
              </a:rPr>
              <a:t> finansējums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'Ceļu uzturēšana'!$B$14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4124293785309698E-3"/>
                  <c:y val="-4.62962962962963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3EF-4EE3-9D44-33B36343A0A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'Ceļu uzturēšana'!$A$15:$A$16</c:f>
              <c:strCache>
                <c:ptCount val="2"/>
                <c:pt idx="0">
                  <c:v>Ceļu un ielu uzturēšana un remonts</c:v>
                </c:pt>
                <c:pt idx="1">
                  <c:v>Materiāli ceļu un ielu uzturēšanai</c:v>
                </c:pt>
              </c:strCache>
            </c:strRef>
          </c:cat>
          <c:val>
            <c:numRef>
              <c:f>'Ceļu uzturēšana'!$B$15:$B$16</c:f>
              <c:numCache>
                <c:formatCode>#,##0</c:formatCode>
                <c:ptCount val="2"/>
                <c:pt idx="0">
                  <c:v>375667</c:v>
                </c:pt>
                <c:pt idx="1">
                  <c:v>32195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EF-4EE3-9D44-33B36343A0A0}"/>
            </c:ext>
          </c:extLst>
        </c:ser>
        <c:ser>
          <c:idx val="1"/>
          <c:order val="1"/>
          <c:tx>
            <c:strRef>
              <c:f>'Ceļu uzturēšana'!$C$14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9774011299434926E-2"/>
                  <c:y val="-2.7777777777777863E-2"/>
                </c:manualLayout>
              </c:layout>
              <c:tx>
                <c:rich>
                  <a:bodyPr/>
                  <a:lstStyle/>
                  <a:p>
                    <a:fld id="{C526E863-8CD9-4C65-8E13-BFBF5D593930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(59%)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3EF-4EE3-9D44-33B36343A0A0}"/>
                </c:ext>
              </c:extLst>
            </c:dLbl>
            <c:dLbl>
              <c:idx val="1"/>
              <c:layout>
                <c:manualLayout>
                  <c:x val="1.5536723163841809E-2"/>
                  <c:y val="-1.8518518518518563E-2"/>
                </c:manualLayout>
              </c:layout>
              <c:tx>
                <c:rich>
                  <a:bodyPr/>
                  <a:lstStyle/>
                  <a:p>
                    <a:fld id="{7729C877-660C-4FE5-855F-09B77EAAD46D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(25%)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F3EF-4EE3-9D44-33B36343A0A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'Ceļu uzturēšana'!$A$15:$A$16</c:f>
              <c:strCache>
                <c:ptCount val="2"/>
                <c:pt idx="0">
                  <c:v>Ceļu un ielu uzturēšana un remonts</c:v>
                </c:pt>
                <c:pt idx="1">
                  <c:v>Materiāli ceļu un ielu uzturēšanai</c:v>
                </c:pt>
              </c:strCache>
            </c:strRef>
          </c:cat>
          <c:val>
            <c:numRef>
              <c:f>'Ceļu uzturēšana'!$C$15:$C$16</c:f>
              <c:numCache>
                <c:formatCode>#,##0</c:formatCode>
                <c:ptCount val="2"/>
                <c:pt idx="0">
                  <c:v>220651.07979999998</c:v>
                </c:pt>
                <c:pt idx="1">
                  <c:v>7974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EF-4EE3-9D44-33B36343A0A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19380751"/>
        <c:axId val="1319405231"/>
        <c:axId val="0"/>
      </c:bar3DChart>
      <c:catAx>
        <c:axId val="131938075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319405231"/>
        <c:crosses val="autoZero"/>
        <c:auto val="1"/>
        <c:lblAlgn val="ctr"/>
        <c:lblOffset val="100"/>
        <c:noMultiLvlLbl val="0"/>
      </c:catAx>
      <c:valAx>
        <c:axId val="1319405231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13193807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lv-LV" sz="2000" b="1">
                <a:solidFill>
                  <a:schemeClr val="tx1"/>
                </a:solidFill>
                <a:latin typeface="Montserrat" panose="00000500000000000000" pitchFamily="2" charset="-70"/>
              </a:rPr>
              <a:t>Debitori par pēdējiem</a:t>
            </a:r>
            <a:r>
              <a:rPr lang="lv-LV" sz="2000" b="1" baseline="0">
                <a:solidFill>
                  <a:schemeClr val="tx1"/>
                </a:solidFill>
                <a:latin typeface="Montserrat" panose="00000500000000000000" pitchFamily="2" charset="-70"/>
              </a:rPr>
              <a:t> 12 mēnešiem</a:t>
            </a:r>
            <a:endParaRPr lang="lv-LV" sz="2000" b="1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'Debitori pa mēnešiem '!$A$5</c:f>
              <c:strCache>
                <c:ptCount val="1"/>
                <c:pt idx="0">
                  <c:v>Siltumapgādes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'Debitori pa mēnešiem '!$B$5:$M$5</c:f>
              <c:numCache>
                <c:formatCode>#,##0</c:formatCode>
                <c:ptCount val="12"/>
                <c:pt idx="0">
                  <c:v>52318</c:v>
                </c:pt>
                <c:pt idx="1">
                  <c:v>57376</c:v>
                </c:pt>
                <c:pt idx="2">
                  <c:v>61393</c:v>
                </c:pt>
                <c:pt idx="3">
                  <c:v>103731</c:v>
                </c:pt>
                <c:pt idx="4">
                  <c:v>164304</c:v>
                </c:pt>
                <c:pt idx="5">
                  <c:v>183353</c:v>
                </c:pt>
                <c:pt idx="6">
                  <c:v>229771</c:v>
                </c:pt>
                <c:pt idx="7">
                  <c:v>175653</c:v>
                </c:pt>
                <c:pt idx="8">
                  <c:v>155834</c:v>
                </c:pt>
                <c:pt idx="9">
                  <c:v>127705</c:v>
                </c:pt>
                <c:pt idx="10">
                  <c:v>74413</c:v>
                </c:pt>
                <c:pt idx="11">
                  <c:v>69727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C9-44F6-B966-FD65F2AE01AD}"/>
            </c:ext>
          </c:extLst>
        </c:ser>
        <c:ser>
          <c:idx val="2"/>
          <c:order val="1"/>
          <c:tx>
            <c:strRef>
              <c:f>'Debitori pa mēnešiem '!$A$6</c:f>
              <c:strCache>
                <c:ptCount val="1"/>
                <c:pt idx="0">
                  <c:v>Ūdensapgādes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'Debitori pa mēnešiem '!$B$6:$M$6</c:f>
              <c:numCache>
                <c:formatCode>#,##0</c:formatCode>
                <c:ptCount val="12"/>
                <c:pt idx="0">
                  <c:v>26792</c:v>
                </c:pt>
                <c:pt idx="1">
                  <c:v>28124</c:v>
                </c:pt>
                <c:pt idx="2">
                  <c:v>27656</c:v>
                </c:pt>
                <c:pt idx="3">
                  <c:v>29576</c:v>
                </c:pt>
                <c:pt idx="4">
                  <c:v>28887</c:v>
                </c:pt>
                <c:pt idx="5">
                  <c:v>28368</c:v>
                </c:pt>
                <c:pt idx="6">
                  <c:v>29468</c:v>
                </c:pt>
                <c:pt idx="7">
                  <c:v>28737</c:v>
                </c:pt>
                <c:pt idx="8">
                  <c:v>28971</c:v>
                </c:pt>
                <c:pt idx="9">
                  <c:v>31466</c:v>
                </c:pt>
                <c:pt idx="10">
                  <c:v>34237</c:v>
                </c:pt>
                <c:pt idx="11">
                  <c:v>33505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C9-44F6-B966-FD65F2AE01AD}"/>
            </c:ext>
          </c:extLst>
        </c:ser>
        <c:ser>
          <c:idx val="3"/>
          <c:order val="2"/>
          <c:tx>
            <c:strRef>
              <c:f>'Debitori pa mēnešiem '!$A$7</c:f>
              <c:strCache>
                <c:ptCount val="1"/>
                <c:pt idx="0">
                  <c:v>Kanalizācija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'Debitori pa mēnešiem '!$B$7:$M$7</c:f>
              <c:numCache>
                <c:formatCode>#,##0</c:formatCode>
                <c:ptCount val="12"/>
                <c:pt idx="0">
                  <c:v>47594</c:v>
                </c:pt>
                <c:pt idx="1">
                  <c:v>48677</c:v>
                </c:pt>
                <c:pt idx="2">
                  <c:v>46215</c:v>
                </c:pt>
                <c:pt idx="3">
                  <c:v>46385</c:v>
                </c:pt>
                <c:pt idx="4">
                  <c:v>45771</c:v>
                </c:pt>
                <c:pt idx="5">
                  <c:v>43811</c:v>
                </c:pt>
                <c:pt idx="6">
                  <c:v>49043</c:v>
                </c:pt>
                <c:pt idx="7">
                  <c:v>48727</c:v>
                </c:pt>
                <c:pt idx="8">
                  <c:v>47889</c:v>
                </c:pt>
                <c:pt idx="9">
                  <c:v>50983</c:v>
                </c:pt>
                <c:pt idx="10">
                  <c:v>54615</c:v>
                </c:pt>
                <c:pt idx="11">
                  <c:v>52540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6C9-44F6-B966-FD65F2AE01AD}"/>
            </c:ext>
          </c:extLst>
        </c:ser>
        <c:ser>
          <c:idx val="4"/>
          <c:order val="3"/>
          <c:tx>
            <c:strRef>
              <c:f>'Debitori pa mēnešiem '!$A$8</c:f>
              <c:strCache>
                <c:ptCount val="1"/>
                <c:pt idx="0">
                  <c:v>Pārējie debitori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val>
            <c:numRef>
              <c:f>'Debitori pa mēnešiem '!$B$8:$M$8</c:f>
              <c:numCache>
                <c:formatCode>#,##0</c:formatCode>
                <c:ptCount val="12"/>
                <c:pt idx="0">
                  <c:v>27856</c:v>
                </c:pt>
                <c:pt idx="1">
                  <c:v>28173</c:v>
                </c:pt>
                <c:pt idx="2">
                  <c:v>19813</c:v>
                </c:pt>
                <c:pt idx="3">
                  <c:v>10453</c:v>
                </c:pt>
                <c:pt idx="4">
                  <c:v>11232</c:v>
                </c:pt>
                <c:pt idx="5">
                  <c:v>10948</c:v>
                </c:pt>
                <c:pt idx="6">
                  <c:v>10403</c:v>
                </c:pt>
                <c:pt idx="7">
                  <c:v>11078</c:v>
                </c:pt>
                <c:pt idx="8">
                  <c:v>10151</c:v>
                </c:pt>
                <c:pt idx="9">
                  <c:v>12516</c:v>
                </c:pt>
                <c:pt idx="10">
                  <c:v>24846</c:v>
                </c:pt>
                <c:pt idx="11">
                  <c:v>27110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6C9-44F6-B966-FD65F2AE01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75039504"/>
        <c:axId val="1275035664"/>
      </c:barChart>
      <c:lineChart>
        <c:grouping val="standard"/>
        <c:varyColors val="0"/>
        <c:ser>
          <c:idx val="5"/>
          <c:order val="4"/>
          <c:tx>
            <c:strRef>
              <c:f>'Debitori pa mēnešiem '!$A$9</c:f>
              <c:strCache>
                <c:ptCount val="1"/>
                <c:pt idx="0">
                  <c:v>Kopā: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1026877217313992E-2"/>
                  <c:y val="2.61437908496732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6C9-44F6-B966-FD65F2AE01AD}"/>
                </c:ext>
              </c:extLst>
            </c:dLbl>
            <c:dLbl>
              <c:idx val="1"/>
              <c:layout>
                <c:manualLayout>
                  <c:x val="-4.1625232065420646E-2"/>
                  <c:y val="-2.98786165010390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6C9-44F6-B966-FD65F2AE01AD}"/>
                </c:ext>
              </c:extLst>
            </c:dLbl>
            <c:dLbl>
              <c:idx val="2"/>
              <c:layout>
                <c:manualLayout>
                  <c:x val="-2.5729380173732646E-2"/>
                  <c:y val="3.73482726423902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6C9-44F6-B966-FD65F2AE01AD}"/>
                </c:ext>
              </c:extLst>
            </c:dLbl>
            <c:dLbl>
              <c:idx val="3"/>
              <c:layout>
                <c:manualLayout>
                  <c:x val="-6.3676973746884677E-2"/>
                  <c:y val="-2.4680044704780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6C9-44F6-B966-FD65F2AE01AD}"/>
                </c:ext>
              </c:extLst>
            </c:dLbl>
            <c:dLbl>
              <c:idx val="4"/>
              <c:layout>
                <c:manualLayout>
                  <c:x val="-1.1577631590342675E-2"/>
                  <c:y val="1.91955903259406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6C9-44F6-B966-FD65F2AE01AD}"/>
                </c:ext>
              </c:extLst>
            </c:dLbl>
            <c:dLbl>
              <c:idx val="5"/>
              <c:layout>
                <c:manualLayout>
                  <c:x val="-7.7184210602285206E-3"/>
                  <c:y val="1.64533631365205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6C9-44F6-B966-FD65F2AE01AD}"/>
                </c:ext>
              </c:extLst>
            </c:dLbl>
            <c:dLbl>
              <c:idx val="6"/>
              <c:layout>
                <c:manualLayout>
                  <c:x val="-3.6662500036085212E-2"/>
                  <c:y val="-1.37111359471005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6C9-44F6-B966-FD65F2AE01AD}"/>
                </c:ext>
              </c:extLst>
            </c:dLbl>
            <c:dLbl>
              <c:idx val="7"/>
              <c:layout>
                <c:manualLayout>
                  <c:x val="-1.7366447385514013E-2"/>
                  <c:y val="-1.91955903259406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6C9-44F6-B966-FD65F2AE01AD}"/>
                </c:ext>
              </c:extLst>
            </c:dLbl>
            <c:dLbl>
              <c:idx val="9"/>
              <c:layout>
                <c:manualLayout>
                  <c:x val="-7.7184210602284503E-3"/>
                  <c:y val="-1.09689087576804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36C9-44F6-B966-FD65F2AE01AD}"/>
                </c:ext>
              </c:extLst>
            </c:dLbl>
            <c:dLbl>
              <c:idx val="10"/>
              <c:layout>
                <c:manualLayout>
                  <c:x val="-3.142643258377046E-2"/>
                  <c:y val="2.5386761995408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6C9-44F6-B966-FD65F2AE01AD}"/>
                </c:ext>
              </c:extLst>
            </c:dLbl>
            <c:dLbl>
              <c:idx val="11"/>
              <c:layout>
                <c:manualLayout>
                  <c:x val="-2.1225657915628238E-2"/>
                  <c:y val="-2.19378175153608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6C9-44F6-B966-FD65F2AE01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'Debitori pa mēnešiem '!$B$9:$M$9</c:f>
              <c:numCache>
                <c:formatCode>#,##0</c:formatCode>
                <c:ptCount val="12"/>
                <c:pt idx="0">
                  <c:v>154560</c:v>
                </c:pt>
                <c:pt idx="1">
                  <c:v>162350</c:v>
                </c:pt>
                <c:pt idx="2">
                  <c:v>155077</c:v>
                </c:pt>
                <c:pt idx="3">
                  <c:v>190145</c:v>
                </c:pt>
                <c:pt idx="4">
                  <c:v>250194</c:v>
                </c:pt>
                <c:pt idx="5">
                  <c:v>266480</c:v>
                </c:pt>
                <c:pt idx="6">
                  <c:v>318685</c:v>
                </c:pt>
                <c:pt idx="7">
                  <c:v>264195</c:v>
                </c:pt>
                <c:pt idx="8">
                  <c:v>242845</c:v>
                </c:pt>
                <c:pt idx="9">
                  <c:v>222670</c:v>
                </c:pt>
                <c:pt idx="10">
                  <c:v>188111</c:v>
                </c:pt>
                <c:pt idx="11">
                  <c:v>182882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36C9-44F6-B966-FD65F2AE01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75039504"/>
        <c:axId val="1275035664"/>
      </c:lineChart>
      <c:catAx>
        <c:axId val="12750395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75035664"/>
        <c:crosses val="autoZero"/>
        <c:auto val="1"/>
        <c:lblAlgn val="ctr"/>
        <c:lblOffset val="100"/>
        <c:noMultiLvlLbl val="0"/>
      </c:catAx>
      <c:valAx>
        <c:axId val="1275035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275039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3457228172176098E-2"/>
          <c:y val="0.93727122915691408"/>
          <c:w val="0.92729657592305403"/>
          <c:h val="4.62754077065652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0.01615</cdr:x>
      <cdr:y>0.11747</cdr:y>
    </cdr:from>
    <cdr:to>
      <cdr:x>0.29204</cdr:x>
      <cdr:y>0.15449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BC78902-8600-B617-9041-C34A6BDC1325}"/>
            </a:ext>
          </a:extLst>
        </cdr:cNvPr>
        <cdr:cNvSpPr txBox="1"/>
      </cdr:nvSpPr>
      <cdr:spPr>
        <a:xfrm xmlns:a="http://schemas.openxmlformats.org/drawingml/2006/main">
          <a:off x="194388" y="740222"/>
          <a:ext cx="3321698" cy="2332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lv-LV" sz="1100" dirty="0"/>
        </a:p>
      </cdr:txBody>
    </cdr:sp>
  </cdr:relSizeAnchor>
  <cdr:relSizeAnchor xmlns:cdr="http://schemas.openxmlformats.org/drawingml/2006/chartDrawing">
    <cdr:from>
      <cdr:x>0</cdr:x>
      <cdr:y>0.10752</cdr:y>
    </cdr:from>
    <cdr:to>
      <cdr:x>0.28553</cdr:x>
      <cdr:y>0.19519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1DD54F2-FA39-7F66-C9C1-6967F9F221F0}"/>
            </a:ext>
          </a:extLst>
        </cdr:cNvPr>
        <cdr:cNvSpPr txBox="1"/>
      </cdr:nvSpPr>
      <cdr:spPr>
        <a:xfrm xmlns:a="http://schemas.openxmlformats.org/drawingml/2006/main">
          <a:off x="0" y="677484"/>
          <a:ext cx="3459480" cy="5524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Pamatlīdzekļi (pārvietojamās tualetes, pārģērbšanās kabīnes, telpu uzkopšanas iekārta Garā iela 20, lapu pūtējs, motorzāģi, </a:t>
          </a:r>
          <a:r>
            <a:rPr lang="lv-LV" sz="700" b="1" dirty="0" err="1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trimmeri</a:t>
          </a:r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, sāls smilts kaisītājs, zāles smalcinātājs, granulu apkures katls Jomas 5)</a:t>
          </a:r>
        </a:p>
      </cdr:txBody>
    </cdr:sp>
  </cdr:relSizeAnchor>
  <cdr:relSizeAnchor xmlns:cdr="http://schemas.openxmlformats.org/drawingml/2006/chartDrawing">
    <cdr:from>
      <cdr:x>0.0195</cdr:x>
      <cdr:y>0.35761</cdr:y>
    </cdr:from>
    <cdr:to>
      <cdr:x>0.27956</cdr:x>
      <cdr:y>0.44131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B3DF038F-A8CE-B915-AF2D-F7B3D4D343E0}"/>
            </a:ext>
          </a:extLst>
        </cdr:cNvPr>
        <cdr:cNvSpPr txBox="1"/>
      </cdr:nvSpPr>
      <cdr:spPr>
        <a:xfrm xmlns:a="http://schemas.openxmlformats.org/drawingml/2006/main">
          <a:off x="236220" y="2253371"/>
          <a:ext cx="3150828" cy="5274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Inventārs, biroja preces (zāles pļāvēji, lapu pūtēji, </a:t>
          </a:r>
          <a:r>
            <a:rPr lang="lv-LV" sz="700" b="1" dirty="0" err="1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trimmeri</a:t>
          </a:r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, a/m riepas, atkritumu urnas, darba apģērbs, </a:t>
          </a:r>
          <a:r>
            <a:rPr lang="lv-LV" sz="700" b="1" dirty="0" err="1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monitori,mobilie</a:t>
          </a:r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 telefoni, videonovērošanas kameras, instrumenti)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0.09593</cdr:x>
      <cdr:y>0.91684</cdr:y>
    </cdr:from>
    <cdr:to>
      <cdr:x>0.16812</cdr:x>
      <cdr:y>0.94394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F4FA7A1D-C6D0-A4C7-B7F9-0574A47176F9}"/>
            </a:ext>
          </a:extLst>
        </cdr:cNvPr>
        <cdr:cNvSpPr txBox="1"/>
      </cdr:nvSpPr>
      <cdr:spPr>
        <a:xfrm xmlns:a="http://schemas.openxmlformats.org/drawingml/2006/main">
          <a:off x="631411" y="4246119"/>
          <a:ext cx="475130" cy="1255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lv-LV" sz="1100" dirty="0"/>
        </a:p>
      </cdr:txBody>
    </cdr:sp>
  </cdr:relSizeAnchor>
  <cdr:relSizeAnchor xmlns:cdr="http://schemas.openxmlformats.org/drawingml/2006/chartDrawing">
    <cdr:from>
      <cdr:x>0.0864</cdr:x>
      <cdr:y>0.89554</cdr:y>
    </cdr:from>
    <cdr:to>
      <cdr:x>0.17902</cdr:x>
      <cdr:y>0.92652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178D6148-EA37-7A8A-6206-5C6572286E29}"/>
            </a:ext>
          </a:extLst>
        </cdr:cNvPr>
        <cdr:cNvSpPr txBox="1"/>
      </cdr:nvSpPr>
      <cdr:spPr>
        <a:xfrm xmlns:a="http://schemas.openxmlformats.org/drawingml/2006/main">
          <a:off x="568658" y="4147509"/>
          <a:ext cx="609600" cy="1434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800" b="1" dirty="0">
              <a:latin typeface="Montserrat" panose="00000500000000000000" pitchFamily="2" charset="-70"/>
            </a:rPr>
            <a:t>7.2023</a:t>
          </a:r>
        </a:p>
      </cdr:txBody>
    </cdr:sp>
  </cdr:relSizeAnchor>
  <cdr:relSizeAnchor xmlns:cdr="http://schemas.openxmlformats.org/drawingml/2006/chartDrawing">
    <cdr:from>
      <cdr:x>0.16631</cdr:x>
      <cdr:y>0.89296</cdr:y>
    </cdr:from>
    <cdr:to>
      <cdr:x>0.25893</cdr:x>
      <cdr:y>0.92393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BA905D62-B4E8-33B7-DA92-294A599441AA}"/>
            </a:ext>
          </a:extLst>
        </cdr:cNvPr>
        <cdr:cNvSpPr txBox="1"/>
      </cdr:nvSpPr>
      <cdr:spPr>
        <a:xfrm xmlns:a="http://schemas.openxmlformats.org/drawingml/2006/main">
          <a:off x="1094587" y="4135556"/>
          <a:ext cx="609600" cy="1434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800" b="1" dirty="0">
              <a:latin typeface="Montserrat" panose="00000500000000000000" pitchFamily="2" charset="-70"/>
            </a:rPr>
            <a:t>8.2023</a:t>
          </a:r>
        </a:p>
      </cdr:txBody>
    </cdr:sp>
  </cdr:relSizeAnchor>
  <cdr:relSizeAnchor xmlns:cdr="http://schemas.openxmlformats.org/drawingml/2006/chartDrawing">
    <cdr:from>
      <cdr:x>0.24122</cdr:x>
      <cdr:y>0.89296</cdr:y>
    </cdr:from>
    <cdr:to>
      <cdr:x>0.33384</cdr:x>
      <cdr:y>0.92393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BA905D62-B4E8-33B7-DA92-294A599441AA}"/>
            </a:ext>
          </a:extLst>
        </cdr:cNvPr>
        <cdr:cNvSpPr txBox="1"/>
      </cdr:nvSpPr>
      <cdr:spPr>
        <a:xfrm xmlns:a="http://schemas.openxmlformats.org/drawingml/2006/main">
          <a:off x="1587647" y="4135556"/>
          <a:ext cx="609600" cy="1434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800" b="1" dirty="0">
              <a:latin typeface="Montserrat" panose="00000500000000000000" pitchFamily="2" charset="-70"/>
            </a:rPr>
            <a:t>9.2023</a:t>
          </a:r>
        </a:p>
      </cdr:txBody>
    </cdr:sp>
  </cdr:relSizeAnchor>
  <cdr:relSizeAnchor xmlns:cdr="http://schemas.openxmlformats.org/drawingml/2006/chartDrawing">
    <cdr:from>
      <cdr:x>0.31341</cdr:x>
      <cdr:y>0.89296</cdr:y>
    </cdr:from>
    <cdr:to>
      <cdr:x>0.40603</cdr:x>
      <cdr:y>0.92393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BA905D62-B4E8-33B7-DA92-294A599441AA}"/>
            </a:ext>
          </a:extLst>
        </cdr:cNvPr>
        <cdr:cNvSpPr txBox="1"/>
      </cdr:nvSpPr>
      <cdr:spPr>
        <a:xfrm xmlns:a="http://schemas.openxmlformats.org/drawingml/2006/main">
          <a:off x="2062775" y="4135556"/>
          <a:ext cx="609600" cy="1434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800" b="1" dirty="0">
              <a:latin typeface="Montserrat" panose="00000500000000000000" pitchFamily="2" charset="-70"/>
            </a:rPr>
            <a:t>10.2023</a:t>
          </a:r>
        </a:p>
      </cdr:txBody>
    </cdr:sp>
  </cdr:relSizeAnchor>
  <cdr:relSizeAnchor xmlns:cdr="http://schemas.openxmlformats.org/drawingml/2006/chartDrawing">
    <cdr:from>
      <cdr:x>0.38651</cdr:x>
      <cdr:y>0.89425</cdr:y>
    </cdr:from>
    <cdr:to>
      <cdr:x>0.47913</cdr:x>
      <cdr:y>0.92522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DFC539CB-7BDA-4EFA-0864-EF4C7DDEC15B}"/>
            </a:ext>
          </a:extLst>
        </cdr:cNvPr>
        <cdr:cNvSpPr txBox="1"/>
      </cdr:nvSpPr>
      <cdr:spPr>
        <a:xfrm xmlns:a="http://schemas.openxmlformats.org/drawingml/2006/main">
          <a:off x="2543881" y="4141533"/>
          <a:ext cx="609600" cy="1434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800" b="1" dirty="0">
              <a:latin typeface="Montserrat" panose="00000500000000000000" pitchFamily="2" charset="-70"/>
            </a:rPr>
            <a:t>11.2023</a:t>
          </a:r>
        </a:p>
      </cdr:txBody>
    </cdr:sp>
  </cdr:relSizeAnchor>
  <cdr:relSizeAnchor xmlns:cdr="http://schemas.openxmlformats.org/drawingml/2006/chartDrawing">
    <cdr:from>
      <cdr:x>0.46415</cdr:x>
      <cdr:y>0.89425</cdr:y>
    </cdr:from>
    <cdr:to>
      <cdr:x>0.55677</cdr:x>
      <cdr:y>0.92522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DFC539CB-7BDA-4EFA-0864-EF4C7DDEC15B}"/>
            </a:ext>
          </a:extLst>
        </cdr:cNvPr>
        <cdr:cNvSpPr txBox="1"/>
      </cdr:nvSpPr>
      <cdr:spPr>
        <a:xfrm xmlns:a="http://schemas.openxmlformats.org/drawingml/2006/main">
          <a:off x="3054869" y="4141533"/>
          <a:ext cx="609600" cy="1434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800" b="1" dirty="0">
              <a:latin typeface="Montserrat" panose="00000500000000000000" pitchFamily="2" charset="-70"/>
            </a:rPr>
            <a:t>12.2023</a:t>
          </a:r>
        </a:p>
      </cdr:txBody>
    </cdr:sp>
  </cdr:relSizeAnchor>
  <cdr:relSizeAnchor xmlns:cdr="http://schemas.openxmlformats.org/drawingml/2006/chartDrawing">
    <cdr:from>
      <cdr:x>0.53316</cdr:x>
      <cdr:y>0.89554</cdr:y>
    </cdr:from>
    <cdr:to>
      <cdr:x>0.62578</cdr:x>
      <cdr:y>0.92652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A896D6C9-2033-ADD5-DAA8-DE1F802609E4}"/>
            </a:ext>
          </a:extLst>
        </cdr:cNvPr>
        <cdr:cNvSpPr txBox="1"/>
      </cdr:nvSpPr>
      <cdr:spPr>
        <a:xfrm xmlns:a="http://schemas.openxmlformats.org/drawingml/2006/main">
          <a:off x="3509081" y="4147509"/>
          <a:ext cx="609600" cy="1434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800" b="1" dirty="0">
              <a:latin typeface="Montserrat" panose="00000500000000000000" pitchFamily="2" charset="-70"/>
            </a:rPr>
            <a:t>1.2024</a:t>
          </a:r>
        </a:p>
      </cdr:txBody>
    </cdr:sp>
  </cdr:relSizeAnchor>
  <cdr:relSizeAnchor xmlns:cdr="http://schemas.openxmlformats.org/drawingml/2006/chartDrawing">
    <cdr:from>
      <cdr:x>0.61034</cdr:x>
      <cdr:y>0.89467</cdr:y>
    </cdr:from>
    <cdr:to>
      <cdr:x>0.70297</cdr:x>
      <cdr:y>0.92564</cdr:y>
    </cdr:to>
    <cdr:sp macro="" textlink="">
      <cdr:nvSpPr>
        <cdr:cNvPr id="13" name="TextBox 1">
          <a:extLst xmlns:a="http://schemas.openxmlformats.org/drawingml/2006/main">
            <a:ext uri="{FF2B5EF4-FFF2-40B4-BE49-F238E27FC236}">
              <a16:creationId xmlns:a16="http://schemas.microsoft.com/office/drawing/2014/main" id="{03583F5B-7924-3480-233A-04F52AA59605}"/>
            </a:ext>
          </a:extLst>
        </cdr:cNvPr>
        <cdr:cNvSpPr txBox="1"/>
      </cdr:nvSpPr>
      <cdr:spPr>
        <a:xfrm xmlns:a="http://schemas.openxmlformats.org/drawingml/2006/main">
          <a:off x="4017081" y="4143445"/>
          <a:ext cx="609600" cy="1434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800" b="1" dirty="0">
              <a:latin typeface="Montserrat" panose="00000500000000000000" pitchFamily="2" charset="-70"/>
            </a:rPr>
            <a:t>2.2024</a:t>
          </a:r>
        </a:p>
      </cdr:txBody>
    </cdr:sp>
  </cdr:relSizeAnchor>
  <cdr:relSizeAnchor xmlns:cdr="http://schemas.openxmlformats.org/drawingml/2006/chartDrawing">
    <cdr:from>
      <cdr:x>0.68259</cdr:x>
      <cdr:y>0.89467</cdr:y>
    </cdr:from>
    <cdr:to>
      <cdr:x>0.77521</cdr:x>
      <cdr:y>0.92564</cdr:y>
    </cdr:to>
    <cdr:sp macro="" textlink="">
      <cdr:nvSpPr>
        <cdr:cNvPr id="14" name="TextBox 1">
          <a:extLst xmlns:a="http://schemas.openxmlformats.org/drawingml/2006/main">
            <a:ext uri="{FF2B5EF4-FFF2-40B4-BE49-F238E27FC236}">
              <a16:creationId xmlns:a16="http://schemas.microsoft.com/office/drawing/2014/main" id="{03583F5B-7924-3480-233A-04F52AA59605}"/>
            </a:ext>
          </a:extLst>
        </cdr:cNvPr>
        <cdr:cNvSpPr txBox="1"/>
      </cdr:nvSpPr>
      <cdr:spPr>
        <a:xfrm xmlns:a="http://schemas.openxmlformats.org/drawingml/2006/main">
          <a:off x="4492569" y="4143445"/>
          <a:ext cx="609600" cy="1434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800" b="1" dirty="0">
              <a:latin typeface="Montserrat" panose="00000500000000000000" pitchFamily="2" charset="-70"/>
            </a:rPr>
            <a:t>3.2024</a:t>
          </a:r>
        </a:p>
      </cdr:txBody>
    </cdr:sp>
  </cdr:relSizeAnchor>
  <cdr:relSizeAnchor xmlns:cdr="http://schemas.openxmlformats.org/drawingml/2006/chartDrawing">
    <cdr:from>
      <cdr:x>0.75761</cdr:x>
      <cdr:y>0.89467</cdr:y>
    </cdr:from>
    <cdr:to>
      <cdr:x>0.85023</cdr:x>
      <cdr:y>0.92564</cdr:y>
    </cdr:to>
    <cdr:sp macro="" textlink="">
      <cdr:nvSpPr>
        <cdr:cNvPr id="15" name="TextBox 1">
          <a:extLst xmlns:a="http://schemas.openxmlformats.org/drawingml/2006/main">
            <a:ext uri="{FF2B5EF4-FFF2-40B4-BE49-F238E27FC236}">
              <a16:creationId xmlns:a16="http://schemas.microsoft.com/office/drawing/2014/main" id="{03583F5B-7924-3480-233A-04F52AA59605}"/>
            </a:ext>
          </a:extLst>
        </cdr:cNvPr>
        <cdr:cNvSpPr txBox="1"/>
      </cdr:nvSpPr>
      <cdr:spPr>
        <a:xfrm xmlns:a="http://schemas.openxmlformats.org/drawingml/2006/main">
          <a:off x="4986345" y="4143445"/>
          <a:ext cx="609600" cy="1434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800" b="1" dirty="0">
              <a:latin typeface="Montserrat" panose="00000500000000000000" pitchFamily="2" charset="-70"/>
            </a:rPr>
            <a:t>4.2024</a:t>
          </a:r>
        </a:p>
      </cdr:txBody>
    </cdr:sp>
  </cdr:relSizeAnchor>
  <cdr:relSizeAnchor xmlns:cdr="http://schemas.openxmlformats.org/drawingml/2006/chartDrawing">
    <cdr:from>
      <cdr:x>0.83125</cdr:x>
      <cdr:y>0.89467</cdr:y>
    </cdr:from>
    <cdr:to>
      <cdr:x>0.92387</cdr:x>
      <cdr:y>0.92564</cdr:y>
    </cdr:to>
    <cdr:sp macro="" textlink="">
      <cdr:nvSpPr>
        <cdr:cNvPr id="16" name="TextBox 1">
          <a:extLst xmlns:a="http://schemas.openxmlformats.org/drawingml/2006/main">
            <a:ext uri="{FF2B5EF4-FFF2-40B4-BE49-F238E27FC236}">
              <a16:creationId xmlns:a16="http://schemas.microsoft.com/office/drawing/2014/main" id="{03583F5B-7924-3480-233A-04F52AA59605}"/>
            </a:ext>
          </a:extLst>
        </cdr:cNvPr>
        <cdr:cNvSpPr txBox="1"/>
      </cdr:nvSpPr>
      <cdr:spPr>
        <a:xfrm xmlns:a="http://schemas.openxmlformats.org/drawingml/2006/main">
          <a:off x="5470977" y="4143445"/>
          <a:ext cx="609600" cy="1434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800" b="1" dirty="0">
              <a:latin typeface="Montserrat" panose="00000500000000000000" pitchFamily="2" charset="-70"/>
            </a:rPr>
            <a:t>5.2024</a:t>
          </a:r>
        </a:p>
      </cdr:txBody>
    </cdr:sp>
  </cdr:relSizeAnchor>
  <cdr:relSizeAnchor xmlns:cdr="http://schemas.openxmlformats.org/drawingml/2006/chartDrawing">
    <cdr:from>
      <cdr:x>0.90738</cdr:x>
      <cdr:y>0.89467</cdr:y>
    </cdr:from>
    <cdr:to>
      <cdr:x>1</cdr:x>
      <cdr:y>0.92564</cdr:y>
    </cdr:to>
    <cdr:sp macro="" textlink="">
      <cdr:nvSpPr>
        <cdr:cNvPr id="17" name="TextBox 1">
          <a:extLst xmlns:a="http://schemas.openxmlformats.org/drawingml/2006/main">
            <a:ext uri="{FF2B5EF4-FFF2-40B4-BE49-F238E27FC236}">
              <a16:creationId xmlns:a16="http://schemas.microsoft.com/office/drawing/2014/main" id="{03583F5B-7924-3480-233A-04F52AA59605}"/>
            </a:ext>
          </a:extLst>
        </cdr:cNvPr>
        <cdr:cNvSpPr txBox="1"/>
      </cdr:nvSpPr>
      <cdr:spPr>
        <a:xfrm xmlns:a="http://schemas.openxmlformats.org/drawingml/2006/main">
          <a:off x="5972057" y="4143445"/>
          <a:ext cx="609600" cy="1434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800" b="1" dirty="0">
              <a:latin typeface="Montserrat" panose="00000500000000000000" pitchFamily="2" charset="-70"/>
            </a:rPr>
            <a:t>6.2024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450BD-68D1-40F9-8570-F2E67B80A823}" type="datetimeFigureOut">
              <a:rPr lang="lv-LV" smtClean="0"/>
              <a:t>16.07.2024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23CE6-85A1-4374-B09E-1FDCEE7367C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2249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73751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240889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09076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667586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20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13328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9220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41957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65776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261856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248209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786764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183402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49245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E0B74-42FE-00AF-29AB-44AD5B29B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D83FBF-9187-3E83-28C7-877AADC370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9C4B0B-38CA-2ECE-7939-842C4AB3D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16D81-8DF6-410F-AAE0-C963E3396CA2}" type="datetime1">
              <a:rPr lang="lv-LV" smtClean="0"/>
              <a:t>16.07.2024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4348B7-3AA4-7D33-7079-56654C366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807D0B-0957-8825-75B5-3684355DE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0706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E9586-EDE3-FB9E-EF7F-4546B4645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E87A7E-2DD1-4E27-7978-CEB92BF5AB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42F14-2939-346F-37A4-F4CFF5E89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905ED-80CB-4131-AF6A-18CE0C023BE6}" type="datetime1">
              <a:rPr lang="lv-LV" smtClean="0"/>
              <a:t>16.07.2024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C94D7-61FB-C664-FCDC-53B2289F9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0C153-9A0A-B471-069F-F3850FB1C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4201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5C0F67-6693-E3C1-4A92-C2580CA775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EC0FB9-2444-62F7-E4F7-8DCA6739B7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6687DF-B808-98AE-1556-DC8B62F2B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71B6D-CBB8-47F6-8F4E-9C7C848E8D70}" type="datetime1">
              <a:rPr lang="lv-LV" smtClean="0"/>
              <a:t>16.07.2024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9273EA-9A4A-27DF-56DD-B73F36493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2F604-233E-B639-B224-5D5DCC378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26444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7/16/2024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94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7/16/2024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256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7/16/2024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847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7/16/2024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872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7/16/2024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652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7/16/2024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416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7/16/2024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3181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7/16/2024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891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6314-E403-AFC0-1A46-E422809C9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37EE6-FB5F-41CF-42C4-432E05025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D0677-CA8C-B2FA-39B2-900F9B2F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3EF7-E8DF-4E52-B6AD-253C52C52CA8}" type="datetime1">
              <a:rPr lang="lv-LV" smtClean="0"/>
              <a:t>16.07.2024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73EE2-F365-3491-DBB8-308173BC6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7D289E-FEC5-7A12-9ADE-C8E5E92F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231382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7/16/2024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9631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7/16/2024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892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7/16/2024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156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075F0-D03F-7D4C-8920-B75381E3A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9ED87A-6B2E-A384-BB0A-DC7B1AB5E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27EED9-6EA9-6B1D-AC62-B2FA28A21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87D45-E41D-4212-8A26-E3C173054877}" type="datetime1">
              <a:rPr lang="lv-LV" smtClean="0"/>
              <a:t>16.07.2024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37290-706C-0ECC-6C0D-CECE87C2F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F73C53-BF5D-AC95-D18F-69F746998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77675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8D109-BC65-8082-92AD-0BBBFA1AE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6393C-68CA-0190-914D-C7FCAE4742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F2F66C-46ED-BF47-DAFE-240427C72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F65CF9-9586-48D7-1F1C-DE1F43CFA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B477-112D-4307-A93A-665A33B331BD}" type="datetime1">
              <a:rPr lang="lv-LV" smtClean="0"/>
              <a:t>16.07.2024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FFEE6D-B7AE-08EE-B7D5-934F774F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61D4B1-821D-1AD9-5C56-5336DBE74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73680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CBD99-046B-F283-0274-35597AC4D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6FE475-D2C2-F72A-B491-EE0030372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DBBC9-2CD5-D0AB-C7EE-60062375A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B28232-B2A5-BBCF-BF2A-F7D734A3FD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22D294-8D10-F9D2-C1C5-AC55AE31F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382BEC-DC39-DC38-D907-F99A4B68A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66927-ED67-407D-AEE1-274E266042EF}" type="datetime1">
              <a:rPr lang="lv-LV" smtClean="0"/>
              <a:t>16.07.2024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C2AE56-7099-9C1D-A10B-A64857AAE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F0379A-692B-DA95-FD86-183585A0C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136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57BF3-D731-79DD-A036-17E0E3EA7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4DFAB8-E6DF-82BF-552B-BC9C92AB1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24D5-D005-4D1B-9A66-ACD77F9F9B5C}" type="datetime1">
              <a:rPr lang="lv-LV" smtClean="0"/>
              <a:t>16.07.2024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5EE640-674F-49BB-9BC9-33C153915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459F49-7744-6378-BAC4-7E7FB7C9E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684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802B5D-7988-0ABF-FA2E-8B96707B0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530C-B699-4AE7-BBA8-90C10021A480}" type="datetime1">
              <a:rPr lang="lv-LV" smtClean="0"/>
              <a:t>16.07.2024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E4BB0A-06B3-BB94-9272-C64AF3873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6F7BB2-FF1C-370B-72B6-39DC2E1FB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92572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07FBC-D597-9E97-0501-61D29D95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619E5-6BFE-0A8D-328C-1974AE1E6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CBDC9E-9EAD-744A-D7AC-3CC7EB0FD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4B36F2-EA2D-2DE9-2EA7-08CAECFC8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AFDF4-A49F-44C9-98E7-6F170D8B2905}" type="datetime1">
              <a:rPr lang="lv-LV" smtClean="0"/>
              <a:t>16.07.2024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56CA8-8871-76F2-CE0B-78C95A7CD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DBE963-7499-E9F4-F980-7DD0708A9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96798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5DE7A-58EA-343D-0ADA-178933C53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D2F11A-201D-63A6-CACE-5B7543D420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A2E388-0DE3-470C-08E2-ECC702389A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852D74-2B9B-118C-08D9-B4E3146FA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45E3-80CD-4080-B052-024292CF15BC}" type="datetime1">
              <a:rPr lang="lv-LV" smtClean="0"/>
              <a:t>16.07.2024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8D0BBA-8464-CBF5-79AC-00635F915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4E383B-E8A5-7BCF-6B06-C7F4B0AF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4269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E8E53C-282A-2B9F-BED9-440A07EED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85427F-D370-343D-8DF1-8741CBA52A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EC96DC-B0D8-3E38-33D6-90DC9E0A4C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9554-4469-46EB-8880-1422571CEACE}" type="datetime1">
              <a:rPr lang="lv-LV" smtClean="0"/>
              <a:t>16.07.2024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87327A-A985-9CBF-C38F-6E355821A9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FADE1-E8C3-9C18-8A29-7A533E6C8A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83095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7/16/2024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097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hf sldNum="0" hd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chart" Target="../charts/char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06254985-7120-C57B-662F-36B1141C0B14}"/>
              </a:ext>
            </a:extLst>
          </p:cNvPr>
          <p:cNvSpPr txBox="1"/>
          <p:nvPr/>
        </p:nvSpPr>
        <p:spPr>
          <a:xfrm>
            <a:off x="-3180" y="4191000"/>
            <a:ext cx="12195180" cy="2039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5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P/A CARNIKAVAS KOMUNĀLSERVISA</a:t>
            </a:r>
            <a:b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BUDŽETA IZPILDE </a:t>
            </a:r>
            <a:b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lv-LV" altLang="lv-LV" sz="3600" b="1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PAR PIRMO PUSGADU</a:t>
            </a:r>
            <a:endParaRPr kumimoji="0" lang="en-US" sz="3600" b="1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-70"/>
              <a:ea typeface="+mn-ea"/>
              <a:cs typeface="+mn-cs"/>
            </a:endParaRP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38DEB83C-A5E3-EA35-A943-63321E881E12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GUNĀRS DZENIS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	17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07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4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B2A215-8386-9EDE-5A19-F94513F13E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376" y="380401"/>
            <a:ext cx="5160684" cy="252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556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6F95709-1FB8-03B5-6E20-2A446091C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62641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solidFill>
                  <a:srgbClr val="595959"/>
                </a:solidFill>
                <a:latin typeface="Montserrat" panose="00000500000000000000" pitchFamily="2" charset="-70"/>
              </a:rPr>
              <a:t>INVESTĪCIJU PROJEKTI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7AC5A9-2679-DBBB-1067-A70D66623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10</a:t>
            </a:fld>
            <a:endParaRPr lang="lv-LV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54C24C-5E23-733B-6CC7-A19584DFB7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4256" y="862642"/>
            <a:ext cx="9583487" cy="582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218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78D0CF-51C2-1866-CB52-BF05D050C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2984" y="6356349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11</a:t>
            </a:fld>
            <a:endParaRPr lang="lv-LV"/>
          </a:p>
        </p:txBody>
      </p:sp>
      <p:sp>
        <p:nvSpPr>
          <p:cNvPr id="6" name="Title 6">
            <a:extLst>
              <a:ext uri="{FF2B5EF4-FFF2-40B4-BE49-F238E27FC236}">
                <a16:creationId xmlns:a16="http://schemas.microsoft.com/office/drawing/2014/main" id="{4350A017-F527-CD61-572A-586F700EF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9011"/>
            <a:ext cx="10515600" cy="810883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solidFill>
                  <a:srgbClr val="595959"/>
                </a:solidFill>
                <a:latin typeface="Montserrat" panose="00000500000000000000" pitchFamily="2" charset="-70"/>
              </a:rPr>
              <a:t>INVESTĪCIJU PROJEKTI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03C612-124A-E842-6EA3-1713F6988E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246" y="739350"/>
            <a:ext cx="9821505" cy="608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883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66CE7-3C2C-66D1-977D-A76920632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423" y="105250"/>
            <a:ext cx="5246255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DEBITORI</a:t>
            </a:r>
            <a:endParaRPr lang="lv-LV" sz="3600" cap="all" dirty="0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D518CEEF-1FE9-676B-647A-64F3100F92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0614889"/>
              </p:ext>
            </p:extLst>
          </p:nvPr>
        </p:nvGraphicFramePr>
        <p:xfrm>
          <a:off x="5376920" y="1430813"/>
          <a:ext cx="6581657" cy="46249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FD989C29-951C-18A0-F5D8-D25C77319B71}"/>
              </a:ext>
            </a:extLst>
          </p:cNvPr>
          <p:cNvSpPr txBox="1"/>
          <p:nvPr/>
        </p:nvSpPr>
        <p:spPr>
          <a:xfrm>
            <a:off x="434566" y="1351763"/>
            <a:ext cx="4816443" cy="167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rtl="0" eaLnBrk="1" latinLnBrk="0" hangingPunct="1">
              <a:spcBef>
                <a:spcPts val="600"/>
              </a:spcBef>
              <a:spcAft>
                <a:spcPts val="0"/>
              </a:spcAft>
            </a:pPr>
            <a:r>
              <a:rPr lang="lv-LV" sz="1300" b="1" kern="1200" dirty="0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Kopējais debitoru parāds veido 183 tūkst. </a:t>
            </a:r>
            <a:r>
              <a:rPr lang="lv-LV" sz="1300" b="1" i="1" kern="1200" dirty="0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eiro</a:t>
            </a:r>
            <a:r>
              <a:rPr lang="lv-LV" sz="1300" b="1" kern="1200" dirty="0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.</a:t>
            </a:r>
            <a:endParaRPr lang="lv-LV" sz="1300" b="1" dirty="0">
              <a:effectLst/>
              <a:latin typeface="Montserrat" panose="00000500000000000000" pitchFamily="2" charset="-70"/>
            </a:endParaRPr>
          </a:p>
          <a:p>
            <a:pPr marL="283464" indent="-283464" algn="just" rtl="0" eaLnBrk="1" latinLnBrk="0" hangingPunct="1">
              <a:spcBef>
                <a:spcPts val="600"/>
              </a:spcBef>
              <a:spcAft>
                <a:spcPts val="0"/>
              </a:spcAft>
            </a:pPr>
            <a:r>
              <a:rPr lang="lv-LV" sz="1300" kern="1200" dirty="0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Siltumapgādes debitori veido 38% (69 727 EUR);</a:t>
            </a:r>
            <a:endParaRPr lang="lv-LV" sz="1300" dirty="0">
              <a:effectLst/>
              <a:latin typeface="Montserrat" panose="00000500000000000000" pitchFamily="2" charset="-70"/>
            </a:endParaRPr>
          </a:p>
          <a:p>
            <a:pPr marL="283464" indent="-283464" algn="just" rtl="0" eaLnBrk="1" latinLnBrk="0" hangingPunct="1">
              <a:spcBef>
                <a:spcPts val="600"/>
              </a:spcBef>
              <a:spcAft>
                <a:spcPts val="0"/>
              </a:spcAft>
            </a:pPr>
            <a:r>
              <a:rPr lang="lv-LV" sz="1300" kern="1200" dirty="0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Ūdensapgādes debitori veido 18% (33 505 EUR);</a:t>
            </a:r>
            <a:endParaRPr lang="lv-LV" sz="1300" dirty="0">
              <a:effectLst/>
              <a:latin typeface="Montserrat" panose="00000500000000000000" pitchFamily="2" charset="-70"/>
            </a:endParaRPr>
          </a:p>
          <a:p>
            <a:pPr marL="283464" indent="-283464" algn="just" rtl="0" eaLnBrk="1" latinLnBrk="0" hangingPunct="1">
              <a:spcBef>
                <a:spcPts val="600"/>
              </a:spcBef>
              <a:spcAft>
                <a:spcPts val="0"/>
              </a:spcAft>
            </a:pPr>
            <a:r>
              <a:rPr lang="lv-LV" sz="1300" kern="1200" dirty="0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Kanalizācijas debitori veido 29% (52 540 EUR);</a:t>
            </a:r>
            <a:endParaRPr lang="lv-LV" sz="1300" dirty="0">
              <a:effectLst/>
              <a:latin typeface="Montserrat" panose="00000500000000000000" pitchFamily="2" charset="-70"/>
            </a:endParaRPr>
          </a:p>
          <a:p>
            <a:pPr marL="283464" indent="-283464" algn="just" rtl="0" eaLnBrk="1" latinLnBrk="0" hangingPunct="1">
              <a:spcBef>
                <a:spcPts val="600"/>
              </a:spcBef>
              <a:spcAft>
                <a:spcPts val="0"/>
              </a:spcAft>
            </a:pPr>
            <a:r>
              <a:rPr lang="lv-LV" sz="1300" kern="1200" dirty="0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Pārējie debitori veido 15% (27 110 EUR).</a:t>
            </a:r>
            <a:endParaRPr lang="lv-LV" sz="1300" dirty="0">
              <a:effectLst/>
              <a:latin typeface="Montserrat" panose="00000500000000000000" pitchFamily="2" charset="-70"/>
            </a:endParaRPr>
          </a:p>
          <a:p>
            <a:pPr algn="just">
              <a:spcBef>
                <a:spcPts val="600"/>
              </a:spcBef>
            </a:pPr>
            <a:r>
              <a:rPr lang="lv-LV" sz="1300" dirty="0">
                <a:latin typeface="Montserrat" panose="00000500000000000000" pitchFamily="2" charset="-70"/>
              </a:rPr>
              <a:t>Debitoru kopējai parāds vasaras sezonā ir samazinājies.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F82237DF-EECE-622B-4207-BE55A08CA8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3006084"/>
              </p:ext>
            </p:extLst>
          </p:nvPr>
        </p:nvGraphicFramePr>
        <p:xfrm>
          <a:off x="233423" y="3194121"/>
          <a:ext cx="5017586" cy="33956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04937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54926-D707-E9CF-1B42-7463AB279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479" y="16658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DEBITORI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AFFE6F-8301-56BB-84F6-ECF4132CCBA8}"/>
              </a:ext>
            </a:extLst>
          </p:cNvPr>
          <p:cNvSpPr txBox="1"/>
          <p:nvPr/>
        </p:nvSpPr>
        <p:spPr>
          <a:xfrm>
            <a:off x="6636684" y="1377886"/>
            <a:ext cx="53231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Debitoru parādi, kuriem vēl nav iestājies apmaksas termiņš, veido 61% (111 564 EUR);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Debitoru parādi, kas kavēti līdz 3 mēnešiem, veido 15% (27 164 EUR);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Debitoru parādi, kas kavēti 6 mēnešus un vairāk, veido 20% (35 676 EUR) no tiem 61% (21 829 EUR) atrodas piespiedu izpildē</a:t>
            </a:r>
            <a:r>
              <a:rPr lang="lv-LV" sz="1400" i="1" dirty="0">
                <a:latin typeface="Montserrat" panose="00000500000000000000" pitchFamily="2" charset="-70"/>
              </a:rPr>
              <a:t>.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0000000-0008-0000-06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4001633"/>
              </p:ext>
            </p:extLst>
          </p:nvPr>
        </p:nvGraphicFramePr>
        <p:xfrm>
          <a:off x="101599" y="234996"/>
          <a:ext cx="6560963" cy="6561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34C96ABD-C483-E625-D93E-94798A95F257}"/>
              </a:ext>
            </a:extLst>
          </p:cNvPr>
          <p:cNvSpPr/>
          <p:nvPr/>
        </p:nvSpPr>
        <p:spPr>
          <a:xfrm>
            <a:off x="4572479" y="3165116"/>
            <a:ext cx="2397488" cy="3457888"/>
          </a:xfrm>
          <a:prstGeom prst="ellipse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0772642"/>
              </p:ext>
            </p:extLst>
          </p:nvPr>
        </p:nvGraphicFramePr>
        <p:xfrm>
          <a:off x="6636684" y="2956191"/>
          <a:ext cx="5514975" cy="3962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8" name="Graphic 7" descr="Back RTL">
            <a:extLst>
              <a:ext uri="{FF2B5EF4-FFF2-40B4-BE49-F238E27FC236}">
                <a16:creationId xmlns:a16="http://schemas.microsoft.com/office/drawing/2014/main" id="{E18F07D5-8B47-62B2-1CF4-63C755CAC1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173292">
            <a:off x="5609558" y="3637900"/>
            <a:ext cx="1228724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5038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9161A-2836-6727-39C8-B1BDE0EC3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3177"/>
          </a:xfrm>
        </p:spPr>
        <p:txBody>
          <a:bodyPr/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II CETURKSNĪ</a:t>
            </a:r>
            <a:endParaRPr lang="lv-LV" b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B10FBF-6BA7-96CF-4FCD-29F19EFFC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6" y="1078303"/>
            <a:ext cx="10515601" cy="557714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lv-LV" sz="1600" b="1" dirty="0"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Otraj</a:t>
            </a:r>
            <a:r>
              <a:rPr lang="lv-LV" sz="1600" b="1" dirty="0">
                <a:latin typeface="Montserrat" panose="00000500000000000000" pitchFamily="2" charset="-70"/>
                <a:ea typeface="Times New Roman" panose="02020603050405020304" pitchFamily="18" charset="0"/>
              </a:rPr>
              <a:t>ā</a:t>
            </a:r>
            <a:r>
              <a:rPr lang="lv-LV" sz="1600" b="1" dirty="0"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 ceturksnī izsludināti </a:t>
            </a:r>
            <a:r>
              <a:rPr lang="lv-LV" sz="1600" b="1" dirty="0">
                <a:solidFill>
                  <a:srgbClr val="00B05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17 iepirkumi</a:t>
            </a:r>
            <a:r>
              <a:rPr lang="lv-LV" sz="1600" b="1" dirty="0"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. Aktuālā informācija uz 10.07.2024.:</a:t>
            </a:r>
            <a:endParaRPr lang="lv-LV" sz="1600" dirty="0">
              <a:effectLst/>
              <a:latin typeface="Montserrat" panose="00000500000000000000" pitchFamily="2" charset="-7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lv-LV" sz="1600" b="1" dirty="0"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Kopumā noslēgti </a:t>
            </a:r>
            <a:r>
              <a:rPr lang="lv-LV" sz="1600" b="1" dirty="0">
                <a:solidFill>
                  <a:srgbClr val="00B05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11 līgumi</a:t>
            </a:r>
            <a:r>
              <a:rPr lang="lv-LV" sz="1600" b="1" dirty="0"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>
              <a:lnSpc>
                <a:spcPts val="144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600" i="1" dirty="0"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Par </a:t>
            </a:r>
            <a:r>
              <a:rPr lang="lv-LV" sz="1600" dirty="0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Draudzības ielas rekonstrukciju posmā no Saules ielai līdz Podnieku ielai ar ietvi;</a:t>
            </a:r>
          </a:p>
          <a:p>
            <a:pPr lvl="1">
              <a:lnSpc>
                <a:spcPts val="144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600" kern="100" dirty="0"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Par </a:t>
            </a:r>
            <a:r>
              <a:rPr lang="lv-LV" sz="1600" dirty="0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Ceļu uzturēšanas materiālu iegādi (melnzeme, grants, </a:t>
            </a:r>
            <a:r>
              <a:rPr lang="lv-LV" sz="1600" dirty="0" err="1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atfrēze</a:t>
            </a:r>
            <a:r>
              <a:rPr lang="lv-LV" sz="1600" dirty="0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);</a:t>
            </a:r>
          </a:p>
          <a:p>
            <a:pPr lvl="1">
              <a:lnSpc>
                <a:spcPts val="144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600" kern="100" dirty="0"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Par </a:t>
            </a:r>
            <a:r>
              <a:rPr lang="lv-LV" sz="1600" dirty="0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Dzirnupes tilta projektēšanu;</a:t>
            </a:r>
          </a:p>
          <a:p>
            <a:pPr lvl="1">
              <a:lnSpc>
                <a:spcPts val="144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600" kern="100" dirty="0"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Par </a:t>
            </a:r>
            <a:r>
              <a:rPr lang="lv-LV" sz="1600" kern="100" dirty="0"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lv-LV" sz="1600" dirty="0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aru un koku zāģēšanu, celmu frēzēšanu, vainagu veidošanu Ādažu novadā;</a:t>
            </a:r>
          </a:p>
          <a:p>
            <a:pPr lvl="1">
              <a:lnSpc>
                <a:spcPts val="144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600" kern="100" dirty="0"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Par </a:t>
            </a:r>
            <a:r>
              <a:rPr lang="lv-LV" sz="1600" kern="100" dirty="0"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lv-LV" sz="1600" dirty="0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raktortehnikas apkopi;</a:t>
            </a:r>
          </a:p>
          <a:p>
            <a:pPr lvl="1">
              <a:lnSpc>
                <a:spcPts val="144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600" kern="100" dirty="0"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Par </a:t>
            </a:r>
            <a:r>
              <a:rPr lang="lv-LV" sz="1600" kern="100" dirty="0"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lv-LV" sz="1600" dirty="0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irgus laukuma lietus kanalizācijas izbūvi Ādažos;</a:t>
            </a:r>
          </a:p>
          <a:p>
            <a:pPr lvl="1">
              <a:lnSpc>
                <a:spcPts val="144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600" kern="100" dirty="0"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Par </a:t>
            </a:r>
            <a:r>
              <a:rPr lang="lv-LV" sz="1600" dirty="0" err="1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elektromateriālu</a:t>
            </a:r>
            <a:r>
              <a:rPr lang="lv-LV" sz="1600" dirty="0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, ielas apgaismojuma gaismekļu un balstu piegādi;</a:t>
            </a:r>
          </a:p>
          <a:p>
            <a:pPr lvl="1">
              <a:lnSpc>
                <a:spcPts val="144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600" dirty="0">
                <a:latin typeface="Montserrat" panose="00000500000000000000" pitchFamily="2" charset="-70"/>
                <a:ea typeface="Calibri" panose="020F0502020204030204" pitchFamily="34" charset="0"/>
              </a:rPr>
              <a:t>Par </a:t>
            </a:r>
            <a:r>
              <a:rPr lang="lv-LV" sz="1600" dirty="0" err="1">
                <a:latin typeface="Montserrat" panose="00000500000000000000" pitchFamily="2" charset="-70"/>
                <a:ea typeface="Calibri" panose="020F0502020204030204" pitchFamily="34" charset="0"/>
              </a:rPr>
              <a:t>p</a:t>
            </a:r>
            <a:r>
              <a:rPr lang="lv-LV" sz="1600" dirty="0" err="1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retputekļa</a:t>
            </a:r>
            <a:r>
              <a:rPr lang="lv-LV" sz="1600" dirty="0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 iegādi;</a:t>
            </a:r>
          </a:p>
          <a:p>
            <a:pPr lvl="1">
              <a:lnSpc>
                <a:spcPts val="144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600" dirty="0">
                <a:latin typeface="Montserrat" panose="00000500000000000000" pitchFamily="2" charset="-70"/>
                <a:ea typeface="Calibri" panose="020F0502020204030204" pitchFamily="34" charset="0"/>
              </a:rPr>
              <a:t>Par </a:t>
            </a:r>
            <a:r>
              <a:rPr lang="lv-LV" sz="1600" dirty="0" err="1">
                <a:latin typeface="Montserrat" panose="00000500000000000000" pitchFamily="2" charset="-70"/>
                <a:ea typeface="Calibri" panose="020F0502020204030204" pitchFamily="34" charset="0"/>
              </a:rPr>
              <a:t>p</a:t>
            </a:r>
            <a:r>
              <a:rPr lang="lv-LV" sz="1600" dirty="0" err="1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retputekļa</a:t>
            </a:r>
            <a:r>
              <a:rPr lang="lv-LV" sz="1600" dirty="0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 iestrādi;</a:t>
            </a:r>
          </a:p>
          <a:p>
            <a:pPr lvl="1">
              <a:lnSpc>
                <a:spcPts val="144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600" dirty="0">
                <a:latin typeface="Montserrat" panose="00000500000000000000" pitchFamily="2" charset="-70"/>
                <a:ea typeface="Calibri" panose="020F0502020204030204" pitchFamily="34" charset="0"/>
              </a:rPr>
              <a:t>Par l</a:t>
            </a:r>
            <a:r>
              <a:rPr lang="lv-LV" sz="1600" dirty="0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ogu mazgāšanu no ārpuses un iekšpuses;</a:t>
            </a:r>
          </a:p>
          <a:p>
            <a:pPr lvl="1">
              <a:lnSpc>
                <a:spcPts val="144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600" dirty="0">
                <a:latin typeface="Montserrat" panose="00000500000000000000" pitchFamily="2" charset="-70"/>
                <a:ea typeface="Calibri" panose="020F0502020204030204" pitchFamily="34" charset="0"/>
              </a:rPr>
              <a:t>Par r</a:t>
            </a:r>
            <a:r>
              <a:rPr lang="lv-LV" sz="1600" dirty="0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emontdarbiem izglītības iestādēm.</a:t>
            </a:r>
          </a:p>
          <a:p>
            <a:pPr>
              <a:lnSpc>
                <a:spcPts val="144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600" b="1" dirty="0">
                <a:latin typeface="Montserrat" panose="00000500000000000000" pitchFamily="2" charset="-70"/>
                <a:ea typeface="Times New Roman" panose="02020603050405020304" pitchFamily="18" charset="0"/>
              </a:rPr>
              <a:t>N</a:t>
            </a:r>
            <a:r>
              <a:rPr lang="lv-LV" sz="1600" b="1" dirty="0"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oslēgšanas stadijā </a:t>
            </a:r>
            <a:r>
              <a:rPr lang="lv-LV" sz="1600" b="1" dirty="0">
                <a:solidFill>
                  <a:srgbClr val="00B05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1 līgums</a:t>
            </a:r>
            <a:r>
              <a:rPr lang="lv-LV" sz="1600" b="1" dirty="0">
                <a:solidFill>
                  <a:srgbClr val="00B050"/>
                </a:solidFill>
                <a:latin typeface="Montserrat" panose="00000500000000000000" pitchFamily="2" charset="-70"/>
                <a:ea typeface="Times New Roman" panose="02020603050405020304" pitchFamily="18" charset="0"/>
              </a:rPr>
              <a:t> </a:t>
            </a:r>
            <a:r>
              <a:rPr lang="lv-LV" sz="1600" b="1" dirty="0">
                <a:latin typeface="Montserrat" panose="00000500000000000000" pitchFamily="2" charset="-70"/>
                <a:ea typeface="Times New Roman" panose="02020603050405020304" pitchFamily="18" charset="0"/>
              </a:rPr>
              <a:t>– </a:t>
            </a:r>
            <a:r>
              <a:rPr lang="lv-LV" sz="1600" dirty="0">
                <a:latin typeface="Montserrat" panose="00000500000000000000" pitchFamily="2" charset="-70"/>
                <a:ea typeface="Times New Roman" panose="02020603050405020304" pitchFamily="18" charset="0"/>
              </a:rPr>
              <a:t>Par </a:t>
            </a:r>
            <a:r>
              <a:rPr lang="lv-LV" sz="1600" dirty="0">
                <a:latin typeface="Montserrat" panose="00000500000000000000" pitchFamily="2" charset="-70"/>
                <a:ea typeface="Calibri" panose="020F0502020204030204" pitchFamily="34" charset="0"/>
              </a:rPr>
              <a:t>d</a:t>
            </a:r>
            <a:r>
              <a:rPr lang="lv-LV" sz="1600" dirty="0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abasgāzes piegādi visām ēkām, ko CKS apsaimnieko.</a:t>
            </a:r>
            <a:endParaRPr lang="lv-LV" sz="1600" dirty="0">
              <a:effectLst/>
              <a:latin typeface="Montserrat" panose="00000500000000000000" pitchFamily="2" charset="-70"/>
              <a:ea typeface="Times New Roman" panose="02020603050405020304" pitchFamily="18" charset="0"/>
            </a:endParaRPr>
          </a:p>
          <a:p>
            <a:pPr marL="457200" lvl="1" indent="0">
              <a:lnSpc>
                <a:spcPct val="115000"/>
              </a:lnSpc>
              <a:buNone/>
              <a:tabLst>
                <a:tab pos="457200" algn="l"/>
              </a:tabLst>
            </a:pPr>
            <a:endParaRPr lang="lv-LV" sz="1600" dirty="0">
              <a:effectLst/>
              <a:highlight>
                <a:srgbClr val="FFFF00"/>
              </a:highlight>
              <a:latin typeface="Montserrat" panose="00000500000000000000" pitchFamily="2" charset="-70"/>
              <a:ea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lv-LV" sz="1600" i="1" dirty="0"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108006-6412-E671-40DB-5AAA43F30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0215" y="64928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14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341905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9161A-2836-6727-39C8-B1BDE0EC3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3177"/>
          </a:xfrm>
        </p:spPr>
        <p:txBody>
          <a:bodyPr/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II CETURKSNĪ</a:t>
            </a:r>
            <a:endParaRPr lang="lv-LV" b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B10FBF-6BA7-96CF-4FCD-29F19EFFC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6" y="1078303"/>
            <a:ext cx="10515601" cy="5577140"/>
          </a:xfrm>
        </p:spPr>
        <p:txBody>
          <a:bodyPr>
            <a:noAutofit/>
          </a:bodyPr>
          <a:lstStyle/>
          <a:p>
            <a:pPr>
              <a:lnSpc>
                <a:spcPts val="144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dirty="0">
                <a:latin typeface="Montserrat" panose="00000500000000000000" pitchFamily="2" charset="-70"/>
                <a:ea typeface="Times New Roman" panose="02020603050405020304" pitchFamily="18" charset="0"/>
              </a:rPr>
              <a:t>L</a:t>
            </a:r>
            <a:r>
              <a:rPr lang="lv-LV" sz="1400" b="1" dirty="0"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ēmums pieņemts, pārsūdzības termiņš </a:t>
            </a:r>
            <a:r>
              <a:rPr lang="lv-LV" sz="1400" b="1" dirty="0">
                <a:solidFill>
                  <a:srgbClr val="00B05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1 līgumam</a:t>
            </a:r>
            <a:r>
              <a:rPr lang="lv-LV" sz="1400" b="1" dirty="0"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: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1400" dirty="0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Ceļa zīmju iegāde </a:t>
            </a:r>
            <a:r>
              <a:rPr lang="lv-LV" sz="1400" i="1" u="sng" dirty="0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(Nebija iekļaut sākotnējā iepirkuma plānā, iekļauts, jo iepriekšēja līguma ietvaros sasniegta līgumcena).</a:t>
            </a:r>
          </a:p>
          <a:p>
            <a:pPr marL="342900" lvl="0" indent="-342900">
              <a:lnSpc>
                <a:spcPct val="115000"/>
              </a:lnSpc>
              <a:spcBef>
                <a:spcPts val="600"/>
              </a:spcBef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1400" b="1" dirty="0"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Piedāvājumu vērtēšana </a:t>
            </a:r>
            <a:r>
              <a:rPr lang="lv-LV" sz="1400" b="1" dirty="0">
                <a:solidFill>
                  <a:srgbClr val="00B05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4 iepirkumos: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1400" kern="100" dirty="0"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Par </a:t>
            </a:r>
            <a:r>
              <a:rPr lang="lv-LV" sz="1400" kern="100" dirty="0"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lv-LV" sz="1400" dirty="0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elpu uzkopšanu Carnikavas vidusskolā;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1400" kern="100" dirty="0"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Par </a:t>
            </a:r>
            <a:r>
              <a:rPr lang="lv-LV" sz="1400" dirty="0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Kļavu ielas dubultās virsmas būvdarbi</a:t>
            </a:r>
            <a:r>
              <a:rPr lang="lv-LV" sz="1400" dirty="0">
                <a:latin typeface="Montserrat" panose="00000500000000000000" pitchFamily="2" charset="-70"/>
                <a:ea typeface="Calibri" panose="020F0502020204030204" pitchFamily="34" charset="0"/>
              </a:rPr>
              <a:t>em;</a:t>
            </a:r>
            <a:endParaRPr lang="lv-LV" sz="1400" kern="100" dirty="0"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1400" kern="100" dirty="0"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Par </a:t>
            </a:r>
            <a:r>
              <a:rPr lang="lv-LV" sz="1400" dirty="0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Mežmalas ielas projektēšanu un būvdarbiem </a:t>
            </a:r>
            <a:r>
              <a:rPr lang="lv-LV" sz="1400" i="1" u="sng" dirty="0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(</a:t>
            </a:r>
            <a:r>
              <a:rPr lang="lv-LV" sz="1400" i="1" u="sng" kern="100" dirty="0"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Nebija sākotnējā iepirkuma plānā,</a:t>
            </a:r>
            <a:r>
              <a:rPr lang="lv-LV" sz="1400" b="1" i="1" u="sng" kern="100" dirty="0"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400" i="1" u="sng" kern="100" dirty="0"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iekļauts saskaņā ar lēmumu </a:t>
            </a:r>
            <a:r>
              <a:rPr lang="lv-LV" sz="1400" i="1" u="sng" kern="100" dirty="0" err="1"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Nr.ĀNP</a:t>
            </a:r>
            <a:r>
              <a:rPr lang="lv-LV" sz="1400" i="1" u="sng" kern="100" dirty="0"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/1-4/24/23</a:t>
            </a:r>
            <a:r>
              <a:rPr lang="lv-LV" sz="1400" i="1" u="sng" dirty="0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);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1400" kern="100" dirty="0"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Par </a:t>
            </a:r>
            <a:r>
              <a:rPr lang="lv-LV" sz="1400" kern="100" dirty="0"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lv-LV" sz="1400" dirty="0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pkures gāzes katlu tehnisko apkopi, kā arī siltummezglu apkalpošanu .</a:t>
            </a:r>
            <a:endParaRPr lang="lv-LV" sz="1400" kern="100" dirty="0">
              <a:effectLst/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lnSpc>
                <a:spcPct val="115000"/>
              </a:lnSpc>
              <a:buNone/>
              <a:tabLst>
                <a:tab pos="457200" algn="l"/>
              </a:tabLst>
            </a:pPr>
            <a:endParaRPr lang="lv-LV" sz="1400" dirty="0">
              <a:solidFill>
                <a:srgbClr val="000000"/>
              </a:solidFill>
              <a:effectLst/>
              <a:highlight>
                <a:srgbClr val="FFFF00"/>
              </a:highlight>
              <a:latin typeface="Montserrat" panose="00000500000000000000" pitchFamily="2" charset="-70"/>
              <a:ea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lv-LV" sz="1400" i="1" dirty="0"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108006-6412-E671-40DB-5AAA43F30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0215" y="64928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15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353962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996CC-01B7-A837-2FD7-978AC76F0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6981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II CETURKSNĪ</a:t>
            </a:r>
            <a:endParaRPr lang="lv-LV" sz="3600" b="1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8EC6FF2-3837-5744-BE19-B62D13D15D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2533794"/>
              </p:ext>
            </p:extLst>
          </p:nvPr>
        </p:nvGraphicFramePr>
        <p:xfrm>
          <a:off x="82826" y="1197570"/>
          <a:ext cx="11619201" cy="5526912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652859">
                  <a:extLst>
                    <a:ext uri="{9D8B030D-6E8A-4147-A177-3AD203B41FA5}">
                      <a16:colId xmlns:a16="http://schemas.microsoft.com/office/drawing/2014/main" val="4055029824"/>
                    </a:ext>
                  </a:extLst>
                </a:gridCol>
                <a:gridCol w="1654275">
                  <a:extLst>
                    <a:ext uri="{9D8B030D-6E8A-4147-A177-3AD203B41FA5}">
                      <a16:colId xmlns:a16="http://schemas.microsoft.com/office/drawing/2014/main" val="2140111292"/>
                    </a:ext>
                  </a:extLst>
                </a:gridCol>
                <a:gridCol w="1717900">
                  <a:extLst>
                    <a:ext uri="{9D8B030D-6E8A-4147-A177-3AD203B41FA5}">
                      <a16:colId xmlns:a16="http://schemas.microsoft.com/office/drawing/2014/main" val="1205885550"/>
                    </a:ext>
                  </a:extLst>
                </a:gridCol>
                <a:gridCol w="1367957">
                  <a:extLst>
                    <a:ext uri="{9D8B030D-6E8A-4147-A177-3AD203B41FA5}">
                      <a16:colId xmlns:a16="http://schemas.microsoft.com/office/drawing/2014/main" val="3531504803"/>
                    </a:ext>
                  </a:extLst>
                </a:gridCol>
                <a:gridCol w="1077122">
                  <a:extLst>
                    <a:ext uri="{9D8B030D-6E8A-4147-A177-3AD203B41FA5}">
                      <a16:colId xmlns:a16="http://schemas.microsoft.com/office/drawing/2014/main" val="600235530"/>
                    </a:ext>
                  </a:extLst>
                </a:gridCol>
                <a:gridCol w="1264783">
                  <a:extLst>
                    <a:ext uri="{9D8B030D-6E8A-4147-A177-3AD203B41FA5}">
                      <a16:colId xmlns:a16="http://schemas.microsoft.com/office/drawing/2014/main" val="1942509599"/>
                    </a:ext>
                  </a:extLst>
                </a:gridCol>
                <a:gridCol w="3884305">
                  <a:extLst>
                    <a:ext uri="{9D8B030D-6E8A-4147-A177-3AD203B41FA5}">
                      <a16:colId xmlns:a16="http://schemas.microsoft.com/office/drawing/2014/main" val="2571352310"/>
                    </a:ext>
                  </a:extLst>
                </a:gridCol>
              </a:tblGrid>
              <a:tr h="5176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 err="1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Nr.p.k</a:t>
                      </a: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Plānotais iepirkuma izsludināšanas termiņš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nosaukums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summa (EUR  ar PVN)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Budžeta summa (EUR ar PVN)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 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 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extLst>
                  <a:ext uri="{0D108BD9-81ED-4DB2-BD59-A6C34878D82A}">
                    <a16:rowId xmlns:a16="http://schemas.microsoft.com/office/drawing/2014/main" val="3333207886"/>
                  </a:ext>
                </a:extLst>
              </a:tr>
              <a:tr h="1721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Janvāris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(2024/5)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Draudzības ielas rekonstrukcija posmā no Saules ielai līdz Podnieku ielai ar ietvi 0.35km (6000 mašīnas diennaktī)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254 999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00B0F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235 428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255 000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būvdarbi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I.cet.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Piedāvājumu vērtēšana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II.cet.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i="1" kern="10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Līgums noslēgts ar SIA “Viona”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54383177"/>
                  </a:ext>
                </a:extLst>
              </a:tr>
              <a:tr h="1721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Janvāris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(2024/8)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Ceļu uzturēšanas materiālu iegāde (melnzeme, grants, </a:t>
                      </a:r>
                      <a:r>
                        <a:rPr lang="lv-LV" sz="1100" kern="100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atfrēze</a:t>
                      </a: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119 999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129 998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120 000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piegāde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I.cet.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Līgumi noslēgšanās stadijā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II.cet.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i="1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Līgumi noslēgti ar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i="1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SIA “Minerālie materiāli” (melnzeme, smilts, dolomīts) par 53 719 EUR bez PVN; 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i="1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 ZS “Šinkas” (atfrēze) par 33 057 EUR bez PVN un 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i="1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SIA “A-Lukss” (izdedži) par 20 661 EUR bez PVN. Līgumi uz 12 mēnešiem.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4203177"/>
                  </a:ext>
                </a:extLst>
              </a:tr>
              <a:tr h="2311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Februāris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(2024/9)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(2024/13)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Dzirnupes tilta projektēšana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17 499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37 510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17 500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pakalpojums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 err="1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I.cet</a:t>
                      </a:r>
                      <a:r>
                        <a:rPr lang="lv-LV" sz="1100" b="1" kern="1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Iepirkums pārtraukts, lai veiktu labojumus iepirkuma nolikumā. Atkārtotajā iepirkumā notiek piedāvājumu vērtēšana.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 err="1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II.cet</a:t>
                      </a:r>
                      <a:r>
                        <a:rPr lang="lv-LV" sz="1100" b="1" kern="1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i="1" kern="1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Līgums noslēgts </a:t>
                      </a:r>
                      <a:r>
                        <a:rPr lang="lv-LV" sz="1100" i="1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SIA “BT Projekts”. Papildus finansējums piešķirts ar  domes 30.05.2024. lēmumu Nr.</a:t>
                      </a:r>
                      <a:r>
                        <a:rPr lang="lv-LV" sz="1100" i="1" kern="1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1100" i="1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ĀNP/1-2-3/24/213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22405265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ED015B-AC1E-DA97-1008-F7CB95439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5974" y="6454426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16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873287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996CC-01B7-A837-2FD7-978AC76F0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5722"/>
            <a:ext cx="10515600" cy="459454"/>
          </a:xfrm>
        </p:spPr>
        <p:txBody>
          <a:bodyPr>
            <a:normAutofit fontScale="90000"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II CETURKSNĪ</a:t>
            </a:r>
            <a:endParaRPr lang="lv-LV" sz="3600" b="1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8EC6FF2-3837-5744-BE19-B62D13D15D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6775102"/>
              </p:ext>
            </p:extLst>
          </p:nvPr>
        </p:nvGraphicFramePr>
        <p:xfrm>
          <a:off x="82826" y="1127482"/>
          <a:ext cx="11906712" cy="5692069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674702">
                  <a:extLst>
                    <a:ext uri="{9D8B030D-6E8A-4147-A177-3AD203B41FA5}">
                      <a16:colId xmlns:a16="http://schemas.microsoft.com/office/drawing/2014/main" val="4055029824"/>
                    </a:ext>
                  </a:extLst>
                </a:gridCol>
                <a:gridCol w="1675617">
                  <a:extLst>
                    <a:ext uri="{9D8B030D-6E8A-4147-A177-3AD203B41FA5}">
                      <a16:colId xmlns:a16="http://schemas.microsoft.com/office/drawing/2014/main" val="2140111292"/>
                    </a:ext>
                  </a:extLst>
                </a:gridCol>
                <a:gridCol w="1698745">
                  <a:extLst>
                    <a:ext uri="{9D8B030D-6E8A-4147-A177-3AD203B41FA5}">
                      <a16:colId xmlns:a16="http://schemas.microsoft.com/office/drawing/2014/main" val="1205885550"/>
                    </a:ext>
                  </a:extLst>
                </a:gridCol>
                <a:gridCol w="1152152">
                  <a:extLst>
                    <a:ext uri="{9D8B030D-6E8A-4147-A177-3AD203B41FA5}">
                      <a16:colId xmlns:a16="http://schemas.microsoft.com/office/drawing/2014/main" val="3531504803"/>
                    </a:ext>
                  </a:extLst>
                </a:gridCol>
                <a:gridCol w="1107146">
                  <a:extLst>
                    <a:ext uri="{9D8B030D-6E8A-4147-A177-3AD203B41FA5}">
                      <a16:colId xmlns:a16="http://schemas.microsoft.com/office/drawing/2014/main" val="600235530"/>
                    </a:ext>
                  </a:extLst>
                </a:gridCol>
                <a:gridCol w="1091753">
                  <a:extLst>
                    <a:ext uri="{9D8B030D-6E8A-4147-A177-3AD203B41FA5}">
                      <a16:colId xmlns:a16="http://schemas.microsoft.com/office/drawing/2014/main" val="2497123531"/>
                    </a:ext>
                  </a:extLst>
                </a:gridCol>
                <a:gridCol w="4506597">
                  <a:extLst>
                    <a:ext uri="{9D8B030D-6E8A-4147-A177-3AD203B41FA5}">
                      <a16:colId xmlns:a16="http://schemas.microsoft.com/office/drawing/2014/main" val="2571352310"/>
                    </a:ext>
                  </a:extLst>
                </a:gridCol>
              </a:tblGrid>
              <a:tr h="6570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 err="1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Nr.p.k</a:t>
                      </a: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Plānotais iepirkuma izsludināšanas termiņš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nosaukums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summa (EUR ar PVN)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Budžeta summa (EUR ar PVN)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0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 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extLst>
                  <a:ext uri="{0D108BD9-81ED-4DB2-BD59-A6C34878D82A}">
                    <a16:rowId xmlns:a16="http://schemas.microsoft.com/office/drawing/2014/main" val="3333207886"/>
                  </a:ext>
                </a:extLst>
              </a:tr>
              <a:tr h="8918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Februāris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(2024/10)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Zaru un koku zāģēšanu, celmu frēzēšanu, vainagu veidošanu Ādažu novadā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12 599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17 198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13 060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pakalpojums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I.cet.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1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Līgums noslēgšanās stadijā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100" b="1" kern="100" dirty="0" err="1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II.cet</a:t>
                      </a:r>
                      <a:r>
                        <a:rPr lang="lv-LV" sz="1100" b="1" kern="1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100" i="1" kern="1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Līgums noslēgts </a:t>
                      </a:r>
                      <a:r>
                        <a:rPr lang="lv-LV" sz="1100" i="1" kern="100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SIA”Envitex</a:t>
                      </a:r>
                      <a:r>
                        <a:rPr lang="lv-LV" sz="1100" i="1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Latvija”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82081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Februāris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(2024/11)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Aprīlis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(2024/17)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(2024/19)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(2024/22)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Jūnijs 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(2024/25)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Traktortehnikas apkope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43 384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43 384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43 385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pakalpojums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I.cet.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1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Līgumi noslēgšanās stadijā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II. cet.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2021/11 </a:t>
                      </a:r>
                      <a:r>
                        <a:rPr lang="lv-LV" sz="1100" i="1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līgumi noslēgti ar SIA “TEHNIKA AZ” par 7821 EUR bez PVN (KIOTI RX7320 un </a:t>
                      </a:r>
                      <a:r>
                        <a:rPr lang="lv-LV" sz="1100" i="1" kern="100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Kubota</a:t>
                      </a:r>
                      <a:r>
                        <a:rPr lang="lv-LV" sz="1100" i="1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ST401) un SIA “Partneri DS” par 10 000 EUR bez PVN (</a:t>
                      </a:r>
                      <a:r>
                        <a:rPr lang="lv-LV" sz="1100" i="1" kern="100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Bobcat</a:t>
                      </a:r>
                      <a:r>
                        <a:rPr lang="lv-LV" sz="1100" i="1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S650E un KIOTI NX5510)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2024/17 </a:t>
                      </a:r>
                      <a:r>
                        <a:rPr lang="lv-LV" sz="1100" i="1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līgums noslēgts</a:t>
                      </a:r>
                      <a:r>
                        <a:rPr lang="lv-LV" sz="1100" b="1" i="1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1100" i="1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 SIA “ELRO” par 6446 EUR bez PVN</a:t>
                      </a: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lv-LV" sz="1100" i="1" kern="100" dirty="0" err="1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Kubota</a:t>
                      </a:r>
                      <a:r>
                        <a:rPr lang="lv-LV" sz="1100" i="1" kern="1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1100" i="1" kern="100" dirty="0" err="1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OutFront</a:t>
                      </a:r>
                      <a:r>
                        <a:rPr lang="lv-LV" sz="1100" i="1" kern="1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1100" i="1" kern="100" dirty="0" err="1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Mower</a:t>
                      </a:r>
                      <a:r>
                        <a:rPr lang="lv-LV" sz="1100" i="1" kern="1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F3890)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1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2024/19 pārtraukts, lai precizētu finanšu piedāvājuma veidlapu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1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2024/22 pārtraukts, jo vienīgais piedāvājums nesamērīgi dārgs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1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2024/25 </a:t>
                      </a:r>
                      <a:r>
                        <a:rPr lang="lv-LV" sz="1100" i="1" kern="1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līgums noslēgts </a:t>
                      </a:r>
                      <a:r>
                        <a:rPr lang="lv-LV" sz="1100" i="1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</a:t>
                      </a: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SIA “ZK 9” par 12 944 EUR bez PVN </a:t>
                      </a:r>
                      <a:r>
                        <a:rPr lang="lv-LV" sz="1100" i="1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lv-LV" sz="1100" i="1" kern="100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Case</a:t>
                      </a:r>
                      <a:r>
                        <a:rPr lang="lv-LV" sz="1100" i="1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2944 EUR bez PVN; </a:t>
                      </a:r>
                      <a:r>
                        <a:rPr lang="lv-LV" sz="1100" i="1" kern="100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New</a:t>
                      </a:r>
                      <a:r>
                        <a:rPr lang="lv-LV" sz="1100" i="1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1100" i="1" kern="100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Holland</a:t>
                      </a:r>
                      <a:r>
                        <a:rPr lang="lv-LV" sz="1100" i="1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4377 EUR bez PVN; </a:t>
                      </a:r>
                      <a:r>
                        <a:rPr lang="lv-LV" sz="1100" i="1" kern="100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Massey</a:t>
                      </a:r>
                      <a:r>
                        <a:rPr lang="lv-LV" sz="1100" i="1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1100" i="1" kern="100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Ferguson</a:t>
                      </a:r>
                      <a:r>
                        <a:rPr lang="lv-LV" sz="1100" i="1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5623 EUR bez PVN).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185130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Februāris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(2024/12)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(2024/18)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Tirgus laukuma lietus kanalizācijas izbūve Ādažos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34 999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35 090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35 000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apvienotais būvdarbi un projektēšana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I.cet.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1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Piedāvājumu vērtēšana.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1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2024/12 iepirkums pārtraukts, jo trūka finansējuma. Iepirkums atkārtoti izsludināts.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II.cet.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100" i="1" kern="1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Līgums noslēgts </a:t>
                      </a:r>
                      <a:r>
                        <a:rPr lang="lv-LV" sz="1100" i="1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SIA “</a:t>
                      </a:r>
                      <a:r>
                        <a:rPr lang="lv-LV" sz="1100" i="1" kern="100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Media</a:t>
                      </a:r>
                      <a:r>
                        <a:rPr lang="lv-LV" sz="1100" i="1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Būve”. Trūkstošais finansējums saskaņots.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6910257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ED015B-AC1E-DA97-1008-F7CB95439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5974" y="6454426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17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682208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996CC-01B7-A837-2FD7-978AC76F0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69550"/>
            <a:ext cx="10515600" cy="459454"/>
          </a:xfrm>
        </p:spPr>
        <p:txBody>
          <a:bodyPr>
            <a:normAutofit fontScale="90000"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II CETURKSNĪ</a:t>
            </a:r>
            <a:endParaRPr lang="lv-LV" sz="3600" b="1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8EC6FF2-3837-5744-BE19-B62D13D15D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0964408"/>
              </p:ext>
            </p:extLst>
          </p:nvPr>
        </p:nvGraphicFramePr>
        <p:xfrm>
          <a:off x="127138" y="1322482"/>
          <a:ext cx="11906712" cy="5307724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674702">
                  <a:extLst>
                    <a:ext uri="{9D8B030D-6E8A-4147-A177-3AD203B41FA5}">
                      <a16:colId xmlns:a16="http://schemas.microsoft.com/office/drawing/2014/main" val="4055029824"/>
                    </a:ext>
                  </a:extLst>
                </a:gridCol>
                <a:gridCol w="1675617">
                  <a:extLst>
                    <a:ext uri="{9D8B030D-6E8A-4147-A177-3AD203B41FA5}">
                      <a16:colId xmlns:a16="http://schemas.microsoft.com/office/drawing/2014/main" val="2140111292"/>
                    </a:ext>
                  </a:extLst>
                </a:gridCol>
                <a:gridCol w="1698745">
                  <a:extLst>
                    <a:ext uri="{9D8B030D-6E8A-4147-A177-3AD203B41FA5}">
                      <a16:colId xmlns:a16="http://schemas.microsoft.com/office/drawing/2014/main" val="1205885550"/>
                    </a:ext>
                  </a:extLst>
                </a:gridCol>
                <a:gridCol w="1152152">
                  <a:extLst>
                    <a:ext uri="{9D8B030D-6E8A-4147-A177-3AD203B41FA5}">
                      <a16:colId xmlns:a16="http://schemas.microsoft.com/office/drawing/2014/main" val="3531504803"/>
                    </a:ext>
                  </a:extLst>
                </a:gridCol>
                <a:gridCol w="1107146">
                  <a:extLst>
                    <a:ext uri="{9D8B030D-6E8A-4147-A177-3AD203B41FA5}">
                      <a16:colId xmlns:a16="http://schemas.microsoft.com/office/drawing/2014/main" val="600235530"/>
                    </a:ext>
                  </a:extLst>
                </a:gridCol>
                <a:gridCol w="1091753">
                  <a:extLst>
                    <a:ext uri="{9D8B030D-6E8A-4147-A177-3AD203B41FA5}">
                      <a16:colId xmlns:a16="http://schemas.microsoft.com/office/drawing/2014/main" val="2497123531"/>
                    </a:ext>
                  </a:extLst>
                </a:gridCol>
                <a:gridCol w="4506597">
                  <a:extLst>
                    <a:ext uri="{9D8B030D-6E8A-4147-A177-3AD203B41FA5}">
                      <a16:colId xmlns:a16="http://schemas.microsoft.com/office/drawing/2014/main" val="2571352310"/>
                    </a:ext>
                  </a:extLst>
                </a:gridCol>
              </a:tblGrid>
              <a:tr h="6570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 err="1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Nr.p.k</a:t>
                      </a: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Plānotais iepirkuma izsludināšanas termiņš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nosaukums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summa (EUR ar PVN)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Budžeta summa (EUR ar PVN)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0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 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extLst>
                  <a:ext uri="{0D108BD9-81ED-4DB2-BD59-A6C34878D82A}">
                    <a16:rowId xmlns:a16="http://schemas.microsoft.com/office/drawing/2014/main" val="3333207886"/>
                  </a:ext>
                </a:extLst>
              </a:tr>
              <a:tr h="8918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strike="sngStrike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Marts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Aprīlis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(2024/14)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 elektromateriālu, ielas apgaismojuma gaismekļu un balstu piegādi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50 818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50 818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29 000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piegāde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II.cet.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i="1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Līgums noslēgts ar SIA “ELKO” (līgums uz 2 gadiem)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8208131"/>
                  </a:ext>
                </a:extLst>
              </a:tr>
              <a:tr h="8918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Aprīlis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(2024/15)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(2024/24)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(2024/29)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Pretputekļa iegāde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31 999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50 818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31 999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piegāde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II.cet.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2024/15 pārtraukts, lai labotu kļūdas 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2024/24 pārtraukts, lai labotu tehnisko specifikāciju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2024/29 </a:t>
                      </a:r>
                      <a:r>
                        <a:rPr lang="lv-LV" sz="1100" i="1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līgums noslēgts ar SIA “Vincents Polyline” (līgums uz 2 gadiem)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95063406"/>
                  </a:ext>
                </a:extLst>
              </a:tr>
              <a:tr h="8918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strike="sngStrike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Marts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Aprīlis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(2024/16)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(2024/20)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Pretputekļa</a:t>
                      </a: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iestrāde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12 426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24 200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pakalpojums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II.cet.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2024/16 izbeigts bez rezultāta, jo neviens nepieteicās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2024/20 </a:t>
                      </a:r>
                      <a:r>
                        <a:rPr lang="lv-LV" sz="1100" i="1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līgums noslēgts ar SIA “Viamix” (līgums uz 2 gadiem)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3419961"/>
                  </a:ext>
                </a:extLst>
              </a:tr>
              <a:tr h="8918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Aprīlis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(2024/21)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Logu mazgāšana no ārpuses un iekšpuses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17 177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17 613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17 178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pakalpojums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II.cet.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i="1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Līgums noslēgts</a:t>
                      </a:r>
                      <a:r>
                        <a:rPr lang="lv-LV" sz="1100" b="1" i="1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1100" i="1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 SIA “BCS”.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48950398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ED015B-AC1E-DA97-1008-F7CB95439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5974" y="6454426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18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9090904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996CC-01B7-A837-2FD7-978AC76F0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69550"/>
            <a:ext cx="10515600" cy="459454"/>
          </a:xfrm>
        </p:spPr>
        <p:txBody>
          <a:bodyPr>
            <a:normAutofit fontScale="90000"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II CETURKSNĪ</a:t>
            </a:r>
            <a:endParaRPr lang="lv-LV" sz="3600" b="1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8EC6FF2-3837-5744-BE19-B62D13D15D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3846823"/>
              </p:ext>
            </p:extLst>
          </p:nvPr>
        </p:nvGraphicFramePr>
        <p:xfrm>
          <a:off x="127138" y="1322482"/>
          <a:ext cx="11906712" cy="3351162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674702">
                  <a:extLst>
                    <a:ext uri="{9D8B030D-6E8A-4147-A177-3AD203B41FA5}">
                      <a16:colId xmlns:a16="http://schemas.microsoft.com/office/drawing/2014/main" val="4055029824"/>
                    </a:ext>
                  </a:extLst>
                </a:gridCol>
                <a:gridCol w="1675617">
                  <a:extLst>
                    <a:ext uri="{9D8B030D-6E8A-4147-A177-3AD203B41FA5}">
                      <a16:colId xmlns:a16="http://schemas.microsoft.com/office/drawing/2014/main" val="2140111292"/>
                    </a:ext>
                  </a:extLst>
                </a:gridCol>
                <a:gridCol w="1698745">
                  <a:extLst>
                    <a:ext uri="{9D8B030D-6E8A-4147-A177-3AD203B41FA5}">
                      <a16:colId xmlns:a16="http://schemas.microsoft.com/office/drawing/2014/main" val="1205885550"/>
                    </a:ext>
                  </a:extLst>
                </a:gridCol>
                <a:gridCol w="1152152">
                  <a:extLst>
                    <a:ext uri="{9D8B030D-6E8A-4147-A177-3AD203B41FA5}">
                      <a16:colId xmlns:a16="http://schemas.microsoft.com/office/drawing/2014/main" val="3531504803"/>
                    </a:ext>
                  </a:extLst>
                </a:gridCol>
                <a:gridCol w="1107146">
                  <a:extLst>
                    <a:ext uri="{9D8B030D-6E8A-4147-A177-3AD203B41FA5}">
                      <a16:colId xmlns:a16="http://schemas.microsoft.com/office/drawing/2014/main" val="600235530"/>
                    </a:ext>
                  </a:extLst>
                </a:gridCol>
                <a:gridCol w="1091753">
                  <a:extLst>
                    <a:ext uri="{9D8B030D-6E8A-4147-A177-3AD203B41FA5}">
                      <a16:colId xmlns:a16="http://schemas.microsoft.com/office/drawing/2014/main" val="2497123531"/>
                    </a:ext>
                  </a:extLst>
                </a:gridCol>
                <a:gridCol w="4506597">
                  <a:extLst>
                    <a:ext uri="{9D8B030D-6E8A-4147-A177-3AD203B41FA5}">
                      <a16:colId xmlns:a16="http://schemas.microsoft.com/office/drawing/2014/main" val="2571352310"/>
                    </a:ext>
                  </a:extLst>
                </a:gridCol>
              </a:tblGrid>
              <a:tr h="6570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 err="1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Nr.p.k</a:t>
                      </a: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Plānotais iepirkuma izsludināšanas termiņš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nosaukums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summa (EUR ar PVN)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Budžeta summa (EUR ar PVN)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0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 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extLst>
                  <a:ext uri="{0D108BD9-81ED-4DB2-BD59-A6C34878D82A}">
                    <a16:rowId xmlns:a16="http://schemas.microsoft.com/office/drawing/2014/main" val="3333207886"/>
                  </a:ext>
                </a:extLst>
              </a:tr>
              <a:tr h="8918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lv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Aprīlis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(2024/23)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Dabasgāzes piegādi (visām ēkām, ko CKS apsaimnieko)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302 500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130 000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piegāde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II.cet.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i="1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Notiek līguma slēgšana. 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8208131"/>
                  </a:ext>
                </a:extLst>
              </a:tr>
              <a:tr h="8918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strike="sngStrike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Aprīlis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Maijs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(2024/26)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Telpu uzkopšana Carnikavas vidusskolā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338 242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338 243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pakalpojums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II.cet.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Piedāvājumu vērtēšana.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95063406"/>
                  </a:ext>
                </a:extLst>
              </a:tr>
              <a:tr h="8918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Maijs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(2024/27)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Kļavu ielas dubultās virsmas būvdarbi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54 999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55 000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būvdarbi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Nebija sākotnējā iepirkuma plānā,</a:t>
                      </a:r>
                      <a:r>
                        <a:rPr lang="lv-LV" sz="1100" b="1" kern="1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1100" kern="1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iekļauts saskaņā ar lēmumu </a:t>
                      </a:r>
                      <a:r>
                        <a:rPr lang="lv-LV" sz="1100" kern="1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1100" kern="100" dirty="0" err="1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reģ.Nr</a:t>
                      </a:r>
                      <a:r>
                        <a:rPr lang="lv-LV" sz="1100" kern="1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ĀNP/1-4/24/23</a:t>
                      </a:r>
                      <a:r>
                        <a:rPr lang="lv-LV" sz="1100" b="1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II.cet.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Piedāvājumu vērtēšana.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3419961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ED015B-AC1E-DA97-1008-F7CB95439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5974" y="6454426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19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111547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77F57-CA7E-F7EB-8F2E-95973321D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42"/>
            <a:ext cx="10515600" cy="1041588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95959"/>
                </a:solidFill>
                <a:latin typeface="Montserrat" panose="00000500000000000000" pitchFamily="2" charset="-70"/>
              </a:rPr>
              <a:t>IZDEVUMI KOPĀ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2D1CAF-F3B8-B21E-56F9-4918A3B88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2</a:t>
            </a:fld>
            <a:endParaRPr lang="lv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989045" y="834482"/>
            <a:ext cx="109074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>
                <a:latin typeface="Montserrat" panose="00000500000000000000" pitchFamily="50" charset="-70"/>
              </a:rPr>
              <a:t>Aģentūras 2024. gada budžeta plānotie izdevumi </a:t>
            </a:r>
            <a:r>
              <a:rPr lang="lv-LV" sz="1400" b="1" dirty="0">
                <a:latin typeface="Montserrat" panose="00000500000000000000" pitchFamily="50" charset="-70"/>
              </a:rPr>
              <a:t>9 290 716 EUR</a:t>
            </a:r>
            <a:r>
              <a:rPr lang="lv-LV" sz="1400" dirty="0">
                <a:latin typeface="Montserrat" panose="00000500000000000000" pitchFamily="50" charset="-70"/>
              </a:rPr>
              <a:t>, no tiem pusgada laikā apgūti </a:t>
            </a:r>
            <a:br>
              <a:rPr lang="lv-LV" sz="1400" dirty="0">
                <a:latin typeface="Montserrat" panose="00000500000000000000" pitchFamily="50" charset="-70"/>
              </a:rPr>
            </a:br>
            <a:r>
              <a:rPr lang="lv-LV" sz="1400" b="1" dirty="0">
                <a:latin typeface="Montserrat" panose="00000500000000000000" pitchFamily="50" charset="-70"/>
              </a:rPr>
              <a:t>41% (3 813 312EUR). </a:t>
            </a:r>
          </a:p>
          <a:p>
            <a:pPr algn="just"/>
            <a:r>
              <a:rPr lang="lv-LV" sz="1400" dirty="0">
                <a:latin typeface="Montserrat" panose="00000500000000000000" pitchFamily="50" charset="-70"/>
              </a:rPr>
              <a:t>Izpilde sastāv no: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Pamatlīdzekļiem, kas veido 43% no plānotās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Atlīdzības, kas veido 42% no plānotās 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Pakalpojumiem, kas veido 40% no plānotās 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Krājumiem, kas veido 37% no plānotās  izpildes;</a:t>
            </a:r>
          </a:p>
          <a:p>
            <a:pPr algn="just"/>
            <a:r>
              <a:rPr lang="lv-LV" sz="1400" dirty="0">
                <a:latin typeface="Montserrat" panose="00000500000000000000" pitchFamily="50" charset="-70"/>
              </a:rPr>
              <a:t>Tabulā apskatāma izdevumu izpilde attiecībā pret plānu.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C453AE8-8836-E2F9-6878-774202BEDCBB}"/>
              </a:ext>
            </a:extLst>
          </p:cNvPr>
          <p:cNvGrpSpPr/>
          <p:nvPr/>
        </p:nvGrpSpPr>
        <p:grpSpPr>
          <a:xfrm>
            <a:off x="133165" y="2650364"/>
            <a:ext cx="11904955" cy="4285370"/>
            <a:chOff x="699771" y="484685"/>
            <a:chExt cx="10515600" cy="6358685"/>
          </a:xfrm>
        </p:grpSpPr>
        <p:graphicFrame>
          <p:nvGraphicFramePr>
            <p:cNvPr id="9" name="Chart 8">
              <a:extLst>
                <a:ext uri="{FF2B5EF4-FFF2-40B4-BE49-F238E27FC236}">
                  <a16:creationId xmlns:a16="http://schemas.microsoft.com/office/drawing/2014/main" id="{00000000-0008-0000-0100-00000400000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420657451"/>
                </p:ext>
              </p:extLst>
            </p:nvPr>
          </p:nvGraphicFramePr>
          <p:xfrm>
            <a:off x="699771" y="484685"/>
            <a:ext cx="10515600" cy="635868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A71B88C-A421-4427-0D62-FDB5E4B8F515}"/>
                </a:ext>
              </a:extLst>
            </p:cNvPr>
            <p:cNvSpPr txBox="1"/>
            <p:nvPr/>
          </p:nvSpPr>
          <p:spPr>
            <a:xfrm>
              <a:off x="2058866" y="729884"/>
              <a:ext cx="2157861" cy="60875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lv-LV" sz="1100" b="1" u="sng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KOPĀ (bez investīciju projektiem)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77195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996CC-01B7-A837-2FD7-978AC76F0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69550"/>
            <a:ext cx="10515600" cy="459454"/>
          </a:xfrm>
        </p:spPr>
        <p:txBody>
          <a:bodyPr>
            <a:normAutofit fontScale="90000"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II CETURKSNĪ</a:t>
            </a:r>
            <a:endParaRPr lang="lv-LV" sz="3600" b="1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8EC6FF2-3837-5744-BE19-B62D13D15D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5235134"/>
              </p:ext>
            </p:extLst>
          </p:nvPr>
        </p:nvGraphicFramePr>
        <p:xfrm>
          <a:off x="142643" y="1265150"/>
          <a:ext cx="11906712" cy="5554401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674702">
                  <a:extLst>
                    <a:ext uri="{9D8B030D-6E8A-4147-A177-3AD203B41FA5}">
                      <a16:colId xmlns:a16="http://schemas.microsoft.com/office/drawing/2014/main" val="4055029824"/>
                    </a:ext>
                  </a:extLst>
                </a:gridCol>
                <a:gridCol w="1675617">
                  <a:extLst>
                    <a:ext uri="{9D8B030D-6E8A-4147-A177-3AD203B41FA5}">
                      <a16:colId xmlns:a16="http://schemas.microsoft.com/office/drawing/2014/main" val="2140111292"/>
                    </a:ext>
                  </a:extLst>
                </a:gridCol>
                <a:gridCol w="1698745">
                  <a:extLst>
                    <a:ext uri="{9D8B030D-6E8A-4147-A177-3AD203B41FA5}">
                      <a16:colId xmlns:a16="http://schemas.microsoft.com/office/drawing/2014/main" val="1205885550"/>
                    </a:ext>
                  </a:extLst>
                </a:gridCol>
                <a:gridCol w="1152152">
                  <a:extLst>
                    <a:ext uri="{9D8B030D-6E8A-4147-A177-3AD203B41FA5}">
                      <a16:colId xmlns:a16="http://schemas.microsoft.com/office/drawing/2014/main" val="3531504803"/>
                    </a:ext>
                  </a:extLst>
                </a:gridCol>
                <a:gridCol w="1107146">
                  <a:extLst>
                    <a:ext uri="{9D8B030D-6E8A-4147-A177-3AD203B41FA5}">
                      <a16:colId xmlns:a16="http://schemas.microsoft.com/office/drawing/2014/main" val="600235530"/>
                    </a:ext>
                  </a:extLst>
                </a:gridCol>
                <a:gridCol w="1091753">
                  <a:extLst>
                    <a:ext uri="{9D8B030D-6E8A-4147-A177-3AD203B41FA5}">
                      <a16:colId xmlns:a16="http://schemas.microsoft.com/office/drawing/2014/main" val="2497123531"/>
                    </a:ext>
                  </a:extLst>
                </a:gridCol>
                <a:gridCol w="4506597">
                  <a:extLst>
                    <a:ext uri="{9D8B030D-6E8A-4147-A177-3AD203B41FA5}">
                      <a16:colId xmlns:a16="http://schemas.microsoft.com/office/drawing/2014/main" val="2571352310"/>
                    </a:ext>
                  </a:extLst>
                </a:gridCol>
              </a:tblGrid>
              <a:tr h="6570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 err="1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Nr.p.k</a:t>
                      </a: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Plānotais iepirkuma izsludināšanas termiņš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nosaukums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summa (EUR ar PVN)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Budžeta summa (EUR ar PVN)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0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 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extLst>
                  <a:ext uri="{0D108BD9-81ED-4DB2-BD59-A6C34878D82A}">
                    <a16:rowId xmlns:a16="http://schemas.microsoft.com/office/drawing/2014/main" val="3333207886"/>
                  </a:ext>
                </a:extLst>
              </a:tr>
              <a:tr h="8918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Maijs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(2024/28)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Mežmalas ielas projektēšana un būvdarbi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41 999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42 000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Projektēšana+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būvdarbi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Nebija sākotnējā iepirkuma plānā,</a:t>
                      </a:r>
                      <a:r>
                        <a:rPr lang="lv-LV" sz="1100" b="1" kern="1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1100" kern="1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iekļauts saskaņā ar lēmumu 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 err="1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reģ.Nr</a:t>
                      </a:r>
                      <a:r>
                        <a:rPr lang="lv-LV" sz="1100" kern="1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ĀNP/1-4/24/23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II.cet.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Piedāvājumu vērtēšana.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8208131"/>
                  </a:ext>
                </a:extLst>
              </a:tr>
              <a:tr h="8918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strike="sngStrike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Aprīlis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strike="sngStrike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Maijs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Jūnijs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(2024/30)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Remontdarbi izglītības iestādēm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109 198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109 200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būvdarbi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II.cet.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1.daļā ( remontdarbi Ādažu vidusskolā) līgums noslēgts ar SIA “REIMIKS” par 31 599,15 EUR bez PVN. Papildus finansējums piešķirts 03.07.2024. Finanšu komitejas sēdē.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Daļās par remontdarbiem ĀPII un PII “</a:t>
                      </a:r>
                      <a:r>
                        <a:rPr lang="lv-LV" sz="1100" kern="100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Mežavēji</a:t>
                      </a: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” pieņemts lēmums.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95063406"/>
                  </a:ext>
                </a:extLst>
              </a:tr>
              <a:tr h="8918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Jūnijs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(2024/31)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u="none" strike="noStrike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Ceļa zīmju iegāde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84 700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piegāde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Nebija iekļaut sākotnējā iepirkuma plānā, iekļauts, jo iepriekšēja līguma ietvaros sasniegta līgumcena.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II.cet.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Lēmums pieņemts (pārsūdzības termiņš līdz 17.07.2024.). 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Līgums uz 3 gadiem. 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3419961"/>
                  </a:ext>
                </a:extLst>
              </a:tr>
              <a:tr h="8918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Jūnijs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(2024/32)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Apkures gāzes katlu tehniskā apkope uz remonts, kā arī siltummezglu apkalpošana (visām ēkām, ko CKS apsaimnieko)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50 818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pakalpojums</a:t>
                      </a:r>
                      <a:endParaRPr lang="lv-LV" sz="11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II.cet.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Piedāvājumu vērtēšana.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(līgums uz 2 gadiem)</a:t>
                      </a: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5967808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ED015B-AC1E-DA97-1008-F7CB95439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5974" y="6454426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20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153133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CC2B34-072D-EC58-F50A-01C9280DCCCA}"/>
              </a:ext>
            </a:extLst>
          </p:cNvPr>
          <p:cNvSpPr txBox="1"/>
          <p:nvPr/>
        </p:nvSpPr>
        <p:spPr>
          <a:xfrm>
            <a:off x="2181224" y="2772715"/>
            <a:ext cx="7829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PAŠVALDĪBAS AĢENTŪRA</a:t>
            </a:r>
            <a:b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</a:rPr>
            </a:b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“CARNIKAVAS KOMUNĀLSERVISS”</a:t>
            </a:r>
            <a:endParaRPr lang="lv-LV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560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CB842-0A70-EA48-643B-81E26E8C4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3572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95959"/>
                </a:solidFill>
                <a:latin typeface="Montserrat" panose="00000500000000000000" pitchFamily="2" charset="-70"/>
              </a:rPr>
              <a:t>BUDŽETA IZPILDE PA STRUKTŪRĀM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B26D45-B61C-76FF-2B49-E8FDC0F68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3</a:t>
            </a:fld>
            <a:endParaRPr lang="lv-LV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0000000-0008-0000-01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1073455"/>
              </p:ext>
            </p:extLst>
          </p:nvPr>
        </p:nvGraphicFramePr>
        <p:xfrm>
          <a:off x="1028700" y="2486025"/>
          <a:ext cx="10134599" cy="4371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838200" y="1306949"/>
            <a:ext cx="1072982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dirty="0">
                <a:latin typeface="Montserrat" panose="00000500000000000000" pitchFamily="50" charset="-70"/>
              </a:rPr>
              <a:t>Izpilde pa struktūrām sastāv no: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Ielu un ceļu uzturēšanas (pašvaldības finansējums) apgūti 33% no plānotā (uz 10.07. apgūti 41%);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Ielu un ceļu uzturēšanas (valsts mērķdotācija) apgūti 50% no plānotā;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Teritorijas un ēku apsaimniekošanas - apgūti 41% un izglītības iestāžu apsaimniekošanas – apgūti 43% no plānotā;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Ūdensapgādei apgūti 32%, kanalizācijai – 41% un siltumapgādei – 39% no plānotā.</a:t>
            </a:r>
          </a:p>
        </p:txBody>
      </p:sp>
    </p:spTree>
    <p:extLst>
      <p:ext uri="{BB962C8B-B14F-4D97-AF65-F5344CB8AC3E}">
        <p14:creationId xmlns:p14="http://schemas.microsoft.com/office/powerpoint/2010/main" val="3487447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33067-EEBD-4B85-3481-EEE5C9016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78" y="128228"/>
            <a:ext cx="11800665" cy="428505"/>
          </a:xfrm>
        </p:spPr>
        <p:txBody>
          <a:bodyPr>
            <a:noAutofit/>
          </a:bodyPr>
          <a:lstStyle/>
          <a:p>
            <a:pPr algn="ctr"/>
            <a:r>
              <a:rPr lang="lv-LV" sz="2400" b="1" cap="all" dirty="0" err="1">
                <a:solidFill>
                  <a:srgbClr val="58585B"/>
                </a:solidFill>
                <a:latin typeface="Montserrat" panose="00000500000000000000" pitchFamily="2" charset="-70"/>
              </a:rPr>
              <a:t>BuDŽETA</a:t>
            </a:r>
            <a:r>
              <a:rPr lang="lv-LV" sz="24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  <a:t> IZPILDE Par teritoriju un īpašumu apsaimniekošanu</a:t>
            </a:r>
            <a:endParaRPr lang="lv-LV" sz="24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1226235"/>
              </p:ext>
            </p:extLst>
          </p:nvPr>
        </p:nvGraphicFramePr>
        <p:xfrm>
          <a:off x="0" y="556733"/>
          <a:ext cx="12115800" cy="6301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7234468" y="2182505"/>
            <a:ext cx="4714875" cy="249299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lv-LV" sz="1200" dirty="0">
                <a:latin typeface="Montserrat" panose="00000500000000000000" pitchFamily="50" charset="-70"/>
              </a:rPr>
              <a:t>Ceļu un ielu uzturēšanas izmaksas izlietojums veido 43% no plānotā.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lv-LV" sz="1200" dirty="0">
                <a:latin typeface="Montserrat" panose="00000500000000000000" pitchFamily="50" charset="-70"/>
              </a:rPr>
              <a:t>Teritorijas un īpašuma apsaimniekošanas izmaksu izlietojums sastāv no: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Atlīdzība veido 40% no plānotajām izmaksām;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Izdevumi par apkuri veido 55% no plānotajām izmaksām;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Izdevumi par elektroenerģiju veido 40% no plānotajām izmaksām;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Remontdarbi un iestāžu uzturēšana veido 36% no plānotajām izmaksām;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Atkritumu izvešana veido 55% no plānotajām izmaksām.</a:t>
            </a:r>
          </a:p>
        </p:txBody>
      </p:sp>
    </p:spTree>
    <p:extLst>
      <p:ext uri="{BB962C8B-B14F-4D97-AF65-F5344CB8AC3E}">
        <p14:creationId xmlns:p14="http://schemas.microsoft.com/office/powerpoint/2010/main" val="1747984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33067-EEBD-4B85-3481-EEE5C9016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716" y="365125"/>
            <a:ext cx="10793083" cy="428505"/>
          </a:xfrm>
        </p:spPr>
        <p:txBody>
          <a:bodyPr>
            <a:noAutofit/>
          </a:bodyPr>
          <a:lstStyle/>
          <a:p>
            <a:pPr algn="ctr"/>
            <a:r>
              <a:rPr lang="lv-LV" sz="2400" b="1" cap="all" dirty="0" err="1">
                <a:solidFill>
                  <a:srgbClr val="58585B"/>
                </a:solidFill>
                <a:latin typeface="Montserrat" panose="00000500000000000000" pitchFamily="2" charset="-70"/>
              </a:rPr>
              <a:t>BuDŽETA</a:t>
            </a:r>
            <a:r>
              <a:rPr lang="lv-LV" sz="24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  <a:t> IZPILDE </a:t>
            </a:r>
            <a:r>
              <a:rPr lang="lv-LV" sz="2400" b="1" cap="all" dirty="0" err="1">
                <a:solidFill>
                  <a:srgbClr val="58585B"/>
                </a:solidFill>
                <a:latin typeface="Montserrat" panose="00000500000000000000" pitchFamily="2" charset="-70"/>
              </a:rPr>
              <a:t>PAr</a:t>
            </a:r>
            <a:r>
              <a:rPr lang="lv-LV" sz="24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  <a:t> izglītības iestādēm</a:t>
            </a:r>
            <a:endParaRPr lang="lv-LV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521310" y="938548"/>
            <a:ext cx="103740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200" dirty="0">
                <a:latin typeface="Montserrat" panose="00000500000000000000" pitchFamily="50" charset="-70"/>
              </a:rPr>
              <a:t>Pirmsskolas izglītības iestāžu izmaksas: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Darbinieku mēnešalgas veido 46% no plānotajām izmaksām;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Remontdarbi un iestāžu uzturēšana veido 23% no plānotajām izmaksām</a:t>
            </a:r>
            <a:r>
              <a:rPr lang="lv-LV" sz="1200" b="1" dirty="0">
                <a:latin typeface="Montserrat" panose="00000500000000000000" pitchFamily="50" charset="-70"/>
              </a:rPr>
              <a:t>;</a:t>
            </a:r>
            <a:endParaRPr lang="lv-LV" sz="1200" dirty="0">
              <a:latin typeface="Montserrat" panose="00000500000000000000" pitchFamily="50" charset="-7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PII ‘’Piejūra’’ kurināmais materiāls – granulas veido 52% no plānotajām izmaksām.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Krājumi, materiāli veido 48% no plānotajām izmaksām;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Budžeta iestāžu nodokļa maksājumi veido 65% no plānotajām izmaksām.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2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5279697"/>
              </p:ext>
            </p:extLst>
          </p:nvPr>
        </p:nvGraphicFramePr>
        <p:xfrm>
          <a:off x="876300" y="2241755"/>
          <a:ext cx="10248900" cy="45801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31224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677EE-8EA1-2DE4-45F8-B9DD34FD7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1147"/>
            <a:ext cx="10515600" cy="592407"/>
          </a:xfrm>
        </p:spPr>
        <p:txBody>
          <a:bodyPr>
            <a:normAutofit/>
          </a:bodyPr>
          <a:lstStyle/>
          <a:p>
            <a:pPr algn="ctr"/>
            <a:r>
              <a:rPr lang="lv-LV" sz="28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Pašvaldības iestāžu uzturēšanas izmaksas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11BEF1-18D1-CE1C-F209-3036152C5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6</a:t>
            </a:fld>
            <a:endParaRPr lang="lv-LV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B261C2D-95C6-EDA9-7A6E-893EFFEA56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1954420"/>
              </p:ext>
            </p:extLst>
          </p:nvPr>
        </p:nvGraphicFramePr>
        <p:xfrm>
          <a:off x="65231" y="847011"/>
          <a:ext cx="12061537" cy="5977921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2384137">
                  <a:extLst>
                    <a:ext uri="{9D8B030D-6E8A-4147-A177-3AD203B41FA5}">
                      <a16:colId xmlns:a16="http://schemas.microsoft.com/office/drawing/2014/main" val="1009362219"/>
                    </a:ext>
                  </a:extLst>
                </a:gridCol>
                <a:gridCol w="542745">
                  <a:extLst>
                    <a:ext uri="{9D8B030D-6E8A-4147-A177-3AD203B41FA5}">
                      <a16:colId xmlns:a16="http://schemas.microsoft.com/office/drawing/2014/main" val="1517401257"/>
                    </a:ext>
                  </a:extLst>
                </a:gridCol>
                <a:gridCol w="714555">
                  <a:extLst>
                    <a:ext uri="{9D8B030D-6E8A-4147-A177-3AD203B41FA5}">
                      <a16:colId xmlns:a16="http://schemas.microsoft.com/office/drawing/2014/main" val="3369721005"/>
                    </a:ext>
                  </a:extLst>
                </a:gridCol>
                <a:gridCol w="716280">
                  <a:extLst>
                    <a:ext uri="{9D8B030D-6E8A-4147-A177-3AD203B41FA5}">
                      <a16:colId xmlns:a16="http://schemas.microsoft.com/office/drawing/2014/main" val="1517229379"/>
                    </a:ext>
                  </a:extLst>
                </a:gridCol>
                <a:gridCol w="769620">
                  <a:extLst>
                    <a:ext uri="{9D8B030D-6E8A-4147-A177-3AD203B41FA5}">
                      <a16:colId xmlns:a16="http://schemas.microsoft.com/office/drawing/2014/main" val="1659966059"/>
                    </a:ext>
                  </a:extLst>
                </a:gridCol>
                <a:gridCol w="959917">
                  <a:extLst>
                    <a:ext uri="{9D8B030D-6E8A-4147-A177-3AD203B41FA5}">
                      <a16:colId xmlns:a16="http://schemas.microsoft.com/office/drawing/2014/main" val="32409581"/>
                    </a:ext>
                  </a:extLst>
                </a:gridCol>
                <a:gridCol w="618760">
                  <a:extLst>
                    <a:ext uri="{9D8B030D-6E8A-4147-A177-3AD203B41FA5}">
                      <a16:colId xmlns:a16="http://schemas.microsoft.com/office/drawing/2014/main" val="3965489870"/>
                    </a:ext>
                  </a:extLst>
                </a:gridCol>
                <a:gridCol w="652206">
                  <a:extLst>
                    <a:ext uri="{9D8B030D-6E8A-4147-A177-3AD203B41FA5}">
                      <a16:colId xmlns:a16="http://schemas.microsoft.com/office/drawing/2014/main" val="2139415304"/>
                    </a:ext>
                  </a:extLst>
                </a:gridCol>
                <a:gridCol w="785990">
                  <a:extLst>
                    <a:ext uri="{9D8B030D-6E8A-4147-A177-3AD203B41FA5}">
                      <a16:colId xmlns:a16="http://schemas.microsoft.com/office/drawing/2014/main" val="1741633575"/>
                    </a:ext>
                  </a:extLst>
                </a:gridCol>
                <a:gridCol w="710737">
                  <a:extLst>
                    <a:ext uri="{9D8B030D-6E8A-4147-A177-3AD203B41FA5}">
                      <a16:colId xmlns:a16="http://schemas.microsoft.com/office/drawing/2014/main" val="96451639"/>
                    </a:ext>
                  </a:extLst>
                </a:gridCol>
                <a:gridCol w="710737">
                  <a:extLst>
                    <a:ext uri="{9D8B030D-6E8A-4147-A177-3AD203B41FA5}">
                      <a16:colId xmlns:a16="http://schemas.microsoft.com/office/drawing/2014/main" val="2944102860"/>
                    </a:ext>
                  </a:extLst>
                </a:gridCol>
                <a:gridCol w="652206">
                  <a:extLst>
                    <a:ext uri="{9D8B030D-6E8A-4147-A177-3AD203B41FA5}">
                      <a16:colId xmlns:a16="http://schemas.microsoft.com/office/drawing/2014/main" val="1462556533"/>
                    </a:ext>
                  </a:extLst>
                </a:gridCol>
                <a:gridCol w="643844">
                  <a:extLst>
                    <a:ext uri="{9D8B030D-6E8A-4147-A177-3AD203B41FA5}">
                      <a16:colId xmlns:a16="http://schemas.microsoft.com/office/drawing/2014/main" val="2847079029"/>
                    </a:ext>
                  </a:extLst>
                </a:gridCol>
                <a:gridCol w="613986">
                  <a:extLst>
                    <a:ext uri="{9D8B030D-6E8A-4147-A177-3AD203B41FA5}">
                      <a16:colId xmlns:a16="http://schemas.microsoft.com/office/drawing/2014/main" val="963914639"/>
                    </a:ext>
                  </a:extLst>
                </a:gridCol>
                <a:gridCol w="585817">
                  <a:extLst>
                    <a:ext uri="{9D8B030D-6E8A-4147-A177-3AD203B41FA5}">
                      <a16:colId xmlns:a16="http://schemas.microsoft.com/office/drawing/2014/main" val="891050980"/>
                    </a:ext>
                  </a:extLst>
                </a:gridCol>
              </a:tblGrid>
              <a:tr h="50889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800" b="1" u="none" strike="noStrike" dirty="0">
                          <a:effectLst/>
                          <a:latin typeface="Montserrat" panose="00000500000000000000" pitchFamily="2" charset="-70"/>
                        </a:rPr>
                        <a:t>Objekts</a:t>
                      </a:r>
                      <a:endParaRPr lang="lv-LV" sz="8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800" b="1" u="none" strike="noStrike" dirty="0">
                          <a:effectLst/>
                          <a:latin typeface="Montserrat" panose="00000500000000000000" pitchFamily="2" charset="-70"/>
                        </a:rPr>
                        <a:t>2221/2321 Apkure</a:t>
                      </a:r>
                      <a:endParaRPr lang="lv-LV" sz="8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800" b="1" u="none" strike="noStrike" dirty="0">
                          <a:effectLst/>
                          <a:latin typeface="Montserrat" panose="00000500000000000000" pitchFamily="2" charset="-70"/>
                        </a:rPr>
                        <a:t>2222     Ūdens un kanalizācija</a:t>
                      </a:r>
                      <a:endParaRPr lang="lv-LV" sz="8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800" b="1" u="none" strike="noStrike">
                          <a:effectLst/>
                          <a:latin typeface="Montserrat" panose="00000500000000000000" pitchFamily="2" charset="-70"/>
                        </a:rPr>
                        <a:t>2223 Elektro-   enerģija</a:t>
                      </a:r>
                      <a:endParaRPr lang="lv-LV" sz="8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800" b="1" u="none" strike="noStrike" dirty="0">
                          <a:effectLst/>
                          <a:latin typeface="Montserrat" panose="00000500000000000000" pitchFamily="2" charset="-70"/>
                        </a:rPr>
                        <a:t>2224 Atkritumu izvešana</a:t>
                      </a:r>
                      <a:endParaRPr lang="lv-LV" sz="8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2229 Komunālie pakalpojumi</a:t>
                      </a: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800" b="1" u="none" strike="noStrike" dirty="0">
                          <a:effectLst/>
                          <a:latin typeface="Montserrat" panose="00000500000000000000" pitchFamily="2" charset="-70"/>
                        </a:rPr>
                        <a:t>2241    Telpu remonts</a:t>
                      </a:r>
                      <a:endParaRPr lang="lv-LV" sz="8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800" b="1" u="none" strike="noStrike" dirty="0">
                          <a:effectLst/>
                          <a:latin typeface="Montserrat" panose="00000500000000000000" pitchFamily="2" charset="-70"/>
                        </a:rPr>
                        <a:t>2243    Iekārtu remonts</a:t>
                      </a:r>
                      <a:endParaRPr lang="lv-LV" sz="8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800" b="1" u="none" strike="noStrike">
                          <a:effectLst/>
                          <a:latin typeface="Montserrat" panose="00000500000000000000" pitchFamily="2" charset="-70"/>
                        </a:rPr>
                        <a:t>2244 Nekustamā īpašuma uzturēšana</a:t>
                      </a:r>
                      <a:endParaRPr lang="lv-LV" sz="8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800" b="1" u="none" strike="noStrike" dirty="0">
                          <a:effectLst/>
                          <a:latin typeface="Montserrat" panose="00000500000000000000" pitchFamily="2" charset="-70"/>
                        </a:rPr>
                        <a:t>2264   Iekārtu,  inventāra  noma</a:t>
                      </a:r>
                      <a:endParaRPr lang="lv-LV" sz="8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2311/2314</a:t>
                      </a:r>
                    </a:p>
                    <a:p>
                      <a:pPr algn="ctr" fontAlgn="ctr"/>
                      <a:r>
                        <a:rPr lang="lv-LV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Biroja preces</a:t>
                      </a: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800" b="1" u="none" strike="noStrike" dirty="0">
                          <a:effectLst/>
                          <a:latin typeface="Montserrat" panose="00000500000000000000" pitchFamily="2" charset="-70"/>
                        </a:rPr>
                        <a:t>2312 Inventārs</a:t>
                      </a:r>
                      <a:endParaRPr lang="lv-LV" sz="8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800" b="1" u="none" strike="noStrike" dirty="0">
                          <a:effectLst/>
                          <a:latin typeface="Montserrat" panose="00000500000000000000" pitchFamily="2" charset="-70"/>
                        </a:rPr>
                        <a:t>2329         </a:t>
                      </a:r>
                      <a:r>
                        <a:rPr lang="lv-LV" sz="800" b="1" u="none" strike="noStrike" dirty="0" err="1">
                          <a:effectLst/>
                          <a:latin typeface="Montserrat" panose="00000500000000000000" pitchFamily="2" charset="-70"/>
                        </a:rPr>
                        <a:t>Elektro</a:t>
                      </a:r>
                      <a:r>
                        <a:rPr lang="lv-LV" sz="800" b="1" u="none" strike="noStrike" dirty="0">
                          <a:effectLst/>
                          <a:latin typeface="Montserrat" panose="00000500000000000000" pitchFamily="2" charset="-70"/>
                        </a:rPr>
                        <a:t>-   materiāli</a:t>
                      </a:r>
                      <a:endParaRPr lang="lv-LV" sz="8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800" b="1" u="none" strike="noStrike" dirty="0">
                          <a:effectLst/>
                          <a:latin typeface="Montserrat" panose="00000500000000000000" pitchFamily="2" charset="-70"/>
                        </a:rPr>
                        <a:t>2359 Dažādi materiāli</a:t>
                      </a:r>
                      <a:endParaRPr lang="lv-LV" sz="8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800" b="1" u="none" strike="noStrike" dirty="0">
                          <a:effectLst/>
                          <a:latin typeface="Montserrat" panose="00000500000000000000" pitchFamily="2" charset="-70"/>
                        </a:rPr>
                        <a:t>Kopā</a:t>
                      </a:r>
                      <a:endParaRPr lang="lv-LV" sz="8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5775081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Stacijas 7, Carnikava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3 520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5 110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1 558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596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414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563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924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662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13 399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6076771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Stacijas 5, Carnikava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4 500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387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3 635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1 622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603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446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332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1 090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12 614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8349163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Gaujas iela 33A, Ādaži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25 031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3 390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16 881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1 749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80 140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768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2 776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130 735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9473250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Gaujas iela 16, Ādaži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311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1 382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2 222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1 020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433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94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744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6 204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1016457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Pirmā iela 42a, Ādaži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10 785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392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3 514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809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773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1 147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175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3 866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21 583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5135661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Garā iela 20, Carnikava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10 308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343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3 309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779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14 835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169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586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259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430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2 489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33 508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9336252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Jūras iela 4, Carnikava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143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260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424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3987628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PII Riekstiņš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24 695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5 052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997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2 479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3 111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167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977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1 581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5 589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44 649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4578463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PII Piejūra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9 080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2 785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1 157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1 636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2 197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733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208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113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2 667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20 576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566754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PII Strautiņš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45 182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5 972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14 916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2 179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3 876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9 116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723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882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8 905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91 751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7053756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PII Mežavēji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20 659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3 305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10 153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1 090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3 374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3 621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409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4 856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47 467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465283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PII Ādažu vidusskola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715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715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9300442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Ādažu sākumskola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52 470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4 299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41 700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4 333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9 656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4 448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530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846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293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7 292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125 867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3923833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Ādažu vidusskola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53 762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4 145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47 022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7 921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1 426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4 237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12 509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381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1 011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9 781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142 195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1052304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Carnikavas pamatskola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20 513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4 252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848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5 284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62 990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4 020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97 908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2521272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Ādažu sporta centrs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37 078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5 154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13 572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3 070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9 148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3 739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585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2 551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74 897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3621890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Tautas nams Ozolaine, Carnikava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6 004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416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630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1 608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400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203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190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49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9 500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9198978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Novadpētniecības centrs, Carnikava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47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185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566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824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689355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Carnikavas TIC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192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33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226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4881064"/>
                  </a:ext>
                </a:extLst>
              </a:tr>
              <a:tr h="52297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Pašvaldības policija, Depo iela 2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216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185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4 250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4 651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4671055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Bibliotēkas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77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152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229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1068856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Soc.centrs Ūdensroze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261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618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363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1 242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3269669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Ielu apgaismojums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67 199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5 808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1 831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74 838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7354036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Polderi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30 943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1 054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31 997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448859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Stadioni, Pumpu trase, Zibeņi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161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4 503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2 150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7 963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14 777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695602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Kapi Siguļi, Baltezers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167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11 660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353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122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12 319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0245357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Angāri Carnikavas pagasts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134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6 048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6 504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782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160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320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1 528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15 494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393857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Angārs Elīzes iela 10, Kadaga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1 554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152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116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1 823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646653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Stāvlaukumi, Carnikavas pagasts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354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3 414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3 768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2176868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Līgo laukums, Ādaži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4 204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463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4 668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1324804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Carnikavas parks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2 356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511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2 867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101484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Sabiedriskās tualetes Ādažu novads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428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544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1 516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2 487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8402813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Īres dzīvokļi, sociālie dzīvokļi Ādažu pag.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713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82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2 757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172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3 724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353732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Kopā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324 319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40 973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277 383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47 595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2 757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19 331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46 299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205 263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5 650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1 044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3 924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5 909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69 478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1 049 925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85946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1173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BA025-963A-4CC6-7E81-892AD7A46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014" y="199162"/>
            <a:ext cx="10499785" cy="853262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NAUDAS</a:t>
            </a:r>
            <a:r>
              <a:rPr lang="lv-LV" sz="3600" b="1" baseline="0" dirty="0">
                <a:solidFill>
                  <a:srgbClr val="58585B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 LĪDZEKĻU ATLIKUMS KONTĀ</a:t>
            </a:r>
            <a:endParaRPr lang="lv-LV" sz="3600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F2A232-AB97-5B3E-BA2E-822DB87A4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5531" y="64762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7</a:t>
            </a:fld>
            <a:endParaRPr lang="lv-LV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1837434"/>
              </p:ext>
            </p:extLst>
          </p:nvPr>
        </p:nvGraphicFramePr>
        <p:xfrm>
          <a:off x="365760" y="1741040"/>
          <a:ext cx="11485929" cy="5039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2262371" y="999948"/>
            <a:ext cx="105156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dirty="0">
                <a:latin typeface="Montserrat" panose="00000500000000000000" pitchFamily="50" charset="-70"/>
              </a:rPr>
              <a:t>Naudas līdzekļu atlikumu veido: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Teritorijas un ēku apsaimniekošanai saņemtais finansējums;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Ielu un ceļu uzturēšanai saņemtais finansējums;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Saimnieciskās darbības ieņēmumi;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Siltumapgādes atlikums ir pozitīvs.</a:t>
            </a:r>
          </a:p>
        </p:txBody>
      </p:sp>
    </p:spTree>
    <p:extLst>
      <p:ext uri="{BB962C8B-B14F-4D97-AF65-F5344CB8AC3E}">
        <p14:creationId xmlns:p14="http://schemas.microsoft.com/office/powerpoint/2010/main" val="1893960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BA025-963A-4CC6-7E81-892AD7A46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442" y="534140"/>
            <a:ext cx="10499785" cy="853262"/>
          </a:xfrm>
        </p:spPr>
        <p:txBody>
          <a:bodyPr>
            <a:normAutofit fontScale="90000"/>
          </a:bodyPr>
          <a:lstStyle/>
          <a:p>
            <a:pPr algn="ctr" rtl="0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3600" b="1" i="0" u="none" strike="noStrike" kern="1200" cap="all" spc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S</a:t>
            </a:r>
            <a:r>
              <a:rPr lang="lv-LV" sz="3600" b="1" i="0" u="none" strike="noStrike" kern="1200" cap="all" spc="0" dirty="0" err="1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iltumapgādes</a:t>
            </a:r>
            <a:r>
              <a:rPr lang="lv-LV" sz="3600" b="1" i="0" u="none" strike="noStrike" kern="1200" cap="all" spc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 naudas atlikuma izmaiņas pa mēnešiem </a:t>
            </a:r>
            <a:r>
              <a:rPr lang="lv-LV" sz="3600" b="1" i="1" u="none" strike="noStrike" kern="1200" cap="all" spc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EURO</a:t>
            </a:r>
            <a:endParaRPr lang="en-US" sz="3600" b="1" i="1" u="none" strike="noStrike" kern="1200" cap="all" spc="0" dirty="0">
              <a:solidFill>
                <a:sysClr val="windowText" lastClr="000000">
                  <a:lumMod val="65000"/>
                  <a:lumOff val="35000"/>
                </a:sysClr>
              </a:solidFill>
              <a:latin typeface="Montserrat" panose="00000500000000000000" pitchFamily="2" charset="-7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F2A232-AB97-5B3E-BA2E-822DB87A4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5531" y="64762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8</a:t>
            </a:fld>
            <a:endParaRPr lang="lv-LV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85C13EA8-D73B-8889-B5E6-67E330FDAA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5368353"/>
              </p:ext>
            </p:extLst>
          </p:nvPr>
        </p:nvGraphicFramePr>
        <p:xfrm>
          <a:off x="1016000" y="1625601"/>
          <a:ext cx="9969499" cy="504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50398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1A9E2-4176-0072-73A4-D1B0030AE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b="1" dirty="0">
                <a:solidFill>
                  <a:srgbClr val="595959"/>
                </a:solidFill>
                <a:latin typeface="Montserrat" panose="00000500000000000000" pitchFamily="2" charset="-70"/>
              </a:rPr>
              <a:t>CEĻU UN IELU UZTURĒŠANA </a:t>
            </a:r>
            <a:r>
              <a:rPr lang="lv-LV" sz="2800" i="1" dirty="0">
                <a:solidFill>
                  <a:srgbClr val="595959"/>
                </a:solidFill>
                <a:latin typeface="Montserrat" panose="00000500000000000000" pitchFamily="2" charset="-70"/>
              </a:rPr>
              <a:t>(dati uz 10.07.)</a:t>
            </a:r>
            <a:endParaRPr lang="lv-LV" sz="3200" i="1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47263C-BA73-AF5B-1423-0838D89DF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9</a:t>
            </a:fld>
            <a:endParaRPr lang="lv-LV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3D610B9-D77E-5FAA-74EA-FF98E52F9F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5231761"/>
              </p:ext>
            </p:extLst>
          </p:nvPr>
        </p:nvGraphicFramePr>
        <p:xfrm>
          <a:off x="1778000" y="1445419"/>
          <a:ext cx="8991600" cy="2595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E87EF433-0D9C-17FD-7EE4-73F4287557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0811742"/>
              </p:ext>
            </p:extLst>
          </p:nvPr>
        </p:nvGraphicFramePr>
        <p:xfrm>
          <a:off x="1562100" y="4040981"/>
          <a:ext cx="94107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25185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52383</TotalTime>
  <Words>3017</Words>
  <Application>Microsoft Office PowerPoint</Application>
  <PresentationFormat>Widescreen</PresentationFormat>
  <Paragraphs>1010</Paragraphs>
  <Slides>21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Calibri</vt:lpstr>
      <vt:lpstr>Calibri Light</vt:lpstr>
      <vt:lpstr>Montserrat</vt:lpstr>
      <vt:lpstr>Symbol</vt:lpstr>
      <vt:lpstr>Times New Roman</vt:lpstr>
      <vt:lpstr>Wingdings</vt:lpstr>
      <vt:lpstr>Office Theme</vt:lpstr>
      <vt:lpstr>1_Office Theme</vt:lpstr>
      <vt:lpstr>PowerPoint Presentation</vt:lpstr>
      <vt:lpstr>IZDEVUMI KOPĀ</vt:lpstr>
      <vt:lpstr>BUDŽETA IZPILDE PA STRUKTŪRĀM</vt:lpstr>
      <vt:lpstr>BuDŽETA IZPILDE Par teritoriju un īpašumu apsaimniekošanu</vt:lpstr>
      <vt:lpstr>BuDŽETA IZPILDE PAr izglītības iestādēm</vt:lpstr>
      <vt:lpstr>Pašvaldības iestāžu uzturēšanas izmaksas</vt:lpstr>
      <vt:lpstr>NAUDAS LĪDZEKĻU ATLIKUMS KONTĀ</vt:lpstr>
      <vt:lpstr>Siltumapgādes naudas atlikuma izmaiņas pa mēnešiem EURO</vt:lpstr>
      <vt:lpstr>CEĻU UN IELU UZTURĒŠANA (dati uz 10.07.)</vt:lpstr>
      <vt:lpstr>INVESTĪCIJU PROJEKTI</vt:lpstr>
      <vt:lpstr>INVESTĪCIJU PROJEKTI</vt:lpstr>
      <vt:lpstr>DEBITORI</vt:lpstr>
      <vt:lpstr>DEBITORI</vt:lpstr>
      <vt:lpstr>IEPIRKUMI II CETURKSNĪ</vt:lpstr>
      <vt:lpstr>IEPIRKUMI II CETURKSNĪ</vt:lpstr>
      <vt:lpstr>IEPIRKUMI II CETURKSNĪ</vt:lpstr>
      <vt:lpstr>IEPIRKUMI II CETURKSNĪ</vt:lpstr>
      <vt:lpstr>IEPIRKUMI II CETURKSNĪ</vt:lpstr>
      <vt:lpstr>IEPIRKUMI II CETURKSNĪ</vt:lpstr>
      <vt:lpstr>IEPIRKUMI II CETURKSNĪ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</dc:creator>
  <cp:lastModifiedBy>Topogrāfiju skaņošana Ādažu novadā</cp:lastModifiedBy>
  <cp:revision>340</cp:revision>
  <cp:lastPrinted>2024-07-15T10:36:30Z</cp:lastPrinted>
  <dcterms:created xsi:type="dcterms:W3CDTF">2022-12-08T15:15:20Z</dcterms:created>
  <dcterms:modified xsi:type="dcterms:W3CDTF">2024-07-16T11:53:00Z</dcterms:modified>
</cp:coreProperties>
</file>