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64" autoAdjust="0"/>
  </p:normalViewPr>
  <p:slideViewPr>
    <p:cSldViewPr snapToGrid="0">
      <p:cViewPr varScale="1">
        <p:scale>
          <a:sx n="77" d="100"/>
          <a:sy n="77" d="100"/>
        </p:scale>
        <p:origin x="83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FAB54-090B-4FA7-9D15-924009A7BB41}" type="datetimeFigureOut">
              <a:rPr lang="lv-LV" smtClean="0"/>
              <a:t>20.06.2024</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16CBE-C5F8-478E-B710-0DA742CC5254}" type="slidenum">
              <a:rPr lang="lv-LV" smtClean="0"/>
              <a:t>‹#›</a:t>
            </a:fld>
            <a:endParaRPr lang="lv-LV"/>
          </a:p>
        </p:txBody>
      </p:sp>
    </p:spTree>
    <p:extLst>
      <p:ext uri="{BB962C8B-B14F-4D97-AF65-F5344CB8AC3E}">
        <p14:creationId xmlns:p14="http://schemas.microsoft.com/office/powerpoint/2010/main" val="2807993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0E216CBE-C5F8-478E-B710-0DA742CC5254}" type="slidenum">
              <a:rPr lang="lv-LV" smtClean="0"/>
              <a:t>3</a:t>
            </a:fld>
            <a:endParaRPr lang="lv-LV"/>
          </a:p>
        </p:txBody>
      </p:sp>
    </p:spTree>
    <p:extLst>
      <p:ext uri="{BB962C8B-B14F-4D97-AF65-F5344CB8AC3E}">
        <p14:creationId xmlns:p14="http://schemas.microsoft.com/office/powerpoint/2010/main" val="1515469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AECD436-2D0A-9EBC-754D-7E474BD9FEE9}"/>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1AA84A3C-351B-C0BE-D959-3B3930786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3D1FF7F6-F0F0-DA31-4941-E8B835E109E6}"/>
              </a:ext>
            </a:extLst>
          </p:cNvPr>
          <p:cNvSpPr>
            <a:spLocks noGrp="1"/>
          </p:cNvSpPr>
          <p:nvPr>
            <p:ph type="dt" sz="half" idx="10"/>
          </p:nvPr>
        </p:nvSpPr>
        <p:spPr/>
        <p:txBody>
          <a:bodyPr/>
          <a:lstStyle/>
          <a:p>
            <a:fld id="{EFFAD1B4-CB37-4047-ACB2-12D23E03A652}" type="datetimeFigureOut">
              <a:rPr lang="lv-LV" smtClean="0"/>
              <a:t>20.06.2024</a:t>
            </a:fld>
            <a:endParaRPr lang="lv-LV"/>
          </a:p>
        </p:txBody>
      </p:sp>
      <p:sp>
        <p:nvSpPr>
          <p:cNvPr id="5" name="Kājenes vietturis 4">
            <a:extLst>
              <a:ext uri="{FF2B5EF4-FFF2-40B4-BE49-F238E27FC236}">
                <a16:creationId xmlns:a16="http://schemas.microsoft.com/office/drawing/2014/main" id="{225A9460-1BDD-8FEF-D96C-C7C11D7F7DAD}"/>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359FC32F-BDA7-E3E7-E1F2-2F117A9E4437}"/>
              </a:ext>
            </a:extLst>
          </p:cNvPr>
          <p:cNvSpPr>
            <a:spLocks noGrp="1"/>
          </p:cNvSpPr>
          <p:nvPr>
            <p:ph type="sldNum" sz="quarter" idx="12"/>
          </p:nvPr>
        </p:nvSpPr>
        <p:spPr/>
        <p:txBody>
          <a:bodyPr/>
          <a:lstStyle/>
          <a:p>
            <a:fld id="{62F61759-7B21-4355-9C80-5DA23034CAA2}" type="slidenum">
              <a:rPr lang="lv-LV" smtClean="0"/>
              <a:t>‹#›</a:t>
            </a:fld>
            <a:endParaRPr lang="lv-LV"/>
          </a:p>
        </p:txBody>
      </p:sp>
    </p:spTree>
    <p:extLst>
      <p:ext uri="{BB962C8B-B14F-4D97-AF65-F5344CB8AC3E}">
        <p14:creationId xmlns:p14="http://schemas.microsoft.com/office/powerpoint/2010/main" val="24299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1F1FA89-67AA-F169-ECBB-5FFFC1E65F4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012FAA33-E177-12C9-4E4F-13FB8A498C8D}"/>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833EC272-5340-46A2-310A-8FC1B1B74DDF}"/>
              </a:ext>
            </a:extLst>
          </p:cNvPr>
          <p:cNvSpPr>
            <a:spLocks noGrp="1"/>
          </p:cNvSpPr>
          <p:nvPr>
            <p:ph type="dt" sz="half" idx="10"/>
          </p:nvPr>
        </p:nvSpPr>
        <p:spPr/>
        <p:txBody>
          <a:bodyPr/>
          <a:lstStyle/>
          <a:p>
            <a:fld id="{EFFAD1B4-CB37-4047-ACB2-12D23E03A652}" type="datetimeFigureOut">
              <a:rPr lang="lv-LV" smtClean="0"/>
              <a:t>20.06.2024</a:t>
            </a:fld>
            <a:endParaRPr lang="lv-LV"/>
          </a:p>
        </p:txBody>
      </p:sp>
      <p:sp>
        <p:nvSpPr>
          <p:cNvPr id="5" name="Kājenes vietturis 4">
            <a:extLst>
              <a:ext uri="{FF2B5EF4-FFF2-40B4-BE49-F238E27FC236}">
                <a16:creationId xmlns:a16="http://schemas.microsoft.com/office/drawing/2014/main" id="{46DBDC9E-C020-8813-C85B-2EC89C92238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D384D2A-7BB1-957D-A445-EC7317CE2E63}"/>
              </a:ext>
            </a:extLst>
          </p:cNvPr>
          <p:cNvSpPr>
            <a:spLocks noGrp="1"/>
          </p:cNvSpPr>
          <p:nvPr>
            <p:ph type="sldNum" sz="quarter" idx="12"/>
          </p:nvPr>
        </p:nvSpPr>
        <p:spPr/>
        <p:txBody>
          <a:bodyPr/>
          <a:lstStyle/>
          <a:p>
            <a:fld id="{62F61759-7B21-4355-9C80-5DA23034CAA2}" type="slidenum">
              <a:rPr lang="lv-LV" smtClean="0"/>
              <a:t>‹#›</a:t>
            </a:fld>
            <a:endParaRPr lang="lv-LV"/>
          </a:p>
        </p:txBody>
      </p:sp>
    </p:spTree>
    <p:extLst>
      <p:ext uri="{BB962C8B-B14F-4D97-AF65-F5344CB8AC3E}">
        <p14:creationId xmlns:p14="http://schemas.microsoft.com/office/powerpoint/2010/main" val="41930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D1C95024-F939-8788-C9AE-6C3990774042}"/>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3EA330CC-E507-8BF8-D75C-4F872BA3AAD4}"/>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23FFD7D3-81AE-F40C-7B00-9C331F4AC684}"/>
              </a:ext>
            </a:extLst>
          </p:cNvPr>
          <p:cNvSpPr>
            <a:spLocks noGrp="1"/>
          </p:cNvSpPr>
          <p:nvPr>
            <p:ph type="dt" sz="half" idx="10"/>
          </p:nvPr>
        </p:nvSpPr>
        <p:spPr/>
        <p:txBody>
          <a:bodyPr/>
          <a:lstStyle/>
          <a:p>
            <a:fld id="{EFFAD1B4-CB37-4047-ACB2-12D23E03A652}" type="datetimeFigureOut">
              <a:rPr lang="lv-LV" smtClean="0"/>
              <a:t>20.06.2024</a:t>
            </a:fld>
            <a:endParaRPr lang="lv-LV"/>
          </a:p>
        </p:txBody>
      </p:sp>
      <p:sp>
        <p:nvSpPr>
          <p:cNvPr id="5" name="Kājenes vietturis 4">
            <a:extLst>
              <a:ext uri="{FF2B5EF4-FFF2-40B4-BE49-F238E27FC236}">
                <a16:creationId xmlns:a16="http://schemas.microsoft.com/office/drawing/2014/main" id="{AB63B9D4-4DC1-6061-D260-C04E638FFCD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43D79DC6-EA0D-DC5A-F1A0-DB7A7B2133B6}"/>
              </a:ext>
            </a:extLst>
          </p:cNvPr>
          <p:cNvSpPr>
            <a:spLocks noGrp="1"/>
          </p:cNvSpPr>
          <p:nvPr>
            <p:ph type="sldNum" sz="quarter" idx="12"/>
          </p:nvPr>
        </p:nvSpPr>
        <p:spPr/>
        <p:txBody>
          <a:bodyPr/>
          <a:lstStyle/>
          <a:p>
            <a:fld id="{62F61759-7B21-4355-9C80-5DA23034CAA2}" type="slidenum">
              <a:rPr lang="lv-LV" smtClean="0"/>
              <a:t>‹#›</a:t>
            </a:fld>
            <a:endParaRPr lang="lv-LV"/>
          </a:p>
        </p:txBody>
      </p:sp>
    </p:spTree>
    <p:extLst>
      <p:ext uri="{BB962C8B-B14F-4D97-AF65-F5344CB8AC3E}">
        <p14:creationId xmlns:p14="http://schemas.microsoft.com/office/powerpoint/2010/main" val="83759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C5CB46-63D0-095C-20A2-DBF0145660A4}"/>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6F78EB87-9F1C-DCFC-A888-BD32D9F37A9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DBFE2C63-0749-2281-3163-3FE09274A73F}"/>
              </a:ext>
            </a:extLst>
          </p:cNvPr>
          <p:cNvSpPr>
            <a:spLocks noGrp="1"/>
          </p:cNvSpPr>
          <p:nvPr>
            <p:ph type="dt" sz="half" idx="10"/>
          </p:nvPr>
        </p:nvSpPr>
        <p:spPr/>
        <p:txBody>
          <a:bodyPr/>
          <a:lstStyle/>
          <a:p>
            <a:fld id="{EFFAD1B4-CB37-4047-ACB2-12D23E03A652}" type="datetimeFigureOut">
              <a:rPr lang="lv-LV" smtClean="0"/>
              <a:t>20.06.2024</a:t>
            </a:fld>
            <a:endParaRPr lang="lv-LV"/>
          </a:p>
        </p:txBody>
      </p:sp>
      <p:sp>
        <p:nvSpPr>
          <p:cNvPr id="5" name="Kājenes vietturis 4">
            <a:extLst>
              <a:ext uri="{FF2B5EF4-FFF2-40B4-BE49-F238E27FC236}">
                <a16:creationId xmlns:a16="http://schemas.microsoft.com/office/drawing/2014/main" id="{391E2403-AE6D-CC74-13C5-B707A3843A4E}"/>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28B7ECC-DC61-5D64-F4A0-072301BC040E}"/>
              </a:ext>
            </a:extLst>
          </p:cNvPr>
          <p:cNvSpPr>
            <a:spLocks noGrp="1"/>
          </p:cNvSpPr>
          <p:nvPr>
            <p:ph type="sldNum" sz="quarter" idx="12"/>
          </p:nvPr>
        </p:nvSpPr>
        <p:spPr/>
        <p:txBody>
          <a:bodyPr/>
          <a:lstStyle/>
          <a:p>
            <a:fld id="{62F61759-7B21-4355-9C80-5DA23034CAA2}" type="slidenum">
              <a:rPr lang="lv-LV" smtClean="0"/>
              <a:t>‹#›</a:t>
            </a:fld>
            <a:endParaRPr lang="lv-LV"/>
          </a:p>
        </p:txBody>
      </p:sp>
    </p:spTree>
    <p:extLst>
      <p:ext uri="{BB962C8B-B14F-4D97-AF65-F5344CB8AC3E}">
        <p14:creationId xmlns:p14="http://schemas.microsoft.com/office/powerpoint/2010/main" val="127641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06802D0-955B-3276-E48F-761E722C7B5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DFB282A1-DE18-944B-1B04-5F4DD76F55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496A9E65-9950-9EB8-E721-1A2B5A978653}"/>
              </a:ext>
            </a:extLst>
          </p:cNvPr>
          <p:cNvSpPr>
            <a:spLocks noGrp="1"/>
          </p:cNvSpPr>
          <p:nvPr>
            <p:ph type="dt" sz="half" idx="10"/>
          </p:nvPr>
        </p:nvSpPr>
        <p:spPr/>
        <p:txBody>
          <a:bodyPr/>
          <a:lstStyle/>
          <a:p>
            <a:fld id="{EFFAD1B4-CB37-4047-ACB2-12D23E03A652}" type="datetimeFigureOut">
              <a:rPr lang="lv-LV" smtClean="0"/>
              <a:t>20.06.2024</a:t>
            </a:fld>
            <a:endParaRPr lang="lv-LV"/>
          </a:p>
        </p:txBody>
      </p:sp>
      <p:sp>
        <p:nvSpPr>
          <p:cNvPr id="5" name="Kājenes vietturis 4">
            <a:extLst>
              <a:ext uri="{FF2B5EF4-FFF2-40B4-BE49-F238E27FC236}">
                <a16:creationId xmlns:a16="http://schemas.microsoft.com/office/drawing/2014/main" id="{79E0E2B3-86C4-9C88-0081-47FC75EB447E}"/>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84F62C7-6E1E-8B2A-D8E0-C41DE13FAD69}"/>
              </a:ext>
            </a:extLst>
          </p:cNvPr>
          <p:cNvSpPr>
            <a:spLocks noGrp="1"/>
          </p:cNvSpPr>
          <p:nvPr>
            <p:ph type="sldNum" sz="quarter" idx="12"/>
          </p:nvPr>
        </p:nvSpPr>
        <p:spPr/>
        <p:txBody>
          <a:bodyPr/>
          <a:lstStyle/>
          <a:p>
            <a:fld id="{62F61759-7B21-4355-9C80-5DA23034CAA2}" type="slidenum">
              <a:rPr lang="lv-LV" smtClean="0"/>
              <a:t>‹#›</a:t>
            </a:fld>
            <a:endParaRPr lang="lv-LV"/>
          </a:p>
        </p:txBody>
      </p:sp>
    </p:spTree>
    <p:extLst>
      <p:ext uri="{BB962C8B-B14F-4D97-AF65-F5344CB8AC3E}">
        <p14:creationId xmlns:p14="http://schemas.microsoft.com/office/powerpoint/2010/main" val="187757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DBD59A8-2EAF-A12E-D619-F605DD2BD8DE}"/>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38CB849D-2E70-9D6E-6EA5-746DE5B3069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804F7021-FA57-72EC-656E-DF71A2B26FC5}"/>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701B51C6-E3C9-3EC9-4CAD-7DF6007C7B17}"/>
              </a:ext>
            </a:extLst>
          </p:cNvPr>
          <p:cNvSpPr>
            <a:spLocks noGrp="1"/>
          </p:cNvSpPr>
          <p:nvPr>
            <p:ph type="dt" sz="half" idx="10"/>
          </p:nvPr>
        </p:nvSpPr>
        <p:spPr/>
        <p:txBody>
          <a:bodyPr/>
          <a:lstStyle/>
          <a:p>
            <a:fld id="{EFFAD1B4-CB37-4047-ACB2-12D23E03A652}" type="datetimeFigureOut">
              <a:rPr lang="lv-LV" smtClean="0"/>
              <a:t>20.06.2024</a:t>
            </a:fld>
            <a:endParaRPr lang="lv-LV"/>
          </a:p>
        </p:txBody>
      </p:sp>
      <p:sp>
        <p:nvSpPr>
          <p:cNvPr id="6" name="Kājenes vietturis 5">
            <a:extLst>
              <a:ext uri="{FF2B5EF4-FFF2-40B4-BE49-F238E27FC236}">
                <a16:creationId xmlns:a16="http://schemas.microsoft.com/office/drawing/2014/main" id="{CE806207-960C-E576-C88F-E49F997DFC9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2B58D89F-3D5E-17A3-A3CD-3CC5124F4672}"/>
              </a:ext>
            </a:extLst>
          </p:cNvPr>
          <p:cNvSpPr>
            <a:spLocks noGrp="1"/>
          </p:cNvSpPr>
          <p:nvPr>
            <p:ph type="sldNum" sz="quarter" idx="12"/>
          </p:nvPr>
        </p:nvSpPr>
        <p:spPr/>
        <p:txBody>
          <a:bodyPr/>
          <a:lstStyle/>
          <a:p>
            <a:fld id="{62F61759-7B21-4355-9C80-5DA23034CAA2}" type="slidenum">
              <a:rPr lang="lv-LV" smtClean="0"/>
              <a:t>‹#›</a:t>
            </a:fld>
            <a:endParaRPr lang="lv-LV"/>
          </a:p>
        </p:txBody>
      </p:sp>
    </p:spTree>
    <p:extLst>
      <p:ext uri="{BB962C8B-B14F-4D97-AF65-F5344CB8AC3E}">
        <p14:creationId xmlns:p14="http://schemas.microsoft.com/office/powerpoint/2010/main" val="95827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26E7B5D-836E-C2AD-6E26-49FB8FD8690D}"/>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153A111D-4657-7804-669D-D59750D42F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38C577EE-7690-7584-33F2-3409D87FBCAF}"/>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8B26CFEB-9E8B-E2C8-CE15-495BA6815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59B14235-9871-E9F1-A91A-6D8300FF301C}"/>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DCF5E114-5315-79A5-11D8-C40E3FEF5D88}"/>
              </a:ext>
            </a:extLst>
          </p:cNvPr>
          <p:cNvSpPr>
            <a:spLocks noGrp="1"/>
          </p:cNvSpPr>
          <p:nvPr>
            <p:ph type="dt" sz="half" idx="10"/>
          </p:nvPr>
        </p:nvSpPr>
        <p:spPr/>
        <p:txBody>
          <a:bodyPr/>
          <a:lstStyle/>
          <a:p>
            <a:fld id="{EFFAD1B4-CB37-4047-ACB2-12D23E03A652}" type="datetimeFigureOut">
              <a:rPr lang="lv-LV" smtClean="0"/>
              <a:t>20.06.2024</a:t>
            </a:fld>
            <a:endParaRPr lang="lv-LV"/>
          </a:p>
        </p:txBody>
      </p:sp>
      <p:sp>
        <p:nvSpPr>
          <p:cNvPr id="8" name="Kājenes vietturis 7">
            <a:extLst>
              <a:ext uri="{FF2B5EF4-FFF2-40B4-BE49-F238E27FC236}">
                <a16:creationId xmlns:a16="http://schemas.microsoft.com/office/drawing/2014/main" id="{0B197BF3-929B-9D5B-495A-024D6967AB07}"/>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82ABD2B4-2C5A-F11B-756F-320C3934A87E}"/>
              </a:ext>
            </a:extLst>
          </p:cNvPr>
          <p:cNvSpPr>
            <a:spLocks noGrp="1"/>
          </p:cNvSpPr>
          <p:nvPr>
            <p:ph type="sldNum" sz="quarter" idx="12"/>
          </p:nvPr>
        </p:nvSpPr>
        <p:spPr/>
        <p:txBody>
          <a:bodyPr/>
          <a:lstStyle/>
          <a:p>
            <a:fld id="{62F61759-7B21-4355-9C80-5DA23034CAA2}" type="slidenum">
              <a:rPr lang="lv-LV" smtClean="0"/>
              <a:t>‹#›</a:t>
            </a:fld>
            <a:endParaRPr lang="lv-LV"/>
          </a:p>
        </p:txBody>
      </p:sp>
    </p:spTree>
    <p:extLst>
      <p:ext uri="{BB962C8B-B14F-4D97-AF65-F5344CB8AC3E}">
        <p14:creationId xmlns:p14="http://schemas.microsoft.com/office/powerpoint/2010/main" val="9711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74C5CC8-1E98-A3C7-DB81-37D21F005063}"/>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8AB1CDC2-5770-D5EE-D9F8-A58BD9864647}"/>
              </a:ext>
            </a:extLst>
          </p:cNvPr>
          <p:cNvSpPr>
            <a:spLocks noGrp="1"/>
          </p:cNvSpPr>
          <p:nvPr>
            <p:ph type="dt" sz="half" idx="10"/>
          </p:nvPr>
        </p:nvSpPr>
        <p:spPr/>
        <p:txBody>
          <a:bodyPr/>
          <a:lstStyle/>
          <a:p>
            <a:fld id="{EFFAD1B4-CB37-4047-ACB2-12D23E03A652}" type="datetimeFigureOut">
              <a:rPr lang="lv-LV" smtClean="0"/>
              <a:t>20.06.2024</a:t>
            </a:fld>
            <a:endParaRPr lang="lv-LV"/>
          </a:p>
        </p:txBody>
      </p:sp>
      <p:sp>
        <p:nvSpPr>
          <p:cNvPr id="4" name="Kājenes vietturis 3">
            <a:extLst>
              <a:ext uri="{FF2B5EF4-FFF2-40B4-BE49-F238E27FC236}">
                <a16:creationId xmlns:a16="http://schemas.microsoft.com/office/drawing/2014/main" id="{223C99AC-9C54-D34C-F791-61621313BADC}"/>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17BF1403-989A-6290-885F-21A89661E1F2}"/>
              </a:ext>
            </a:extLst>
          </p:cNvPr>
          <p:cNvSpPr>
            <a:spLocks noGrp="1"/>
          </p:cNvSpPr>
          <p:nvPr>
            <p:ph type="sldNum" sz="quarter" idx="12"/>
          </p:nvPr>
        </p:nvSpPr>
        <p:spPr/>
        <p:txBody>
          <a:bodyPr/>
          <a:lstStyle/>
          <a:p>
            <a:fld id="{62F61759-7B21-4355-9C80-5DA23034CAA2}" type="slidenum">
              <a:rPr lang="lv-LV" smtClean="0"/>
              <a:t>‹#›</a:t>
            </a:fld>
            <a:endParaRPr lang="lv-LV"/>
          </a:p>
        </p:txBody>
      </p:sp>
    </p:spTree>
    <p:extLst>
      <p:ext uri="{BB962C8B-B14F-4D97-AF65-F5344CB8AC3E}">
        <p14:creationId xmlns:p14="http://schemas.microsoft.com/office/powerpoint/2010/main" val="151748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D050C212-6887-901C-CFC2-62CD4370779A}"/>
              </a:ext>
            </a:extLst>
          </p:cNvPr>
          <p:cNvSpPr>
            <a:spLocks noGrp="1"/>
          </p:cNvSpPr>
          <p:nvPr>
            <p:ph type="dt" sz="half" idx="10"/>
          </p:nvPr>
        </p:nvSpPr>
        <p:spPr/>
        <p:txBody>
          <a:bodyPr/>
          <a:lstStyle/>
          <a:p>
            <a:fld id="{EFFAD1B4-CB37-4047-ACB2-12D23E03A652}" type="datetimeFigureOut">
              <a:rPr lang="lv-LV" smtClean="0"/>
              <a:t>20.06.2024</a:t>
            </a:fld>
            <a:endParaRPr lang="lv-LV"/>
          </a:p>
        </p:txBody>
      </p:sp>
      <p:sp>
        <p:nvSpPr>
          <p:cNvPr id="3" name="Kājenes vietturis 2">
            <a:extLst>
              <a:ext uri="{FF2B5EF4-FFF2-40B4-BE49-F238E27FC236}">
                <a16:creationId xmlns:a16="http://schemas.microsoft.com/office/drawing/2014/main" id="{9B2A764A-1369-F637-F154-F256F4994DF8}"/>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16FF4E92-99B0-809A-502F-549014362939}"/>
              </a:ext>
            </a:extLst>
          </p:cNvPr>
          <p:cNvSpPr>
            <a:spLocks noGrp="1"/>
          </p:cNvSpPr>
          <p:nvPr>
            <p:ph type="sldNum" sz="quarter" idx="12"/>
          </p:nvPr>
        </p:nvSpPr>
        <p:spPr/>
        <p:txBody>
          <a:bodyPr/>
          <a:lstStyle/>
          <a:p>
            <a:fld id="{62F61759-7B21-4355-9C80-5DA23034CAA2}" type="slidenum">
              <a:rPr lang="lv-LV" smtClean="0"/>
              <a:t>‹#›</a:t>
            </a:fld>
            <a:endParaRPr lang="lv-LV"/>
          </a:p>
        </p:txBody>
      </p:sp>
    </p:spTree>
    <p:extLst>
      <p:ext uri="{BB962C8B-B14F-4D97-AF65-F5344CB8AC3E}">
        <p14:creationId xmlns:p14="http://schemas.microsoft.com/office/powerpoint/2010/main" val="396506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AAD7F7D-732D-D0DF-8918-225C302FD7B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7B7437E8-BCF4-0BA5-A07E-54F77E63E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D1FA50DA-16B1-F0C7-6134-27E6CFA93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0D2923A5-B641-739A-5C9A-CB89CCA3EE7D}"/>
              </a:ext>
            </a:extLst>
          </p:cNvPr>
          <p:cNvSpPr>
            <a:spLocks noGrp="1"/>
          </p:cNvSpPr>
          <p:nvPr>
            <p:ph type="dt" sz="half" idx="10"/>
          </p:nvPr>
        </p:nvSpPr>
        <p:spPr/>
        <p:txBody>
          <a:bodyPr/>
          <a:lstStyle/>
          <a:p>
            <a:fld id="{EFFAD1B4-CB37-4047-ACB2-12D23E03A652}" type="datetimeFigureOut">
              <a:rPr lang="lv-LV" smtClean="0"/>
              <a:t>20.06.2024</a:t>
            </a:fld>
            <a:endParaRPr lang="lv-LV"/>
          </a:p>
        </p:txBody>
      </p:sp>
      <p:sp>
        <p:nvSpPr>
          <p:cNvPr id="6" name="Kājenes vietturis 5">
            <a:extLst>
              <a:ext uri="{FF2B5EF4-FFF2-40B4-BE49-F238E27FC236}">
                <a16:creationId xmlns:a16="http://schemas.microsoft.com/office/drawing/2014/main" id="{42225B40-50D1-88E2-250D-5174D59013EE}"/>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3172489C-5EEF-2D4B-FD99-1F652F7CD8A8}"/>
              </a:ext>
            </a:extLst>
          </p:cNvPr>
          <p:cNvSpPr>
            <a:spLocks noGrp="1"/>
          </p:cNvSpPr>
          <p:nvPr>
            <p:ph type="sldNum" sz="quarter" idx="12"/>
          </p:nvPr>
        </p:nvSpPr>
        <p:spPr/>
        <p:txBody>
          <a:bodyPr/>
          <a:lstStyle/>
          <a:p>
            <a:fld id="{62F61759-7B21-4355-9C80-5DA23034CAA2}" type="slidenum">
              <a:rPr lang="lv-LV" smtClean="0"/>
              <a:t>‹#›</a:t>
            </a:fld>
            <a:endParaRPr lang="lv-LV"/>
          </a:p>
        </p:txBody>
      </p:sp>
    </p:spTree>
    <p:extLst>
      <p:ext uri="{BB962C8B-B14F-4D97-AF65-F5344CB8AC3E}">
        <p14:creationId xmlns:p14="http://schemas.microsoft.com/office/powerpoint/2010/main" val="110183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5723D75-83A6-DAF3-658F-366EA27BAB3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05919892-1A2F-B06A-4BD9-B7FACE16D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2F77C492-7E34-2F0B-E1FC-2A382626B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DDC0397-CC27-8C50-2100-F47C1A3CE588}"/>
              </a:ext>
            </a:extLst>
          </p:cNvPr>
          <p:cNvSpPr>
            <a:spLocks noGrp="1"/>
          </p:cNvSpPr>
          <p:nvPr>
            <p:ph type="dt" sz="half" idx="10"/>
          </p:nvPr>
        </p:nvSpPr>
        <p:spPr/>
        <p:txBody>
          <a:bodyPr/>
          <a:lstStyle/>
          <a:p>
            <a:fld id="{EFFAD1B4-CB37-4047-ACB2-12D23E03A652}" type="datetimeFigureOut">
              <a:rPr lang="lv-LV" smtClean="0"/>
              <a:t>20.06.2024</a:t>
            </a:fld>
            <a:endParaRPr lang="lv-LV"/>
          </a:p>
        </p:txBody>
      </p:sp>
      <p:sp>
        <p:nvSpPr>
          <p:cNvPr id="6" name="Kājenes vietturis 5">
            <a:extLst>
              <a:ext uri="{FF2B5EF4-FFF2-40B4-BE49-F238E27FC236}">
                <a16:creationId xmlns:a16="http://schemas.microsoft.com/office/drawing/2014/main" id="{AB78BABC-CCA3-5977-4738-F1555901025B}"/>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32EF8C04-7046-39C0-19E9-9D80C4987398}"/>
              </a:ext>
            </a:extLst>
          </p:cNvPr>
          <p:cNvSpPr>
            <a:spLocks noGrp="1"/>
          </p:cNvSpPr>
          <p:nvPr>
            <p:ph type="sldNum" sz="quarter" idx="12"/>
          </p:nvPr>
        </p:nvSpPr>
        <p:spPr/>
        <p:txBody>
          <a:bodyPr/>
          <a:lstStyle/>
          <a:p>
            <a:fld id="{62F61759-7B21-4355-9C80-5DA23034CAA2}" type="slidenum">
              <a:rPr lang="lv-LV" smtClean="0"/>
              <a:t>‹#›</a:t>
            </a:fld>
            <a:endParaRPr lang="lv-LV"/>
          </a:p>
        </p:txBody>
      </p:sp>
    </p:spTree>
    <p:extLst>
      <p:ext uri="{BB962C8B-B14F-4D97-AF65-F5344CB8AC3E}">
        <p14:creationId xmlns:p14="http://schemas.microsoft.com/office/powerpoint/2010/main" val="427760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4117A511-5E51-2AF5-2BBD-B14419CC32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911AF1D6-C07C-379A-3C49-1CFB21CF5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1ACCF063-4B68-06CE-6D23-8F161F8541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AD1B4-CB37-4047-ACB2-12D23E03A652}" type="datetimeFigureOut">
              <a:rPr lang="lv-LV" smtClean="0"/>
              <a:t>20.06.2024</a:t>
            </a:fld>
            <a:endParaRPr lang="lv-LV"/>
          </a:p>
        </p:txBody>
      </p:sp>
      <p:sp>
        <p:nvSpPr>
          <p:cNvPr id="5" name="Kājenes vietturis 4">
            <a:extLst>
              <a:ext uri="{FF2B5EF4-FFF2-40B4-BE49-F238E27FC236}">
                <a16:creationId xmlns:a16="http://schemas.microsoft.com/office/drawing/2014/main" id="{9F108A9A-2CAD-EE2A-FA6F-5DD152E27F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7B550D40-D3B2-8BDE-3DE2-C376493FDF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61759-7B21-4355-9C80-5DA23034CAA2}" type="slidenum">
              <a:rPr lang="lv-LV" smtClean="0"/>
              <a:t>‹#›</a:t>
            </a:fld>
            <a:endParaRPr lang="lv-LV"/>
          </a:p>
        </p:txBody>
      </p:sp>
    </p:spTree>
    <p:extLst>
      <p:ext uri="{BB962C8B-B14F-4D97-AF65-F5344CB8AC3E}">
        <p14:creationId xmlns:p14="http://schemas.microsoft.com/office/powerpoint/2010/main" val="7063151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7000" b="-7000"/>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F766B74-D333-8DF8-C0D7-B6A5BA87C1F2}"/>
              </a:ext>
            </a:extLst>
          </p:cNvPr>
          <p:cNvSpPr>
            <a:spLocks noGrp="1"/>
          </p:cNvSpPr>
          <p:nvPr>
            <p:ph type="ctrTitle"/>
          </p:nvPr>
        </p:nvSpPr>
        <p:spPr>
          <a:xfrm>
            <a:off x="268357" y="1122363"/>
            <a:ext cx="10399643" cy="2387600"/>
          </a:xfrm>
        </p:spPr>
        <p:txBody>
          <a:bodyPr>
            <a:normAutofit/>
          </a:bodyPr>
          <a:lstStyle/>
          <a:p>
            <a:pPr algn="l"/>
            <a:r>
              <a:rPr lang="lv-LV" sz="3500" b="1" dirty="0"/>
              <a:t>Projekts</a:t>
            </a:r>
          </a:p>
        </p:txBody>
      </p:sp>
      <p:sp>
        <p:nvSpPr>
          <p:cNvPr id="3" name="Apakšvirsraksts 2">
            <a:extLst>
              <a:ext uri="{FF2B5EF4-FFF2-40B4-BE49-F238E27FC236}">
                <a16:creationId xmlns:a16="http://schemas.microsoft.com/office/drawing/2014/main" id="{74103FE1-1875-BF0E-5EA6-E6D22D616E47}"/>
              </a:ext>
            </a:extLst>
          </p:cNvPr>
          <p:cNvSpPr>
            <a:spLocks noGrp="1"/>
          </p:cNvSpPr>
          <p:nvPr>
            <p:ph type="subTitle" idx="1"/>
          </p:nvPr>
        </p:nvSpPr>
        <p:spPr>
          <a:xfrm>
            <a:off x="198783" y="3602038"/>
            <a:ext cx="5897217" cy="2818640"/>
          </a:xfrm>
        </p:spPr>
        <p:txBody>
          <a:bodyPr>
            <a:normAutofit/>
          </a:bodyPr>
          <a:lstStyle/>
          <a:p>
            <a:pPr algn="l">
              <a:spcBef>
                <a:spcPct val="0"/>
              </a:spcBef>
            </a:pPr>
            <a:r>
              <a:rPr lang="lv-LV" sz="3200" b="1" dirty="0">
                <a:latin typeface="+mj-lt"/>
                <a:ea typeface="+mj-ea"/>
                <a:cs typeface="+mj-cs"/>
              </a:rPr>
              <a:t>“Infrastruktūras uzlabošana uzņēmējdarbības attīstībai Ādažos, I kārta”</a:t>
            </a:r>
            <a:endParaRPr lang="en-US" sz="3200" b="1" dirty="0">
              <a:latin typeface="+mj-lt"/>
              <a:ea typeface="+mj-ea"/>
              <a:cs typeface="+mj-cs"/>
            </a:endParaRPr>
          </a:p>
          <a:p>
            <a:pPr algn="l">
              <a:spcBef>
                <a:spcPct val="0"/>
              </a:spcBef>
            </a:pPr>
            <a:endParaRPr lang="en-US" sz="3200" b="1" dirty="0">
              <a:latin typeface="+mj-lt"/>
              <a:ea typeface="+mj-ea"/>
              <a:cs typeface="+mj-cs"/>
            </a:endParaRPr>
          </a:p>
          <a:p>
            <a:pPr algn="l">
              <a:spcBef>
                <a:spcPct val="0"/>
              </a:spcBef>
            </a:pPr>
            <a:r>
              <a:rPr lang="en-US" sz="3200" b="1" dirty="0">
                <a:latin typeface="+mj-lt"/>
                <a:ea typeface="+mj-ea"/>
                <a:cs typeface="+mj-cs"/>
              </a:rPr>
              <a:t>(Jaunkūlu </a:t>
            </a:r>
            <a:r>
              <a:rPr lang="lv-LV" sz="3200" b="1" dirty="0">
                <a:latin typeface="+mj-lt"/>
                <a:ea typeface="+mj-ea"/>
                <a:cs typeface="+mj-cs"/>
              </a:rPr>
              <a:t>ielas pārbūve</a:t>
            </a:r>
            <a:r>
              <a:rPr lang="en-US" sz="3200" b="1" dirty="0">
                <a:latin typeface="+mj-lt"/>
                <a:ea typeface="+mj-ea"/>
                <a:cs typeface="+mj-cs"/>
              </a:rPr>
              <a:t>)</a:t>
            </a:r>
            <a:endParaRPr lang="lv-LV" sz="3200" b="1" dirty="0">
              <a:latin typeface="+mj-lt"/>
              <a:ea typeface="+mj-ea"/>
              <a:cs typeface="+mj-cs"/>
            </a:endParaRPr>
          </a:p>
          <a:p>
            <a:endParaRPr lang="lv-LV" dirty="0"/>
          </a:p>
        </p:txBody>
      </p:sp>
    </p:spTree>
    <p:extLst>
      <p:ext uri="{BB962C8B-B14F-4D97-AF65-F5344CB8AC3E}">
        <p14:creationId xmlns:p14="http://schemas.microsoft.com/office/powerpoint/2010/main" val="321418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4D9BB19-CBEC-D288-0549-BAAFB207B89B}"/>
              </a:ext>
            </a:extLst>
          </p:cNvPr>
          <p:cNvSpPr>
            <a:spLocks noGrp="1"/>
          </p:cNvSpPr>
          <p:nvPr>
            <p:ph type="title"/>
          </p:nvPr>
        </p:nvSpPr>
        <p:spPr/>
        <p:txBody>
          <a:bodyPr/>
          <a:lstStyle/>
          <a:p>
            <a:r>
              <a:rPr lang="lv-LV" dirty="0"/>
              <a:t>Projekta teritorijā esošie komersanti</a:t>
            </a:r>
          </a:p>
        </p:txBody>
      </p:sp>
      <p:graphicFrame>
        <p:nvGraphicFramePr>
          <p:cNvPr id="4" name="Tabula 3">
            <a:extLst>
              <a:ext uri="{FF2B5EF4-FFF2-40B4-BE49-F238E27FC236}">
                <a16:creationId xmlns:a16="http://schemas.microsoft.com/office/drawing/2014/main" id="{7041E48F-2E0C-4A3D-9ABC-9F87DA976193}"/>
              </a:ext>
            </a:extLst>
          </p:cNvPr>
          <p:cNvGraphicFramePr>
            <a:graphicFrameLocks noGrp="1"/>
          </p:cNvGraphicFramePr>
          <p:nvPr>
            <p:extLst>
              <p:ext uri="{D42A27DB-BD31-4B8C-83A1-F6EECF244321}">
                <p14:modId xmlns:p14="http://schemas.microsoft.com/office/powerpoint/2010/main" val="3122391528"/>
              </p:ext>
            </p:extLst>
          </p:nvPr>
        </p:nvGraphicFramePr>
        <p:xfrm>
          <a:off x="965199" y="1366285"/>
          <a:ext cx="8486915" cy="5059680"/>
        </p:xfrm>
        <a:graphic>
          <a:graphicData uri="http://schemas.openxmlformats.org/drawingml/2006/table">
            <a:tbl>
              <a:tblPr>
                <a:tableStyleId>{5C22544A-7EE6-4342-B048-85BDC9FD1C3A}</a:tableStyleId>
              </a:tblPr>
              <a:tblGrid>
                <a:gridCol w="2483111">
                  <a:extLst>
                    <a:ext uri="{9D8B030D-6E8A-4147-A177-3AD203B41FA5}">
                      <a16:colId xmlns:a16="http://schemas.microsoft.com/office/drawing/2014/main" val="38853005"/>
                    </a:ext>
                  </a:extLst>
                </a:gridCol>
                <a:gridCol w="1308067">
                  <a:extLst>
                    <a:ext uri="{9D8B030D-6E8A-4147-A177-3AD203B41FA5}">
                      <a16:colId xmlns:a16="http://schemas.microsoft.com/office/drawing/2014/main" val="3252023576"/>
                    </a:ext>
                  </a:extLst>
                </a:gridCol>
                <a:gridCol w="1308067">
                  <a:extLst>
                    <a:ext uri="{9D8B030D-6E8A-4147-A177-3AD203B41FA5}">
                      <a16:colId xmlns:a16="http://schemas.microsoft.com/office/drawing/2014/main" val="102104988"/>
                    </a:ext>
                  </a:extLst>
                </a:gridCol>
                <a:gridCol w="1551943">
                  <a:extLst>
                    <a:ext uri="{9D8B030D-6E8A-4147-A177-3AD203B41FA5}">
                      <a16:colId xmlns:a16="http://schemas.microsoft.com/office/drawing/2014/main" val="1094359127"/>
                    </a:ext>
                  </a:extLst>
                </a:gridCol>
                <a:gridCol w="877956">
                  <a:extLst>
                    <a:ext uri="{9D8B030D-6E8A-4147-A177-3AD203B41FA5}">
                      <a16:colId xmlns:a16="http://schemas.microsoft.com/office/drawing/2014/main" val="2862029998"/>
                    </a:ext>
                  </a:extLst>
                </a:gridCol>
                <a:gridCol w="957771">
                  <a:extLst>
                    <a:ext uri="{9D8B030D-6E8A-4147-A177-3AD203B41FA5}">
                      <a16:colId xmlns:a16="http://schemas.microsoft.com/office/drawing/2014/main" val="560554740"/>
                    </a:ext>
                  </a:extLst>
                </a:gridCol>
              </a:tblGrid>
              <a:tr h="513212">
                <a:tc rowSpan="2">
                  <a:txBody>
                    <a:bodyPr/>
                    <a:lstStyle/>
                    <a:p>
                      <a:pPr algn="ctr" fontAlgn="ctr"/>
                      <a:r>
                        <a:rPr lang="lv-LV" sz="1700" b="1" u="none" strike="noStrike" dirty="0">
                          <a:effectLst/>
                        </a:rPr>
                        <a:t>Nosaukums</a:t>
                      </a:r>
                      <a:endParaRPr lang="lv-LV" sz="17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b="1" u="none" strike="noStrike" dirty="0">
                          <a:effectLst/>
                        </a:rPr>
                        <a:t>Apgrozījums (milj. EUR)</a:t>
                      </a:r>
                      <a:endParaRPr lang="lv-LV" sz="17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b="1" u="none" strike="noStrike" dirty="0">
                          <a:effectLst/>
                        </a:rPr>
                        <a:t>Darbinieki (gab.)</a:t>
                      </a:r>
                      <a:endParaRPr lang="lv-LV" sz="17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b="1" u="none" strike="noStrike" dirty="0">
                          <a:effectLst/>
                        </a:rPr>
                        <a:t>Nomaksātais IIN (tūkst. EUR)</a:t>
                      </a:r>
                      <a:endParaRPr lang="lv-LV" sz="1700" b="1" i="0" u="none" strike="noStrike" dirty="0">
                        <a:solidFill>
                          <a:srgbClr val="000000"/>
                        </a:solidFill>
                        <a:effectLst/>
                        <a:latin typeface="Arial Narrow" panose="020B0606020202030204" pitchFamily="34" charset="0"/>
                      </a:endParaRPr>
                    </a:p>
                  </a:txBody>
                  <a:tcPr marL="7620" marR="7620" marT="7620" marB="0" anchor="ctr"/>
                </a:tc>
                <a:tc gridSpan="2">
                  <a:txBody>
                    <a:bodyPr/>
                    <a:lstStyle/>
                    <a:p>
                      <a:pPr algn="ctr" fontAlgn="ctr"/>
                      <a:r>
                        <a:rPr lang="lv-LV" sz="1700" b="1" u="none" strike="noStrike" dirty="0">
                          <a:effectLst/>
                        </a:rPr>
                        <a:t>Darba algas (tūkst.)</a:t>
                      </a:r>
                      <a:endParaRPr lang="lv-LV" sz="1700" b="1" i="0" u="none" strike="noStrike" dirty="0">
                        <a:solidFill>
                          <a:srgbClr val="000000"/>
                        </a:solidFill>
                        <a:effectLst/>
                        <a:latin typeface="Arial Narrow" panose="020B0606020202030204" pitchFamily="34" charset="0"/>
                      </a:endParaRPr>
                    </a:p>
                  </a:txBody>
                  <a:tcPr marL="7620" marR="7620" marT="7620" marB="0" anchor="ctr"/>
                </a:tc>
                <a:tc hMerge="1">
                  <a:txBody>
                    <a:bodyPr/>
                    <a:lstStyle/>
                    <a:p>
                      <a:endParaRPr lang="lv-LV"/>
                    </a:p>
                  </a:txBody>
                  <a:tcPr/>
                </a:tc>
                <a:extLst>
                  <a:ext uri="{0D108BD9-81ED-4DB2-BD59-A6C34878D82A}">
                    <a16:rowId xmlns:a16="http://schemas.microsoft.com/office/drawing/2014/main" val="1351095108"/>
                  </a:ext>
                </a:extLst>
              </a:tr>
              <a:tr h="262308">
                <a:tc vMerge="1">
                  <a:txBody>
                    <a:bodyPr/>
                    <a:lstStyle/>
                    <a:p>
                      <a:endParaRPr lang="lv-LV"/>
                    </a:p>
                  </a:txBody>
                  <a:tcPr/>
                </a:tc>
                <a:tc>
                  <a:txBody>
                    <a:bodyPr/>
                    <a:lstStyle/>
                    <a:p>
                      <a:pPr algn="ctr" fontAlgn="ctr"/>
                      <a:r>
                        <a:rPr lang="lv-LV" sz="1700" b="1" u="none" strike="noStrike" dirty="0">
                          <a:effectLst/>
                        </a:rPr>
                        <a:t>2023</a:t>
                      </a:r>
                      <a:endParaRPr lang="lv-LV" sz="17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b="1" u="none" strike="noStrike" dirty="0">
                          <a:effectLst/>
                        </a:rPr>
                        <a:t>2023</a:t>
                      </a:r>
                      <a:endParaRPr lang="lv-LV" sz="17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b="1" u="none" strike="noStrike" dirty="0">
                          <a:effectLst/>
                        </a:rPr>
                        <a:t>2023</a:t>
                      </a:r>
                      <a:endParaRPr lang="lv-LV" sz="17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b="1" u="none" strike="noStrike" dirty="0">
                          <a:effectLst/>
                        </a:rPr>
                        <a:t>2023</a:t>
                      </a:r>
                      <a:endParaRPr lang="lv-LV" sz="17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b="1" u="none" strike="noStrike" dirty="0">
                          <a:effectLst/>
                        </a:rPr>
                        <a:t>2022</a:t>
                      </a:r>
                      <a:endParaRPr lang="lv-LV" sz="1700" b="1"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80400087"/>
                  </a:ext>
                </a:extLst>
              </a:tr>
              <a:tr h="262308">
                <a:tc>
                  <a:txBody>
                    <a:bodyPr/>
                    <a:lstStyle/>
                    <a:p>
                      <a:pPr algn="l" fontAlgn="ctr"/>
                      <a:r>
                        <a:rPr lang="lv-LV" sz="1700" u="none" strike="noStrike">
                          <a:effectLst/>
                        </a:rPr>
                        <a:t>Baltic boats, SIA</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0,0</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0,77</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5</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6</a:t>
                      </a:r>
                      <a:endParaRPr lang="lv-LV" sz="17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635111697"/>
                  </a:ext>
                </a:extLst>
              </a:tr>
              <a:tr h="262308">
                <a:tc>
                  <a:txBody>
                    <a:bodyPr/>
                    <a:lstStyle/>
                    <a:p>
                      <a:pPr algn="l" fontAlgn="ctr"/>
                      <a:r>
                        <a:rPr lang="lv-LV" sz="1700" u="none" strike="noStrike">
                          <a:effectLst/>
                        </a:rPr>
                        <a:t>Divu dēlu nami, SIA</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0,2</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2</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1,78</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11</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10</a:t>
                      </a:r>
                      <a:endParaRPr lang="lv-LV" sz="17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258189593"/>
                  </a:ext>
                </a:extLst>
              </a:tr>
              <a:tr h="262308">
                <a:tc>
                  <a:txBody>
                    <a:bodyPr/>
                    <a:lstStyle/>
                    <a:p>
                      <a:pPr algn="l" fontAlgn="ctr"/>
                      <a:r>
                        <a:rPr lang="lv-LV" sz="1700" u="none" strike="noStrike">
                          <a:effectLst/>
                        </a:rPr>
                        <a:t>KKTransit, SIA</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0,7</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14</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26,66</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213</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150</a:t>
                      </a:r>
                      <a:endParaRPr lang="lv-LV" sz="17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527687014"/>
                  </a:ext>
                </a:extLst>
              </a:tr>
              <a:tr h="262308">
                <a:tc>
                  <a:txBody>
                    <a:bodyPr/>
                    <a:lstStyle/>
                    <a:p>
                      <a:pPr algn="l" fontAlgn="ctr"/>
                      <a:r>
                        <a:rPr lang="lv-LV" sz="1700" u="none" strike="noStrike">
                          <a:effectLst/>
                        </a:rPr>
                        <a:t>PP Property, SIA</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0,6</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3</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3,94</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24</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23</a:t>
                      </a:r>
                      <a:endParaRPr lang="lv-LV" sz="17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4234349239"/>
                  </a:ext>
                </a:extLst>
              </a:tr>
              <a:tr h="262308">
                <a:tc>
                  <a:txBody>
                    <a:bodyPr/>
                    <a:lstStyle/>
                    <a:p>
                      <a:pPr algn="l" fontAlgn="ctr"/>
                      <a:r>
                        <a:rPr lang="lv-LV" sz="1700" u="none" strike="noStrike">
                          <a:effectLst/>
                        </a:rPr>
                        <a:t>RX CARBON, SIA</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0,4</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9</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18,81</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110</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104</a:t>
                      </a:r>
                      <a:endParaRPr lang="lv-LV" sz="17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722251453"/>
                  </a:ext>
                </a:extLst>
              </a:tr>
              <a:tr h="262308">
                <a:tc>
                  <a:txBody>
                    <a:bodyPr/>
                    <a:lstStyle/>
                    <a:p>
                      <a:pPr algn="l" fontAlgn="ctr"/>
                      <a:r>
                        <a:rPr lang="lv-LV" sz="1700" u="none" strike="noStrike">
                          <a:effectLst/>
                        </a:rPr>
                        <a:t>CALIPTO, SIA</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0,1</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0,59</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4</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2</a:t>
                      </a:r>
                      <a:endParaRPr lang="lv-LV" sz="17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682921359"/>
                  </a:ext>
                </a:extLst>
              </a:tr>
              <a:tr h="262308">
                <a:tc>
                  <a:txBody>
                    <a:bodyPr/>
                    <a:lstStyle/>
                    <a:p>
                      <a:pPr algn="l" fontAlgn="ctr"/>
                      <a:r>
                        <a:rPr lang="lv-LV" sz="1700" u="none" strike="noStrike">
                          <a:effectLst/>
                        </a:rPr>
                        <a:t>Orkla Latvija, SIA</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109,9</a:t>
                      </a:r>
                      <a:r>
                        <a:rPr lang="en-US" sz="1700" u="none" strike="noStrike" dirty="0">
                          <a:effectLst/>
                        </a:rPr>
                        <a:t>*</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765</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2 092,36</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15 355</a:t>
                      </a:r>
                      <a:endParaRPr lang="lv-LV" sz="1700" b="0" i="0" u="none" strike="noStrike">
                        <a:solidFill>
                          <a:srgbClr val="C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15 355</a:t>
                      </a:r>
                      <a:endParaRPr lang="lv-LV" sz="17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695742498"/>
                  </a:ext>
                </a:extLst>
              </a:tr>
              <a:tr h="262308">
                <a:tc>
                  <a:txBody>
                    <a:bodyPr/>
                    <a:lstStyle/>
                    <a:p>
                      <a:pPr algn="r" fontAlgn="ctr"/>
                      <a:r>
                        <a:rPr lang="lv-LV" sz="1700" i="1" u="none" strike="noStrike" dirty="0">
                          <a:effectLst/>
                        </a:rPr>
                        <a:t>t.sk. Ādažu čipsi</a:t>
                      </a:r>
                      <a:endParaRPr lang="lv-LV" sz="1700" b="0" i="1"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i="1" u="none" strike="noStrike" dirty="0">
                          <a:effectLst/>
                        </a:rPr>
                        <a:t>21,3</a:t>
                      </a:r>
                      <a:r>
                        <a:rPr lang="en-US" sz="1700" i="1" u="none" strike="noStrike" dirty="0">
                          <a:effectLst/>
                        </a:rPr>
                        <a:t>*</a:t>
                      </a:r>
                      <a:endParaRPr lang="lv-LV" sz="1700" b="0" i="1"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i="1" u="none" strike="noStrike" dirty="0">
                          <a:effectLst/>
                        </a:rPr>
                        <a:t>75</a:t>
                      </a:r>
                      <a:endParaRPr lang="lv-LV" sz="1700" b="0" i="1"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i="1" u="none" strike="noStrike" dirty="0">
                          <a:effectLst/>
                        </a:rPr>
                        <a:t>205,1</a:t>
                      </a:r>
                      <a:endParaRPr lang="lv-LV" sz="1700" b="0" i="1"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i="1" u="none" strike="noStrike" dirty="0">
                          <a:effectLst/>
                        </a:rPr>
                        <a:t>2 977</a:t>
                      </a:r>
                      <a:r>
                        <a:rPr lang="en-US" sz="1700" i="1" u="none" strike="noStrike" dirty="0">
                          <a:effectLst/>
                        </a:rPr>
                        <a:t>*</a:t>
                      </a:r>
                      <a:endParaRPr lang="lv-LV" sz="1700" b="0" i="1" u="none" strike="noStrike" dirty="0">
                        <a:solidFill>
                          <a:srgbClr val="C00000"/>
                        </a:solidFill>
                        <a:effectLst/>
                        <a:latin typeface="Arial Narrow" panose="020B0606020202030204" pitchFamily="34" charset="0"/>
                      </a:endParaRPr>
                    </a:p>
                  </a:txBody>
                  <a:tcPr marL="7620" marR="7620" marT="7620" marB="0" anchor="ctr"/>
                </a:tc>
                <a:tc>
                  <a:txBody>
                    <a:bodyPr/>
                    <a:lstStyle/>
                    <a:p>
                      <a:pPr algn="ctr" fontAlgn="ctr"/>
                      <a:r>
                        <a:rPr lang="lv-LV" sz="1700" i="1" u="none" strike="noStrike" dirty="0">
                          <a:effectLst/>
                        </a:rPr>
                        <a:t>2 977</a:t>
                      </a:r>
                      <a:endParaRPr lang="lv-LV" sz="1700" b="0" i="1"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2633113129"/>
                  </a:ext>
                </a:extLst>
              </a:tr>
              <a:tr h="262308">
                <a:tc>
                  <a:txBody>
                    <a:bodyPr/>
                    <a:lstStyle/>
                    <a:p>
                      <a:pPr algn="l" fontAlgn="ctr"/>
                      <a:r>
                        <a:rPr lang="lv-LV" sz="1700" u="none" strike="noStrike">
                          <a:effectLst/>
                        </a:rPr>
                        <a:t>POLITECH, SIA</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3,6</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5</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21,93</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147</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113</a:t>
                      </a:r>
                      <a:endParaRPr lang="lv-LV" sz="17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883839273"/>
                  </a:ext>
                </a:extLst>
              </a:tr>
              <a:tr h="262308">
                <a:tc>
                  <a:txBody>
                    <a:bodyPr/>
                    <a:lstStyle/>
                    <a:p>
                      <a:pPr algn="l" fontAlgn="ctr"/>
                      <a:r>
                        <a:rPr lang="lv-LV" sz="1700" u="none" strike="noStrike">
                          <a:effectLst/>
                        </a:rPr>
                        <a:t>Abitara, SIA</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0,3</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8</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12,61</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104</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134</a:t>
                      </a:r>
                      <a:endParaRPr lang="lv-LV" sz="17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800901902"/>
                  </a:ext>
                </a:extLst>
              </a:tr>
              <a:tr h="262308">
                <a:tc>
                  <a:txBody>
                    <a:bodyPr/>
                    <a:lstStyle/>
                    <a:p>
                      <a:pPr algn="l" fontAlgn="ctr"/>
                      <a:r>
                        <a:rPr lang="lv-LV" sz="1700" u="none" strike="noStrike">
                          <a:effectLst/>
                        </a:rPr>
                        <a:t>KnK Mefab, SIA</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2,5</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34</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62,16</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447</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356</a:t>
                      </a:r>
                      <a:endParaRPr lang="lv-LV" sz="17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889783106"/>
                  </a:ext>
                </a:extLst>
              </a:tr>
              <a:tr h="262308">
                <a:tc>
                  <a:txBody>
                    <a:bodyPr/>
                    <a:lstStyle/>
                    <a:p>
                      <a:pPr algn="l" fontAlgn="ctr"/>
                      <a:r>
                        <a:rPr lang="lv-LV" sz="1700" u="none" strike="noStrike">
                          <a:effectLst/>
                        </a:rPr>
                        <a:t>Marix, SIA</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0,2</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4</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16,15</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106</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91</a:t>
                      </a:r>
                      <a:endParaRPr lang="lv-LV" sz="17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432119990"/>
                  </a:ext>
                </a:extLst>
              </a:tr>
              <a:tr h="262308">
                <a:tc>
                  <a:txBody>
                    <a:bodyPr/>
                    <a:lstStyle/>
                    <a:p>
                      <a:pPr algn="l" fontAlgn="ctr"/>
                      <a:r>
                        <a:rPr lang="lv-LV" sz="1700" u="none" strike="noStrike">
                          <a:effectLst/>
                        </a:rPr>
                        <a:t>We Build Parks, SIA</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1,6</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38</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100,14</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583</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1 427</a:t>
                      </a:r>
                      <a:endParaRPr lang="lv-LV" sz="1700" b="0" i="0" u="none" strike="noStrike">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3376782943"/>
                  </a:ext>
                </a:extLst>
              </a:tr>
              <a:tr h="262308">
                <a:tc>
                  <a:txBody>
                    <a:bodyPr/>
                    <a:lstStyle/>
                    <a:p>
                      <a:pPr algn="l" fontAlgn="ctr"/>
                      <a:r>
                        <a:rPr lang="lv-LV" sz="1700" u="none" strike="noStrike">
                          <a:effectLst/>
                        </a:rPr>
                        <a:t>Reborn, SIA</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0,2</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4,22</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21</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6</a:t>
                      </a:r>
                      <a:endParaRPr lang="lv-LV" sz="17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1559031972"/>
                  </a:ext>
                </a:extLst>
              </a:tr>
              <a:tr h="249818">
                <a:tc>
                  <a:txBody>
                    <a:bodyPr/>
                    <a:lstStyle/>
                    <a:p>
                      <a:pPr algn="l" fontAlgn="ctr"/>
                      <a:r>
                        <a:rPr lang="lv-LV" sz="1700" u="none" strike="noStrike">
                          <a:effectLst/>
                        </a:rPr>
                        <a:t>Nordic Montage Group, SIA</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5,6</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34</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a:effectLst/>
                        </a:rPr>
                        <a:t>123,38</a:t>
                      </a:r>
                      <a:endParaRPr lang="lv-LV" sz="1700" b="0" i="0" u="none" strike="noStrike">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1 485</a:t>
                      </a:r>
                      <a:endParaRPr lang="lv-LV" sz="1700" b="0"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ctr"/>
                      <a:r>
                        <a:rPr lang="lv-LV" sz="1700" u="none" strike="noStrike" dirty="0">
                          <a:effectLst/>
                        </a:rPr>
                        <a:t>1 309</a:t>
                      </a:r>
                      <a:endParaRPr lang="lv-LV" sz="1700" b="0" i="0" u="none" strike="noStrike" dirty="0">
                        <a:solidFill>
                          <a:srgbClr val="000000"/>
                        </a:solidFill>
                        <a:effectLst/>
                        <a:latin typeface="Arial Narrow" panose="020B0606020202030204" pitchFamily="34" charset="0"/>
                      </a:endParaRPr>
                    </a:p>
                  </a:txBody>
                  <a:tcPr marL="7620" marR="7620" marT="7620" marB="0" anchor="ctr"/>
                </a:tc>
                <a:extLst>
                  <a:ext uri="{0D108BD9-81ED-4DB2-BD59-A6C34878D82A}">
                    <a16:rowId xmlns:a16="http://schemas.microsoft.com/office/drawing/2014/main" val="2733416839"/>
                  </a:ext>
                </a:extLst>
              </a:tr>
              <a:tr h="262308">
                <a:tc>
                  <a:txBody>
                    <a:bodyPr/>
                    <a:lstStyle/>
                    <a:p>
                      <a:pPr algn="l" fontAlgn="ctr"/>
                      <a:r>
                        <a:rPr lang="lv-LV" sz="1700" b="1" u="none" strike="noStrike" dirty="0">
                          <a:effectLst/>
                        </a:rPr>
                        <a:t>Kopā</a:t>
                      </a:r>
                      <a:endParaRPr lang="lv-LV" sz="1700" b="1" i="0" u="none" strike="noStrike" dirty="0">
                        <a:solidFill>
                          <a:srgbClr val="000000"/>
                        </a:solidFill>
                        <a:effectLst/>
                        <a:latin typeface="Arial Narrow" panose="020B0606020202030204" pitchFamily="34" charset="0"/>
                      </a:endParaRPr>
                    </a:p>
                  </a:txBody>
                  <a:tcPr marL="7620" marR="7620" marT="7620" marB="0" anchor="ctr"/>
                </a:tc>
                <a:tc>
                  <a:txBody>
                    <a:bodyPr/>
                    <a:lstStyle/>
                    <a:p>
                      <a:pPr algn="ctr" fontAlgn="b"/>
                      <a:r>
                        <a:rPr lang="lv-LV" sz="1700" b="1" u="none" strike="noStrike" dirty="0">
                          <a:effectLst/>
                        </a:rPr>
                        <a:t>37,2</a:t>
                      </a:r>
                      <a:endParaRPr lang="lv-LV" sz="1700" b="1" i="0" u="none" strike="noStrike" dirty="0">
                        <a:solidFill>
                          <a:srgbClr val="000000"/>
                        </a:solidFill>
                        <a:effectLst/>
                        <a:latin typeface="Arial Narrow" panose="020B0606020202030204" pitchFamily="34" charset="0"/>
                      </a:endParaRPr>
                    </a:p>
                  </a:txBody>
                  <a:tcPr marL="7620" marR="7620" marT="7620" marB="0" anchor="b"/>
                </a:tc>
                <a:tc>
                  <a:txBody>
                    <a:bodyPr/>
                    <a:lstStyle/>
                    <a:p>
                      <a:pPr algn="ctr" fontAlgn="b"/>
                      <a:r>
                        <a:rPr lang="lv-LV" sz="1700" b="1" u="none" strike="noStrike" dirty="0">
                          <a:effectLst/>
                        </a:rPr>
                        <a:t>229</a:t>
                      </a:r>
                      <a:endParaRPr lang="lv-LV" sz="1700" b="1" i="0" u="none" strike="noStrike" dirty="0">
                        <a:solidFill>
                          <a:srgbClr val="000000"/>
                        </a:solidFill>
                        <a:effectLst/>
                        <a:latin typeface="Arial Narrow" panose="020B0606020202030204" pitchFamily="34" charset="0"/>
                      </a:endParaRPr>
                    </a:p>
                  </a:txBody>
                  <a:tcPr marL="7620" marR="7620" marT="7620" marB="0" anchor="b"/>
                </a:tc>
                <a:tc>
                  <a:txBody>
                    <a:bodyPr/>
                    <a:lstStyle/>
                    <a:p>
                      <a:pPr algn="ctr" fontAlgn="b"/>
                      <a:r>
                        <a:rPr lang="lv-LV" sz="1700" b="1" u="none" strike="noStrike" dirty="0">
                          <a:effectLst/>
                        </a:rPr>
                        <a:t>598,27</a:t>
                      </a:r>
                      <a:endParaRPr lang="lv-LV" sz="1700" b="1" i="0" u="none" strike="noStrike" dirty="0">
                        <a:solidFill>
                          <a:srgbClr val="000000"/>
                        </a:solidFill>
                        <a:effectLst/>
                        <a:latin typeface="Arial Narrow" panose="020B0606020202030204" pitchFamily="34" charset="0"/>
                      </a:endParaRPr>
                    </a:p>
                  </a:txBody>
                  <a:tcPr marL="7620" marR="7620" marT="7620" marB="0" anchor="b"/>
                </a:tc>
                <a:tc>
                  <a:txBody>
                    <a:bodyPr/>
                    <a:lstStyle/>
                    <a:p>
                      <a:pPr algn="ctr" fontAlgn="b"/>
                      <a:r>
                        <a:rPr lang="lv-LV" sz="1700" b="1" u="none" strike="noStrike" dirty="0">
                          <a:effectLst/>
                        </a:rPr>
                        <a:t>6 237,3</a:t>
                      </a:r>
                      <a:endParaRPr lang="lv-LV" sz="1700" b="1" i="0" u="none" strike="noStrike" dirty="0">
                        <a:solidFill>
                          <a:srgbClr val="000000"/>
                        </a:solidFill>
                        <a:effectLst/>
                        <a:latin typeface="Arial Narrow" panose="020B0606020202030204" pitchFamily="34" charset="0"/>
                      </a:endParaRPr>
                    </a:p>
                  </a:txBody>
                  <a:tcPr marL="7620" marR="7620" marT="7620" marB="0" anchor="b"/>
                </a:tc>
                <a:tc>
                  <a:txBody>
                    <a:bodyPr/>
                    <a:lstStyle/>
                    <a:p>
                      <a:pPr algn="ctr" fontAlgn="b"/>
                      <a:r>
                        <a:rPr lang="lv-LV" sz="1700" b="1" u="none" strike="noStrike" dirty="0">
                          <a:effectLst/>
                        </a:rPr>
                        <a:t>6 707,1</a:t>
                      </a:r>
                      <a:endParaRPr lang="lv-LV" sz="1700" b="1" i="0" u="none" strike="noStrike" dirty="0">
                        <a:solidFill>
                          <a:srgbClr val="000000"/>
                        </a:solidFill>
                        <a:effectLst/>
                        <a:latin typeface="Arial Narrow" panose="020B0606020202030204" pitchFamily="34" charset="0"/>
                      </a:endParaRPr>
                    </a:p>
                  </a:txBody>
                  <a:tcPr marL="7620" marR="7620" marT="7620" marB="0" anchor="b"/>
                </a:tc>
                <a:extLst>
                  <a:ext uri="{0D108BD9-81ED-4DB2-BD59-A6C34878D82A}">
                    <a16:rowId xmlns:a16="http://schemas.microsoft.com/office/drawing/2014/main" val="2043101903"/>
                  </a:ext>
                </a:extLst>
              </a:tr>
            </a:tbl>
          </a:graphicData>
        </a:graphic>
      </p:graphicFrame>
      <p:sp>
        <p:nvSpPr>
          <p:cNvPr id="5" name="TextBox 4">
            <a:extLst>
              <a:ext uri="{FF2B5EF4-FFF2-40B4-BE49-F238E27FC236}">
                <a16:creationId xmlns:a16="http://schemas.microsoft.com/office/drawing/2014/main" id="{3328101C-14AF-8CA7-1D18-5053B88676A4}"/>
              </a:ext>
            </a:extLst>
          </p:cNvPr>
          <p:cNvSpPr txBox="1"/>
          <p:nvPr/>
        </p:nvSpPr>
        <p:spPr>
          <a:xfrm>
            <a:off x="9452114" y="4007206"/>
            <a:ext cx="1949573" cy="369332"/>
          </a:xfrm>
          <a:prstGeom prst="rect">
            <a:avLst/>
          </a:prstGeom>
          <a:noFill/>
        </p:spPr>
        <p:txBody>
          <a:bodyPr wrap="none" rtlCol="0">
            <a:spAutoFit/>
          </a:bodyPr>
          <a:lstStyle/>
          <a:p>
            <a:r>
              <a:rPr lang="lv-LV" i="1" dirty="0">
                <a:solidFill>
                  <a:schemeClr val="bg1">
                    <a:lumMod val="75000"/>
                  </a:schemeClr>
                </a:solidFill>
              </a:rPr>
              <a:t>* - 2022. gada dati</a:t>
            </a:r>
          </a:p>
        </p:txBody>
      </p:sp>
    </p:spTree>
    <p:extLst>
      <p:ext uri="{BB962C8B-B14F-4D97-AF65-F5344CB8AC3E}">
        <p14:creationId xmlns:p14="http://schemas.microsoft.com/office/powerpoint/2010/main" val="3075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AEC3F7D-4B73-A076-CC12-0DD9DDE12867}"/>
              </a:ext>
            </a:extLst>
          </p:cNvPr>
          <p:cNvSpPr>
            <a:spLocks noGrp="1"/>
          </p:cNvSpPr>
          <p:nvPr>
            <p:ph type="title"/>
          </p:nvPr>
        </p:nvSpPr>
        <p:spPr/>
        <p:txBody>
          <a:bodyPr/>
          <a:lstStyle/>
          <a:p>
            <a:r>
              <a:rPr lang="lv-LV" dirty="0"/>
              <a:t>Satiksmes intensitāte</a:t>
            </a:r>
            <a:r>
              <a:rPr lang="en-US" dirty="0"/>
              <a:t> </a:t>
            </a:r>
            <a:r>
              <a:rPr lang="lv-LV" dirty="0"/>
              <a:t>un ielas</a:t>
            </a:r>
            <a:r>
              <a:rPr lang="en-US" dirty="0"/>
              <a:t> </a:t>
            </a:r>
            <a:r>
              <a:rPr lang="lv-LV" dirty="0"/>
              <a:t>stāvoklis</a:t>
            </a:r>
          </a:p>
        </p:txBody>
      </p:sp>
      <p:pic>
        <p:nvPicPr>
          <p:cNvPr id="4" name="Satura vietturis 3">
            <a:extLst>
              <a:ext uri="{FF2B5EF4-FFF2-40B4-BE49-F238E27FC236}">
                <a16:creationId xmlns:a16="http://schemas.microsoft.com/office/drawing/2014/main" id="{E4046BD1-DDEE-0879-A3BC-0C8049AA010E}"/>
              </a:ext>
            </a:extLst>
          </p:cNvPr>
          <p:cNvPicPr>
            <a:picLocks noGrp="1" noChangeAspect="1"/>
          </p:cNvPicPr>
          <p:nvPr>
            <p:ph idx="1"/>
          </p:nvPr>
        </p:nvPicPr>
        <p:blipFill>
          <a:blip r:embed="rId3"/>
          <a:stretch>
            <a:fillRect/>
          </a:stretch>
        </p:blipFill>
        <p:spPr>
          <a:xfrm>
            <a:off x="6096000" y="1690686"/>
            <a:ext cx="6007605" cy="3108960"/>
          </a:xfrm>
          <a:prstGeom prst="rect">
            <a:avLst/>
          </a:prstGeom>
        </p:spPr>
      </p:pic>
      <p:pic>
        <p:nvPicPr>
          <p:cNvPr id="6" name="Attēls 5">
            <a:extLst>
              <a:ext uri="{FF2B5EF4-FFF2-40B4-BE49-F238E27FC236}">
                <a16:creationId xmlns:a16="http://schemas.microsoft.com/office/drawing/2014/main" id="{3C142C28-6245-05A5-278D-860BF73A7005}"/>
              </a:ext>
            </a:extLst>
          </p:cNvPr>
          <p:cNvPicPr>
            <a:picLocks noChangeAspect="1"/>
          </p:cNvPicPr>
          <p:nvPr/>
        </p:nvPicPr>
        <p:blipFill>
          <a:blip r:embed="rId4"/>
          <a:stretch>
            <a:fillRect/>
          </a:stretch>
        </p:blipFill>
        <p:spPr>
          <a:xfrm>
            <a:off x="334270" y="1690686"/>
            <a:ext cx="5514368" cy="3108960"/>
          </a:xfrm>
          <a:prstGeom prst="rect">
            <a:avLst/>
          </a:prstGeom>
        </p:spPr>
      </p:pic>
      <p:sp>
        <p:nvSpPr>
          <p:cNvPr id="7" name="TextBox 6">
            <a:extLst>
              <a:ext uri="{FF2B5EF4-FFF2-40B4-BE49-F238E27FC236}">
                <a16:creationId xmlns:a16="http://schemas.microsoft.com/office/drawing/2014/main" id="{8A41C123-DFCA-0062-230A-B2587D54E870}"/>
              </a:ext>
            </a:extLst>
          </p:cNvPr>
          <p:cNvSpPr txBox="1"/>
          <p:nvPr/>
        </p:nvSpPr>
        <p:spPr>
          <a:xfrm>
            <a:off x="334270" y="4758856"/>
            <a:ext cx="4314579" cy="276999"/>
          </a:xfrm>
          <a:prstGeom prst="rect">
            <a:avLst/>
          </a:prstGeom>
          <a:noFill/>
        </p:spPr>
        <p:txBody>
          <a:bodyPr wrap="none" rtlCol="0">
            <a:spAutoFit/>
          </a:bodyPr>
          <a:lstStyle/>
          <a:p>
            <a:r>
              <a:rPr lang="lv-LV" sz="1200" i="1" dirty="0"/>
              <a:t>GVDI  - gada vidējā diennakts satiksmes intensitāte</a:t>
            </a:r>
            <a:r>
              <a:rPr lang="en-US" sz="1200" i="1" dirty="0"/>
              <a:t> (</a:t>
            </a:r>
            <a:r>
              <a:rPr lang="lv-LV" sz="1200" i="1" dirty="0"/>
              <a:t>vienību skaits)</a:t>
            </a:r>
          </a:p>
        </p:txBody>
      </p:sp>
      <p:sp>
        <p:nvSpPr>
          <p:cNvPr id="8" name="TextBox 7">
            <a:extLst>
              <a:ext uri="{FF2B5EF4-FFF2-40B4-BE49-F238E27FC236}">
                <a16:creationId xmlns:a16="http://schemas.microsoft.com/office/drawing/2014/main" id="{009305AA-E4FF-3158-BDB1-0D705DD6591C}"/>
              </a:ext>
            </a:extLst>
          </p:cNvPr>
          <p:cNvSpPr txBox="1"/>
          <p:nvPr/>
        </p:nvSpPr>
        <p:spPr>
          <a:xfrm>
            <a:off x="334270" y="5035855"/>
            <a:ext cx="5761730" cy="1569660"/>
          </a:xfrm>
          <a:prstGeom prst="rect">
            <a:avLst/>
          </a:prstGeom>
          <a:noFill/>
          <a:ln w="3175">
            <a:solidFill>
              <a:schemeClr val="accent1">
                <a:shade val="15000"/>
              </a:schemeClr>
            </a:solidFill>
            <a:prstDash val="sysDot"/>
          </a:ln>
        </p:spPr>
        <p:txBody>
          <a:bodyPr wrap="square" rtlCol="0">
            <a:spAutoFit/>
          </a:bodyPr>
          <a:lstStyle/>
          <a:p>
            <a:r>
              <a:rPr lang="lv-LV" sz="1600" dirty="0">
                <a:effectLst/>
                <a:ea typeface="Calibri" panose="020F0502020204030204" pitchFamily="34" charset="0"/>
                <a:cs typeface="Calibri" panose="020F0502020204030204" pitchFamily="34" charset="0"/>
              </a:rPr>
              <a:t>Velosipēdistu un gājēju manevru skaits Jaunkūlu ielā ir relatīvi neliels. Saskaņā ar SIA “Orkla Latvija” vērtējumu atbilstošos laika apstākļos aptuveni 20 strādājošie ierodas no Ādažu centra ar kājām vai izmantojot velosipēdu. </a:t>
            </a:r>
            <a:r>
              <a:rPr lang="en-US" sz="1600" dirty="0">
                <a:effectLst/>
                <a:ea typeface="Calibri" panose="020F0502020204030204" pitchFamily="34" charset="0"/>
                <a:cs typeface="Calibri" panose="020F0502020204030204" pitchFamily="34" charset="0"/>
              </a:rPr>
              <a:t> </a:t>
            </a:r>
            <a:r>
              <a:rPr lang="lv-LV" sz="1600" dirty="0">
                <a:effectLst/>
                <a:ea typeface="Calibri" panose="020F0502020204030204" pitchFamily="34" charset="0"/>
                <a:cs typeface="Calibri" panose="020F0502020204030204" pitchFamily="34" charset="0"/>
              </a:rPr>
              <a:t>Saskaņā ar pārējo komersantu sniegto informāciju šādi darbinieki ir, tomēr pārliecinošs</a:t>
            </a:r>
            <a:r>
              <a:rPr lang="en-US" sz="1600" dirty="0">
                <a:effectLst/>
                <a:ea typeface="Calibri" panose="020F0502020204030204" pitchFamily="34" charset="0"/>
                <a:cs typeface="Calibri" panose="020F0502020204030204" pitchFamily="34" charset="0"/>
              </a:rPr>
              <a:t> </a:t>
            </a:r>
            <a:r>
              <a:rPr lang="lv-LV" sz="1600" dirty="0">
                <a:effectLst/>
                <a:ea typeface="Calibri" panose="020F0502020204030204" pitchFamily="34" charset="0"/>
                <a:cs typeface="Calibri" panose="020F0502020204030204" pitchFamily="34" charset="0"/>
              </a:rPr>
              <a:t>vairākums nokļūšanai darba vietā izmanto privāto transportu.</a:t>
            </a:r>
            <a:endParaRPr lang="lv-LV" dirty="0"/>
          </a:p>
        </p:txBody>
      </p:sp>
      <p:sp>
        <p:nvSpPr>
          <p:cNvPr id="9" name="TextBox 8">
            <a:extLst>
              <a:ext uri="{FF2B5EF4-FFF2-40B4-BE49-F238E27FC236}">
                <a16:creationId xmlns:a16="http://schemas.microsoft.com/office/drawing/2014/main" id="{26CAA5F5-D804-BC21-CCAA-32E261CED8BA}"/>
              </a:ext>
            </a:extLst>
          </p:cNvPr>
          <p:cNvSpPr txBox="1"/>
          <p:nvPr/>
        </p:nvSpPr>
        <p:spPr>
          <a:xfrm>
            <a:off x="6096000" y="5035855"/>
            <a:ext cx="6007605" cy="1569660"/>
          </a:xfrm>
          <a:prstGeom prst="rect">
            <a:avLst/>
          </a:prstGeom>
          <a:noFill/>
          <a:ln w="1905">
            <a:solidFill>
              <a:schemeClr val="accent1">
                <a:shade val="15000"/>
              </a:schemeClr>
            </a:solidFill>
          </a:ln>
        </p:spPr>
        <p:txBody>
          <a:bodyPr wrap="square" rtlCol="0">
            <a:spAutoFit/>
          </a:bodyPr>
          <a:lstStyle/>
          <a:p>
            <a:r>
              <a:rPr lang="lv-LV" sz="1600" dirty="0">
                <a:effectLst/>
                <a:ea typeface="Calibri" panose="020F0502020204030204" pitchFamily="34" charset="0"/>
                <a:cs typeface="Calibri" panose="020F0502020204030204" pitchFamily="34" charset="0"/>
              </a:rPr>
              <a:t>Jaunkūlu ielas asfaltbetona brauktuves platums ir 7,0m līdz 11,0m. </a:t>
            </a:r>
            <a:r>
              <a:rPr lang="en-US" sz="1600" dirty="0">
                <a:ea typeface="Calibri" panose="020F0502020204030204" pitchFamily="34" charset="0"/>
                <a:cs typeface="Calibri" panose="020F0502020204030204" pitchFamily="34" charset="0"/>
              </a:rPr>
              <a:t>Nav</a:t>
            </a:r>
            <a:r>
              <a:rPr lang="lv-LV" sz="1600" dirty="0">
                <a:effectLst/>
                <a:ea typeface="Calibri" panose="020F0502020204030204" pitchFamily="34" charset="0"/>
                <a:cs typeface="Calibri" panose="020F0502020204030204" pitchFamily="34" charset="0"/>
              </a:rPr>
              <a:t> ietves, apgaismojuma un lietus atvades sistēmas. Brauktuves sega ir nolietojusies – sastopami iesēdumi un bedres, vietām izveidojies plaisu tīkls. Ielas brauktuves malas vairākos posmos nav vizuāli uztveramas, jo robežojas ar no brauktuves neatdalītiem asfaltētiem laukumiem.</a:t>
            </a:r>
            <a:endParaRPr lang="lv-LV" sz="1400" dirty="0"/>
          </a:p>
        </p:txBody>
      </p:sp>
    </p:spTree>
    <p:extLst>
      <p:ext uri="{BB962C8B-B14F-4D97-AF65-F5344CB8AC3E}">
        <p14:creationId xmlns:p14="http://schemas.microsoft.com/office/powerpoint/2010/main" val="113616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DFB5FF1-0430-92D3-BC9C-AB803E2F1B46}"/>
              </a:ext>
            </a:extLst>
          </p:cNvPr>
          <p:cNvSpPr>
            <a:spLocks noGrp="1"/>
          </p:cNvSpPr>
          <p:nvPr>
            <p:ph type="title"/>
          </p:nvPr>
        </p:nvSpPr>
        <p:spPr/>
        <p:txBody>
          <a:bodyPr/>
          <a:lstStyle/>
          <a:p>
            <a:r>
              <a:rPr lang="lv-LV" dirty="0"/>
              <a:t>Projekta ieguldījumi un finansēšanas avoti</a:t>
            </a:r>
          </a:p>
        </p:txBody>
      </p:sp>
      <p:graphicFrame>
        <p:nvGraphicFramePr>
          <p:cNvPr id="4" name="Tabula 3">
            <a:extLst>
              <a:ext uri="{FF2B5EF4-FFF2-40B4-BE49-F238E27FC236}">
                <a16:creationId xmlns:a16="http://schemas.microsoft.com/office/drawing/2014/main" id="{F52E7628-67ED-93FC-44B6-EFC1D487AA96}"/>
              </a:ext>
            </a:extLst>
          </p:cNvPr>
          <p:cNvGraphicFramePr>
            <a:graphicFrameLocks noGrp="1"/>
          </p:cNvGraphicFramePr>
          <p:nvPr>
            <p:extLst>
              <p:ext uri="{D42A27DB-BD31-4B8C-83A1-F6EECF244321}">
                <p14:modId xmlns:p14="http://schemas.microsoft.com/office/powerpoint/2010/main" val="3870158005"/>
              </p:ext>
            </p:extLst>
          </p:nvPr>
        </p:nvGraphicFramePr>
        <p:xfrm>
          <a:off x="954156" y="1342631"/>
          <a:ext cx="6510130" cy="4309176"/>
        </p:xfrm>
        <a:graphic>
          <a:graphicData uri="http://schemas.openxmlformats.org/drawingml/2006/table">
            <a:tbl>
              <a:tblPr firstRow="1" firstCol="1" bandRow="1">
                <a:tableStyleId>{5C22544A-7EE6-4342-B048-85BDC9FD1C3A}</a:tableStyleId>
              </a:tblPr>
              <a:tblGrid>
                <a:gridCol w="619557">
                  <a:extLst>
                    <a:ext uri="{9D8B030D-6E8A-4147-A177-3AD203B41FA5}">
                      <a16:colId xmlns:a16="http://schemas.microsoft.com/office/drawing/2014/main" val="2884884554"/>
                    </a:ext>
                  </a:extLst>
                </a:gridCol>
                <a:gridCol w="2531148">
                  <a:extLst>
                    <a:ext uri="{9D8B030D-6E8A-4147-A177-3AD203B41FA5}">
                      <a16:colId xmlns:a16="http://schemas.microsoft.com/office/drawing/2014/main" val="1040126104"/>
                    </a:ext>
                  </a:extLst>
                </a:gridCol>
                <a:gridCol w="1214147">
                  <a:extLst>
                    <a:ext uri="{9D8B030D-6E8A-4147-A177-3AD203B41FA5}">
                      <a16:colId xmlns:a16="http://schemas.microsoft.com/office/drawing/2014/main" val="2599200225"/>
                    </a:ext>
                  </a:extLst>
                </a:gridCol>
                <a:gridCol w="1058709">
                  <a:extLst>
                    <a:ext uri="{9D8B030D-6E8A-4147-A177-3AD203B41FA5}">
                      <a16:colId xmlns:a16="http://schemas.microsoft.com/office/drawing/2014/main" val="1930790358"/>
                    </a:ext>
                  </a:extLst>
                </a:gridCol>
                <a:gridCol w="1086569">
                  <a:extLst>
                    <a:ext uri="{9D8B030D-6E8A-4147-A177-3AD203B41FA5}">
                      <a16:colId xmlns:a16="http://schemas.microsoft.com/office/drawing/2014/main" val="1692582711"/>
                    </a:ext>
                  </a:extLst>
                </a:gridCol>
              </a:tblGrid>
              <a:tr h="102235">
                <a:tc rowSpan="2">
                  <a:txBody>
                    <a:bodyPr/>
                    <a:lstStyle/>
                    <a:p>
                      <a:pPr marL="0" marR="0" algn="ctr">
                        <a:lnSpc>
                          <a:spcPct val="107000"/>
                        </a:lnSpc>
                        <a:spcBef>
                          <a:spcPts val="0"/>
                        </a:spcBef>
                        <a:spcAft>
                          <a:spcPts val="0"/>
                        </a:spcAft>
                      </a:pPr>
                      <a:r>
                        <a:rPr lang="lv-LV" sz="1600" dirty="0">
                          <a:effectLst/>
                        </a:rPr>
                        <a:t>kods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lv-LV" sz="1600" dirty="0">
                          <a:effectLst/>
                        </a:rPr>
                        <a:t>Izmaksu pozīcijas nosaukums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lv-LV" sz="1600">
                          <a:effectLst/>
                        </a:rPr>
                        <a:t>KOPĀ</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rowSpan="2">
                  <a:txBody>
                    <a:bodyPr/>
                    <a:lstStyle/>
                    <a:p>
                      <a:pPr marL="0" marR="0" algn="ctr">
                        <a:lnSpc>
                          <a:spcPct val="107000"/>
                        </a:lnSpc>
                        <a:spcBef>
                          <a:spcPts val="0"/>
                        </a:spcBef>
                        <a:spcAft>
                          <a:spcPts val="0"/>
                        </a:spcAft>
                      </a:pPr>
                      <a:r>
                        <a:rPr lang="lv-LV" sz="1600">
                          <a:effectLst/>
                        </a:rPr>
                        <a:t>t.sk. PVN</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0061004"/>
                  </a:ext>
                </a:extLst>
              </a:tr>
              <a:tr h="262255">
                <a:tc vMerge="1">
                  <a:txBody>
                    <a:bodyPr/>
                    <a:lstStyle/>
                    <a:p>
                      <a:endParaRPr lang="lv-LV"/>
                    </a:p>
                  </a:txBody>
                  <a:tcPr/>
                </a:tc>
                <a:tc vMerge="1">
                  <a:txBody>
                    <a:bodyPr/>
                    <a:lstStyle/>
                    <a:p>
                      <a:endParaRPr lang="lv-LV"/>
                    </a:p>
                  </a:txBody>
                  <a:tcPr/>
                </a:tc>
                <a:tc>
                  <a:txBody>
                    <a:bodyPr/>
                    <a:lstStyle/>
                    <a:p>
                      <a:pPr marL="0" marR="0" algn="ctr">
                        <a:lnSpc>
                          <a:spcPct val="107000"/>
                        </a:lnSpc>
                        <a:spcBef>
                          <a:spcPts val="0"/>
                        </a:spcBef>
                        <a:spcAft>
                          <a:spcPts val="0"/>
                        </a:spcAft>
                      </a:pPr>
                      <a:r>
                        <a:rPr lang="lv-LV" sz="1600">
                          <a:effectLst/>
                        </a:rPr>
                        <a:t>EUR</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a:effectLst/>
                        </a:rPr>
                        <a:t>%</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lv-LV"/>
                    </a:p>
                  </a:txBody>
                  <a:tcPr/>
                </a:tc>
                <a:extLst>
                  <a:ext uri="{0D108BD9-81ED-4DB2-BD59-A6C34878D82A}">
                    <a16:rowId xmlns:a16="http://schemas.microsoft.com/office/drawing/2014/main" val="3451656196"/>
                  </a:ext>
                </a:extLst>
              </a:tr>
              <a:tr h="175260">
                <a:tc>
                  <a:txBody>
                    <a:bodyPr/>
                    <a:lstStyle/>
                    <a:p>
                      <a:pPr marL="0" marR="0" algn="ctr">
                        <a:lnSpc>
                          <a:spcPct val="107000"/>
                        </a:lnSpc>
                        <a:spcBef>
                          <a:spcPts val="0"/>
                        </a:spcBef>
                        <a:spcAft>
                          <a:spcPts val="0"/>
                        </a:spcAft>
                      </a:pPr>
                      <a:r>
                        <a:rPr lang="lv-LV" sz="1600">
                          <a:effectLst/>
                        </a:rPr>
                        <a:t>1</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2</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a:effectLst/>
                        </a:rPr>
                        <a:t>3</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a:effectLst/>
                        </a:rPr>
                        <a:t>4</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a:effectLst/>
                        </a:rPr>
                        <a:t>5</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0628701"/>
                  </a:ext>
                </a:extLst>
              </a:tr>
              <a:tr h="79375">
                <a:tc>
                  <a:txBody>
                    <a:bodyPr/>
                    <a:lstStyle/>
                    <a:p>
                      <a:pPr marL="0" marR="0" algn="ctr">
                        <a:lnSpc>
                          <a:spcPct val="107000"/>
                        </a:lnSpc>
                        <a:spcBef>
                          <a:spcPts val="0"/>
                        </a:spcBef>
                        <a:spcAft>
                          <a:spcPts val="0"/>
                        </a:spcAft>
                      </a:pPr>
                      <a:r>
                        <a:rPr lang="lv-LV" sz="1600" dirty="0">
                          <a:effectLst/>
                        </a:rPr>
                        <a:t>1</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lv-LV" sz="1600">
                          <a:effectLst/>
                        </a:rPr>
                        <a:t>Būvprojekta izstrāde un būvekspertīze</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19 250,00</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1,84</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3 340,91</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1864236"/>
                  </a:ext>
                </a:extLst>
              </a:tr>
              <a:tr h="107950">
                <a:tc>
                  <a:txBody>
                    <a:bodyPr/>
                    <a:lstStyle/>
                    <a:p>
                      <a:pPr marL="0" marR="0" algn="ctr">
                        <a:lnSpc>
                          <a:spcPct val="107000"/>
                        </a:lnSpc>
                        <a:spcBef>
                          <a:spcPts val="0"/>
                        </a:spcBef>
                        <a:spcAft>
                          <a:spcPts val="0"/>
                        </a:spcAft>
                      </a:pPr>
                      <a:r>
                        <a:rPr lang="lv-LV" sz="1600" dirty="0">
                          <a:effectLst/>
                        </a:rPr>
                        <a:t>2</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lv-LV" sz="1600">
                          <a:effectLst/>
                        </a:rPr>
                        <a:t>Autoruzraudzība</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5 050,00</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0,48</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876,45</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5000601"/>
                  </a:ext>
                </a:extLst>
              </a:tr>
              <a:tr h="136525">
                <a:tc>
                  <a:txBody>
                    <a:bodyPr/>
                    <a:lstStyle/>
                    <a:p>
                      <a:pPr marL="0" marR="0" algn="ctr">
                        <a:lnSpc>
                          <a:spcPct val="107000"/>
                        </a:lnSpc>
                        <a:spcBef>
                          <a:spcPts val="0"/>
                        </a:spcBef>
                        <a:spcAft>
                          <a:spcPts val="0"/>
                        </a:spcAft>
                      </a:pPr>
                      <a:r>
                        <a:rPr lang="lv-LV" sz="1600">
                          <a:effectLst/>
                        </a:rPr>
                        <a:t>3</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lv-LV" sz="1600">
                          <a:effectLst/>
                        </a:rPr>
                        <a:t>Būvuzraudzība</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13 160,00</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a:effectLst/>
                        </a:rPr>
                        <a:t>1,26</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a:effectLst/>
                        </a:rPr>
                        <a:t>2 283,97</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533431"/>
                  </a:ext>
                </a:extLst>
              </a:tr>
              <a:tr h="102235">
                <a:tc>
                  <a:txBody>
                    <a:bodyPr/>
                    <a:lstStyle/>
                    <a:p>
                      <a:pPr marL="0" marR="0" algn="ctr">
                        <a:lnSpc>
                          <a:spcPct val="107000"/>
                        </a:lnSpc>
                        <a:spcBef>
                          <a:spcPts val="0"/>
                        </a:spcBef>
                        <a:spcAft>
                          <a:spcPts val="0"/>
                        </a:spcAft>
                      </a:pPr>
                      <a:r>
                        <a:rPr lang="lv-LV" sz="1600">
                          <a:effectLst/>
                        </a:rPr>
                        <a:t>4</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lv-LV" sz="1600" dirty="0">
                          <a:effectLst/>
                        </a:rPr>
                        <a:t>Būvniecības izmaksas, t.sk.</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1 009 500,00</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96,42</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a:effectLst/>
                        </a:rPr>
                        <a:t>168 607,44</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7178016"/>
                  </a:ext>
                </a:extLst>
              </a:tr>
              <a:tr h="130810">
                <a:tc>
                  <a:txBody>
                    <a:bodyPr/>
                    <a:lstStyle/>
                    <a:p>
                      <a:pPr marL="0" marR="0" algn="ctr">
                        <a:lnSpc>
                          <a:spcPct val="107000"/>
                        </a:lnSpc>
                        <a:spcBef>
                          <a:spcPts val="0"/>
                        </a:spcBef>
                        <a:spcAft>
                          <a:spcPts val="0"/>
                        </a:spcAft>
                      </a:pPr>
                      <a:r>
                        <a:rPr lang="lv-LV" sz="1600">
                          <a:effectLst/>
                        </a:rPr>
                        <a:t>4.1.</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lv-LV" sz="1600">
                          <a:effectLst/>
                        </a:rPr>
                        <a:t>Jaunkūlu ielas brauktuves pārbūve (620 m)</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a:effectLst/>
                        </a:rPr>
                        <a:t>787 900,00</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75,26</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a:effectLst/>
                        </a:rPr>
                        <a:t>136 742,98</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1945291"/>
                  </a:ext>
                </a:extLst>
              </a:tr>
              <a:tr h="45085">
                <a:tc>
                  <a:txBody>
                    <a:bodyPr/>
                    <a:lstStyle/>
                    <a:p>
                      <a:pPr marL="0" marR="0" algn="ctr">
                        <a:lnSpc>
                          <a:spcPct val="107000"/>
                        </a:lnSpc>
                        <a:spcBef>
                          <a:spcPts val="0"/>
                        </a:spcBef>
                        <a:spcAft>
                          <a:spcPts val="0"/>
                        </a:spcAft>
                      </a:pPr>
                      <a:r>
                        <a:rPr lang="lv-LV" sz="1600">
                          <a:effectLst/>
                        </a:rPr>
                        <a:t>4.2.</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lv-LV" sz="1600">
                          <a:effectLst/>
                        </a:rPr>
                        <a:t>Apgaismojuma izbūve (620 m)</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a:effectLst/>
                        </a:rPr>
                        <a:t>74 200,00</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7,09</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12 877,69</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186863"/>
                  </a:ext>
                </a:extLst>
              </a:tr>
              <a:tr h="67945">
                <a:tc>
                  <a:txBody>
                    <a:bodyPr/>
                    <a:lstStyle/>
                    <a:p>
                      <a:pPr marL="0" marR="0" algn="ctr">
                        <a:lnSpc>
                          <a:spcPct val="107000"/>
                        </a:lnSpc>
                        <a:spcBef>
                          <a:spcPts val="0"/>
                        </a:spcBef>
                        <a:spcAft>
                          <a:spcPts val="0"/>
                        </a:spcAft>
                      </a:pPr>
                      <a:r>
                        <a:rPr lang="lv-LV" sz="1600">
                          <a:effectLst/>
                        </a:rPr>
                        <a:t>4.3.</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lv-LV" sz="1600">
                          <a:effectLst/>
                        </a:rPr>
                        <a:t>Kanalizācijas spiedvada izbūve (400 m)</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a:effectLst/>
                        </a:rPr>
                        <a:t>38 000,00</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3,63</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0,00</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8182759"/>
                  </a:ext>
                </a:extLst>
              </a:tr>
              <a:tr h="153670">
                <a:tc>
                  <a:txBody>
                    <a:bodyPr/>
                    <a:lstStyle/>
                    <a:p>
                      <a:pPr marL="0" marR="0" algn="ctr">
                        <a:lnSpc>
                          <a:spcPct val="107000"/>
                        </a:lnSpc>
                        <a:spcBef>
                          <a:spcPts val="0"/>
                        </a:spcBef>
                        <a:spcAft>
                          <a:spcPts val="0"/>
                        </a:spcAft>
                      </a:pPr>
                      <a:r>
                        <a:rPr lang="lv-LV" sz="1600">
                          <a:effectLst/>
                        </a:rPr>
                        <a:t>4.4.</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lv-LV" sz="1600" dirty="0">
                          <a:effectLst/>
                        </a:rPr>
                        <a:t>Apvienotā veloceliņa un gājēju celiņa izbūve (640 m)</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a:effectLst/>
                        </a:rPr>
                        <a:t>109 400,00</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10,45</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dirty="0">
                          <a:effectLst/>
                        </a:rPr>
                        <a:t>18 986,78</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168065"/>
                  </a:ext>
                </a:extLst>
              </a:tr>
              <a:tr h="175260">
                <a:tc>
                  <a:txBody>
                    <a:bodyPr/>
                    <a:lstStyle/>
                    <a:p>
                      <a:pPr>
                        <a:lnSpc>
                          <a:spcPct val="107000"/>
                        </a:lnSpc>
                      </a:pPr>
                      <a:endParaRPr lang="lv-LV" sz="1600">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lv-LV" sz="1600" b="1" dirty="0">
                          <a:effectLst/>
                        </a:rPr>
                        <a:t>KOPĀ</a:t>
                      </a:r>
                      <a:endParaRPr lang="lv-LV"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b="1" dirty="0">
                          <a:effectLst/>
                        </a:rPr>
                        <a:t>1 046 960,00</a:t>
                      </a:r>
                      <a:endParaRPr lang="lv-LV"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b="1" dirty="0">
                          <a:effectLst/>
                        </a:rPr>
                        <a:t>100,00</a:t>
                      </a:r>
                      <a:endParaRPr lang="lv-LV"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v-LV" sz="1600" b="1" dirty="0">
                          <a:effectLst/>
                        </a:rPr>
                        <a:t>175 108,76</a:t>
                      </a:r>
                      <a:endParaRPr lang="lv-LV"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2364529"/>
                  </a:ext>
                </a:extLst>
              </a:tr>
            </a:tbl>
          </a:graphicData>
        </a:graphic>
      </p:graphicFrame>
      <p:sp>
        <p:nvSpPr>
          <p:cNvPr id="7" name="TextBox 6">
            <a:extLst>
              <a:ext uri="{FF2B5EF4-FFF2-40B4-BE49-F238E27FC236}">
                <a16:creationId xmlns:a16="http://schemas.microsoft.com/office/drawing/2014/main" id="{30616CC2-88F8-DF49-9E04-9DAEB3A53696}"/>
              </a:ext>
            </a:extLst>
          </p:cNvPr>
          <p:cNvSpPr txBox="1"/>
          <p:nvPr/>
        </p:nvSpPr>
        <p:spPr>
          <a:xfrm>
            <a:off x="7921487" y="5515369"/>
            <a:ext cx="4184374" cy="954107"/>
          </a:xfrm>
          <a:prstGeom prst="rect">
            <a:avLst/>
          </a:prstGeom>
          <a:noFill/>
        </p:spPr>
        <p:txBody>
          <a:bodyPr wrap="square" rtlCol="0">
            <a:spAutoFit/>
          </a:bodyPr>
          <a:lstStyle/>
          <a:p>
            <a:r>
              <a:rPr lang="lv-LV" sz="1400" i="1" dirty="0"/>
              <a:t>Saskaņā ar Rīgas plānošanas reģiona Attīstības programmas 2022.-2027.gadam Rīcības plānu “5.1.1.1. pasākuma “Infrastruktūra uzņēmējdarbības atbalstam” RPR pašvaldību 1.kārtas projekti.</a:t>
            </a:r>
          </a:p>
        </p:txBody>
      </p:sp>
      <p:pic>
        <p:nvPicPr>
          <p:cNvPr id="10" name="Attēls 9">
            <a:extLst>
              <a:ext uri="{FF2B5EF4-FFF2-40B4-BE49-F238E27FC236}">
                <a16:creationId xmlns:a16="http://schemas.microsoft.com/office/drawing/2014/main" id="{8C4C54E2-FE1B-264C-F8D0-F156D3B81E65}"/>
              </a:ext>
            </a:extLst>
          </p:cNvPr>
          <p:cNvPicPr>
            <a:picLocks noChangeAspect="1"/>
          </p:cNvPicPr>
          <p:nvPr/>
        </p:nvPicPr>
        <p:blipFill>
          <a:blip r:embed="rId2"/>
          <a:stretch>
            <a:fillRect/>
          </a:stretch>
        </p:blipFill>
        <p:spPr>
          <a:xfrm>
            <a:off x="7726681" y="1342631"/>
            <a:ext cx="3855720" cy="4023360"/>
          </a:xfrm>
          <a:prstGeom prst="rect">
            <a:avLst/>
          </a:prstGeom>
        </p:spPr>
      </p:pic>
    </p:spTree>
    <p:extLst>
      <p:ext uri="{BB962C8B-B14F-4D97-AF65-F5344CB8AC3E}">
        <p14:creationId xmlns:p14="http://schemas.microsoft.com/office/powerpoint/2010/main" val="246068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3E83F6C-B4A2-03F6-0301-EB1C40EF6956}"/>
              </a:ext>
            </a:extLst>
          </p:cNvPr>
          <p:cNvSpPr>
            <a:spLocks noGrp="1"/>
          </p:cNvSpPr>
          <p:nvPr>
            <p:ph type="title"/>
          </p:nvPr>
        </p:nvSpPr>
        <p:spPr/>
        <p:txBody>
          <a:bodyPr/>
          <a:lstStyle/>
          <a:p>
            <a:r>
              <a:rPr lang="lv-LV" dirty="0"/>
              <a:t>Sasniedzamie</a:t>
            </a:r>
            <a:r>
              <a:rPr lang="en-US" dirty="0"/>
              <a:t> </a:t>
            </a:r>
            <a:r>
              <a:rPr lang="lv-LV" dirty="0"/>
              <a:t>rādītāji</a:t>
            </a:r>
            <a:r>
              <a:rPr lang="en-US" dirty="0"/>
              <a:t> un </a:t>
            </a:r>
            <a:r>
              <a:rPr lang="lv-LV" dirty="0"/>
              <a:t>ieguvumi</a:t>
            </a:r>
          </a:p>
        </p:txBody>
      </p:sp>
      <p:graphicFrame>
        <p:nvGraphicFramePr>
          <p:cNvPr id="5" name="Tabula 4">
            <a:extLst>
              <a:ext uri="{FF2B5EF4-FFF2-40B4-BE49-F238E27FC236}">
                <a16:creationId xmlns:a16="http://schemas.microsoft.com/office/drawing/2014/main" id="{E7114332-0A78-8CB2-D4B3-5D476AC092B4}"/>
              </a:ext>
            </a:extLst>
          </p:cNvPr>
          <p:cNvGraphicFramePr>
            <a:graphicFrameLocks noGrp="1"/>
          </p:cNvGraphicFramePr>
          <p:nvPr>
            <p:extLst>
              <p:ext uri="{D42A27DB-BD31-4B8C-83A1-F6EECF244321}">
                <p14:modId xmlns:p14="http://schemas.microsoft.com/office/powerpoint/2010/main" val="2430627296"/>
              </p:ext>
            </p:extLst>
          </p:nvPr>
        </p:nvGraphicFramePr>
        <p:xfrm>
          <a:off x="958575" y="1493203"/>
          <a:ext cx="5137426" cy="4485640"/>
        </p:xfrm>
        <a:graphic>
          <a:graphicData uri="http://schemas.openxmlformats.org/drawingml/2006/table">
            <a:tbl>
              <a:tblPr firstRow="1" bandRow="1">
                <a:tableStyleId>{5C22544A-7EE6-4342-B048-85BDC9FD1C3A}</a:tableStyleId>
              </a:tblPr>
              <a:tblGrid>
                <a:gridCol w="1744621">
                  <a:extLst>
                    <a:ext uri="{9D8B030D-6E8A-4147-A177-3AD203B41FA5}">
                      <a16:colId xmlns:a16="http://schemas.microsoft.com/office/drawing/2014/main" val="667584412"/>
                    </a:ext>
                  </a:extLst>
                </a:gridCol>
                <a:gridCol w="1471239">
                  <a:extLst>
                    <a:ext uri="{9D8B030D-6E8A-4147-A177-3AD203B41FA5}">
                      <a16:colId xmlns:a16="http://schemas.microsoft.com/office/drawing/2014/main" val="1876549352"/>
                    </a:ext>
                  </a:extLst>
                </a:gridCol>
                <a:gridCol w="1921566">
                  <a:extLst>
                    <a:ext uri="{9D8B030D-6E8A-4147-A177-3AD203B41FA5}">
                      <a16:colId xmlns:a16="http://schemas.microsoft.com/office/drawing/2014/main" val="1101547436"/>
                    </a:ext>
                  </a:extLst>
                </a:gridCol>
              </a:tblGrid>
              <a:tr h="370840">
                <a:tc>
                  <a:txBody>
                    <a:bodyPr/>
                    <a:lstStyle/>
                    <a:p>
                      <a:r>
                        <a:rPr lang="lv-LV" sz="1800" noProof="0" dirty="0">
                          <a:latin typeface="+mn-lt"/>
                        </a:rPr>
                        <a:t>Rādītājs</a:t>
                      </a:r>
                    </a:p>
                  </a:txBody>
                  <a:tcPr anchor="ctr" anchorCtr="1"/>
                </a:tc>
                <a:tc>
                  <a:txBody>
                    <a:bodyPr/>
                    <a:lstStyle/>
                    <a:p>
                      <a:endParaRPr lang="lv-LV" sz="1800">
                        <a:latin typeface="+mn-lt"/>
                      </a:endParaRPr>
                    </a:p>
                  </a:txBody>
                  <a:tcPr anchor="ctr" anchorCtr="1"/>
                </a:tc>
                <a:tc>
                  <a:txBody>
                    <a:bodyPr/>
                    <a:lstStyle/>
                    <a:p>
                      <a:r>
                        <a:rPr lang="lv-LV" sz="1800" noProof="0" dirty="0">
                          <a:latin typeface="+mn-lt"/>
                        </a:rPr>
                        <a:t>Rezultāta rādītājs</a:t>
                      </a:r>
                    </a:p>
                  </a:txBody>
                  <a:tcPr anchor="ctr" anchorCtr="1"/>
                </a:tc>
                <a:extLst>
                  <a:ext uri="{0D108BD9-81ED-4DB2-BD59-A6C34878D82A}">
                    <a16:rowId xmlns:a16="http://schemas.microsoft.com/office/drawing/2014/main" val="1493493462"/>
                  </a:ext>
                </a:extLst>
              </a:tr>
              <a:tr h="759887">
                <a:tc>
                  <a:txBody>
                    <a:bodyPr/>
                    <a:lstStyle/>
                    <a:p>
                      <a:pPr algn="l"/>
                      <a:r>
                        <a:rPr lang="lv-LV" sz="1800" noProof="0" dirty="0">
                          <a:latin typeface="+mn-lt"/>
                        </a:rPr>
                        <a:t>Atbalstīto komersantu skaits</a:t>
                      </a:r>
                    </a:p>
                  </a:txBody>
                  <a:tcPr anchor="ctr"/>
                </a:tc>
                <a:tc>
                  <a:txBody>
                    <a:bodyPr/>
                    <a:lstStyle/>
                    <a:p>
                      <a:endParaRPr lang="lv-LV" sz="1800" dirty="0">
                        <a:latin typeface="+mn-lt"/>
                      </a:endParaRPr>
                    </a:p>
                  </a:txBody>
                  <a:tcPr anchor="ctr" anchorCtr="1"/>
                </a:tc>
                <a:tc>
                  <a:txBody>
                    <a:bodyPr/>
                    <a:lstStyle/>
                    <a:p>
                      <a:r>
                        <a:rPr lang="en-US" sz="1800" dirty="0">
                          <a:latin typeface="+mn-lt"/>
                        </a:rPr>
                        <a:t>14</a:t>
                      </a:r>
                      <a:endParaRPr lang="lv-LV" sz="1800" dirty="0">
                        <a:latin typeface="+mn-lt"/>
                      </a:endParaRPr>
                    </a:p>
                  </a:txBody>
                  <a:tcPr anchor="ctr" anchorCtr="1"/>
                </a:tc>
                <a:extLst>
                  <a:ext uri="{0D108BD9-81ED-4DB2-BD59-A6C34878D82A}">
                    <a16:rowId xmlns:a16="http://schemas.microsoft.com/office/drawing/2014/main" val="4019553280"/>
                  </a:ext>
                </a:extLst>
              </a:tr>
              <a:tr h="370840">
                <a:tc>
                  <a:txBody>
                    <a:bodyPr/>
                    <a:lstStyle/>
                    <a:p>
                      <a:pPr algn="l"/>
                      <a:r>
                        <a:rPr lang="lv-LV" sz="1800" dirty="0">
                          <a:effectLst/>
                          <a:latin typeface="+mn-lt"/>
                          <a:ea typeface="Calibri" panose="020F0502020204030204" pitchFamily="34" charset="0"/>
                          <a:cs typeface="Calibri" panose="020F0502020204030204" pitchFamily="34" charset="0"/>
                        </a:rPr>
                        <a:t>Darba algu fonda pieaugums privātajos komersantos </a:t>
                      </a:r>
                      <a:endParaRPr lang="lv-LV" sz="1800" dirty="0">
                        <a:latin typeface="+mn-lt"/>
                      </a:endParaRPr>
                    </a:p>
                  </a:txBody>
                  <a:tcPr anchor="ctr"/>
                </a:tc>
                <a:tc>
                  <a:txBody>
                    <a:bodyPr/>
                    <a:lstStyle/>
                    <a:p>
                      <a:endParaRPr lang="lv-LV" sz="1800">
                        <a:latin typeface="+mn-lt"/>
                      </a:endParaRPr>
                    </a:p>
                  </a:txBody>
                  <a:tcPr anchor="ctr" anchorCtr="1"/>
                </a:tc>
                <a:tc>
                  <a:txBody>
                    <a:bodyPr/>
                    <a:lstStyle/>
                    <a:p>
                      <a:r>
                        <a:rPr lang="en-US" sz="1800" dirty="0">
                          <a:latin typeface="+mn-lt"/>
                        </a:rPr>
                        <a:t>EUR 319 323</a:t>
                      </a:r>
                      <a:endParaRPr lang="lv-LV" sz="1800" dirty="0">
                        <a:latin typeface="+mn-lt"/>
                      </a:endParaRPr>
                    </a:p>
                  </a:txBody>
                  <a:tcPr anchor="ctr" anchorCtr="1"/>
                </a:tc>
                <a:extLst>
                  <a:ext uri="{0D108BD9-81ED-4DB2-BD59-A6C34878D82A}">
                    <a16:rowId xmlns:a16="http://schemas.microsoft.com/office/drawing/2014/main" val="1090043811"/>
                  </a:ext>
                </a:extLst>
              </a:tr>
              <a:tr h="370840">
                <a:tc>
                  <a:txBody>
                    <a:bodyPr/>
                    <a:lstStyle/>
                    <a:p>
                      <a:pPr algn="l"/>
                      <a:r>
                        <a:rPr lang="lv-LV" sz="1800" dirty="0">
                          <a:effectLst/>
                          <a:latin typeface="+mn-lt"/>
                          <a:ea typeface="Calibri" panose="020F0502020204030204" pitchFamily="34" charset="0"/>
                          <a:cs typeface="Calibri" panose="020F0502020204030204" pitchFamily="34" charset="0"/>
                        </a:rPr>
                        <a:t>Privātās nefinanšu investīcijas nemateriālajos ieguldījumos un pamatlīdzekļos </a:t>
                      </a:r>
                      <a:endParaRPr lang="lv-LV" sz="1800" dirty="0">
                        <a:latin typeface="+mn-lt"/>
                      </a:endParaRPr>
                    </a:p>
                  </a:txBody>
                  <a:tcPr anchor="ctr"/>
                </a:tc>
                <a:tc>
                  <a:txBody>
                    <a:bodyPr/>
                    <a:lstStyle/>
                    <a:p>
                      <a:endParaRPr lang="lv-LV" sz="1800" dirty="0">
                        <a:latin typeface="+mn-lt"/>
                      </a:endParaRPr>
                    </a:p>
                  </a:txBody>
                  <a:tcPr anchor="ctr" anchorCtr="1"/>
                </a:tc>
                <a:tc>
                  <a:txBody>
                    <a:bodyPr/>
                    <a:lstStyle/>
                    <a:p>
                      <a:r>
                        <a:rPr lang="en-US" sz="1800" dirty="0">
                          <a:latin typeface="+mn-lt"/>
                        </a:rPr>
                        <a:t>EUR 425 786</a:t>
                      </a:r>
                      <a:endParaRPr lang="lv-LV" sz="1800" dirty="0">
                        <a:latin typeface="+mn-lt"/>
                      </a:endParaRPr>
                    </a:p>
                  </a:txBody>
                  <a:tcPr anchor="ctr" anchorCtr="1"/>
                </a:tc>
                <a:extLst>
                  <a:ext uri="{0D108BD9-81ED-4DB2-BD59-A6C34878D82A}">
                    <a16:rowId xmlns:a16="http://schemas.microsoft.com/office/drawing/2014/main" val="4023365322"/>
                  </a:ext>
                </a:extLst>
              </a:tr>
            </a:tbl>
          </a:graphicData>
        </a:graphic>
      </p:graphicFrame>
      <p:pic>
        <p:nvPicPr>
          <p:cNvPr id="9" name="Grafika 8" descr="Rokasspiediens">
            <a:extLst>
              <a:ext uri="{FF2B5EF4-FFF2-40B4-BE49-F238E27FC236}">
                <a16:creationId xmlns:a16="http://schemas.microsoft.com/office/drawing/2014/main" id="{0C23911E-2CBF-04D0-59BE-5C7567D77B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70088" y="1879203"/>
            <a:ext cx="914400" cy="914400"/>
          </a:xfrm>
          <a:prstGeom prst="rect">
            <a:avLst/>
          </a:prstGeom>
        </p:spPr>
      </p:pic>
      <p:pic>
        <p:nvPicPr>
          <p:cNvPr id="13" name="Grafika 12" descr="Eiro">
            <a:extLst>
              <a:ext uri="{FF2B5EF4-FFF2-40B4-BE49-F238E27FC236}">
                <a16:creationId xmlns:a16="http://schemas.microsoft.com/office/drawing/2014/main" id="{B8740FE1-62D4-56CC-1F4B-206EE288A8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58289" y="4722337"/>
            <a:ext cx="914400" cy="812476"/>
          </a:xfrm>
          <a:prstGeom prst="rect">
            <a:avLst/>
          </a:prstGeom>
        </p:spPr>
      </p:pic>
      <p:pic>
        <p:nvPicPr>
          <p:cNvPr id="15" name="Grafika 14" descr="Celtnieks">
            <a:extLst>
              <a:ext uri="{FF2B5EF4-FFF2-40B4-BE49-F238E27FC236}">
                <a16:creationId xmlns:a16="http://schemas.microsoft.com/office/drawing/2014/main" id="{19896597-1DC7-CD14-189D-3CC37D3E6F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58289" y="3162222"/>
            <a:ext cx="914400" cy="914400"/>
          </a:xfrm>
          <a:prstGeom prst="rect">
            <a:avLst/>
          </a:prstGeom>
        </p:spPr>
      </p:pic>
      <p:pic>
        <p:nvPicPr>
          <p:cNvPr id="17" name="Attēls 16">
            <a:extLst>
              <a:ext uri="{FF2B5EF4-FFF2-40B4-BE49-F238E27FC236}">
                <a16:creationId xmlns:a16="http://schemas.microsoft.com/office/drawing/2014/main" id="{308DDF0C-D7EE-93A5-250F-A68041875088}"/>
              </a:ext>
            </a:extLst>
          </p:cNvPr>
          <p:cNvPicPr>
            <a:picLocks noChangeAspect="1"/>
          </p:cNvPicPr>
          <p:nvPr/>
        </p:nvPicPr>
        <p:blipFill>
          <a:blip r:embed="rId8"/>
          <a:stretch>
            <a:fillRect/>
          </a:stretch>
        </p:blipFill>
        <p:spPr>
          <a:xfrm>
            <a:off x="6605056" y="1498283"/>
            <a:ext cx="3775577" cy="4480560"/>
          </a:xfrm>
          <a:prstGeom prst="rect">
            <a:avLst/>
          </a:prstGeom>
        </p:spPr>
      </p:pic>
    </p:spTree>
    <p:extLst>
      <p:ext uri="{BB962C8B-B14F-4D97-AF65-F5344CB8AC3E}">
        <p14:creationId xmlns:p14="http://schemas.microsoft.com/office/powerpoint/2010/main" val="263628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E82CB4A2-B07F-FABD-AA0F-BAA92D9DB9EF}"/>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lv-LV" dirty="0"/>
              <a:t>Paldies</a:t>
            </a:r>
            <a:r>
              <a:rPr lang="en-US" dirty="0"/>
              <a:t> </a:t>
            </a:r>
            <a:endParaRPr lang="lv-LV" dirty="0"/>
          </a:p>
        </p:txBody>
      </p:sp>
    </p:spTree>
    <p:extLst>
      <p:ext uri="{BB962C8B-B14F-4D97-AF65-F5344CB8AC3E}">
        <p14:creationId xmlns:p14="http://schemas.microsoft.com/office/powerpoint/2010/main" val="1562569207"/>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64</TotalTime>
  <Words>516</Words>
  <Application>Microsoft Office PowerPoint</Application>
  <PresentationFormat>Platekrāna</PresentationFormat>
  <Paragraphs>187</Paragraphs>
  <Slides>6</Slides>
  <Notes>1</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6</vt:i4>
      </vt:variant>
    </vt:vector>
  </HeadingPairs>
  <TitlesOfParts>
    <vt:vector size="11" baseType="lpstr">
      <vt:lpstr>Arial</vt:lpstr>
      <vt:lpstr>Arial Narrow</vt:lpstr>
      <vt:lpstr>Calibri</vt:lpstr>
      <vt:lpstr>Calibri Light</vt:lpstr>
      <vt:lpstr>Office dizains</vt:lpstr>
      <vt:lpstr>Projekts</vt:lpstr>
      <vt:lpstr>Projekta teritorijā esošie komersanti</vt:lpstr>
      <vt:lpstr>Satiksmes intensitāte un ielas stāvoklis</vt:lpstr>
      <vt:lpstr>Projekta ieguldījumi un finansēšanas avoti</vt:lpstr>
      <vt:lpstr>Sasniedzamie rādītāji un ieguvumi</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Ivars Bergs</dc:creator>
  <cp:lastModifiedBy>Ivars Bergs</cp:lastModifiedBy>
  <cp:revision>7</cp:revision>
  <dcterms:created xsi:type="dcterms:W3CDTF">2024-06-20T07:23:06Z</dcterms:created>
  <dcterms:modified xsi:type="dcterms:W3CDTF">2024-06-20T08:45:06Z</dcterms:modified>
</cp:coreProperties>
</file>