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311" r:id="rId5"/>
    <p:sldId id="312" r:id="rId6"/>
    <p:sldId id="309" r:id="rId7"/>
    <p:sldId id="31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19" autoAdjust="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7/4/2024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293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7/4/2024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98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7/4/2024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331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7/4/2024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611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7/4/2024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808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7/4/2024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771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7/4/2024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701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7/4/2024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302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7/4/2024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826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7/4/2024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6014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6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F2F2D-F395-4CB8-9369-CF1D82E35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61197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/>
              <a:t>Par jaunāka vecuma grupas izveidi CPII «Riekstiņš»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FF7A14-F228-4DC5-8737-A9B09BBF43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lv-LV" sz="1700" dirty="0">
                <a:latin typeface="Arial" panose="020B0604020202020204" pitchFamily="34" charset="0"/>
                <a:cs typeface="Arial" panose="020B0604020202020204" pitchFamily="34" charset="0"/>
              </a:rPr>
              <a:t>Saskaņā ar Ādažu novada pašvaldības domes 2024.gada 30.maija lēmumu Nr.216 nolemts, ka  </a:t>
            </a:r>
          </a:p>
          <a:p>
            <a:pPr marL="0" lvl="0" indent="0" algn="just">
              <a:spcAft>
                <a:spcPts val="600"/>
              </a:spcAft>
              <a:buNone/>
            </a:pPr>
            <a:r>
              <a:rPr lang="lv-LV" sz="17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</a:t>
            </a:r>
            <a:r>
              <a:rPr lang="lv-LV" sz="17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 2024. gada 1. septembra palielināt skaitu par 16 izglītojamajiem</a:t>
            </a:r>
            <a:r>
              <a:rPr lang="lv-LV" sz="17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pirmsskolas izglītības iestādē “Riekstiņš”</a:t>
            </a:r>
            <a:r>
              <a:rPr lang="lv-LV" sz="17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t.sk.</a:t>
            </a:r>
            <a:r>
              <a:rPr lang="lv-LV" sz="17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742950" lvl="1" indent="-285750" algn="just">
              <a:spcAft>
                <a:spcPts val="600"/>
              </a:spcAft>
              <a:buFont typeface="+mj-lt"/>
              <a:buAutoNum type="arabicPeriod"/>
            </a:pPr>
            <a:r>
              <a:rPr lang="lv-LV" sz="17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grupās no Nr.7 līdz Nr.13 - līdz 22 izglītojamajiem (katrā);</a:t>
            </a:r>
            <a:endParaRPr lang="lv-LV" sz="17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spcAft>
                <a:spcPts val="600"/>
              </a:spcAft>
              <a:buFont typeface="+mj-lt"/>
              <a:buAutoNum type="arabicPeriod"/>
            </a:pPr>
            <a:r>
              <a:rPr lang="lv-LV" sz="17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grupās Nr.2 un Nr.4 - </a:t>
            </a:r>
            <a:r>
              <a:rPr lang="lv-LV" sz="17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līdz 21 izglītojamajam (katrā). </a:t>
            </a:r>
            <a:endParaRPr lang="lv-LV" sz="1700" b="1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lv-LV" sz="1700" dirty="0">
                <a:latin typeface="Arial" panose="020B0604020202020204" pitchFamily="34" charset="0"/>
                <a:cs typeface="Arial" panose="020B0604020202020204" pitchFamily="34" charset="0"/>
              </a:rPr>
              <a:t>Uzņemot bērnus un veicot grupu komplektāciju CPII «Riekstiņš» saskaņā ar domes lēmumu, tika veikta bērnu rotācija pa grupām, lai neveidotos situācija, kad 5-6 gadīgiem bērniem pievienotu 2 jaunākā vecuma bērnus, jo uzņemamo bērnu vecums rindā ir no 1,6 – 3 gadiem. </a:t>
            </a:r>
          </a:p>
          <a:p>
            <a:r>
              <a:rPr lang="lv-LV" sz="1700" dirty="0">
                <a:latin typeface="Arial" panose="020B0604020202020204" pitchFamily="34" charset="0"/>
                <a:cs typeface="Arial" panose="020B0604020202020204" pitchFamily="34" charset="0"/>
              </a:rPr>
              <a:t>Lai nokomplektētu grupas jaunajam mācību gadam, pēc esošās situācijas ir jāveido vēl viena jaunākā vecuma grupa, tad iestādē būs 4 jaunākā vecuma grupas. </a:t>
            </a:r>
          </a:p>
          <a:p>
            <a:pPr marL="457200" lvl="1" indent="0" algn="just">
              <a:spcAft>
                <a:spcPts val="600"/>
              </a:spcAft>
              <a:buNone/>
            </a:pPr>
            <a:endParaRPr lang="lv-LV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1942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44E8E-CA66-48D4-A5E7-F62C35D0D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6140" y="531076"/>
            <a:ext cx="10058400" cy="915664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/>
              <a:t>Organizatoriskās un finanšu sekas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2FDCD-A910-41F2-9BE0-FCCEC868B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0" y="1998133"/>
            <a:ext cx="10520680" cy="3870959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2400" b="1" dirty="0">
                <a:latin typeface="Arial" panose="020B0604020202020204" pitchFamily="34" charset="0"/>
                <a:cs typeface="Arial" panose="020B0604020202020204" pitchFamily="34" charset="0"/>
              </a:rPr>
              <a:t>papildus uzņemamo</a:t>
            </a:r>
            <a:r>
              <a:rPr lang="lv-LV" sz="2400" dirty="0">
                <a:latin typeface="Arial" panose="020B0604020202020204" pitchFamily="34" charset="0"/>
                <a:cs typeface="Arial" panose="020B0604020202020204" pitchFamily="34" charset="0"/>
              </a:rPr>
              <a:t> bērnu skaits uz 2024./2025. </a:t>
            </a:r>
            <a:r>
              <a:rPr lang="lv-LV" sz="2400" dirty="0" err="1">
                <a:latin typeface="Arial" panose="020B0604020202020204" pitchFamily="34" charset="0"/>
                <a:cs typeface="Arial" panose="020B0604020202020204" pitchFamily="34" charset="0"/>
              </a:rPr>
              <a:t>m.g</a:t>
            </a:r>
            <a:r>
              <a:rPr lang="lv-LV" sz="2400" dirty="0">
                <a:latin typeface="Arial" panose="020B0604020202020204" pitchFamily="34" charset="0"/>
                <a:cs typeface="Arial" panose="020B0604020202020204" pitchFamily="34" charset="0"/>
              </a:rPr>
              <a:t>. no 16 bērniem </a:t>
            </a:r>
            <a:r>
              <a:rPr lang="lv-LV" sz="2400" b="1" dirty="0">
                <a:latin typeface="Arial" panose="020B0604020202020204" pitchFamily="34" charset="0"/>
                <a:cs typeface="Arial" panose="020B0604020202020204" pitchFamily="34" charset="0"/>
              </a:rPr>
              <a:t>jāsamazina līdz 14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lv-LV" sz="2400" dirty="0">
                <a:latin typeface="Arial" panose="020B0604020202020204" pitchFamily="34" charset="0"/>
                <a:cs typeface="Arial" panose="020B0604020202020204" pitchFamily="34" charset="0"/>
              </a:rPr>
              <a:t> nepieciešams </a:t>
            </a:r>
            <a:r>
              <a:rPr lang="lv-LV" sz="2400" b="1" dirty="0">
                <a:latin typeface="Arial" panose="020B0604020202020204" pitchFamily="34" charset="0"/>
                <a:cs typeface="Arial" panose="020B0604020202020204" pitchFamily="34" charset="0"/>
              </a:rPr>
              <a:t>papildus finansējums</a:t>
            </a:r>
            <a:r>
              <a:rPr lang="lv-LV" sz="2400" dirty="0">
                <a:latin typeface="Arial" panose="020B0604020202020204" pitchFamily="34" charset="0"/>
                <a:cs typeface="Arial" panose="020B0604020202020204" pitchFamily="34" charset="0"/>
              </a:rPr>
              <a:t> grupas pielāgošanai jaunāka vecuma bērniem </a:t>
            </a:r>
            <a:r>
              <a:rPr lang="lv-LV" sz="2400" b="1" dirty="0">
                <a:latin typeface="Arial" panose="020B0604020202020204" pitchFamily="34" charset="0"/>
                <a:cs typeface="Arial" panose="020B0604020202020204" pitchFamily="34" charset="0"/>
              </a:rPr>
              <a:t>EUR 2300.00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lv-LV" sz="2400" dirty="0">
                <a:latin typeface="Arial" panose="020B0604020202020204" pitchFamily="34" charset="0"/>
                <a:cs typeface="Arial" panose="020B0604020202020204" pitchFamily="34" charset="0"/>
              </a:rPr>
              <a:t> lai nodrošinātu pedagoģisko darbu jaunākā vecuma grupā, kurā bērnu skaits ir 20, nepieciešama jauna štata vieta – </a:t>
            </a:r>
            <a:r>
              <a:rPr lang="lv-LV" sz="2400" b="1" dirty="0">
                <a:latin typeface="Arial" panose="020B0604020202020204" pitchFamily="34" charset="0"/>
                <a:cs typeface="Arial" panose="020B0604020202020204" pitchFamily="34" charset="0"/>
              </a:rPr>
              <a:t>skolotāja palīgs</a:t>
            </a:r>
          </a:p>
        </p:txBody>
      </p:sp>
    </p:spTree>
    <p:extLst>
      <p:ext uri="{BB962C8B-B14F-4D97-AF65-F5344CB8AC3E}">
        <p14:creationId xmlns:p14="http://schemas.microsoft.com/office/powerpoint/2010/main" val="645790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9133E-61B8-4A1A-A453-C4C250BBE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3600" b="1" dirty="0"/>
              <a:t>Nepieciešamais papildus pašvaldības finansējums skolotāja palīga amatam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F19E9A68-9970-4849-A510-A6AD08FB3C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7812710"/>
              </p:ext>
            </p:extLst>
          </p:nvPr>
        </p:nvGraphicFramePr>
        <p:xfrm>
          <a:off x="1439333" y="2687320"/>
          <a:ext cx="8751147" cy="2773680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5537200">
                  <a:extLst>
                    <a:ext uri="{9D8B030D-6E8A-4147-A177-3AD203B41FA5}">
                      <a16:colId xmlns:a16="http://schemas.microsoft.com/office/drawing/2014/main" val="1868466111"/>
                    </a:ext>
                  </a:extLst>
                </a:gridCol>
                <a:gridCol w="3213947">
                  <a:extLst>
                    <a:ext uri="{9D8B030D-6E8A-4147-A177-3AD203B41FA5}">
                      <a16:colId xmlns:a16="http://schemas.microsoft.com/office/drawing/2014/main" val="21422161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lv-LV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Pašvaldības finansējuma pieaugums mēnesī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EUR 964.41 (alga + 3,7 % piemaksa)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3682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Pašvaldības finansējuma pieaugums  4 mēnešos </a:t>
                      </a:r>
                      <a:r>
                        <a:rPr lang="lv-LV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(līdz 2024.gada beigām)</a:t>
                      </a:r>
                      <a:endParaRPr lang="lv-LV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EUR 3857.64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65165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Pašvaldības finansējuma pieaugums  4 mēnešos ar DD nodokli </a:t>
                      </a:r>
                      <a:r>
                        <a:rPr lang="lv-LV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(līdz 2024.gada beigām)</a:t>
                      </a:r>
                      <a:endParaRPr lang="lv-LV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EUR 4767.66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27450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Pašvaldības finansējuma pieaugums  12 mēnešos ar DD nodokli </a:t>
                      </a:r>
                      <a:r>
                        <a:rPr lang="lv-LV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(2025.gadā)</a:t>
                      </a:r>
                      <a:endParaRPr lang="lv-LV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lv-LV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EUR 16090.84</a:t>
                      </a:r>
                      <a:endParaRPr lang="lv-LV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10143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7771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3BF45A6-F180-4284-9EE8-8C935E17300A}"/>
              </a:ext>
            </a:extLst>
          </p:cNvPr>
          <p:cNvSpPr txBox="1"/>
          <p:nvPr/>
        </p:nvSpPr>
        <p:spPr>
          <a:xfrm>
            <a:off x="1202267" y="855133"/>
            <a:ext cx="103632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2400" dirty="0">
                <a:latin typeface="Arial" panose="020B0604020202020204" pitchFamily="34" charset="0"/>
                <a:cs typeface="Arial" panose="020B0604020202020204" pitchFamily="34" charset="0"/>
              </a:rPr>
              <a:t>Lūgums nākotnē izglītības nodaļai sekot līdzi bērnu proporcijai pa vecumiem pie bērnu uzņemšanas iestādēs.</a:t>
            </a:r>
          </a:p>
          <a:p>
            <a:pPr algn="just"/>
            <a:endParaRPr lang="lv-LV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lv-LV" sz="2400">
                <a:latin typeface="Arial" panose="020B0604020202020204" pitchFamily="34" charset="0"/>
                <a:cs typeface="Arial" panose="020B0604020202020204" pitchFamily="34" charset="0"/>
              </a:rPr>
              <a:t>Atbalstīt jaunākā </a:t>
            </a:r>
            <a:r>
              <a:rPr lang="lv-LV" sz="2400" dirty="0">
                <a:latin typeface="Arial" panose="020B0604020202020204" pitchFamily="34" charset="0"/>
                <a:cs typeface="Arial" panose="020B0604020202020204" pitchFamily="34" charset="0"/>
              </a:rPr>
              <a:t>vecuma grupas izveidi, </a:t>
            </a:r>
            <a:r>
              <a:rPr lang="lv-LV" sz="2400" u="sng" dirty="0">
                <a:latin typeface="Arial" panose="020B0604020202020204" pitchFamily="34" charset="0"/>
                <a:cs typeface="Arial" panose="020B0604020202020204" pitchFamily="34" charset="0"/>
              </a:rPr>
              <a:t>pie iepriekš minētajiem nosacījumiem</a:t>
            </a:r>
            <a:r>
              <a:rPr lang="lv-LV" sz="2400" dirty="0">
                <a:latin typeface="Arial" panose="020B0604020202020204" pitchFamily="34" charset="0"/>
                <a:cs typeface="Arial" panose="020B0604020202020204" pitchFamily="34" charset="0"/>
              </a:rPr>
              <a:t>, bērniem droša un kvalitatīva izglītības procesa nodrošināšanai.</a:t>
            </a:r>
          </a:p>
          <a:p>
            <a:pPr algn="just"/>
            <a:endParaRPr lang="lv-LV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lv-LV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lv-LV" sz="2400" dirty="0">
                <a:latin typeface="Arial" panose="020B0604020202020204" pitchFamily="34" charset="0"/>
                <a:cs typeface="Arial" panose="020B0604020202020204" pitchFamily="34" charset="0"/>
              </a:rPr>
              <a:t>Paldies!</a:t>
            </a:r>
          </a:p>
          <a:p>
            <a:endParaRPr lang="lv-LV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36165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">
      <a:dk1>
        <a:srgbClr val="000000"/>
      </a:dk1>
      <a:lt1>
        <a:srgbClr val="FFFFFF"/>
      </a:lt1>
      <a:dk2>
        <a:srgbClr val="243541"/>
      </a:dk2>
      <a:lt2>
        <a:srgbClr val="E2E5E8"/>
      </a:lt2>
      <a:accent1>
        <a:srgbClr val="E88B33"/>
      </a:accent1>
      <a:accent2>
        <a:srgbClr val="AEA33A"/>
      </a:accent2>
      <a:accent3>
        <a:srgbClr val="8CAB4A"/>
      </a:accent3>
      <a:accent4>
        <a:srgbClr val="57B636"/>
      </a:accent4>
      <a:accent5>
        <a:srgbClr val="2EBA43"/>
      </a:accent5>
      <a:accent6>
        <a:srgbClr val="33B67D"/>
      </a:accent6>
      <a:hlink>
        <a:srgbClr val="5F84A8"/>
      </a:hlink>
      <a:folHlink>
        <a:srgbClr val="7F7F7F"/>
      </a:folHlink>
    </a:clrScheme>
    <a:fontScheme name="Retrospect">
      <a:majorFont>
        <a:latin typeface="Georgia Pro Cond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Speak Pro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6377351-63A1-4C2E-8C9A-66CDD70F16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F3CD65D-61A5-43C9-A837-6EC73C7DA8AB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31F006B4-A9E1-4F39-85C8-FB836F91934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{8537A213-90B3-484E-98A4-842AD08CD95C}tf11437505_win32</Template>
  <TotalTime>1535</TotalTime>
  <Words>314</Words>
  <Application>Microsoft Office PowerPoint</Application>
  <PresentationFormat>Widescreen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Georgia Pro Cond Light</vt:lpstr>
      <vt:lpstr>Speak Pro</vt:lpstr>
      <vt:lpstr>Wingdings</vt:lpstr>
      <vt:lpstr>RetrospectVTI</vt:lpstr>
      <vt:lpstr>Par jaunāka vecuma grupas izveidi CPII «Riekstiņš»</vt:lpstr>
      <vt:lpstr>Organizatoriskās un finanšu sekas</vt:lpstr>
      <vt:lpstr>Nepieciešamais papildus pašvaldības finansējums skolotāja palīga amatam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Lorem Ipsum</dc:title>
  <dc:creator>Oksana Bruvere</dc:creator>
  <cp:lastModifiedBy>Sintija Tenisa</cp:lastModifiedBy>
  <cp:revision>35</cp:revision>
  <dcterms:created xsi:type="dcterms:W3CDTF">2023-08-14T06:01:26Z</dcterms:created>
  <dcterms:modified xsi:type="dcterms:W3CDTF">2024-07-04T08:45:32Z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