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notesMasterIdLst>
    <p:notesMasterId r:id="rId14"/>
  </p:notesMasterIdLst>
  <p:sldIdLst>
    <p:sldId id="256" r:id="rId2"/>
    <p:sldId id="280" r:id="rId3"/>
    <p:sldId id="294" r:id="rId4"/>
    <p:sldId id="278" r:id="rId5"/>
    <p:sldId id="279" r:id="rId6"/>
    <p:sldId id="281" r:id="rId7"/>
    <p:sldId id="293" r:id="rId8"/>
    <p:sldId id="282" r:id="rId9"/>
    <p:sldId id="295" r:id="rId10"/>
    <p:sldId id="296" r:id="rId11"/>
    <p:sldId id="288" r:id="rId12"/>
    <p:sldId id="274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0021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84" autoAdjust="0"/>
  </p:normalViewPr>
  <p:slideViewPr>
    <p:cSldViewPr snapToGrid="0">
      <p:cViewPr varScale="1">
        <p:scale>
          <a:sx n="99" d="100"/>
          <a:sy n="99" d="100"/>
        </p:scale>
        <p:origin x="10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329087540528"/>
          <c:y val="0"/>
          <c:w val="0.78606086922958163"/>
          <c:h val="0.6264627711224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Century Gothic" panose="020B050202020202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Ūdens EUR + 18.69%</c:v>
                </c:pt>
                <c:pt idx="1">
                  <c:v>Kanalizācija EUR +28.44%</c:v>
                </c:pt>
                <c:pt idx="2">
                  <c:v>Citi EUR - 5.5%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501970</c:v>
                </c:pt>
                <c:pt idx="1">
                  <c:v>1222893</c:v>
                </c:pt>
                <c:pt idx="2">
                  <c:v>60755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F-436E-96E4-FC0912EEEFC6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Century Gothic" panose="020B050202020202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Ūdens EUR + 18.69%</c:v>
                </c:pt>
                <c:pt idx="1">
                  <c:v>Kanalizācija EUR +28.44%</c:v>
                </c:pt>
                <c:pt idx="2">
                  <c:v>Citi EUR - 5.5%</c:v>
                </c:pt>
              </c:strCache>
            </c:strRef>
          </c:cat>
          <c:val>
            <c:numRef>
              <c:f>Lapa1!$C$2:$C$4</c:f>
              <c:numCache>
                <c:formatCode>General</c:formatCode>
                <c:ptCount val="3"/>
                <c:pt idx="0">
                  <c:v>424919</c:v>
                </c:pt>
                <c:pt idx="1">
                  <c:v>952145</c:v>
                </c:pt>
                <c:pt idx="2">
                  <c:v>64291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F-436E-96E4-FC0912EEE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911008"/>
        <c:axId val="421750320"/>
      </c:barChart>
      <c:catAx>
        <c:axId val="58691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750320"/>
        <c:crosses val="autoZero"/>
        <c:auto val="1"/>
        <c:lblAlgn val="ctr"/>
        <c:lblOffset val="100"/>
        <c:noMultiLvlLbl val="0"/>
      </c:catAx>
      <c:valAx>
        <c:axId val="42175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6911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2000" b="0" i="0" u="none" strike="noStrike" kern="1200" baseline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en-US" sz="2000" kern="1200" baseline="0">
          <a:solidFill>
            <a:schemeClr val="tx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Century Gothic" panose="020B0502020202020204" pitchFamily="34" charset="0"/>
          <a:ea typeface="Verdana" panose="020B0604030504040204" pitchFamily="34" charset="0"/>
          <a:cs typeface="+mn-cs"/>
        </a:defRPr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329087540528"/>
          <c:y val="3.3379698893505325E-2"/>
          <c:w val="0.78606086922958163"/>
          <c:h val="0.6264627711224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Century Gothic" panose="020B050202020202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Aktīvu kopsumma +6.55%</c:v>
                </c:pt>
                <c:pt idx="1">
                  <c:v>Kreditori kopā        +5.13%</c:v>
                </c:pt>
                <c:pt idx="2">
                  <c:v>Pašu kapitāls          +9.22%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13259438</c:v>
                </c:pt>
                <c:pt idx="1">
                  <c:v>8941915</c:v>
                </c:pt>
                <c:pt idx="2">
                  <c:v>4317523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9-491B-91C2-D2558CB6C79D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Century Gothic" panose="020B050202020202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Aktīvu kopsumma +6.55%</c:v>
                </c:pt>
                <c:pt idx="1">
                  <c:v>Kreditori kopā        +5.13%</c:v>
                </c:pt>
                <c:pt idx="2">
                  <c:v>Pašu kapitāls          +9.22%</c:v>
                </c:pt>
              </c:strCache>
            </c:strRef>
          </c:cat>
          <c:val>
            <c:numRef>
              <c:f>Lapa1!$C$2:$C$4</c:f>
              <c:numCache>
                <c:formatCode>General</c:formatCode>
                <c:ptCount val="3"/>
                <c:pt idx="0">
                  <c:v>12444546</c:v>
                </c:pt>
                <c:pt idx="1">
                  <c:v>8491484</c:v>
                </c:pt>
                <c:pt idx="2">
                  <c:v>3953062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9-491B-91C2-D2558CB6C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911008"/>
        <c:axId val="421750320"/>
      </c:barChart>
      <c:catAx>
        <c:axId val="58691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750320"/>
        <c:crosses val="autoZero"/>
        <c:auto val="1"/>
        <c:lblAlgn val="ctr"/>
        <c:lblOffset val="100"/>
        <c:noMultiLvlLbl val="0"/>
      </c:catAx>
      <c:valAx>
        <c:axId val="42175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6911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2000" b="0" i="0" u="none" strike="noStrike" kern="1200" baseline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en-US" sz="2000" kern="1200" baseline="0">
          <a:solidFill>
            <a:schemeClr val="tx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Century Gothic" panose="020B0502020202020204" pitchFamily="34" charset="0"/>
          <a:ea typeface="Verdana" panose="020B0604030504040204" pitchFamily="34" charset="0"/>
          <a:cs typeface="+mn-cs"/>
        </a:defRPr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52603442951987"/>
          <c:y val="4.0797409758728732E-2"/>
          <c:w val="0.79554259302146058"/>
          <c:h val="0.6264627711224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ūdens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iegūts/savākts </c:v>
                </c:pt>
                <c:pt idx="1">
                  <c:v>realizēts</c:v>
                </c:pt>
                <c:pt idx="2">
                  <c:v>zudumi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540337</c:v>
                </c:pt>
                <c:pt idx="1">
                  <c:v>460549</c:v>
                </c:pt>
                <c:pt idx="2">
                  <c:v>60346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F-41A0-9E27-D3D9BD3FD126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iegūts/savākts </c:v>
                </c:pt>
                <c:pt idx="1">
                  <c:v>realizēts</c:v>
                </c:pt>
                <c:pt idx="2">
                  <c:v>zudumi</c:v>
                </c:pt>
              </c:strCache>
            </c:strRef>
          </c:cat>
          <c:val>
            <c:numRef>
              <c:f>Lapa1!$C$2:$C$4</c:f>
              <c:numCache>
                <c:formatCode>General</c:formatCode>
                <c:ptCount val="3"/>
                <c:pt idx="0">
                  <c:v>780383</c:v>
                </c:pt>
                <c:pt idx="1">
                  <c:v>693936</c:v>
                </c:pt>
                <c:pt idx="2">
                  <c:v>86447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F-41A0-9E27-D3D9BD3FD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911008"/>
        <c:axId val="421750320"/>
      </c:barChart>
      <c:catAx>
        <c:axId val="58691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750320"/>
        <c:crosses val="autoZero"/>
        <c:auto val="1"/>
        <c:lblAlgn val="ctr"/>
        <c:lblOffset val="100"/>
        <c:noMultiLvlLbl val="0"/>
      </c:catAx>
      <c:valAx>
        <c:axId val="42175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6911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lv-LV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entury Gothic" panose="020B050202020202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0.31598</cdr:x>
      <cdr:y>0.80086</cdr:y>
    </cdr:from>
    <cdr:to>
      <cdr:x>0.36275</cdr:x>
      <cdr:y>0.97033</cdr:y>
    </cdr:to>
    <cdr:sp macro="" textlink="">
      <cdr:nvSpPr>
        <cdr:cNvPr id="2" name="Bultiņa: uz augšu 1">
          <a:extLst xmlns:a="http://schemas.openxmlformats.org/drawingml/2006/main">
            <a:ext uri="{FF2B5EF4-FFF2-40B4-BE49-F238E27FC236}">
              <a16:creationId xmlns:a16="http://schemas.microsoft.com/office/drawing/2014/main" id="{90B8C78C-D5F1-06D7-5CA4-AC5F917AB87F}"/>
            </a:ext>
          </a:extLst>
        </cdr:cNvPr>
        <cdr:cNvSpPr/>
      </cdr:nvSpPr>
      <cdr:spPr>
        <a:xfrm xmlns:a="http://schemas.openxmlformats.org/drawingml/2006/main">
          <a:off x="3274568" y="2742344"/>
          <a:ext cx="484632" cy="580293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  <cdr:relSizeAnchor xmlns:cdr="http://schemas.openxmlformats.org/drawingml/2006/chartDrawing">
    <cdr:from>
      <cdr:x>0.58657</cdr:x>
      <cdr:y>0.8068</cdr:y>
    </cdr:from>
    <cdr:to>
      <cdr:x>0.63333</cdr:x>
      <cdr:y>0.97626</cdr:y>
    </cdr:to>
    <cdr:sp macro="" textlink="">
      <cdr:nvSpPr>
        <cdr:cNvPr id="3" name="Bultiņa: uz augšu 2">
          <a:extLst xmlns:a="http://schemas.openxmlformats.org/drawingml/2006/main">
            <a:ext uri="{FF2B5EF4-FFF2-40B4-BE49-F238E27FC236}">
              <a16:creationId xmlns:a16="http://schemas.microsoft.com/office/drawing/2014/main" id="{D1290619-AF76-E2C4-F4B3-3BCA775603E2}"/>
            </a:ext>
          </a:extLst>
        </cdr:cNvPr>
        <cdr:cNvSpPr/>
      </cdr:nvSpPr>
      <cdr:spPr>
        <a:xfrm xmlns:a="http://schemas.openxmlformats.org/drawingml/2006/main">
          <a:off x="6078728" y="2762664"/>
          <a:ext cx="484632" cy="580293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  <cdr:relSizeAnchor xmlns:cdr="http://schemas.openxmlformats.org/drawingml/2006/chartDrawing">
    <cdr:from>
      <cdr:x>0.83853</cdr:x>
      <cdr:y>0.80976</cdr:y>
    </cdr:from>
    <cdr:to>
      <cdr:x>0.88529</cdr:x>
      <cdr:y>0.97923</cdr:y>
    </cdr:to>
    <cdr:sp macro="" textlink="">
      <cdr:nvSpPr>
        <cdr:cNvPr id="4" name="Bultiņa: uz leju 3">
          <a:extLst xmlns:a="http://schemas.openxmlformats.org/drawingml/2006/main">
            <a:ext uri="{FF2B5EF4-FFF2-40B4-BE49-F238E27FC236}">
              <a16:creationId xmlns:a16="http://schemas.microsoft.com/office/drawing/2014/main" id="{098C473A-134B-5A87-7129-58B791A68240}"/>
            </a:ext>
          </a:extLst>
        </cdr:cNvPr>
        <cdr:cNvSpPr/>
      </cdr:nvSpPr>
      <cdr:spPr>
        <a:xfrm xmlns:a="http://schemas.openxmlformats.org/drawingml/2006/main">
          <a:off x="8689848" y="2772824"/>
          <a:ext cx="484632" cy="5802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0.91495</cdr:x>
      <cdr:y>0.79493</cdr:y>
    </cdr:from>
    <cdr:to>
      <cdr:x>0.96171</cdr:x>
      <cdr:y>0.96439</cdr:y>
    </cdr:to>
    <cdr:sp macro="" textlink="">
      <cdr:nvSpPr>
        <cdr:cNvPr id="2" name="Bultiņa: uz augšu 1">
          <a:extLst xmlns:a="http://schemas.openxmlformats.org/drawingml/2006/main">
            <a:ext uri="{FF2B5EF4-FFF2-40B4-BE49-F238E27FC236}">
              <a16:creationId xmlns:a16="http://schemas.microsoft.com/office/drawing/2014/main" id="{90B8C78C-D5F1-06D7-5CA4-AC5F917AB87F}"/>
            </a:ext>
          </a:extLst>
        </cdr:cNvPr>
        <cdr:cNvSpPr/>
      </cdr:nvSpPr>
      <cdr:spPr>
        <a:xfrm xmlns:a="http://schemas.openxmlformats.org/drawingml/2006/main">
          <a:off x="9481772" y="2722024"/>
          <a:ext cx="484632" cy="580293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2519-0941-407A-AD9C-3E71BE72AC5B}" type="datetimeFigureOut">
              <a:rPr lang="lv-LV" smtClean="0"/>
              <a:t>08.05.2024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B8358-3400-4B6B-93F7-AC5D34D77A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251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B8358-3400-4B6B-93F7-AC5D34D77A66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994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B8358-3400-4B6B-93F7-AC5D34D77A66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642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B8358-3400-4B6B-93F7-AC5D34D77A6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534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B8358-3400-4B6B-93F7-AC5D34D77A6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19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B8358-3400-4B6B-93F7-AC5D34D77A66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752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B8358-3400-4B6B-93F7-AC5D34D77A66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746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B8358-3400-4B6B-93F7-AC5D34D77A66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746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2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2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4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36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4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6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2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9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5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1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2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1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4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9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9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ADFF281-8E3E-B88D-4F6E-5C2C64106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660" y="2321566"/>
            <a:ext cx="9350679" cy="17119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4400" b="1" dirty="0" err="1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sia</a:t>
            </a:r>
            <a:r>
              <a:rPr lang="lv-LV" sz="4400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 «ĀDAŽU ŪDENS» </a:t>
            </a:r>
            <a:br>
              <a:rPr lang="lv-LV" sz="4400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lv-LV" sz="4400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2023. Gada </a:t>
            </a:r>
            <a:br>
              <a:rPr lang="lv-LV" sz="4400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lv-LV" sz="4400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darbības rezultāti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8B9BA58-69ED-F148-C96C-54BF8A843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20" y="5106346"/>
            <a:ext cx="5285740" cy="1107433"/>
          </a:xfrm>
        </p:spPr>
        <p:txBody>
          <a:bodyPr>
            <a:normAutofit/>
          </a:bodyPr>
          <a:lstStyle/>
          <a:p>
            <a:pPr algn="l"/>
            <a:r>
              <a:rPr lang="lv-LV" sz="1600" b="1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Valdes loceklis Aivars Dundurs </a:t>
            </a:r>
          </a:p>
          <a:p>
            <a:pPr algn="l"/>
            <a:r>
              <a:rPr lang="lv-LV" sz="1600" b="1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Galvenā grāmatvede Linda Viktorija Balode</a:t>
            </a:r>
            <a:endParaRPr lang="lv-LV" sz="1600" b="1" dirty="0">
              <a:solidFill>
                <a:schemeClr val="tx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674" y="6029113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maijs.2024.</a:t>
            </a:r>
            <a:endParaRPr lang="lv-LV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D9E19272-CA3F-972F-FD5B-1F034517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80" y="100658"/>
            <a:ext cx="1722922" cy="13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3FF509F-2D33-0D13-E16E-4AFE97CA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Paveiktais 2023. gadā</a:t>
            </a:r>
            <a:b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b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Latvijas būvniecības gada balva </a:t>
            </a:r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3058C8C4-DDD5-1270-9B19-4D0BAF67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144" y="2288492"/>
            <a:ext cx="3028950" cy="4158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73A3B-DE3D-85BC-BEC9-4BA4F0C19731}"/>
              </a:ext>
            </a:extLst>
          </p:cNvPr>
          <p:cNvSpPr txBox="1"/>
          <p:nvPr/>
        </p:nvSpPr>
        <p:spPr>
          <a:xfrm>
            <a:off x="641350" y="3244334"/>
            <a:ext cx="69157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2024. gada 7.martā Latvijas Republikas būvniecības padome apbalvoja SIA «Ādažu ūdens» ar atzinības rakstu nominācijā </a:t>
            </a:r>
          </a:p>
          <a:p>
            <a:r>
              <a:rPr lang="lv-LV" sz="2800" dirty="0"/>
              <a:t>«Jauna inženierbūve centra attīrīšanas ietaises Ādažos».  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BAAD5776-0EC2-3213-CEBE-F23DC5365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2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3775" y="661650"/>
            <a:ext cx="10364451" cy="1236162"/>
          </a:xfrm>
        </p:spPr>
        <p:txBody>
          <a:bodyPr>
            <a:normAutofit/>
          </a:bodyPr>
          <a:lstStyle/>
          <a:p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turpmākā attīstība</a:t>
            </a:r>
            <a:br>
              <a:rPr lang="lv-LV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endParaRPr lang="lv-LV" b="1" dirty="0">
              <a:effectLst>
                <a:outerShdw blurRad="50800" dist="38100" dir="2700000" algn="tl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905147" y="1526875"/>
            <a:ext cx="10363826" cy="50205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spcAft>
                <a:spcPts val="600"/>
              </a:spcAft>
              <a:buNone/>
            </a:pPr>
            <a:r>
              <a:rPr lang="lv-LV" sz="3200" b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2024. gadā plāno-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22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Uzsākt būvprojekta izstrādi – «Ūdenssaimniecības tīklu savienojums starp Ādažiem un Garkalni»;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22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Uzsākt darbus pie jaunas ūdensgūtnes būvprojekta izstrādes Muižas ielā, Ādažos;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22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Realizēt Stapriņu ciema ūdenssaimniecības pieslēgumu pie Ādažu pilsētas centralizētajiem tīkliem;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22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Pieslēgt aptuveni 50 jaunus pakalpojuma lietotājus pie centralizētajiem tīkliem;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22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Turpināt datorsistēmu modernizāciju un datu aizsardzības uzlabošanu;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22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Uzsākt notekūdens dūņu apsaimniekošanas projektu atbilstoši VARAM vadlīnijām.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lv-LV" sz="22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lv-LV" sz="22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lv-LV" sz="22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lv-LV" sz="22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7564" y="63627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4069AC4-15A5-DD40-D68C-7D461B59B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3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FA00C0-A950-F34D-E2A0-DF6B3125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06" y="995681"/>
            <a:ext cx="10364452" cy="1523999"/>
          </a:xfrm>
        </p:spPr>
        <p:txBody>
          <a:bodyPr>
            <a:noAutofit/>
          </a:bodyPr>
          <a:lstStyle/>
          <a:p>
            <a:r>
              <a:rPr lang="lv-LV" sz="3200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PALDIES PAR UZMANĪBU!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F0433A0E-A7E5-0B55-B122-4989B7D2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8AC4791F-ECE1-E0D3-BA46-2CB3A91A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20" y="2519679"/>
            <a:ext cx="3037840" cy="33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5835" y="1229360"/>
            <a:ext cx="10593270" cy="99212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lv-LV" sz="3600" b="1" dirty="0"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PAMATDARBĪBAS VEIDS  </a:t>
            </a:r>
            <a:br>
              <a:rPr lang="lv-LV" sz="29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</a:br>
            <a:br>
              <a:rPr lang="lv-LV" sz="29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</a:br>
            <a:r>
              <a:rPr lang="lv-LV" sz="28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  </a:t>
            </a:r>
            <a:r>
              <a:rPr lang="lv-LV" sz="2800" b="1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sabiedrisko ūdenssaimniecības pakalpojumu sniegšana</a:t>
            </a:r>
            <a:r>
              <a:rPr lang="lv-LV" sz="28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  <a:br>
              <a:rPr lang="lv-LV" sz="28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</a:br>
            <a:endParaRPr lang="lv-LV" sz="28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199" y="1757681"/>
            <a:ext cx="10593270" cy="4536092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endParaRPr lang="lv-LV" sz="3400" b="1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Ūdens ieguve, uzkrāšana un sagatavošana lietošanai līdz padevei ūdensvada tīklā;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Ūdens piegāde no padeves vietas ūdensvada tīklā līdz pakalpojuma lietotājam;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Notekūdeņu savākšana un novadīšana līdz notekūdeņu attīrīšanas iekārtām;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Notekūdeņu attīrīšana un novadīšana virszemes ūdens objektos.  </a:t>
            </a:r>
            <a:endParaRPr lang="lv-LV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7564" y="63627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E60D4C7A-7161-D33D-C8D8-0196EDBCE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255848"/>
            <a:ext cx="1651802" cy="13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F11BB77F-2265-AAE9-F30B-33B935B3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60" y="255848"/>
            <a:ext cx="1651802" cy="1306144"/>
          </a:xfrm>
          <a:prstGeom prst="rect">
            <a:avLst/>
          </a:prstGeom>
        </p:spPr>
      </p:pic>
      <p:graphicFrame>
        <p:nvGraphicFramePr>
          <p:cNvPr id="3" name="Satura vietturis 9">
            <a:extLst>
              <a:ext uri="{FF2B5EF4-FFF2-40B4-BE49-F238E27FC236}">
                <a16:creationId xmlns:a16="http://schemas.microsoft.com/office/drawing/2014/main" id="{68FBDC00-FB02-A629-AE15-C618053BA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227650"/>
              </p:ext>
            </p:extLst>
          </p:nvPr>
        </p:nvGraphicFramePr>
        <p:xfrm>
          <a:off x="871268" y="2367918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E1BF9D-5775-61E7-E819-124AB98B464D}"/>
              </a:ext>
            </a:extLst>
          </p:cNvPr>
          <p:cNvSpPr txBox="1"/>
          <p:nvPr/>
        </p:nvSpPr>
        <p:spPr>
          <a:xfrm>
            <a:off x="1188720" y="1007994"/>
            <a:ext cx="994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b="1" dirty="0"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NETO IEŅĒMUMI PA PAKALPOJUMU VEIDIEM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38566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22401" y="489121"/>
            <a:ext cx="10364451" cy="15961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lv-LV" b="1" dirty="0"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neto ieņēmumi un izdevumi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529418"/>
              </p:ext>
            </p:extLst>
          </p:nvPr>
        </p:nvGraphicFramePr>
        <p:xfrm>
          <a:off x="1016000" y="2383915"/>
          <a:ext cx="10038081" cy="26189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526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</a:rPr>
                        <a:t>Pozīcija</a:t>
                      </a:r>
                      <a:endParaRPr lang="lv-LV" sz="2000" dirty="0"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</a:rPr>
                        <a:t>2023. gads</a:t>
                      </a:r>
                    </a:p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</a:rPr>
                        <a:t>EUR</a:t>
                      </a:r>
                      <a:endParaRPr lang="lv-LV" sz="2000" dirty="0"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</a:rPr>
                        <a:t>2022. Gads EUR</a:t>
                      </a:r>
                      <a:endParaRPr lang="lv-LV" sz="2000" dirty="0"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</a:rPr>
                        <a:t>Starpība %</a:t>
                      </a:r>
                      <a:endParaRPr lang="lv-LV" sz="2000" dirty="0"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5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NETO IEŅĒMUMI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1 785 618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1 441 356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lv-LV" sz="2000" kern="1200" baseline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+23,88 %</a:t>
                      </a:r>
                    </a:p>
                    <a:p>
                      <a:pPr marL="0" algn="ctr" defTabSz="914400" rtl="0" eaLnBrk="1" fontAlgn="b" latinLnBrk="0" hangingPunct="1"/>
                      <a:endParaRPr lang="lv-LV" sz="2000" kern="1200" baseline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5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NETO IZDEVUMI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-1 612 507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-1 511 309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000" kern="1200" baseline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+6,7 %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37564" y="63627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Bultiņa: uz augšu 9">
            <a:extLst>
              <a:ext uri="{FF2B5EF4-FFF2-40B4-BE49-F238E27FC236}">
                <a16:creationId xmlns:a16="http://schemas.microsoft.com/office/drawing/2014/main" id="{90B8C78C-D5F1-06D7-5CA4-AC5F917AB87F}"/>
              </a:ext>
            </a:extLst>
          </p:cNvPr>
          <p:cNvSpPr/>
          <p:nvPr/>
        </p:nvSpPr>
        <p:spPr>
          <a:xfrm>
            <a:off x="10427517" y="3403256"/>
            <a:ext cx="484632" cy="58029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A498805-8418-5EEE-0335-E981DEA3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  <p:sp>
        <p:nvSpPr>
          <p:cNvPr id="7" name="Bultiņa: uz leju 6">
            <a:extLst>
              <a:ext uri="{FF2B5EF4-FFF2-40B4-BE49-F238E27FC236}">
                <a16:creationId xmlns:a16="http://schemas.microsoft.com/office/drawing/2014/main" id="{6EA837A1-B2E9-95E3-3768-4946F412A7FD}"/>
              </a:ext>
            </a:extLst>
          </p:cNvPr>
          <p:cNvSpPr/>
          <p:nvPr/>
        </p:nvSpPr>
        <p:spPr>
          <a:xfrm>
            <a:off x="10427517" y="4282166"/>
            <a:ext cx="484632" cy="5802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86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361" y="256208"/>
            <a:ext cx="10364451" cy="15961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peļņas vai zaudējumu rezultāts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1436456"/>
              </p:ext>
            </p:extLst>
          </p:nvPr>
        </p:nvGraphicFramePr>
        <p:xfrm>
          <a:off x="681487" y="1932393"/>
          <a:ext cx="10300278" cy="2855578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20000"/>
                  </a:srgbClr>
                </a:solidFill>
                <a:tableStyleId>{0E3FDE45-AF77-4B5C-9715-49D594BDF05E}</a:tableStyleId>
              </a:tblPr>
              <a:tblGrid>
                <a:gridCol w="400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8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977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Pozīcija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2023. gads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2022. gads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8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Bruto peļņa</a:t>
                      </a:r>
                      <a:r>
                        <a:rPr lang="lv-LV" sz="2000" baseline="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vai zaudējumi</a:t>
                      </a:r>
                      <a:endParaRPr lang="lv-LV" sz="2000" dirty="0"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172 111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-69 953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81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Neto peļņa</a:t>
                      </a:r>
                      <a:r>
                        <a:rPr lang="lv-LV" sz="2000" baseline="0" dirty="0"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vai zaudējumi</a:t>
                      </a:r>
                      <a:endParaRPr lang="lv-LV" sz="2000" dirty="0"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-166 665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-316 017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Neto rezultāts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chemeClr val="bg1">
                              <a:alpha val="4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Lejupvērstā bultiņa 4"/>
          <p:cNvSpPr/>
          <p:nvPr/>
        </p:nvSpPr>
        <p:spPr>
          <a:xfrm>
            <a:off x="9169038" y="4328325"/>
            <a:ext cx="484632" cy="459646"/>
          </a:xfrm>
          <a:prstGeom prst="downArrow">
            <a:avLst/>
          </a:prstGeom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6" name="Lejupvērstā bultiņa 5"/>
          <p:cNvSpPr/>
          <p:nvPr/>
        </p:nvSpPr>
        <p:spPr>
          <a:xfrm>
            <a:off x="6021587" y="4331035"/>
            <a:ext cx="471626" cy="456936"/>
          </a:xfrm>
          <a:prstGeom prst="downArrow">
            <a:avLst/>
          </a:prstGeom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703402" y="5024388"/>
            <a:ext cx="10481094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lv-LV" sz="2400" b="1" dirty="0">
                <a:solidFill>
                  <a:srgbClr val="A5002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SABIEDRĪBA 2023. GADU NOSLĒGUSI AR EUR -166 665 ZAUDĒJUMIEM.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37564" y="63627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99923-F553-90B6-FEF5-E072F30E7303}"/>
              </a:ext>
            </a:extLst>
          </p:cNvPr>
          <p:cNvSpPr txBox="1"/>
          <p:nvPr/>
        </p:nvSpPr>
        <p:spPr>
          <a:xfrm>
            <a:off x="703402" y="5764306"/>
            <a:ext cx="1007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    Salīdzinot ar 2022.gadu zaudējumi samazinājušies par EUR 149 352 EUR jeb 47,26 %. </a:t>
            </a:r>
            <a:endParaRPr lang="lv-LV" b="1" dirty="0">
              <a:latin typeface="Century Gothic" panose="020B0502020202020204" pitchFamily="34" charset="0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DB546B82-A608-59BA-329E-516FF314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/>
          <p:cNvSpPr/>
          <p:nvPr/>
        </p:nvSpPr>
        <p:spPr>
          <a:xfrm>
            <a:off x="871268" y="1992701"/>
            <a:ext cx="10563987" cy="43700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36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Finanšu rādīTĀJI, EUR</a:t>
            </a:r>
          </a:p>
        </p:txBody>
      </p:sp>
      <p:graphicFrame>
        <p:nvGraphicFramePr>
          <p:cNvPr id="10" name="Satura vietturis 9">
            <a:extLst>
              <a:ext uri="{FF2B5EF4-FFF2-40B4-BE49-F238E27FC236}">
                <a16:creationId xmlns:a16="http://schemas.microsoft.com/office/drawing/2014/main" id="{726DCD1D-A702-7E9B-0CB1-730A395F5D8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57098842"/>
              </p:ext>
            </p:extLst>
          </p:nvPr>
        </p:nvGraphicFramePr>
        <p:xfrm>
          <a:off x="871268" y="2367918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37564" y="63627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A0E1FD42-D464-8474-A393-C3568998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3C26F6-4CA1-6689-8081-3F188243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ūdensapgāde un kanalizācija m3</a:t>
            </a:r>
            <a:endParaRPr lang="lv-LV" dirty="0"/>
          </a:p>
        </p:txBody>
      </p:sp>
      <p:graphicFrame>
        <p:nvGraphicFramePr>
          <p:cNvPr id="4" name="Satura vietturis 9">
            <a:extLst>
              <a:ext uri="{FF2B5EF4-FFF2-40B4-BE49-F238E27FC236}">
                <a16:creationId xmlns:a16="http://schemas.microsoft.com/office/drawing/2014/main" id="{2F917181-4F97-7CE9-248F-C1C0CE1F35B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3561992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DBE03032-2E9E-9E2C-D74D-B524CB9515BD}"/>
              </a:ext>
            </a:extLst>
          </p:cNvPr>
          <p:cNvSpPr txBox="1">
            <a:spLocks/>
          </p:cNvSpPr>
          <p:nvPr/>
        </p:nvSpPr>
        <p:spPr>
          <a:xfrm>
            <a:off x="905147" y="5791199"/>
            <a:ext cx="6000150" cy="756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60000"/>
              </a:lnSpc>
              <a:spcBef>
                <a:spcPts val="0"/>
              </a:spcBef>
              <a:buNone/>
            </a:pPr>
            <a:endParaRPr lang="lv-LV" sz="22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457200" lvl="1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lv-LV" sz="2200" b="1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Ūdens zudumi 13 %, kanalizācijas infiltrācija 12 %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lv-LV" sz="24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endParaRPr lang="lv-LV" sz="24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lv-LV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756C5208-6BC4-E6C1-801C-1C3994863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3775" y="661650"/>
            <a:ext cx="10364451" cy="1236162"/>
          </a:xfrm>
        </p:spPr>
        <p:txBody>
          <a:bodyPr>
            <a:normAutofit/>
          </a:bodyPr>
          <a:lstStyle/>
          <a:p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Paveiktais 2023. gadā</a:t>
            </a:r>
            <a:br>
              <a:rPr lang="lv-LV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endParaRPr lang="lv-LV" b="1" dirty="0">
              <a:effectLst>
                <a:outerShdw blurRad="50800" dist="38100" dir="2700000" algn="tl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905147" y="1318437"/>
            <a:ext cx="10363826" cy="52290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lv-LV" sz="24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2023.gada janvārī tika pabeigta Ūdensvada un kanalizācijas spiedvada rekonstrukcija no Attekas ielas līdz notekūdeņu attīrīšanas iekārtām Ādažos, kas iekļauts PL sākotnējā uzskaitē EUR 248 495 vērtībā. 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2023. gada janvārī darbu uzsāka divas saules paneļu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 sistēmas – projekts «Solārā elektrostacija» sūkņu stacijās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 Krastupes ielā 6 un Smilgu ielā 26, Ādažos, kopējā vērtībā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 EUR 141 280.  Projekta ES Kohēzijas fonda līdzfinansējums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 EUR 86 256.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 2023. gadā saražotas 120 tūkst. </a:t>
            </a:r>
            <a:r>
              <a:rPr lang="lv-LV" sz="2400" cap="none" dirty="0" err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kWh</a:t>
            </a: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. 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endParaRPr lang="lv-LV" sz="22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lv-LV" sz="24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endParaRPr lang="lv-LV" sz="24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lv-LV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7564" y="63627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8902B33-C58B-AD0D-2F1B-13816C672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E1AFC2E3-65D9-1B32-054A-68219C102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546" y="3462774"/>
            <a:ext cx="2175007" cy="29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281CBAB-6111-A833-C189-360936DD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88037"/>
            <a:ext cx="10364451" cy="1596177"/>
          </a:xfrm>
        </p:spPr>
        <p:txBody>
          <a:bodyPr/>
          <a:lstStyle/>
          <a:p>
            <a:r>
              <a:rPr lang="lv-LV" b="1" dirty="0"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Paveiktais 2023. gadā</a:t>
            </a:r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D9A50-023A-21EE-6A31-CBBCF7305709}"/>
              </a:ext>
            </a:extLst>
          </p:cNvPr>
          <p:cNvSpPr txBox="1"/>
          <p:nvPr/>
        </p:nvSpPr>
        <p:spPr>
          <a:xfrm>
            <a:off x="1127760" y="1737361"/>
            <a:ext cx="9804400" cy="5331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2023. gada martā tika nodots ekspluatācijā 2022. gadā uzsāktais nozīmīgais projekts «Ādažu centra notekūdens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attīrīšanas iekārtu jaudas palielināšana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par 850 m3/diennaktī».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Projekta kopējās izmaksas 2 812 428 EUR.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cap="none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Valsts kases aizņēmums EUR 2 206 284 apmērā.  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Projektā EUR 750 944 tika ieguldīti no 2022. gadā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lv-LV" sz="24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</a:rPr>
              <a:t>saņemtajām iemaksām no juridiskajām personām - «vienreizējā notekūdeņu attīrīšanas jaudas maksa».</a:t>
            </a:r>
            <a:endParaRPr lang="lv-LV" sz="2400" cap="none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14E5D2BD-1BD3-89DE-3C36-E41F1ECA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870" y="2380267"/>
            <a:ext cx="3063595" cy="3522897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6CD9F5F4-B2AD-69D9-8989-C258AD978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040" y="255847"/>
            <a:ext cx="1722922" cy="13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16838"/>
      </p:ext>
    </p:extLst>
  </p:cSld>
  <p:clrMapOvr>
    <a:masterClrMapping/>
  </p:clrMapOvr>
</p:sld>
</file>

<file path=ppt/theme/theme1.xml><?xml version="1.0" encoding="utf-8"?>
<a:theme xmlns:a="http://schemas.openxmlformats.org/drawingml/2006/main" name="Pilīte">
  <a:themeElements>
    <a:clrScheme name="Pilīt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līt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līt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TM04033925[[fn=Pilīte]]</Template>
  <TotalTime>1985</TotalTime>
  <Words>490</Words>
  <Application>Microsoft Office PowerPoint</Application>
  <PresentationFormat>Widescreen</PresentationFormat>
  <Paragraphs>90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Tw Cen MT</vt:lpstr>
      <vt:lpstr>Verdana</vt:lpstr>
      <vt:lpstr>Pilīte</vt:lpstr>
      <vt:lpstr>sia «ĀDAŽU ŪDENS»  2023. Gada  darbības rezultāti</vt:lpstr>
      <vt:lpstr>PAMATDARBĪBAS VEIDS       sabiedrisko ūdenssaimniecības pakalpojumu sniegšana. </vt:lpstr>
      <vt:lpstr>PowerPoint Presentation</vt:lpstr>
      <vt:lpstr> neto ieņēmumi un izdevumi</vt:lpstr>
      <vt:lpstr> peļņas vai zaudējumu rezultāts</vt:lpstr>
      <vt:lpstr> Finanšu rādīTĀJI, EUR</vt:lpstr>
      <vt:lpstr> ūdensapgāde un kanalizācija m3</vt:lpstr>
      <vt:lpstr>Paveiktais 2023. gadā </vt:lpstr>
      <vt:lpstr>Paveiktais 2023. gadā</vt:lpstr>
      <vt:lpstr>Paveiktais 2023. gadā  Latvijas būvniecības gada balva </vt:lpstr>
      <vt:lpstr>turpmākā attīstība 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Inčukalna Notekūdeņu attīrīšanas ietaises</dc:title>
  <dc:creator>Ineta Dedela</dc:creator>
  <cp:lastModifiedBy>Linda Pavlovska</cp:lastModifiedBy>
  <cp:revision>164</cp:revision>
  <cp:lastPrinted>2024-04-29T12:05:45Z</cp:lastPrinted>
  <dcterms:created xsi:type="dcterms:W3CDTF">2022-07-18T11:16:43Z</dcterms:created>
  <dcterms:modified xsi:type="dcterms:W3CDTF">2024-05-08T06:38:03Z</dcterms:modified>
</cp:coreProperties>
</file>