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85" r:id="rId4"/>
  </p:sldMasterIdLst>
  <p:sldIdLst>
    <p:sldId id="431" r:id="rId5"/>
    <p:sldId id="455" r:id="rId6"/>
    <p:sldId id="434" r:id="rId7"/>
    <p:sldId id="435" r:id="rId8"/>
    <p:sldId id="436" r:id="rId9"/>
    <p:sldId id="456" r:id="rId10"/>
    <p:sldId id="461" r:id="rId11"/>
    <p:sldId id="462" r:id="rId12"/>
    <p:sldId id="463" r:id="rId13"/>
    <p:sldId id="445" r:id="rId14"/>
    <p:sldId id="450" r:id="rId15"/>
    <p:sldId id="464" r:id="rId16"/>
    <p:sldId id="460" r:id="rId17"/>
    <p:sldId id="441" r:id="rId1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0000"/>
    <a:srgbClr val="595959"/>
    <a:srgbClr val="77A4BE"/>
    <a:srgbClr val="993300"/>
    <a:srgbClr val="AA4839"/>
    <a:srgbClr val="CDC847"/>
    <a:srgbClr val="F3DEA0"/>
    <a:srgbClr val="99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0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3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2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9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3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5/21/2024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7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5/21/2024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5/21/2024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7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7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5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1328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</a:pP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Ūdenssaimniecības izmaksas 202</a:t>
            </a:r>
            <a:r>
              <a:rPr lang="en-US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3</a:t>
            </a: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.</a:t>
            </a:r>
            <a:r>
              <a:rPr lang="en-US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 </a:t>
            </a: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gadā</a:t>
            </a:r>
            <a:r>
              <a:rPr lang="en-US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. </a:t>
            </a: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Tarifa</a:t>
            </a:r>
            <a:r>
              <a:rPr lang="en-US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 </a:t>
            </a:r>
            <a:r>
              <a:rPr lang="lv-LV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izmaiņas</a:t>
            </a:r>
            <a:r>
              <a:rPr lang="en-US" sz="44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.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CARNIKAVAS KOMUNĀLSERVISS   </a:t>
            </a:r>
            <a:r>
              <a:rPr lang="en-US" sz="1000" dirty="0">
                <a:solidFill>
                  <a:srgbClr val="FFFFFF"/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maijs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766" y="365126"/>
            <a:ext cx="10676466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Tarifa </a:t>
            </a:r>
            <a:r>
              <a:rPr lang="en-US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(bez pvn) </a:t>
            </a:r>
            <a:r>
              <a:rPr lang="lv-LV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izmaiņas</a:t>
            </a:r>
            <a:br>
              <a:rPr lang="lv-LV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</a:br>
            <a:r>
              <a:rPr lang="lv-LV" sz="2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(pamatlīdzekļu nolietojums ATBILSTOŠI sprk METODIKAI)</a:t>
            </a:r>
            <a:endParaRPr lang="en-US" sz="20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792C4AE-7C2E-08AF-5C2D-F6B80A5D8EE5}"/>
              </a:ext>
            </a:extLst>
          </p:cNvPr>
          <p:cNvSpPr txBox="1">
            <a:spLocks/>
          </p:cNvSpPr>
          <p:nvPr/>
        </p:nvSpPr>
        <p:spPr>
          <a:xfrm>
            <a:off x="1797666" y="206662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11" indent="-228611" algn="l" defTabSz="91444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3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57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80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03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726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9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1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dirty="0">
                <a:solidFill>
                  <a:srgbClr val="0066FF"/>
                </a:solidFill>
              </a:rPr>
              <a:t>Ūdensapgāde:</a:t>
            </a:r>
          </a:p>
          <a:p>
            <a:pPr lvl="1"/>
            <a:r>
              <a:rPr lang="lv-LV" dirty="0"/>
              <a:t>1,</a:t>
            </a:r>
            <a:r>
              <a:rPr lang="en-US" dirty="0"/>
              <a:t>25</a:t>
            </a:r>
            <a:r>
              <a:rPr lang="lv-LV" dirty="0"/>
              <a:t> EUR/m³ 		1,2</a:t>
            </a:r>
            <a:r>
              <a:rPr lang="en-US" dirty="0"/>
              <a:t>8</a:t>
            </a:r>
            <a:r>
              <a:rPr lang="lv-LV" dirty="0"/>
              <a:t> EUR/m³ bez PVN  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+</a:t>
            </a:r>
            <a:r>
              <a:rPr lang="en-US" b="1" u="sng" dirty="0">
                <a:highlight>
                  <a:srgbClr val="FFFF00"/>
                </a:highlight>
              </a:rPr>
              <a:t>2</a:t>
            </a:r>
            <a:r>
              <a:rPr lang="lv-LV" b="1" u="sng" dirty="0">
                <a:highlight>
                  <a:srgbClr val="FFFF00"/>
                </a:highlight>
              </a:rPr>
              <a:t>.</a:t>
            </a:r>
            <a:r>
              <a:rPr lang="en-US" b="1" u="sng" dirty="0">
                <a:highlight>
                  <a:srgbClr val="FFFF00"/>
                </a:highlight>
              </a:rPr>
              <a:t>4</a:t>
            </a:r>
            <a:r>
              <a:rPr lang="lv-LV" b="1" u="sng" dirty="0">
                <a:highlight>
                  <a:srgbClr val="FFFF00"/>
                </a:highlight>
              </a:rPr>
              <a:t>%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lv-LV" b="1" u="sng" dirty="0"/>
          </a:p>
          <a:p>
            <a:r>
              <a:rPr lang="lv-LV" b="1" dirty="0">
                <a:solidFill>
                  <a:srgbClr val="990000"/>
                </a:solidFill>
              </a:rPr>
              <a:t>Kanalizācija:</a:t>
            </a:r>
          </a:p>
          <a:p>
            <a:pPr lvl="1"/>
            <a:r>
              <a:rPr lang="en-US" dirty="0"/>
              <a:t>2</a:t>
            </a:r>
            <a:r>
              <a:rPr lang="lv-LV" dirty="0"/>
              <a:t>,</a:t>
            </a:r>
            <a:r>
              <a:rPr lang="en-US" dirty="0"/>
              <a:t>01</a:t>
            </a:r>
            <a:r>
              <a:rPr lang="lv-LV" dirty="0"/>
              <a:t> EUR/m³ 		 2,</a:t>
            </a:r>
            <a:r>
              <a:rPr lang="en-US" dirty="0"/>
              <a:t>10</a:t>
            </a:r>
            <a:r>
              <a:rPr lang="lv-LV" dirty="0"/>
              <a:t> EUR/m³ bez PVN  </a:t>
            </a:r>
            <a:r>
              <a:rPr lang="en-US" dirty="0">
                <a:highlight>
                  <a:srgbClr val="FF0000"/>
                </a:highlight>
              </a:rPr>
              <a:t>+</a:t>
            </a:r>
            <a:r>
              <a:rPr lang="en-US" b="1" u="sng" dirty="0">
                <a:highlight>
                  <a:srgbClr val="FF0000"/>
                </a:highlight>
              </a:rPr>
              <a:t>4</a:t>
            </a:r>
            <a:r>
              <a:rPr lang="lv-LV" b="1" u="sng" dirty="0">
                <a:highlight>
                  <a:srgbClr val="FF0000"/>
                </a:highlight>
              </a:rPr>
              <a:t>.</a:t>
            </a:r>
            <a:r>
              <a:rPr lang="en-US" b="1" u="sng" dirty="0">
                <a:highlight>
                  <a:srgbClr val="FF0000"/>
                </a:highlight>
              </a:rPr>
              <a:t>5</a:t>
            </a:r>
            <a:r>
              <a:rPr lang="lv-LV" b="1" u="sng" dirty="0">
                <a:highlight>
                  <a:srgbClr val="FF0000"/>
                </a:highlight>
              </a:rPr>
              <a:t>%</a:t>
            </a:r>
          </a:p>
          <a:p>
            <a:pPr marL="457223" lvl="1" indent="0">
              <a:buNone/>
            </a:pPr>
            <a:endParaRPr lang="lv-LV" b="1" u="sng" dirty="0"/>
          </a:p>
          <a:p>
            <a:r>
              <a:rPr lang="lv-LV" b="1" dirty="0">
                <a:solidFill>
                  <a:schemeClr val="accent4"/>
                </a:solidFill>
              </a:rPr>
              <a:t>Kopējais tarifs:</a:t>
            </a:r>
          </a:p>
          <a:p>
            <a:pPr lvl="1"/>
            <a:r>
              <a:rPr lang="en-US" dirty="0"/>
              <a:t>3</a:t>
            </a:r>
            <a:r>
              <a:rPr lang="lv-LV" dirty="0"/>
              <a:t>,</a:t>
            </a:r>
            <a:r>
              <a:rPr lang="en-US" dirty="0"/>
              <a:t>26</a:t>
            </a:r>
            <a:r>
              <a:rPr lang="lv-LV" dirty="0"/>
              <a:t> EUR/m³ 		 3,</a:t>
            </a:r>
            <a:r>
              <a:rPr lang="en-US" dirty="0"/>
              <a:t>38</a:t>
            </a:r>
            <a:r>
              <a:rPr lang="lv-LV" dirty="0"/>
              <a:t> EUR/m³ bez PVN  </a:t>
            </a:r>
            <a:r>
              <a:rPr lang="en-US" b="1" u="sng" dirty="0">
                <a:highlight>
                  <a:srgbClr val="FFFF00"/>
                </a:highlight>
              </a:rPr>
              <a:t>+3</a:t>
            </a:r>
            <a:r>
              <a:rPr lang="lv-LV" b="1" u="sng" dirty="0">
                <a:highlight>
                  <a:srgbClr val="FFFF00"/>
                </a:highlight>
              </a:rPr>
              <a:t>.</a:t>
            </a:r>
            <a:r>
              <a:rPr lang="en-US" b="1" u="sng" dirty="0">
                <a:highlight>
                  <a:srgbClr val="FFFF00"/>
                </a:highlight>
              </a:rPr>
              <a:t>7</a:t>
            </a:r>
            <a:r>
              <a:rPr lang="lv-LV" b="1" u="sng" dirty="0">
                <a:highlight>
                  <a:srgbClr val="FFFF00"/>
                </a:highlight>
              </a:rPr>
              <a:t>%      </a:t>
            </a:r>
            <a:r>
              <a:rPr lang="lv-LV" dirty="0">
                <a:highlight>
                  <a:srgbClr val="FFFF00"/>
                </a:highlight>
              </a:rPr>
              <a:t> </a:t>
            </a:r>
            <a:endParaRPr lang="lv-LV" b="1" u="sng" dirty="0">
              <a:highlight>
                <a:srgbClr val="FFFF00"/>
              </a:highlight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B82FB67-B97C-1FDA-BEF1-1C6F49E9299D}"/>
              </a:ext>
            </a:extLst>
          </p:cNvPr>
          <p:cNvSpPr/>
          <p:nvPr/>
        </p:nvSpPr>
        <p:spPr>
          <a:xfrm>
            <a:off x="4621382" y="2564173"/>
            <a:ext cx="613750" cy="325293"/>
          </a:xfrm>
          <a:prstGeom prst="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3676D71-56EA-7E44-C4AE-42E676C931F1}"/>
              </a:ext>
            </a:extLst>
          </p:cNvPr>
          <p:cNvSpPr/>
          <p:nvPr/>
        </p:nvSpPr>
        <p:spPr>
          <a:xfrm>
            <a:off x="4621382" y="3844362"/>
            <a:ext cx="613750" cy="325293"/>
          </a:xfrm>
          <a:prstGeom prst="rightArrow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9D54ECD6-6597-4FEE-827A-21F71B5E8A78}"/>
              </a:ext>
            </a:extLst>
          </p:cNvPr>
          <p:cNvSpPr/>
          <p:nvPr/>
        </p:nvSpPr>
        <p:spPr>
          <a:xfrm>
            <a:off x="4621382" y="5124551"/>
            <a:ext cx="613750" cy="325293"/>
          </a:xfrm>
          <a:prstGeom prst="rightArrow">
            <a:avLst/>
          </a:prstGeom>
          <a:solidFill>
            <a:srgbClr val="FFC000"/>
          </a:solidFill>
          <a:ln>
            <a:solidFill>
              <a:srgbClr val="F3D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Bultiņa: uz augšu 9">
            <a:extLst>
              <a:ext uri="{FF2B5EF4-FFF2-40B4-BE49-F238E27FC236}">
                <a16:creationId xmlns:a16="http://schemas.microsoft.com/office/drawing/2014/main" id="{5DF4D1E8-ACAC-9E49-64BA-6E90D86A06DE}"/>
              </a:ext>
            </a:extLst>
          </p:cNvPr>
          <p:cNvSpPr/>
          <p:nvPr/>
        </p:nvSpPr>
        <p:spPr>
          <a:xfrm>
            <a:off x="9391262" y="4974621"/>
            <a:ext cx="345232" cy="625151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Bultiņa: uz augšu 10">
            <a:extLst>
              <a:ext uri="{FF2B5EF4-FFF2-40B4-BE49-F238E27FC236}">
                <a16:creationId xmlns:a16="http://schemas.microsoft.com/office/drawing/2014/main" id="{890ABF9C-CA5C-18F0-DB44-33903A35BCA2}"/>
              </a:ext>
            </a:extLst>
          </p:cNvPr>
          <p:cNvSpPr/>
          <p:nvPr/>
        </p:nvSpPr>
        <p:spPr>
          <a:xfrm>
            <a:off x="9358605" y="3694434"/>
            <a:ext cx="345232" cy="625151"/>
          </a:xfrm>
          <a:prstGeom prst="up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highlight>
                <a:srgbClr val="FF0000"/>
              </a:highlight>
            </a:endParaRPr>
          </a:p>
        </p:txBody>
      </p:sp>
      <p:sp>
        <p:nvSpPr>
          <p:cNvPr id="9" name="Bultiņa: uz augšu 8">
            <a:extLst>
              <a:ext uri="{FF2B5EF4-FFF2-40B4-BE49-F238E27FC236}">
                <a16:creationId xmlns:a16="http://schemas.microsoft.com/office/drawing/2014/main" id="{82C29E30-BBE2-39AF-2671-148A64E50C84}"/>
              </a:ext>
            </a:extLst>
          </p:cNvPr>
          <p:cNvSpPr/>
          <p:nvPr/>
        </p:nvSpPr>
        <p:spPr>
          <a:xfrm>
            <a:off x="9358605" y="2414243"/>
            <a:ext cx="345232" cy="625151"/>
          </a:xfrm>
          <a:prstGeom prst="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7526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984" y="365126"/>
            <a:ext cx="1057002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Tarifa izmaiņas</a:t>
            </a:r>
            <a:br>
              <a:rPr lang="lv-LV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</a:br>
            <a:r>
              <a:rPr lang="lv-LV" sz="2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(pamatlīdzekļu nolietojums 20 gadi</a:t>
            </a:r>
            <a:r>
              <a:rPr lang="en-US" sz="2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(</a:t>
            </a:r>
            <a:r>
              <a:rPr lang="lv-LV" sz="2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MK Noteikumi Nr. 87</a:t>
            </a:r>
            <a:r>
              <a:rPr lang="en-US" sz="2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)</a:t>
            </a:r>
            <a:r>
              <a:rPr lang="lv-LV" sz="2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)</a:t>
            </a:r>
            <a:endParaRPr lang="en-US" sz="20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792C4AE-7C2E-08AF-5C2D-F6B80A5D8EE5}"/>
              </a:ext>
            </a:extLst>
          </p:cNvPr>
          <p:cNvSpPr txBox="1">
            <a:spLocks/>
          </p:cNvSpPr>
          <p:nvPr/>
        </p:nvSpPr>
        <p:spPr>
          <a:xfrm>
            <a:off x="1797666" y="206662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11" indent="-228611" algn="l" defTabSz="91444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3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57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80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03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726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9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1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b="1" dirty="0">
                <a:solidFill>
                  <a:srgbClr val="0066FF"/>
                </a:solidFill>
              </a:rPr>
              <a:t>Ūdensapgāde:</a:t>
            </a:r>
          </a:p>
          <a:p>
            <a:pPr lvl="1"/>
            <a:r>
              <a:rPr lang="lv-LV" dirty="0"/>
              <a:t>1,</a:t>
            </a:r>
            <a:r>
              <a:rPr lang="en-US" dirty="0"/>
              <a:t>25</a:t>
            </a:r>
            <a:r>
              <a:rPr lang="lv-LV" dirty="0"/>
              <a:t> EUR/m³ 		 1,</a:t>
            </a:r>
            <a:r>
              <a:rPr lang="en-US" dirty="0"/>
              <a:t>68</a:t>
            </a:r>
            <a:r>
              <a:rPr lang="lv-LV" dirty="0"/>
              <a:t> EUR/m³ bez PVN  </a:t>
            </a:r>
            <a:r>
              <a:rPr lang="en-US" b="1" u="sng" dirty="0">
                <a:highlight>
                  <a:srgbClr val="FF0000"/>
                </a:highlight>
              </a:rPr>
              <a:t>+34</a:t>
            </a:r>
            <a:r>
              <a:rPr lang="lv-LV" b="1" u="sng" dirty="0">
                <a:highlight>
                  <a:srgbClr val="FF0000"/>
                </a:highlight>
              </a:rPr>
              <a:t>.</a:t>
            </a:r>
            <a:r>
              <a:rPr lang="en-US" b="1" u="sng" dirty="0">
                <a:highlight>
                  <a:srgbClr val="FF0000"/>
                </a:highlight>
              </a:rPr>
              <a:t>4</a:t>
            </a:r>
            <a:r>
              <a:rPr lang="lv-LV" b="1" u="sng" dirty="0">
                <a:highlight>
                  <a:srgbClr val="FF0000"/>
                </a:highlight>
              </a:rPr>
              <a:t>%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lv-LV" b="1" u="sng" dirty="0"/>
          </a:p>
          <a:p>
            <a:r>
              <a:rPr lang="lv-LV" b="1" dirty="0">
                <a:solidFill>
                  <a:srgbClr val="990000"/>
                </a:solidFill>
              </a:rPr>
              <a:t>Kanalizācija:</a:t>
            </a:r>
          </a:p>
          <a:p>
            <a:pPr lvl="1"/>
            <a:r>
              <a:rPr lang="en-US" dirty="0"/>
              <a:t>2</a:t>
            </a:r>
            <a:r>
              <a:rPr lang="lv-LV" dirty="0"/>
              <a:t>,</a:t>
            </a:r>
            <a:r>
              <a:rPr lang="en-US" dirty="0"/>
              <a:t>01</a:t>
            </a:r>
            <a:r>
              <a:rPr lang="lv-LV" dirty="0"/>
              <a:t> EUR/m³ 		2,</a:t>
            </a:r>
            <a:r>
              <a:rPr lang="en-US" dirty="0"/>
              <a:t>61</a:t>
            </a:r>
            <a:r>
              <a:rPr lang="lv-LV" dirty="0"/>
              <a:t> EUR/m³ bez PVN   </a:t>
            </a:r>
            <a:r>
              <a:rPr lang="en-US" b="1" u="sng" dirty="0">
                <a:highlight>
                  <a:srgbClr val="FF0000"/>
                </a:highlight>
              </a:rPr>
              <a:t>+29</a:t>
            </a:r>
            <a:r>
              <a:rPr lang="lv-LV" b="1" u="sng" dirty="0">
                <a:highlight>
                  <a:srgbClr val="FF0000"/>
                </a:highlight>
              </a:rPr>
              <a:t>.</a:t>
            </a:r>
            <a:r>
              <a:rPr lang="en-US" b="1" u="sng" dirty="0">
                <a:highlight>
                  <a:srgbClr val="FF0000"/>
                </a:highlight>
              </a:rPr>
              <a:t>9</a:t>
            </a:r>
            <a:r>
              <a:rPr lang="lv-LV" b="1" u="sng" dirty="0">
                <a:highlight>
                  <a:srgbClr val="FF0000"/>
                </a:highlight>
              </a:rPr>
              <a:t>%</a:t>
            </a:r>
          </a:p>
          <a:p>
            <a:pPr lvl="1"/>
            <a:endParaRPr lang="lv-LV" b="1" u="sng" dirty="0"/>
          </a:p>
          <a:p>
            <a:r>
              <a:rPr lang="lv-LV" b="1" dirty="0">
                <a:solidFill>
                  <a:schemeClr val="accent4"/>
                </a:solidFill>
              </a:rPr>
              <a:t>Kopējais tarifs:</a:t>
            </a:r>
          </a:p>
          <a:p>
            <a:pPr lvl="1"/>
            <a:r>
              <a:rPr lang="en-US" dirty="0"/>
              <a:t>3</a:t>
            </a:r>
            <a:r>
              <a:rPr lang="lv-LV" dirty="0"/>
              <a:t>,</a:t>
            </a:r>
            <a:r>
              <a:rPr lang="en-US" dirty="0"/>
              <a:t>26</a:t>
            </a:r>
            <a:r>
              <a:rPr lang="lv-LV" dirty="0"/>
              <a:t> EUR/m³ 		 </a:t>
            </a:r>
            <a:r>
              <a:rPr lang="en-US" dirty="0"/>
              <a:t>4</a:t>
            </a:r>
            <a:r>
              <a:rPr lang="lv-LV" dirty="0"/>
              <a:t>,</a:t>
            </a:r>
            <a:r>
              <a:rPr lang="en-US" dirty="0"/>
              <a:t>29</a:t>
            </a:r>
            <a:r>
              <a:rPr lang="lv-LV" dirty="0"/>
              <a:t> EUR/m³ bez PVN  </a:t>
            </a:r>
            <a:r>
              <a:rPr lang="en-US" b="1" u="sng" dirty="0">
                <a:highlight>
                  <a:srgbClr val="FF0000"/>
                </a:highlight>
              </a:rPr>
              <a:t>+31</a:t>
            </a:r>
            <a:r>
              <a:rPr lang="lv-LV" b="1" u="sng" dirty="0">
                <a:highlight>
                  <a:srgbClr val="FF0000"/>
                </a:highlight>
              </a:rPr>
              <a:t>.</a:t>
            </a:r>
            <a:r>
              <a:rPr lang="en-US" b="1" u="sng" dirty="0">
                <a:highlight>
                  <a:srgbClr val="FF0000"/>
                </a:highlight>
              </a:rPr>
              <a:t>6</a:t>
            </a:r>
            <a:r>
              <a:rPr lang="lv-LV" b="1" u="sng" dirty="0">
                <a:highlight>
                  <a:srgbClr val="FF0000"/>
                </a:highlight>
              </a:rPr>
              <a:t>%      </a:t>
            </a:r>
            <a:r>
              <a:rPr lang="lv-LV" dirty="0">
                <a:highlight>
                  <a:srgbClr val="FF0000"/>
                </a:highlight>
              </a:rPr>
              <a:t> </a:t>
            </a:r>
            <a:endParaRPr lang="lv-LV" b="1" u="sng" dirty="0">
              <a:highlight>
                <a:srgbClr val="FF0000"/>
              </a:highlight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95147756-DA73-8B36-F61D-CA6CC716FDD1}"/>
              </a:ext>
            </a:extLst>
          </p:cNvPr>
          <p:cNvSpPr/>
          <p:nvPr/>
        </p:nvSpPr>
        <p:spPr>
          <a:xfrm>
            <a:off x="4621382" y="2564173"/>
            <a:ext cx="613750" cy="325293"/>
          </a:xfrm>
          <a:prstGeom prst="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9F9FAEF-E343-4B3F-EAFF-CBB786E015DA}"/>
              </a:ext>
            </a:extLst>
          </p:cNvPr>
          <p:cNvSpPr/>
          <p:nvPr/>
        </p:nvSpPr>
        <p:spPr>
          <a:xfrm>
            <a:off x="4621382" y="3844362"/>
            <a:ext cx="613750" cy="325293"/>
          </a:xfrm>
          <a:prstGeom prst="rightArrow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30603F6C-AC01-9AA8-348A-FB5B8DD3D964}"/>
              </a:ext>
            </a:extLst>
          </p:cNvPr>
          <p:cNvSpPr/>
          <p:nvPr/>
        </p:nvSpPr>
        <p:spPr>
          <a:xfrm>
            <a:off x="4621382" y="5124551"/>
            <a:ext cx="613750" cy="325293"/>
          </a:xfrm>
          <a:prstGeom prst="rightArrow">
            <a:avLst/>
          </a:prstGeom>
          <a:solidFill>
            <a:srgbClr val="FFC000"/>
          </a:solidFill>
          <a:ln>
            <a:solidFill>
              <a:srgbClr val="F3D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B275C9A-77FD-E3A5-1C9E-E2D1FA9D1486}"/>
              </a:ext>
            </a:extLst>
          </p:cNvPr>
          <p:cNvSpPr/>
          <p:nvPr/>
        </p:nvSpPr>
        <p:spPr>
          <a:xfrm rot="16200000">
            <a:off x="8327300" y="3618721"/>
            <a:ext cx="3101581" cy="73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05739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2045" y="365126"/>
            <a:ext cx="8818968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600" b="1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PriekšLikumi</a:t>
            </a:r>
            <a:br>
              <a:rPr lang="lv-LV" sz="36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</a:br>
            <a:endParaRPr lang="en-US" sz="28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792C4AE-7C2E-08AF-5C2D-F6B80A5D8EE5}"/>
              </a:ext>
            </a:extLst>
          </p:cNvPr>
          <p:cNvSpPr txBox="1">
            <a:spLocks/>
          </p:cNvSpPr>
          <p:nvPr/>
        </p:nvSpPr>
        <p:spPr>
          <a:xfrm>
            <a:off x="3441940" y="1690689"/>
            <a:ext cx="7565365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11" indent="-228611" algn="l" defTabSz="91444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3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57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80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03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726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9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1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lv-LV" sz="2400" dirty="0">
                <a:latin typeface="Montserrat" panose="00000500000000000000" pitchFamily="2" charset="-70"/>
              </a:rPr>
              <a:t>Carnikavas </a:t>
            </a:r>
            <a:r>
              <a:rPr lang="lv-LV" sz="2400" dirty="0" err="1">
                <a:latin typeface="Montserrat" panose="00000500000000000000" pitchFamily="2" charset="-70"/>
              </a:rPr>
              <a:t>komunālserviss</a:t>
            </a:r>
            <a:r>
              <a:rPr lang="lv-LV" sz="2400" dirty="0">
                <a:latin typeface="Montserrat" panose="00000500000000000000" pitchFamily="2" charset="-70"/>
              </a:rPr>
              <a:t> ierosina veikt saistošo noteikumu Nr.27/2022 "Par pašvaldības aģentūras "Carnikavas </a:t>
            </a:r>
            <a:r>
              <a:rPr lang="lv-LV" sz="2400" dirty="0" err="1">
                <a:latin typeface="Montserrat" panose="00000500000000000000" pitchFamily="2" charset="-70"/>
              </a:rPr>
              <a:t>komunālserviss</a:t>
            </a:r>
            <a:r>
              <a:rPr lang="lv-LV" sz="2400" dirty="0">
                <a:latin typeface="Montserrat" panose="00000500000000000000" pitchFamily="2" charset="-70"/>
              </a:rPr>
              <a:t>" maksas pakalpojumiem ūdensapgādē, notekūdeņu novadīšanā un attīrīšanā" grozījumus un noteikt tarifu dzeramā ūdens piegādei 1.28 EUR bez PVN, un notekūdeņu novadīšanā un attīrīšanā 2.10 EUR bez PVN. </a:t>
            </a:r>
          </a:p>
        </p:txBody>
      </p:sp>
    </p:spTree>
    <p:extLst>
      <p:ext uri="{BB962C8B-B14F-4D97-AF65-F5344CB8AC3E}">
        <p14:creationId xmlns:p14="http://schemas.microsoft.com/office/powerpoint/2010/main" val="3828883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984" y="365126"/>
            <a:ext cx="1057002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sz="28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SPĒKĀ ESOŠIE TARIFI CITĀS APDZĪVOTĀS VIETĀS</a:t>
            </a:r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id="{BAF1E1C0-3365-B72A-FF15-87A705287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438" y="1178451"/>
            <a:ext cx="8961120" cy="502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125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FCB85BE-8443-54E6-377B-0D2895F60974}"/>
              </a:ext>
            </a:extLst>
          </p:cNvPr>
          <p:cNvSpPr txBox="1"/>
          <p:nvPr/>
        </p:nvSpPr>
        <p:spPr>
          <a:xfrm>
            <a:off x="1574800" y="2449957"/>
            <a:ext cx="8893177" cy="743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ct val="150000"/>
              </a:lnSpc>
            </a:pPr>
            <a:r>
              <a:rPr lang="lv-LV" sz="3600" b="1" cap="all" dirty="0">
                <a:solidFill>
                  <a:srgbClr val="595959"/>
                </a:solidFill>
              </a:rPr>
              <a:t>Paldies par uzmanību!</a:t>
            </a:r>
            <a:endParaRPr lang="en-US" altLang="x-none" sz="3334" b="1" i="1" cap="all" dirty="0">
              <a:solidFill>
                <a:srgbClr val="595959"/>
              </a:solidFill>
              <a:latin typeface="Montserra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5421" y="365126"/>
            <a:ext cx="7618379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Skaidrojošā daļa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49A5A3-CE79-0FC9-617E-03045F039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1791" y="1831976"/>
            <a:ext cx="8788894" cy="2370372"/>
          </a:xfrm>
          <a:noFill/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v-LV" sz="2200" dirty="0">
                <a:latin typeface="Montserrat" panose="00000500000000000000" pitchFamily="2" charset="-70"/>
              </a:rPr>
              <a:t>Saskaņā ar  saistošo noteikumu Nr.27/2022 "Par pašvaldības aģentūras "Carnikavas komunālserviss" maksas pakalpojumiem ūdensapgādē, notekūdeņu novadīšanā un attīrīšanā" punktu Nr.9 p/a "Carnikavas komunālserviss" ir izstrādājis pārskatu par ūdens un kanalizācijas faktiskajām izmaksām 202</a:t>
            </a:r>
            <a:r>
              <a:rPr lang="en-US" sz="2200" dirty="0">
                <a:latin typeface="Montserrat" panose="00000500000000000000" pitchFamily="2" charset="-70"/>
              </a:rPr>
              <a:t>3</a:t>
            </a:r>
            <a:r>
              <a:rPr lang="lv-LV" sz="2200" dirty="0">
                <a:latin typeface="Montserrat" panose="00000500000000000000" pitchFamily="2" charset="-70"/>
              </a:rPr>
              <a:t>.</a:t>
            </a:r>
            <a:r>
              <a:rPr lang="en-US" sz="2200" dirty="0">
                <a:latin typeface="Montserrat" panose="00000500000000000000" pitchFamily="2" charset="-70"/>
              </a:rPr>
              <a:t> </a:t>
            </a:r>
            <a:r>
              <a:rPr lang="lv-LV" sz="2200" dirty="0">
                <a:latin typeface="Montserrat" panose="00000500000000000000" pitchFamily="2" charset="-70"/>
              </a:rPr>
              <a:t>gadā.</a:t>
            </a:r>
            <a:endParaRPr lang="lv-LV" sz="2200" b="1" i="1" u="sng" dirty="0">
              <a:latin typeface="Montserrat" panose="00000500000000000000" pitchFamily="2" charset="-7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lv-LV" sz="2200" dirty="0">
                <a:latin typeface="Montserrat" panose="00000500000000000000" pitchFamily="2" charset="-70"/>
              </a:rPr>
              <a:t>Pēdējo reizi ūdenssaimniecības pakalpojuma maksa mainīta </a:t>
            </a:r>
            <a:r>
              <a:rPr lang="lv-LV" sz="2200" b="1" i="1" u="sng" dirty="0">
                <a:latin typeface="Montserrat" panose="00000500000000000000" pitchFamily="2" charset="-70"/>
              </a:rPr>
              <a:t>01.</a:t>
            </a:r>
            <a:r>
              <a:rPr lang="en-US" sz="2200" b="1" i="1" u="sng" dirty="0">
                <a:latin typeface="Montserrat" panose="00000500000000000000" pitchFamily="2" charset="-70"/>
              </a:rPr>
              <a:t>10</a:t>
            </a:r>
            <a:r>
              <a:rPr lang="lv-LV" sz="2200" b="1" i="1" u="sng" dirty="0">
                <a:latin typeface="Montserrat" panose="00000500000000000000" pitchFamily="2" charset="-70"/>
              </a:rPr>
              <a:t>.202</a:t>
            </a:r>
            <a:r>
              <a:rPr lang="en-US" sz="2200" b="1" i="1" u="sng" dirty="0">
                <a:latin typeface="Montserrat" panose="00000500000000000000" pitchFamily="2" charset="-70"/>
              </a:rPr>
              <a:t>3</a:t>
            </a:r>
            <a:r>
              <a:rPr lang="lv-LV" sz="2200" b="1" i="1" u="sng" dirty="0">
                <a:latin typeface="Montserrat" panose="00000500000000000000" pitchFamily="2" charset="-70"/>
              </a:rPr>
              <a:t>. </a:t>
            </a:r>
            <a:endParaRPr lang="lv-LV" sz="2200" dirty="0">
              <a:latin typeface="Montserrat" panose="00000500000000000000" pitchFamily="2" charset="-70"/>
            </a:endParaRPr>
          </a:p>
          <a:p>
            <a:pPr marL="0" indent="0">
              <a:buNone/>
            </a:pPr>
            <a:endParaRPr lang="lv-LV" sz="1050" b="1" i="1" u="sng" dirty="0"/>
          </a:p>
        </p:txBody>
      </p:sp>
    </p:spTree>
    <p:extLst>
      <p:ext uri="{BB962C8B-B14F-4D97-AF65-F5344CB8AC3E}">
        <p14:creationId xmlns:p14="http://schemas.microsoft.com/office/powerpoint/2010/main" val="1960438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545" y="168662"/>
            <a:ext cx="8438576" cy="132556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Ūdens daudzums, m³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A415E3-C0B7-4D43-884F-8D12ECE728CE}"/>
              </a:ext>
            </a:extLst>
          </p:cNvPr>
          <p:cNvSpPr txBox="1"/>
          <p:nvPr/>
        </p:nvSpPr>
        <p:spPr>
          <a:xfrm>
            <a:off x="8428565" y="4372003"/>
            <a:ext cx="3573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 </a:t>
            </a:r>
            <a:r>
              <a:rPr lang="lv-LV" sz="1400" i="1" dirty="0"/>
              <a:t>Vidējie zudumi nozarē 2022. gadā – 24,7% </a:t>
            </a:r>
            <a:r>
              <a:rPr lang="en-US" sz="1400" i="1" dirty="0"/>
              <a:t>(SPRK </a:t>
            </a:r>
            <a:r>
              <a:rPr lang="lv-LV" sz="1400" i="1" dirty="0"/>
              <a:t>dati</a:t>
            </a:r>
            <a:r>
              <a:rPr lang="en-US" sz="1400" i="1" dirty="0"/>
              <a:t>)</a:t>
            </a:r>
            <a:r>
              <a:rPr lang="lv-LV" sz="1400" i="1" dirty="0"/>
              <a:t> </a:t>
            </a:r>
          </a:p>
        </p:txBody>
      </p:sp>
      <p:graphicFrame>
        <p:nvGraphicFramePr>
          <p:cNvPr id="14" name="Tabula 13">
            <a:extLst>
              <a:ext uri="{FF2B5EF4-FFF2-40B4-BE49-F238E27FC236}">
                <a16:creationId xmlns:a16="http://schemas.microsoft.com/office/drawing/2014/main" id="{4950A841-17FD-2116-E183-0AA1808808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853853"/>
              </p:ext>
            </p:extLst>
          </p:nvPr>
        </p:nvGraphicFramePr>
        <p:xfrm>
          <a:off x="8428565" y="1149118"/>
          <a:ext cx="357341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708">
                  <a:extLst>
                    <a:ext uri="{9D8B030D-6E8A-4147-A177-3AD203B41FA5}">
                      <a16:colId xmlns:a16="http://schemas.microsoft.com/office/drawing/2014/main" val="2541845084"/>
                    </a:ext>
                  </a:extLst>
                </a:gridCol>
                <a:gridCol w="1786708">
                  <a:extLst>
                    <a:ext uri="{9D8B030D-6E8A-4147-A177-3AD203B41FA5}">
                      <a16:colId xmlns:a16="http://schemas.microsoft.com/office/drawing/2014/main" val="138426144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lv-LV" noProof="0" dirty="0"/>
                        <a:t>Galvenie fakti</a:t>
                      </a:r>
                      <a:r>
                        <a:rPr lang="en-US" noProof="0" dirty="0"/>
                        <a:t> par 2023. </a:t>
                      </a:r>
                      <a:r>
                        <a:rPr lang="lv-LV" noProof="0" dirty="0"/>
                        <a:t>gadu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86609"/>
                  </a:ext>
                </a:extLst>
              </a:tr>
              <a:tr h="598091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lv-LV" dirty="0"/>
                        <a:t>Pārdotais ūdens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    </a:t>
                      </a:r>
                    </a:p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      5,8%</a:t>
                      </a:r>
                    </a:p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198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Ūdens zudumi</a:t>
                      </a:r>
                      <a:r>
                        <a:rPr lang="en-US" dirty="0"/>
                        <a:t>*</a:t>
                      </a:r>
                      <a:r>
                        <a:rPr lang="lv-LV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samazinājums </a:t>
                      </a:r>
                    </a:p>
                    <a:p>
                      <a:pPr algn="r"/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līdz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19,5%</a:t>
                      </a:r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996757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lv-LV" noProof="0" dirty="0"/>
                        <a:t>Ūdensapgādes sistēmai jauno pieslēgumu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126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870004"/>
                  </a:ext>
                </a:extLst>
              </a:tr>
            </a:tbl>
          </a:graphicData>
        </a:graphic>
      </p:graphicFrame>
      <p:sp>
        <p:nvSpPr>
          <p:cNvPr id="13" name="Bultiņa: uz augšu 12">
            <a:extLst>
              <a:ext uri="{FF2B5EF4-FFF2-40B4-BE49-F238E27FC236}">
                <a16:creationId xmlns:a16="http://schemas.microsoft.com/office/drawing/2014/main" id="{4CC16E06-B5CF-2DCF-DCEB-2C0DDF26BF76}"/>
              </a:ext>
            </a:extLst>
          </p:cNvPr>
          <p:cNvSpPr/>
          <p:nvPr/>
        </p:nvSpPr>
        <p:spPr>
          <a:xfrm>
            <a:off x="10307462" y="1807968"/>
            <a:ext cx="242596" cy="356217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Bultiņa: uz augšu 14">
            <a:extLst>
              <a:ext uri="{FF2B5EF4-FFF2-40B4-BE49-F238E27FC236}">
                <a16:creationId xmlns:a16="http://schemas.microsoft.com/office/drawing/2014/main" id="{813717A8-480C-0B07-B32E-52692B95AF01}"/>
              </a:ext>
            </a:extLst>
          </p:cNvPr>
          <p:cNvSpPr/>
          <p:nvPr/>
        </p:nvSpPr>
        <p:spPr>
          <a:xfrm rot="10800000">
            <a:off x="10307462" y="2534641"/>
            <a:ext cx="242596" cy="455510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C2E4BC69-3705-B583-E450-E67042139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45" y="1143000"/>
            <a:ext cx="786446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0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BB66B538-08FA-FC2E-B67E-6F1D43F8226F}"/>
              </a:ext>
            </a:extLst>
          </p:cNvPr>
          <p:cNvSpPr txBox="1">
            <a:spLocks/>
          </p:cNvSpPr>
          <p:nvPr/>
        </p:nvSpPr>
        <p:spPr>
          <a:xfrm>
            <a:off x="372545" y="168662"/>
            <a:ext cx="84385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Kanalizācijas</a:t>
            </a:r>
            <a:r>
              <a:rPr lang="en-US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daudzums, m³</a:t>
            </a:r>
            <a:endParaRPr lang="en-US" sz="32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graphicFrame>
        <p:nvGraphicFramePr>
          <p:cNvPr id="13" name="Tabula 12">
            <a:extLst>
              <a:ext uri="{FF2B5EF4-FFF2-40B4-BE49-F238E27FC236}">
                <a16:creationId xmlns:a16="http://schemas.microsoft.com/office/drawing/2014/main" id="{F1807BAC-F3DA-3FAA-25E8-70B42708D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207879"/>
              </p:ext>
            </p:extLst>
          </p:nvPr>
        </p:nvGraphicFramePr>
        <p:xfrm>
          <a:off x="8428565" y="1149118"/>
          <a:ext cx="3573416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708">
                  <a:extLst>
                    <a:ext uri="{9D8B030D-6E8A-4147-A177-3AD203B41FA5}">
                      <a16:colId xmlns:a16="http://schemas.microsoft.com/office/drawing/2014/main" val="2541845084"/>
                    </a:ext>
                  </a:extLst>
                </a:gridCol>
                <a:gridCol w="1786708">
                  <a:extLst>
                    <a:ext uri="{9D8B030D-6E8A-4147-A177-3AD203B41FA5}">
                      <a16:colId xmlns:a16="http://schemas.microsoft.com/office/drawing/2014/main" val="138426144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lv-LV" noProof="0" dirty="0"/>
                        <a:t>Galvenie fakti</a:t>
                      </a:r>
                      <a:r>
                        <a:rPr lang="en-US" noProof="0" dirty="0"/>
                        <a:t> par 2023. </a:t>
                      </a:r>
                      <a:r>
                        <a:rPr lang="lv-LV" noProof="0" dirty="0"/>
                        <a:t>gadu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486609"/>
                  </a:ext>
                </a:extLst>
              </a:tr>
              <a:tr h="598091">
                <a:tc>
                  <a:txBody>
                    <a:bodyPr/>
                    <a:lstStyle/>
                    <a:p>
                      <a:r>
                        <a:rPr lang="lv-LV" noProof="0" dirty="0"/>
                        <a:t>Savāktie notekūdeņi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      9,5%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198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noProof="0" dirty="0"/>
                        <a:t>Infiltrācija</a:t>
                      </a:r>
                      <a:r>
                        <a:rPr lang="en-US" dirty="0"/>
                        <a:t>*</a:t>
                      </a:r>
                      <a:r>
                        <a:rPr lang="lv-LV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28,4%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996757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lv-LV" noProof="0" dirty="0"/>
                        <a:t>Kanalizācijas sistēmai jauno pieslēgumu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126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870004"/>
                  </a:ext>
                </a:extLst>
              </a:tr>
            </a:tbl>
          </a:graphicData>
        </a:graphic>
      </p:graphicFrame>
      <p:sp>
        <p:nvSpPr>
          <p:cNvPr id="14" name="Bultiņa: uz augšu 13">
            <a:extLst>
              <a:ext uri="{FF2B5EF4-FFF2-40B4-BE49-F238E27FC236}">
                <a16:creationId xmlns:a16="http://schemas.microsoft.com/office/drawing/2014/main" id="{F8FA1EE5-A100-90C5-68C0-D091BC860726}"/>
              </a:ext>
            </a:extLst>
          </p:cNvPr>
          <p:cNvSpPr/>
          <p:nvPr/>
        </p:nvSpPr>
        <p:spPr>
          <a:xfrm>
            <a:off x="10326123" y="1612025"/>
            <a:ext cx="242596" cy="356217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6E6BFD-4A28-99DD-3F1F-C6EE517E4B47}"/>
              </a:ext>
            </a:extLst>
          </p:cNvPr>
          <p:cNvSpPr txBox="1"/>
          <p:nvPr/>
        </p:nvSpPr>
        <p:spPr>
          <a:xfrm>
            <a:off x="8428565" y="3770398"/>
            <a:ext cx="3573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 </a:t>
            </a:r>
            <a:r>
              <a:rPr lang="lv-LV" sz="1400" i="1" dirty="0"/>
              <a:t>Vidējā infiltrācija nozarē 2022. gadā – 2</a:t>
            </a:r>
            <a:r>
              <a:rPr lang="en-US" sz="1400" i="1" dirty="0"/>
              <a:t>9</a:t>
            </a:r>
            <a:r>
              <a:rPr lang="lv-LV" sz="1400" i="1" dirty="0"/>
              <a:t>,</a:t>
            </a:r>
            <a:r>
              <a:rPr lang="en-US" sz="1400" i="1" dirty="0"/>
              <a:t>6</a:t>
            </a:r>
            <a:r>
              <a:rPr lang="lv-LV" sz="1400" i="1" dirty="0"/>
              <a:t>% </a:t>
            </a:r>
            <a:r>
              <a:rPr lang="en-US" sz="1400" i="1" dirty="0"/>
              <a:t>(SPRK </a:t>
            </a:r>
            <a:r>
              <a:rPr lang="lv-LV" sz="1400" i="1" dirty="0"/>
              <a:t>dati</a:t>
            </a:r>
            <a:r>
              <a:rPr lang="en-US" sz="1400" i="1" dirty="0"/>
              <a:t>)</a:t>
            </a:r>
            <a:r>
              <a:rPr lang="lv-LV" sz="1400" i="1" dirty="0"/>
              <a:t> </a:t>
            </a:r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C32BBC12-3A5B-680A-543B-7FBEEEBE6A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019" y="1143000"/>
            <a:ext cx="802375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84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331" y="323632"/>
            <a:ext cx="9533107" cy="132556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3200" b="1" cap="all" dirty="0">
                <a:latin typeface="Montserrat" pitchFamily="2" charset="77"/>
              </a:rPr>
              <a:t>Ieņēmumu izmaiņas, </a:t>
            </a:r>
            <a:r>
              <a:rPr lang="en-US" sz="3200" b="1" cap="all" dirty="0">
                <a:latin typeface="Montserrat" pitchFamily="2" charset="77"/>
              </a:rPr>
              <a:t>eur</a:t>
            </a:r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AB15CB2D-229C-7EAB-9660-8CF3D3E442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268" y="1214690"/>
            <a:ext cx="8869680" cy="474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0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91E7EB1E-4DAC-05CD-8E4B-7BAF2DFB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TIEŠO (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Finanšu</a:t>
            </a:r>
            <a:r>
              <a:rPr lang="en-US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) </a:t>
            </a:r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Izmaksu sadalījums </a:t>
            </a:r>
            <a:r>
              <a:rPr lang="en-US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(EUR), 2022 un 2023</a:t>
            </a:r>
            <a:endParaRPr lang="lv-LV" sz="3200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EFAA6841-9215-2D54-A08E-609FC94C7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23" y="1578722"/>
            <a:ext cx="10149840" cy="4115773"/>
          </a:xfrm>
          <a:prstGeom prst="rect">
            <a:avLst/>
          </a:prstGeom>
        </p:spPr>
      </p:pic>
      <p:sp>
        <p:nvSpPr>
          <p:cNvPr id="9" name="TextBox 2">
            <a:extLst>
              <a:ext uri="{FF2B5EF4-FFF2-40B4-BE49-F238E27FC236}">
                <a16:creationId xmlns:a16="http://schemas.microsoft.com/office/drawing/2014/main" id="{522A57A3-E737-31BD-9B48-6560DB2B628C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</p:spTree>
    <p:extLst>
      <p:ext uri="{BB962C8B-B14F-4D97-AF65-F5344CB8AC3E}">
        <p14:creationId xmlns:p14="http://schemas.microsoft.com/office/powerpoint/2010/main" val="4107736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91E7EB1E-4DAC-05CD-8E4B-7BAF2DFB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ūdenssaimniecības darbības rezultāts 2023. gadā</a:t>
            </a:r>
            <a:r>
              <a:rPr lang="en-US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(bez </a:t>
            </a:r>
            <a:r>
              <a:rPr lang="lv-LV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nolietojuma</a:t>
            </a:r>
            <a:r>
              <a:rPr lang="en-US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)</a:t>
            </a:r>
            <a:r>
              <a:rPr lang="lv-LV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</a:t>
            </a:r>
            <a:r>
              <a:rPr lang="en-US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– </a:t>
            </a:r>
            <a:r>
              <a:rPr lang="lv-LV" sz="24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brīvā naudas plūsma</a:t>
            </a:r>
            <a:endParaRPr lang="lv-LV" sz="2400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98E6B8CF-45C3-9D0A-7757-7443870CF5F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AE729FC3-50ED-A726-F3DC-E761AAE56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040" y="1371600"/>
            <a:ext cx="7028205" cy="4114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368C120-FEC4-7B16-C92B-E8DA21034BD4}"/>
              </a:ext>
            </a:extLst>
          </p:cNvPr>
          <p:cNvSpPr txBox="1"/>
          <p:nvPr/>
        </p:nvSpPr>
        <p:spPr>
          <a:xfrm>
            <a:off x="8593066" y="1371600"/>
            <a:ext cx="39099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Brīvie pieejamie naudas līdzekļi</a:t>
            </a:r>
          </a:p>
        </p:txBody>
      </p:sp>
      <p:pic>
        <p:nvPicPr>
          <p:cNvPr id="16" name="Attēls 15">
            <a:extLst>
              <a:ext uri="{FF2B5EF4-FFF2-40B4-BE49-F238E27FC236}">
                <a16:creationId xmlns:a16="http://schemas.microsoft.com/office/drawing/2014/main" id="{ECDD7330-64D5-7FA8-CAB0-99F3EE9B6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3066" y="1809609"/>
            <a:ext cx="2796782" cy="32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34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91E7EB1E-4DAC-05CD-8E4B-7BAF2DFB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nolietojums</a:t>
            </a:r>
            <a:endParaRPr lang="lv-LV" sz="3200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ED3547A-AE02-3235-2FBC-6F944BE034E6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6C57107A-313B-2577-4555-4BDE99FAB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773" y="1218015"/>
            <a:ext cx="8778240" cy="4902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9644A6-E51D-201E-0DD9-8DE8AA594FFB}"/>
              </a:ext>
            </a:extLst>
          </p:cNvPr>
          <p:cNvSpPr txBox="1"/>
          <p:nvPr/>
        </p:nvSpPr>
        <p:spPr>
          <a:xfrm>
            <a:off x="9309013" y="1689367"/>
            <a:ext cx="28220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Kopējais nolietojums</a:t>
            </a:r>
            <a:r>
              <a:rPr lang="en-US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 </a:t>
            </a:r>
          </a:p>
          <a:p>
            <a:r>
              <a:rPr lang="lv-LV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PACK uzskaitē</a:t>
            </a:r>
          </a:p>
          <a:p>
            <a:endParaRPr lang="en-US" b="1" dirty="0">
              <a:solidFill>
                <a:srgbClr val="000000"/>
              </a:solidFill>
              <a:highlight>
                <a:srgbClr val="F2F2F2"/>
              </a:highlight>
              <a:latin typeface="Arial" panose="020B0604020202020204" pitchFamily="34" charset="0"/>
            </a:endParaRPr>
          </a:p>
          <a:p>
            <a:r>
              <a:rPr lang="lv-LV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Ū</a:t>
            </a:r>
            <a:r>
              <a:rPr lang="en-US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 - EUR </a:t>
            </a:r>
            <a:r>
              <a:rPr lang="lv-LV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238 220</a:t>
            </a:r>
            <a:endParaRPr lang="en-US" b="1" dirty="0">
              <a:solidFill>
                <a:srgbClr val="000000"/>
              </a:solidFill>
              <a:highlight>
                <a:srgbClr val="F2F2F2"/>
              </a:highlight>
              <a:latin typeface="Arial" panose="020B0604020202020204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2F2F2"/>
                </a:highlight>
                <a:latin typeface="Arial" panose="020B0604020202020204" pitchFamily="34" charset="0"/>
              </a:rPr>
              <a:t>K - 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highlight>
                  <a:srgbClr val="F2F2F2"/>
                </a:highlight>
                <a:latin typeface="Arial" panose="020B0604020202020204" pitchFamily="34" charset="0"/>
              </a:rPr>
              <a:t>EUR 428 960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6557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91E7EB1E-4DAC-05CD-8E4B-7BAF2DFB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2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Tarifā iekļaujamās papildus izmaksas</a:t>
            </a:r>
            <a:endParaRPr lang="lv-LV" sz="3200" dirty="0"/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AEBE9F97-E899-6235-31D2-921D60C9F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162063"/>
              </p:ext>
            </p:extLst>
          </p:nvPr>
        </p:nvGraphicFramePr>
        <p:xfrm>
          <a:off x="1752082" y="1301114"/>
          <a:ext cx="81280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8391">
                  <a:extLst>
                    <a:ext uri="{9D8B030D-6E8A-4147-A177-3AD203B41FA5}">
                      <a16:colId xmlns:a16="http://schemas.microsoft.com/office/drawing/2014/main" val="1545508787"/>
                    </a:ext>
                  </a:extLst>
                </a:gridCol>
                <a:gridCol w="2359609">
                  <a:extLst>
                    <a:ext uri="{9D8B030D-6E8A-4147-A177-3AD203B41FA5}">
                      <a16:colId xmlns:a16="http://schemas.microsoft.com/office/drawing/2014/main" val="22492326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Plānotās nākotnes papildus izmaksas (2024)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EUR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9572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Kanalizācija - atlīdzība (6% palielinājums)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7 610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78577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Dūņu izvešana un iestrāde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8 529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67770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Avārijas remonts maģistrālajā kanalizācijas tīklā, Zvejnieku iela 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9 430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88990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Ūdens patēriņš kanalizācijas saimniecības uzturēšanai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7 409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27063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u="none" strike="noStrike" dirty="0">
                          <a:effectLst/>
                        </a:rPr>
                        <a:t>Kopā kanalizācija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</a:rPr>
                        <a:t>32 978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19300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i="1" u="none" strike="noStrike" dirty="0">
                          <a:effectLst/>
                        </a:rPr>
                        <a:t>Ietekme uz tarifu (EUR/m</a:t>
                      </a:r>
                      <a:r>
                        <a:rPr lang="lv-LV" sz="1800" i="1" u="none" strike="noStrike" baseline="30000" dirty="0">
                          <a:effectLst/>
                        </a:rPr>
                        <a:t>3, </a:t>
                      </a:r>
                      <a:r>
                        <a:rPr lang="lv-LV" sz="1800" i="1" u="none" strike="noStrike" dirty="0">
                          <a:effectLst/>
                        </a:rPr>
                        <a:t>bez PVN)</a:t>
                      </a:r>
                      <a:endParaRPr lang="lv-LV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i="1" u="none" strike="noStrike" dirty="0">
                          <a:effectLst/>
                        </a:rPr>
                        <a:t>0,22</a:t>
                      </a:r>
                      <a:endParaRPr lang="lv-LV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97396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Ūdensapgāde - atlīdzība (6% palielinājums)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4 572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33259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Pases atjaunošana ūdens urbumam Carnikavā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11 100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93360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Ūdens urbuma renovācija, Kalngalē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3 490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54561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Ūdens skaitītāju nomaiņa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5 124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67121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</a:rPr>
                        <a:t>Kanalizācijas patēriņš ūdensapgādes nodrošināšanai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8 719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07232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u="none" strike="noStrike" dirty="0">
                          <a:effectLst/>
                        </a:rPr>
                        <a:t>Kopā ūdensapgāde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</a:rPr>
                        <a:t>33 005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04249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i="1" u="none" strike="noStrike" dirty="0">
                          <a:effectLst/>
                        </a:rPr>
                        <a:t>Ietekme uz tarifu (EUR/m</a:t>
                      </a:r>
                      <a:r>
                        <a:rPr lang="lv-LV" sz="1800" i="1" u="none" strike="noStrike" baseline="30000" dirty="0">
                          <a:effectLst/>
                        </a:rPr>
                        <a:t>3 </a:t>
                      </a:r>
                      <a:r>
                        <a:rPr lang="lv-LV" sz="1800" i="1" u="none" strike="noStrike" dirty="0">
                          <a:effectLst/>
                        </a:rPr>
                        <a:t>bez PVN)</a:t>
                      </a:r>
                      <a:endParaRPr lang="lv-LV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i="1" u="none" strike="noStrike" dirty="0">
                          <a:effectLst/>
                        </a:rPr>
                        <a:t>0,20</a:t>
                      </a:r>
                      <a:endParaRPr lang="lv-LV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1033990"/>
                  </a:ext>
                </a:extLst>
              </a:tr>
            </a:tbl>
          </a:graphicData>
        </a:graphic>
      </p:graphicFrame>
      <p:sp>
        <p:nvSpPr>
          <p:cNvPr id="4" name="TextBox 2">
            <a:extLst>
              <a:ext uri="{FF2B5EF4-FFF2-40B4-BE49-F238E27FC236}">
                <a16:creationId xmlns:a16="http://schemas.microsoft.com/office/drawing/2014/main" id="{6FA78C20-2DB3-4FB8-98BF-0B31866C7697}"/>
              </a:ext>
            </a:extLst>
          </p:cNvPr>
          <p:cNvSpPr txBox="1"/>
          <p:nvPr/>
        </p:nvSpPr>
        <p:spPr>
          <a:xfrm>
            <a:off x="60960" y="6576423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2024.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maijs</a:t>
            </a:r>
          </a:p>
        </p:txBody>
      </p:sp>
    </p:spTree>
    <p:extLst>
      <p:ext uri="{BB962C8B-B14F-4D97-AF65-F5344CB8AC3E}">
        <p14:creationId xmlns:p14="http://schemas.microsoft.com/office/powerpoint/2010/main" val="87920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0D9C60C813EB46BBE1E60110B66861" ma:contentTypeVersion="0" ma:contentTypeDescription="Create a new document." ma:contentTypeScope="" ma:versionID="163c06e50924a046c8042680f44ce54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6844c0d118ff8ded165e2b3180cbe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FE4A25-CD11-48C2-9E01-67275D5F21C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5E24B9D-5AC3-47BF-8984-DF5B96A05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6404388-E8D1-49A5-893B-E0BB1C4FF7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14167</TotalTime>
  <Words>637</Words>
  <Application>Microsoft Office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Montserrat</vt:lpstr>
      <vt:lpstr>Montserrat Medium</vt:lpstr>
      <vt:lpstr>Office Theme</vt:lpstr>
      <vt:lpstr>PowerPoint Presentation</vt:lpstr>
      <vt:lpstr>Skaidrojošā daļa</vt:lpstr>
      <vt:lpstr>Ūdens daudzums, m³</vt:lpstr>
      <vt:lpstr>PowerPoint Presentation</vt:lpstr>
      <vt:lpstr>Ieņēmumu izmaiņas, eur</vt:lpstr>
      <vt:lpstr>TIEŠO (Finanšu) Izmaksu sadalījums (EUR), 2022 un 2023</vt:lpstr>
      <vt:lpstr>ūdenssaimniecības darbības rezultāts 2023. gadā (bez nolietojuma) – brīvā naudas plūsma</vt:lpstr>
      <vt:lpstr>nolietojums</vt:lpstr>
      <vt:lpstr>Tarifā iekļaujamās papildus izmaksas</vt:lpstr>
      <vt:lpstr>Tarifa (bez pvn) izmaiņas (pamatlīdzekļu nolietojums ATBILSTOŠI sprk METODIKAI)</vt:lpstr>
      <vt:lpstr>Tarifa izmaiņas (pamatlīdzekļu nolietojums 20 gadi (MK Noteikumi Nr. 87))</vt:lpstr>
      <vt:lpstr>PriekšLikumi </vt:lpstr>
      <vt:lpstr>SPĒKĀ ESOŠIE TARIFI CITĀS APDZĪVOTĀS VIETĀS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Siltumapgādes tarifs</dc:title>
  <dc:creator>CND Office10</dc:creator>
  <cp:lastModifiedBy>Laura Krope</cp:lastModifiedBy>
  <cp:revision>242</cp:revision>
  <cp:lastPrinted>2023-05-10T06:23:10Z</cp:lastPrinted>
  <dcterms:created xsi:type="dcterms:W3CDTF">2016-05-19T10:18:40Z</dcterms:created>
  <dcterms:modified xsi:type="dcterms:W3CDTF">2024-05-21T12:02:28Z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0x0101001A0D9C60C813EB46BBE1E60110B66861</vt:lpwstr>
  </property>
</Properties>
</file>