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3" r:id="rId6"/>
    <p:sldId id="261" r:id="rId7"/>
    <p:sldId id="262" r:id="rId8"/>
    <p:sldId id="259" r:id="rId9"/>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FF6D3-3FBB-A26E-2AF3-4D2EEF0A0B5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94640D3B-2FA2-5F68-251B-56E802D2AD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E5A8088B-D221-5A5B-265F-A92624AC8241}"/>
              </a:ext>
            </a:extLst>
          </p:cNvPr>
          <p:cNvSpPr>
            <a:spLocks noGrp="1"/>
          </p:cNvSpPr>
          <p:nvPr>
            <p:ph type="dt" sz="half" idx="10"/>
          </p:nvPr>
        </p:nvSpPr>
        <p:spPr/>
        <p:txBody>
          <a:bodyPr/>
          <a:lstStyle/>
          <a:p>
            <a:fld id="{32540201-BB16-44C5-BB05-C4C50ABEAD63}" type="datetimeFigureOut">
              <a:rPr lang="lv-LV" smtClean="0"/>
              <a:t>12.06.2024</a:t>
            </a:fld>
            <a:endParaRPr lang="lv-LV"/>
          </a:p>
        </p:txBody>
      </p:sp>
      <p:sp>
        <p:nvSpPr>
          <p:cNvPr id="5" name="Footer Placeholder 4">
            <a:extLst>
              <a:ext uri="{FF2B5EF4-FFF2-40B4-BE49-F238E27FC236}">
                <a16:creationId xmlns:a16="http://schemas.microsoft.com/office/drawing/2014/main" id="{2F48F73B-4A63-AEB7-866D-2A0C5DA0814A}"/>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A4CADB65-E33B-1ED0-4EA5-0153B1169F39}"/>
              </a:ext>
            </a:extLst>
          </p:cNvPr>
          <p:cNvSpPr>
            <a:spLocks noGrp="1"/>
          </p:cNvSpPr>
          <p:nvPr>
            <p:ph type="sldNum" sz="quarter" idx="12"/>
          </p:nvPr>
        </p:nvSpPr>
        <p:spPr/>
        <p:txBody>
          <a:bodyPr/>
          <a:lstStyle/>
          <a:p>
            <a:fld id="{6EF64956-536E-4F71-8BFE-7F3BBD7AC13A}" type="slidenum">
              <a:rPr lang="lv-LV" smtClean="0"/>
              <a:t>‹#›</a:t>
            </a:fld>
            <a:endParaRPr lang="lv-LV"/>
          </a:p>
        </p:txBody>
      </p:sp>
    </p:spTree>
    <p:extLst>
      <p:ext uri="{BB962C8B-B14F-4D97-AF65-F5344CB8AC3E}">
        <p14:creationId xmlns:p14="http://schemas.microsoft.com/office/powerpoint/2010/main" val="3942949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A9A78-79BB-7CD9-8D8B-34E284EECC76}"/>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77CFA028-8B7E-2D54-6CF1-16BAA11DA0A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30953F9B-548B-DEE7-10A7-45ECA5B69254}"/>
              </a:ext>
            </a:extLst>
          </p:cNvPr>
          <p:cNvSpPr>
            <a:spLocks noGrp="1"/>
          </p:cNvSpPr>
          <p:nvPr>
            <p:ph type="dt" sz="half" idx="10"/>
          </p:nvPr>
        </p:nvSpPr>
        <p:spPr/>
        <p:txBody>
          <a:bodyPr/>
          <a:lstStyle/>
          <a:p>
            <a:fld id="{32540201-BB16-44C5-BB05-C4C50ABEAD63}" type="datetimeFigureOut">
              <a:rPr lang="lv-LV" smtClean="0"/>
              <a:t>12.06.2024</a:t>
            </a:fld>
            <a:endParaRPr lang="lv-LV"/>
          </a:p>
        </p:txBody>
      </p:sp>
      <p:sp>
        <p:nvSpPr>
          <p:cNvPr id="5" name="Footer Placeholder 4">
            <a:extLst>
              <a:ext uri="{FF2B5EF4-FFF2-40B4-BE49-F238E27FC236}">
                <a16:creationId xmlns:a16="http://schemas.microsoft.com/office/drawing/2014/main" id="{903E5A88-6018-B921-730D-073D44992885}"/>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D490802C-5E00-9184-1A8A-CE827322DF8B}"/>
              </a:ext>
            </a:extLst>
          </p:cNvPr>
          <p:cNvSpPr>
            <a:spLocks noGrp="1"/>
          </p:cNvSpPr>
          <p:nvPr>
            <p:ph type="sldNum" sz="quarter" idx="12"/>
          </p:nvPr>
        </p:nvSpPr>
        <p:spPr/>
        <p:txBody>
          <a:bodyPr/>
          <a:lstStyle/>
          <a:p>
            <a:fld id="{6EF64956-536E-4F71-8BFE-7F3BBD7AC13A}" type="slidenum">
              <a:rPr lang="lv-LV" smtClean="0"/>
              <a:t>‹#›</a:t>
            </a:fld>
            <a:endParaRPr lang="lv-LV"/>
          </a:p>
        </p:txBody>
      </p:sp>
    </p:spTree>
    <p:extLst>
      <p:ext uri="{BB962C8B-B14F-4D97-AF65-F5344CB8AC3E}">
        <p14:creationId xmlns:p14="http://schemas.microsoft.com/office/powerpoint/2010/main" val="2288748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E97F4E-7ABE-C427-9B5C-E3EF5F8362E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045F37EF-1CD1-5BF0-703F-53F70BFC72B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4CB92123-A2B9-11A0-82C5-107227AF26FC}"/>
              </a:ext>
            </a:extLst>
          </p:cNvPr>
          <p:cNvSpPr>
            <a:spLocks noGrp="1"/>
          </p:cNvSpPr>
          <p:nvPr>
            <p:ph type="dt" sz="half" idx="10"/>
          </p:nvPr>
        </p:nvSpPr>
        <p:spPr/>
        <p:txBody>
          <a:bodyPr/>
          <a:lstStyle/>
          <a:p>
            <a:fld id="{32540201-BB16-44C5-BB05-C4C50ABEAD63}" type="datetimeFigureOut">
              <a:rPr lang="lv-LV" smtClean="0"/>
              <a:t>12.06.2024</a:t>
            </a:fld>
            <a:endParaRPr lang="lv-LV"/>
          </a:p>
        </p:txBody>
      </p:sp>
      <p:sp>
        <p:nvSpPr>
          <p:cNvPr id="5" name="Footer Placeholder 4">
            <a:extLst>
              <a:ext uri="{FF2B5EF4-FFF2-40B4-BE49-F238E27FC236}">
                <a16:creationId xmlns:a16="http://schemas.microsoft.com/office/drawing/2014/main" id="{096034B0-60DF-91DE-9A99-B858F4FAC055}"/>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FC803230-FC85-D7F9-DD4A-41C64A1363EC}"/>
              </a:ext>
            </a:extLst>
          </p:cNvPr>
          <p:cNvSpPr>
            <a:spLocks noGrp="1"/>
          </p:cNvSpPr>
          <p:nvPr>
            <p:ph type="sldNum" sz="quarter" idx="12"/>
          </p:nvPr>
        </p:nvSpPr>
        <p:spPr/>
        <p:txBody>
          <a:bodyPr/>
          <a:lstStyle/>
          <a:p>
            <a:fld id="{6EF64956-536E-4F71-8BFE-7F3BBD7AC13A}" type="slidenum">
              <a:rPr lang="lv-LV" smtClean="0"/>
              <a:t>‹#›</a:t>
            </a:fld>
            <a:endParaRPr lang="lv-LV"/>
          </a:p>
        </p:txBody>
      </p:sp>
    </p:spTree>
    <p:extLst>
      <p:ext uri="{BB962C8B-B14F-4D97-AF65-F5344CB8AC3E}">
        <p14:creationId xmlns:p14="http://schemas.microsoft.com/office/powerpoint/2010/main" val="1651473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75A1B-6C27-E262-9C0F-3C11336AE1BF}"/>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0E523363-7B6F-4DFD-3248-53DCF66E901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8D52D555-A5AB-6B4D-11BA-8622795CCF51}"/>
              </a:ext>
            </a:extLst>
          </p:cNvPr>
          <p:cNvSpPr>
            <a:spLocks noGrp="1"/>
          </p:cNvSpPr>
          <p:nvPr>
            <p:ph type="dt" sz="half" idx="10"/>
          </p:nvPr>
        </p:nvSpPr>
        <p:spPr/>
        <p:txBody>
          <a:bodyPr/>
          <a:lstStyle/>
          <a:p>
            <a:fld id="{32540201-BB16-44C5-BB05-C4C50ABEAD63}" type="datetimeFigureOut">
              <a:rPr lang="lv-LV" smtClean="0"/>
              <a:t>12.06.2024</a:t>
            </a:fld>
            <a:endParaRPr lang="lv-LV"/>
          </a:p>
        </p:txBody>
      </p:sp>
      <p:sp>
        <p:nvSpPr>
          <p:cNvPr id="5" name="Footer Placeholder 4">
            <a:extLst>
              <a:ext uri="{FF2B5EF4-FFF2-40B4-BE49-F238E27FC236}">
                <a16:creationId xmlns:a16="http://schemas.microsoft.com/office/drawing/2014/main" id="{089086A9-FD30-3B75-C135-917DA7D8EC5C}"/>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6C6BCBF5-D1DA-8383-6F83-83DE8536C394}"/>
              </a:ext>
            </a:extLst>
          </p:cNvPr>
          <p:cNvSpPr>
            <a:spLocks noGrp="1"/>
          </p:cNvSpPr>
          <p:nvPr>
            <p:ph type="sldNum" sz="quarter" idx="12"/>
          </p:nvPr>
        </p:nvSpPr>
        <p:spPr/>
        <p:txBody>
          <a:bodyPr/>
          <a:lstStyle/>
          <a:p>
            <a:fld id="{6EF64956-536E-4F71-8BFE-7F3BBD7AC13A}" type="slidenum">
              <a:rPr lang="lv-LV" smtClean="0"/>
              <a:t>‹#›</a:t>
            </a:fld>
            <a:endParaRPr lang="lv-LV"/>
          </a:p>
        </p:txBody>
      </p:sp>
    </p:spTree>
    <p:extLst>
      <p:ext uri="{BB962C8B-B14F-4D97-AF65-F5344CB8AC3E}">
        <p14:creationId xmlns:p14="http://schemas.microsoft.com/office/powerpoint/2010/main" val="3931357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C1367-2A69-AE3F-73E9-ED2AA939A4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95682BF2-D46A-9726-43C1-8DFE062521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6C94A2-3F37-E14D-FEF3-37A25ADDD412}"/>
              </a:ext>
            </a:extLst>
          </p:cNvPr>
          <p:cNvSpPr>
            <a:spLocks noGrp="1"/>
          </p:cNvSpPr>
          <p:nvPr>
            <p:ph type="dt" sz="half" idx="10"/>
          </p:nvPr>
        </p:nvSpPr>
        <p:spPr/>
        <p:txBody>
          <a:bodyPr/>
          <a:lstStyle/>
          <a:p>
            <a:fld id="{32540201-BB16-44C5-BB05-C4C50ABEAD63}" type="datetimeFigureOut">
              <a:rPr lang="lv-LV" smtClean="0"/>
              <a:t>12.06.2024</a:t>
            </a:fld>
            <a:endParaRPr lang="lv-LV"/>
          </a:p>
        </p:txBody>
      </p:sp>
      <p:sp>
        <p:nvSpPr>
          <p:cNvPr id="5" name="Footer Placeholder 4">
            <a:extLst>
              <a:ext uri="{FF2B5EF4-FFF2-40B4-BE49-F238E27FC236}">
                <a16:creationId xmlns:a16="http://schemas.microsoft.com/office/drawing/2014/main" id="{17B96090-54D0-CFEB-F346-DF59133F7308}"/>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4C708C57-42AC-1333-8F90-D8CD3E7E760F}"/>
              </a:ext>
            </a:extLst>
          </p:cNvPr>
          <p:cNvSpPr>
            <a:spLocks noGrp="1"/>
          </p:cNvSpPr>
          <p:nvPr>
            <p:ph type="sldNum" sz="quarter" idx="12"/>
          </p:nvPr>
        </p:nvSpPr>
        <p:spPr/>
        <p:txBody>
          <a:bodyPr/>
          <a:lstStyle/>
          <a:p>
            <a:fld id="{6EF64956-536E-4F71-8BFE-7F3BBD7AC13A}" type="slidenum">
              <a:rPr lang="lv-LV" smtClean="0"/>
              <a:t>‹#›</a:t>
            </a:fld>
            <a:endParaRPr lang="lv-LV"/>
          </a:p>
        </p:txBody>
      </p:sp>
    </p:spTree>
    <p:extLst>
      <p:ext uri="{BB962C8B-B14F-4D97-AF65-F5344CB8AC3E}">
        <p14:creationId xmlns:p14="http://schemas.microsoft.com/office/powerpoint/2010/main" val="2608568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6879A-BFDB-FAA1-6BD3-D66794781C54}"/>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D66198F3-A19E-1818-7E37-3BFE7D2948C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8AE2E2B4-78B8-6CD3-91AE-3C0D273E332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D6FF4D6E-8CF8-7015-3E83-01A8A2C487E4}"/>
              </a:ext>
            </a:extLst>
          </p:cNvPr>
          <p:cNvSpPr>
            <a:spLocks noGrp="1"/>
          </p:cNvSpPr>
          <p:nvPr>
            <p:ph type="dt" sz="half" idx="10"/>
          </p:nvPr>
        </p:nvSpPr>
        <p:spPr/>
        <p:txBody>
          <a:bodyPr/>
          <a:lstStyle/>
          <a:p>
            <a:fld id="{32540201-BB16-44C5-BB05-C4C50ABEAD63}" type="datetimeFigureOut">
              <a:rPr lang="lv-LV" smtClean="0"/>
              <a:t>12.06.2024</a:t>
            </a:fld>
            <a:endParaRPr lang="lv-LV"/>
          </a:p>
        </p:txBody>
      </p:sp>
      <p:sp>
        <p:nvSpPr>
          <p:cNvPr id="6" name="Footer Placeholder 5">
            <a:extLst>
              <a:ext uri="{FF2B5EF4-FFF2-40B4-BE49-F238E27FC236}">
                <a16:creationId xmlns:a16="http://schemas.microsoft.com/office/drawing/2014/main" id="{F2B3A1B8-9ADE-ABEB-BA0F-C03450955AC9}"/>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9EA727F7-7F77-0A84-A95D-18B109636881}"/>
              </a:ext>
            </a:extLst>
          </p:cNvPr>
          <p:cNvSpPr>
            <a:spLocks noGrp="1"/>
          </p:cNvSpPr>
          <p:nvPr>
            <p:ph type="sldNum" sz="quarter" idx="12"/>
          </p:nvPr>
        </p:nvSpPr>
        <p:spPr/>
        <p:txBody>
          <a:bodyPr/>
          <a:lstStyle/>
          <a:p>
            <a:fld id="{6EF64956-536E-4F71-8BFE-7F3BBD7AC13A}" type="slidenum">
              <a:rPr lang="lv-LV" smtClean="0"/>
              <a:t>‹#›</a:t>
            </a:fld>
            <a:endParaRPr lang="lv-LV"/>
          </a:p>
        </p:txBody>
      </p:sp>
    </p:spTree>
    <p:extLst>
      <p:ext uri="{BB962C8B-B14F-4D97-AF65-F5344CB8AC3E}">
        <p14:creationId xmlns:p14="http://schemas.microsoft.com/office/powerpoint/2010/main" val="1674595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290BD-F5DE-79C9-6228-B0468956901A}"/>
              </a:ext>
            </a:extLst>
          </p:cNvPr>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D36276C2-4F00-4E7C-90A4-EC7BD45EA8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5E42626-6058-74EC-F588-7924304706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3154D801-B2E2-4E77-47BD-91A49A5241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AC07F83-91D0-1E08-453B-C2AE682041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A001F118-6272-7707-D407-323DF9FE2056}"/>
              </a:ext>
            </a:extLst>
          </p:cNvPr>
          <p:cNvSpPr>
            <a:spLocks noGrp="1"/>
          </p:cNvSpPr>
          <p:nvPr>
            <p:ph type="dt" sz="half" idx="10"/>
          </p:nvPr>
        </p:nvSpPr>
        <p:spPr/>
        <p:txBody>
          <a:bodyPr/>
          <a:lstStyle/>
          <a:p>
            <a:fld id="{32540201-BB16-44C5-BB05-C4C50ABEAD63}" type="datetimeFigureOut">
              <a:rPr lang="lv-LV" smtClean="0"/>
              <a:t>12.06.2024</a:t>
            </a:fld>
            <a:endParaRPr lang="lv-LV"/>
          </a:p>
        </p:txBody>
      </p:sp>
      <p:sp>
        <p:nvSpPr>
          <p:cNvPr id="8" name="Footer Placeholder 7">
            <a:extLst>
              <a:ext uri="{FF2B5EF4-FFF2-40B4-BE49-F238E27FC236}">
                <a16:creationId xmlns:a16="http://schemas.microsoft.com/office/drawing/2014/main" id="{E0931CDE-5AC2-6DDA-5C59-E1D22BCE0220}"/>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98246E55-A9EB-2481-F662-BEC5F7983D1F}"/>
              </a:ext>
            </a:extLst>
          </p:cNvPr>
          <p:cNvSpPr>
            <a:spLocks noGrp="1"/>
          </p:cNvSpPr>
          <p:nvPr>
            <p:ph type="sldNum" sz="quarter" idx="12"/>
          </p:nvPr>
        </p:nvSpPr>
        <p:spPr/>
        <p:txBody>
          <a:bodyPr/>
          <a:lstStyle/>
          <a:p>
            <a:fld id="{6EF64956-536E-4F71-8BFE-7F3BBD7AC13A}" type="slidenum">
              <a:rPr lang="lv-LV" smtClean="0"/>
              <a:t>‹#›</a:t>
            </a:fld>
            <a:endParaRPr lang="lv-LV"/>
          </a:p>
        </p:txBody>
      </p:sp>
    </p:spTree>
    <p:extLst>
      <p:ext uri="{BB962C8B-B14F-4D97-AF65-F5344CB8AC3E}">
        <p14:creationId xmlns:p14="http://schemas.microsoft.com/office/powerpoint/2010/main" val="392427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E9317-8658-9375-2B0B-37F375517185}"/>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FE32A88F-8ADE-8BDF-6D31-1E9A60F9A590}"/>
              </a:ext>
            </a:extLst>
          </p:cNvPr>
          <p:cNvSpPr>
            <a:spLocks noGrp="1"/>
          </p:cNvSpPr>
          <p:nvPr>
            <p:ph type="dt" sz="half" idx="10"/>
          </p:nvPr>
        </p:nvSpPr>
        <p:spPr/>
        <p:txBody>
          <a:bodyPr/>
          <a:lstStyle/>
          <a:p>
            <a:fld id="{32540201-BB16-44C5-BB05-C4C50ABEAD63}" type="datetimeFigureOut">
              <a:rPr lang="lv-LV" smtClean="0"/>
              <a:t>12.06.2024</a:t>
            </a:fld>
            <a:endParaRPr lang="lv-LV"/>
          </a:p>
        </p:txBody>
      </p:sp>
      <p:sp>
        <p:nvSpPr>
          <p:cNvPr id="4" name="Footer Placeholder 3">
            <a:extLst>
              <a:ext uri="{FF2B5EF4-FFF2-40B4-BE49-F238E27FC236}">
                <a16:creationId xmlns:a16="http://schemas.microsoft.com/office/drawing/2014/main" id="{7B23DE1A-F529-B681-EC64-67DC3E439D9F}"/>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C77CB99F-BA2D-4192-17E8-6F0BF92FF4F6}"/>
              </a:ext>
            </a:extLst>
          </p:cNvPr>
          <p:cNvSpPr>
            <a:spLocks noGrp="1"/>
          </p:cNvSpPr>
          <p:nvPr>
            <p:ph type="sldNum" sz="quarter" idx="12"/>
          </p:nvPr>
        </p:nvSpPr>
        <p:spPr/>
        <p:txBody>
          <a:bodyPr/>
          <a:lstStyle/>
          <a:p>
            <a:fld id="{6EF64956-536E-4F71-8BFE-7F3BBD7AC13A}" type="slidenum">
              <a:rPr lang="lv-LV" smtClean="0"/>
              <a:t>‹#›</a:t>
            </a:fld>
            <a:endParaRPr lang="lv-LV"/>
          </a:p>
        </p:txBody>
      </p:sp>
    </p:spTree>
    <p:extLst>
      <p:ext uri="{BB962C8B-B14F-4D97-AF65-F5344CB8AC3E}">
        <p14:creationId xmlns:p14="http://schemas.microsoft.com/office/powerpoint/2010/main" val="793440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0DC19D-6820-FC85-D767-04582291C8DC}"/>
              </a:ext>
            </a:extLst>
          </p:cNvPr>
          <p:cNvSpPr>
            <a:spLocks noGrp="1"/>
          </p:cNvSpPr>
          <p:nvPr>
            <p:ph type="dt" sz="half" idx="10"/>
          </p:nvPr>
        </p:nvSpPr>
        <p:spPr/>
        <p:txBody>
          <a:bodyPr/>
          <a:lstStyle/>
          <a:p>
            <a:fld id="{32540201-BB16-44C5-BB05-C4C50ABEAD63}" type="datetimeFigureOut">
              <a:rPr lang="lv-LV" smtClean="0"/>
              <a:t>12.06.2024</a:t>
            </a:fld>
            <a:endParaRPr lang="lv-LV"/>
          </a:p>
        </p:txBody>
      </p:sp>
      <p:sp>
        <p:nvSpPr>
          <p:cNvPr id="3" name="Footer Placeholder 2">
            <a:extLst>
              <a:ext uri="{FF2B5EF4-FFF2-40B4-BE49-F238E27FC236}">
                <a16:creationId xmlns:a16="http://schemas.microsoft.com/office/drawing/2014/main" id="{1431C499-BF38-A71A-EDBD-1BF374F988DD}"/>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8AFD1C7B-E3A8-A354-C502-A2AFBB715E9E}"/>
              </a:ext>
            </a:extLst>
          </p:cNvPr>
          <p:cNvSpPr>
            <a:spLocks noGrp="1"/>
          </p:cNvSpPr>
          <p:nvPr>
            <p:ph type="sldNum" sz="quarter" idx="12"/>
          </p:nvPr>
        </p:nvSpPr>
        <p:spPr/>
        <p:txBody>
          <a:bodyPr/>
          <a:lstStyle/>
          <a:p>
            <a:fld id="{6EF64956-536E-4F71-8BFE-7F3BBD7AC13A}" type="slidenum">
              <a:rPr lang="lv-LV" smtClean="0"/>
              <a:t>‹#›</a:t>
            </a:fld>
            <a:endParaRPr lang="lv-LV"/>
          </a:p>
        </p:txBody>
      </p:sp>
    </p:spTree>
    <p:extLst>
      <p:ext uri="{BB962C8B-B14F-4D97-AF65-F5344CB8AC3E}">
        <p14:creationId xmlns:p14="http://schemas.microsoft.com/office/powerpoint/2010/main" val="126193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6B191-1E13-2852-A6D8-4B07DE504B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DFCF2FC4-3540-2892-596C-30736DF333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3F192F71-44EF-EEA5-1AC0-10C35C720C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555AE8-B0EA-5DA1-6E4F-7CD6352F832E}"/>
              </a:ext>
            </a:extLst>
          </p:cNvPr>
          <p:cNvSpPr>
            <a:spLocks noGrp="1"/>
          </p:cNvSpPr>
          <p:nvPr>
            <p:ph type="dt" sz="half" idx="10"/>
          </p:nvPr>
        </p:nvSpPr>
        <p:spPr/>
        <p:txBody>
          <a:bodyPr/>
          <a:lstStyle/>
          <a:p>
            <a:fld id="{32540201-BB16-44C5-BB05-C4C50ABEAD63}" type="datetimeFigureOut">
              <a:rPr lang="lv-LV" smtClean="0"/>
              <a:t>12.06.2024</a:t>
            </a:fld>
            <a:endParaRPr lang="lv-LV"/>
          </a:p>
        </p:txBody>
      </p:sp>
      <p:sp>
        <p:nvSpPr>
          <p:cNvPr id="6" name="Footer Placeholder 5">
            <a:extLst>
              <a:ext uri="{FF2B5EF4-FFF2-40B4-BE49-F238E27FC236}">
                <a16:creationId xmlns:a16="http://schemas.microsoft.com/office/drawing/2014/main" id="{DDFD22DA-4825-51AA-1B80-DB20170962FC}"/>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57F08A4E-A5F8-A029-D04D-51601A8F1CE2}"/>
              </a:ext>
            </a:extLst>
          </p:cNvPr>
          <p:cNvSpPr>
            <a:spLocks noGrp="1"/>
          </p:cNvSpPr>
          <p:nvPr>
            <p:ph type="sldNum" sz="quarter" idx="12"/>
          </p:nvPr>
        </p:nvSpPr>
        <p:spPr/>
        <p:txBody>
          <a:bodyPr/>
          <a:lstStyle/>
          <a:p>
            <a:fld id="{6EF64956-536E-4F71-8BFE-7F3BBD7AC13A}" type="slidenum">
              <a:rPr lang="lv-LV" smtClean="0"/>
              <a:t>‹#›</a:t>
            </a:fld>
            <a:endParaRPr lang="lv-LV"/>
          </a:p>
        </p:txBody>
      </p:sp>
    </p:spTree>
    <p:extLst>
      <p:ext uri="{BB962C8B-B14F-4D97-AF65-F5344CB8AC3E}">
        <p14:creationId xmlns:p14="http://schemas.microsoft.com/office/powerpoint/2010/main" val="1316151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995BB-CF22-DFB9-45C5-2F295E920E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F69B0A7E-FA41-E920-C082-FA741DA9B5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a:extLst>
              <a:ext uri="{FF2B5EF4-FFF2-40B4-BE49-F238E27FC236}">
                <a16:creationId xmlns:a16="http://schemas.microsoft.com/office/drawing/2014/main" id="{70283E31-0989-8F2E-D7A8-1C9523CD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A5531D-37A6-742D-D0C3-425DF9928353}"/>
              </a:ext>
            </a:extLst>
          </p:cNvPr>
          <p:cNvSpPr>
            <a:spLocks noGrp="1"/>
          </p:cNvSpPr>
          <p:nvPr>
            <p:ph type="dt" sz="half" idx="10"/>
          </p:nvPr>
        </p:nvSpPr>
        <p:spPr/>
        <p:txBody>
          <a:bodyPr/>
          <a:lstStyle/>
          <a:p>
            <a:fld id="{32540201-BB16-44C5-BB05-C4C50ABEAD63}" type="datetimeFigureOut">
              <a:rPr lang="lv-LV" smtClean="0"/>
              <a:t>12.06.2024</a:t>
            </a:fld>
            <a:endParaRPr lang="lv-LV"/>
          </a:p>
        </p:txBody>
      </p:sp>
      <p:sp>
        <p:nvSpPr>
          <p:cNvPr id="6" name="Footer Placeholder 5">
            <a:extLst>
              <a:ext uri="{FF2B5EF4-FFF2-40B4-BE49-F238E27FC236}">
                <a16:creationId xmlns:a16="http://schemas.microsoft.com/office/drawing/2014/main" id="{76152D50-1424-240C-8C84-0578E54AFA17}"/>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99291D0C-1702-2730-7C91-D31B81F39579}"/>
              </a:ext>
            </a:extLst>
          </p:cNvPr>
          <p:cNvSpPr>
            <a:spLocks noGrp="1"/>
          </p:cNvSpPr>
          <p:nvPr>
            <p:ph type="sldNum" sz="quarter" idx="12"/>
          </p:nvPr>
        </p:nvSpPr>
        <p:spPr/>
        <p:txBody>
          <a:bodyPr/>
          <a:lstStyle/>
          <a:p>
            <a:fld id="{6EF64956-536E-4F71-8BFE-7F3BBD7AC13A}" type="slidenum">
              <a:rPr lang="lv-LV" smtClean="0"/>
              <a:t>‹#›</a:t>
            </a:fld>
            <a:endParaRPr lang="lv-LV"/>
          </a:p>
        </p:txBody>
      </p:sp>
    </p:spTree>
    <p:extLst>
      <p:ext uri="{BB962C8B-B14F-4D97-AF65-F5344CB8AC3E}">
        <p14:creationId xmlns:p14="http://schemas.microsoft.com/office/powerpoint/2010/main" val="1058557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BABF57-0BA5-0A26-7013-5C6F1C0FD5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DB998FB0-79A0-D52C-3327-4810F5B0DE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6529C0AF-2405-8D09-3148-7A734188D5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540201-BB16-44C5-BB05-C4C50ABEAD63}" type="datetimeFigureOut">
              <a:rPr lang="lv-LV" smtClean="0"/>
              <a:t>12.06.2024</a:t>
            </a:fld>
            <a:endParaRPr lang="lv-LV"/>
          </a:p>
        </p:txBody>
      </p:sp>
      <p:sp>
        <p:nvSpPr>
          <p:cNvPr id="5" name="Footer Placeholder 4">
            <a:extLst>
              <a:ext uri="{FF2B5EF4-FFF2-40B4-BE49-F238E27FC236}">
                <a16:creationId xmlns:a16="http://schemas.microsoft.com/office/drawing/2014/main" id="{937480D6-A7F2-8B63-1AC8-1FF63F243B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a:extLst>
              <a:ext uri="{FF2B5EF4-FFF2-40B4-BE49-F238E27FC236}">
                <a16:creationId xmlns:a16="http://schemas.microsoft.com/office/drawing/2014/main" id="{29CAF050-770C-EB1E-6A00-481BCBC1E2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F64956-536E-4F71-8BFE-7F3BBD7AC13A}" type="slidenum">
              <a:rPr lang="lv-LV" smtClean="0"/>
              <a:t>‹#›</a:t>
            </a:fld>
            <a:endParaRPr lang="lv-LV"/>
          </a:p>
        </p:txBody>
      </p:sp>
    </p:spTree>
    <p:extLst>
      <p:ext uri="{BB962C8B-B14F-4D97-AF65-F5344CB8AC3E}">
        <p14:creationId xmlns:p14="http://schemas.microsoft.com/office/powerpoint/2010/main" val="1917186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49327-AA75-B7E9-6B73-AA5904D616EC}"/>
              </a:ext>
            </a:extLst>
          </p:cNvPr>
          <p:cNvSpPr>
            <a:spLocks noGrp="1"/>
          </p:cNvSpPr>
          <p:nvPr>
            <p:ph type="ctrTitle"/>
          </p:nvPr>
        </p:nvSpPr>
        <p:spPr/>
        <p:txBody>
          <a:bodyPr>
            <a:normAutofit/>
          </a:bodyPr>
          <a:lstStyle/>
          <a:p>
            <a:r>
              <a:rPr lang="lv-LV" sz="3200" b="1" dirty="0">
                <a:effectLst/>
                <a:latin typeface="Times New Roman" panose="02020603050405020304" pitchFamily="18" charset="0"/>
                <a:ea typeface="Calibri" panose="020F0502020204030204" pitchFamily="34" charset="0"/>
                <a:cs typeface="Times New Roman" panose="02020603050405020304" pitchFamily="18" charset="0"/>
              </a:rPr>
              <a:t>Ādažu novada pašvaldības izglītības iestāžu vadītāju, viņu vietnieku un izglītības metodiķu atlīdzības kārtība</a:t>
            </a:r>
            <a:endParaRPr lang="lv-LV" sz="3200" dirty="0"/>
          </a:p>
        </p:txBody>
      </p:sp>
      <p:sp>
        <p:nvSpPr>
          <p:cNvPr id="3" name="Subtitle 2">
            <a:extLst>
              <a:ext uri="{FF2B5EF4-FFF2-40B4-BE49-F238E27FC236}">
                <a16:creationId xmlns:a16="http://schemas.microsoft.com/office/drawing/2014/main" id="{2A9137CA-4876-0B06-96E2-9AA55C609F63}"/>
              </a:ext>
            </a:extLst>
          </p:cNvPr>
          <p:cNvSpPr>
            <a:spLocks noGrp="1"/>
          </p:cNvSpPr>
          <p:nvPr>
            <p:ph type="subTitle" idx="1"/>
          </p:nvPr>
        </p:nvSpPr>
        <p:spPr>
          <a:xfrm>
            <a:off x="1524000" y="4079875"/>
            <a:ext cx="9144000" cy="1655762"/>
          </a:xfrm>
        </p:spPr>
        <p:txBody>
          <a:bodyPr>
            <a:normAutofit lnSpcReduction="10000"/>
          </a:bodyPr>
          <a:lstStyle/>
          <a:p>
            <a:pPr algn="r"/>
            <a:r>
              <a:rPr lang="lv-LV" dirty="0">
                <a:latin typeface="Times New Roman" panose="02020603050405020304" pitchFamily="18" charset="0"/>
                <a:cs typeface="Times New Roman" panose="02020603050405020304" pitchFamily="18" charset="0"/>
              </a:rPr>
              <a:t>Ziņotājs: Ligita Anspoka</a:t>
            </a:r>
          </a:p>
          <a:p>
            <a:pPr algn="r"/>
            <a:endParaRPr lang="lv-LV" dirty="0">
              <a:latin typeface="Times New Roman" panose="02020603050405020304" pitchFamily="18" charset="0"/>
              <a:cs typeface="Times New Roman" panose="02020603050405020304" pitchFamily="18" charset="0"/>
            </a:endParaRPr>
          </a:p>
          <a:p>
            <a:pPr algn="r"/>
            <a:endParaRPr lang="lv-LV" dirty="0">
              <a:latin typeface="Times New Roman" panose="02020603050405020304" pitchFamily="18" charset="0"/>
              <a:cs typeface="Times New Roman" panose="02020603050405020304" pitchFamily="18" charset="0"/>
            </a:endParaRPr>
          </a:p>
          <a:p>
            <a:r>
              <a:rPr lang="lv-LV" dirty="0">
                <a:latin typeface="Times New Roman" panose="02020603050405020304" pitchFamily="18" charset="0"/>
                <a:cs typeface="Times New Roman" panose="02020603050405020304" pitchFamily="18" charset="0"/>
              </a:rPr>
              <a:t>2024. gada 5. jūnijs</a:t>
            </a:r>
          </a:p>
        </p:txBody>
      </p:sp>
    </p:spTree>
    <p:extLst>
      <p:ext uri="{BB962C8B-B14F-4D97-AF65-F5344CB8AC3E}">
        <p14:creationId xmlns:p14="http://schemas.microsoft.com/office/powerpoint/2010/main" val="1780160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1A7EA-5279-3C5D-B528-4C2F0894F28F}"/>
              </a:ext>
            </a:extLst>
          </p:cNvPr>
          <p:cNvSpPr>
            <a:spLocks noGrp="1"/>
          </p:cNvSpPr>
          <p:nvPr>
            <p:ph type="title"/>
          </p:nvPr>
        </p:nvSpPr>
        <p:spPr/>
        <p:txBody>
          <a:bodyPr/>
          <a:lstStyle/>
          <a:p>
            <a:pPr algn="ctr"/>
            <a:r>
              <a:rPr lang="lv-LV" dirty="0">
                <a:latin typeface="Times New Roman" panose="02020603050405020304" pitchFamily="18" charset="0"/>
                <a:cs typeface="Times New Roman" panose="02020603050405020304" pitchFamily="18" charset="0"/>
              </a:rPr>
              <a:t>Izglītības iestāžu atalgojuma sistēma</a:t>
            </a:r>
          </a:p>
        </p:txBody>
      </p:sp>
      <p:sp>
        <p:nvSpPr>
          <p:cNvPr id="3" name="Content Placeholder 2">
            <a:extLst>
              <a:ext uri="{FF2B5EF4-FFF2-40B4-BE49-F238E27FC236}">
                <a16:creationId xmlns:a16="http://schemas.microsoft.com/office/drawing/2014/main" id="{FA2B891F-51DD-4274-EC3F-5D1571D523EE}"/>
              </a:ext>
            </a:extLst>
          </p:cNvPr>
          <p:cNvSpPr>
            <a:spLocks noGrp="1"/>
          </p:cNvSpPr>
          <p:nvPr>
            <p:ph idx="1"/>
          </p:nvPr>
        </p:nvSpPr>
        <p:spPr/>
        <p:txBody>
          <a:bodyPr/>
          <a:lstStyle/>
          <a:p>
            <a:r>
              <a:rPr lang="lv-LV" dirty="0">
                <a:latin typeface="Times New Roman" panose="02020603050405020304" pitchFamily="18" charset="0"/>
                <a:cs typeface="Times New Roman" panose="02020603050405020304" pitchFamily="18" charset="0"/>
              </a:rPr>
              <a:t>Šobrīd nav vienotas pieejas izglītība iestāžu vadītāju, </a:t>
            </a:r>
            <a:r>
              <a:rPr lang="lv-LV" sz="2800" dirty="0">
                <a:effectLst/>
                <a:latin typeface="Times New Roman" panose="02020603050405020304" pitchFamily="18" charset="0"/>
                <a:ea typeface="Calibri" panose="020F0502020204030204" pitchFamily="34" charset="0"/>
                <a:cs typeface="Times New Roman" panose="02020603050405020304" pitchFamily="18" charset="0"/>
              </a:rPr>
              <a:t>viņu vietnieku un izglītības metodiķu atlīdzības kārtība</a:t>
            </a:r>
            <a:r>
              <a:rPr lang="lv-LV" dirty="0">
                <a:latin typeface="Times New Roman" panose="02020603050405020304" pitchFamily="18" charset="0"/>
                <a:ea typeface="Calibri" panose="020F0502020204030204" pitchFamily="34" charset="0"/>
                <a:cs typeface="Times New Roman" panose="02020603050405020304" pitchFamily="18" charset="0"/>
              </a:rPr>
              <a:t>i novadā.</a:t>
            </a:r>
          </a:p>
          <a:p>
            <a:pPr algn="just"/>
            <a:r>
              <a:rPr lang="lv-LV" dirty="0">
                <a:latin typeface="Times New Roman" panose="02020603050405020304" pitchFamily="18" charset="0"/>
                <a:ea typeface="Calibri" panose="020F0502020204030204" pitchFamily="34" charset="0"/>
                <a:cs typeface="Times New Roman" panose="02020603050405020304" pitchFamily="18" charset="0"/>
              </a:rPr>
              <a:t>Rezultātā izglītības iestāžu vadītāju algas attiecībā pret Ministru kabineta 2016. gada 5. jūlija noteikumus Nr.445 ”Pedagogu darba samaksas noteikumi” 1. pielikuma 3. tabulu ir diapazonā no 20 % līdz 40 %.</a:t>
            </a:r>
            <a:endParaRPr lang="lv-LV"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9269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68B23-EEE9-4B8D-A31A-8F7BC0E5A9D3}"/>
              </a:ext>
            </a:extLst>
          </p:cNvPr>
          <p:cNvSpPr>
            <a:spLocks noGrp="1"/>
          </p:cNvSpPr>
          <p:nvPr>
            <p:ph type="title"/>
          </p:nvPr>
        </p:nvSpPr>
        <p:spPr/>
        <p:txBody>
          <a:bodyPr/>
          <a:lstStyle/>
          <a:p>
            <a:pPr algn="ctr"/>
            <a:r>
              <a:rPr lang="lv-LV" dirty="0">
                <a:latin typeface="Times New Roman" panose="02020603050405020304" pitchFamily="18" charset="0"/>
                <a:ea typeface="Calibri" panose="020F0502020204030204" pitchFamily="34" charset="0"/>
                <a:cs typeface="Times New Roman" panose="02020603050405020304" pitchFamily="18" charset="0"/>
              </a:rPr>
              <a:t>Ministru kabineta 2016. gada 5. jūlija noteikumi Nr.445</a:t>
            </a:r>
            <a:endParaRPr lang="lv-LV" dirty="0"/>
          </a:p>
        </p:txBody>
      </p:sp>
      <p:graphicFrame>
        <p:nvGraphicFramePr>
          <p:cNvPr id="4" name="Content Placeholder 3">
            <a:extLst>
              <a:ext uri="{FF2B5EF4-FFF2-40B4-BE49-F238E27FC236}">
                <a16:creationId xmlns:a16="http://schemas.microsoft.com/office/drawing/2014/main" id="{2374454D-56A2-5024-4ED2-794EA5EB6FBB}"/>
              </a:ext>
            </a:extLst>
          </p:cNvPr>
          <p:cNvGraphicFramePr>
            <a:graphicFrameLocks noGrp="1"/>
          </p:cNvGraphicFramePr>
          <p:nvPr>
            <p:ph idx="1"/>
            <p:extLst>
              <p:ext uri="{D42A27DB-BD31-4B8C-83A1-F6EECF244321}">
                <p14:modId xmlns:p14="http://schemas.microsoft.com/office/powerpoint/2010/main" val="887761245"/>
              </p:ext>
            </p:extLst>
          </p:nvPr>
        </p:nvGraphicFramePr>
        <p:xfrm>
          <a:off x="1172716" y="1690688"/>
          <a:ext cx="9461755" cy="4864832"/>
        </p:xfrm>
        <a:graphic>
          <a:graphicData uri="http://schemas.openxmlformats.org/drawingml/2006/table">
            <a:tbl>
              <a:tblPr firstRow="1" firstCol="1" bandRow="1">
                <a:tableStyleId>{5C22544A-7EE6-4342-B048-85BDC9FD1C3A}</a:tableStyleId>
              </a:tblPr>
              <a:tblGrid>
                <a:gridCol w="1239716">
                  <a:extLst>
                    <a:ext uri="{9D8B030D-6E8A-4147-A177-3AD203B41FA5}">
                      <a16:colId xmlns:a16="http://schemas.microsoft.com/office/drawing/2014/main" val="3777615471"/>
                    </a:ext>
                  </a:extLst>
                </a:gridCol>
                <a:gridCol w="3929305">
                  <a:extLst>
                    <a:ext uri="{9D8B030D-6E8A-4147-A177-3AD203B41FA5}">
                      <a16:colId xmlns:a16="http://schemas.microsoft.com/office/drawing/2014/main" val="1284572199"/>
                    </a:ext>
                  </a:extLst>
                </a:gridCol>
                <a:gridCol w="4292734">
                  <a:extLst>
                    <a:ext uri="{9D8B030D-6E8A-4147-A177-3AD203B41FA5}">
                      <a16:colId xmlns:a16="http://schemas.microsoft.com/office/drawing/2014/main" val="239382942"/>
                    </a:ext>
                  </a:extLst>
                </a:gridCol>
              </a:tblGrid>
              <a:tr h="727032">
                <a:tc>
                  <a:txBody>
                    <a:bodyPr/>
                    <a:lstStyle/>
                    <a:p>
                      <a:pPr algn="ctr"/>
                      <a:r>
                        <a:rPr lang="lv-LV" sz="2400" dirty="0">
                          <a:solidFill>
                            <a:schemeClr val="bg1"/>
                          </a:solidFill>
                          <a:effectLst/>
                          <a:latin typeface="Times New Roman" panose="02020603050405020304" pitchFamily="18" charset="0"/>
                          <a:cs typeface="Times New Roman" panose="02020603050405020304" pitchFamily="18" charset="0"/>
                        </a:rPr>
                        <a:t>Nr. </a:t>
                      </a:r>
                    </a:p>
                    <a:p>
                      <a:pPr algn="ctr"/>
                      <a:r>
                        <a:rPr lang="lv-LV" sz="2400">
                          <a:solidFill>
                            <a:schemeClr val="bg1"/>
                          </a:solidFill>
                          <a:effectLst/>
                          <a:latin typeface="Times New Roman" panose="02020603050405020304" pitchFamily="18" charset="0"/>
                          <a:cs typeface="Times New Roman" panose="02020603050405020304" pitchFamily="18" charset="0"/>
                        </a:rPr>
                        <a:t>p.k</a:t>
                      </a:r>
                      <a:r>
                        <a:rPr lang="lv-LV" sz="2400" dirty="0">
                          <a:solidFill>
                            <a:schemeClr val="bg1"/>
                          </a:solidFill>
                          <a:effectLst/>
                          <a:latin typeface="Times New Roman" panose="02020603050405020304" pitchFamily="18" charset="0"/>
                          <a:cs typeface="Times New Roman" panose="02020603050405020304" pitchFamily="18" charset="0"/>
                        </a:rPr>
                        <a:t>.</a:t>
                      </a:r>
                      <a:endParaRPr lang="lv-LV"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dirty="0">
                          <a:solidFill>
                            <a:schemeClr val="bg1"/>
                          </a:solidFill>
                          <a:effectLst/>
                          <a:latin typeface="Times New Roman" panose="02020603050405020304" pitchFamily="18" charset="0"/>
                          <a:cs typeface="Times New Roman" panose="02020603050405020304" pitchFamily="18" charset="0"/>
                        </a:rPr>
                        <a:t>Izglītojamo skaits izglītības iestādē</a:t>
                      </a:r>
                      <a:endParaRPr lang="lv-LV"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dirty="0">
                          <a:solidFill>
                            <a:schemeClr val="bg1"/>
                          </a:solidFill>
                          <a:effectLst/>
                          <a:latin typeface="Times New Roman" panose="02020603050405020304" pitchFamily="18" charset="0"/>
                          <a:cs typeface="Times New Roman" panose="02020603050405020304" pitchFamily="18" charset="0"/>
                        </a:rPr>
                        <a:t>Zemākā mēnešalgas likme, </a:t>
                      </a:r>
                      <a:r>
                        <a:rPr lang="lv-LV" sz="2400" i="1" dirty="0" err="1">
                          <a:solidFill>
                            <a:schemeClr val="bg1"/>
                          </a:solidFill>
                          <a:effectLst/>
                          <a:latin typeface="Times New Roman" panose="02020603050405020304" pitchFamily="18" charset="0"/>
                          <a:cs typeface="Times New Roman" panose="02020603050405020304" pitchFamily="18" charset="0"/>
                        </a:rPr>
                        <a:t>euro</a:t>
                      </a:r>
                      <a:endParaRPr lang="lv-LV" sz="240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42330202"/>
                  </a:ext>
                </a:extLst>
              </a:tr>
              <a:tr h="296504">
                <a:tc>
                  <a:txBody>
                    <a:bodyPr/>
                    <a:lstStyle/>
                    <a:p>
                      <a:pPr algn="ctr"/>
                      <a:r>
                        <a:rPr lang="lv-LV" sz="2400" dirty="0">
                          <a:solidFill>
                            <a:schemeClr val="bg1"/>
                          </a:solidFill>
                          <a:effectLst/>
                          <a:latin typeface="Times New Roman" panose="02020603050405020304" pitchFamily="18" charset="0"/>
                          <a:cs typeface="Times New Roman" panose="02020603050405020304" pitchFamily="18" charset="0"/>
                        </a:rPr>
                        <a:t>1.</a:t>
                      </a:r>
                      <a:endParaRPr lang="lv-LV"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solidFill>
                            <a:schemeClr val="tx1"/>
                          </a:solidFill>
                          <a:effectLst/>
                          <a:latin typeface="Times New Roman" panose="02020603050405020304" pitchFamily="18" charset="0"/>
                          <a:cs typeface="Times New Roman" panose="02020603050405020304" pitchFamily="18" charset="0"/>
                        </a:rPr>
                        <a:t>3001 un vairāk</a:t>
                      </a:r>
                      <a:endParaRPr lang="lv-LV"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dirty="0">
                          <a:solidFill>
                            <a:schemeClr val="tx1"/>
                          </a:solidFill>
                          <a:effectLst/>
                          <a:latin typeface="Times New Roman" panose="02020603050405020304" pitchFamily="18" charset="0"/>
                          <a:cs typeface="Times New Roman" panose="02020603050405020304" pitchFamily="18" charset="0"/>
                        </a:rPr>
                        <a:t>3073</a:t>
                      </a:r>
                      <a:endParaRPr lang="lv-LV"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70692482"/>
                  </a:ext>
                </a:extLst>
              </a:tr>
              <a:tr h="484688">
                <a:tc>
                  <a:txBody>
                    <a:bodyPr/>
                    <a:lstStyle/>
                    <a:p>
                      <a:pPr algn="ctr"/>
                      <a:r>
                        <a:rPr lang="lv-LV" sz="2400" dirty="0">
                          <a:solidFill>
                            <a:schemeClr val="bg1"/>
                          </a:solidFill>
                          <a:effectLst/>
                          <a:latin typeface="Times New Roman" panose="02020603050405020304" pitchFamily="18" charset="0"/>
                          <a:cs typeface="Times New Roman" panose="02020603050405020304" pitchFamily="18" charset="0"/>
                        </a:rPr>
                        <a:t>2.</a:t>
                      </a:r>
                      <a:endParaRPr lang="lv-LV"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solidFill>
                            <a:schemeClr val="tx1"/>
                          </a:solidFill>
                          <a:effectLst/>
                          <a:latin typeface="Times New Roman" panose="02020603050405020304" pitchFamily="18" charset="0"/>
                          <a:cs typeface="Times New Roman" panose="02020603050405020304" pitchFamily="18" charset="0"/>
                        </a:rPr>
                        <a:t>no 2501 līdz 3000</a:t>
                      </a:r>
                      <a:endParaRPr lang="lv-LV"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dirty="0">
                          <a:solidFill>
                            <a:schemeClr val="tx1"/>
                          </a:solidFill>
                          <a:effectLst/>
                          <a:latin typeface="Times New Roman" panose="02020603050405020304" pitchFamily="18" charset="0"/>
                          <a:cs typeface="Times New Roman" panose="02020603050405020304" pitchFamily="18" charset="0"/>
                        </a:rPr>
                        <a:t>2776</a:t>
                      </a:r>
                      <a:endParaRPr lang="lv-LV"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48242160"/>
                  </a:ext>
                </a:extLst>
              </a:tr>
              <a:tr h="484688">
                <a:tc>
                  <a:txBody>
                    <a:bodyPr/>
                    <a:lstStyle/>
                    <a:p>
                      <a:pPr algn="ctr"/>
                      <a:r>
                        <a:rPr lang="lv-LV" sz="2400" dirty="0">
                          <a:solidFill>
                            <a:schemeClr val="bg1"/>
                          </a:solidFill>
                          <a:effectLst/>
                          <a:latin typeface="Times New Roman" panose="02020603050405020304" pitchFamily="18" charset="0"/>
                          <a:cs typeface="Times New Roman" panose="02020603050405020304" pitchFamily="18" charset="0"/>
                        </a:rPr>
                        <a:t>3.</a:t>
                      </a:r>
                      <a:endParaRPr lang="lv-LV"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solidFill>
                            <a:schemeClr val="tx1"/>
                          </a:solidFill>
                          <a:effectLst/>
                          <a:latin typeface="Times New Roman" panose="02020603050405020304" pitchFamily="18" charset="0"/>
                          <a:cs typeface="Times New Roman" panose="02020603050405020304" pitchFamily="18" charset="0"/>
                        </a:rPr>
                        <a:t>no 2001 līdz 2500</a:t>
                      </a:r>
                      <a:endParaRPr lang="lv-LV"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solidFill>
                            <a:schemeClr val="tx1"/>
                          </a:solidFill>
                          <a:effectLst/>
                          <a:latin typeface="Times New Roman" panose="02020603050405020304" pitchFamily="18" charset="0"/>
                          <a:cs typeface="Times New Roman" panose="02020603050405020304" pitchFamily="18" charset="0"/>
                        </a:rPr>
                        <a:t>2477</a:t>
                      </a:r>
                      <a:endParaRPr lang="lv-LV"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66372234"/>
                  </a:ext>
                </a:extLst>
              </a:tr>
              <a:tr h="484688">
                <a:tc>
                  <a:txBody>
                    <a:bodyPr/>
                    <a:lstStyle/>
                    <a:p>
                      <a:pPr algn="ctr"/>
                      <a:r>
                        <a:rPr lang="lv-LV" sz="2400" dirty="0">
                          <a:solidFill>
                            <a:schemeClr val="bg1"/>
                          </a:solidFill>
                          <a:effectLst/>
                          <a:latin typeface="Times New Roman" panose="02020603050405020304" pitchFamily="18" charset="0"/>
                          <a:cs typeface="Times New Roman" panose="02020603050405020304" pitchFamily="18" charset="0"/>
                        </a:rPr>
                        <a:t>4.</a:t>
                      </a:r>
                      <a:endParaRPr lang="lv-LV"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solidFill>
                            <a:schemeClr val="tx1"/>
                          </a:solidFill>
                          <a:effectLst/>
                          <a:latin typeface="Times New Roman" panose="02020603050405020304" pitchFamily="18" charset="0"/>
                          <a:cs typeface="Times New Roman" panose="02020603050405020304" pitchFamily="18" charset="0"/>
                        </a:rPr>
                        <a:t>no 1501 līdz 2000</a:t>
                      </a:r>
                      <a:endParaRPr lang="lv-LV"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solidFill>
                            <a:schemeClr val="tx1"/>
                          </a:solidFill>
                          <a:effectLst/>
                          <a:latin typeface="Times New Roman" panose="02020603050405020304" pitchFamily="18" charset="0"/>
                          <a:cs typeface="Times New Roman" panose="02020603050405020304" pitchFamily="18" charset="0"/>
                        </a:rPr>
                        <a:t>2327</a:t>
                      </a:r>
                      <a:endParaRPr lang="lv-LV"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1024806"/>
                  </a:ext>
                </a:extLst>
              </a:tr>
              <a:tr h="484688">
                <a:tc>
                  <a:txBody>
                    <a:bodyPr/>
                    <a:lstStyle/>
                    <a:p>
                      <a:pPr algn="ctr"/>
                      <a:r>
                        <a:rPr lang="lv-LV" sz="2400" dirty="0">
                          <a:solidFill>
                            <a:schemeClr val="bg1"/>
                          </a:solidFill>
                          <a:effectLst/>
                          <a:latin typeface="Times New Roman" panose="02020603050405020304" pitchFamily="18" charset="0"/>
                          <a:cs typeface="Times New Roman" panose="02020603050405020304" pitchFamily="18" charset="0"/>
                        </a:rPr>
                        <a:t>5.</a:t>
                      </a:r>
                      <a:endParaRPr lang="lv-LV"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solidFill>
                            <a:schemeClr val="tx1"/>
                          </a:solidFill>
                          <a:effectLst/>
                          <a:latin typeface="Times New Roman" panose="02020603050405020304" pitchFamily="18" charset="0"/>
                          <a:cs typeface="Times New Roman" panose="02020603050405020304" pitchFamily="18" charset="0"/>
                        </a:rPr>
                        <a:t>no 1001 līdz 1500</a:t>
                      </a:r>
                      <a:endParaRPr lang="lv-LV"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solidFill>
                            <a:schemeClr val="tx1"/>
                          </a:solidFill>
                          <a:effectLst/>
                          <a:latin typeface="Times New Roman" panose="02020603050405020304" pitchFamily="18" charset="0"/>
                          <a:cs typeface="Times New Roman" panose="02020603050405020304" pitchFamily="18" charset="0"/>
                        </a:rPr>
                        <a:t>2134</a:t>
                      </a:r>
                      <a:endParaRPr lang="lv-LV"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55678843"/>
                  </a:ext>
                </a:extLst>
              </a:tr>
              <a:tr h="275391">
                <a:tc>
                  <a:txBody>
                    <a:bodyPr/>
                    <a:lstStyle/>
                    <a:p>
                      <a:pPr algn="ctr"/>
                      <a:r>
                        <a:rPr lang="lv-LV" sz="2400" dirty="0">
                          <a:solidFill>
                            <a:schemeClr val="bg1"/>
                          </a:solidFill>
                          <a:effectLst/>
                          <a:latin typeface="Times New Roman" panose="02020603050405020304" pitchFamily="18" charset="0"/>
                          <a:cs typeface="Times New Roman" panose="02020603050405020304" pitchFamily="18" charset="0"/>
                        </a:rPr>
                        <a:t>6.</a:t>
                      </a:r>
                      <a:endParaRPr lang="lv-LV"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solidFill>
                            <a:schemeClr val="tx1"/>
                          </a:solidFill>
                          <a:effectLst/>
                          <a:latin typeface="Times New Roman" panose="02020603050405020304" pitchFamily="18" charset="0"/>
                          <a:cs typeface="Times New Roman" panose="02020603050405020304" pitchFamily="18" charset="0"/>
                        </a:rPr>
                        <a:t>no 801 līdz 1000</a:t>
                      </a:r>
                      <a:endParaRPr lang="lv-LV"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solidFill>
                            <a:schemeClr val="tx1"/>
                          </a:solidFill>
                          <a:effectLst/>
                          <a:latin typeface="Times New Roman" panose="02020603050405020304" pitchFamily="18" charset="0"/>
                          <a:cs typeface="Times New Roman" panose="02020603050405020304" pitchFamily="18" charset="0"/>
                        </a:rPr>
                        <a:t>1880</a:t>
                      </a:r>
                      <a:endParaRPr lang="lv-LV"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21197800"/>
                  </a:ext>
                </a:extLst>
              </a:tr>
              <a:tr h="275391">
                <a:tc>
                  <a:txBody>
                    <a:bodyPr/>
                    <a:lstStyle/>
                    <a:p>
                      <a:pPr algn="ctr"/>
                      <a:r>
                        <a:rPr lang="lv-LV" sz="2400" dirty="0">
                          <a:solidFill>
                            <a:schemeClr val="bg1"/>
                          </a:solidFill>
                          <a:effectLst/>
                          <a:latin typeface="Times New Roman" panose="02020603050405020304" pitchFamily="18" charset="0"/>
                          <a:cs typeface="Times New Roman" panose="02020603050405020304" pitchFamily="18" charset="0"/>
                        </a:rPr>
                        <a:t>7.</a:t>
                      </a:r>
                      <a:endParaRPr lang="lv-LV"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solidFill>
                            <a:schemeClr val="tx1"/>
                          </a:solidFill>
                          <a:effectLst/>
                          <a:latin typeface="Times New Roman" panose="02020603050405020304" pitchFamily="18" charset="0"/>
                          <a:cs typeface="Times New Roman" panose="02020603050405020304" pitchFamily="18" charset="0"/>
                        </a:rPr>
                        <a:t>no 501 līdz 800</a:t>
                      </a:r>
                      <a:endParaRPr lang="lv-LV"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solidFill>
                            <a:schemeClr val="tx1"/>
                          </a:solidFill>
                          <a:effectLst/>
                          <a:latin typeface="Times New Roman" panose="02020603050405020304" pitchFamily="18" charset="0"/>
                          <a:cs typeface="Times New Roman" panose="02020603050405020304" pitchFamily="18" charset="0"/>
                        </a:rPr>
                        <a:t>1830</a:t>
                      </a:r>
                      <a:endParaRPr lang="lv-LV"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28413721"/>
                  </a:ext>
                </a:extLst>
              </a:tr>
              <a:tr h="275391">
                <a:tc>
                  <a:txBody>
                    <a:bodyPr/>
                    <a:lstStyle/>
                    <a:p>
                      <a:pPr algn="ctr"/>
                      <a:r>
                        <a:rPr lang="lv-LV" sz="2400" dirty="0">
                          <a:solidFill>
                            <a:schemeClr val="bg1"/>
                          </a:solidFill>
                          <a:effectLst/>
                          <a:latin typeface="Times New Roman" panose="02020603050405020304" pitchFamily="18" charset="0"/>
                          <a:cs typeface="Times New Roman" panose="02020603050405020304" pitchFamily="18" charset="0"/>
                        </a:rPr>
                        <a:t>8.</a:t>
                      </a:r>
                      <a:endParaRPr lang="lv-LV"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solidFill>
                            <a:schemeClr val="tx1"/>
                          </a:solidFill>
                          <a:effectLst/>
                          <a:latin typeface="Times New Roman" panose="02020603050405020304" pitchFamily="18" charset="0"/>
                          <a:cs typeface="Times New Roman" panose="02020603050405020304" pitchFamily="18" charset="0"/>
                        </a:rPr>
                        <a:t>no 301 līdz 500</a:t>
                      </a:r>
                      <a:endParaRPr lang="lv-LV"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solidFill>
                            <a:schemeClr val="tx1"/>
                          </a:solidFill>
                          <a:effectLst/>
                          <a:latin typeface="Times New Roman" panose="02020603050405020304" pitchFamily="18" charset="0"/>
                          <a:cs typeface="Times New Roman" panose="02020603050405020304" pitchFamily="18" charset="0"/>
                        </a:rPr>
                        <a:t>1780</a:t>
                      </a:r>
                      <a:endParaRPr lang="lv-LV"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65003215"/>
                  </a:ext>
                </a:extLst>
              </a:tr>
              <a:tr h="275391">
                <a:tc>
                  <a:txBody>
                    <a:bodyPr/>
                    <a:lstStyle/>
                    <a:p>
                      <a:pPr algn="ctr"/>
                      <a:r>
                        <a:rPr lang="lv-LV" sz="2400" dirty="0">
                          <a:solidFill>
                            <a:schemeClr val="bg1"/>
                          </a:solidFill>
                          <a:effectLst/>
                          <a:latin typeface="Times New Roman" panose="02020603050405020304" pitchFamily="18" charset="0"/>
                          <a:cs typeface="Times New Roman" panose="02020603050405020304" pitchFamily="18" charset="0"/>
                        </a:rPr>
                        <a:t>9.</a:t>
                      </a:r>
                      <a:endParaRPr lang="lv-LV"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solidFill>
                            <a:schemeClr val="tx1"/>
                          </a:solidFill>
                          <a:effectLst/>
                          <a:latin typeface="Times New Roman" panose="02020603050405020304" pitchFamily="18" charset="0"/>
                          <a:cs typeface="Times New Roman" panose="02020603050405020304" pitchFamily="18" charset="0"/>
                        </a:rPr>
                        <a:t>no 151 līdz 300</a:t>
                      </a:r>
                      <a:endParaRPr lang="lv-LV"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solidFill>
                            <a:schemeClr val="tx1"/>
                          </a:solidFill>
                          <a:effectLst/>
                          <a:latin typeface="Times New Roman" panose="02020603050405020304" pitchFamily="18" charset="0"/>
                          <a:cs typeface="Times New Roman" panose="02020603050405020304" pitchFamily="18" charset="0"/>
                        </a:rPr>
                        <a:t>1730</a:t>
                      </a:r>
                      <a:endParaRPr lang="lv-LV"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89477280"/>
                  </a:ext>
                </a:extLst>
              </a:tr>
              <a:tr h="275391">
                <a:tc>
                  <a:txBody>
                    <a:bodyPr/>
                    <a:lstStyle/>
                    <a:p>
                      <a:pPr algn="ctr"/>
                      <a:r>
                        <a:rPr lang="lv-LV" sz="2400" dirty="0">
                          <a:solidFill>
                            <a:schemeClr val="bg1"/>
                          </a:solidFill>
                          <a:effectLst/>
                          <a:latin typeface="Times New Roman" panose="02020603050405020304" pitchFamily="18" charset="0"/>
                          <a:cs typeface="Times New Roman" panose="02020603050405020304" pitchFamily="18" charset="0"/>
                        </a:rPr>
                        <a:t>10.</a:t>
                      </a:r>
                      <a:endParaRPr lang="lv-LV"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solidFill>
                            <a:schemeClr val="tx1"/>
                          </a:solidFill>
                          <a:effectLst/>
                          <a:latin typeface="Times New Roman" panose="02020603050405020304" pitchFamily="18" charset="0"/>
                          <a:cs typeface="Times New Roman" panose="02020603050405020304" pitchFamily="18" charset="0"/>
                        </a:rPr>
                        <a:t>līdz 150</a:t>
                      </a:r>
                      <a:endParaRPr lang="lv-LV"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dirty="0">
                          <a:solidFill>
                            <a:schemeClr val="tx1"/>
                          </a:solidFill>
                          <a:effectLst/>
                          <a:latin typeface="Times New Roman" panose="02020603050405020304" pitchFamily="18" charset="0"/>
                          <a:cs typeface="Times New Roman" panose="02020603050405020304" pitchFamily="18" charset="0"/>
                        </a:rPr>
                        <a:t>1680</a:t>
                      </a:r>
                      <a:endParaRPr lang="lv-LV"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01740273"/>
                  </a:ext>
                </a:extLst>
              </a:tr>
            </a:tbl>
          </a:graphicData>
        </a:graphic>
      </p:graphicFrame>
    </p:spTree>
    <p:extLst>
      <p:ext uri="{BB962C8B-B14F-4D97-AF65-F5344CB8AC3E}">
        <p14:creationId xmlns:p14="http://schemas.microsoft.com/office/powerpoint/2010/main" val="732967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CF161-44DB-C7D6-5CB8-1E6FCFD7F9CA}"/>
              </a:ext>
            </a:extLst>
          </p:cNvPr>
          <p:cNvSpPr>
            <a:spLocks noGrp="1"/>
          </p:cNvSpPr>
          <p:nvPr>
            <p:ph type="title"/>
          </p:nvPr>
        </p:nvSpPr>
        <p:spPr>
          <a:xfrm>
            <a:off x="572260" y="383413"/>
            <a:ext cx="11049763" cy="1325563"/>
          </a:xfrm>
        </p:spPr>
        <p:txBody>
          <a:bodyPr/>
          <a:lstStyle/>
          <a:p>
            <a:pPr algn="ctr"/>
            <a:r>
              <a:rPr lang="lv-LV" dirty="0">
                <a:latin typeface="Times New Roman" panose="02020603050405020304" pitchFamily="18" charset="0"/>
                <a:cs typeface="Times New Roman" panose="02020603050405020304" pitchFamily="18" charset="0"/>
              </a:rPr>
              <a:t>Atalgojuma sistēmas piemērs (I)</a:t>
            </a:r>
            <a:endParaRPr lang="lv-LV" dirty="0"/>
          </a:p>
        </p:txBody>
      </p:sp>
      <p:graphicFrame>
        <p:nvGraphicFramePr>
          <p:cNvPr id="4" name="Content Placeholder 3">
            <a:extLst>
              <a:ext uri="{FF2B5EF4-FFF2-40B4-BE49-F238E27FC236}">
                <a16:creationId xmlns:a16="http://schemas.microsoft.com/office/drawing/2014/main" id="{9D3E7502-E2FA-1797-5C82-667854CC3B00}"/>
              </a:ext>
            </a:extLst>
          </p:cNvPr>
          <p:cNvGraphicFramePr>
            <a:graphicFrameLocks noGrp="1"/>
          </p:cNvGraphicFramePr>
          <p:nvPr>
            <p:ph idx="1"/>
            <p:extLst>
              <p:ext uri="{D42A27DB-BD31-4B8C-83A1-F6EECF244321}">
                <p14:modId xmlns:p14="http://schemas.microsoft.com/office/powerpoint/2010/main" val="4255204592"/>
              </p:ext>
            </p:extLst>
          </p:nvPr>
        </p:nvGraphicFramePr>
        <p:xfrm>
          <a:off x="304037" y="1864424"/>
          <a:ext cx="11317986" cy="4754880"/>
        </p:xfrm>
        <a:graphic>
          <a:graphicData uri="http://schemas.openxmlformats.org/drawingml/2006/table">
            <a:tbl>
              <a:tblPr firstRow="1" firstCol="1" bandRow="1">
                <a:tableStyleId>{5C22544A-7EE6-4342-B048-85BDC9FD1C3A}</a:tableStyleId>
              </a:tblPr>
              <a:tblGrid>
                <a:gridCol w="1421033">
                  <a:extLst>
                    <a:ext uri="{9D8B030D-6E8A-4147-A177-3AD203B41FA5}">
                      <a16:colId xmlns:a16="http://schemas.microsoft.com/office/drawing/2014/main" val="1100156852"/>
                    </a:ext>
                  </a:extLst>
                </a:gridCol>
                <a:gridCol w="2434545">
                  <a:extLst>
                    <a:ext uri="{9D8B030D-6E8A-4147-A177-3AD203B41FA5}">
                      <a16:colId xmlns:a16="http://schemas.microsoft.com/office/drawing/2014/main" val="1909717984"/>
                    </a:ext>
                  </a:extLst>
                </a:gridCol>
                <a:gridCol w="3201955">
                  <a:extLst>
                    <a:ext uri="{9D8B030D-6E8A-4147-A177-3AD203B41FA5}">
                      <a16:colId xmlns:a16="http://schemas.microsoft.com/office/drawing/2014/main" val="3607027592"/>
                    </a:ext>
                  </a:extLst>
                </a:gridCol>
                <a:gridCol w="1421033">
                  <a:extLst>
                    <a:ext uri="{9D8B030D-6E8A-4147-A177-3AD203B41FA5}">
                      <a16:colId xmlns:a16="http://schemas.microsoft.com/office/drawing/2014/main" val="484811533"/>
                    </a:ext>
                  </a:extLst>
                </a:gridCol>
                <a:gridCol w="1419710">
                  <a:extLst>
                    <a:ext uri="{9D8B030D-6E8A-4147-A177-3AD203B41FA5}">
                      <a16:colId xmlns:a16="http://schemas.microsoft.com/office/drawing/2014/main" val="635501766"/>
                    </a:ext>
                  </a:extLst>
                </a:gridCol>
                <a:gridCol w="1419710">
                  <a:extLst>
                    <a:ext uri="{9D8B030D-6E8A-4147-A177-3AD203B41FA5}">
                      <a16:colId xmlns:a16="http://schemas.microsoft.com/office/drawing/2014/main" val="2703026365"/>
                    </a:ext>
                  </a:extLst>
                </a:gridCol>
              </a:tblGrid>
              <a:tr h="190500">
                <a:tc rowSpan="2">
                  <a:txBody>
                    <a:bodyPr/>
                    <a:lstStyle/>
                    <a:p>
                      <a:pPr algn="ctr"/>
                      <a:r>
                        <a:rPr lang="lv-LV" sz="2400" dirty="0">
                          <a:effectLst/>
                          <a:latin typeface="Times New Roman" panose="02020603050405020304" pitchFamily="18" charset="0"/>
                          <a:cs typeface="Times New Roman" panose="02020603050405020304" pitchFamily="18" charset="0"/>
                        </a:rPr>
                        <a:t>Nr. </a:t>
                      </a:r>
                    </a:p>
                    <a:p>
                      <a:pPr algn="ctr"/>
                      <a:r>
                        <a:rPr lang="lv-LV" sz="2400" dirty="0">
                          <a:effectLst/>
                          <a:latin typeface="Times New Roman" panose="02020603050405020304" pitchFamily="18" charset="0"/>
                          <a:cs typeface="Times New Roman" panose="02020603050405020304" pitchFamily="18" charset="0"/>
                        </a:rPr>
                        <a:t>p.k.</a:t>
                      </a:r>
                      <a:endParaRPr lang="lv-LV"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rowSpan="2">
                  <a:txBody>
                    <a:bodyPr/>
                    <a:lstStyle/>
                    <a:p>
                      <a:pPr algn="ctr"/>
                      <a:r>
                        <a:rPr lang="lv-LV" sz="2400" dirty="0">
                          <a:effectLst/>
                          <a:latin typeface="Times New Roman" panose="02020603050405020304" pitchFamily="18" charset="0"/>
                          <a:cs typeface="Times New Roman" panose="02020603050405020304" pitchFamily="18" charset="0"/>
                        </a:rPr>
                        <a:t>Izglītojamo skaits izglītības iestādē</a:t>
                      </a:r>
                      <a:endParaRPr lang="lv-LV"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rowSpan="2">
                  <a:txBody>
                    <a:bodyPr/>
                    <a:lstStyle/>
                    <a:p>
                      <a:pPr algn="ctr"/>
                      <a:r>
                        <a:rPr lang="lv-LV" sz="2400" dirty="0">
                          <a:effectLst/>
                          <a:latin typeface="Times New Roman" panose="02020603050405020304" pitchFamily="18" charset="0"/>
                          <a:cs typeface="Times New Roman" panose="02020603050405020304" pitchFamily="18" charset="0"/>
                        </a:rPr>
                        <a:t>Bāzes mēnešalgas </a:t>
                      </a:r>
                    </a:p>
                    <a:p>
                      <a:pPr algn="ctr"/>
                      <a:r>
                        <a:rPr lang="lv-LV" sz="2400" dirty="0">
                          <a:effectLst/>
                          <a:latin typeface="Times New Roman" panose="02020603050405020304" pitchFamily="18" charset="0"/>
                          <a:cs typeface="Times New Roman" panose="02020603050405020304" pitchFamily="18" charset="0"/>
                        </a:rPr>
                        <a:t>likme, </a:t>
                      </a:r>
                      <a:r>
                        <a:rPr lang="lv-LV" sz="2400" dirty="0" err="1">
                          <a:effectLst/>
                          <a:latin typeface="Times New Roman" panose="02020603050405020304" pitchFamily="18" charset="0"/>
                          <a:cs typeface="Times New Roman" panose="02020603050405020304" pitchFamily="18" charset="0"/>
                        </a:rPr>
                        <a:t>euro</a:t>
                      </a:r>
                      <a:endParaRPr lang="lv-LV"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gridSpan="3">
                  <a:txBody>
                    <a:bodyPr/>
                    <a:lstStyle/>
                    <a:p>
                      <a:pPr algn="ctr"/>
                      <a:r>
                        <a:rPr lang="lv-LV" sz="2400" dirty="0">
                          <a:effectLst/>
                          <a:latin typeface="Times New Roman" panose="02020603050405020304" pitchFamily="18" charset="0"/>
                          <a:cs typeface="Times New Roman" panose="02020603050405020304" pitchFamily="18" charset="0"/>
                        </a:rPr>
                        <a:t>Koeficients/ Mēnešalga</a:t>
                      </a:r>
                      <a:endParaRPr lang="lv-LV"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2783128501"/>
                  </a:ext>
                </a:extLst>
              </a:tr>
              <a:tr h="271145">
                <a:tc vMerge="1">
                  <a:txBody>
                    <a:bodyPr/>
                    <a:lstStyle/>
                    <a:p>
                      <a:endParaRPr lang="lv-LV"/>
                    </a:p>
                  </a:txBody>
                  <a:tcPr/>
                </a:tc>
                <a:tc vMerge="1">
                  <a:txBody>
                    <a:bodyPr/>
                    <a:lstStyle/>
                    <a:p>
                      <a:endParaRPr lang="lv-LV"/>
                    </a:p>
                  </a:txBody>
                  <a:tcPr/>
                </a:tc>
                <a:tc vMerge="1">
                  <a:txBody>
                    <a:bodyPr/>
                    <a:lstStyle/>
                    <a:p>
                      <a:endParaRPr lang="lv-LV"/>
                    </a:p>
                  </a:txBody>
                  <a:tcPr/>
                </a:tc>
                <a:tc>
                  <a:txBody>
                    <a:bodyPr/>
                    <a:lstStyle/>
                    <a:p>
                      <a:pPr algn="ctr"/>
                      <a:r>
                        <a:rPr lang="lv-LV" sz="2400">
                          <a:effectLst/>
                          <a:latin typeface="Times New Roman" panose="02020603050405020304" pitchFamily="18" charset="0"/>
                          <a:cs typeface="Times New Roman" panose="02020603050405020304" pitchFamily="18" charset="0"/>
                        </a:rPr>
                        <a:t>1,25</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1,30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1,35</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13373902"/>
                  </a:ext>
                </a:extLst>
              </a:tr>
              <a:tr h="205105">
                <a:tc>
                  <a:txBody>
                    <a:bodyPr/>
                    <a:lstStyle/>
                    <a:p>
                      <a:pPr algn="ctr"/>
                      <a:r>
                        <a:rPr lang="lv-LV" sz="2400">
                          <a:effectLst/>
                          <a:latin typeface="Times New Roman" panose="02020603050405020304" pitchFamily="18" charset="0"/>
                          <a:cs typeface="Times New Roman" panose="02020603050405020304" pitchFamily="18" charset="0"/>
                        </a:rPr>
                        <a:t>1.</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3001 un vairāk</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dirty="0">
                          <a:effectLst/>
                          <a:latin typeface="Times New Roman" panose="02020603050405020304" pitchFamily="18" charset="0"/>
                          <a:cs typeface="Times New Roman" panose="02020603050405020304" pitchFamily="18" charset="0"/>
                        </a:rPr>
                        <a:t>3073</a:t>
                      </a:r>
                      <a:endParaRPr lang="lv-LV"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3841,25</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3994,90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4148,55</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04945347"/>
                  </a:ext>
                </a:extLst>
              </a:tr>
              <a:tr h="172720">
                <a:tc>
                  <a:txBody>
                    <a:bodyPr/>
                    <a:lstStyle/>
                    <a:p>
                      <a:pPr algn="ctr"/>
                      <a:r>
                        <a:rPr lang="lv-LV" sz="2400">
                          <a:effectLst/>
                          <a:latin typeface="Times New Roman" panose="02020603050405020304" pitchFamily="18" charset="0"/>
                          <a:cs typeface="Times New Roman" panose="02020603050405020304" pitchFamily="18" charset="0"/>
                        </a:rPr>
                        <a:t>2.</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no 2501 līdz 3000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dirty="0">
                          <a:effectLst/>
                          <a:latin typeface="Times New Roman" panose="02020603050405020304" pitchFamily="18" charset="0"/>
                          <a:cs typeface="Times New Roman" panose="02020603050405020304" pitchFamily="18" charset="0"/>
                        </a:rPr>
                        <a:t>2776</a:t>
                      </a:r>
                      <a:endParaRPr lang="lv-LV"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dirty="0">
                          <a:effectLst/>
                          <a:latin typeface="Times New Roman" panose="02020603050405020304" pitchFamily="18" charset="0"/>
                          <a:cs typeface="Times New Roman" panose="02020603050405020304" pitchFamily="18" charset="0"/>
                        </a:rPr>
                        <a:t>3470,00</a:t>
                      </a:r>
                      <a:endParaRPr lang="lv-LV"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dirty="0">
                          <a:effectLst/>
                          <a:latin typeface="Times New Roman" panose="02020603050405020304" pitchFamily="18" charset="0"/>
                          <a:cs typeface="Times New Roman" panose="02020603050405020304" pitchFamily="18" charset="0"/>
                        </a:rPr>
                        <a:t>3608,80</a:t>
                      </a:r>
                      <a:endParaRPr lang="lv-LV"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3747,60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36565624"/>
                  </a:ext>
                </a:extLst>
              </a:tr>
              <a:tr h="190500">
                <a:tc>
                  <a:txBody>
                    <a:bodyPr/>
                    <a:lstStyle/>
                    <a:p>
                      <a:pPr algn="ctr"/>
                      <a:r>
                        <a:rPr lang="lv-LV" sz="2400">
                          <a:effectLst/>
                          <a:latin typeface="Times New Roman" panose="02020603050405020304" pitchFamily="18" charset="0"/>
                          <a:cs typeface="Times New Roman" panose="02020603050405020304" pitchFamily="18" charset="0"/>
                        </a:rPr>
                        <a:t>3.</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no 2001 līdz 2500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2477</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dirty="0">
                          <a:effectLst/>
                          <a:latin typeface="Times New Roman" panose="02020603050405020304" pitchFamily="18" charset="0"/>
                          <a:cs typeface="Times New Roman" panose="02020603050405020304" pitchFamily="18" charset="0"/>
                        </a:rPr>
                        <a:t>3096,25</a:t>
                      </a:r>
                      <a:endParaRPr lang="lv-LV"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3220,10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3343,95</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75833624"/>
                  </a:ext>
                </a:extLst>
              </a:tr>
              <a:tr h="186722">
                <a:tc>
                  <a:txBody>
                    <a:bodyPr/>
                    <a:lstStyle/>
                    <a:p>
                      <a:pPr algn="ctr"/>
                      <a:r>
                        <a:rPr lang="lv-LV" sz="2400">
                          <a:effectLst/>
                          <a:latin typeface="Times New Roman" panose="02020603050405020304" pitchFamily="18" charset="0"/>
                          <a:cs typeface="Times New Roman" panose="02020603050405020304" pitchFamily="18" charset="0"/>
                        </a:rPr>
                        <a:t>4.</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no 1501 līdz 2000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2327</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dirty="0">
                          <a:effectLst/>
                          <a:latin typeface="Times New Roman" panose="02020603050405020304" pitchFamily="18" charset="0"/>
                          <a:cs typeface="Times New Roman" panose="02020603050405020304" pitchFamily="18" charset="0"/>
                        </a:rPr>
                        <a:t>2908,75</a:t>
                      </a:r>
                      <a:endParaRPr lang="lv-LV"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3025,10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3141,45</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05562052"/>
                  </a:ext>
                </a:extLst>
              </a:tr>
              <a:tr h="190500">
                <a:tc>
                  <a:txBody>
                    <a:bodyPr/>
                    <a:lstStyle/>
                    <a:p>
                      <a:pPr algn="ctr"/>
                      <a:r>
                        <a:rPr lang="lv-LV" sz="2400">
                          <a:effectLst/>
                          <a:latin typeface="Times New Roman" panose="02020603050405020304" pitchFamily="18" charset="0"/>
                          <a:cs typeface="Times New Roman" panose="02020603050405020304" pitchFamily="18" charset="0"/>
                        </a:rPr>
                        <a:t>5.</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no 1001 līdz 1500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2134</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2667,50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dirty="0">
                          <a:effectLst/>
                          <a:latin typeface="Times New Roman" panose="02020603050405020304" pitchFamily="18" charset="0"/>
                          <a:cs typeface="Times New Roman" panose="02020603050405020304" pitchFamily="18" charset="0"/>
                        </a:rPr>
                        <a:t>2774,20</a:t>
                      </a:r>
                      <a:endParaRPr lang="lv-LV"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2880,90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17405486"/>
                  </a:ext>
                </a:extLst>
              </a:tr>
              <a:tr h="190500">
                <a:tc>
                  <a:txBody>
                    <a:bodyPr/>
                    <a:lstStyle/>
                    <a:p>
                      <a:pPr algn="ctr"/>
                      <a:r>
                        <a:rPr lang="lv-LV" sz="2400">
                          <a:effectLst/>
                          <a:latin typeface="Times New Roman" panose="02020603050405020304" pitchFamily="18" charset="0"/>
                          <a:cs typeface="Times New Roman" panose="02020603050405020304" pitchFamily="18" charset="0"/>
                        </a:rPr>
                        <a:t>6.</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no 801 līdz 1000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1880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2350,00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dirty="0">
                          <a:effectLst/>
                          <a:latin typeface="Times New Roman" panose="02020603050405020304" pitchFamily="18" charset="0"/>
                          <a:cs typeface="Times New Roman" panose="02020603050405020304" pitchFamily="18" charset="0"/>
                        </a:rPr>
                        <a:t>2444,00</a:t>
                      </a:r>
                      <a:endParaRPr lang="lv-LV"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2538,00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97061649"/>
                  </a:ext>
                </a:extLst>
              </a:tr>
              <a:tr h="190500">
                <a:tc>
                  <a:txBody>
                    <a:bodyPr/>
                    <a:lstStyle/>
                    <a:p>
                      <a:pPr algn="ctr"/>
                      <a:r>
                        <a:rPr lang="lv-LV" sz="2400">
                          <a:effectLst/>
                          <a:latin typeface="Times New Roman" panose="02020603050405020304" pitchFamily="18" charset="0"/>
                          <a:cs typeface="Times New Roman" panose="02020603050405020304" pitchFamily="18" charset="0"/>
                        </a:rPr>
                        <a:t>7.</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no 501 līdz 800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1830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2287,50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dirty="0">
                          <a:effectLst/>
                          <a:latin typeface="Times New Roman" panose="02020603050405020304" pitchFamily="18" charset="0"/>
                          <a:cs typeface="Times New Roman" panose="02020603050405020304" pitchFamily="18" charset="0"/>
                        </a:rPr>
                        <a:t>2379,00</a:t>
                      </a:r>
                      <a:endParaRPr lang="lv-LV"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dirty="0">
                          <a:effectLst/>
                          <a:latin typeface="Times New Roman" panose="02020603050405020304" pitchFamily="18" charset="0"/>
                          <a:cs typeface="Times New Roman" panose="02020603050405020304" pitchFamily="18" charset="0"/>
                        </a:rPr>
                        <a:t>2470,50</a:t>
                      </a:r>
                      <a:endParaRPr lang="lv-LV"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67968736"/>
                  </a:ext>
                </a:extLst>
              </a:tr>
              <a:tr h="190500">
                <a:tc>
                  <a:txBody>
                    <a:bodyPr/>
                    <a:lstStyle/>
                    <a:p>
                      <a:pPr algn="ctr"/>
                      <a:r>
                        <a:rPr lang="lv-LV" sz="2400">
                          <a:effectLst/>
                          <a:latin typeface="Times New Roman" panose="02020603050405020304" pitchFamily="18" charset="0"/>
                          <a:cs typeface="Times New Roman" panose="02020603050405020304" pitchFamily="18" charset="0"/>
                        </a:rPr>
                        <a:t>8.</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no 301 līdz 500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1780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2225,00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2314,00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dirty="0">
                          <a:effectLst/>
                          <a:latin typeface="Times New Roman" panose="02020603050405020304" pitchFamily="18" charset="0"/>
                          <a:cs typeface="Times New Roman" panose="02020603050405020304" pitchFamily="18" charset="0"/>
                        </a:rPr>
                        <a:t>2403,00</a:t>
                      </a:r>
                      <a:endParaRPr lang="lv-LV"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57820538"/>
                  </a:ext>
                </a:extLst>
              </a:tr>
              <a:tr h="190500">
                <a:tc>
                  <a:txBody>
                    <a:bodyPr/>
                    <a:lstStyle/>
                    <a:p>
                      <a:pPr algn="ctr"/>
                      <a:r>
                        <a:rPr lang="lv-LV" sz="2400">
                          <a:effectLst/>
                          <a:latin typeface="Times New Roman" panose="02020603050405020304" pitchFamily="18" charset="0"/>
                          <a:cs typeface="Times New Roman" panose="02020603050405020304" pitchFamily="18" charset="0"/>
                        </a:rPr>
                        <a:t>9.</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no 151 līdz 300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1730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2162,50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2249,00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dirty="0">
                          <a:effectLst/>
                          <a:latin typeface="Times New Roman" panose="02020603050405020304" pitchFamily="18" charset="0"/>
                          <a:cs typeface="Times New Roman" panose="02020603050405020304" pitchFamily="18" charset="0"/>
                        </a:rPr>
                        <a:t>2335,50</a:t>
                      </a:r>
                      <a:endParaRPr lang="lv-LV"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29612168"/>
                  </a:ext>
                </a:extLst>
              </a:tr>
              <a:tr h="190500">
                <a:tc>
                  <a:txBody>
                    <a:bodyPr/>
                    <a:lstStyle/>
                    <a:p>
                      <a:pPr algn="ctr"/>
                      <a:r>
                        <a:rPr lang="lv-LV" sz="2400">
                          <a:effectLst/>
                          <a:latin typeface="Times New Roman" panose="02020603050405020304" pitchFamily="18" charset="0"/>
                          <a:cs typeface="Times New Roman" panose="02020603050405020304" pitchFamily="18" charset="0"/>
                        </a:rPr>
                        <a:t>10.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līdz 150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1680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2100,00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a:effectLst/>
                          <a:latin typeface="Times New Roman" panose="02020603050405020304" pitchFamily="18" charset="0"/>
                          <a:cs typeface="Times New Roman" panose="02020603050405020304" pitchFamily="18" charset="0"/>
                        </a:rPr>
                        <a:t>2184,00</a:t>
                      </a:r>
                      <a:endParaRPr lang="lv-LV"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2400" dirty="0">
                          <a:effectLst/>
                          <a:latin typeface="Times New Roman" panose="02020603050405020304" pitchFamily="18" charset="0"/>
                          <a:cs typeface="Times New Roman" panose="02020603050405020304" pitchFamily="18" charset="0"/>
                        </a:rPr>
                        <a:t>2268,00</a:t>
                      </a:r>
                      <a:endParaRPr lang="lv-LV"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85081989"/>
                  </a:ext>
                </a:extLst>
              </a:tr>
            </a:tbl>
          </a:graphicData>
        </a:graphic>
      </p:graphicFrame>
    </p:spTree>
    <p:extLst>
      <p:ext uri="{BB962C8B-B14F-4D97-AF65-F5344CB8AC3E}">
        <p14:creationId xmlns:p14="http://schemas.microsoft.com/office/powerpoint/2010/main" val="63363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1E5A0-C445-4292-E209-7DC263FCB5D7}"/>
              </a:ext>
            </a:extLst>
          </p:cNvPr>
          <p:cNvSpPr>
            <a:spLocks noGrp="1"/>
          </p:cNvSpPr>
          <p:nvPr>
            <p:ph type="title"/>
          </p:nvPr>
        </p:nvSpPr>
        <p:spPr/>
        <p:txBody>
          <a:bodyPr/>
          <a:lstStyle/>
          <a:p>
            <a:pPr algn="ctr"/>
            <a:r>
              <a:rPr lang="lv-LV" dirty="0">
                <a:latin typeface="Times New Roman" panose="02020603050405020304" pitchFamily="18" charset="0"/>
                <a:cs typeface="Times New Roman" panose="02020603050405020304" pitchFamily="18" charset="0"/>
              </a:rPr>
              <a:t>Atalgojuma sistēmas piemērs (II)</a:t>
            </a:r>
            <a:endParaRPr lang="lv-LV" dirty="0"/>
          </a:p>
        </p:txBody>
      </p:sp>
      <p:sp>
        <p:nvSpPr>
          <p:cNvPr id="3" name="Content Placeholder 2">
            <a:extLst>
              <a:ext uri="{FF2B5EF4-FFF2-40B4-BE49-F238E27FC236}">
                <a16:creationId xmlns:a16="http://schemas.microsoft.com/office/drawing/2014/main" id="{2C91EAA0-B3C6-64A5-2C74-9DA15E0A4BDB}"/>
              </a:ext>
            </a:extLst>
          </p:cNvPr>
          <p:cNvSpPr>
            <a:spLocks noGrp="1"/>
          </p:cNvSpPr>
          <p:nvPr>
            <p:ph idx="1"/>
          </p:nvPr>
        </p:nvSpPr>
        <p:spPr/>
        <p:txBody>
          <a:bodyPr>
            <a:noAutofit/>
          </a:bodyPr>
          <a:lstStyle/>
          <a:p>
            <a:pPr marL="342900" lvl="0" indent="-342900" algn="just">
              <a:lnSpc>
                <a:spcPct val="115000"/>
              </a:lnSpc>
              <a:spcAft>
                <a:spcPts val="600"/>
              </a:spcAft>
              <a:buFont typeface="+mj-lt"/>
              <a:buAutoNum type="arabicPeriod"/>
            </a:pPr>
            <a:r>
              <a:rPr lang="lv-LV" sz="2400" dirty="0">
                <a:effectLst/>
                <a:latin typeface="Times New Roman" panose="02020603050405020304" pitchFamily="18" charset="0"/>
                <a:ea typeface="Times New Roman" panose="02020603050405020304" pitchFamily="18" charset="0"/>
                <a:cs typeface="Times New Roman" panose="02020603050405020304" pitchFamily="18" charset="0"/>
              </a:rPr>
              <a:t>Izglītības iestādes vadītāja mēnešalga tiek noteikta, piemērojot pašvaldības domes noteiktu koeficientu bāzes mēnešalgai un noapaļojot līdz pilniem </a:t>
            </a:r>
            <a:r>
              <a:rPr lang="lv-LV" sz="2400" i="1" dirty="0" err="1">
                <a:effectLst/>
                <a:latin typeface="Times New Roman" panose="02020603050405020304" pitchFamily="18" charset="0"/>
                <a:ea typeface="Times New Roman" panose="02020603050405020304" pitchFamily="18" charset="0"/>
                <a:cs typeface="Times New Roman" panose="02020603050405020304" pitchFamily="18" charset="0"/>
              </a:rPr>
              <a:t>euro</a:t>
            </a:r>
            <a:r>
              <a:rPr lang="lv-LV" sz="24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342900" lvl="0" indent="-342900" algn="just">
              <a:lnSpc>
                <a:spcPct val="115000"/>
              </a:lnSpc>
              <a:spcAft>
                <a:spcPts val="600"/>
              </a:spcAft>
              <a:buFont typeface="+mj-lt"/>
              <a:buAutoNum type="arabicPeriod"/>
            </a:pPr>
            <a:r>
              <a:rPr lang="lv-LV" sz="2400" dirty="0">
                <a:effectLst/>
                <a:latin typeface="Times New Roman" panose="02020603050405020304" pitchFamily="18" charset="0"/>
                <a:ea typeface="Times New Roman" panose="02020603050405020304" pitchFamily="18" charset="0"/>
                <a:cs typeface="Times New Roman" panose="02020603050405020304" pitchFamily="18" charset="0"/>
              </a:rPr>
              <a:t>Reizi gadā pašvaldības dome pārskata apstiprināto koeficientu finanšu līdzekļu ietvaros, ņemot vērā izmaiņas normatīvajos aktos, amatu klasificēšanas rezultātus.</a:t>
            </a:r>
          </a:p>
          <a:p>
            <a:pPr marL="342900" lvl="0" indent="-342900" algn="just">
              <a:spcAft>
                <a:spcPts val="600"/>
              </a:spcAft>
              <a:buFont typeface="+mj-lt"/>
              <a:buAutoNum type="arabicPeriod"/>
            </a:pPr>
            <a:r>
              <a:rPr lang="lv-LV" sz="2400" dirty="0">
                <a:effectLst/>
                <a:latin typeface="Times New Roman" panose="02020603050405020304" pitchFamily="18" charset="0"/>
                <a:ea typeface="Calibri" panose="020F0502020204030204" pitchFamily="34" charset="0"/>
                <a:cs typeface="Times New Roman" panose="02020603050405020304" pitchFamily="18" charset="0"/>
              </a:rPr>
              <a:t>Izglītības iestādes vadītāju vietnieka mēnešalga tiek noteikta 80 % apmērā no vadītāja bāzes mēnešalgas, bet tā nevar būt zemākā par Ministru kabineta noteikumos 3. pielikumā noteikto.</a:t>
            </a:r>
          </a:p>
          <a:p>
            <a:pPr marL="342900" lvl="0" indent="-342900" algn="just">
              <a:spcAft>
                <a:spcPts val="600"/>
              </a:spcAft>
              <a:buFont typeface="+mj-lt"/>
              <a:buAutoNum type="arabicPeriod"/>
            </a:pPr>
            <a:r>
              <a:rPr lang="lv-LV" sz="2400" dirty="0">
                <a:effectLst/>
                <a:latin typeface="Times New Roman" panose="02020603050405020304" pitchFamily="18" charset="0"/>
                <a:ea typeface="Calibri" panose="020F0502020204030204" pitchFamily="34" charset="0"/>
                <a:cs typeface="Times New Roman" panose="02020603050405020304" pitchFamily="18" charset="0"/>
              </a:rPr>
              <a:t>Izglītības iestādes metodiķim mēnešalga tiek noteikta par 15 % augstāka nekā Noteikumu 3. pielikumā noteiktā.</a:t>
            </a:r>
          </a:p>
        </p:txBody>
      </p:sp>
    </p:spTree>
    <p:extLst>
      <p:ext uri="{BB962C8B-B14F-4D97-AF65-F5344CB8AC3E}">
        <p14:creationId xmlns:p14="http://schemas.microsoft.com/office/powerpoint/2010/main" val="2634153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BBDCE-DA97-854F-F2A0-3DA1DFB959E3}"/>
              </a:ext>
            </a:extLst>
          </p:cNvPr>
          <p:cNvSpPr>
            <a:spLocks noGrp="1"/>
          </p:cNvSpPr>
          <p:nvPr>
            <p:ph type="title"/>
          </p:nvPr>
        </p:nvSpPr>
        <p:spPr/>
        <p:txBody>
          <a:bodyPr/>
          <a:lstStyle/>
          <a:p>
            <a:pPr algn="ctr"/>
            <a:r>
              <a:rPr lang="lv-LV" dirty="0">
                <a:latin typeface="Times New Roman" panose="02020603050405020304" pitchFamily="18" charset="0"/>
                <a:cs typeface="Times New Roman" panose="02020603050405020304" pitchFamily="18" charset="0"/>
              </a:rPr>
              <a:t>Ietekme uz budžetu</a:t>
            </a:r>
          </a:p>
        </p:txBody>
      </p:sp>
      <p:graphicFrame>
        <p:nvGraphicFramePr>
          <p:cNvPr id="4" name="Content Placeholder 3">
            <a:extLst>
              <a:ext uri="{FF2B5EF4-FFF2-40B4-BE49-F238E27FC236}">
                <a16:creationId xmlns:a16="http://schemas.microsoft.com/office/drawing/2014/main" id="{187A2AA5-6E7A-9F8C-A560-32CA2EB69179}"/>
              </a:ext>
            </a:extLst>
          </p:cNvPr>
          <p:cNvGraphicFramePr>
            <a:graphicFrameLocks noGrp="1"/>
          </p:cNvGraphicFramePr>
          <p:nvPr>
            <p:ph idx="1"/>
            <p:extLst>
              <p:ext uri="{D42A27DB-BD31-4B8C-83A1-F6EECF244321}">
                <p14:modId xmlns:p14="http://schemas.microsoft.com/office/powerpoint/2010/main" val="1369075214"/>
              </p:ext>
            </p:extLst>
          </p:nvPr>
        </p:nvGraphicFramePr>
        <p:xfrm>
          <a:off x="169163" y="2194560"/>
          <a:ext cx="11599165" cy="2468880"/>
        </p:xfrm>
        <a:graphic>
          <a:graphicData uri="http://schemas.openxmlformats.org/drawingml/2006/table">
            <a:tbl>
              <a:tblPr firstRow="1" firstCol="1" bandRow="1">
                <a:tableStyleId>{5C22544A-7EE6-4342-B048-85BDC9FD1C3A}</a:tableStyleId>
              </a:tblPr>
              <a:tblGrid>
                <a:gridCol w="836677">
                  <a:extLst>
                    <a:ext uri="{9D8B030D-6E8A-4147-A177-3AD203B41FA5}">
                      <a16:colId xmlns:a16="http://schemas.microsoft.com/office/drawing/2014/main" val="1656581269"/>
                    </a:ext>
                  </a:extLst>
                </a:gridCol>
                <a:gridCol w="832104">
                  <a:extLst>
                    <a:ext uri="{9D8B030D-6E8A-4147-A177-3AD203B41FA5}">
                      <a16:colId xmlns:a16="http://schemas.microsoft.com/office/drawing/2014/main" val="1926765704"/>
                    </a:ext>
                  </a:extLst>
                </a:gridCol>
                <a:gridCol w="1618488">
                  <a:extLst>
                    <a:ext uri="{9D8B030D-6E8A-4147-A177-3AD203B41FA5}">
                      <a16:colId xmlns:a16="http://schemas.microsoft.com/office/drawing/2014/main" val="3992652699"/>
                    </a:ext>
                  </a:extLst>
                </a:gridCol>
                <a:gridCol w="1664208">
                  <a:extLst>
                    <a:ext uri="{9D8B030D-6E8A-4147-A177-3AD203B41FA5}">
                      <a16:colId xmlns:a16="http://schemas.microsoft.com/office/drawing/2014/main" val="3988506490"/>
                    </a:ext>
                  </a:extLst>
                </a:gridCol>
                <a:gridCol w="1618488">
                  <a:extLst>
                    <a:ext uri="{9D8B030D-6E8A-4147-A177-3AD203B41FA5}">
                      <a16:colId xmlns:a16="http://schemas.microsoft.com/office/drawing/2014/main" val="3484167381"/>
                    </a:ext>
                  </a:extLst>
                </a:gridCol>
                <a:gridCol w="1627632">
                  <a:extLst>
                    <a:ext uri="{9D8B030D-6E8A-4147-A177-3AD203B41FA5}">
                      <a16:colId xmlns:a16="http://schemas.microsoft.com/office/drawing/2014/main" val="3344876800"/>
                    </a:ext>
                  </a:extLst>
                </a:gridCol>
                <a:gridCol w="1609344">
                  <a:extLst>
                    <a:ext uri="{9D8B030D-6E8A-4147-A177-3AD203B41FA5}">
                      <a16:colId xmlns:a16="http://schemas.microsoft.com/office/drawing/2014/main" val="3130714933"/>
                    </a:ext>
                  </a:extLst>
                </a:gridCol>
                <a:gridCol w="1792224">
                  <a:extLst>
                    <a:ext uri="{9D8B030D-6E8A-4147-A177-3AD203B41FA5}">
                      <a16:colId xmlns:a16="http://schemas.microsoft.com/office/drawing/2014/main" val="3135171409"/>
                    </a:ext>
                  </a:extLst>
                </a:gridCol>
              </a:tblGrid>
              <a:tr h="590550">
                <a:tc rowSpan="2">
                  <a:txBody>
                    <a:bodyPr/>
                    <a:lstStyle/>
                    <a:p>
                      <a:pPr algn="ctr"/>
                      <a:r>
                        <a:rPr lang="lv-LV" sz="1800">
                          <a:effectLst/>
                          <a:latin typeface="Times New Roman" panose="02020603050405020304" pitchFamily="18" charset="0"/>
                          <a:cs typeface="Times New Roman" panose="02020603050405020304" pitchFamily="18" charset="0"/>
                        </a:rPr>
                        <a:t>Nr. </a:t>
                      </a:r>
                      <a:br>
                        <a:rPr lang="lv-LV" sz="1800">
                          <a:effectLst/>
                          <a:latin typeface="Times New Roman" panose="02020603050405020304" pitchFamily="18" charset="0"/>
                          <a:cs typeface="Times New Roman" panose="02020603050405020304" pitchFamily="18" charset="0"/>
                        </a:rPr>
                      </a:br>
                      <a:r>
                        <a:rPr lang="lv-LV" sz="1800">
                          <a:effectLst/>
                          <a:latin typeface="Times New Roman" panose="02020603050405020304" pitchFamily="18" charset="0"/>
                          <a:cs typeface="Times New Roman" panose="02020603050405020304" pitchFamily="18" charset="0"/>
                        </a:rPr>
                        <a:t>p.k.</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rowSpan="2">
                  <a:txBody>
                    <a:bodyPr/>
                    <a:lstStyle/>
                    <a:p>
                      <a:pPr marL="71755" marR="71755" algn="ctr">
                        <a:spcAft>
                          <a:spcPts val="0"/>
                        </a:spcAft>
                      </a:pPr>
                      <a:r>
                        <a:rPr lang="lv-LV" sz="1800">
                          <a:effectLst/>
                          <a:latin typeface="Times New Roman" panose="02020603050405020304" pitchFamily="18" charset="0"/>
                          <a:cs typeface="Times New Roman" panose="02020603050405020304" pitchFamily="18" charset="0"/>
                        </a:rPr>
                        <a:t>Koeficients</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vert="vert270" anchor="ctr"/>
                </a:tc>
                <a:tc gridSpan="2">
                  <a:txBody>
                    <a:bodyPr/>
                    <a:lstStyle/>
                    <a:p>
                      <a:pPr algn="ctr"/>
                      <a:r>
                        <a:rPr lang="lv-LV" sz="1800">
                          <a:effectLst/>
                          <a:latin typeface="Times New Roman" panose="02020603050405020304" pitchFamily="18" charset="0"/>
                          <a:cs typeface="Times New Roman" panose="02020603050405020304" pitchFamily="18" charset="0"/>
                        </a:rPr>
                        <a:t>PII izglītības iestāžu vadītāja un vadītāja vietnieka alga gadā, euro</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lv-LV"/>
                    </a:p>
                  </a:txBody>
                  <a:tcPr/>
                </a:tc>
                <a:tc gridSpan="2">
                  <a:txBody>
                    <a:bodyPr/>
                    <a:lstStyle/>
                    <a:p>
                      <a:pPr algn="ctr"/>
                      <a:r>
                        <a:rPr lang="lv-LV" sz="1800">
                          <a:effectLst/>
                          <a:latin typeface="Times New Roman" panose="02020603050405020304" pitchFamily="18" charset="0"/>
                          <a:cs typeface="Times New Roman" panose="02020603050405020304" pitchFamily="18" charset="0"/>
                        </a:rPr>
                        <a:t>Profesionālās ievirzes izglītības iestāžu vadītāja un vadītāja vietnieka alga gadā, euro</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lv-LV"/>
                    </a:p>
                  </a:txBody>
                  <a:tcPr/>
                </a:tc>
                <a:tc rowSpan="2">
                  <a:txBody>
                    <a:bodyPr/>
                    <a:lstStyle/>
                    <a:p>
                      <a:pPr algn="ctr"/>
                      <a:r>
                        <a:rPr lang="lv-LV" sz="1800">
                          <a:effectLst/>
                          <a:latin typeface="Times New Roman" panose="02020603050405020304" pitchFamily="18" charset="0"/>
                          <a:cs typeface="Times New Roman" panose="02020603050405020304" pitchFamily="18" charset="0"/>
                        </a:rPr>
                        <a:t>Kopā no </a:t>
                      </a:r>
                      <a:br>
                        <a:rPr lang="lv-LV" sz="1800">
                          <a:effectLst/>
                          <a:latin typeface="Times New Roman" panose="02020603050405020304" pitchFamily="18" charset="0"/>
                          <a:cs typeface="Times New Roman" panose="02020603050405020304" pitchFamily="18" charset="0"/>
                        </a:rPr>
                      </a:br>
                      <a:r>
                        <a:rPr lang="lv-LV" sz="1800">
                          <a:effectLst/>
                          <a:latin typeface="Times New Roman" panose="02020603050405020304" pitchFamily="18" charset="0"/>
                          <a:cs typeface="Times New Roman" panose="02020603050405020304" pitchFamily="18" charset="0"/>
                        </a:rPr>
                        <a:t>2024. gada </a:t>
                      </a:r>
                      <a:br>
                        <a:rPr lang="lv-LV" sz="1800">
                          <a:effectLst/>
                          <a:latin typeface="Times New Roman" panose="02020603050405020304" pitchFamily="18" charset="0"/>
                          <a:cs typeface="Times New Roman" panose="02020603050405020304" pitchFamily="18" charset="0"/>
                        </a:rPr>
                      </a:br>
                      <a:r>
                        <a:rPr lang="lv-LV" sz="1800">
                          <a:effectLst/>
                          <a:latin typeface="Times New Roman" panose="02020603050405020304" pitchFamily="18" charset="0"/>
                          <a:cs typeface="Times New Roman" panose="02020603050405020304" pitchFamily="18" charset="0"/>
                        </a:rPr>
                        <a:t>1. septembra, euro</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rowSpan="2">
                  <a:txBody>
                    <a:bodyPr/>
                    <a:lstStyle/>
                    <a:p>
                      <a:pPr algn="ctr"/>
                      <a:r>
                        <a:rPr lang="lv-LV" sz="1800" dirty="0">
                          <a:effectLst/>
                          <a:latin typeface="Times New Roman" panose="02020603050405020304" pitchFamily="18" charset="0"/>
                          <a:cs typeface="Times New Roman" panose="02020603050405020304" pitchFamily="18" charset="0"/>
                        </a:rPr>
                        <a:t>Izmaiņas finansējumā, </a:t>
                      </a:r>
                      <a:r>
                        <a:rPr lang="lv-LV" sz="1800" dirty="0" err="1">
                          <a:effectLst/>
                          <a:latin typeface="Times New Roman" panose="02020603050405020304" pitchFamily="18" charset="0"/>
                          <a:cs typeface="Times New Roman" panose="02020603050405020304" pitchFamily="18" charset="0"/>
                        </a:rPr>
                        <a:t>euro</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40362517"/>
                  </a:ext>
                </a:extLst>
              </a:tr>
              <a:tr h="657225">
                <a:tc vMerge="1">
                  <a:txBody>
                    <a:bodyPr/>
                    <a:lstStyle/>
                    <a:p>
                      <a:endParaRPr lang="lv-LV"/>
                    </a:p>
                  </a:txBody>
                  <a:tcPr/>
                </a:tc>
                <a:tc vMerge="1">
                  <a:txBody>
                    <a:bodyPr/>
                    <a:lstStyle/>
                    <a:p>
                      <a:endParaRPr lang="lv-LV"/>
                    </a:p>
                  </a:txBody>
                  <a:tcPr/>
                </a:tc>
                <a:tc>
                  <a:txBody>
                    <a:bodyPr/>
                    <a:lstStyle/>
                    <a:p>
                      <a:pPr algn="ctr"/>
                      <a:r>
                        <a:rPr lang="lv-LV" sz="1800">
                          <a:effectLst/>
                          <a:latin typeface="Times New Roman" panose="02020603050405020304" pitchFamily="18" charset="0"/>
                          <a:cs typeface="Times New Roman" panose="02020603050405020304" pitchFamily="18" charset="0"/>
                        </a:rPr>
                        <a:t>Ietekme gadā no 2024. gada </a:t>
                      </a:r>
                      <a:br>
                        <a:rPr lang="lv-LV" sz="1800">
                          <a:effectLst/>
                          <a:latin typeface="Times New Roman" panose="02020603050405020304" pitchFamily="18" charset="0"/>
                          <a:cs typeface="Times New Roman" panose="02020603050405020304" pitchFamily="18" charset="0"/>
                        </a:rPr>
                      </a:br>
                      <a:r>
                        <a:rPr lang="lv-LV" sz="1800">
                          <a:effectLst/>
                          <a:latin typeface="Times New Roman" panose="02020603050405020304" pitchFamily="18" charset="0"/>
                          <a:cs typeface="Times New Roman" panose="02020603050405020304" pitchFamily="18" charset="0"/>
                        </a:rPr>
                        <a:t>1. janvāra</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1800">
                          <a:effectLst/>
                          <a:latin typeface="Times New Roman" panose="02020603050405020304" pitchFamily="18" charset="0"/>
                          <a:cs typeface="Times New Roman" panose="02020603050405020304" pitchFamily="18" charset="0"/>
                        </a:rPr>
                        <a:t>Ietekme gadā no 2024. gada </a:t>
                      </a:r>
                      <a:br>
                        <a:rPr lang="lv-LV" sz="1800">
                          <a:effectLst/>
                          <a:latin typeface="Times New Roman" panose="02020603050405020304" pitchFamily="18" charset="0"/>
                          <a:cs typeface="Times New Roman" panose="02020603050405020304" pitchFamily="18" charset="0"/>
                        </a:rPr>
                      </a:br>
                      <a:r>
                        <a:rPr lang="lv-LV" sz="1800">
                          <a:effectLst/>
                          <a:latin typeface="Times New Roman" panose="02020603050405020304" pitchFamily="18" charset="0"/>
                          <a:cs typeface="Times New Roman" panose="02020603050405020304" pitchFamily="18" charset="0"/>
                        </a:rPr>
                        <a:t>1. septembra</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1800">
                          <a:effectLst/>
                          <a:latin typeface="Times New Roman" panose="02020603050405020304" pitchFamily="18" charset="0"/>
                          <a:cs typeface="Times New Roman" panose="02020603050405020304" pitchFamily="18" charset="0"/>
                        </a:rPr>
                        <a:t>Ietekme gadā no 2024. gada 1. janvāra</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lv-LV" sz="1800">
                          <a:effectLst/>
                          <a:latin typeface="Times New Roman" panose="02020603050405020304" pitchFamily="18" charset="0"/>
                          <a:cs typeface="Times New Roman" panose="02020603050405020304" pitchFamily="18" charset="0"/>
                        </a:rPr>
                        <a:t>Ietekme gadā no 2024. gada </a:t>
                      </a:r>
                      <a:br>
                        <a:rPr lang="lv-LV" sz="1800">
                          <a:effectLst/>
                          <a:latin typeface="Times New Roman" panose="02020603050405020304" pitchFamily="18" charset="0"/>
                          <a:cs typeface="Times New Roman" panose="02020603050405020304" pitchFamily="18" charset="0"/>
                        </a:rPr>
                      </a:br>
                      <a:r>
                        <a:rPr lang="lv-LV" sz="1800">
                          <a:effectLst/>
                          <a:latin typeface="Times New Roman" panose="02020603050405020304" pitchFamily="18" charset="0"/>
                          <a:cs typeface="Times New Roman" panose="02020603050405020304" pitchFamily="18" charset="0"/>
                        </a:rPr>
                        <a:t>1. septembra</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vMerge="1">
                  <a:txBody>
                    <a:bodyPr/>
                    <a:lstStyle/>
                    <a:p>
                      <a:endParaRPr lang="lv-LV"/>
                    </a:p>
                  </a:txBody>
                  <a:tcPr/>
                </a:tc>
                <a:tc vMerge="1">
                  <a:txBody>
                    <a:bodyPr/>
                    <a:lstStyle/>
                    <a:p>
                      <a:endParaRPr lang="lv-LV"/>
                    </a:p>
                  </a:txBody>
                  <a:tcPr/>
                </a:tc>
                <a:extLst>
                  <a:ext uri="{0D108BD9-81ED-4DB2-BD59-A6C34878D82A}">
                    <a16:rowId xmlns:a16="http://schemas.microsoft.com/office/drawing/2014/main" val="3902011073"/>
                  </a:ext>
                </a:extLst>
              </a:tr>
              <a:tr h="190500">
                <a:tc>
                  <a:txBody>
                    <a:bodyPr/>
                    <a:lstStyle/>
                    <a:p>
                      <a:pPr algn="r"/>
                      <a:r>
                        <a:rPr lang="lv-LV" sz="1800">
                          <a:effectLst/>
                          <a:latin typeface="Times New Roman" panose="02020603050405020304" pitchFamily="18" charset="0"/>
                          <a:cs typeface="Times New Roman" panose="02020603050405020304" pitchFamily="18" charset="0"/>
                        </a:rPr>
                        <a:t>1</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r"/>
                      <a:r>
                        <a:rPr lang="lv-LV" sz="1800">
                          <a:effectLst/>
                          <a:latin typeface="Times New Roman" panose="02020603050405020304" pitchFamily="18" charset="0"/>
                          <a:cs typeface="Times New Roman" panose="02020603050405020304" pitchFamily="18" charset="0"/>
                        </a:rPr>
                        <a:t>1.25</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rowSpan="3">
                  <a:txBody>
                    <a:bodyPr/>
                    <a:lstStyle/>
                    <a:p>
                      <a:pPr algn="ctr"/>
                      <a:r>
                        <a:rPr lang="lv-LV" sz="1800">
                          <a:effectLst/>
                          <a:latin typeface="Times New Roman" panose="02020603050405020304" pitchFamily="18" charset="0"/>
                          <a:cs typeface="Times New Roman" panose="02020603050405020304" pitchFamily="18" charset="0"/>
                        </a:rPr>
                        <a:t>229046.88</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r>
                        <a:rPr lang="lv-LV" sz="1800">
                          <a:effectLst/>
                          <a:latin typeface="Times New Roman" panose="02020603050405020304" pitchFamily="18" charset="0"/>
                          <a:cs typeface="Times New Roman" panose="02020603050405020304" pitchFamily="18" charset="0"/>
                        </a:rPr>
                        <a:t>232584.02</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rowSpan="3">
                  <a:txBody>
                    <a:bodyPr/>
                    <a:lstStyle/>
                    <a:p>
                      <a:pPr algn="ctr"/>
                      <a:r>
                        <a:rPr lang="lv-LV" sz="1800">
                          <a:effectLst/>
                          <a:latin typeface="Times New Roman" panose="02020603050405020304" pitchFamily="18" charset="0"/>
                          <a:cs typeface="Times New Roman" panose="02020603050405020304" pitchFamily="18" charset="0"/>
                        </a:rPr>
                        <a:t>122487.58</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r>
                        <a:rPr lang="lv-LV" sz="1800">
                          <a:effectLst/>
                          <a:latin typeface="Times New Roman" panose="02020603050405020304" pitchFamily="18" charset="0"/>
                          <a:cs typeface="Times New Roman" panose="02020603050405020304" pitchFamily="18" charset="0"/>
                        </a:rPr>
                        <a:t>153109.47</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r"/>
                      <a:r>
                        <a:rPr lang="lv-LV" sz="1800">
                          <a:effectLst/>
                          <a:latin typeface="Times New Roman" panose="02020603050405020304" pitchFamily="18" charset="0"/>
                          <a:cs typeface="Times New Roman" panose="02020603050405020304" pitchFamily="18" charset="0"/>
                        </a:rPr>
                        <a:t>385693.49</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r"/>
                      <a:r>
                        <a:rPr lang="lv-LV" sz="1800" dirty="0">
                          <a:effectLst/>
                          <a:latin typeface="Times New Roman" panose="02020603050405020304" pitchFamily="18" charset="0"/>
                          <a:cs typeface="Times New Roman" panose="02020603050405020304" pitchFamily="18" charset="0"/>
                        </a:rPr>
                        <a:t>34159.04</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314535790"/>
                  </a:ext>
                </a:extLst>
              </a:tr>
              <a:tr h="190500">
                <a:tc>
                  <a:txBody>
                    <a:bodyPr/>
                    <a:lstStyle/>
                    <a:p>
                      <a:pPr algn="r"/>
                      <a:r>
                        <a:rPr lang="lv-LV" sz="1800">
                          <a:effectLst/>
                          <a:latin typeface="Times New Roman" panose="02020603050405020304" pitchFamily="18" charset="0"/>
                          <a:cs typeface="Times New Roman" panose="02020603050405020304" pitchFamily="18" charset="0"/>
                        </a:rPr>
                        <a:t>2</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r"/>
                      <a:r>
                        <a:rPr lang="lv-LV" sz="1800">
                          <a:effectLst/>
                          <a:latin typeface="Times New Roman" panose="02020603050405020304" pitchFamily="18" charset="0"/>
                          <a:cs typeface="Times New Roman" panose="02020603050405020304" pitchFamily="18" charset="0"/>
                        </a:rPr>
                        <a:t>1.30</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vMerge="1">
                  <a:txBody>
                    <a:bodyPr/>
                    <a:lstStyle/>
                    <a:p>
                      <a:endParaRPr lang="lv-LV"/>
                    </a:p>
                  </a:txBody>
                  <a:tcPr/>
                </a:tc>
                <a:tc>
                  <a:txBody>
                    <a:bodyPr/>
                    <a:lstStyle/>
                    <a:p>
                      <a:pPr algn="r"/>
                      <a:r>
                        <a:rPr lang="lv-LV" sz="1800">
                          <a:effectLst/>
                          <a:latin typeface="Times New Roman" panose="02020603050405020304" pitchFamily="18" charset="0"/>
                          <a:cs typeface="Times New Roman" panose="02020603050405020304" pitchFamily="18" charset="0"/>
                        </a:rPr>
                        <a:t>241887.38</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vMerge="1">
                  <a:txBody>
                    <a:bodyPr/>
                    <a:lstStyle/>
                    <a:p>
                      <a:endParaRPr lang="lv-LV"/>
                    </a:p>
                  </a:txBody>
                  <a:tcPr/>
                </a:tc>
                <a:tc>
                  <a:txBody>
                    <a:bodyPr/>
                    <a:lstStyle/>
                    <a:p>
                      <a:pPr algn="r"/>
                      <a:r>
                        <a:rPr lang="lv-LV" sz="1800">
                          <a:effectLst/>
                          <a:latin typeface="Times New Roman" panose="02020603050405020304" pitchFamily="18" charset="0"/>
                          <a:cs typeface="Times New Roman" panose="02020603050405020304" pitchFamily="18" charset="0"/>
                        </a:rPr>
                        <a:t>159233.85</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r"/>
                      <a:r>
                        <a:rPr lang="lv-LV" sz="1800">
                          <a:effectLst/>
                          <a:latin typeface="Times New Roman" panose="02020603050405020304" pitchFamily="18" charset="0"/>
                          <a:cs typeface="Times New Roman" panose="02020603050405020304" pitchFamily="18" charset="0"/>
                        </a:rPr>
                        <a:t>401121.23</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r"/>
                      <a:r>
                        <a:rPr lang="lv-LV" sz="1800">
                          <a:effectLst/>
                          <a:latin typeface="Times New Roman" panose="02020603050405020304" pitchFamily="18" charset="0"/>
                          <a:cs typeface="Times New Roman" panose="02020603050405020304" pitchFamily="18" charset="0"/>
                        </a:rPr>
                        <a:t>49586.78</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493162804"/>
                  </a:ext>
                </a:extLst>
              </a:tr>
              <a:tr h="190500">
                <a:tc>
                  <a:txBody>
                    <a:bodyPr/>
                    <a:lstStyle/>
                    <a:p>
                      <a:pPr algn="r"/>
                      <a:r>
                        <a:rPr lang="lv-LV" sz="1800">
                          <a:effectLst/>
                          <a:latin typeface="Times New Roman" panose="02020603050405020304" pitchFamily="18" charset="0"/>
                          <a:cs typeface="Times New Roman" panose="02020603050405020304" pitchFamily="18" charset="0"/>
                        </a:rPr>
                        <a:t>3</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r"/>
                      <a:r>
                        <a:rPr lang="lv-LV" sz="1800">
                          <a:effectLst/>
                          <a:latin typeface="Times New Roman" panose="02020603050405020304" pitchFamily="18" charset="0"/>
                          <a:cs typeface="Times New Roman" panose="02020603050405020304" pitchFamily="18" charset="0"/>
                        </a:rPr>
                        <a:t>1.35</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vMerge="1">
                  <a:txBody>
                    <a:bodyPr/>
                    <a:lstStyle/>
                    <a:p>
                      <a:endParaRPr lang="lv-LV"/>
                    </a:p>
                  </a:txBody>
                  <a:tcPr/>
                </a:tc>
                <a:tc>
                  <a:txBody>
                    <a:bodyPr/>
                    <a:lstStyle/>
                    <a:p>
                      <a:pPr algn="r"/>
                      <a:r>
                        <a:rPr lang="lv-LV" sz="1800">
                          <a:effectLst/>
                          <a:latin typeface="Times New Roman" panose="02020603050405020304" pitchFamily="18" charset="0"/>
                          <a:cs typeface="Times New Roman" panose="02020603050405020304" pitchFamily="18" charset="0"/>
                        </a:rPr>
                        <a:t>251190.74</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vMerge="1">
                  <a:txBody>
                    <a:bodyPr/>
                    <a:lstStyle/>
                    <a:p>
                      <a:endParaRPr lang="lv-LV"/>
                    </a:p>
                  </a:txBody>
                  <a:tcPr/>
                </a:tc>
                <a:tc>
                  <a:txBody>
                    <a:bodyPr/>
                    <a:lstStyle/>
                    <a:p>
                      <a:pPr algn="r"/>
                      <a:r>
                        <a:rPr lang="lv-LV" sz="1800">
                          <a:effectLst/>
                          <a:latin typeface="Times New Roman" panose="02020603050405020304" pitchFamily="18" charset="0"/>
                          <a:cs typeface="Times New Roman" panose="02020603050405020304" pitchFamily="18" charset="0"/>
                        </a:rPr>
                        <a:t>165358.23</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r"/>
                      <a:r>
                        <a:rPr lang="lv-LV" sz="1800">
                          <a:effectLst/>
                          <a:latin typeface="Times New Roman" panose="02020603050405020304" pitchFamily="18" charset="0"/>
                          <a:cs typeface="Times New Roman" panose="02020603050405020304" pitchFamily="18" charset="0"/>
                        </a:rPr>
                        <a:t>416548.97</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gn="r"/>
                      <a:r>
                        <a:rPr lang="lv-LV" sz="1800" dirty="0">
                          <a:effectLst/>
                          <a:latin typeface="Times New Roman" panose="02020603050405020304" pitchFamily="18" charset="0"/>
                          <a:cs typeface="Times New Roman" panose="02020603050405020304" pitchFamily="18" charset="0"/>
                        </a:rPr>
                        <a:t>65014.52</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947188108"/>
                  </a:ext>
                </a:extLst>
              </a:tr>
            </a:tbl>
          </a:graphicData>
        </a:graphic>
      </p:graphicFrame>
    </p:spTree>
    <p:extLst>
      <p:ext uri="{BB962C8B-B14F-4D97-AF65-F5344CB8AC3E}">
        <p14:creationId xmlns:p14="http://schemas.microsoft.com/office/powerpoint/2010/main" val="1623864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B297F-9EDE-8644-111F-4329B3A06B26}"/>
              </a:ext>
            </a:extLst>
          </p:cNvPr>
          <p:cNvSpPr>
            <a:spLocks noGrp="1"/>
          </p:cNvSpPr>
          <p:nvPr>
            <p:ph type="title"/>
          </p:nvPr>
        </p:nvSpPr>
        <p:spPr/>
        <p:txBody>
          <a:bodyPr/>
          <a:lstStyle/>
          <a:p>
            <a:pPr algn="ctr"/>
            <a:r>
              <a:rPr lang="lv-LV" dirty="0">
                <a:latin typeface="Times New Roman" panose="02020603050405020304" pitchFamily="18" charset="0"/>
                <a:cs typeface="Times New Roman" panose="02020603050405020304" pitchFamily="18" charset="0"/>
              </a:rPr>
              <a:t>Kopsavilkums</a:t>
            </a:r>
          </a:p>
        </p:txBody>
      </p:sp>
      <p:graphicFrame>
        <p:nvGraphicFramePr>
          <p:cNvPr id="4" name="Content Placeholder 3">
            <a:extLst>
              <a:ext uri="{FF2B5EF4-FFF2-40B4-BE49-F238E27FC236}">
                <a16:creationId xmlns:a16="http://schemas.microsoft.com/office/drawing/2014/main" id="{5AD772D9-E759-A293-E366-FB6E5CB19334}"/>
              </a:ext>
            </a:extLst>
          </p:cNvPr>
          <p:cNvGraphicFramePr>
            <a:graphicFrameLocks noGrp="1"/>
          </p:cNvGraphicFramePr>
          <p:nvPr>
            <p:ph idx="1"/>
            <p:extLst>
              <p:ext uri="{D42A27DB-BD31-4B8C-83A1-F6EECF244321}">
                <p14:modId xmlns:p14="http://schemas.microsoft.com/office/powerpoint/2010/main" val="301720442"/>
              </p:ext>
            </p:extLst>
          </p:nvPr>
        </p:nvGraphicFramePr>
        <p:xfrm>
          <a:off x="838200" y="1478153"/>
          <a:ext cx="10515598" cy="4839335"/>
        </p:xfrm>
        <a:graphic>
          <a:graphicData uri="http://schemas.openxmlformats.org/drawingml/2006/table">
            <a:tbl>
              <a:tblPr firstRow="1" bandRow="1">
                <a:tableStyleId>{5C22544A-7EE6-4342-B048-85BDC9FD1C3A}</a:tableStyleId>
              </a:tblPr>
              <a:tblGrid>
                <a:gridCol w="2069592">
                  <a:extLst>
                    <a:ext uri="{9D8B030D-6E8A-4147-A177-3AD203B41FA5}">
                      <a16:colId xmlns:a16="http://schemas.microsoft.com/office/drawing/2014/main" val="1602544133"/>
                    </a:ext>
                  </a:extLst>
                </a:gridCol>
                <a:gridCol w="1453896">
                  <a:extLst>
                    <a:ext uri="{9D8B030D-6E8A-4147-A177-3AD203B41FA5}">
                      <a16:colId xmlns:a16="http://schemas.microsoft.com/office/drawing/2014/main" val="1818987519"/>
                    </a:ext>
                  </a:extLst>
                </a:gridCol>
                <a:gridCol w="1225296">
                  <a:extLst>
                    <a:ext uri="{9D8B030D-6E8A-4147-A177-3AD203B41FA5}">
                      <a16:colId xmlns:a16="http://schemas.microsoft.com/office/drawing/2014/main" val="101309442"/>
                    </a:ext>
                  </a:extLst>
                </a:gridCol>
                <a:gridCol w="3063240">
                  <a:extLst>
                    <a:ext uri="{9D8B030D-6E8A-4147-A177-3AD203B41FA5}">
                      <a16:colId xmlns:a16="http://schemas.microsoft.com/office/drawing/2014/main" val="397284135"/>
                    </a:ext>
                  </a:extLst>
                </a:gridCol>
                <a:gridCol w="2703574">
                  <a:extLst>
                    <a:ext uri="{9D8B030D-6E8A-4147-A177-3AD203B41FA5}">
                      <a16:colId xmlns:a16="http://schemas.microsoft.com/office/drawing/2014/main" val="2648060740"/>
                    </a:ext>
                  </a:extLst>
                </a:gridCol>
              </a:tblGrid>
              <a:tr h="370840">
                <a:tc>
                  <a:txBody>
                    <a:bodyPr/>
                    <a:lstStyle/>
                    <a:p>
                      <a:pPr algn="ctr"/>
                      <a:r>
                        <a:rPr lang="lv-LV" sz="2000" b="0" dirty="0">
                          <a:solidFill>
                            <a:schemeClr val="tx1"/>
                          </a:solidFill>
                          <a:latin typeface="Times New Roman" panose="02020603050405020304" pitchFamily="18" charset="0"/>
                          <a:cs typeface="Times New Roman" panose="02020603050405020304" pitchFamily="18" charset="0"/>
                        </a:rPr>
                        <a:t>Izglītības iestāde</a:t>
                      </a:r>
                    </a:p>
                  </a:txBody>
                  <a:tcPr anchor="ctr"/>
                </a:tc>
                <a:tc>
                  <a:txBody>
                    <a:bodyPr/>
                    <a:lstStyle/>
                    <a:p>
                      <a:pPr algn="ctr" fontAlgn="ctr"/>
                      <a:r>
                        <a:rPr lang="lv-LV" sz="2000" b="0" i="0" u="none" strike="noStrike" dirty="0">
                          <a:solidFill>
                            <a:schemeClr val="tx1"/>
                          </a:solidFill>
                          <a:effectLst/>
                          <a:latin typeface="Times New Roman" panose="02020603050405020304" pitchFamily="18" charset="0"/>
                          <a:cs typeface="Times New Roman" panose="02020603050405020304" pitchFamily="18" charset="0"/>
                        </a:rPr>
                        <a:t>Alga pēc MK. 445</a:t>
                      </a:r>
                    </a:p>
                  </a:txBody>
                  <a:tcPr marL="9525" marR="9525" marT="9525" marB="0" anchor="ctr"/>
                </a:tc>
                <a:tc>
                  <a:txBody>
                    <a:bodyPr/>
                    <a:lstStyle/>
                    <a:p>
                      <a:pPr algn="ctr"/>
                      <a:r>
                        <a:rPr lang="lv-LV" sz="2000" b="0" dirty="0">
                          <a:solidFill>
                            <a:schemeClr val="tx1"/>
                          </a:solidFill>
                          <a:latin typeface="Times New Roman" panose="02020603050405020304" pitchFamily="18" charset="0"/>
                          <a:cs typeface="Times New Roman" panose="02020603050405020304" pitchFamily="18" charset="0"/>
                        </a:rPr>
                        <a:t>Esošā vadītāja algas likme</a:t>
                      </a:r>
                    </a:p>
                  </a:txBody>
                  <a:tcPr anchor="ctr"/>
                </a:tc>
                <a:tc>
                  <a:txBody>
                    <a:bodyPr/>
                    <a:lstStyle/>
                    <a:p>
                      <a:pPr algn="ctr"/>
                      <a:r>
                        <a:rPr lang="lv-LV" sz="2000" b="0" dirty="0">
                          <a:solidFill>
                            <a:schemeClr val="tx1"/>
                          </a:solidFill>
                          <a:latin typeface="Times New Roman" panose="02020603050405020304" pitchFamily="18" charset="0"/>
                          <a:cs typeface="Times New Roman" panose="02020603050405020304" pitchFamily="18" charset="0"/>
                        </a:rPr>
                        <a:t>Plānotā algas likme no 2024. gada 1. septembris (</a:t>
                      </a:r>
                      <a:r>
                        <a:rPr lang="lv-LV" sz="2000" b="0" dirty="0">
                          <a:solidFill>
                            <a:schemeClr val="tx1"/>
                          </a:solidFill>
                          <a:effectLst/>
                          <a:latin typeface="Times New Roman" panose="02020603050405020304" pitchFamily="18" charset="0"/>
                          <a:cs typeface="Times New Roman" panose="02020603050405020304" pitchFamily="18" charset="0"/>
                        </a:rPr>
                        <a:t>koeficients 1,30)</a:t>
                      </a:r>
                      <a:endParaRPr lang="lv-LV" sz="2000" b="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2000" b="0" dirty="0">
                          <a:solidFill>
                            <a:schemeClr val="tx1"/>
                          </a:solidFill>
                          <a:latin typeface="Times New Roman" panose="02020603050405020304" pitchFamily="18" charset="0"/>
                          <a:cs typeface="Times New Roman" panose="02020603050405020304" pitchFamily="18" charset="0"/>
                        </a:rPr>
                        <a:t>Plānotā algas likme no 2025. gada 1. janvāra (</a:t>
                      </a:r>
                      <a:r>
                        <a:rPr lang="lv-LV" sz="2000" b="0" dirty="0">
                          <a:solidFill>
                            <a:schemeClr val="tx1"/>
                          </a:solidFill>
                          <a:effectLst/>
                          <a:latin typeface="Times New Roman" panose="02020603050405020304" pitchFamily="18" charset="0"/>
                          <a:cs typeface="Times New Roman" panose="02020603050405020304" pitchFamily="18" charset="0"/>
                        </a:rPr>
                        <a:t>koeficients 1,30)</a:t>
                      </a:r>
                      <a:endParaRPr lang="lv-LV" sz="2000" b="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324527652"/>
                  </a:ext>
                </a:extLst>
              </a:tr>
              <a:tr h="370840">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ĀPII Strautiņš vadītājs</a:t>
                      </a:r>
                    </a:p>
                  </a:txBody>
                  <a:tcPr marL="9525" marR="9525" marT="9525" marB="0" anchor="ctr"/>
                </a:tc>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1780.00</a:t>
                      </a:r>
                    </a:p>
                  </a:txBody>
                  <a:tcPr marL="9525" marR="9525" marT="9525" marB="0" anchor="ctr"/>
                </a:tc>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2165.00</a:t>
                      </a:r>
                    </a:p>
                  </a:txBody>
                  <a:tcPr marL="9525" marR="9525" marT="9525" marB="0" anchor="ctr"/>
                </a:tc>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2314.00</a:t>
                      </a:r>
                    </a:p>
                  </a:txBody>
                  <a:tcPr marL="9525" marR="9525" marT="9525" marB="0" anchor="ctr"/>
                </a:tc>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2510.47</a:t>
                      </a:r>
                    </a:p>
                  </a:txBody>
                  <a:tcPr marL="9525" marR="9525" marT="9525" marB="0" anchor="ctr"/>
                </a:tc>
                <a:extLst>
                  <a:ext uri="{0D108BD9-81ED-4DB2-BD59-A6C34878D82A}">
                    <a16:rowId xmlns:a16="http://schemas.microsoft.com/office/drawing/2014/main" val="1866552915"/>
                  </a:ext>
                </a:extLst>
              </a:tr>
              <a:tr h="370840">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KPII </a:t>
                      </a:r>
                      <a:r>
                        <a:rPr lang="lv-LV" sz="1800" b="0" i="0" u="none" strike="noStrike" dirty="0" err="1">
                          <a:solidFill>
                            <a:schemeClr val="tx1"/>
                          </a:solidFill>
                          <a:effectLst/>
                          <a:latin typeface="Times New Roman" panose="02020603050405020304" pitchFamily="18" charset="0"/>
                          <a:cs typeface="Times New Roman" panose="02020603050405020304" pitchFamily="18" charset="0"/>
                        </a:rPr>
                        <a:t>Mežavēji</a:t>
                      </a:r>
                      <a:r>
                        <a:rPr lang="lv-LV" sz="1800" b="0" i="0" u="none" strike="noStrike" dirty="0">
                          <a:solidFill>
                            <a:schemeClr val="tx1"/>
                          </a:solidFill>
                          <a:effectLst/>
                          <a:latin typeface="Times New Roman" panose="02020603050405020304" pitchFamily="18" charset="0"/>
                          <a:cs typeface="Times New Roman" panose="02020603050405020304" pitchFamily="18" charset="0"/>
                        </a:rPr>
                        <a:t> vadītājs</a:t>
                      </a:r>
                    </a:p>
                  </a:txBody>
                  <a:tcPr marL="9525" marR="9525" marT="9525" marB="0" anchor="ctr"/>
                </a:tc>
                <a:tc>
                  <a:txBody>
                    <a:bodyPr/>
                    <a:lstStyle/>
                    <a:p>
                      <a:pPr algn="ctr" fontAlgn="ctr"/>
                      <a:r>
                        <a:rPr lang="lv-LV" sz="1800" b="0" i="0" u="none" strike="noStrike">
                          <a:solidFill>
                            <a:schemeClr val="tx1"/>
                          </a:solidFill>
                          <a:effectLst/>
                          <a:latin typeface="Times New Roman" panose="02020603050405020304" pitchFamily="18" charset="0"/>
                          <a:cs typeface="Times New Roman" panose="02020603050405020304" pitchFamily="18" charset="0"/>
                        </a:rPr>
                        <a:t>1730.00</a:t>
                      </a:r>
                    </a:p>
                  </a:txBody>
                  <a:tcPr marL="9525" marR="9525" marT="9525" marB="0" anchor="ctr"/>
                </a:tc>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2072.00</a:t>
                      </a:r>
                    </a:p>
                  </a:txBody>
                  <a:tcPr marL="9525" marR="9525" marT="9525" marB="0" anchor="ctr"/>
                </a:tc>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2249.00</a:t>
                      </a:r>
                    </a:p>
                  </a:txBody>
                  <a:tcPr marL="9525" marR="9525" marT="9525" marB="0" anchor="ctr"/>
                </a:tc>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2439.95</a:t>
                      </a:r>
                    </a:p>
                  </a:txBody>
                  <a:tcPr marL="9525" marR="9525" marT="9525" marB="0" anchor="ctr"/>
                </a:tc>
                <a:extLst>
                  <a:ext uri="{0D108BD9-81ED-4DB2-BD59-A6C34878D82A}">
                    <a16:rowId xmlns:a16="http://schemas.microsoft.com/office/drawing/2014/main" val="1582030644"/>
                  </a:ext>
                </a:extLst>
              </a:tr>
              <a:tr h="370840">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SPII Piejūra vadītājs</a:t>
                      </a:r>
                    </a:p>
                  </a:txBody>
                  <a:tcPr marL="9525" marR="9525" marT="9525" marB="0" anchor="ctr"/>
                </a:tc>
                <a:tc>
                  <a:txBody>
                    <a:bodyPr/>
                    <a:lstStyle/>
                    <a:p>
                      <a:pPr algn="ctr" fontAlgn="ctr"/>
                      <a:r>
                        <a:rPr lang="lv-LV" sz="1800" b="0" i="0" u="none" strike="noStrike">
                          <a:solidFill>
                            <a:schemeClr val="tx1"/>
                          </a:solidFill>
                          <a:effectLst/>
                          <a:latin typeface="Times New Roman" panose="02020603050405020304" pitchFamily="18" charset="0"/>
                          <a:cs typeface="Times New Roman" panose="02020603050405020304" pitchFamily="18" charset="0"/>
                        </a:rPr>
                        <a:t>1730.00</a:t>
                      </a:r>
                    </a:p>
                  </a:txBody>
                  <a:tcPr marL="9525" marR="9525" marT="9525" marB="0" anchor="ctr"/>
                </a:tc>
                <a:tc>
                  <a:txBody>
                    <a:bodyPr/>
                    <a:lstStyle/>
                    <a:p>
                      <a:pPr algn="ctr" fontAlgn="ctr"/>
                      <a:r>
                        <a:rPr lang="lv-LV" sz="1800" b="0" i="0" u="none" strike="noStrike">
                          <a:solidFill>
                            <a:schemeClr val="tx1"/>
                          </a:solidFill>
                          <a:effectLst/>
                          <a:latin typeface="Times New Roman" panose="02020603050405020304" pitchFamily="18" charset="0"/>
                          <a:cs typeface="Times New Roman" panose="02020603050405020304" pitchFamily="18" charset="0"/>
                        </a:rPr>
                        <a:t>2072.00</a:t>
                      </a:r>
                    </a:p>
                  </a:txBody>
                  <a:tcPr marL="9525" marR="9525" marT="9525" marB="0" anchor="ctr"/>
                </a:tc>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2249.00</a:t>
                      </a:r>
                    </a:p>
                  </a:txBody>
                  <a:tcPr marL="9525" marR="9525" marT="9525" marB="0" anchor="ctr"/>
                </a:tc>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2439.95</a:t>
                      </a:r>
                    </a:p>
                  </a:txBody>
                  <a:tcPr marL="9525" marR="9525" marT="9525" marB="0" anchor="ctr"/>
                </a:tc>
                <a:extLst>
                  <a:ext uri="{0D108BD9-81ED-4DB2-BD59-A6C34878D82A}">
                    <a16:rowId xmlns:a16="http://schemas.microsoft.com/office/drawing/2014/main" val="1384363624"/>
                  </a:ext>
                </a:extLst>
              </a:tr>
              <a:tr h="370840">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CPII Riekstiņš vadītājs</a:t>
                      </a:r>
                    </a:p>
                  </a:txBody>
                  <a:tcPr marL="9525" marR="9525" marT="9525" marB="0" anchor="ctr"/>
                </a:tc>
                <a:tc>
                  <a:txBody>
                    <a:bodyPr/>
                    <a:lstStyle/>
                    <a:p>
                      <a:pPr algn="ctr" fontAlgn="ctr"/>
                      <a:r>
                        <a:rPr lang="lv-LV" sz="1800" b="0" i="0" u="none" strike="noStrike">
                          <a:solidFill>
                            <a:schemeClr val="tx1"/>
                          </a:solidFill>
                          <a:effectLst/>
                          <a:latin typeface="Times New Roman" panose="02020603050405020304" pitchFamily="18" charset="0"/>
                          <a:cs typeface="Times New Roman" panose="02020603050405020304" pitchFamily="18" charset="0"/>
                        </a:rPr>
                        <a:t>1730.00</a:t>
                      </a:r>
                    </a:p>
                  </a:txBody>
                  <a:tcPr marL="9525" marR="9525" marT="9525" marB="0" anchor="ctr"/>
                </a:tc>
                <a:tc>
                  <a:txBody>
                    <a:bodyPr/>
                    <a:lstStyle/>
                    <a:p>
                      <a:pPr algn="ctr" fontAlgn="ctr"/>
                      <a:r>
                        <a:rPr lang="lv-LV" sz="1800" b="0" i="0" u="none" strike="noStrike">
                          <a:solidFill>
                            <a:schemeClr val="tx1"/>
                          </a:solidFill>
                          <a:effectLst/>
                          <a:latin typeface="Times New Roman" panose="02020603050405020304" pitchFamily="18" charset="0"/>
                          <a:cs typeface="Times New Roman" panose="02020603050405020304" pitchFamily="18" charset="0"/>
                        </a:rPr>
                        <a:t>2072.00</a:t>
                      </a:r>
                    </a:p>
                  </a:txBody>
                  <a:tcPr marL="9525" marR="9525" marT="9525" marB="0" anchor="ctr"/>
                </a:tc>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2249.00</a:t>
                      </a:r>
                    </a:p>
                  </a:txBody>
                  <a:tcPr marL="9525" marR="9525" marT="9525" marB="0" anchor="ctr"/>
                </a:tc>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2439.95</a:t>
                      </a:r>
                    </a:p>
                  </a:txBody>
                  <a:tcPr marL="9525" marR="9525" marT="9525" marB="0" anchor="ctr"/>
                </a:tc>
                <a:extLst>
                  <a:ext uri="{0D108BD9-81ED-4DB2-BD59-A6C34878D82A}">
                    <a16:rowId xmlns:a16="http://schemas.microsoft.com/office/drawing/2014/main" val="3811046760"/>
                  </a:ext>
                </a:extLst>
              </a:tr>
              <a:tr h="370840">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CPS vadītājs</a:t>
                      </a:r>
                    </a:p>
                  </a:txBody>
                  <a:tcPr marL="9525" marR="9525" marT="9525" marB="0" anchor="ctr"/>
                </a:tc>
                <a:tc>
                  <a:txBody>
                    <a:bodyPr/>
                    <a:lstStyle/>
                    <a:p>
                      <a:pPr algn="ctr" fontAlgn="ctr"/>
                      <a:r>
                        <a:rPr lang="lv-LV" sz="1800" b="0" i="0" u="none" strike="noStrike">
                          <a:solidFill>
                            <a:schemeClr val="tx1"/>
                          </a:solidFill>
                          <a:effectLst/>
                          <a:latin typeface="Times New Roman" panose="02020603050405020304" pitchFamily="18" charset="0"/>
                          <a:cs typeface="Times New Roman" panose="02020603050405020304" pitchFamily="18" charset="0"/>
                        </a:rPr>
                        <a:t>1830.00</a:t>
                      </a:r>
                    </a:p>
                  </a:txBody>
                  <a:tcPr marL="9525" marR="9525" marT="9525" marB="0" anchor="ctr"/>
                </a:tc>
                <a:tc>
                  <a:txBody>
                    <a:bodyPr/>
                    <a:lstStyle/>
                    <a:p>
                      <a:pPr algn="ctr" fontAlgn="ctr"/>
                      <a:r>
                        <a:rPr lang="lv-LV" sz="1800" b="0" i="0" u="none" strike="noStrike">
                          <a:solidFill>
                            <a:schemeClr val="tx1"/>
                          </a:solidFill>
                          <a:effectLst/>
                          <a:latin typeface="Times New Roman" panose="02020603050405020304" pitchFamily="18" charset="0"/>
                          <a:cs typeface="Times New Roman" panose="02020603050405020304" pitchFamily="18" charset="0"/>
                        </a:rPr>
                        <a:t>2438.00</a:t>
                      </a:r>
                    </a:p>
                  </a:txBody>
                  <a:tcPr marL="9525" marR="9525" marT="9525" marB="0" anchor="ctr"/>
                </a:tc>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2379.00</a:t>
                      </a:r>
                    </a:p>
                  </a:txBody>
                  <a:tcPr marL="9525" marR="9525" marT="9525" marB="0" anchor="ctr"/>
                </a:tc>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2580.99</a:t>
                      </a:r>
                    </a:p>
                  </a:txBody>
                  <a:tcPr marL="9525" marR="9525" marT="9525" marB="0" anchor="ctr"/>
                </a:tc>
                <a:extLst>
                  <a:ext uri="{0D108BD9-81ED-4DB2-BD59-A6C34878D82A}">
                    <a16:rowId xmlns:a16="http://schemas.microsoft.com/office/drawing/2014/main" val="1484802019"/>
                  </a:ext>
                </a:extLst>
              </a:tr>
              <a:tr h="370840">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ĀVS vadītājs</a:t>
                      </a:r>
                    </a:p>
                  </a:txBody>
                  <a:tcPr marL="9525" marR="9525" marT="9525" marB="0" anchor="ctr"/>
                </a:tc>
                <a:tc>
                  <a:txBody>
                    <a:bodyPr/>
                    <a:lstStyle/>
                    <a:p>
                      <a:pPr algn="ctr" fontAlgn="ctr"/>
                      <a:r>
                        <a:rPr lang="lv-LV" sz="1800" b="0" i="0" u="none" strike="noStrike">
                          <a:solidFill>
                            <a:schemeClr val="tx1"/>
                          </a:solidFill>
                          <a:effectLst/>
                          <a:latin typeface="Times New Roman" panose="02020603050405020304" pitchFamily="18" charset="0"/>
                          <a:cs typeface="Times New Roman" panose="02020603050405020304" pitchFamily="18" charset="0"/>
                        </a:rPr>
                        <a:t>2477.00</a:t>
                      </a:r>
                    </a:p>
                  </a:txBody>
                  <a:tcPr marL="9525" marR="9525" marT="9525" marB="0" anchor="ctr"/>
                </a:tc>
                <a:tc>
                  <a:txBody>
                    <a:bodyPr/>
                    <a:lstStyle/>
                    <a:p>
                      <a:pPr algn="ctr" fontAlgn="ctr"/>
                      <a:r>
                        <a:rPr lang="lv-LV" sz="1800" b="0" i="0" u="none" strike="noStrike">
                          <a:solidFill>
                            <a:schemeClr val="tx1"/>
                          </a:solidFill>
                          <a:effectLst/>
                          <a:latin typeface="Times New Roman" panose="02020603050405020304" pitchFamily="18" charset="0"/>
                          <a:cs typeface="Times New Roman" panose="02020603050405020304" pitchFamily="18" charset="0"/>
                        </a:rPr>
                        <a:t>3141.50</a:t>
                      </a:r>
                    </a:p>
                  </a:txBody>
                  <a:tcPr marL="9525" marR="9525" marT="9525" marB="0" anchor="ctr"/>
                </a:tc>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3220.10</a:t>
                      </a:r>
                    </a:p>
                  </a:txBody>
                  <a:tcPr marL="9525" marR="9525" marT="9525" marB="0" anchor="ctr"/>
                </a:tc>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3493.50</a:t>
                      </a:r>
                    </a:p>
                  </a:txBody>
                  <a:tcPr marL="9525" marR="9525" marT="9525" marB="0" anchor="ctr"/>
                </a:tc>
                <a:extLst>
                  <a:ext uri="{0D108BD9-81ED-4DB2-BD59-A6C34878D82A}">
                    <a16:rowId xmlns:a16="http://schemas.microsoft.com/office/drawing/2014/main" val="3207540896"/>
                  </a:ext>
                </a:extLst>
              </a:tr>
              <a:tr h="370840">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ĀNMS vadītājs</a:t>
                      </a:r>
                    </a:p>
                  </a:txBody>
                  <a:tcPr marL="9525" marR="9525" marT="9525" marB="0" anchor="ctr"/>
                </a:tc>
                <a:tc>
                  <a:txBody>
                    <a:bodyPr/>
                    <a:lstStyle/>
                    <a:p>
                      <a:pPr algn="ctr" fontAlgn="ctr"/>
                      <a:r>
                        <a:rPr lang="lv-LV" sz="1800" b="0" i="0" u="none" strike="noStrike">
                          <a:solidFill>
                            <a:schemeClr val="tx1"/>
                          </a:solidFill>
                          <a:effectLst/>
                          <a:latin typeface="Times New Roman" panose="02020603050405020304" pitchFamily="18" charset="0"/>
                          <a:cs typeface="Times New Roman" panose="02020603050405020304" pitchFamily="18" charset="0"/>
                        </a:rPr>
                        <a:t>1830.00</a:t>
                      </a:r>
                    </a:p>
                  </a:txBody>
                  <a:tcPr marL="9525" marR="9525" marT="9525" marB="0" anchor="ctr"/>
                </a:tc>
                <a:tc>
                  <a:txBody>
                    <a:bodyPr/>
                    <a:lstStyle/>
                    <a:p>
                      <a:pPr algn="ctr" fontAlgn="ctr"/>
                      <a:r>
                        <a:rPr lang="lv-LV" sz="1800" b="0" i="0" u="none" strike="noStrike">
                          <a:solidFill>
                            <a:schemeClr val="tx1"/>
                          </a:solidFill>
                          <a:effectLst/>
                          <a:latin typeface="Times New Roman" panose="02020603050405020304" pitchFamily="18" charset="0"/>
                          <a:cs typeface="Times New Roman" panose="02020603050405020304" pitchFamily="18" charset="0"/>
                        </a:rPr>
                        <a:t>2567.00</a:t>
                      </a:r>
                    </a:p>
                  </a:txBody>
                  <a:tcPr marL="9525" marR="9525" marT="9525" marB="0" anchor="ctr"/>
                </a:tc>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2379.00</a:t>
                      </a:r>
                    </a:p>
                  </a:txBody>
                  <a:tcPr marL="9525" marR="9525" marT="9525" marB="0" anchor="ctr"/>
                </a:tc>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2580.99</a:t>
                      </a:r>
                    </a:p>
                  </a:txBody>
                  <a:tcPr marL="9525" marR="9525" marT="9525" marB="0" anchor="ctr"/>
                </a:tc>
                <a:extLst>
                  <a:ext uri="{0D108BD9-81ED-4DB2-BD59-A6C34878D82A}">
                    <a16:rowId xmlns:a16="http://schemas.microsoft.com/office/drawing/2014/main" val="551966202"/>
                  </a:ext>
                </a:extLst>
              </a:tr>
              <a:tr h="370840">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ĀBJSS vadītājs</a:t>
                      </a:r>
                    </a:p>
                  </a:txBody>
                  <a:tcPr marL="9525" marR="9525" marT="9525" marB="0" anchor="ctr"/>
                </a:tc>
                <a:tc>
                  <a:txBody>
                    <a:bodyPr/>
                    <a:lstStyle/>
                    <a:p>
                      <a:pPr algn="ctr" fontAlgn="ctr"/>
                      <a:r>
                        <a:rPr lang="lv-LV" sz="1800" b="0" i="0" u="none" strike="noStrike">
                          <a:solidFill>
                            <a:schemeClr val="tx1"/>
                          </a:solidFill>
                          <a:effectLst/>
                          <a:latin typeface="Times New Roman" panose="02020603050405020304" pitchFamily="18" charset="0"/>
                          <a:cs typeface="Times New Roman" panose="02020603050405020304" pitchFamily="18" charset="0"/>
                        </a:rPr>
                        <a:t>1780.00</a:t>
                      </a:r>
                    </a:p>
                  </a:txBody>
                  <a:tcPr marL="9525" marR="9525" marT="9525" marB="0" anchor="ctr"/>
                </a:tc>
                <a:tc>
                  <a:txBody>
                    <a:bodyPr/>
                    <a:lstStyle/>
                    <a:p>
                      <a:pPr algn="ctr" fontAlgn="ctr"/>
                      <a:r>
                        <a:rPr lang="lv-LV" sz="1800" b="0" i="0" u="none" strike="noStrike">
                          <a:solidFill>
                            <a:schemeClr val="tx1"/>
                          </a:solidFill>
                          <a:effectLst/>
                          <a:latin typeface="Times New Roman" panose="02020603050405020304" pitchFamily="18" charset="0"/>
                          <a:cs typeface="Times New Roman" panose="02020603050405020304" pitchFamily="18" charset="0"/>
                        </a:rPr>
                        <a:t>2163.00</a:t>
                      </a:r>
                    </a:p>
                  </a:txBody>
                  <a:tcPr marL="9525" marR="9525" marT="9525" marB="0" anchor="ctr"/>
                </a:tc>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2314.00</a:t>
                      </a:r>
                    </a:p>
                  </a:txBody>
                  <a:tcPr marL="9525" marR="9525" marT="9525" marB="0" anchor="ctr"/>
                </a:tc>
                <a:tc>
                  <a:txBody>
                    <a:bodyPr/>
                    <a:lstStyle/>
                    <a:p>
                      <a:pPr algn="ctr" fontAlgn="ctr"/>
                      <a:r>
                        <a:rPr lang="lv-LV" sz="1800" b="0" i="0" u="none" strike="noStrike" dirty="0">
                          <a:solidFill>
                            <a:schemeClr val="tx1"/>
                          </a:solidFill>
                          <a:effectLst/>
                          <a:latin typeface="Times New Roman" panose="02020603050405020304" pitchFamily="18" charset="0"/>
                          <a:cs typeface="Times New Roman" panose="02020603050405020304" pitchFamily="18" charset="0"/>
                        </a:rPr>
                        <a:t>2510.47</a:t>
                      </a:r>
                    </a:p>
                  </a:txBody>
                  <a:tcPr marL="9525" marR="9525" marT="9525" marB="0" anchor="ctr"/>
                </a:tc>
                <a:extLst>
                  <a:ext uri="{0D108BD9-81ED-4DB2-BD59-A6C34878D82A}">
                    <a16:rowId xmlns:a16="http://schemas.microsoft.com/office/drawing/2014/main" val="1660221782"/>
                  </a:ext>
                </a:extLst>
              </a:tr>
            </a:tbl>
          </a:graphicData>
        </a:graphic>
      </p:graphicFrame>
    </p:spTree>
    <p:extLst>
      <p:ext uri="{BB962C8B-B14F-4D97-AF65-F5344CB8AC3E}">
        <p14:creationId xmlns:p14="http://schemas.microsoft.com/office/powerpoint/2010/main" val="1007467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DB0C7-5598-74AC-0CD1-63BA43DFC3A9}"/>
              </a:ext>
            </a:extLst>
          </p:cNvPr>
          <p:cNvSpPr>
            <a:spLocks noGrp="1"/>
          </p:cNvSpPr>
          <p:nvPr>
            <p:ph type="title"/>
          </p:nvPr>
        </p:nvSpPr>
        <p:spPr/>
        <p:txBody>
          <a:bodyPr/>
          <a:lstStyle/>
          <a:p>
            <a:pPr algn="ctr"/>
            <a:r>
              <a:rPr lang="lv-LV" dirty="0">
                <a:latin typeface="Times New Roman" panose="02020603050405020304" pitchFamily="18" charset="0"/>
                <a:cs typeface="Times New Roman" panose="02020603050405020304" pitchFamily="18" charset="0"/>
              </a:rPr>
              <a:t>Piedāvājums</a:t>
            </a:r>
          </a:p>
        </p:txBody>
      </p:sp>
      <p:sp>
        <p:nvSpPr>
          <p:cNvPr id="3" name="Content Placeholder 2">
            <a:extLst>
              <a:ext uri="{FF2B5EF4-FFF2-40B4-BE49-F238E27FC236}">
                <a16:creationId xmlns:a16="http://schemas.microsoft.com/office/drawing/2014/main" id="{286B2AF1-8AF5-E765-BA50-DEFBB9227028}"/>
              </a:ext>
            </a:extLst>
          </p:cNvPr>
          <p:cNvSpPr>
            <a:spLocks noGrp="1"/>
          </p:cNvSpPr>
          <p:nvPr>
            <p:ph idx="1"/>
          </p:nvPr>
        </p:nvSpPr>
        <p:spPr/>
        <p:txBody>
          <a:bodyPr/>
          <a:lstStyle/>
          <a:p>
            <a:pPr marL="457200" indent="-457200" algn="just">
              <a:buFont typeface="+mj-lt"/>
              <a:buAutoNum type="arabicPeriod"/>
            </a:pPr>
            <a:r>
              <a:rPr lang="lv-LV" sz="2400" dirty="0">
                <a:latin typeface="Times New Roman" panose="02020603050405020304" pitchFamily="18" charset="0"/>
                <a:cs typeface="Times New Roman" panose="02020603050405020304" pitchFamily="18" charset="0"/>
              </a:rPr>
              <a:t>Grozīt </a:t>
            </a:r>
            <a:r>
              <a:rPr lang="lv-LV"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2021. gada 22. decembra noteikumus Nr. 11</a:t>
            </a:r>
            <a:r>
              <a:rPr lang="lv-LV" sz="2400" dirty="0">
                <a:latin typeface="Times New Roman" panose="02020603050405020304" pitchFamily="18" charset="0"/>
                <a:ea typeface="Times New Roman" panose="02020603050405020304" pitchFamily="18" charset="0"/>
                <a:cs typeface="Times New Roman" panose="02020603050405020304" pitchFamily="18" charset="0"/>
              </a:rPr>
              <a:t> «</a:t>
            </a:r>
            <a:r>
              <a:rPr lang="lv-LV"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Ādažu novada pašvaldības atlīdzības noteikumi» papildinot tos ar </a:t>
            </a:r>
            <a:r>
              <a:rPr lang="lv-LV" sz="2400" dirty="0">
                <a:effectLst/>
                <a:latin typeface="Times New Roman" panose="02020603050405020304" pitchFamily="18" charset="0"/>
                <a:ea typeface="Calibri" panose="020F0502020204030204" pitchFamily="34" charset="0"/>
                <a:cs typeface="Times New Roman" panose="02020603050405020304" pitchFamily="18" charset="0"/>
              </a:rPr>
              <a:t>izglītības iestāžu vadītāju, viņu vietnieku un izglītības metodiķu mēnešalgas noteikšanas pamatprincipiem.</a:t>
            </a:r>
          </a:p>
          <a:p>
            <a:pPr marL="457200" indent="-457200" algn="just">
              <a:buFont typeface="+mj-lt"/>
              <a:buAutoNum type="arabicPeriod"/>
            </a:pPr>
            <a:r>
              <a:rPr lang="lv-LV"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Sagatavot lēmumu, kur tiek noteikts </a:t>
            </a:r>
            <a:r>
              <a:rPr lang="lv-LV" sz="2400" dirty="0">
                <a:effectLst/>
                <a:latin typeface="Times New Roman" panose="02020603050405020304" pitchFamily="18" charset="0"/>
                <a:ea typeface="Calibri" panose="020F0502020204030204" pitchFamily="34" charset="0"/>
                <a:cs typeface="Times New Roman" panose="02020603050405020304" pitchFamily="18" charset="0"/>
              </a:rPr>
              <a:t>1,30 koeficients bāzes mēnešalgai izglītības iestāžu vadītāju mēnešalgas likmes aprēķināšanai, kas stājas spēkā ar 2024. gada 1. septembri.</a:t>
            </a:r>
          </a:p>
          <a:p>
            <a:pPr marL="457200" indent="-457200" algn="just">
              <a:buFont typeface="+mj-lt"/>
              <a:buAutoNum type="arabicPeriod"/>
            </a:pPr>
            <a:endParaRPr lang="lv-LV"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buFont typeface="+mj-lt"/>
              <a:buAutoNum type="arabicPeriod"/>
            </a:pPr>
            <a:endParaRPr lang="lv-LV"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lv-LV" sz="2000" i="1" dirty="0">
                <a:effectLst/>
                <a:latin typeface="Times New Roman" panose="02020603050405020304" pitchFamily="18" charset="0"/>
                <a:ea typeface="Calibri" panose="020F0502020204030204" pitchFamily="34" charset="0"/>
                <a:cs typeface="Times New Roman" panose="02020603050405020304" pitchFamily="18" charset="0"/>
              </a:rPr>
              <a:t>Ministru kabineta 2023. gada 18. aprīļa rīkojums Nr. 226 “Par pedagogu zemākās darba samaksas likmes pieauguma grafiku laikposmam no 2023. gada 1. septembra līdz 2025. gada 31. decembrim” nosaka, ka pedagogu zemākā vienas stundas likme no 01.01.2025. būs 10,35 </a:t>
            </a:r>
            <a:r>
              <a:rPr lang="lv-LV" sz="2000" i="1" dirty="0" err="1">
                <a:effectLst/>
                <a:latin typeface="Times New Roman" panose="02020603050405020304" pitchFamily="18" charset="0"/>
                <a:ea typeface="Calibri" panose="020F0502020204030204" pitchFamily="34" charset="0"/>
                <a:cs typeface="Times New Roman" panose="02020603050405020304" pitchFamily="18" charset="0"/>
              </a:rPr>
              <a:t>euro</a:t>
            </a:r>
            <a:r>
              <a:rPr lang="lv-LV" sz="2000" i="1" dirty="0">
                <a:effectLst/>
                <a:latin typeface="Times New Roman" panose="02020603050405020304" pitchFamily="18" charset="0"/>
                <a:ea typeface="Calibri" panose="020F0502020204030204" pitchFamily="34" charset="0"/>
                <a:cs typeface="Times New Roman" panose="02020603050405020304" pitchFamily="18" charset="0"/>
              </a:rPr>
              <a:t> (šobrīd 9,54 </a:t>
            </a:r>
            <a:r>
              <a:rPr lang="lv-LV" sz="2000" i="1" dirty="0" err="1">
                <a:effectLst/>
                <a:latin typeface="Times New Roman" panose="02020603050405020304" pitchFamily="18" charset="0"/>
                <a:ea typeface="Calibri" panose="020F0502020204030204" pitchFamily="34" charset="0"/>
                <a:cs typeface="Times New Roman" panose="02020603050405020304" pitchFamily="18" charset="0"/>
              </a:rPr>
              <a:t>euro</a:t>
            </a:r>
            <a:r>
              <a:rPr lang="lv-LV" sz="2000" i="1" dirty="0">
                <a:effectLst/>
                <a:latin typeface="Times New Roman" panose="02020603050405020304" pitchFamily="18" charset="0"/>
                <a:ea typeface="Calibri" panose="020F0502020204030204" pitchFamily="34" charset="0"/>
                <a:cs typeface="Times New Roman" panose="02020603050405020304" pitchFamily="18" charset="0"/>
              </a:rPr>
              <a:t> – pieaugums 8,5 %), kas arī ietekmēs izglītības vadītāju bāzes mēnešalgu.</a:t>
            </a:r>
          </a:p>
          <a:p>
            <a:endParaRPr lang="lv-LV" sz="2000" b="1" i="1"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lv-LV" dirty="0"/>
          </a:p>
        </p:txBody>
      </p:sp>
    </p:spTree>
    <p:extLst>
      <p:ext uri="{BB962C8B-B14F-4D97-AF65-F5344CB8AC3E}">
        <p14:creationId xmlns:p14="http://schemas.microsoft.com/office/powerpoint/2010/main" val="1159793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726</Words>
  <Application>Microsoft Office PowerPoint</Application>
  <PresentationFormat>Widescreen</PresentationFormat>
  <Paragraphs>201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Ādažu novada pašvaldības izglītības iestāžu vadītāju, viņu vietnieku un izglītības metodiķu atlīdzības kārtība</vt:lpstr>
      <vt:lpstr>Izglītības iestāžu atalgojuma sistēma</vt:lpstr>
      <vt:lpstr>Ministru kabineta 2016. gada 5. jūlija noteikumi Nr.445</vt:lpstr>
      <vt:lpstr>Atalgojuma sistēmas piemērs (I)</vt:lpstr>
      <vt:lpstr>Atalgojuma sistēmas piemērs (II)</vt:lpstr>
      <vt:lpstr>Ietekme uz budžetu</vt:lpstr>
      <vt:lpstr>Kopsavilkums</vt:lpstr>
      <vt:lpstr>Piedāvājums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Ādažu novada pašvaldības izglītības iestāžu vadītāju, viņu vietnieku un izglītības metodiķu atlīdzības kārtība</dc:title>
  <dc:creator>Ligita Anspoka</dc:creator>
  <cp:lastModifiedBy>Sintija Tenisa</cp:lastModifiedBy>
  <cp:revision>2</cp:revision>
  <dcterms:created xsi:type="dcterms:W3CDTF">2024-05-30T09:08:37Z</dcterms:created>
  <dcterms:modified xsi:type="dcterms:W3CDTF">2024-06-12T10:42:17Z</dcterms:modified>
</cp:coreProperties>
</file>