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1.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sldIdLst>
    <p:sldId id="258" r:id="rId3"/>
    <p:sldId id="281" r:id="rId4"/>
    <p:sldId id="284" r:id="rId5"/>
    <p:sldId id="289" r:id="rId6"/>
    <p:sldId id="291" r:id="rId7"/>
    <p:sldId id="292" r:id="rId8"/>
    <p:sldId id="293" r:id="rId9"/>
    <p:sldId id="294" r:id="rId10"/>
    <p:sldId id="295" r:id="rId11"/>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8B32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503" autoAdjust="0"/>
    <p:restoredTop sz="94660"/>
  </p:normalViewPr>
  <p:slideViewPr>
    <p:cSldViewPr snapToGrid="0">
      <p:cViewPr varScale="1">
        <p:scale>
          <a:sx n="82" d="100"/>
          <a:sy n="82" d="100"/>
        </p:scale>
        <p:origin x="605"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tableStyles" Target="tableStyle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oleObject" Target="file:///C:\Users\Laura\AppData\Local\Temp\pid-12392\Kalngales_NAI_daudzums_2018-2024.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Laura\AppData\Local\Temp\pid-12392\Kalngales_NAI_daudzums_2018-2024.xlsx" TargetMode="Externa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spPr>
            <a:ln w="28575" cap="rnd">
              <a:solidFill>
                <a:srgbClr val="FFC000"/>
              </a:solidFill>
              <a:round/>
            </a:ln>
            <a:effectLst/>
          </c:spPr>
          <c:marker>
            <c:symbol val="circle"/>
            <c:size val="11"/>
            <c:spPr>
              <a:solidFill>
                <a:srgbClr val="FFC000"/>
              </a:solidFill>
              <a:ln w="9525">
                <a:solidFill>
                  <a:srgbClr val="FFC000"/>
                </a:solidFill>
              </a:ln>
              <a:effectLst/>
            </c:spPr>
          </c:marker>
          <c:dLbls>
            <c:dLbl>
              <c:idx val="1"/>
              <c:layout>
                <c:manualLayout>
                  <c:x val="-4.1628244152297329E-2"/>
                  <c:y val="5.352746008029810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BD92-47E2-9CE7-A9602656C25D}"/>
                </c:ext>
              </c:extLst>
            </c:dLbl>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tx1">
                        <a:lumMod val="75000"/>
                        <a:lumOff val="25000"/>
                      </a:schemeClr>
                    </a:solidFill>
                    <a:latin typeface="+mn-lt"/>
                    <a:ea typeface="+mn-ea"/>
                    <a:cs typeface="+mn-cs"/>
                  </a:defRPr>
                </a:pPr>
                <a:endParaRPr lang="lv-LV"/>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trendline>
            <c:spPr>
              <a:ln w="28575" cap="rnd">
                <a:solidFill>
                  <a:schemeClr val="accent1"/>
                </a:solidFill>
                <a:prstDash val="sysDot"/>
              </a:ln>
              <a:effectLst/>
            </c:spPr>
            <c:trendlineType val="linear"/>
            <c:dispRSqr val="0"/>
            <c:dispEq val="0"/>
          </c:trendline>
          <c:cat>
            <c:strRef>
              <c:f>Sheet1!$B$22:$H$22</c:f>
              <c:strCache>
                <c:ptCount val="7"/>
                <c:pt idx="0">
                  <c:v>2018</c:v>
                </c:pt>
                <c:pt idx="1">
                  <c:v>2019</c:v>
                </c:pt>
                <c:pt idx="2">
                  <c:v>2020</c:v>
                </c:pt>
                <c:pt idx="3">
                  <c:v>2021</c:v>
                </c:pt>
                <c:pt idx="4">
                  <c:v>2022</c:v>
                </c:pt>
                <c:pt idx="5">
                  <c:v>2023</c:v>
                </c:pt>
                <c:pt idx="6">
                  <c:v>2024 (I-IV)</c:v>
                </c:pt>
              </c:strCache>
            </c:strRef>
          </c:cat>
          <c:val>
            <c:numRef>
              <c:f>Sheet1!$B$23:$H$23</c:f>
              <c:numCache>
                <c:formatCode>General</c:formatCode>
                <c:ptCount val="7"/>
                <c:pt idx="0">
                  <c:v>62.75</c:v>
                </c:pt>
                <c:pt idx="1">
                  <c:v>59.4</c:v>
                </c:pt>
                <c:pt idx="2">
                  <c:v>61.75</c:v>
                </c:pt>
                <c:pt idx="3">
                  <c:v>67.489999999999995</c:v>
                </c:pt>
                <c:pt idx="4">
                  <c:v>74.599999999999994</c:v>
                </c:pt>
                <c:pt idx="5">
                  <c:v>94.7</c:v>
                </c:pt>
                <c:pt idx="6">
                  <c:v>86.13</c:v>
                </c:pt>
              </c:numCache>
            </c:numRef>
          </c:val>
          <c:smooth val="0"/>
          <c:extLst>
            <c:ext xmlns:c16="http://schemas.microsoft.com/office/drawing/2014/chart" uri="{C3380CC4-5D6E-409C-BE32-E72D297353CC}">
              <c16:uniqueId val="{00000001-BD92-47E2-9CE7-A9602656C25D}"/>
            </c:ext>
          </c:extLst>
        </c:ser>
        <c:dLbls>
          <c:showLegendKey val="0"/>
          <c:showVal val="0"/>
          <c:showCatName val="0"/>
          <c:showSerName val="0"/>
          <c:showPercent val="0"/>
          <c:showBubbleSize val="0"/>
        </c:dLbls>
        <c:marker val="1"/>
        <c:smooth val="0"/>
        <c:axId val="713909280"/>
        <c:axId val="713911680"/>
      </c:lineChart>
      <c:catAx>
        <c:axId val="713909280"/>
        <c:scaling>
          <c:orientation val="minMax"/>
        </c:scaling>
        <c:delete val="0"/>
        <c:axPos val="b"/>
        <c:title>
          <c:tx>
            <c:rich>
              <a:bodyPr rot="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r>
                  <a:rPr lang="lv-LV" b="1"/>
                  <a:t>Gads</a:t>
                </a:r>
              </a:p>
            </c:rich>
          </c:tx>
          <c:overlay val="0"/>
          <c:spPr>
            <a:noFill/>
            <a:ln>
              <a:noFill/>
            </a:ln>
            <a:effectLst/>
          </c:spPr>
          <c:txPr>
            <a:bodyPr rot="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lv-LV"/>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1" i="0" u="none" strike="noStrike" kern="1200" baseline="0">
                <a:solidFill>
                  <a:schemeClr val="tx1">
                    <a:lumMod val="65000"/>
                    <a:lumOff val="35000"/>
                  </a:schemeClr>
                </a:solidFill>
                <a:latin typeface="+mn-lt"/>
                <a:ea typeface="+mn-ea"/>
                <a:cs typeface="+mn-cs"/>
              </a:defRPr>
            </a:pPr>
            <a:endParaRPr lang="lv-LV"/>
          </a:p>
        </c:txPr>
        <c:crossAx val="713911680"/>
        <c:crosses val="autoZero"/>
        <c:auto val="1"/>
        <c:lblAlgn val="ctr"/>
        <c:lblOffset val="100"/>
        <c:noMultiLvlLbl val="0"/>
      </c:catAx>
      <c:valAx>
        <c:axId val="713911680"/>
        <c:scaling>
          <c:orientation val="minMax"/>
          <c:min val="5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r>
                  <a:rPr lang="lv-LV" b="1"/>
                  <a:t>m3/dnn</a:t>
                </a:r>
              </a:p>
            </c:rich>
          </c:tx>
          <c:overlay val="0"/>
          <c:spPr>
            <a:noFill/>
            <a:ln>
              <a:noFill/>
            </a:ln>
            <a:effectLst/>
          </c:spPr>
          <c:txPr>
            <a:bodyPr rot="-54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lv-LV"/>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lv-LV"/>
          </a:p>
        </c:txPr>
        <c:crossAx val="713909280"/>
        <c:crosses val="autoZero"/>
        <c:crossBetween val="between"/>
        <c:majorUnit val="10"/>
      </c:valAx>
      <c:spPr>
        <a:noFill/>
        <a:ln>
          <a:noFill/>
        </a:ln>
        <a:effectLst/>
      </c:spPr>
    </c:plotArea>
    <c:plotVisOnly val="1"/>
    <c:dispBlanksAs val="gap"/>
    <c:showDLblsOverMax val="0"/>
  </c:chart>
  <c:spPr>
    <a:solidFill>
      <a:schemeClr val="bg1"/>
    </a:solidFill>
    <a:ln>
      <a:noFill/>
    </a:ln>
    <a:effectLst/>
  </c:spPr>
  <c:txPr>
    <a:bodyPr/>
    <a:lstStyle/>
    <a:p>
      <a:pPr>
        <a:defRPr/>
      </a:pPr>
      <a:endParaRPr lang="lv-LV"/>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lv-LV" b="1" dirty="0" err="1"/>
              <a:t>Kalngales</a:t>
            </a:r>
            <a:r>
              <a:rPr lang="lv-LV" b="1" dirty="0"/>
              <a:t> NAI hidrauliskās slodzes (m³/</a:t>
            </a:r>
            <a:r>
              <a:rPr lang="lv-LV" b="1" dirty="0" err="1"/>
              <a:t>dnn</a:t>
            </a:r>
            <a:r>
              <a:rPr lang="lv-LV" b="1" dirty="0"/>
              <a:t>) prognoze</a:t>
            </a: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lv-LV"/>
        </a:p>
      </c:txPr>
    </c:title>
    <c:autoTitleDeleted val="0"/>
    <c:plotArea>
      <c:layout/>
      <c:lineChart>
        <c:grouping val="standard"/>
        <c:varyColors val="0"/>
        <c:ser>
          <c:idx val="0"/>
          <c:order val="0"/>
          <c:tx>
            <c:strRef>
              <c:f>Sheet3!$A$3</c:f>
              <c:strCache>
                <c:ptCount val="1"/>
                <c:pt idx="0">
                  <c:v>No klientiem savāktie notekūdeņi kopā (m3/diennaktī)</c:v>
                </c:pt>
              </c:strCache>
            </c:strRef>
          </c:tx>
          <c:spPr>
            <a:ln w="47625" cap="rnd">
              <a:solidFill>
                <a:srgbClr val="00B050"/>
              </a:solidFill>
              <a:round/>
            </a:ln>
            <a:effectLst/>
          </c:spPr>
          <c:marker>
            <c:symbol val="none"/>
          </c:marker>
          <c:cat>
            <c:numRef>
              <c:f>Sheet3!$B$2:$E$2</c:f>
              <c:numCache>
                <c:formatCode>General</c:formatCode>
                <c:ptCount val="4"/>
                <c:pt idx="0">
                  <c:v>2024</c:v>
                </c:pt>
                <c:pt idx="1">
                  <c:v>2026</c:v>
                </c:pt>
                <c:pt idx="2">
                  <c:v>2028</c:v>
                </c:pt>
                <c:pt idx="3">
                  <c:v>2030</c:v>
                </c:pt>
              </c:numCache>
            </c:numRef>
          </c:cat>
          <c:val>
            <c:numRef>
              <c:f>Sheet3!$B$3:$E$3</c:f>
              <c:numCache>
                <c:formatCode>General</c:formatCode>
                <c:ptCount val="4"/>
                <c:pt idx="0">
                  <c:v>86.13</c:v>
                </c:pt>
                <c:pt idx="1">
                  <c:v>101.37</c:v>
                </c:pt>
                <c:pt idx="2">
                  <c:v>115.46</c:v>
                </c:pt>
                <c:pt idx="3">
                  <c:v>124.37</c:v>
                </c:pt>
              </c:numCache>
            </c:numRef>
          </c:val>
          <c:smooth val="0"/>
          <c:extLst>
            <c:ext xmlns:c16="http://schemas.microsoft.com/office/drawing/2014/chart" uri="{C3380CC4-5D6E-409C-BE32-E72D297353CC}">
              <c16:uniqueId val="{00000000-9CA5-4331-A314-AE4F79472119}"/>
            </c:ext>
          </c:extLst>
        </c:ser>
        <c:ser>
          <c:idx val="1"/>
          <c:order val="1"/>
          <c:tx>
            <c:strRef>
              <c:f>Sheet3!$A$4</c:f>
              <c:strCache>
                <c:ptCount val="1"/>
                <c:pt idx="0">
                  <c:v>Notekūdeņu plūsma diennaktī (m3) uz NAI (30% infiltrācija)</c:v>
                </c:pt>
              </c:strCache>
            </c:strRef>
          </c:tx>
          <c:spPr>
            <a:ln w="38100" cap="rnd">
              <a:solidFill>
                <a:schemeClr val="accent2"/>
              </a:solidFill>
              <a:prstDash val="sysDot"/>
              <a:round/>
            </a:ln>
            <a:effectLst/>
          </c:spPr>
          <c:marker>
            <c:symbol val="none"/>
          </c:marker>
          <c:cat>
            <c:numRef>
              <c:f>Sheet3!$B$2:$E$2</c:f>
              <c:numCache>
                <c:formatCode>General</c:formatCode>
                <c:ptCount val="4"/>
                <c:pt idx="0">
                  <c:v>2024</c:v>
                </c:pt>
                <c:pt idx="1">
                  <c:v>2026</c:v>
                </c:pt>
                <c:pt idx="2">
                  <c:v>2028</c:v>
                </c:pt>
                <c:pt idx="3">
                  <c:v>2030</c:v>
                </c:pt>
              </c:numCache>
            </c:numRef>
          </c:cat>
          <c:val>
            <c:numRef>
              <c:f>Sheet3!$B$4:$E$4</c:f>
              <c:numCache>
                <c:formatCode>General</c:formatCode>
                <c:ptCount val="4"/>
                <c:pt idx="0">
                  <c:v>111.97</c:v>
                </c:pt>
                <c:pt idx="1">
                  <c:v>131.78</c:v>
                </c:pt>
                <c:pt idx="2">
                  <c:v>150.1</c:v>
                </c:pt>
                <c:pt idx="3">
                  <c:v>161.69999999999999</c:v>
                </c:pt>
              </c:numCache>
            </c:numRef>
          </c:val>
          <c:smooth val="0"/>
          <c:extLst>
            <c:ext xmlns:c16="http://schemas.microsoft.com/office/drawing/2014/chart" uri="{C3380CC4-5D6E-409C-BE32-E72D297353CC}">
              <c16:uniqueId val="{00000001-9CA5-4331-A314-AE4F79472119}"/>
            </c:ext>
          </c:extLst>
        </c:ser>
        <c:ser>
          <c:idx val="2"/>
          <c:order val="2"/>
          <c:tx>
            <c:strRef>
              <c:f>Sheet3!$A$5</c:f>
              <c:strCache>
                <c:ptCount val="1"/>
                <c:pt idx="0">
                  <c:v>Notekūdeņu plūsma diennaktī (m3) uz NAI (40% infiltrācija)</c:v>
                </c:pt>
              </c:strCache>
            </c:strRef>
          </c:tx>
          <c:spPr>
            <a:ln w="38100" cap="rnd">
              <a:solidFill>
                <a:schemeClr val="accent3"/>
              </a:solidFill>
              <a:prstDash val="sysDot"/>
              <a:round/>
            </a:ln>
            <a:effectLst/>
          </c:spPr>
          <c:marker>
            <c:symbol val="none"/>
          </c:marker>
          <c:cat>
            <c:numRef>
              <c:f>Sheet3!$B$2:$E$2</c:f>
              <c:numCache>
                <c:formatCode>General</c:formatCode>
                <c:ptCount val="4"/>
                <c:pt idx="0">
                  <c:v>2024</c:v>
                </c:pt>
                <c:pt idx="1">
                  <c:v>2026</c:v>
                </c:pt>
                <c:pt idx="2">
                  <c:v>2028</c:v>
                </c:pt>
                <c:pt idx="3">
                  <c:v>2030</c:v>
                </c:pt>
              </c:numCache>
            </c:numRef>
          </c:cat>
          <c:val>
            <c:numRef>
              <c:f>Sheet3!$B$5:$E$5</c:f>
              <c:numCache>
                <c:formatCode>General</c:formatCode>
                <c:ptCount val="4"/>
                <c:pt idx="0">
                  <c:v>120.6</c:v>
                </c:pt>
                <c:pt idx="1">
                  <c:v>141.91999999999999</c:v>
                </c:pt>
                <c:pt idx="2">
                  <c:v>161.63999999999999</c:v>
                </c:pt>
                <c:pt idx="3">
                  <c:v>174.12</c:v>
                </c:pt>
              </c:numCache>
            </c:numRef>
          </c:val>
          <c:smooth val="0"/>
          <c:extLst>
            <c:ext xmlns:c16="http://schemas.microsoft.com/office/drawing/2014/chart" uri="{C3380CC4-5D6E-409C-BE32-E72D297353CC}">
              <c16:uniqueId val="{00000002-9CA5-4331-A314-AE4F79472119}"/>
            </c:ext>
          </c:extLst>
        </c:ser>
        <c:ser>
          <c:idx val="3"/>
          <c:order val="3"/>
          <c:tx>
            <c:strRef>
              <c:f>Sheet3!$A$6</c:f>
              <c:strCache>
                <c:ptCount val="1"/>
                <c:pt idx="0">
                  <c:v>Notekūdeņu plūsma diennaktī (m3) uz NAI (50% infiltrācija)</c:v>
                </c:pt>
              </c:strCache>
            </c:strRef>
          </c:tx>
          <c:spPr>
            <a:ln w="38100" cap="rnd">
              <a:solidFill>
                <a:schemeClr val="accent4"/>
              </a:solidFill>
              <a:prstDash val="sysDot"/>
              <a:round/>
            </a:ln>
            <a:effectLst/>
          </c:spPr>
          <c:marker>
            <c:symbol val="none"/>
          </c:marker>
          <c:cat>
            <c:numRef>
              <c:f>Sheet3!$B$2:$E$2</c:f>
              <c:numCache>
                <c:formatCode>General</c:formatCode>
                <c:ptCount val="4"/>
                <c:pt idx="0">
                  <c:v>2024</c:v>
                </c:pt>
                <c:pt idx="1">
                  <c:v>2026</c:v>
                </c:pt>
                <c:pt idx="2">
                  <c:v>2028</c:v>
                </c:pt>
                <c:pt idx="3">
                  <c:v>2030</c:v>
                </c:pt>
              </c:numCache>
            </c:numRef>
          </c:cat>
          <c:val>
            <c:numRef>
              <c:f>Sheet3!$B$6:$E$6</c:f>
              <c:numCache>
                <c:formatCode>General</c:formatCode>
                <c:ptCount val="4"/>
                <c:pt idx="0">
                  <c:v>129.19999999999999</c:v>
                </c:pt>
                <c:pt idx="1">
                  <c:v>152.06</c:v>
                </c:pt>
                <c:pt idx="2">
                  <c:v>173.19</c:v>
                </c:pt>
                <c:pt idx="3">
                  <c:v>186.55</c:v>
                </c:pt>
              </c:numCache>
            </c:numRef>
          </c:val>
          <c:smooth val="0"/>
          <c:extLst>
            <c:ext xmlns:c16="http://schemas.microsoft.com/office/drawing/2014/chart" uri="{C3380CC4-5D6E-409C-BE32-E72D297353CC}">
              <c16:uniqueId val="{00000003-9CA5-4331-A314-AE4F79472119}"/>
            </c:ext>
          </c:extLst>
        </c:ser>
        <c:dLbls>
          <c:showLegendKey val="0"/>
          <c:showVal val="0"/>
          <c:showCatName val="0"/>
          <c:showSerName val="0"/>
          <c:showPercent val="0"/>
          <c:showBubbleSize val="0"/>
        </c:dLbls>
        <c:smooth val="0"/>
        <c:axId val="713914080"/>
        <c:axId val="713918880"/>
      </c:lineChart>
      <c:catAx>
        <c:axId val="7139140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lv-LV"/>
          </a:p>
        </c:txPr>
        <c:crossAx val="713918880"/>
        <c:crosses val="autoZero"/>
        <c:auto val="1"/>
        <c:lblAlgn val="ctr"/>
        <c:lblOffset val="100"/>
        <c:noMultiLvlLbl val="0"/>
      </c:catAx>
      <c:valAx>
        <c:axId val="713918880"/>
        <c:scaling>
          <c:orientation val="minMax"/>
          <c:min val="5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lv-LV" sz="1100" b="1" dirty="0"/>
                  <a:t>m³/</a:t>
                </a:r>
                <a:r>
                  <a:rPr lang="lv-LV" sz="1100" b="1" dirty="0" err="1"/>
                  <a:t>dnn</a:t>
                </a:r>
                <a:endParaRPr lang="lv-LV" sz="1100" b="1" dirty="0"/>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lv-LV"/>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lv-LV"/>
          </a:p>
        </c:txPr>
        <c:crossAx val="713914080"/>
        <c:crosses val="autoZero"/>
        <c:crossBetween val="between"/>
        <c:majorUnit val="10"/>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a:noFill/>
    </a:ln>
    <a:effectLst/>
  </c:spPr>
  <c:txPr>
    <a:bodyPr/>
    <a:lstStyle/>
    <a:p>
      <a:pPr>
        <a:defRPr/>
      </a:pPr>
      <a:endParaRPr lang="lv-LV"/>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0.0758</cdr:x>
      <cdr:y>0.63395</cdr:y>
    </cdr:from>
    <cdr:to>
      <cdr:x>0.98397</cdr:x>
      <cdr:y>0.63395</cdr:y>
    </cdr:to>
    <cdr:cxnSp macro="">
      <cdr:nvCxnSpPr>
        <cdr:cNvPr id="3" name="Straight Connector 2">
          <a:extLst xmlns:a="http://schemas.openxmlformats.org/drawingml/2006/main">
            <a:ext uri="{FF2B5EF4-FFF2-40B4-BE49-F238E27FC236}">
              <a16:creationId xmlns:a16="http://schemas.microsoft.com/office/drawing/2014/main" id="{ADD9CB9A-3894-F644-25CC-A56E102747FB}"/>
            </a:ext>
          </a:extLst>
        </cdr:cNvPr>
        <cdr:cNvCxnSpPr/>
      </cdr:nvCxnSpPr>
      <cdr:spPr>
        <a:xfrm xmlns:a="http://schemas.openxmlformats.org/drawingml/2006/main">
          <a:off x="660400" y="3098058"/>
          <a:ext cx="7912100" cy="0"/>
        </a:xfrm>
        <a:prstGeom xmlns:a="http://schemas.openxmlformats.org/drawingml/2006/main" prst="line">
          <a:avLst/>
        </a:prstGeom>
        <a:ln xmlns:a="http://schemas.openxmlformats.org/drawingml/2006/main" w="38100">
          <a:solidFill>
            <a:srgbClr val="FF0000"/>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0.46793</cdr:x>
      <cdr:y>0.56638</cdr:y>
    </cdr:from>
    <cdr:to>
      <cdr:x>0.98542</cdr:x>
      <cdr:y>0.62355</cdr:y>
    </cdr:to>
    <cdr:sp macro="" textlink="">
      <cdr:nvSpPr>
        <cdr:cNvPr id="5" name="TextBox 4">
          <a:extLst xmlns:a="http://schemas.openxmlformats.org/drawingml/2006/main">
            <a:ext uri="{FF2B5EF4-FFF2-40B4-BE49-F238E27FC236}">
              <a16:creationId xmlns:a16="http://schemas.microsoft.com/office/drawing/2014/main" id="{475A37E8-271B-F08A-CCAE-D865F15C4406}"/>
            </a:ext>
          </a:extLst>
        </cdr:cNvPr>
        <cdr:cNvSpPr txBox="1"/>
      </cdr:nvSpPr>
      <cdr:spPr>
        <a:xfrm xmlns:a="http://schemas.openxmlformats.org/drawingml/2006/main">
          <a:off x="4076700" y="2767858"/>
          <a:ext cx="4508500" cy="279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lv-LV" sz="1600" b="1" dirty="0">
              <a:solidFill>
                <a:srgbClr val="FF0000"/>
              </a:solidFill>
            </a:rPr>
            <a:t>Esošo NAI </a:t>
          </a:r>
          <a:r>
            <a:rPr lang="lv-LV" sz="1600" b="1" dirty="0" err="1">
              <a:solidFill>
                <a:srgbClr val="FF0000"/>
              </a:solidFill>
            </a:rPr>
            <a:t>max</a:t>
          </a:r>
          <a:r>
            <a:rPr lang="lv-LV" sz="1600" b="1" dirty="0">
              <a:solidFill>
                <a:srgbClr val="FF0000"/>
              </a:solidFill>
            </a:rPr>
            <a:t>. Optimālā atļautā hidrauliskā slodze</a:t>
          </a:r>
        </a:p>
      </cdr:txBody>
    </cdr:sp>
  </cdr:relSizeAnchor>
</c:userShap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1" name="Freeform 6" title="scalloped circle"/>
          <p:cNvSpPr/>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2" name="Title 1"/>
          <p:cNvSpPr>
            <a:spLocks noGrp="1"/>
          </p:cNvSpPr>
          <p:nvPr>
            <p:ph type="ctrTitle"/>
          </p:nvPr>
        </p:nvSpPr>
        <p:spPr>
          <a:xfrm>
            <a:off x="1078523" y="1098388"/>
            <a:ext cx="10318418" cy="4394988"/>
          </a:xfrm>
        </p:spPr>
        <p:txBody>
          <a:bodyPr anchor="ctr">
            <a:noAutofit/>
          </a:bodyPr>
          <a:lstStyle>
            <a:lvl1pPr algn="ctr">
              <a:defRPr sz="10000" spc="800" baseline="0"/>
            </a:lvl1pPr>
          </a:lstStyle>
          <a:p>
            <a:r>
              <a:rPr lang="en-US"/>
              <a:t>Click to edit Master title style</a:t>
            </a:r>
            <a:endParaRPr lang="en-US" dirty="0"/>
          </a:p>
        </p:txBody>
      </p:sp>
      <p:sp>
        <p:nvSpPr>
          <p:cNvPr id="3" name="Subtitle 2"/>
          <p:cNvSpPr>
            <a:spLocks noGrp="1"/>
          </p:cNvSpPr>
          <p:nvPr>
            <p:ph type="subTitle" idx="1"/>
          </p:nvPr>
        </p:nvSpPr>
        <p:spPr>
          <a:xfrm>
            <a:off x="2215045" y="5979196"/>
            <a:ext cx="8045373" cy="742279"/>
          </a:xfrm>
        </p:spPr>
        <p:txBody>
          <a:bodyPr anchor="t">
            <a:normAutofit/>
          </a:bodyPr>
          <a:lstStyle>
            <a:lvl1pPr marL="0" indent="0" algn="ctr">
              <a:lnSpc>
                <a:spcPct val="100000"/>
              </a:lnSpc>
              <a:buNone/>
              <a:defRPr sz="2000" b="1" i="0" cap="all" spc="400"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1078523" y="6375679"/>
            <a:ext cx="2329722" cy="348462"/>
          </a:xfrm>
        </p:spPr>
        <p:txBody>
          <a:bodyPr/>
          <a:lstStyle>
            <a:lvl1pPr>
              <a:defRPr baseline="0">
                <a:solidFill>
                  <a:schemeClr val="accent1">
                    <a:lumMod val="50000"/>
                  </a:schemeClr>
                </a:solidFill>
              </a:defRPr>
            </a:lvl1pPr>
          </a:lstStyle>
          <a:p>
            <a:fld id="{CF7D24EB-B95A-4B26-9FF3-8C7421275671}" type="datetimeFigureOut">
              <a:rPr lang="lv-LV" smtClean="0"/>
              <a:t>28.05.2024</a:t>
            </a:fld>
            <a:endParaRPr lang="lv-LV"/>
          </a:p>
        </p:txBody>
      </p:sp>
      <p:sp>
        <p:nvSpPr>
          <p:cNvPr id="5" name="Footer Placeholder 4"/>
          <p:cNvSpPr>
            <a:spLocks noGrp="1"/>
          </p:cNvSpPr>
          <p:nvPr>
            <p:ph type="ftr" sz="quarter" idx="11"/>
          </p:nvPr>
        </p:nvSpPr>
        <p:spPr>
          <a:xfrm>
            <a:off x="4180332" y="6375679"/>
            <a:ext cx="4114800" cy="345796"/>
          </a:xfrm>
        </p:spPr>
        <p:txBody>
          <a:bodyPr/>
          <a:lstStyle>
            <a:lvl1pPr>
              <a:defRPr baseline="0">
                <a:solidFill>
                  <a:schemeClr val="accent1">
                    <a:lumMod val="50000"/>
                  </a:schemeClr>
                </a:solidFill>
              </a:defRPr>
            </a:lvl1pPr>
          </a:lstStyle>
          <a:p>
            <a:endParaRPr lang="lv-LV"/>
          </a:p>
        </p:txBody>
      </p:sp>
      <p:sp>
        <p:nvSpPr>
          <p:cNvPr id="6" name="Slide Number Placeholder 5"/>
          <p:cNvSpPr>
            <a:spLocks noGrp="1"/>
          </p:cNvSpPr>
          <p:nvPr>
            <p:ph type="sldNum" sz="quarter" idx="12"/>
          </p:nvPr>
        </p:nvSpPr>
        <p:spPr>
          <a:xfrm>
            <a:off x="9067218" y="6375679"/>
            <a:ext cx="2329723" cy="345796"/>
          </a:xfrm>
        </p:spPr>
        <p:txBody>
          <a:bodyPr/>
          <a:lstStyle>
            <a:lvl1pPr>
              <a:defRPr baseline="0">
                <a:solidFill>
                  <a:schemeClr val="accent1">
                    <a:lumMod val="50000"/>
                  </a:schemeClr>
                </a:solidFill>
              </a:defRPr>
            </a:lvl1pPr>
          </a:lstStyle>
          <a:p>
            <a:fld id="{43BE3834-34E4-425D-AA27-00EE5C553575}" type="slidenum">
              <a:rPr lang="lv-LV" smtClean="0"/>
              <a:t>‹#›</a:t>
            </a:fld>
            <a:endParaRPr lang="lv-LV"/>
          </a:p>
        </p:txBody>
      </p:sp>
      <p:sp>
        <p:nvSpPr>
          <p:cNvPr id="13" name="Rectangle 12" title="left edge border"/>
          <p:cNvSpPr/>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1479206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F7D24EB-B95A-4B26-9FF3-8C7421275671}" type="datetimeFigureOut">
              <a:rPr lang="lv-LV" smtClean="0"/>
              <a:t>28.05.2024</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43BE3834-34E4-425D-AA27-00EE5C553575}" type="slidenum">
              <a:rPr lang="lv-LV" smtClean="0"/>
              <a:t>‹#›</a:t>
            </a:fld>
            <a:endParaRPr lang="lv-LV"/>
          </a:p>
        </p:txBody>
      </p:sp>
    </p:spTree>
    <p:extLst>
      <p:ext uri="{BB962C8B-B14F-4D97-AF65-F5344CB8AC3E}">
        <p14:creationId xmlns:p14="http://schemas.microsoft.com/office/powerpoint/2010/main" val="19284811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66321" y="382386"/>
            <a:ext cx="1492132" cy="560040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57300" y="382385"/>
            <a:ext cx="8392585" cy="560040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F7D24EB-B95A-4B26-9FF3-8C7421275671}" type="datetimeFigureOut">
              <a:rPr lang="lv-LV" smtClean="0"/>
              <a:t>28.05.2024</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43BE3834-34E4-425D-AA27-00EE5C553575}" type="slidenum">
              <a:rPr lang="lv-LV" smtClean="0"/>
              <a:t>‹#›</a:t>
            </a:fld>
            <a:endParaRPr lang="lv-LV"/>
          </a:p>
        </p:txBody>
      </p:sp>
    </p:spTree>
    <p:extLst>
      <p:ext uri="{BB962C8B-B14F-4D97-AF65-F5344CB8AC3E}">
        <p14:creationId xmlns:p14="http://schemas.microsoft.com/office/powerpoint/2010/main" val="18062445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50812C-BA56-481F-9A17-22DC6B1F81A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lv-LV"/>
          </a:p>
        </p:txBody>
      </p:sp>
      <p:sp>
        <p:nvSpPr>
          <p:cNvPr id="3" name="Subtitle 2">
            <a:extLst>
              <a:ext uri="{FF2B5EF4-FFF2-40B4-BE49-F238E27FC236}">
                <a16:creationId xmlns:a16="http://schemas.microsoft.com/office/drawing/2014/main" id="{386EF55B-DA84-4FA5-B2A7-9D34CEA9531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v-LV"/>
          </a:p>
        </p:txBody>
      </p:sp>
      <p:sp>
        <p:nvSpPr>
          <p:cNvPr id="4" name="Date Placeholder 3">
            <a:extLst>
              <a:ext uri="{FF2B5EF4-FFF2-40B4-BE49-F238E27FC236}">
                <a16:creationId xmlns:a16="http://schemas.microsoft.com/office/drawing/2014/main" id="{1C16B435-67F1-4024-A032-D78C1DD52231}"/>
              </a:ext>
            </a:extLst>
          </p:cNvPr>
          <p:cNvSpPr>
            <a:spLocks noGrp="1"/>
          </p:cNvSpPr>
          <p:nvPr>
            <p:ph type="dt" sz="half" idx="10"/>
          </p:nvPr>
        </p:nvSpPr>
        <p:spPr/>
        <p:txBody>
          <a:bodyPr/>
          <a:lstStyle/>
          <a:p>
            <a:fld id="{CF7D24EB-B95A-4B26-9FF3-8C7421275671}" type="datetimeFigureOut">
              <a:rPr lang="lv-LV" smtClean="0"/>
              <a:t>28.05.2024</a:t>
            </a:fld>
            <a:endParaRPr lang="lv-LV"/>
          </a:p>
        </p:txBody>
      </p:sp>
      <p:sp>
        <p:nvSpPr>
          <p:cNvPr id="5" name="Footer Placeholder 4">
            <a:extLst>
              <a:ext uri="{FF2B5EF4-FFF2-40B4-BE49-F238E27FC236}">
                <a16:creationId xmlns:a16="http://schemas.microsoft.com/office/drawing/2014/main" id="{37105D57-D70E-493C-8F73-B38E8B5B8E78}"/>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32D4D017-43B9-4F48-AFB9-C67073CBB2E8}"/>
              </a:ext>
            </a:extLst>
          </p:cNvPr>
          <p:cNvSpPr>
            <a:spLocks noGrp="1"/>
          </p:cNvSpPr>
          <p:nvPr>
            <p:ph type="sldNum" sz="quarter" idx="12"/>
          </p:nvPr>
        </p:nvSpPr>
        <p:spPr/>
        <p:txBody>
          <a:bodyPr/>
          <a:lstStyle/>
          <a:p>
            <a:fld id="{43BE3834-34E4-425D-AA27-00EE5C553575}" type="slidenum">
              <a:rPr lang="lv-LV" smtClean="0"/>
              <a:t>‹#›</a:t>
            </a:fld>
            <a:endParaRPr lang="lv-LV"/>
          </a:p>
        </p:txBody>
      </p:sp>
    </p:spTree>
    <p:extLst>
      <p:ext uri="{BB962C8B-B14F-4D97-AF65-F5344CB8AC3E}">
        <p14:creationId xmlns:p14="http://schemas.microsoft.com/office/powerpoint/2010/main" val="4173867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21BF68-D794-461E-84E3-1110505113EC}"/>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6B1000F3-BEC2-4931-B44E-8BA2E86A64D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A02B1D4E-B1BA-4400-8417-2ADB3DDF5D7F}"/>
              </a:ext>
            </a:extLst>
          </p:cNvPr>
          <p:cNvSpPr>
            <a:spLocks noGrp="1"/>
          </p:cNvSpPr>
          <p:nvPr>
            <p:ph type="dt" sz="half" idx="10"/>
          </p:nvPr>
        </p:nvSpPr>
        <p:spPr/>
        <p:txBody>
          <a:bodyPr/>
          <a:lstStyle/>
          <a:p>
            <a:fld id="{CF7D24EB-B95A-4B26-9FF3-8C7421275671}" type="datetimeFigureOut">
              <a:rPr lang="lv-LV" smtClean="0"/>
              <a:t>28.05.2024</a:t>
            </a:fld>
            <a:endParaRPr lang="lv-LV"/>
          </a:p>
        </p:txBody>
      </p:sp>
      <p:sp>
        <p:nvSpPr>
          <p:cNvPr id="5" name="Footer Placeholder 4">
            <a:extLst>
              <a:ext uri="{FF2B5EF4-FFF2-40B4-BE49-F238E27FC236}">
                <a16:creationId xmlns:a16="http://schemas.microsoft.com/office/drawing/2014/main" id="{7D0C82C0-2717-4722-85FC-CEB2B1921872}"/>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F93BA6B2-B15C-4401-A609-4C5EB5121886}"/>
              </a:ext>
            </a:extLst>
          </p:cNvPr>
          <p:cNvSpPr>
            <a:spLocks noGrp="1"/>
          </p:cNvSpPr>
          <p:nvPr>
            <p:ph type="sldNum" sz="quarter" idx="12"/>
          </p:nvPr>
        </p:nvSpPr>
        <p:spPr/>
        <p:txBody>
          <a:bodyPr/>
          <a:lstStyle/>
          <a:p>
            <a:fld id="{43BE3834-34E4-425D-AA27-00EE5C553575}" type="slidenum">
              <a:rPr lang="lv-LV" smtClean="0"/>
              <a:t>‹#›</a:t>
            </a:fld>
            <a:endParaRPr lang="lv-LV"/>
          </a:p>
        </p:txBody>
      </p:sp>
    </p:spTree>
    <p:extLst>
      <p:ext uri="{BB962C8B-B14F-4D97-AF65-F5344CB8AC3E}">
        <p14:creationId xmlns:p14="http://schemas.microsoft.com/office/powerpoint/2010/main" val="21325178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BD2AD9-701B-444C-9C7D-3809F89F00C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lv-LV"/>
          </a:p>
        </p:txBody>
      </p:sp>
      <p:sp>
        <p:nvSpPr>
          <p:cNvPr id="3" name="Text Placeholder 2">
            <a:extLst>
              <a:ext uri="{FF2B5EF4-FFF2-40B4-BE49-F238E27FC236}">
                <a16:creationId xmlns:a16="http://schemas.microsoft.com/office/drawing/2014/main" id="{CDDF73CE-A677-4FFD-AD9D-7D596E19FD7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4BBA2FC-A683-4D82-B1EB-2C01C60746A3}"/>
              </a:ext>
            </a:extLst>
          </p:cNvPr>
          <p:cNvSpPr>
            <a:spLocks noGrp="1"/>
          </p:cNvSpPr>
          <p:nvPr>
            <p:ph type="dt" sz="half" idx="10"/>
          </p:nvPr>
        </p:nvSpPr>
        <p:spPr/>
        <p:txBody>
          <a:bodyPr/>
          <a:lstStyle/>
          <a:p>
            <a:fld id="{CF7D24EB-B95A-4B26-9FF3-8C7421275671}" type="datetimeFigureOut">
              <a:rPr lang="lv-LV" smtClean="0"/>
              <a:t>28.05.2024</a:t>
            </a:fld>
            <a:endParaRPr lang="lv-LV"/>
          </a:p>
        </p:txBody>
      </p:sp>
      <p:sp>
        <p:nvSpPr>
          <p:cNvPr id="5" name="Footer Placeholder 4">
            <a:extLst>
              <a:ext uri="{FF2B5EF4-FFF2-40B4-BE49-F238E27FC236}">
                <a16:creationId xmlns:a16="http://schemas.microsoft.com/office/drawing/2014/main" id="{8E408974-F2A3-468E-AA96-3F967ED0B98A}"/>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E4D2FFBC-5E06-4289-A558-5DA39C678236}"/>
              </a:ext>
            </a:extLst>
          </p:cNvPr>
          <p:cNvSpPr>
            <a:spLocks noGrp="1"/>
          </p:cNvSpPr>
          <p:nvPr>
            <p:ph type="sldNum" sz="quarter" idx="12"/>
          </p:nvPr>
        </p:nvSpPr>
        <p:spPr/>
        <p:txBody>
          <a:bodyPr/>
          <a:lstStyle/>
          <a:p>
            <a:fld id="{43BE3834-34E4-425D-AA27-00EE5C553575}" type="slidenum">
              <a:rPr lang="lv-LV" smtClean="0"/>
              <a:t>‹#›</a:t>
            </a:fld>
            <a:endParaRPr lang="lv-LV"/>
          </a:p>
        </p:txBody>
      </p:sp>
    </p:spTree>
    <p:extLst>
      <p:ext uri="{BB962C8B-B14F-4D97-AF65-F5344CB8AC3E}">
        <p14:creationId xmlns:p14="http://schemas.microsoft.com/office/powerpoint/2010/main" val="24392187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4B06E7-13CD-4717-BC33-772C2579637C}"/>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A11706B5-3902-4DD7-B0A0-96761C00880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a:extLst>
              <a:ext uri="{FF2B5EF4-FFF2-40B4-BE49-F238E27FC236}">
                <a16:creationId xmlns:a16="http://schemas.microsoft.com/office/drawing/2014/main" id="{983DBB82-F839-4EE5-AC8B-D6AA5DCFB5B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a:extLst>
              <a:ext uri="{FF2B5EF4-FFF2-40B4-BE49-F238E27FC236}">
                <a16:creationId xmlns:a16="http://schemas.microsoft.com/office/drawing/2014/main" id="{A2D9CE72-8F56-4532-852D-6F7739D96743}"/>
              </a:ext>
            </a:extLst>
          </p:cNvPr>
          <p:cNvSpPr>
            <a:spLocks noGrp="1"/>
          </p:cNvSpPr>
          <p:nvPr>
            <p:ph type="dt" sz="half" idx="10"/>
          </p:nvPr>
        </p:nvSpPr>
        <p:spPr/>
        <p:txBody>
          <a:bodyPr/>
          <a:lstStyle/>
          <a:p>
            <a:fld id="{CF7D24EB-B95A-4B26-9FF3-8C7421275671}" type="datetimeFigureOut">
              <a:rPr lang="lv-LV" smtClean="0"/>
              <a:t>28.05.2024</a:t>
            </a:fld>
            <a:endParaRPr lang="lv-LV"/>
          </a:p>
        </p:txBody>
      </p:sp>
      <p:sp>
        <p:nvSpPr>
          <p:cNvPr id="6" name="Footer Placeholder 5">
            <a:extLst>
              <a:ext uri="{FF2B5EF4-FFF2-40B4-BE49-F238E27FC236}">
                <a16:creationId xmlns:a16="http://schemas.microsoft.com/office/drawing/2014/main" id="{89664149-55CE-456C-B7E3-B2E6E536D8E1}"/>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9FE9AE66-A97E-44E9-BA65-55DAB51B034B}"/>
              </a:ext>
            </a:extLst>
          </p:cNvPr>
          <p:cNvSpPr>
            <a:spLocks noGrp="1"/>
          </p:cNvSpPr>
          <p:nvPr>
            <p:ph type="sldNum" sz="quarter" idx="12"/>
          </p:nvPr>
        </p:nvSpPr>
        <p:spPr/>
        <p:txBody>
          <a:bodyPr/>
          <a:lstStyle/>
          <a:p>
            <a:fld id="{43BE3834-34E4-425D-AA27-00EE5C553575}" type="slidenum">
              <a:rPr lang="lv-LV" smtClean="0"/>
              <a:t>‹#›</a:t>
            </a:fld>
            <a:endParaRPr lang="lv-LV"/>
          </a:p>
        </p:txBody>
      </p:sp>
    </p:spTree>
    <p:extLst>
      <p:ext uri="{BB962C8B-B14F-4D97-AF65-F5344CB8AC3E}">
        <p14:creationId xmlns:p14="http://schemas.microsoft.com/office/powerpoint/2010/main" val="1063307815"/>
      </p:ext>
    </p:extLst>
  </p:cSld>
  <p:clrMapOvr>
    <a:masterClrMapping/>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438F35-3731-4B55-BBDF-DAAA81FAB442}"/>
              </a:ext>
            </a:extLst>
          </p:cNvPr>
          <p:cNvSpPr>
            <a:spLocks noGrp="1"/>
          </p:cNvSpPr>
          <p:nvPr>
            <p:ph type="title"/>
          </p:nvPr>
        </p:nvSpPr>
        <p:spPr>
          <a:xfrm>
            <a:off x="839788" y="365125"/>
            <a:ext cx="10515600" cy="1325563"/>
          </a:xfrm>
        </p:spPr>
        <p:txBody>
          <a:bodyPr/>
          <a:lstStyle/>
          <a:p>
            <a:r>
              <a:rPr lang="en-US"/>
              <a:t>Click to edit Master title style</a:t>
            </a:r>
            <a:endParaRPr lang="lv-LV"/>
          </a:p>
        </p:txBody>
      </p:sp>
      <p:sp>
        <p:nvSpPr>
          <p:cNvPr id="3" name="Text Placeholder 2">
            <a:extLst>
              <a:ext uri="{FF2B5EF4-FFF2-40B4-BE49-F238E27FC236}">
                <a16:creationId xmlns:a16="http://schemas.microsoft.com/office/drawing/2014/main" id="{7D039D5F-3440-4BE2-857D-3021EB18A44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51CCEF7-A10A-4553-82D3-6F49F65060E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a:extLst>
              <a:ext uri="{FF2B5EF4-FFF2-40B4-BE49-F238E27FC236}">
                <a16:creationId xmlns:a16="http://schemas.microsoft.com/office/drawing/2014/main" id="{D7CA6AA8-8F84-4174-90C9-764AEFE6A5E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86B43C5-2887-4D13-AB92-CFE9CAAAACC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a:extLst>
              <a:ext uri="{FF2B5EF4-FFF2-40B4-BE49-F238E27FC236}">
                <a16:creationId xmlns:a16="http://schemas.microsoft.com/office/drawing/2014/main" id="{3F2CAD3D-44FF-40F6-B756-B0B739FD94AD}"/>
              </a:ext>
            </a:extLst>
          </p:cNvPr>
          <p:cNvSpPr>
            <a:spLocks noGrp="1"/>
          </p:cNvSpPr>
          <p:nvPr>
            <p:ph type="dt" sz="half" idx="10"/>
          </p:nvPr>
        </p:nvSpPr>
        <p:spPr/>
        <p:txBody>
          <a:bodyPr/>
          <a:lstStyle/>
          <a:p>
            <a:fld id="{CF7D24EB-B95A-4B26-9FF3-8C7421275671}" type="datetimeFigureOut">
              <a:rPr lang="lv-LV" smtClean="0"/>
              <a:t>28.05.2024</a:t>
            </a:fld>
            <a:endParaRPr lang="lv-LV"/>
          </a:p>
        </p:txBody>
      </p:sp>
      <p:sp>
        <p:nvSpPr>
          <p:cNvPr id="8" name="Footer Placeholder 7">
            <a:extLst>
              <a:ext uri="{FF2B5EF4-FFF2-40B4-BE49-F238E27FC236}">
                <a16:creationId xmlns:a16="http://schemas.microsoft.com/office/drawing/2014/main" id="{876EE40E-EBA4-4B44-9473-7EF9B31336FB}"/>
              </a:ext>
            </a:extLst>
          </p:cNvPr>
          <p:cNvSpPr>
            <a:spLocks noGrp="1"/>
          </p:cNvSpPr>
          <p:nvPr>
            <p:ph type="ftr" sz="quarter" idx="11"/>
          </p:nvPr>
        </p:nvSpPr>
        <p:spPr/>
        <p:txBody>
          <a:bodyPr/>
          <a:lstStyle/>
          <a:p>
            <a:endParaRPr lang="lv-LV"/>
          </a:p>
        </p:txBody>
      </p:sp>
      <p:sp>
        <p:nvSpPr>
          <p:cNvPr id="9" name="Slide Number Placeholder 8">
            <a:extLst>
              <a:ext uri="{FF2B5EF4-FFF2-40B4-BE49-F238E27FC236}">
                <a16:creationId xmlns:a16="http://schemas.microsoft.com/office/drawing/2014/main" id="{2F42085D-5C48-4DE8-8F8B-6920987CA4ED}"/>
              </a:ext>
            </a:extLst>
          </p:cNvPr>
          <p:cNvSpPr>
            <a:spLocks noGrp="1"/>
          </p:cNvSpPr>
          <p:nvPr>
            <p:ph type="sldNum" sz="quarter" idx="12"/>
          </p:nvPr>
        </p:nvSpPr>
        <p:spPr/>
        <p:txBody>
          <a:bodyPr/>
          <a:lstStyle/>
          <a:p>
            <a:fld id="{43BE3834-34E4-425D-AA27-00EE5C553575}" type="slidenum">
              <a:rPr lang="lv-LV" smtClean="0"/>
              <a:t>‹#›</a:t>
            </a:fld>
            <a:endParaRPr lang="lv-LV"/>
          </a:p>
        </p:txBody>
      </p:sp>
    </p:spTree>
    <p:extLst>
      <p:ext uri="{BB962C8B-B14F-4D97-AF65-F5344CB8AC3E}">
        <p14:creationId xmlns:p14="http://schemas.microsoft.com/office/powerpoint/2010/main" val="3894068304"/>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793D23-E9E2-4085-9733-437E9764FE0E}"/>
              </a:ext>
            </a:extLst>
          </p:cNvPr>
          <p:cNvSpPr>
            <a:spLocks noGrp="1"/>
          </p:cNvSpPr>
          <p:nvPr>
            <p:ph type="title"/>
          </p:nvPr>
        </p:nvSpPr>
        <p:spPr/>
        <p:txBody>
          <a:bodyPr/>
          <a:lstStyle/>
          <a:p>
            <a:r>
              <a:rPr lang="en-US"/>
              <a:t>Click to edit Master title style</a:t>
            </a:r>
            <a:endParaRPr lang="lv-LV"/>
          </a:p>
        </p:txBody>
      </p:sp>
      <p:sp>
        <p:nvSpPr>
          <p:cNvPr id="3" name="Date Placeholder 2">
            <a:extLst>
              <a:ext uri="{FF2B5EF4-FFF2-40B4-BE49-F238E27FC236}">
                <a16:creationId xmlns:a16="http://schemas.microsoft.com/office/drawing/2014/main" id="{14EB1C66-D657-4D45-B1E9-3ECC79E82313}"/>
              </a:ext>
            </a:extLst>
          </p:cNvPr>
          <p:cNvSpPr>
            <a:spLocks noGrp="1"/>
          </p:cNvSpPr>
          <p:nvPr>
            <p:ph type="dt" sz="half" idx="10"/>
          </p:nvPr>
        </p:nvSpPr>
        <p:spPr/>
        <p:txBody>
          <a:bodyPr/>
          <a:lstStyle/>
          <a:p>
            <a:fld id="{CF7D24EB-B95A-4B26-9FF3-8C7421275671}" type="datetimeFigureOut">
              <a:rPr lang="lv-LV" smtClean="0"/>
              <a:t>28.05.2024</a:t>
            </a:fld>
            <a:endParaRPr lang="lv-LV"/>
          </a:p>
        </p:txBody>
      </p:sp>
      <p:sp>
        <p:nvSpPr>
          <p:cNvPr id="4" name="Footer Placeholder 3">
            <a:extLst>
              <a:ext uri="{FF2B5EF4-FFF2-40B4-BE49-F238E27FC236}">
                <a16:creationId xmlns:a16="http://schemas.microsoft.com/office/drawing/2014/main" id="{F1844455-D887-4941-BB27-3CE34DC901A5}"/>
              </a:ext>
            </a:extLst>
          </p:cNvPr>
          <p:cNvSpPr>
            <a:spLocks noGrp="1"/>
          </p:cNvSpPr>
          <p:nvPr>
            <p:ph type="ftr" sz="quarter" idx="11"/>
          </p:nvPr>
        </p:nvSpPr>
        <p:spPr/>
        <p:txBody>
          <a:bodyPr/>
          <a:lstStyle/>
          <a:p>
            <a:endParaRPr lang="lv-LV"/>
          </a:p>
        </p:txBody>
      </p:sp>
      <p:sp>
        <p:nvSpPr>
          <p:cNvPr id="5" name="Slide Number Placeholder 4">
            <a:extLst>
              <a:ext uri="{FF2B5EF4-FFF2-40B4-BE49-F238E27FC236}">
                <a16:creationId xmlns:a16="http://schemas.microsoft.com/office/drawing/2014/main" id="{CD3F5A5E-B727-4497-A215-A29E0A3E5981}"/>
              </a:ext>
            </a:extLst>
          </p:cNvPr>
          <p:cNvSpPr>
            <a:spLocks noGrp="1"/>
          </p:cNvSpPr>
          <p:nvPr>
            <p:ph type="sldNum" sz="quarter" idx="12"/>
          </p:nvPr>
        </p:nvSpPr>
        <p:spPr/>
        <p:txBody>
          <a:bodyPr/>
          <a:lstStyle/>
          <a:p>
            <a:fld id="{43BE3834-34E4-425D-AA27-00EE5C553575}" type="slidenum">
              <a:rPr lang="lv-LV" smtClean="0"/>
              <a:t>‹#›</a:t>
            </a:fld>
            <a:endParaRPr lang="lv-LV"/>
          </a:p>
        </p:txBody>
      </p:sp>
    </p:spTree>
    <p:extLst>
      <p:ext uri="{BB962C8B-B14F-4D97-AF65-F5344CB8AC3E}">
        <p14:creationId xmlns:p14="http://schemas.microsoft.com/office/powerpoint/2010/main" val="21863534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244E61C-82EB-4C2F-830F-C94953A49405}"/>
              </a:ext>
            </a:extLst>
          </p:cNvPr>
          <p:cNvSpPr>
            <a:spLocks noGrp="1"/>
          </p:cNvSpPr>
          <p:nvPr>
            <p:ph type="dt" sz="half" idx="10"/>
          </p:nvPr>
        </p:nvSpPr>
        <p:spPr/>
        <p:txBody>
          <a:bodyPr/>
          <a:lstStyle/>
          <a:p>
            <a:fld id="{CF7D24EB-B95A-4B26-9FF3-8C7421275671}" type="datetimeFigureOut">
              <a:rPr lang="lv-LV" smtClean="0"/>
              <a:t>28.05.2024</a:t>
            </a:fld>
            <a:endParaRPr lang="lv-LV"/>
          </a:p>
        </p:txBody>
      </p:sp>
      <p:sp>
        <p:nvSpPr>
          <p:cNvPr id="3" name="Footer Placeholder 2">
            <a:extLst>
              <a:ext uri="{FF2B5EF4-FFF2-40B4-BE49-F238E27FC236}">
                <a16:creationId xmlns:a16="http://schemas.microsoft.com/office/drawing/2014/main" id="{3ECAF295-666B-4CD0-A030-6F32C148A4A9}"/>
              </a:ext>
            </a:extLst>
          </p:cNvPr>
          <p:cNvSpPr>
            <a:spLocks noGrp="1"/>
          </p:cNvSpPr>
          <p:nvPr>
            <p:ph type="ftr" sz="quarter" idx="11"/>
          </p:nvPr>
        </p:nvSpPr>
        <p:spPr/>
        <p:txBody>
          <a:bodyPr/>
          <a:lstStyle/>
          <a:p>
            <a:endParaRPr lang="lv-LV"/>
          </a:p>
        </p:txBody>
      </p:sp>
      <p:sp>
        <p:nvSpPr>
          <p:cNvPr id="4" name="Slide Number Placeholder 3">
            <a:extLst>
              <a:ext uri="{FF2B5EF4-FFF2-40B4-BE49-F238E27FC236}">
                <a16:creationId xmlns:a16="http://schemas.microsoft.com/office/drawing/2014/main" id="{A8FE6A43-E471-4253-81F6-A0C3FF837D82}"/>
              </a:ext>
            </a:extLst>
          </p:cNvPr>
          <p:cNvSpPr>
            <a:spLocks noGrp="1"/>
          </p:cNvSpPr>
          <p:nvPr>
            <p:ph type="sldNum" sz="quarter" idx="12"/>
          </p:nvPr>
        </p:nvSpPr>
        <p:spPr/>
        <p:txBody>
          <a:bodyPr/>
          <a:lstStyle/>
          <a:p>
            <a:fld id="{43BE3834-34E4-425D-AA27-00EE5C553575}" type="slidenum">
              <a:rPr lang="lv-LV" smtClean="0"/>
              <a:t>‹#›</a:t>
            </a:fld>
            <a:endParaRPr lang="lv-LV"/>
          </a:p>
        </p:txBody>
      </p:sp>
    </p:spTree>
    <p:extLst>
      <p:ext uri="{BB962C8B-B14F-4D97-AF65-F5344CB8AC3E}">
        <p14:creationId xmlns:p14="http://schemas.microsoft.com/office/powerpoint/2010/main" val="28929640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5C3572-8EB9-4077-A6AB-4136C332C4D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Content Placeholder 2">
            <a:extLst>
              <a:ext uri="{FF2B5EF4-FFF2-40B4-BE49-F238E27FC236}">
                <a16:creationId xmlns:a16="http://schemas.microsoft.com/office/drawing/2014/main" id="{8512E9AE-9B25-4DB9-8B44-F5404705DFD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a:extLst>
              <a:ext uri="{FF2B5EF4-FFF2-40B4-BE49-F238E27FC236}">
                <a16:creationId xmlns:a16="http://schemas.microsoft.com/office/drawing/2014/main" id="{09D7DEB0-7E16-4985-8E19-559EA352172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0CF40B2-8015-4F6A-BF85-2EA745CFD7FE}"/>
              </a:ext>
            </a:extLst>
          </p:cNvPr>
          <p:cNvSpPr>
            <a:spLocks noGrp="1"/>
          </p:cNvSpPr>
          <p:nvPr>
            <p:ph type="dt" sz="half" idx="10"/>
          </p:nvPr>
        </p:nvSpPr>
        <p:spPr/>
        <p:txBody>
          <a:bodyPr/>
          <a:lstStyle/>
          <a:p>
            <a:fld id="{CF7D24EB-B95A-4B26-9FF3-8C7421275671}" type="datetimeFigureOut">
              <a:rPr lang="lv-LV" smtClean="0"/>
              <a:t>28.05.2024</a:t>
            </a:fld>
            <a:endParaRPr lang="lv-LV"/>
          </a:p>
        </p:txBody>
      </p:sp>
      <p:sp>
        <p:nvSpPr>
          <p:cNvPr id="6" name="Footer Placeholder 5">
            <a:extLst>
              <a:ext uri="{FF2B5EF4-FFF2-40B4-BE49-F238E27FC236}">
                <a16:creationId xmlns:a16="http://schemas.microsoft.com/office/drawing/2014/main" id="{487198D7-B97E-4B4C-806B-5B894B2D9A31}"/>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EC55C7DE-7BA1-44CB-82B3-6088D38915D1}"/>
              </a:ext>
            </a:extLst>
          </p:cNvPr>
          <p:cNvSpPr>
            <a:spLocks noGrp="1"/>
          </p:cNvSpPr>
          <p:nvPr>
            <p:ph type="sldNum" sz="quarter" idx="12"/>
          </p:nvPr>
        </p:nvSpPr>
        <p:spPr/>
        <p:txBody>
          <a:bodyPr/>
          <a:lstStyle/>
          <a:p>
            <a:fld id="{43BE3834-34E4-425D-AA27-00EE5C553575}" type="slidenum">
              <a:rPr lang="lv-LV" smtClean="0"/>
              <a:t>‹#›</a:t>
            </a:fld>
            <a:endParaRPr lang="lv-LV"/>
          </a:p>
        </p:txBody>
      </p:sp>
    </p:spTree>
    <p:extLst>
      <p:ext uri="{BB962C8B-B14F-4D97-AF65-F5344CB8AC3E}">
        <p14:creationId xmlns:p14="http://schemas.microsoft.com/office/powerpoint/2010/main" val="2477120905"/>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F7D24EB-B95A-4B26-9FF3-8C7421275671}" type="datetimeFigureOut">
              <a:rPr lang="lv-LV" smtClean="0"/>
              <a:t>28.05.2024</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43BE3834-34E4-425D-AA27-00EE5C553575}" type="slidenum">
              <a:rPr lang="lv-LV" smtClean="0"/>
              <a:t>‹#›</a:t>
            </a:fld>
            <a:endParaRPr lang="lv-LV"/>
          </a:p>
        </p:txBody>
      </p:sp>
    </p:spTree>
    <p:extLst>
      <p:ext uri="{BB962C8B-B14F-4D97-AF65-F5344CB8AC3E}">
        <p14:creationId xmlns:p14="http://schemas.microsoft.com/office/powerpoint/2010/main" val="348574419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695CFB-A502-4CD7-A7DA-D07651F5F3A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Picture Placeholder 2">
            <a:extLst>
              <a:ext uri="{FF2B5EF4-FFF2-40B4-BE49-F238E27FC236}">
                <a16:creationId xmlns:a16="http://schemas.microsoft.com/office/drawing/2014/main" id="{000F0846-C4D8-4C40-9646-DFB5BD7264D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a:extLst>
              <a:ext uri="{FF2B5EF4-FFF2-40B4-BE49-F238E27FC236}">
                <a16:creationId xmlns:a16="http://schemas.microsoft.com/office/drawing/2014/main" id="{EEE6A802-30A1-489C-9B1D-E7E26BEE55A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F8A50ED-FA21-4F9F-8248-823A7C778D63}"/>
              </a:ext>
            </a:extLst>
          </p:cNvPr>
          <p:cNvSpPr>
            <a:spLocks noGrp="1"/>
          </p:cNvSpPr>
          <p:nvPr>
            <p:ph type="dt" sz="half" idx="10"/>
          </p:nvPr>
        </p:nvSpPr>
        <p:spPr/>
        <p:txBody>
          <a:bodyPr/>
          <a:lstStyle/>
          <a:p>
            <a:fld id="{CF7D24EB-B95A-4B26-9FF3-8C7421275671}" type="datetimeFigureOut">
              <a:rPr lang="lv-LV" smtClean="0"/>
              <a:t>28.05.2024</a:t>
            </a:fld>
            <a:endParaRPr lang="lv-LV"/>
          </a:p>
        </p:txBody>
      </p:sp>
      <p:sp>
        <p:nvSpPr>
          <p:cNvPr id="6" name="Footer Placeholder 5">
            <a:extLst>
              <a:ext uri="{FF2B5EF4-FFF2-40B4-BE49-F238E27FC236}">
                <a16:creationId xmlns:a16="http://schemas.microsoft.com/office/drawing/2014/main" id="{DAD115F6-CDF1-4C4D-A11F-91A8430C6D82}"/>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8CFCE6AB-D3ED-4548-82FF-5C929DFEBE74}"/>
              </a:ext>
            </a:extLst>
          </p:cNvPr>
          <p:cNvSpPr>
            <a:spLocks noGrp="1"/>
          </p:cNvSpPr>
          <p:nvPr>
            <p:ph type="sldNum" sz="quarter" idx="12"/>
          </p:nvPr>
        </p:nvSpPr>
        <p:spPr/>
        <p:txBody>
          <a:bodyPr/>
          <a:lstStyle/>
          <a:p>
            <a:fld id="{43BE3834-34E4-425D-AA27-00EE5C553575}" type="slidenum">
              <a:rPr lang="lv-LV" smtClean="0"/>
              <a:t>‹#›</a:t>
            </a:fld>
            <a:endParaRPr lang="lv-LV"/>
          </a:p>
        </p:txBody>
      </p:sp>
    </p:spTree>
    <p:extLst>
      <p:ext uri="{BB962C8B-B14F-4D97-AF65-F5344CB8AC3E}">
        <p14:creationId xmlns:p14="http://schemas.microsoft.com/office/powerpoint/2010/main" val="302360885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653EF5-B06A-4F60-B0E9-8D69495274BE}"/>
              </a:ext>
            </a:extLst>
          </p:cNvPr>
          <p:cNvSpPr>
            <a:spLocks noGrp="1"/>
          </p:cNvSpPr>
          <p:nvPr>
            <p:ph type="title"/>
          </p:nvPr>
        </p:nvSpPr>
        <p:spPr/>
        <p:txBody>
          <a:bodyPr/>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FAD4BD7C-AC9C-40F8-AE16-6734A411C81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177EC3D8-C441-409B-9588-0E80C2556E8C}"/>
              </a:ext>
            </a:extLst>
          </p:cNvPr>
          <p:cNvSpPr>
            <a:spLocks noGrp="1"/>
          </p:cNvSpPr>
          <p:nvPr>
            <p:ph type="dt" sz="half" idx="10"/>
          </p:nvPr>
        </p:nvSpPr>
        <p:spPr/>
        <p:txBody>
          <a:bodyPr/>
          <a:lstStyle/>
          <a:p>
            <a:fld id="{CF7D24EB-B95A-4B26-9FF3-8C7421275671}" type="datetimeFigureOut">
              <a:rPr lang="lv-LV" smtClean="0"/>
              <a:t>28.05.2024</a:t>
            </a:fld>
            <a:endParaRPr lang="lv-LV"/>
          </a:p>
        </p:txBody>
      </p:sp>
      <p:sp>
        <p:nvSpPr>
          <p:cNvPr id="5" name="Footer Placeholder 4">
            <a:extLst>
              <a:ext uri="{FF2B5EF4-FFF2-40B4-BE49-F238E27FC236}">
                <a16:creationId xmlns:a16="http://schemas.microsoft.com/office/drawing/2014/main" id="{FFF3F291-31FC-4D94-A170-AF6296BB5B85}"/>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05B2BD0B-EE95-42A6-86E6-B89352F4341C}"/>
              </a:ext>
            </a:extLst>
          </p:cNvPr>
          <p:cNvSpPr>
            <a:spLocks noGrp="1"/>
          </p:cNvSpPr>
          <p:nvPr>
            <p:ph type="sldNum" sz="quarter" idx="12"/>
          </p:nvPr>
        </p:nvSpPr>
        <p:spPr/>
        <p:txBody>
          <a:bodyPr/>
          <a:lstStyle/>
          <a:p>
            <a:fld id="{43BE3834-34E4-425D-AA27-00EE5C553575}" type="slidenum">
              <a:rPr lang="lv-LV" smtClean="0"/>
              <a:t>‹#›</a:t>
            </a:fld>
            <a:endParaRPr lang="lv-LV"/>
          </a:p>
        </p:txBody>
      </p:sp>
    </p:spTree>
    <p:extLst>
      <p:ext uri="{BB962C8B-B14F-4D97-AF65-F5344CB8AC3E}">
        <p14:creationId xmlns:p14="http://schemas.microsoft.com/office/powerpoint/2010/main" val="289443740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BAB58DA-DBF1-4E69-BA7A-E1F89734FEA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9D2BE306-EEA3-4EAA-A1EA-86E520365A4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87528172-C5B1-4D1C-A971-8FA67FE2907B}"/>
              </a:ext>
            </a:extLst>
          </p:cNvPr>
          <p:cNvSpPr>
            <a:spLocks noGrp="1"/>
          </p:cNvSpPr>
          <p:nvPr>
            <p:ph type="dt" sz="half" idx="10"/>
          </p:nvPr>
        </p:nvSpPr>
        <p:spPr/>
        <p:txBody>
          <a:bodyPr/>
          <a:lstStyle/>
          <a:p>
            <a:fld id="{CF7D24EB-B95A-4B26-9FF3-8C7421275671}" type="datetimeFigureOut">
              <a:rPr lang="lv-LV" smtClean="0"/>
              <a:t>28.05.2024</a:t>
            </a:fld>
            <a:endParaRPr lang="lv-LV"/>
          </a:p>
        </p:txBody>
      </p:sp>
      <p:sp>
        <p:nvSpPr>
          <p:cNvPr id="5" name="Footer Placeholder 4">
            <a:extLst>
              <a:ext uri="{FF2B5EF4-FFF2-40B4-BE49-F238E27FC236}">
                <a16:creationId xmlns:a16="http://schemas.microsoft.com/office/drawing/2014/main" id="{8A33548D-2AB2-42FA-92A8-1BEAF3BEE7D4}"/>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BE48F112-9130-4647-9F83-759E1C782B81}"/>
              </a:ext>
            </a:extLst>
          </p:cNvPr>
          <p:cNvSpPr>
            <a:spLocks noGrp="1"/>
          </p:cNvSpPr>
          <p:nvPr>
            <p:ph type="sldNum" sz="quarter" idx="12"/>
          </p:nvPr>
        </p:nvSpPr>
        <p:spPr/>
        <p:txBody>
          <a:bodyPr/>
          <a:lstStyle/>
          <a:p>
            <a:fld id="{43BE3834-34E4-425D-AA27-00EE5C553575}" type="slidenum">
              <a:rPr lang="lv-LV" smtClean="0"/>
              <a:t>‹#›</a:t>
            </a:fld>
            <a:endParaRPr lang="lv-LV"/>
          </a:p>
        </p:txBody>
      </p:sp>
    </p:spTree>
    <p:extLst>
      <p:ext uri="{BB962C8B-B14F-4D97-AF65-F5344CB8AC3E}">
        <p14:creationId xmlns:p14="http://schemas.microsoft.com/office/powerpoint/2010/main" val="17185072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242929" y="1073888"/>
            <a:ext cx="8187071" cy="4064627"/>
          </a:xfrm>
        </p:spPr>
        <p:txBody>
          <a:bodyPr anchor="b">
            <a:normAutofit/>
          </a:bodyPr>
          <a:lstStyle>
            <a:lvl1pPr>
              <a:defRPr sz="8400" spc="800" baseline="0">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3242930" y="5159781"/>
            <a:ext cx="7017488" cy="951135"/>
          </a:xfrm>
        </p:spPr>
        <p:txBody>
          <a:bodyPr>
            <a:normAutofit/>
          </a:bodyPr>
          <a:lstStyle>
            <a:lvl1pPr marL="0" indent="0">
              <a:lnSpc>
                <a:spcPct val="100000"/>
              </a:lnSpc>
              <a:buNone/>
              <a:defRPr sz="2000" b="1" i="0" cap="all" spc="400" baseline="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3236546" y="6375679"/>
            <a:ext cx="1493947" cy="348462"/>
          </a:xfrm>
        </p:spPr>
        <p:txBody>
          <a:bodyPr/>
          <a:lstStyle>
            <a:lvl1pPr>
              <a:defRPr baseline="0">
                <a:solidFill>
                  <a:schemeClr val="tx2"/>
                </a:solidFill>
              </a:defRPr>
            </a:lvl1pPr>
          </a:lstStyle>
          <a:p>
            <a:fld id="{CF7D24EB-B95A-4B26-9FF3-8C7421275671}" type="datetimeFigureOut">
              <a:rPr lang="lv-LV" smtClean="0"/>
              <a:t>28.05.2024</a:t>
            </a:fld>
            <a:endParaRPr lang="lv-LV"/>
          </a:p>
        </p:txBody>
      </p:sp>
      <p:sp>
        <p:nvSpPr>
          <p:cNvPr id="5" name="Footer Placeholder 4"/>
          <p:cNvSpPr>
            <a:spLocks noGrp="1"/>
          </p:cNvSpPr>
          <p:nvPr>
            <p:ph type="ftr" sz="quarter" idx="11"/>
          </p:nvPr>
        </p:nvSpPr>
        <p:spPr>
          <a:xfrm>
            <a:off x="5279064" y="6375679"/>
            <a:ext cx="4114800" cy="345796"/>
          </a:xfrm>
        </p:spPr>
        <p:txBody>
          <a:bodyPr/>
          <a:lstStyle>
            <a:lvl1pPr>
              <a:defRPr baseline="0">
                <a:solidFill>
                  <a:schemeClr val="tx2"/>
                </a:solidFill>
              </a:defRPr>
            </a:lvl1pPr>
          </a:lstStyle>
          <a:p>
            <a:endParaRPr lang="lv-LV"/>
          </a:p>
        </p:txBody>
      </p:sp>
      <p:sp>
        <p:nvSpPr>
          <p:cNvPr id="6" name="Slide Number Placeholder 5"/>
          <p:cNvSpPr>
            <a:spLocks noGrp="1"/>
          </p:cNvSpPr>
          <p:nvPr>
            <p:ph type="sldNum" sz="quarter" idx="12"/>
          </p:nvPr>
        </p:nvSpPr>
        <p:spPr>
          <a:xfrm>
            <a:off x="9942434" y="6375679"/>
            <a:ext cx="1487566" cy="345796"/>
          </a:xfrm>
        </p:spPr>
        <p:txBody>
          <a:bodyPr/>
          <a:lstStyle>
            <a:lvl1pPr>
              <a:defRPr baseline="0">
                <a:solidFill>
                  <a:schemeClr val="tx2"/>
                </a:solidFill>
              </a:defRPr>
            </a:lvl1pPr>
          </a:lstStyle>
          <a:p>
            <a:fld id="{43BE3834-34E4-425D-AA27-00EE5C553575}" type="slidenum">
              <a:rPr lang="lv-LV" smtClean="0"/>
              <a:t>‹#›</a:t>
            </a:fld>
            <a:endParaRPr lang="lv-LV"/>
          </a:p>
        </p:txBody>
      </p:sp>
      <p:grpSp>
        <p:nvGrpSpPr>
          <p:cNvPr id="7" name="Group 6" title="left scallop shape"/>
          <p:cNvGrpSpPr/>
          <p:nvPr/>
        </p:nvGrpSpPr>
        <p:grpSpPr>
          <a:xfrm>
            <a:off x="0" y="0"/>
            <a:ext cx="2814638" cy="6858000"/>
            <a:chOff x="0" y="0"/>
            <a:chExt cx="2814638" cy="6858000"/>
          </a:xfrm>
        </p:grpSpPr>
        <p:sp>
          <p:nvSpPr>
            <p:cNvPr id="11" name="Freeform 6" title="left scallop shape"/>
            <p:cNvSpPr/>
            <p:nvPr/>
          </p:nvSpPr>
          <p:spPr bwMode="auto">
            <a:xfrm>
              <a:off x="0" y="0"/>
              <a:ext cx="2814638"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sp>
        <p:sp>
          <p:nvSpPr>
            <p:cNvPr id="16" name="Freeform 11" title="left scallop inline"/>
            <p:cNvSpPr/>
            <p:nvPr/>
          </p:nvSpPr>
          <p:spPr bwMode="auto">
            <a:xfrm>
              <a:off x="874382" y="0"/>
              <a:ext cx="1646238"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spTree>
    <p:extLst>
      <p:ext uri="{BB962C8B-B14F-4D97-AF65-F5344CB8AC3E}">
        <p14:creationId xmlns:p14="http://schemas.microsoft.com/office/powerpoint/2010/main" val="2650472216"/>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57300" y="2286000"/>
            <a:ext cx="4800600" cy="3619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47796" y="2286000"/>
            <a:ext cx="4800600" cy="3619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F7D24EB-B95A-4B26-9FF3-8C7421275671}" type="datetimeFigureOut">
              <a:rPr lang="lv-LV" smtClean="0"/>
              <a:t>28.05.2024</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43BE3834-34E4-425D-AA27-00EE5C553575}" type="slidenum">
              <a:rPr lang="lv-LV" smtClean="0"/>
              <a:t>‹#›</a:t>
            </a:fld>
            <a:endParaRPr lang="lv-LV"/>
          </a:p>
        </p:txBody>
      </p:sp>
    </p:spTree>
    <p:extLst>
      <p:ext uri="{BB962C8B-B14F-4D97-AF65-F5344CB8AC3E}">
        <p14:creationId xmlns:p14="http://schemas.microsoft.com/office/powerpoint/2010/main" val="3069693359"/>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52728" y="381000"/>
            <a:ext cx="10172700" cy="149351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251678"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57300" y="2909102"/>
            <a:ext cx="4800600" cy="299639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633864"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33864" y="2909102"/>
            <a:ext cx="4800600" cy="299639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F7D24EB-B95A-4B26-9FF3-8C7421275671}" type="datetimeFigureOut">
              <a:rPr lang="lv-LV" smtClean="0"/>
              <a:t>28.05.2024</a:t>
            </a:fld>
            <a:endParaRPr lang="lv-LV"/>
          </a:p>
        </p:txBody>
      </p:sp>
      <p:sp>
        <p:nvSpPr>
          <p:cNvPr id="8" name="Footer Placeholder 7"/>
          <p:cNvSpPr>
            <a:spLocks noGrp="1"/>
          </p:cNvSpPr>
          <p:nvPr>
            <p:ph type="ftr" sz="quarter" idx="11"/>
          </p:nvPr>
        </p:nvSpPr>
        <p:spPr/>
        <p:txBody>
          <a:bodyPr/>
          <a:lstStyle/>
          <a:p>
            <a:endParaRPr lang="lv-LV"/>
          </a:p>
        </p:txBody>
      </p:sp>
      <p:sp>
        <p:nvSpPr>
          <p:cNvPr id="9" name="Slide Number Placeholder 8"/>
          <p:cNvSpPr>
            <a:spLocks noGrp="1"/>
          </p:cNvSpPr>
          <p:nvPr>
            <p:ph type="sldNum" sz="quarter" idx="12"/>
          </p:nvPr>
        </p:nvSpPr>
        <p:spPr/>
        <p:txBody>
          <a:bodyPr/>
          <a:lstStyle/>
          <a:p>
            <a:fld id="{43BE3834-34E4-425D-AA27-00EE5C553575}" type="slidenum">
              <a:rPr lang="lv-LV" smtClean="0"/>
              <a:t>‹#›</a:t>
            </a:fld>
            <a:endParaRPr lang="lv-LV"/>
          </a:p>
        </p:txBody>
      </p:sp>
    </p:spTree>
    <p:extLst>
      <p:ext uri="{BB962C8B-B14F-4D97-AF65-F5344CB8AC3E}">
        <p14:creationId xmlns:p14="http://schemas.microsoft.com/office/powerpoint/2010/main" val="393530430"/>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F7D24EB-B95A-4B26-9FF3-8C7421275671}" type="datetimeFigureOut">
              <a:rPr lang="lv-LV" smtClean="0"/>
              <a:t>28.05.2024</a:t>
            </a:fld>
            <a:endParaRPr lang="lv-LV"/>
          </a:p>
        </p:txBody>
      </p:sp>
      <p:sp>
        <p:nvSpPr>
          <p:cNvPr id="4" name="Footer Placeholder 3"/>
          <p:cNvSpPr>
            <a:spLocks noGrp="1"/>
          </p:cNvSpPr>
          <p:nvPr>
            <p:ph type="ftr" sz="quarter" idx="11"/>
          </p:nvPr>
        </p:nvSpPr>
        <p:spPr/>
        <p:txBody>
          <a:bodyPr/>
          <a:lstStyle/>
          <a:p>
            <a:endParaRPr lang="lv-LV"/>
          </a:p>
        </p:txBody>
      </p:sp>
      <p:sp>
        <p:nvSpPr>
          <p:cNvPr id="5" name="Slide Number Placeholder 4"/>
          <p:cNvSpPr>
            <a:spLocks noGrp="1"/>
          </p:cNvSpPr>
          <p:nvPr>
            <p:ph type="sldNum" sz="quarter" idx="12"/>
          </p:nvPr>
        </p:nvSpPr>
        <p:spPr/>
        <p:txBody>
          <a:bodyPr/>
          <a:lstStyle/>
          <a:p>
            <a:fld id="{43BE3834-34E4-425D-AA27-00EE5C553575}" type="slidenum">
              <a:rPr lang="lv-LV" smtClean="0"/>
              <a:t>‹#›</a:t>
            </a:fld>
            <a:endParaRPr lang="lv-LV"/>
          </a:p>
        </p:txBody>
      </p:sp>
    </p:spTree>
    <p:extLst>
      <p:ext uri="{BB962C8B-B14F-4D97-AF65-F5344CB8AC3E}">
        <p14:creationId xmlns:p14="http://schemas.microsoft.com/office/powerpoint/2010/main" val="18186943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F7D24EB-B95A-4B26-9FF3-8C7421275671}" type="datetimeFigureOut">
              <a:rPr lang="lv-LV" smtClean="0"/>
              <a:t>28.05.2024</a:t>
            </a:fld>
            <a:endParaRPr lang="lv-LV"/>
          </a:p>
        </p:txBody>
      </p:sp>
      <p:sp>
        <p:nvSpPr>
          <p:cNvPr id="3" name="Footer Placeholder 2"/>
          <p:cNvSpPr>
            <a:spLocks noGrp="1"/>
          </p:cNvSpPr>
          <p:nvPr>
            <p:ph type="ftr" sz="quarter" idx="11"/>
          </p:nvPr>
        </p:nvSpPr>
        <p:spPr/>
        <p:txBody>
          <a:bodyPr/>
          <a:lstStyle/>
          <a:p>
            <a:endParaRPr lang="lv-LV"/>
          </a:p>
        </p:txBody>
      </p:sp>
      <p:sp>
        <p:nvSpPr>
          <p:cNvPr id="4" name="Slide Number Placeholder 3"/>
          <p:cNvSpPr>
            <a:spLocks noGrp="1"/>
          </p:cNvSpPr>
          <p:nvPr>
            <p:ph type="sldNum" sz="quarter" idx="12"/>
          </p:nvPr>
        </p:nvSpPr>
        <p:spPr/>
        <p:txBody>
          <a:bodyPr/>
          <a:lstStyle/>
          <a:p>
            <a:fld id="{43BE3834-34E4-425D-AA27-00EE5C553575}" type="slidenum">
              <a:rPr lang="lv-LV" smtClean="0"/>
              <a:t>‹#›</a:t>
            </a:fld>
            <a:endParaRPr lang="lv-LV"/>
          </a:p>
        </p:txBody>
      </p:sp>
    </p:spTree>
    <p:extLst>
      <p:ext uri="{BB962C8B-B14F-4D97-AF65-F5344CB8AC3E}">
        <p14:creationId xmlns:p14="http://schemas.microsoft.com/office/powerpoint/2010/main" val="4806592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7"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2" name="Title 1"/>
          <p:cNvSpPr>
            <a:spLocks noGrp="1"/>
          </p:cNvSpPr>
          <p:nvPr>
            <p:ph type="title"/>
          </p:nvPr>
        </p:nvSpPr>
        <p:spPr>
          <a:xfrm>
            <a:off x="8337884" y="457199"/>
            <a:ext cx="3092115" cy="1196671"/>
          </a:xfrm>
        </p:spPr>
        <p:txBody>
          <a:bodyPr anchor="b">
            <a:normAutofit/>
          </a:bodyPr>
          <a:lstStyle>
            <a:lvl1pPr>
              <a:lnSpc>
                <a:spcPct val="100000"/>
              </a:lnSpc>
              <a:defRPr sz="1900" b="1" i="0" cap="all" spc="300" baseline="0">
                <a:solidFill>
                  <a:schemeClr val="accent1"/>
                </a:solidFill>
                <a:latin typeface="+mn-lt"/>
              </a:defRPr>
            </a:lvl1pPr>
          </a:lstStyle>
          <a:p>
            <a:r>
              <a:rPr lang="en-US"/>
              <a:t>Click to edit Master title style</a:t>
            </a:r>
            <a:endParaRPr lang="en-US" dirty="0"/>
          </a:p>
        </p:txBody>
      </p:sp>
      <p:sp>
        <p:nvSpPr>
          <p:cNvPr id="3" name="Content Placeholder 2"/>
          <p:cNvSpPr>
            <a:spLocks noGrp="1"/>
          </p:cNvSpPr>
          <p:nvPr>
            <p:ph idx="1"/>
          </p:nvPr>
        </p:nvSpPr>
        <p:spPr>
          <a:xfrm>
            <a:off x="765051" y="920377"/>
            <a:ext cx="6158418" cy="498512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37885" y="1741336"/>
            <a:ext cx="3092115"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65051" y="6375679"/>
            <a:ext cx="1233355" cy="348462"/>
          </a:xfrm>
        </p:spPr>
        <p:txBody>
          <a:bodyPr/>
          <a:lstStyle/>
          <a:p>
            <a:fld id="{CF7D24EB-B95A-4B26-9FF3-8C7421275671}" type="datetimeFigureOut">
              <a:rPr lang="lv-LV" smtClean="0"/>
              <a:t>28.05.2024</a:t>
            </a:fld>
            <a:endParaRPr lang="lv-LV"/>
          </a:p>
        </p:txBody>
      </p:sp>
      <p:sp>
        <p:nvSpPr>
          <p:cNvPr id="6" name="Footer Placeholder 5"/>
          <p:cNvSpPr>
            <a:spLocks noGrp="1"/>
          </p:cNvSpPr>
          <p:nvPr>
            <p:ph type="ftr" sz="quarter" idx="11"/>
          </p:nvPr>
        </p:nvSpPr>
        <p:spPr>
          <a:xfrm>
            <a:off x="2103620" y="6375679"/>
            <a:ext cx="3482179" cy="345796"/>
          </a:xfrm>
        </p:spPr>
        <p:txBody>
          <a:bodyPr/>
          <a:lstStyle/>
          <a:p>
            <a:endParaRPr lang="lv-LV"/>
          </a:p>
        </p:txBody>
      </p:sp>
      <p:sp>
        <p:nvSpPr>
          <p:cNvPr id="7" name="Slide Number Placeholder 6"/>
          <p:cNvSpPr>
            <a:spLocks noGrp="1"/>
          </p:cNvSpPr>
          <p:nvPr>
            <p:ph type="sldNum" sz="quarter" idx="12"/>
          </p:nvPr>
        </p:nvSpPr>
        <p:spPr>
          <a:xfrm>
            <a:off x="5691014" y="6375679"/>
            <a:ext cx="1232456" cy="345796"/>
          </a:xfrm>
        </p:spPr>
        <p:txBody>
          <a:bodyPr/>
          <a:lstStyle/>
          <a:p>
            <a:fld id="{43BE3834-34E4-425D-AA27-00EE5C553575}" type="slidenum">
              <a:rPr lang="lv-LV" smtClean="0"/>
              <a:t>‹#›</a:t>
            </a:fld>
            <a:endParaRPr lang="lv-LV"/>
          </a:p>
        </p:txBody>
      </p:sp>
      <p:sp>
        <p:nvSpPr>
          <p:cNvPr id="8" name="Rectangle 7"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464076632"/>
      </p:ext>
    </p:extLst>
  </p:cSld>
  <p:clrMapOvr>
    <a:masterClrMapping/>
  </p:clrMapOvr>
  <p:extLst>
    <p:ext uri="{DCECCB84-F9BA-43D5-87BE-67443E8EF086}">
      <p15:sldGuideLst xmlns:p15="http://schemas.microsoft.com/office/powerpoint/2012/main">
        <p15:guide id="1" orient="horz" pos="69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83464" y="0"/>
            <a:ext cx="7355585"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1"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12" name="Rectangle 11"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7883" y="457200"/>
            <a:ext cx="3092117" cy="1196670"/>
          </a:xfrm>
        </p:spPr>
        <p:txBody>
          <a:bodyPr anchor="b">
            <a:normAutofit/>
          </a:bodyPr>
          <a:lstStyle>
            <a:lvl1pPr>
              <a:lnSpc>
                <a:spcPct val="100000"/>
              </a:lnSpc>
              <a:defRPr sz="1900" b="1" i="0" spc="300" baseline="0">
                <a:solidFill>
                  <a:schemeClr val="accent1"/>
                </a:solidFill>
                <a:latin typeface="+mn-lt"/>
              </a:defRPr>
            </a:lvl1pPr>
          </a:lstStyle>
          <a:p>
            <a:r>
              <a:rPr lang="en-US"/>
              <a:t>Click to edit Master title style</a:t>
            </a:r>
            <a:endParaRPr lang="en-US" dirty="0"/>
          </a:p>
        </p:txBody>
      </p:sp>
      <p:sp>
        <p:nvSpPr>
          <p:cNvPr id="4" name="Text Placeholder 3"/>
          <p:cNvSpPr>
            <a:spLocks noGrp="1"/>
          </p:cNvSpPr>
          <p:nvPr>
            <p:ph type="body" sz="half" idx="2"/>
          </p:nvPr>
        </p:nvSpPr>
        <p:spPr>
          <a:xfrm>
            <a:off x="8337883" y="1741336"/>
            <a:ext cx="3092117"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65950" y="6375679"/>
            <a:ext cx="1232456" cy="348462"/>
          </a:xfrm>
        </p:spPr>
        <p:txBody>
          <a:bodyPr/>
          <a:lstStyle/>
          <a:p>
            <a:fld id="{CF7D24EB-B95A-4B26-9FF3-8C7421275671}" type="datetimeFigureOut">
              <a:rPr lang="lv-LV" smtClean="0"/>
              <a:t>28.05.2024</a:t>
            </a:fld>
            <a:endParaRPr lang="lv-LV"/>
          </a:p>
        </p:txBody>
      </p:sp>
      <p:sp>
        <p:nvSpPr>
          <p:cNvPr id="6" name="Footer Placeholder 5"/>
          <p:cNvSpPr>
            <a:spLocks noGrp="1"/>
          </p:cNvSpPr>
          <p:nvPr>
            <p:ph type="ftr" sz="quarter" idx="11"/>
          </p:nvPr>
        </p:nvSpPr>
        <p:spPr>
          <a:xfrm>
            <a:off x="2103621" y="6375679"/>
            <a:ext cx="3482178" cy="345796"/>
          </a:xfrm>
        </p:spPr>
        <p:txBody>
          <a:bodyPr/>
          <a:lstStyle/>
          <a:p>
            <a:endParaRPr lang="lv-LV"/>
          </a:p>
        </p:txBody>
      </p:sp>
      <p:sp>
        <p:nvSpPr>
          <p:cNvPr id="7" name="Slide Number Placeholder 6"/>
          <p:cNvSpPr>
            <a:spLocks noGrp="1"/>
          </p:cNvSpPr>
          <p:nvPr>
            <p:ph type="sldNum" sz="quarter" idx="12"/>
          </p:nvPr>
        </p:nvSpPr>
        <p:spPr>
          <a:xfrm>
            <a:off x="5687568" y="6375679"/>
            <a:ext cx="1234440" cy="345796"/>
          </a:xfrm>
        </p:spPr>
        <p:txBody>
          <a:bodyPr/>
          <a:lstStyle/>
          <a:p>
            <a:fld id="{43BE3834-34E4-425D-AA27-00EE5C553575}" type="slidenum">
              <a:rPr lang="lv-LV" smtClean="0"/>
              <a:t>‹#›</a:t>
            </a:fld>
            <a:endParaRPr lang="lv-LV"/>
          </a:p>
        </p:txBody>
      </p:sp>
    </p:spTree>
    <p:extLst>
      <p:ext uri="{BB962C8B-B14F-4D97-AF65-F5344CB8AC3E}">
        <p14:creationId xmlns:p14="http://schemas.microsoft.com/office/powerpoint/2010/main" val="42090080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1678" y="382385"/>
            <a:ext cx="10178322" cy="1492132"/>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251678" y="2286001"/>
            <a:ext cx="10178322" cy="359359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251678" y="6375679"/>
            <a:ext cx="2329722" cy="348462"/>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fld id="{CF7D24EB-B95A-4B26-9FF3-8C7421275671}" type="datetimeFigureOut">
              <a:rPr lang="lv-LV" smtClean="0"/>
              <a:t>28.05.2024</a:t>
            </a:fld>
            <a:endParaRPr lang="lv-LV"/>
          </a:p>
        </p:txBody>
      </p:sp>
      <p:sp>
        <p:nvSpPr>
          <p:cNvPr id="5" name="Footer Placeholder 4"/>
          <p:cNvSpPr>
            <a:spLocks noGrp="1"/>
          </p:cNvSpPr>
          <p:nvPr>
            <p:ph type="ftr" sz="quarter" idx="3"/>
          </p:nvPr>
        </p:nvSpPr>
        <p:spPr>
          <a:xfrm>
            <a:off x="4038600" y="6375679"/>
            <a:ext cx="4114800" cy="345796"/>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endParaRPr lang="lv-LV"/>
          </a:p>
        </p:txBody>
      </p:sp>
      <p:sp>
        <p:nvSpPr>
          <p:cNvPr id="6" name="Slide Number Placeholder 5"/>
          <p:cNvSpPr>
            <a:spLocks noGrp="1"/>
          </p:cNvSpPr>
          <p:nvPr>
            <p:ph type="sldNum" sz="quarter" idx="4"/>
          </p:nvPr>
        </p:nvSpPr>
        <p:spPr>
          <a:xfrm>
            <a:off x="8610601" y="6375679"/>
            <a:ext cx="2819399" cy="345796"/>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43BE3834-34E4-425D-AA27-00EE5C553575}" type="slidenum">
              <a:rPr lang="lv-LV" smtClean="0"/>
              <a:t>‹#›</a:t>
            </a:fld>
            <a:endParaRPr lang="lv-LV"/>
          </a:p>
        </p:txBody>
      </p:sp>
      <p:sp>
        <p:nvSpPr>
          <p:cNvPr id="11" name="Freeform 6" title="Left scallop edge"/>
          <p:cNvSpPr/>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sp>
      <p:sp>
        <p:nvSpPr>
          <p:cNvPr id="12" name="Rectangle 11" title="right edge border"/>
          <p:cNvSpPr/>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6127719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5100" kern="1200" cap="all" spc="200" baseline="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92">
          <p15:clr>
            <a:srgbClr val="F26B43"/>
          </p15:clr>
        </p15:guide>
        <p15:guide id="2" pos="7200">
          <p15:clr>
            <a:srgbClr val="F26B43"/>
          </p15:clr>
        </p15:guide>
        <p15:guide id="3" orient="horz" pos="4008">
          <p15:clr>
            <a:srgbClr val="F26B43"/>
          </p15:clr>
        </p15:guide>
        <p15:guide id="4" orient="horz" pos="1440">
          <p15:clr>
            <a:srgbClr val="F26B43"/>
          </p15:clr>
        </p15:guide>
        <p15:guide id="5" orient="horz" pos="3720">
          <p15:clr>
            <a:srgbClr val="F26B43"/>
          </p15:clr>
        </p15:guide>
        <p15:guide id="6" orient="horz" pos="2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88C7E18-A097-40D9-AF35-BD81BFE2B9B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a:extLst>
              <a:ext uri="{FF2B5EF4-FFF2-40B4-BE49-F238E27FC236}">
                <a16:creationId xmlns:a16="http://schemas.microsoft.com/office/drawing/2014/main" id="{3567DF19-5ED4-459B-9265-DED9283624E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DFD742E4-90A6-4609-984E-3811B418403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F7D24EB-B95A-4B26-9FF3-8C7421275671}" type="datetimeFigureOut">
              <a:rPr lang="lv-LV" smtClean="0"/>
              <a:t>28.05.2024</a:t>
            </a:fld>
            <a:endParaRPr lang="lv-LV"/>
          </a:p>
        </p:txBody>
      </p:sp>
      <p:sp>
        <p:nvSpPr>
          <p:cNvPr id="5" name="Footer Placeholder 4">
            <a:extLst>
              <a:ext uri="{FF2B5EF4-FFF2-40B4-BE49-F238E27FC236}">
                <a16:creationId xmlns:a16="http://schemas.microsoft.com/office/drawing/2014/main" id="{CE91C0AA-3A83-4583-831A-1B14E1929BB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a:extLst>
              <a:ext uri="{FF2B5EF4-FFF2-40B4-BE49-F238E27FC236}">
                <a16:creationId xmlns:a16="http://schemas.microsoft.com/office/drawing/2014/main" id="{1078EE73-A458-4F64-B8B9-5A2F336ACF6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3BE3834-34E4-425D-AA27-00EE5C553575}" type="slidenum">
              <a:rPr lang="lv-LV" smtClean="0"/>
              <a:t>‹#›</a:t>
            </a:fld>
            <a:endParaRPr lang="lv-LV"/>
          </a:p>
        </p:txBody>
      </p:sp>
    </p:spTree>
    <p:extLst>
      <p:ext uri="{BB962C8B-B14F-4D97-AF65-F5344CB8AC3E}">
        <p14:creationId xmlns:p14="http://schemas.microsoft.com/office/powerpoint/2010/main" val="357936125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9000" y="235955"/>
            <a:ext cx="10846662" cy="1172549"/>
          </a:xfrm>
        </p:spPr>
        <p:txBody>
          <a:bodyPr>
            <a:noAutofit/>
          </a:bodyPr>
          <a:lstStyle/>
          <a:p>
            <a:pPr algn="ctr"/>
            <a:r>
              <a:rPr lang="lv-LV" sz="2600" b="1" dirty="0">
                <a:latin typeface="Verdana" panose="020B0604030504040204" pitchFamily="34" charset="0"/>
                <a:ea typeface="Verdana" panose="020B0604030504040204" pitchFamily="34" charset="0"/>
                <a:cs typeface="Verdana" panose="020B0604030504040204" pitchFamily="34" charset="0"/>
              </a:rPr>
              <a:t>Notekūdeņu attīrīšanas iekārtas «Meldrukalns»(NAI), Kalngalē, Ādažu novadā</a:t>
            </a:r>
          </a:p>
        </p:txBody>
      </p:sp>
      <p:pic>
        <p:nvPicPr>
          <p:cNvPr id="3" name="Content Placeholder 2"/>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2701770" y="1530701"/>
            <a:ext cx="6788459" cy="5091344"/>
          </a:xfrm>
          <a:prstGeom prst="rect">
            <a:avLst/>
          </a:prstGeom>
          <a:ln>
            <a:noFill/>
          </a:ln>
          <a:effectLst>
            <a:outerShdw blurRad="292100" dist="139700" dir="2700000" algn="tl" rotWithShape="0">
              <a:srgbClr val="333333">
                <a:alpha val="65000"/>
              </a:srgbClr>
            </a:outerShdw>
          </a:effectLst>
        </p:spPr>
      </p:pic>
      <p:sp>
        <p:nvSpPr>
          <p:cNvPr id="6" name="TextBox 5">
            <a:extLst>
              <a:ext uri="{FF2B5EF4-FFF2-40B4-BE49-F238E27FC236}">
                <a16:creationId xmlns:a16="http://schemas.microsoft.com/office/drawing/2014/main" id="{5C09EBAD-2F59-4F3F-9239-666DA6B8E706}"/>
              </a:ext>
            </a:extLst>
          </p:cNvPr>
          <p:cNvSpPr txBox="1"/>
          <p:nvPr/>
        </p:nvSpPr>
        <p:spPr>
          <a:xfrm>
            <a:off x="5521910" y="6622045"/>
            <a:ext cx="1846555" cy="276999"/>
          </a:xfrm>
          <a:prstGeom prst="rect">
            <a:avLst/>
          </a:prstGeom>
          <a:noFill/>
        </p:spPr>
        <p:txBody>
          <a:bodyPr wrap="square" rtlCol="0">
            <a:spAutoFit/>
          </a:bodyPr>
          <a:lstStyle/>
          <a:p>
            <a:r>
              <a:rPr lang="lv-LV" sz="1200" dirty="0"/>
              <a:t>CARNIKAVA 2021</a:t>
            </a:r>
          </a:p>
        </p:txBody>
      </p:sp>
    </p:spTree>
    <p:extLst>
      <p:ext uri="{BB962C8B-B14F-4D97-AF65-F5344CB8AC3E}">
        <p14:creationId xmlns:p14="http://schemas.microsoft.com/office/powerpoint/2010/main" val="3188271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2" y="365127"/>
            <a:ext cx="10515600" cy="372812"/>
          </a:xfrm>
        </p:spPr>
        <p:txBody>
          <a:bodyPr>
            <a:noAutofit/>
          </a:bodyPr>
          <a:lstStyle/>
          <a:p>
            <a:pPr algn="ctr"/>
            <a:r>
              <a:rPr lang="lv-LV" sz="2800" b="1" i="1" u="sng" dirty="0">
                <a:latin typeface="Verdana" panose="020B0604030504040204" pitchFamily="34" charset="0"/>
                <a:ea typeface="Verdana" panose="020B0604030504040204" pitchFamily="34" charset="0"/>
                <a:cs typeface="Verdana" panose="020B0604030504040204" pitchFamily="34" charset="0"/>
              </a:rPr>
              <a:t>Esošā situācija</a:t>
            </a:r>
            <a:br>
              <a:rPr lang="lv-LV" sz="2800" dirty="0">
                <a:latin typeface="Verdana" panose="020B0604030504040204" pitchFamily="34" charset="0"/>
                <a:ea typeface="Verdana" panose="020B0604030504040204" pitchFamily="34" charset="0"/>
                <a:cs typeface="Verdana" panose="020B0604030504040204" pitchFamily="34" charset="0"/>
              </a:rPr>
            </a:br>
            <a:endParaRPr lang="lv-LV" sz="2800" b="1" dirty="0">
              <a:latin typeface="Verdana" panose="020B0604030504040204" pitchFamily="34" charset="0"/>
              <a:ea typeface="Verdana" panose="020B0604030504040204" pitchFamily="34" charset="0"/>
              <a:cs typeface="Verdana" panose="020B0604030504040204" pitchFamily="34" charset="0"/>
            </a:endParaRPr>
          </a:p>
        </p:txBody>
      </p:sp>
      <p:sp>
        <p:nvSpPr>
          <p:cNvPr id="4" name="Content Placeholder 3"/>
          <p:cNvSpPr>
            <a:spLocks noGrp="1"/>
          </p:cNvSpPr>
          <p:nvPr>
            <p:ph sz="half" idx="1"/>
          </p:nvPr>
        </p:nvSpPr>
        <p:spPr>
          <a:xfrm>
            <a:off x="971477" y="1070642"/>
            <a:ext cx="4546857" cy="5787358"/>
          </a:xfrm>
        </p:spPr>
        <p:txBody>
          <a:bodyPr>
            <a:noAutofit/>
          </a:bodyPr>
          <a:lstStyle/>
          <a:p>
            <a:pPr marL="514336" indent="-285750">
              <a:lnSpc>
                <a:spcPct val="115000"/>
              </a:lnSpc>
              <a:spcAft>
                <a:spcPts val="1000"/>
              </a:spcAft>
            </a:pPr>
            <a:r>
              <a:rPr lang="lv-LV" sz="1400" dirty="0">
                <a:latin typeface="Verdana" panose="020B0604030504040204" pitchFamily="34" charset="0"/>
                <a:ea typeface="Verdana" panose="020B0604030504040204" pitchFamily="34" charset="0"/>
                <a:cs typeface="Verdana" panose="020B0604030504040204" pitchFamily="34" charset="0"/>
              </a:rPr>
              <a:t>2013.gadā ERAF līdzfinansēta projekta ietvaros tika izbūvētas jaunas NAI ar jaudu 60 m³/</a:t>
            </a:r>
            <a:r>
              <a:rPr lang="lv-LV" sz="1400" dirty="0" err="1">
                <a:latin typeface="Verdana" panose="020B0604030504040204" pitchFamily="34" charset="0"/>
                <a:ea typeface="Verdana" panose="020B0604030504040204" pitchFamily="34" charset="0"/>
                <a:cs typeface="Verdana" panose="020B0604030504040204" pitchFamily="34" charset="0"/>
              </a:rPr>
              <a:t>dnn</a:t>
            </a:r>
            <a:r>
              <a:rPr lang="lv-LV" sz="1400" dirty="0">
                <a:latin typeface="Verdana" panose="020B0604030504040204" pitchFamily="34" charset="0"/>
                <a:ea typeface="Verdana" panose="020B0604030504040204" pitchFamily="34" charset="0"/>
                <a:cs typeface="Verdana" panose="020B0604030504040204" pitchFamily="34" charset="0"/>
              </a:rPr>
              <a:t>. </a:t>
            </a:r>
            <a:r>
              <a:rPr lang="lv-LV" sz="1400" dirty="0">
                <a:solidFill>
                  <a:srgbClr val="FF0000"/>
                </a:solidFill>
                <a:latin typeface="Verdana" panose="020B0604030504040204" pitchFamily="34" charset="0"/>
                <a:ea typeface="Verdana" panose="020B0604030504040204" pitchFamily="34" charset="0"/>
                <a:cs typeface="Verdana" panose="020B0604030504040204" pitchFamily="34" charset="0"/>
              </a:rPr>
              <a:t>Projektētā NAI jauda pēc cilvēku ekvivalenta (CE) 300.</a:t>
            </a:r>
          </a:p>
          <a:p>
            <a:pPr marL="514336" indent="-285750">
              <a:lnSpc>
                <a:spcPct val="115000"/>
              </a:lnSpc>
              <a:spcAft>
                <a:spcPts val="1000"/>
              </a:spcAft>
            </a:pPr>
            <a:r>
              <a:rPr lang="lv-LV" sz="1400" dirty="0">
                <a:latin typeface="Verdana" panose="020B0604030504040204" pitchFamily="34" charset="0"/>
                <a:ea typeface="Verdana" panose="020B0604030504040204" pitchFamily="34" charset="0"/>
                <a:cs typeface="Verdana" panose="020B0604030504040204" pitchFamily="34" charset="0"/>
              </a:rPr>
              <a:t>2013.gadā Kalngales ciema kanalizācijas sistēmai bija pieslēgtas 2 daudzdzīvokļu mājas un 77 individuālās pakalpojumu saņēma 155 Kalngales iedzīvotāji. </a:t>
            </a:r>
          </a:p>
          <a:p>
            <a:pPr marL="514336" indent="-285750">
              <a:lnSpc>
                <a:spcPct val="115000"/>
              </a:lnSpc>
              <a:spcAft>
                <a:spcPts val="1000"/>
              </a:spcAft>
            </a:pPr>
            <a:r>
              <a:rPr lang="lv-LV" sz="1400" dirty="0">
                <a:latin typeface="Verdana" panose="020B0604030504040204" pitchFamily="34" charset="0"/>
                <a:ea typeface="Verdana" panose="020B0604030504040204" pitchFamily="34" charset="0"/>
                <a:cs typeface="Verdana" panose="020B0604030504040204" pitchFamily="34" charset="0"/>
              </a:rPr>
              <a:t>2023.gadā NAI strādāja ar jaudu vidēji 94.7 m³/dnn., pieņemto notekūdeņu daudzums ir 34561m</a:t>
            </a:r>
            <a:r>
              <a:rPr lang="lv-LV" sz="1400" baseline="30000" dirty="0">
                <a:latin typeface="Verdana" panose="020B0604030504040204" pitchFamily="34" charset="0"/>
                <a:ea typeface="Verdana" panose="020B0604030504040204" pitchFamily="34" charset="0"/>
                <a:cs typeface="Verdana" panose="020B0604030504040204" pitchFamily="34" charset="0"/>
              </a:rPr>
              <a:t>3</a:t>
            </a:r>
            <a:r>
              <a:rPr lang="lv-LV" sz="1400" dirty="0">
                <a:latin typeface="Verdana" panose="020B0604030504040204" pitchFamily="34" charset="0"/>
                <a:ea typeface="Verdana" panose="020B0604030504040204" pitchFamily="34" charset="0"/>
                <a:cs typeface="Verdana" panose="020B0604030504040204" pitchFamily="34" charset="0"/>
              </a:rPr>
              <a:t>/gadā. </a:t>
            </a:r>
            <a:r>
              <a:rPr lang="lv-LV" sz="1400" dirty="0">
                <a:solidFill>
                  <a:srgbClr val="FF0000"/>
                </a:solidFill>
                <a:latin typeface="Verdana" panose="020B0604030504040204" pitchFamily="34" charset="0"/>
                <a:ea typeface="Verdana" panose="020B0604030504040204" pitchFamily="34" charset="0"/>
                <a:cs typeface="Verdana" panose="020B0604030504040204" pitchFamily="34" charset="0"/>
              </a:rPr>
              <a:t>Aprēķinātais </a:t>
            </a:r>
            <a:r>
              <a:rPr lang="fr-FR" sz="1400" dirty="0" err="1">
                <a:solidFill>
                  <a:srgbClr val="FF0000"/>
                </a:solidFill>
                <a:latin typeface="Verdana" panose="020B0604030504040204" pitchFamily="34" charset="0"/>
                <a:ea typeface="Verdana" panose="020B0604030504040204" pitchFamily="34" charset="0"/>
                <a:cs typeface="Verdana" panose="020B0604030504040204" pitchFamily="34" charset="0"/>
              </a:rPr>
              <a:t>cilvēku</a:t>
            </a:r>
            <a:r>
              <a:rPr lang="fr-FR" sz="1400" dirty="0">
                <a:solidFill>
                  <a:srgbClr val="FF0000"/>
                </a:solidFill>
                <a:latin typeface="Verdana" panose="020B0604030504040204" pitchFamily="34" charset="0"/>
                <a:ea typeface="Verdana" panose="020B0604030504040204" pitchFamily="34" charset="0"/>
                <a:cs typeface="Verdana" panose="020B0604030504040204" pitchFamily="34" charset="0"/>
              </a:rPr>
              <a:t> </a:t>
            </a:r>
            <a:r>
              <a:rPr lang="fr-FR" sz="1400" dirty="0" err="1">
                <a:solidFill>
                  <a:srgbClr val="FF0000"/>
                </a:solidFill>
                <a:latin typeface="Verdana" panose="020B0604030504040204" pitchFamily="34" charset="0"/>
                <a:ea typeface="Verdana" panose="020B0604030504040204" pitchFamily="34" charset="0"/>
                <a:cs typeface="Verdana" panose="020B0604030504040204" pitchFamily="34" charset="0"/>
              </a:rPr>
              <a:t>ekvivalent</a:t>
            </a:r>
            <a:r>
              <a:rPr lang="lv-LV" sz="1400" dirty="0">
                <a:solidFill>
                  <a:srgbClr val="FF0000"/>
                </a:solidFill>
                <a:latin typeface="Verdana" panose="020B0604030504040204" pitchFamily="34" charset="0"/>
                <a:ea typeface="Verdana" panose="020B0604030504040204" pitchFamily="34" charset="0"/>
                <a:cs typeface="Verdana" panose="020B0604030504040204" pitchFamily="34" charset="0"/>
              </a:rPr>
              <a:t>s</a:t>
            </a:r>
            <a:r>
              <a:rPr lang="fr-FR" sz="1400" dirty="0">
                <a:solidFill>
                  <a:srgbClr val="FF0000"/>
                </a:solidFill>
                <a:latin typeface="Verdana" panose="020B0604030504040204" pitchFamily="34" charset="0"/>
                <a:ea typeface="Verdana" panose="020B0604030504040204" pitchFamily="34" charset="0"/>
                <a:cs typeface="Verdana" panose="020B0604030504040204" pitchFamily="34" charset="0"/>
              </a:rPr>
              <a:t> (CE) 3</a:t>
            </a:r>
            <a:r>
              <a:rPr lang="lv-LV" sz="1400" dirty="0">
                <a:solidFill>
                  <a:srgbClr val="FF0000"/>
                </a:solidFill>
                <a:latin typeface="Verdana" panose="020B0604030504040204" pitchFamily="34" charset="0"/>
                <a:ea typeface="Verdana" panose="020B0604030504040204" pitchFamily="34" charset="0"/>
                <a:cs typeface="Verdana" panose="020B0604030504040204" pitchFamily="34" charset="0"/>
              </a:rPr>
              <a:t>40.  </a:t>
            </a:r>
          </a:p>
          <a:p>
            <a:pPr marL="514336" indent="-285750">
              <a:lnSpc>
                <a:spcPct val="115000"/>
              </a:lnSpc>
              <a:spcAft>
                <a:spcPts val="1000"/>
              </a:spcAft>
            </a:pPr>
            <a:r>
              <a:rPr lang="lv-LV" sz="1400" dirty="0">
                <a:latin typeface="Verdana" panose="020B0604030504040204" pitchFamily="34" charset="0"/>
                <a:ea typeface="Verdana" panose="020B0604030504040204" pitchFamily="34" charset="0"/>
                <a:cs typeface="Verdana" panose="020B0604030504040204" pitchFamily="34" charset="0"/>
              </a:rPr>
              <a:t>2023. gadā ciemata kanalizācijas sistēmai ir pieslēgtas 2 daudzdzīvokļu mājas un 121 individuālās dzīvojamās mājas, pakalpojumus saņem 363 Kalngales iedzīvotāji </a:t>
            </a:r>
            <a:br>
              <a:rPr lang="lv-LV" sz="1400" dirty="0">
                <a:latin typeface="Verdana" panose="020B0604030504040204" pitchFamily="34" charset="0"/>
                <a:ea typeface="Verdana" panose="020B0604030504040204" pitchFamily="34" charset="0"/>
                <a:cs typeface="Verdana" panose="020B0604030504040204" pitchFamily="34" charset="0"/>
              </a:rPr>
            </a:br>
            <a:r>
              <a:rPr lang="lv-LV" sz="1400" b="1" dirty="0">
                <a:solidFill>
                  <a:srgbClr val="FF0000"/>
                </a:solidFill>
                <a:latin typeface="Verdana" panose="020B0604030504040204" pitchFamily="34" charset="0"/>
                <a:ea typeface="Verdana" panose="020B0604030504040204" pitchFamily="34" charset="0"/>
                <a:cs typeface="Verdana" panose="020B0604030504040204" pitchFamily="34" charset="0"/>
              </a:rPr>
              <a:t>(+ 134% pret 2013. gadu)</a:t>
            </a:r>
          </a:p>
          <a:p>
            <a:pPr marL="0" indent="0">
              <a:buNone/>
            </a:pPr>
            <a:endParaRPr lang="lv-LV" sz="1401" dirty="0"/>
          </a:p>
        </p:txBody>
      </p:sp>
      <p:sp>
        <p:nvSpPr>
          <p:cNvPr id="10" name="TextBox 9">
            <a:extLst>
              <a:ext uri="{FF2B5EF4-FFF2-40B4-BE49-F238E27FC236}">
                <a16:creationId xmlns:a16="http://schemas.microsoft.com/office/drawing/2014/main" id="{25362A65-826C-4600-84E9-48A00BCDEE64}"/>
              </a:ext>
            </a:extLst>
          </p:cNvPr>
          <p:cNvSpPr txBox="1"/>
          <p:nvPr/>
        </p:nvSpPr>
        <p:spPr>
          <a:xfrm>
            <a:off x="5567082" y="5569543"/>
            <a:ext cx="6180356" cy="923330"/>
          </a:xfrm>
          <a:prstGeom prst="rect">
            <a:avLst/>
          </a:prstGeom>
          <a:noFill/>
        </p:spPr>
        <p:txBody>
          <a:bodyPr wrap="square" rtlCol="0">
            <a:spAutoFit/>
          </a:bodyPr>
          <a:lstStyle/>
          <a:p>
            <a:r>
              <a:rPr lang="lv-LV" i="1" dirty="0"/>
              <a:t>Uz 2024. gada 1.maiju nav pieslēgtas 22 mazstāvu apbūves dzīvojamās ēkas, kurās kopumā pastāvīgi dzīvoja ne mazāk kā 66 iedzīvotāji</a:t>
            </a:r>
            <a:endParaRPr lang="en-US" i="1" dirty="0"/>
          </a:p>
        </p:txBody>
      </p:sp>
      <p:graphicFrame>
        <p:nvGraphicFramePr>
          <p:cNvPr id="3" name="Chart 2">
            <a:extLst>
              <a:ext uri="{FF2B5EF4-FFF2-40B4-BE49-F238E27FC236}">
                <a16:creationId xmlns:a16="http://schemas.microsoft.com/office/drawing/2014/main" id="{1B33F24E-7C55-5292-AAC8-133BD358D0BC}"/>
              </a:ext>
            </a:extLst>
          </p:cNvPr>
          <p:cNvGraphicFramePr>
            <a:graphicFrameLocks/>
          </p:cNvGraphicFramePr>
          <p:nvPr>
            <p:extLst>
              <p:ext uri="{D42A27DB-BD31-4B8C-83A1-F6EECF244321}">
                <p14:modId xmlns:p14="http://schemas.microsoft.com/office/powerpoint/2010/main" val="3160168080"/>
              </p:ext>
            </p:extLst>
          </p:nvPr>
        </p:nvGraphicFramePr>
        <p:xfrm>
          <a:off x="5518334" y="1642353"/>
          <a:ext cx="5972177" cy="3573293"/>
        </p:xfrm>
        <a:graphic>
          <a:graphicData uri="http://schemas.openxmlformats.org/drawingml/2006/chart">
            <c:chart xmlns:c="http://schemas.openxmlformats.org/drawingml/2006/chart" xmlns:r="http://schemas.openxmlformats.org/officeDocument/2006/relationships" r:id="rId2"/>
          </a:graphicData>
        </a:graphic>
      </p:graphicFrame>
      <p:cxnSp>
        <p:nvCxnSpPr>
          <p:cNvPr id="8" name="Straight Connector 7">
            <a:extLst>
              <a:ext uri="{FF2B5EF4-FFF2-40B4-BE49-F238E27FC236}">
                <a16:creationId xmlns:a16="http://schemas.microsoft.com/office/drawing/2014/main" id="{0FB38F79-DD2E-455D-A475-359DF92EC6C3}"/>
              </a:ext>
            </a:extLst>
          </p:cNvPr>
          <p:cNvCxnSpPr>
            <a:cxnSpLocks/>
          </p:cNvCxnSpPr>
          <p:nvPr/>
        </p:nvCxnSpPr>
        <p:spPr>
          <a:xfrm>
            <a:off x="6096000" y="4053402"/>
            <a:ext cx="5295588" cy="0"/>
          </a:xfrm>
          <a:prstGeom prst="line">
            <a:avLst/>
          </a:prstGeom>
          <a:ln w="57150">
            <a:solidFill>
              <a:srgbClr val="FF0000"/>
            </a:solidFill>
            <a:prstDash val="sysDash"/>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A8A1069C-EA51-4E74-9B66-54FD0D058E86}"/>
              </a:ext>
            </a:extLst>
          </p:cNvPr>
          <p:cNvSpPr txBox="1"/>
          <p:nvPr/>
        </p:nvSpPr>
        <p:spPr>
          <a:xfrm>
            <a:off x="8126957" y="4012725"/>
            <a:ext cx="3226845" cy="307777"/>
          </a:xfrm>
          <a:prstGeom prst="rect">
            <a:avLst/>
          </a:prstGeom>
          <a:noFill/>
        </p:spPr>
        <p:txBody>
          <a:bodyPr wrap="none" rtlCol="0">
            <a:spAutoFit/>
          </a:bodyPr>
          <a:lstStyle/>
          <a:p>
            <a:r>
              <a:rPr lang="lv-LV" sz="1400" dirty="0">
                <a:solidFill>
                  <a:srgbClr val="FF0000"/>
                </a:solidFill>
              </a:rPr>
              <a:t>Max. optimālā hidrauliskā slodze (m</a:t>
            </a:r>
            <a:r>
              <a:rPr lang="lv-LV" sz="1400" baseline="30000" dirty="0">
                <a:solidFill>
                  <a:srgbClr val="FF0000"/>
                </a:solidFill>
              </a:rPr>
              <a:t>3</a:t>
            </a:r>
            <a:r>
              <a:rPr lang="lv-LV" sz="1400" dirty="0">
                <a:solidFill>
                  <a:srgbClr val="FF0000"/>
                </a:solidFill>
              </a:rPr>
              <a:t>/dnn)</a:t>
            </a:r>
            <a:endParaRPr lang="en-US" sz="1400" dirty="0">
              <a:solidFill>
                <a:srgbClr val="FF0000"/>
              </a:solidFill>
            </a:endParaRPr>
          </a:p>
        </p:txBody>
      </p:sp>
    </p:spTree>
    <p:extLst>
      <p:ext uri="{BB962C8B-B14F-4D97-AF65-F5344CB8AC3E}">
        <p14:creationId xmlns:p14="http://schemas.microsoft.com/office/powerpoint/2010/main" val="17054937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838200" y="549454"/>
            <a:ext cx="10515600" cy="372812"/>
          </a:xfrm>
        </p:spPr>
        <p:txBody>
          <a:bodyPr>
            <a:noAutofit/>
          </a:bodyPr>
          <a:lstStyle/>
          <a:p>
            <a:pPr algn="ctr"/>
            <a:r>
              <a:rPr lang="lv-LV" sz="2800" b="1" i="1" u="sng" dirty="0">
                <a:latin typeface="Verdana" panose="020B0604030504040204" pitchFamily="34" charset="0"/>
                <a:ea typeface="Verdana" panose="020B0604030504040204" pitchFamily="34" charset="0"/>
                <a:cs typeface="Verdana" panose="020B0604030504040204" pitchFamily="34" charset="0"/>
              </a:rPr>
              <a:t>PLĀNOTĀ KALNGALES CIEMA ATTĪSTĪBA (I)</a:t>
            </a:r>
          </a:p>
        </p:txBody>
      </p:sp>
      <p:sp>
        <p:nvSpPr>
          <p:cNvPr id="2" name="TextBox 1">
            <a:extLst>
              <a:ext uri="{FF2B5EF4-FFF2-40B4-BE49-F238E27FC236}">
                <a16:creationId xmlns:a16="http://schemas.microsoft.com/office/drawing/2014/main" id="{11BA7DF4-D1C1-405E-A05B-9BEE76AB9A38}"/>
              </a:ext>
            </a:extLst>
          </p:cNvPr>
          <p:cNvSpPr txBox="1"/>
          <p:nvPr/>
        </p:nvSpPr>
        <p:spPr>
          <a:xfrm>
            <a:off x="7718611" y="1188877"/>
            <a:ext cx="4338917" cy="5909310"/>
          </a:xfrm>
          <a:prstGeom prst="rect">
            <a:avLst/>
          </a:prstGeom>
          <a:noFill/>
        </p:spPr>
        <p:txBody>
          <a:bodyPr wrap="square" rtlCol="0">
            <a:spAutoFit/>
          </a:bodyPr>
          <a:lstStyle/>
          <a:p>
            <a:r>
              <a:rPr lang="lv-LV" b="1" dirty="0"/>
              <a:t>Teritorijā “Langaskrasti-2” ir izbūvēti centralizētie kanalizācijas tīkli. Laikā kopš 2021. gada aprīļa 12 zemesgabalu īpašnieki ir saņēmuši tehniskos noteikumus ēku projektēšanai un uzsākuši būvniecību.</a:t>
            </a:r>
          </a:p>
          <a:p>
            <a:endParaRPr lang="lv-LV" b="1" dirty="0"/>
          </a:p>
          <a:p>
            <a:r>
              <a:rPr lang="lv-LV" b="1" dirty="0"/>
              <a:t>11 īpašumi uz būvniecības laiku ir pieslēgušies ūdensvadam un ir noslēgts komunālo pakalpojumu līgums. Ekspluatācijā ir nodotas 5 ēkas. </a:t>
            </a:r>
          </a:p>
          <a:p>
            <a:endParaRPr lang="lv-LV" dirty="0"/>
          </a:p>
          <a:p>
            <a:r>
              <a:rPr lang="lv-LV" dirty="0"/>
              <a:t>Īpašuma “Langaskrasti-1” jau ir izbūvētas asfaltētas ielas un notiek mazstāvu māju būvniecība, taču šeit tiek izmantoti vietējie decentralizētās kanalizācijas risinājumi. Vienlaikus tas neizslēdz iespēju, ka nākotnē arī šo 63 zemesgabalu īpašnieki varētu vēlēties pieslēgties centralizētajiem kanalizācijas tīkliem.</a:t>
            </a:r>
          </a:p>
          <a:p>
            <a:endParaRPr lang="lv-LV" dirty="0"/>
          </a:p>
          <a:p>
            <a:endParaRPr lang="en-US" dirty="0"/>
          </a:p>
        </p:txBody>
      </p:sp>
      <p:grpSp>
        <p:nvGrpSpPr>
          <p:cNvPr id="7" name="Group 6">
            <a:extLst>
              <a:ext uri="{FF2B5EF4-FFF2-40B4-BE49-F238E27FC236}">
                <a16:creationId xmlns:a16="http://schemas.microsoft.com/office/drawing/2014/main" id="{6460C82C-E578-E7C1-F725-D5BCCCAC7130}"/>
              </a:ext>
            </a:extLst>
          </p:cNvPr>
          <p:cNvGrpSpPr/>
          <p:nvPr/>
        </p:nvGrpSpPr>
        <p:grpSpPr>
          <a:xfrm>
            <a:off x="134472" y="1237129"/>
            <a:ext cx="7584139" cy="5363177"/>
            <a:chOff x="134472" y="1237129"/>
            <a:chExt cx="7584139" cy="5363177"/>
          </a:xfrm>
        </p:grpSpPr>
        <p:pic>
          <p:nvPicPr>
            <p:cNvPr id="4" name="Picture 3">
              <a:extLst>
                <a:ext uri="{FF2B5EF4-FFF2-40B4-BE49-F238E27FC236}">
                  <a16:creationId xmlns:a16="http://schemas.microsoft.com/office/drawing/2014/main" id="{95F87472-9FB6-EF42-CAEE-507B1E96428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4472" y="1237129"/>
              <a:ext cx="7584139" cy="5363177"/>
            </a:xfrm>
            <a:prstGeom prst="rect">
              <a:avLst/>
            </a:prstGeom>
          </p:spPr>
        </p:pic>
        <p:sp>
          <p:nvSpPr>
            <p:cNvPr id="10" name="Freeform: Shape 9">
              <a:extLst>
                <a:ext uri="{FF2B5EF4-FFF2-40B4-BE49-F238E27FC236}">
                  <a16:creationId xmlns:a16="http://schemas.microsoft.com/office/drawing/2014/main" id="{FF267D52-F305-4D88-BD9C-2CBD3C423A2D}"/>
                </a:ext>
              </a:extLst>
            </p:cNvPr>
            <p:cNvSpPr/>
            <p:nvPr/>
          </p:nvSpPr>
          <p:spPr>
            <a:xfrm>
              <a:off x="3002897" y="3998259"/>
              <a:ext cx="1344706" cy="1578629"/>
            </a:xfrm>
            <a:custGeom>
              <a:avLst/>
              <a:gdLst>
                <a:gd name="connsiteX0" fmla="*/ 0 w 1344706"/>
                <a:gd name="connsiteY0" fmla="*/ 457200 h 1622612"/>
                <a:gd name="connsiteX1" fmla="*/ 358588 w 1344706"/>
                <a:gd name="connsiteY1" fmla="*/ 0 h 1622612"/>
                <a:gd name="connsiteX2" fmla="*/ 1344706 w 1344706"/>
                <a:gd name="connsiteY2" fmla="*/ 950259 h 1622612"/>
                <a:gd name="connsiteX3" fmla="*/ 744070 w 1344706"/>
                <a:gd name="connsiteY3" fmla="*/ 1622612 h 1622612"/>
                <a:gd name="connsiteX4" fmla="*/ 340659 w 1344706"/>
                <a:gd name="connsiteY4" fmla="*/ 1461247 h 1622612"/>
                <a:gd name="connsiteX5" fmla="*/ 17929 w 1344706"/>
                <a:gd name="connsiteY5" fmla="*/ 1102659 h 1622612"/>
                <a:gd name="connsiteX6" fmla="*/ 107576 w 1344706"/>
                <a:gd name="connsiteY6" fmla="*/ 878541 h 1622612"/>
                <a:gd name="connsiteX7" fmla="*/ 107576 w 1344706"/>
                <a:gd name="connsiteY7" fmla="*/ 690282 h 1622612"/>
                <a:gd name="connsiteX8" fmla="*/ 71717 w 1344706"/>
                <a:gd name="connsiteY8" fmla="*/ 591670 h 1622612"/>
                <a:gd name="connsiteX9" fmla="*/ 0 w 1344706"/>
                <a:gd name="connsiteY9" fmla="*/ 457200 h 1622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44706" h="1622612">
                  <a:moveTo>
                    <a:pt x="0" y="457200"/>
                  </a:moveTo>
                  <a:lnTo>
                    <a:pt x="358588" y="0"/>
                  </a:lnTo>
                  <a:lnTo>
                    <a:pt x="1344706" y="950259"/>
                  </a:lnTo>
                  <a:lnTo>
                    <a:pt x="744070" y="1622612"/>
                  </a:lnTo>
                  <a:lnTo>
                    <a:pt x="340659" y="1461247"/>
                  </a:lnTo>
                  <a:lnTo>
                    <a:pt x="17929" y="1102659"/>
                  </a:lnTo>
                  <a:lnTo>
                    <a:pt x="107576" y="878541"/>
                  </a:lnTo>
                  <a:lnTo>
                    <a:pt x="107576" y="690282"/>
                  </a:lnTo>
                  <a:lnTo>
                    <a:pt x="71717" y="591670"/>
                  </a:lnTo>
                  <a:lnTo>
                    <a:pt x="0" y="457200"/>
                  </a:lnTo>
                  <a:close/>
                </a:path>
              </a:pathLst>
            </a:custGeom>
            <a:solidFill>
              <a:srgbClr val="FFFF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28820205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838200" y="549454"/>
            <a:ext cx="10515600" cy="372812"/>
          </a:xfrm>
        </p:spPr>
        <p:txBody>
          <a:bodyPr>
            <a:noAutofit/>
          </a:bodyPr>
          <a:lstStyle/>
          <a:p>
            <a:pPr algn="ctr"/>
            <a:r>
              <a:rPr lang="lv-LV" sz="2800" b="1" i="1" u="sng" dirty="0">
                <a:latin typeface="Verdana" panose="020B0604030504040204" pitchFamily="34" charset="0"/>
                <a:ea typeface="Verdana" panose="020B0604030504040204" pitchFamily="34" charset="0"/>
                <a:cs typeface="Verdana" panose="020B0604030504040204" pitchFamily="34" charset="0"/>
              </a:rPr>
              <a:t>PLĀNOTĀ KALNGALES CIEMA ATTĪSTĪBA (II)</a:t>
            </a:r>
          </a:p>
        </p:txBody>
      </p:sp>
      <p:sp>
        <p:nvSpPr>
          <p:cNvPr id="2" name="TextBox 1">
            <a:extLst>
              <a:ext uri="{FF2B5EF4-FFF2-40B4-BE49-F238E27FC236}">
                <a16:creationId xmlns:a16="http://schemas.microsoft.com/office/drawing/2014/main" id="{11BA7DF4-D1C1-405E-A05B-9BEE76AB9A38}"/>
              </a:ext>
            </a:extLst>
          </p:cNvPr>
          <p:cNvSpPr txBox="1"/>
          <p:nvPr/>
        </p:nvSpPr>
        <p:spPr>
          <a:xfrm>
            <a:off x="7718611" y="1188877"/>
            <a:ext cx="4338917" cy="646331"/>
          </a:xfrm>
          <a:prstGeom prst="rect">
            <a:avLst/>
          </a:prstGeom>
          <a:noFill/>
        </p:spPr>
        <p:txBody>
          <a:bodyPr wrap="square" rtlCol="0">
            <a:spAutoFit/>
          </a:bodyPr>
          <a:lstStyle/>
          <a:p>
            <a:endParaRPr lang="lv-LV" dirty="0"/>
          </a:p>
          <a:p>
            <a:endParaRPr lang="en-US" dirty="0"/>
          </a:p>
        </p:txBody>
      </p:sp>
      <p:sp>
        <p:nvSpPr>
          <p:cNvPr id="7" name="TextBox 6">
            <a:extLst>
              <a:ext uri="{FF2B5EF4-FFF2-40B4-BE49-F238E27FC236}">
                <a16:creationId xmlns:a16="http://schemas.microsoft.com/office/drawing/2014/main" id="{209D2BE4-B65C-4D58-86F7-92C350C15F07}"/>
              </a:ext>
            </a:extLst>
          </p:cNvPr>
          <p:cNvSpPr txBox="1"/>
          <p:nvPr/>
        </p:nvSpPr>
        <p:spPr>
          <a:xfrm>
            <a:off x="7718611" y="1188877"/>
            <a:ext cx="4338917" cy="4816703"/>
          </a:xfrm>
          <a:prstGeom prst="rect">
            <a:avLst/>
          </a:prstGeom>
          <a:noFill/>
        </p:spPr>
        <p:txBody>
          <a:bodyPr wrap="square" rtlCol="0">
            <a:spAutoFit/>
          </a:bodyPr>
          <a:lstStyle/>
          <a:p>
            <a:r>
              <a:rPr lang="lv-LV" sz="1700" b="1" dirty="0"/>
              <a:t>Zemesgabals “Jaunmeldri”, kurā plānoti 56 īpašumi. Ir diezgan ticams, ka šie zemesgabali varētu vismaz daļēji tikt apbūvēti laika posmā līdz 2030.gadam.</a:t>
            </a:r>
          </a:p>
          <a:p>
            <a:endParaRPr lang="lv-LV" sz="1700" dirty="0"/>
          </a:p>
          <a:p>
            <a:r>
              <a:rPr lang="lv-LV" sz="1700" dirty="0"/>
              <a:t>Īpašumu “Juču pļava” un Nr. 8052 007 0929 attīstība ir relatīvi neskaidra esošajā situācijā, tāpēc ar šiem īpašumiem saistītās iespējamās notekūdeņu plūsmas nav iekļautas Projekta 1. kārtas notekūdeņu slodzes aprēķinos.</a:t>
            </a:r>
          </a:p>
          <a:p>
            <a:endParaRPr lang="lv-LV" sz="1700" b="1" dirty="0"/>
          </a:p>
          <a:p>
            <a:r>
              <a:rPr lang="lv-LV" sz="1700" dirty="0"/>
              <a:t>Šo īpašumu notekūdeņu plūsmu apkalpošanai būtu jāveic NAI paplašināšanas 2. kārta.</a:t>
            </a:r>
          </a:p>
          <a:p>
            <a:endParaRPr lang="lv-LV" sz="1700" dirty="0"/>
          </a:p>
          <a:p>
            <a:r>
              <a:rPr lang="lv-LV" sz="1700" dirty="0"/>
              <a:t>Pie prognozētā attīstības scenārija un 50% infiltrācijas, nepieciešamā hidrauliskās slodzes kapacitāte dubultosies tuvāko 6 – 8 gadu laikā. </a:t>
            </a:r>
          </a:p>
          <a:p>
            <a:endParaRPr lang="en-US" dirty="0"/>
          </a:p>
        </p:txBody>
      </p:sp>
      <p:grpSp>
        <p:nvGrpSpPr>
          <p:cNvPr id="8" name="Group 7">
            <a:extLst>
              <a:ext uri="{FF2B5EF4-FFF2-40B4-BE49-F238E27FC236}">
                <a16:creationId xmlns:a16="http://schemas.microsoft.com/office/drawing/2014/main" id="{D94AD3A4-D4A8-9433-417A-C3F87EFA97E0}"/>
              </a:ext>
            </a:extLst>
          </p:cNvPr>
          <p:cNvGrpSpPr/>
          <p:nvPr/>
        </p:nvGrpSpPr>
        <p:grpSpPr>
          <a:xfrm>
            <a:off x="38565" y="1188877"/>
            <a:ext cx="7680046" cy="5430998"/>
            <a:chOff x="38565" y="1188877"/>
            <a:chExt cx="7680046" cy="5430998"/>
          </a:xfrm>
        </p:grpSpPr>
        <p:pic>
          <p:nvPicPr>
            <p:cNvPr id="3" name="Picture 2">
              <a:extLst>
                <a:ext uri="{FF2B5EF4-FFF2-40B4-BE49-F238E27FC236}">
                  <a16:creationId xmlns:a16="http://schemas.microsoft.com/office/drawing/2014/main" id="{CBEF0E52-A307-4FC8-8534-0125F0CF16E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565" y="1188877"/>
              <a:ext cx="7680046" cy="5430998"/>
            </a:xfrm>
            <a:prstGeom prst="rect">
              <a:avLst/>
            </a:prstGeom>
          </p:spPr>
        </p:pic>
        <p:sp>
          <p:nvSpPr>
            <p:cNvPr id="4" name="Freeform: Shape 3">
              <a:extLst>
                <a:ext uri="{FF2B5EF4-FFF2-40B4-BE49-F238E27FC236}">
                  <a16:creationId xmlns:a16="http://schemas.microsoft.com/office/drawing/2014/main" id="{A9CC52F6-FDED-4E8F-B979-3F6AD70896D5}"/>
                </a:ext>
              </a:extLst>
            </p:cNvPr>
            <p:cNvSpPr/>
            <p:nvPr/>
          </p:nvSpPr>
          <p:spPr>
            <a:xfrm>
              <a:off x="3648075" y="3130549"/>
              <a:ext cx="1462088" cy="1430269"/>
            </a:xfrm>
            <a:custGeom>
              <a:avLst/>
              <a:gdLst>
                <a:gd name="connsiteX0" fmla="*/ 0 w 1431235"/>
                <a:gd name="connsiteY0" fmla="*/ 526774 h 1451113"/>
                <a:gd name="connsiteX1" fmla="*/ 357809 w 1431235"/>
                <a:gd name="connsiteY1" fmla="*/ 0 h 1451113"/>
                <a:gd name="connsiteX2" fmla="*/ 1431235 w 1431235"/>
                <a:gd name="connsiteY2" fmla="*/ 884583 h 1451113"/>
                <a:gd name="connsiteX3" fmla="*/ 983974 w 1431235"/>
                <a:gd name="connsiteY3" fmla="*/ 1451113 h 1451113"/>
                <a:gd name="connsiteX4" fmla="*/ 0 w 1431235"/>
                <a:gd name="connsiteY4" fmla="*/ 526774 h 14511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1235" h="1451113">
                  <a:moveTo>
                    <a:pt x="0" y="526774"/>
                  </a:moveTo>
                  <a:lnTo>
                    <a:pt x="357809" y="0"/>
                  </a:lnTo>
                  <a:lnTo>
                    <a:pt x="1431235" y="884583"/>
                  </a:lnTo>
                  <a:lnTo>
                    <a:pt x="983974" y="1451113"/>
                  </a:lnTo>
                  <a:lnTo>
                    <a:pt x="0" y="526774"/>
                  </a:lnTo>
                  <a:close/>
                </a:path>
              </a:pathLst>
            </a:custGeom>
            <a:solidFill>
              <a:srgbClr val="FFFF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6848731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838200" y="549454"/>
            <a:ext cx="10515600" cy="372812"/>
          </a:xfrm>
        </p:spPr>
        <p:txBody>
          <a:bodyPr>
            <a:noAutofit/>
          </a:bodyPr>
          <a:lstStyle/>
          <a:p>
            <a:pPr algn="ctr"/>
            <a:r>
              <a:rPr lang="lv-LV" sz="2800" b="1" i="1" u="sng" dirty="0">
                <a:latin typeface="Verdana" panose="020B0604030504040204" pitchFamily="34" charset="0"/>
                <a:ea typeface="Verdana" panose="020B0604030504040204" pitchFamily="34" charset="0"/>
                <a:cs typeface="Verdana" panose="020B0604030504040204" pitchFamily="34" charset="0"/>
              </a:rPr>
              <a:t>PROGNOZĒTIE SAVĀKTIE NOTEKŪDEŅI (I)</a:t>
            </a:r>
          </a:p>
        </p:txBody>
      </p:sp>
      <p:sp>
        <p:nvSpPr>
          <p:cNvPr id="2" name="TextBox 1">
            <a:extLst>
              <a:ext uri="{FF2B5EF4-FFF2-40B4-BE49-F238E27FC236}">
                <a16:creationId xmlns:a16="http://schemas.microsoft.com/office/drawing/2014/main" id="{11BA7DF4-D1C1-405E-A05B-9BEE76AB9A38}"/>
              </a:ext>
            </a:extLst>
          </p:cNvPr>
          <p:cNvSpPr txBox="1"/>
          <p:nvPr/>
        </p:nvSpPr>
        <p:spPr>
          <a:xfrm>
            <a:off x="7718611" y="1188877"/>
            <a:ext cx="4338917" cy="646331"/>
          </a:xfrm>
          <a:prstGeom prst="rect">
            <a:avLst/>
          </a:prstGeom>
          <a:noFill/>
        </p:spPr>
        <p:txBody>
          <a:bodyPr wrap="square" rtlCol="0">
            <a:spAutoFit/>
          </a:bodyPr>
          <a:lstStyle/>
          <a:p>
            <a:endParaRPr lang="lv-LV" dirty="0"/>
          </a:p>
          <a:p>
            <a:endParaRPr lang="en-US" dirty="0"/>
          </a:p>
        </p:txBody>
      </p:sp>
      <p:sp>
        <p:nvSpPr>
          <p:cNvPr id="7" name="TextBox 6">
            <a:extLst>
              <a:ext uri="{FF2B5EF4-FFF2-40B4-BE49-F238E27FC236}">
                <a16:creationId xmlns:a16="http://schemas.microsoft.com/office/drawing/2014/main" id="{209D2BE4-B65C-4D58-86F7-92C350C15F07}"/>
              </a:ext>
            </a:extLst>
          </p:cNvPr>
          <p:cNvSpPr txBox="1"/>
          <p:nvPr/>
        </p:nvSpPr>
        <p:spPr>
          <a:xfrm>
            <a:off x="7718611" y="1188877"/>
            <a:ext cx="4338917" cy="4247317"/>
          </a:xfrm>
          <a:prstGeom prst="rect">
            <a:avLst/>
          </a:prstGeom>
          <a:noFill/>
        </p:spPr>
        <p:txBody>
          <a:bodyPr wrap="square" rtlCol="0">
            <a:spAutoFit/>
          </a:bodyPr>
          <a:lstStyle/>
          <a:p>
            <a:r>
              <a:rPr lang="lv-LV" b="1" dirty="0"/>
              <a:t>Pieņēmumi:</a:t>
            </a:r>
          </a:p>
          <a:p>
            <a:endParaRPr lang="lv-LV" dirty="0"/>
          </a:p>
          <a:p>
            <a:pPr marL="342900" indent="-342900">
              <a:buAutoNum type="arabicParenBoth"/>
            </a:pPr>
            <a:r>
              <a:rPr lang="lv-LV" dirty="0"/>
              <a:t>Esošā apbūve pakāpeniski turpina pieslēgties centralizētajiem kanalizācijas tīkliem (CKS);</a:t>
            </a:r>
          </a:p>
          <a:p>
            <a:pPr marL="342900" indent="-342900">
              <a:buAutoNum type="arabicParenBoth"/>
            </a:pPr>
            <a:r>
              <a:rPr lang="lv-LV" dirty="0"/>
              <a:t>«Langaskrasti-2» tiek pieslēgtas CKS pilnībā līdz 2030. gadam (visi zemesgabali ir pārdoti);</a:t>
            </a:r>
          </a:p>
          <a:p>
            <a:pPr marL="342900" indent="-342900">
              <a:buAutoNum type="arabicParenBoth"/>
            </a:pPr>
            <a:r>
              <a:rPr lang="lv-LV" dirty="0"/>
              <a:t>«Jaunmeldros» aktīvākā jaunu pieslēgumu izveide CKS notiek laika posmā no 2026. līdz 2030. gadam. </a:t>
            </a:r>
          </a:p>
          <a:p>
            <a:pPr marL="342900" indent="-342900">
              <a:buAutoNum type="arabicParenBoth"/>
            </a:pPr>
            <a:endParaRPr lang="lv-LV" dirty="0"/>
          </a:p>
          <a:p>
            <a:pPr marL="342900" indent="-342900">
              <a:buAutoNum type="arabicParenBoth"/>
            </a:pPr>
            <a:r>
              <a:rPr lang="lv-LV" dirty="0"/>
              <a:t>Vidējais patēriņš uz 1 mājsaimniecību -0.29 m</a:t>
            </a:r>
            <a:r>
              <a:rPr lang="lv-LV" baseline="30000" dirty="0"/>
              <a:t>3</a:t>
            </a:r>
            <a:r>
              <a:rPr lang="lv-LV" dirty="0"/>
              <a:t>/dnn jeb ~9 m</a:t>
            </a:r>
            <a:r>
              <a:rPr lang="lv-LV" baseline="30000" dirty="0"/>
              <a:t>3</a:t>
            </a:r>
            <a:r>
              <a:rPr lang="lv-LV" dirty="0"/>
              <a:t> mēnesī.</a:t>
            </a:r>
          </a:p>
          <a:p>
            <a:pPr marL="342900" indent="-342900">
              <a:buAutoNum type="arabicParenBoth"/>
            </a:pPr>
            <a:endParaRPr lang="en-US" dirty="0"/>
          </a:p>
        </p:txBody>
      </p:sp>
      <p:graphicFrame>
        <p:nvGraphicFramePr>
          <p:cNvPr id="4" name="Table 3">
            <a:extLst>
              <a:ext uri="{FF2B5EF4-FFF2-40B4-BE49-F238E27FC236}">
                <a16:creationId xmlns:a16="http://schemas.microsoft.com/office/drawing/2014/main" id="{0E50ACBC-0D75-4EF6-B7EF-741193D9B207}"/>
              </a:ext>
            </a:extLst>
          </p:cNvPr>
          <p:cNvGraphicFramePr>
            <a:graphicFrameLocks noGrp="1"/>
          </p:cNvGraphicFramePr>
          <p:nvPr>
            <p:extLst>
              <p:ext uri="{D42A27DB-BD31-4B8C-83A1-F6EECF244321}">
                <p14:modId xmlns:p14="http://schemas.microsoft.com/office/powerpoint/2010/main" val="37162405"/>
              </p:ext>
            </p:extLst>
          </p:nvPr>
        </p:nvGraphicFramePr>
        <p:xfrm>
          <a:off x="134472" y="1188877"/>
          <a:ext cx="7457156" cy="4741355"/>
        </p:xfrm>
        <a:graphic>
          <a:graphicData uri="http://schemas.openxmlformats.org/drawingml/2006/table">
            <a:tbl>
              <a:tblPr>
                <a:tableStyleId>{C4B1156A-380E-4F78-BDF5-A606A8083BF9}</a:tableStyleId>
              </a:tblPr>
              <a:tblGrid>
                <a:gridCol w="3939284">
                  <a:extLst>
                    <a:ext uri="{9D8B030D-6E8A-4147-A177-3AD203B41FA5}">
                      <a16:colId xmlns:a16="http://schemas.microsoft.com/office/drawing/2014/main" val="2768334084"/>
                    </a:ext>
                  </a:extLst>
                </a:gridCol>
                <a:gridCol w="879468">
                  <a:extLst>
                    <a:ext uri="{9D8B030D-6E8A-4147-A177-3AD203B41FA5}">
                      <a16:colId xmlns:a16="http://schemas.microsoft.com/office/drawing/2014/main" val="921057970"/>
                    </a:ext>
                  </a:extLst>
                </a:gridCol>
                <a:gridCol w="879468">
                  <a:extLst>
                    <a:ext uri="{9D8B030D-6E8A-4147-A177-3AD203B41FA5}">
                      <a16:colId xmlns:a16="http://schemas.microsoft.com/office/drawing/2014/main" val="2224124322"/>
                    </a:ext>
                  </a:extLst>
                </a:gridCol>
                <a:gridCol w="879468">
                  <a:extLst>
                    <a:ext uri="{9D8B030D-6E8A-4147-A177-3AD203B41FA5}">
                      <a16:colId xmlns:a16="http://schemas.microsoft.com/office/drawing/2014/main" val="866762919"/>
                    </a:ext>
                  </a:extLst>
                </a:gridCol>
                <a:gridCol w="879468">
                  <a:extLst>
                    <a:ext uri="{9D8B030D-6E8A-4147-A177-3AD203B41FA5}">
                      <a16:colId xmlns:a16="http://schemas.microsoft.com/office/drawing/2014/main" val="3745118279"/>
                    </a:ext>
                  </a:extLst>
                </a:gridCol>
              </a:tblGrid>
              <a:tr h="299745">
                <a:tc>
                  <a:txBody>
                    <a:bodyPr/>
                    <a:lstStyle/>
                    <a:p>
                      <a:pPr algn="l" fontAlgn="ctr"/>
                      <a:r>
                        <a:rPr lang="lv-LV" sz="1600" b="1" u="none" strike="noStrike" dirty="0">
                          <a:effectLst/>
                        </a:rPr>
                        <a:t> Faktors / gads</a:t>
                      </a:r>
                      <a:endParaRPr lang="en-US" sz="1600" b="1" i="0" u="none" strike="noStrike" dirty="0">
                        <a:solidFill>
                          <a:srgbClr val="000000"/>
                        </a:solidFill>
                        <a:effectLst/>
                        <a:latin typeface="Arial Narrow" panose="020B0606020202030204" pitchFamily="34" charset="0"/>
                      </a:endParaRPr>
                    </a:p>
                  </a:txBody>
                  <a:tcPr marL="7620" marR="7620" marT="7620" marB="0" anchor="ctr"/>
                </a:tc>
                <a:tc>
                  <a:txBody>
                    <a:bodyPr/>
                    <a:lstStyle/>
                    <a:p>
                      <a:pPr algn="ctr" fontAlgn="ctr"/>
                      <a:r>
                        <a:rPr lang="lv-LV" sz="1600" b="1" u="none" strike="noStrike" dirty="0">
                          <a:effectLst/>
                        </a:rPr>
                        <a:t>2024</a:t>
                      </a:r>
                      <a:endParaRPr lang="en-US" sz="1600" b="1" i="0" u="none" strike="noStrike" dirty="0">
                        <a:solidFill>
                          <a:srgbClr val="000000"/>
                        </a:solidFill>
                        <a:effectLst/>
                        <a:latin typeface="Arial Narrow" panose="020B0606020202030204" pitchFamily="34" charset="0"/>
                      </a:endParaRPr>
                    </a:p>
                  </a:txBody>
                  <a:tcPr marL="7620" marR="7620" marT="7620" marB="0" anchor="ctr"/>
                </a:tc>
                <a:tc>
                  <a:txBody>
                    <a:bodyPr/>
                    <a:lstStyle/>
                    <a:p>
                      <a:pPr algn="ctr" fontAlgn="ctr"/>
                      <a:r>
                        <a:rPr lang="lv-LV" sz="1600" b="1" u="none" strike="noStrike" dirty="0">
                          <a:effectLst/>
                        </a:rPr>
                        <a:t>2026</a:t>
                      </a:r>
                      <a:endParaRPr lang="en-US" sz="1600" b="1" i="0" u="none" strike="noStrike" dirty="0">
                        <a:solidFill>
                          <a:srgbClr val="000000"/>
                        </a:solidFill>
                        <a:effectLst/>
                        <a:latin typeface="Arial Narrow" panose="020B0606020202030204" pitchFamily="34" charset="0"/>
                      </a:endParaRPr>
                    </a:p>
                  </a:txBody>
                  <a:tcPr marL="7620" marR="7620" marT="7620" marB="0" anchor="ctr"/>
                </a:tc>
                <a:tc>
                  <a:txBody>
                    <a:bodyPr/>
                    <a:lstStyle/>
                    <a:p>
                      <a:pPr algn="ctr" fontAlgn="ctr"/>
                      <a:r>
                        <a:rPr lang="lv-LV" sz="1600" b="1" u="none" strike="noStrike" dirty="0">
                          <a:effectLst/>
                        </a:rPr>
                        <a:t>2028</a:t>
                      </a:r>
                      <a:endParaRPr lang="en-US" sz="1600" b="1" i="0" u="none" strike="noStrike" dirty="0">
                        <a:solidFill>
                          <a:srgbClr val="000000"/>
                        </a:solidFill>
                        <a:effectLst/>
                        <a:latin typeface="Arial Narrow" panose="020B0606020202030204" pitchFamily="34" charset="0"/>
                      </a:endParaRPr>
                    </a:p>
                  </a:txBody>
                  <a:tcPr marL="7620" marR="7620" marT="7620" marB="0" anchor="ctr"/>
                </a:tc>
                <a:tc>
                  <a:txBody>
                    <a:bodyPr/>
                    <a:lstStyle/>
                    <a:p>
                      <a:pPr algn="ctr" fontAlgn="ctr"/>
                      <a:r>
                        <a:rPr lang="lv-LV" sz="1600" b="1" u="none" strike="noStrike" dirty="0">
                          <a:effectLst/>
                        </a:rPr>
                        <a:t>2030</a:t>
                      </a:r>
                      <a:endParaRPr lang="en-US" sz="1600" b="1" i="0" u="none" strike="noStrike" dirty="0">
                        <a:solidFill>
                          <a:srgbClr val="000000"/>
                        </a:solidFill>
                        <a:effectLst/>
                        <a:latin typeface="Arial Narrow" panose="020B0606020202030204" pitchFamily="34" charset="0"/>
                      </a:endParaRPr>
                    </a:p>
                  </a:txBody>
                  <a:tcPr marL="7620" marR="7620" marT="7620" marB="0" anchor="ctr"/>
                </a:tc>
                <a:extLst>
                  <a:ext uri="{0D108BD9-81ED-4DB2-BD59-A6C34878D82A}">
                    <a16:rowId xmlns:a16="http://schemas.microsoft.com/office/drawing/2014/main" val="1323632390"/>
                  </a:ext>
                </a:extLst>
              </a:tr>
              <a:tr h="312235">
                <a:tc>
                  <a:txBody>
                    <a:bodyPr/>
                    <a:lstStyle/>
                    <a:p>
                      <a:pPr algn="l" fontAlgn="ctr"/>
                      <a:r>
                        <a:rPr lang="lv-LV" sz="1600" u="none" strike="noStrike" dirty="0">
                          <a:effectLst/>
                        </a:rPr>
                        <a:t>Esošais patēriņš (m</a:t>
                      </a:r>
                      <a:r>
                        <a:rPr lang="lv-LV" sz="1600" u="none" strike="noStrike" baseline="30000" dirty="0">
                          <a:effectLst/>
                        </a:rPr>
                        <a:t>3</a:t>
                      </a:r>
                      <a:r>
                        <a:rPr lang="lv-LV" sz="1600" u="none" strike="noStrike" dirty="0">
                          <a:effectLst/>
                        </a:rPr>
                        <a:t>)</a:t>
                      </a:r>
                      <a:endParaRPr lang="en-US" sz="1600" b="0" i="0" u="none" strike="noStrike" dirty="0">
                        <a:solidFill>
                          <a:srgbClr val="000000"/>
                        </a:solidFill>
                        <a:effectLst/>
                        <a:latin typeface="Arial Narrow" panose="020B0606020202030204" pitchFamily="34" charset="0"/>
                      </a:endParaRPr>
                    </a:p>
                  </a:txBody>
                  <a:tcPr marL="7620" marR="7620" marT="7620" marB="0" anchor="ctr"/>
                </a:tc>
                <a:tc>
                  <a:txBody>
                    <a:bodyPr/>
                    <a:lstStyle/>
                    <a:p>
                      <a:pPr algn="ctr" fontAlgn="ctr"/>
                      <a:r>
                        <a:rPr lang="lv-LV" sz="1600" u="none" strike="noStrike" dirty="0">
                          <a:effectLst/>
                        </a:rPr>
                        <a:t>29550</a:t>
                      </a:r>
                      <a:endParaRPr lang="en-US" sz="1600" b="0" i="0" u="none" strike="noStrike" dirty="0">
                        <a:solidFill>
                          <a:srgbClr val="000000"/>
                        </a:solidFill>
                        <a:effectLst/>
                        <a:latin typeface="Arial Narrow" panose="020B0606020202030204" pitchFamily="34" charset="0"/>
                      </a:endParaRPr>
                    </a:p>
                  </a:txBody>
                  <a:tcPr marL="7620" marR="7620" marT="7620" marB="0" anchor="ctr"/>
                </a:tc>
                <a:tc>
                  <a:txBody>
                    <a:bodyPr/>
                    <a:lstStyle/>
                    <a:p>
                      <a:pPr algn="ctr" fontAlgn="ctr"/>
                      <a:r>
                        <a:rPr lang="lv-LV" sz="1600" u="none" strike="noStrike" dirty="0">
                          <a:effectLst/>
                        </a:rPr>
                        <a:t>29550</a:t>
                      </a:r>
                      <a:endParaRPr lang="en-US" sz="1600" b="0" i="0" u="none" strike="noStrike" dirty="0">
                        <a:solidFill>
                          <a:srgbClr val="000000"/>
                        </a:solidFill>
                        <a:effectLst/>
                        <a:latin typeface="Arial Narrow" panose="020B0606020202030204" pitchFamily="34" charset="0"/>
                      </a:endParaRPr>
                    </a:p>
                  </a:txBody>
                  <a:tcPr marL="7620" marR="7620" marT="7620" marB="0" anchor="ctr"/>
                </a:tc>
                <a:tc>
                  <a:txBody>
                    <a:bodyPr/>
                    <a:lstStyle/>
                    <a:p>
                      <a:pPr algn="ctr" fontAlgn="ctr"/>
                      <a:r>
                        <a:rPr lang="lv-LV" sz="1600" u="none" strike="noStrike" dirty="0">
                          <a:effectLst/>
                        </a:rPr>
                        <a:t>29550</a:t>
                      </a:r>
                      <a:endParaRPr lang="en-US" sz="1600" b="0" i="0" u="none" strike="noStrike" dirty="0">
                        <a:solidFill>
                          <a:srgbClr val="000000"/>
                        </a:solidFill>
                        <a:effectLst/>
                        <a:latin typeface="Arial Narrow" panose="020B0606020202030204" pitchFamily="34" charset="0"/>
                      </a:endParaRPr>
                    </a:p>
                  </a:txBody>
                  <a:tcPr marL="7620" marR="7620" marT="7620" marB="0" anchor="ctr"/>
                </a:tc>
                <a:tc>
                  <a:txBody>
                    <a:bodyPr/>
                    <a:lstStyle/>
                    <a:p>
                      <a:pPr algn="ctr" fontAlgn="ctr"/>
                      <a:r>
                        <a:rPr lang="lv-LV" sz="1600" u="none" strike="noStrike" dirty="0">
                          <a:effectLst/>
                        </a:rPr>
                        <a:t>29550</a:t>
                      </a:r>
                      <a:endParaRPr lang="en-US" sz="1600" b="0" i="0" u="none" strike="noStrike" dirty="0">
                        <a:solidFill>
                          <a:srgbClr val="000000"/>
                        </a:solidFill>
                        <a:effectLst/>
                        <a:latin typeface="Arial Narrow" panose="020B0606020202030204" pitchFamily="34" charset="0"/>
                      </a:endParaRPr>
                    </a:p>
                  </a:txBody>
                  <a:tcPr marL="7620" marR="7620" marT="7620" marB="0" anchor="ctr"/>
                </a:tc>
                <a:extLst>
                  <a:ext uri="{0D108BD9-81ED-4DB2-BD59-A6C34878D82A}">
                    <a16:rowId xmlns:a16="http://schemas.microsoft.com/office/drawing/2014/main" val="3317597151"/>
                  </a:ext>
                </a:extLst>
              </a:tr>
              <a:tr h="299745">
                <a:tc>
                  <a:txBody>
                    <a:bodyPr/>
                    <a:lstStyle/>
                    <a:p>
                      <a:pPr algn="l" fontAlgn="ctr"/>
                      <a:r>
                        <a:rPr lang="lv-LV" sz="1600" u="none" strike="noStrike" dirty="0">
                          <a:effectLst/>
                        </a:rPr>
                        <a:t>Esošā Kalngales apbūve (jauni pieslēgumi)</a:t>
                      </a:r>
                      <a:endParaRPr lang="en-US" sz="1600" b="0" i="0" u="none" strike="noStrike" dirty="0">
                        <a:solidFill>
                          <a:srgbClr val="000000"/>
                        </a:solidFill>
                        <a:effectLst/>
                        <a:latin typeface="Arial Narrow" panose="020B0606020202030204" pitchFamily="34" charset="0"/>
                      </a:endParaRPr>
                    </a:p>
                  </a:txBody>
                  <a:tcPr marL="7620" marR="7620" marT="7620" marB="0" anchor="ctr"/>
                </a:tc>
                <a:tc>
                  <a:txBody>
                    <a:bodyPr/>
                    <a:lstStyle/>
                    <a:p>
                      <a:pPr algn="ctr" fontAlgn="ctr"/>
                      <a:r>
                        <a:rPr lang="en-US" sz="1600" u="none" strike="noStrike" dirty="0">
                          <a:effectLst/>
                        </a:rPr>
                        <a:t>8</a:t>
                      </a:r>
                      <a:endParaRPr lang="en-US" sz="1600" b="0" i="0" u="none" strike="noStrike" dirty="0">
                        <a:solidFill>
                          <a:srgbClr val="000000"/>
                        </a:solidFill>
                        <a:effectLst/>
                        <a:latin typeface="Arial Narrow" panose="020B0606020202030204" pitchFamily="34" charset="0"/>
                      </a:endParaRPr>
                    </a:p>
                  </a:txBody>
                  <a:tcPr marL="7620" marR="7620" marT="7620" marB="0" anchor="ctr"/>
                </a:tc>
                <a:tc>
                  <a:txBody>
                    <a:bodyPr/>
                    <a:lstStyle/>
                    <a:p>
                      <a:pPr algn="ctr" fontAlgn="ctr"/>
                      <a:r>
                        <a:rPr lang="en-US" sz="1600" u="none" strike="noStrike" dirty="0">
                          <a:effectLst/>
                        </a:rPr>
                        <a:t>16</a:t>
                      </a:r>
                      <a:endParaRPr lang="en-US" sz="1600" b="0" i="0" u="none" strike="noStrike" dirty="0">
                        <a:solidFill>
                          <a:srgbClr val="000000"/>
                        </a:solidFill>
                        <a:effectLst/>
                        <a:latin typeface="Arial Narrow" panose="020B0606020202030204" pitchFamily="34" charset="0"/>
                      </a:endParaRPr>
                    </a:p>
                  </a:txBody>
                  <a:tcPr marL="7620" marR="7620" marT="7620" marB="0" anchor="ctr"/>
                </a:tc>
                <a:tc>
                  <a:txBody>
                    <a:bodyPr/>
                    <a:lstStyle/>
                    <a:p>
                      <a:pPr algn="ctr" fontAlgn="ctr"/>
                      <a:r>
                        <a:rPr lang="en-US" sz="1600" u="none" strike="noStrike">
                          <a:effectLst/>
                        </a:rPr>
                        <a:t>22</a:t>
                      </a:r>
                      <a:endParaRPr lang="en-US" sz="1600" b="0" i="0" u="none" strike="noStrike">
                        <a:solidFill>
                          <a:srgbClr val="000000"/>
                        </a:solidFill>
                        <a:effectLst/>
                        <a:latin typeface="Arial Narrow" panose="020B0606020202030204" pitchFamily="34" charset="0"/>
                      </a:endParaRPr>
                    </a:p>
                  </a:txBody>
                  <a:tcPr marL="7620" marR="7620" marT="7620" marB="0" anchor="ctr"/>
                </a:tc>
                <a:tc>
                  <a:txBody>
                    <a:bodyPr/>
                    <a:lstStyle/>
                    <a:p>
                      <a:pPr algn="ctr" fontAlgn="ctr"/>
                      <a:r>
                        <a:rPr lang="en-US" sz="1600" u="none" strike="noStrike">
                          <a:effectLst/>
                        </a:rPr>
                        <a:t>25</a:t>
                      </a:r>
                      <a:endParaRPr lang="en-US" sz="1600" b="0" i="0" u="none" strike="noStrike">
                        <a:solidFill>
                          <a:srgbClr val="000000"/>
                        </a:solidFill>
                        <a:effectLst/>
                        <a:latin typeface="Arial Narrow" panose="020B0606020202030204" pitchFamily="34" charset="0"/>
                      </a:endParaRPr>
                    </a:p>
                  </a:txBody>
                  <a:tcPr marL="7620" marR="7620" marT="7620" marB="0" anchor="ctr"/>
                </a:tc>
                <a:extLst>
                  <a:ext uri="{0D108BD9-81ED-4DB2-BD59-A6C34878D82A}">
                    <a16:rowId xmlns:a16="http://schemas.microsoft.com/office/drawing/2014/main" val="3118557526"/>
                  </a:ext>
                </a:extLst>
              </a:tr>
              <a:tr h="312235">
                <a:tc>
                  <a:txBody>
                    <a:bodyPr/>
                    <a:lstStyle/>
                    <a:p>
                      <a:pPr algn="l" fontAlgn="ctr"/>
                      <a:r>
                        <a:rPr lang="lv-LV" sz="1600" u="none" strike="noStrike" dirty="0">
                          <a:effectLst/>
                        </a:rPr>
                        <a:t>Esošā Kalngales apbūve (papildus patēriņš (m</a:t>
                      </a:r>
                      <a:r>
                        <a:rPr lang="lv-LV" sz="1600" u="none" strike="noStrike" baseline="30000" dirty="0">
                          <a:effectLst/>
                        </a:rPr>
                        <a:t>3</a:t>
                      </a:r>
                      <a:r>
                        <a:rPr lang="lv-LV" sz="1600" u="none" strike="noStrike" dirty="0">
                          <a:effectLst/>
                        </a:rPr>
                        <a:t>))</a:t>
                      </a:r>
                      <a:endParaRPr lang="en-US" sz="1600" b="0" i="0" u="none" strike="noStrike" dirty="0">
                        <a:solidFill>
                          <a:srgbClr val="000000"/>
                        </a:solidFill>
                        <a:effectLst/>
                        <a:latin typeface="Arial Narrow" panose="020B0606020202030204" pitchFamily="34" charset="0"/>
                      </a:endParaRPr>
                    </a:p>
                  </a:txBody>
                  <a:tcPr marL="7620" marR="7620" marT="7620" marB="0" anchor="ctr"/>
                </a:tc>
                <a:tc>
                  <a:txBody>
                    <a:bodyPr/>
                    <a:lstStyle/>
                    <a:p>
                      <a:pPr algn="ctr" fontAlgn="ctr"/>
                      <a:r>
                        <a:rPr lang="en-US" sz="1600" u="none" strike="noStrike">
                          <a:effectLst/>
                        </a:rPr>
                        <a:t>840</a:t>
                      </a:r>
                      <a:endParaRPr lang="en-US" sz="1600" b="0" i="0" u="none" strike="noStrike">
                        <a:solidFill>
                          <a:srgbClr val="000000"/>
                        </a:solidFill>
                        <a:effectLst/>
                        <a:latin typeface="Arial Narrow" panose="020B0606020202030204" pitchFamily="34" charset="0"/>
                      </a:endParaRPr>
                    </a:p>
                  </a:txBody>
                  <a:tcPr marL="7620" marR="7620" marT="7620" marB="0" anchor="ctr"/>
                </a:tc>
                <a:tc>
                  <a:txBody>
                    <a:bodyPr/>
                    <a:lstStyle/>
                    <a:p>
                      <a:pPr algn="ctr" fontAlgn="ctr"/>
                      <a:r>
                        <a:rPr lang="en-US" sz="1600" u="none" strike="noStrike" dirty="0">
                          <a:effectLst/>
                        </a:rPr>
                        <a:t>1 679</a:t>
                      </a:r>
                      <a:endParaRPr lang="en-US" sz="1600" b="0" i="0" u="none" strike="noStrike" dirty="0">
                        <a:solidFill>
                          <a:srgbClr val="000000"/>
                        </a:solidFill>
                        <a:effectLst/>
                        <a:latin typeface="Arial Narrow" panose="020B0606020202030204" pitchFamily="34" charset="0"/>
                      </a:endParaRPr>
                    </a:p>
                  </a:txBody>
                  <a:tcPr marL="7620" marR="7620" marT="7620" marB="0" anchor="ctr"/>
                </a:tc>
                <a:tc>
                  <a:txBody>
                    <a:bodyPr/>
                    <a:lstStyle/>
                    <a:p>
                      <a:pPr algn="ctr" fontAlgn="ctr"/>
                      <a:r>
                        <a:rPr lang="en-US" sz="1600" u="none" strike="noStrike">
                          <a:effectLst/>
                        </a:rPr>
                        <a:t>2 309</a:t>
                      </a:r>
                      <a:endParaRPr lang="en-US" sz="1600" b="0" i="0" u="none" strike="noStrike">
                        <a:solidFill>
                          <a:srgbClr val="000000"/>
                        </a:solidFill>
                        <a:effectLst/>
                        <a:latin typeface="Arial Narrow" panose="020B0606020202030204" pitchFamily="34" charset="0"/>
                      </a:endParaRPr>
                    </a:p>
                  </a:txBody>
                  <a:tcPr marL="7620" marR="7620" marT="7620" marB="0" anchor="ctr"/>
                </a:tc>
                <a:tc>
                  <a:txBody>
                    <a:bodyPr/>
                    <a:lstStyle/>
                    <a:p>
                      <a:pPr algn="ctr" fontAlgn="ctr"/>
                      <a:r>
                        <a:rPr lang="en-US" sz="1600" u="none" strike="noStrike">
                          <a:effectLst/>
                        </a:rPr>
                        <a:t>2 623</a:t>
                      </a:r>
                      <a:endParaRPr lang="en-US" sz="1600" b="0" i="0" u="none" strike="noStrike">
                        <a:solidFill>
                          <a:srgbClr val="000000"/>
                        </a:solidFill>
                        <a:effectLst/>
                        <a:latin typeface="Arial Narrow" panose="020B0606020202030204" pitchFamily="34" charset="0"/>
                      </a:endParaRPr>
                    </a:p>
                  </a:txBody>
                  <a:tcPr marL="7620" marR="7620" marT="7620" marB="0" anchor="ctr"/>
                </a:tc>
                <a:extLst>
                  <a:ext uri="{0D108BD9-81ED-4DB2-BD59-A6C34878D82A}">
                    <a16:rowId xmlns:a16="http://schemas.microsoft.com/office/drawing/2014/main" val="3901796557"/>
                  </a:ext>
                </a:extLst>
              </a:tr>
              <a:tr h="299745">
                <a:tc>
                  <a:txBody>
                    <a:bodyPr/>
                    <a:lstStyle/>
                    <a:p>
                      <a:pPr algn="l" fontAlgn="ctr"/>
                      <a:r>
                        <a:rPr lang="lv-LV" sz="1600" u="none" strike="noStrike" dirty="0">
                          <a:effectLst/>
                        </a:rPr>
                        <a:t>«Langaskrasti-2" (jauni </a:t>
                      </a:r>
                      <a:r>
                        <a:rPr lang="lv-LV" sz="1600" u="none" strike="noStrike" dirty="0">
                          <a:solidFill>
                            <a:schemeClr val="tx1"/>
                          </a:solidFill>
                          <a:effectLst/>
                        </a:rPr>
                        <a:t>pieslēgumi</a:t>
                      </a:r>
                      <a:r>
                        <a:rPr lang="lv-LV" sz="1600" u="none" strike="noStrike" dirty="0">
                          <a:effectLst/>
                        </a:rPr>
                        <a:t>)</a:t>
                      </a:r>
                      <a:endParaRPr lang="en-US" sz="1600" b="0" i="0" u="none" strike="noStrike" dirty="0">
                        <a:solidFill>
                          <a:srgbClr val="000000"/>
                        </a:solidFill>
                        <a:effectLst/>
                        <a:latin typeface="Arial Narrow" panose="020B0606020202030204" pitchFamily="34" charset="0"/>
                      </a:endParaRPr>
                    </a:p>
                  </a:txBody>
                  <a:tcPr marL="7620" marR="7620" marT="7620" marB="0" anchor="ctr"/>
                </a:tc>
                <a:tc>
                  <a:txBody>
                    <a:bodyPr/>
                    <a:lstStyle/>
                    <a:p>
                      <a:pPr algn="ctr" fontAlgn="ctr"/>
                      <a:r>
                        <a:rPr lang="en-US" sz="1600" u="none" strike="noStrike">
                          <a:effectLst/>
                        </a:rPr>
                        <a:t>10</a:t>
                      </a:r>
                      <a:endParaRPr lang="en-US" sz="1600" b="0" i="0" u="none" strike="noStrike">
                        <a:solidFill>
                          <a:srgbClr val="000000"/>
                        </a:solidFill>
                        <a:effectLst/>
                        <a:latin typeface="Arial Narrow" panose="020B0606020202030204" pitchFamily="34" charset="0"/>
                      </a:endParaRPr>
                    </a:p>
                  </a:txBody>
                  <a:tcPr marL="7620" marR="7620" marT="7620" marB="0" anchor="ctr"/>
                </a:tc>
                <a:tc>
                  <a:txBody>
                    <a:bodyPr/>
                    <a:lstStyle/>
                    <a:p>
                      <a:pPr algn="ctr" fontAlgn="ctr"/>
                      <a:r>
                        <a:rPr lang="en-US" sz="1600" u="none" strike="noStrike" dirty="0">
                          <a:effectLst/>
                        </a:rPr>
                        <a:t>45</a:t>
                      </a:r>
                      <a:endParaRPr lang="en-US" sz="1600" b="0" i="0" u="none" strike="noStrike" dirty="0">
                        <a:solidFill>
                          <a:srgbClr val="000000"/>
                        </a:solidFill>
                        <a:effectLst/>
                        <a:latin typeface="Arial Narrow" panose="020B0606020202030204" pitchFamily="34" charset="0"/>
                      </a:endParaRPr>
                    </a:p>
                  </a:txBody>
                  <a:tcPr marL="7620" marR="7620" marT="7620" marB="0" anchor="ctr"/>
                </a:tc>
                <a:tc>
                  <a:txBody>
                    <a:bodyPr/>
                    <a:lstStyle/>
                    <a:p>
                      <a:pPr algn="ctr" fontAlgn="ctr"/>
                      <a:r>
                        <a:rPr lang="en-US" sz="1600" u="none" strike="noStrike" dirty="0">
                          <a:effectLst/>
                        </a:rPr>
                        <a:t>63</a:t>
                      </a:r>
                      <a:endParaRPr lang="en-US" sz="1600" b="0" i="0" u="none" strike="noStrike" dirty="0">
                        <a:solidFill>
                          <a:srgbClr val="000000"/>
                        </a:solidFill>
                        <a:effectLst/>
                        <a:latin typeface="Arial Narrow" panose="020B0606020202030204" pitchFamily="34" charset="0"/>
                      </a:endParaRPr>
                    </a:p>
                  </a:txBody>
                  <a:tcPr marL="7620" marR="7620" marT="7620" marB="0" anchor="ctr"/>
                </a:tc>
                <a:tc>
                  <a:txBody>
                    <a:bodyPr/>
                    <a:lstStyle/>
                    <a:p>
                      <a:pPr algn="ctr" fontAlgn="ctr"/>
                      <a:r>
                        <a:rPr lang="en-US" sz="1600" u="none" strike="noStrike">
                          <a:effectLst/>
                        </a:rPr>
                        <a:t>76</a:t>
                      </a:r>
                      <a:endParaRPr lang="en-US" sz="1600" b="0" i="0" u="none" strike="noStrike">
                        <a:solidFill>
                          <a:srgbClr val="000000"/>
                        </a:solidFill>
                        <a:effectLst/>
                        <a:latin typeface="Arial Narrow" panose="020B0606020202030204" pitchFamily="34" charset="0"/>
                      </a:endParaRPr>
                    </a:p>
                  </a:txBody>
                  <a:tcPr marL="7620" marR="7620" marT="7620" marB="0" anchor="ctr"/>
                </a:tc>
                <a:extLst>
                  <a:ext uri="{0D108BD9-81ED-4DB2-BD59-A6C34878D82A}">
                    <a16:rowId xmlns:a16="http://schemas.microsoft.com/office/drawing/2014/main" val="1873233017"/>
                  </a:ext>
                </a:extLst>
              </a:tr>
              <a:tr h="312235">
                <a:tc>
                  <a:txBody>
                    <a:bodyPr/>
                    <a:lstStyle/>
                    <a:p>
                      <a:pPr algn="l" fontAlgn="ctr"/>
                      <a:r>
                        <a:rPr lang="lv-LV" sz="1600" u="none" strike="noStrike" dirty="0">
                          <a:effectLst/>
                        </a:rPr>
                        <a:t>«Lanfagskrasti-2" (papildus patēriņš (m</a:t>
                      </a:r>
                      <a:r>
                        <a:rPr lang="lv-LV" sz="1600" u="none" strike="noStrike" baseline="30000" dirty="0">
                          <a:effectLst/>
                        </a:rPr>
                        <a:t>3</a:t>
                      </a:r>
                      <a:r>
                        <a:rPr lang="lv-LV" sz="1600" u="none" strike="noStrike" dirty="0">
                          <a:effectLst/>
                        </a:rPr>
                        <a:t>))</a:t>
                      </a:r>
                      <a:endParaRPr lang="en-US" sz="1600" b="0" i="0" u="none" strike="noStrike" dirty="0">
                        <a:solidFill>
                          <a:srgbClr val="000000"/>
                        </a:solidFill>
                        <a:effectLst/>
                        <a:latin typeface="Arial Narrow" panose="020B0606020202030204" pitchFamily="34" charset="0"/>
                      </a:endParaRPr>
                    </a:p>
                  </a:txBody>
                  <a:tcPr marL="7620" marR="7620" marT="7620" marB="0" anchor="ctr"/>
                </a:tc>
                <a:tc>
                  <a:txBody>
                    <a:bodyPr/>
                    <a:lstStyle/>
                    <a:p>
                      <a:pPr algn="ctr" fontAlgn="ctr"/>
                      <a:r>
                        <a:rPr lang="en-US" sz="1600" u="none" strike="noStrike">
                          <a:effectLst/>
                        </a:rPr>
                        <a:t>1 049</a:t>
                      </a:r>
                      <a:endParaRPr lang="en-US" sz="1600" b="0" i="0" u="none" strike="noStrike">
                        <a:solidFill>
                          <a:srgbClr val="000000"/>
                        </a:solidFill>
                        <a:effectLst/>
                        <a:latin typeface="Arial Narrow" panose="020B0606020202030204" pitchFamily="34" charset="0"/>
                      </a:endParaRPr>
                    </a:p>
                  </a:txBody>
                  <a:tcPr marL="7620" marR="7620" marT="7620" marB="0" anchor="ctr"/>
                </a:tc>
                <a:tc>
                  <a:txBody>
                    <a:bodyPr/>
                    <a:lstStyle/>
                    <a:p>
                      <a:pPr algn="ctr" fontAlgn="ctr"/>
                      <a:r>
                        <a:rPr lang="en-US" sz="1600" u="none" strike="noStrike" dirty="0">
                          <a:effectLst/>
                        </a:rPr>
                        <a:t>4 722</a:t>
                      </a:r>
                      <a:endParaRPr lang="en-US" sz="1600" b="0" i="0" u="none" strike="noStrike" dirty="0">
                        <a:solidFill>
                          <a:srgbClr val="000000"/>
                        </a:solidFill>
                        <a:effectLst/>
                        <a:latin typeface="Arial Narrow" panose="020B0606020202030204" pitchFamily="34" charset="0"/>
                      </a:endParaRPr>
                    </a:p>
                  </a:txBody>
                  <a:tcPr marL="7620" marR="7620" marT="7620" marB="0" anchor="ctr"/>
                </a:tc>
                <a:tc>
                  <a:txBody>
                    <a:bodyPr/>
                    <a:lstStyle/>
                    <a:p>
                      <a:pPr algn="ctr" fontAlgn="ctr"/>
                      <a:r>
                        <a:rPr lang="en-US" sz="1600" u="none" strike="noStrike" dirty="0">
                          <a:effectLst/>
                        </a:rPr>
                        <a:t>6 611</a:t>
                      </a:r>
                      <a:endParaRPr lang="en-US" sz="1600" b="0" i="0" u="none" strike="noStrike" dirty="0">
                        <a:solidFill>
                          <a:srgbClr val="000000"/>
                        </a:solidFill>
                        <a:effectLst/>
                        <a:latin typeface="Arial Narrow" panose="020B0606020202030204" pitchFamily="34" charset="0"/>
                      </a:endParaRPr>
                    </a:p>
                  </a:txBody>
                  <a:tcPr marL="7620" marR="7620" marT="7620" marB="0" anchor="ctr"/>
                </a:tc>
                <a:tc>
                  <a:txBody>
                    <a:bodyPr/>
                    <a:lstStyle/>
                    <a:p>
                      <a:pPr algn="ctr" fontAlgn="ctr"/>
                      <a:r>
                        <a:rPr lang="en-US" sz="1600" u="none" strike="noStrike">
                          <a:effectLst/>
                        </a:rPr>
                        <a:t>7 975</a:t>
                      </a:r>
                      <a:endParaRPr lang="en-US" sz="1600" b="0" i="0" u="none" strike="noStrike">
                        <a:solidFill>
                          <a:srgbClr val="000000"/>
                        </a:solidFill>
                        <a:effectLst/>
                        <a:latin typeface="Arial Narrow" panose="020B0606020202030204" pitchFamily="34" charset="0"/>
                      </a:endParaRPr>
                    </a:p>
                  </a:txBody>
                  <a:tcPr marL="7620" marR="7620" marT="7620" marB="0" anchor="ctr"/>
                </a:tc>
                <a:extLst>
                  <a:ext uri="{0D108BD9-81ED-4DB2-BD59-A6C34878D82A}">
                    <a16:rowId xmlns:a16="http://schemas.microsoft.com/office/drawing/2014/main" val="1740487047"/>
                  </a:ext>
                </a:extLst>
              </a:tr>
              <a:tr h="299745">
                <a:tc>
                  <a:txBody>
                    <a:bodyPr/>
                    <a:lstStyle/>
                    <a:p>
                      <a:pPr algn="l" fontAlgn="ctr"/>
                      <a:r>
                        <a:rPr lang="lv-LV" sz="1600" u="none" strike="noStrike" dirty="0">
                          <a:effectLst/>
                        </a:rPr>
                        <a:t>"</a:t>
                      </a:r>
                      <a:r>
                        <a:rPr lang="lv-LV" sz="1600" u="none" strike="noStrike" dirty="0" err="1">
                          <a:effectLst/>
                        </a:rPr>
                        <a:t>Jaunmeldri</a:t>
                      </a:r>
                      <a:r>
                        <a:rPr lang="lv-LV" sz="1600" u="none" strike="noStrike" dirty="0">
                          <a:effectLst/>
                        </a:rPr>
                        <a:t>" apbūve (jauni </a:t>
                      </a:r>
                      <a:r>
                        <a:rPr lang="lv-LV" sz="1600" u="none" strike="noStrike" dirty="0" err="1">
                          <a:effectLst/>
                        </a:rPr>
                        <a:t>pieslēgumi</a:t>
                      </a:r>
                      <a:r>
                        <a:rPr lang="lv-LV" sz="1600" u="none" strike="noStrike" dirty="0">
                          <a:effectLst/>
                        </a:rPr>
                        <a:t>)</a:t>
                      </a:r>
                      <a:endParaRPr lang="en-US" sz="1600" b="0" i="0" u="none" strike="noStrike" dirty="0">
                        <a:solidFill>
                          <a:srgbClr val="000000"/>
                        </a:solidFill>
                        <a:effectLst/>
                        <a:latin typeface="Arial Narrow" panose="020B0606020202030204" pitchFamily="34" charset="0"/>
                      </a:endParaRPr>
                    </a:p>
                  </a:txBody>
                  <a:tcPr marL="7620" marR="7620" marT="7620" marB="0" anchor="ctr"/>
                </a:tc>
                <a:tc>
                  <a:txBody>
                    <a:bodyPr/>
                    <a:lstStyle/>
                    <a:p>
                      <a:pPr algn="ctr" fontAlgn="ctr"/>
                      <a:r>
                        <a:rPr lang="en-US" sz="1600" u="none" strike="noStrike">
                          <a:effectLst/>
                        </a:rPr>
                        <a:t> </a:t>
                      </a:r>
                      <a:endParaRPr lang="en-US" sz="1600" b="0" i="0" u="none" strike="noStrike">
                        <a:solidFill>
                          <a:srgbClr val="000000"/>
                        </a:solidFill>
                        <a:effectLst/>
                        <a:latin typeface="Arial Narrow" panose="020B0606020202030204" pitchFamily="34" charset="0"/>
                      </a:endParaRPr>
                    </a:p>
                  </a:txBody>
                  <a:tcPr marL="7620" marR="7620" marT="7620" marB="0" anchor="ctr"/>
                </a:tc>
                <a:tc>
                  <a:txBody>
                    <a:bodyPr/>
                    <a:lstStyle/>
                    <a:p>
                      <a:pPr algn="ctr" fontAlgn="ctr"/>
                      <a:r>
                        <a:rPr lang="en-US" sz="1600" u="none" strike="noStrike" dirty="0">
                          <a:effectLst/>
                        </a:rPr>
                        <a:t>10</a:t>
                      </a:r>
                      <a:endParaRPr lang="en-US" sz="1600" b="0" i="0" u="none" strike="noStrike" dirty="0">
                        <a:solidFill>
                          <a:srgbClr val="000000"/>
                        </a:solidFill>
                        <a:effectLst/>
                        <a:latin typeface="Arial Narrow" panose="020B0606020202030204" pitchFamily="34" charset="0"/>
                      </a:endParaRPr>
                    </a:p>
                  </a:txBody>
                  <a:tcPr marL="7620" marR="7620" marT="7620" marB="0" anchor="ctr"/>
                </a:tc>
                <a:tc>
                  <a:txBody>
                    <a:bodyPr/>
                    <a:lstStyle/>
                    <a:p>
                      <a:pPr algn="ctr" fontAlgn="ctr"/>
                      <a:r>
                        <a:rPr lang="en-US" sz="1600" u="none" strike="noStrike" dirty="0">
                          <a:effectLst/>
                        </a:rPr>
                        <a:t>35</a:t>
                      </a:r>
                      <a:endParaRPr lang="en-US" sz="1600" b="0" i="0" u="none" strike="noStrike" dirty="0">
                        <a:solidFill>
                          <a:srgbClr val="000000"/>
                        </a:solidFill>
                        <a:effectLst/>
                        <a:latin typeface="Arial Narrow" panose="020B0606020202030204" pitchFamily="34" charset="0"/>
                      </a:endParaRPr>
                    </a:p>
                  </a:txBody>
                  <a:tcPr marL="7620" marR="7620" marT="7620" marB="0" anchor="ctr"/>
                </a:tc>
                <a:tc>
                  <a:txBody>
                    <a:bodyPr/>
                    <a:lstStyle/>
                    <a:p>
                      <a:pPr algn="ctr" fontAlgn="ctr"/>
                      <a:r>
                        <a:rPr lang="en-US" sz="1600" u="none" strike="noStrike" dirty="0">
                          <a:effectLst/>
                        </a:rPr>
                        <a:t>50</a:t>
                      </a:r>
                      <a:endParaRPr lang="en-US" sz="1600" b="0" i="0" u="none" strike="noStrike" dirty="0">
                        <a:solidFill>
                          <a:srgbClr val="000000"/>
                        </a:solidFill>
                        <a:effectLst/>
                        <a:latin typeface="Arial Narrow" panose="020B0606020202030204" pitchFamily="34" charset="0"/>
                      </a:endParaRPr>
                    </a:p>
                  </a:txBody>
                  <a:tcPr marL="7620" marR="7620" marT="7620" marB="0" anchor="ctr"/>
                </a:tc>
                <a:extLst>
                  <a:ext uri="{0D108BD9-81ED-4DB2-BD59-A6C34878D82A}">
                    <a16:rowId xmlns:a16="http://schemas.microsoft.com/office/drawing/2014/main" val="1843995077"/>
                  </a:ext>
                </a:extLst>
              </a:tr>
              <a:tr h="312235">
                <a:tc>
                  <a:txBody>
                    <a:bodyPr/>
                    <a:lstStyle/>
                    <a:p>
                      <a:pPr algn="l" fontAlgn="ctr"/>
                      <a:r>
                        <a:rPr lang="lv-LV" sz="1600" u="none" strike="noStrike">
                          <a:effectLst/>
                        </a:rPr>
                        <a:t>"Jaunmeldri" apbūve (papildus patēriņš (m</a:t>
                      </a:r>
                      <a:r>
                        <a:rPr lang="lv-LV" sz="1600" u="none" strike="noStrike" baseline="30000">
                          <a:effectLst/>
                        </a:rPr>
                        <a:t>3</a:t>
                      </a:r>
                      <a:r>
                        <a:rPr lang="lv-LV" sz="1600" u="none" strike="noStrike">
                          <a:effectLst/>
                        </a:rPr>
                        <a:t>))</a:t>
                      </a:r>
                      <a:endParaRPr lang="en-US" sz="1600" b="0" i="0" u="none" strike="noStrike">
                        <a:solidFill>
                          <a:srgbClr val="000000"/>
                        </a:solidFill>
                        <a:effectLst/>
                        <a:latin typeface="Arial Narrow" panose="020B0606020202030204" pitchFamily="34" charset="0"/>
                      </a:endParaRPr>
                    </a:p>
                  </a:txBody>
                  <a:tcPr marL="7620" marR="7620" marT="7620" marB="0" anchor="ctr"/>
                </a:tc>
                <a:tc>
                  <a:txBody>
                    <a:bodyPr/>
                    <a:lstStyle/>
                    <a:p>
                      <a:pPr algn="ctr" fontAlgn="ctr"/>
                      <a:r>
                        <a:rPr lang="en-US" sz="1600" u="none" strike="noStrike">
                          <a:effectLst/>
                        </a:rPr>
                        <a:t>0</a:t>
                      </a:r>
                      <a:endParaRPr lang="en-US" sz="1600" b="0" i="0" u="none" strike="noStrike">
                        <a:solidFill>
                          <a:srgbClr val="000000"/>
                        </a:solidFill>
                        <a:effectLst/>
                        <a:latin typeface="Arial Narrow" panose="020B0606020202030204" pitchFamily="34" charset="0"/>
                      </a:endParaRPr>
                    </a:p>
                  </a:txBody>
                  <a:tcPr marL="7620" marR="7620" marT="7620" marB="0" anchor="ctr"/>
                </a:tc>
                <a:tc>
                  <a:txBody>
                    <a:bodyPr/>
                    <a:lstStyle/>
                    <a:p>
                      <a:pPr algn="ctr" fontAlgn="ctr"/>
                      <a:r>
                        <a:rPr lang="en-US" sz="1600" u="none" strike="noStrike">
                          <a:effectLst/>
                        </a:rPr>
                        <a:t>1 049</a:t>
                      </a:r>
                      <a:endParaRPr lang="en-US" sz="1600" b="0" i="0" u="none" strike="noStrike">
                        <a:solidFill>
                          <a:srgbClr val="000000"/>
                        </a:solidFill>
                        <a:effectLst/>
                        <a:latin typeface="Arial Narrow" panose="020B0606020202030204" pitchFamily="34" charset="0"/>
                      </a:endParaRPr>
                    </a:p>
                  </a:txBody>
                  <a:tcPr marL="7620" marR="7620" marT="7620" marB="0" anchor="ctr"/>
                </a:tc>
                <a:tc>
                  <a:txBody>
                    <a:bodyPr/>
                    <a:lstStyle/>
                    <a:p>
                      <a:pPr algn="ctr" fontAlgn="ctr"/>
                      <a:r>
                        <a:rPr lang="en-US" sz="1600" u="none" strike="noStrike">
                          <a:effectLst/>
                        </a:rPr>
                        <a:t>3 673</a:t>
                      </a:r>
                      <a:endParaRPr lang="en-US" sz="1600" b="0" i="0" u="none" strike="noStrike">
                        <a:solidFill>
                          <a:srgbClr val="000000"/>
                        </a:solidFill>
                        <a:effectLst/>
                        <a:latin typeface="Arial Narrow" panose="020B0606020202030204" pitchFamily="34" charset="0"/>
                      </a:endParaRPr>
                    </a:p>
                  </a:txBody>
                  <a:tcPr marL="7620" marR="7620" marT="7620" marB="0" anchor="ctr"/>
                </a:tc>
                <a:tc>
                  <a:txBody>
                    <a:bodyPr/>
                    <a:lstStyle/>
                    <a:p>
                      <a:pPr algn="ctr" fontAlgn="ctr"/>
                      <a:r>
                        <a:rPr lang="en-US" sz="1600" u="none" strike="noStrike" dirty="0">
                          <a:effectLst/>
                        </a:rPr>
                        <a:t>5 247</a:t>
                      </a:r>
                      <a:endParaRPr lang="en-US" sz="1600" b="0" i="0" u="none" strike="noStrike" dirty="0">
                        <a:solidFill>
                          <a:srgbClr val="000000"/>
                        </a:solidFill>
                        <a:effectLst/>
                        <a:latin typeface="Arial Narrow" panose="020B0606020202030204" pitchFamily="34" charset="0"/>
                      </a:endParaRPr>
                    </a:p>
                  </a:txBody>
                  <a:tcPr marL="7620" marR="7620" marT="7620" marB="0" anchor="ctr"/>
                </a:tc>
                <a:extLst>
                  <a:ext uri="{0D108BD9-81ED-4DB2-BD59-A6C34878D82A}">
                    <a16:rowId xmlns:a16="http://schemas.microsoft.com/office/drawing/2014/main" val="587810189"/>
                  </a:ext>
                </a:extLst>
              </a:tr>
              <a:tr h="312235">
                <a:tc>
                  <a:txBody>
                    <a:bodyPr/>
                    <a:lstStyle/>
                    <a:p>
                      <a:pPr algn="l" fontAlgn="ctr"/>
                      <a:r>
                        <a:rPr lang="lv-LV" sz="1600" b="1" u="none" strike="noStrike" dirty="0">
                          <a:effectLst/>
                        </a:rPr>
                        <a:t>Savāktie notekūdeņi kopā (m</a:t>
                      </a:r>
                      <a:r>
                        <a:rPr lang="lv-LV" sz="1600" b="1" u="none" strike="noStrike" baseline="30000" dirty="0">
                          <a:effectLst/>
                        </a:rPr>
                        <a:t>3</a:t>
                      </a:r>
                      <a:r>
                        <a:rPr lang="lv-LV" sz="1600" b="1" u="none" strike="noStrike" dirty="0">
                          <a:effectLst/>
                        </a:rPr>
                        <a:t>)</a:t>
                      </a:r>
                      <a:endParaRPr lang="en-US" sz="1600" b="1" i="0" u="none" strike="noStrike" dirty="0">
                        <a:solidFill>
                          <a:srgbClr val="000000"/>
                        </a:solidFill>
                        <a:effectLst/>
                        <a:latin typeface="Arial Narrow" panose="020B0606020202030204" pitchFamily="34" charset="0"/>
                      </a:endParaRPr>
                    </a:p>
                  </a:txBody>
                  <a:tcPr marL="7620" marR="7620" marT="7620" marB="0" anchor="ctr"/>
                </a:tc>
                <a:tc>
                  <a:txBody>
                    <a:bodyPr/>
                    <a:lstStyle/>
                    <a:p>
                      <a:pPr algn="ctr" fontAlgn="ctr"/>
                      <a:r>
                        <a:rPr lang="lv-LV" sz="1600" b="1" u="none" strike="noStrike" dirty="0">
                          <a:effectLst/>
                        </a:rPr>
                        <a:t>31 439</a:t>
                      </a:r>
                      <a:endParaRPr lang="en-US" sz="1600" b="1" i="0" u="none" strike="noStrike" dirty="0">
                        <a:solidFill>
                          <a:srgbClr val="000000"/>
                        </a:solidFill>
                        <a:effectLst/>
                        <a:latin typeface="Arial Narrow" panose="020B0606020202030204" pitchFamily="34" charset="0"/>
                      </a:endParaRPr>
                    </a:p>
                  </a:txBody>
                  <a:tcPr marL="7620" marR="7620" marT="7620" marB="0" anchor="ctr"/>
                </a:tc>
                <a:tc>
                  <a:txBody>
                    <a:bodyPr/>
                    <a:lstStyle/>
                    <a:p>
                      <a:pPr algn="ctr" fontAlgn="ctr"/>
                      <a:r>
                        <a:rPr lang="lv-LV" sz="1600" b="1" u="none" strike="noStrike" dirty="0">
                          <a:effectLst/>
                        </a:rPr>
                        <a:t>37 000</a:t>
                      </a:r>
                      <a:endParaRPr lang="en-US" sz="1600" b="1" i="0" u="none" strike="noStrike" dirty="0">
                        <a:solidFill>
                          <a:srgbClr val="000000"/>
                        </a:solidFill>
                        <a:effectLst/>
                        <a:latin typeface="Arial Narrow" panose="020B0606020202030204" pitchFamily="34" charset="0"/>
                      </a:endParaRPr>
                    </a:p>
                  </a:txBody>
                  <a:tcPr marL="7620" marR="7620" marT="7620" marB="0" anchor="ctr"/>
                </a:tc>
                <a:tc>
                  <a:txBody>
                    <a:bodyPr/>
                    <a:lstStyle/>
                    <a:p>
                      <a:pPr algn="ctr" fontAlgn="ctr"/>
                      <a:r>
                        <a:rPr lang="lv-LV" sz="1600" b="1" u="none" strike="noStrike" dirty="0">
                          <a:effectLst/>
                        </a:rPr>
                        <a:t>42 143</a:t>
                      </a:r>
                      <a:endParaRPr lang="en-US" sz="1600" b="1" i="0" u="none" strike="noStrike" dirty="0">
                        <a:solidFill>
                          <a:srgbClr val="000000"/>
                        </a:solidFill>
                        <a:effectLst/>
                        <a:latin typeface="Arial Narrow" panose="020B0606020202030204" pitchFamily="34" charset="0"/>
                      </a:endParaRPr>
                    </a:p>
                  </a:txBody>
                  <a:tcPr marL="7620" marR="7620" marT="7620" marB="0" anchor="ctr"/>
                </a:tc>
                <a:tc>
                  <a:txBody>
                    <a:bodyPr/>
                    <a:lstStyle/>
                    <a:p>
                      <a:pPr algn="ctr" fontAlgn="ctr"/>
                      <a:r>
                        <a:rPr lang="lv-LV" sz="1600" b="1" u="none" strike="noStrike" dirty="0">
                          <a:effectLst/>
                        </a:rPr>
                        <a:t>45 395</a:t>
                      </a:r>
                      <a:endParaRPr lang="en-US" sz="1600" b="1" i="0" u="none" strike="noStrike" dirty="0">
                        <a:solidFill>
                          <a:srgbClr val="000000"/>
                        </a:solidFill>
                        <a:effectLst/>
                        <a:latin typeface="Arial Narrow" panose="020B0606020202030204" pitchFamily="34" charset="0"/>
                      </a:endParaRPr>
                    </a:p>
                  </a:txBody>
                  <a:tcPr marL="7620" marR="7620" marT="7620" marB="0" anchor="ctr"/>
                </a:tc>
                <a:extLst>
                  <a:ext uri="{0D108BD9-81ED-4DB2-BD59-A6C34878D82A}">
                    <a16:rowId xmlns:a16="http://schemas.microsoft.com/office/drawing/2014/main" val="2629268845"/>
                  </a:ext>
                </a:extLst>
              </a:tr>
              <a:tr h="299745">
                <a:tc>
                  <a:txBody>
                    <a:bodyPr/>
                    <a:lstStyle/>
                    <a:p>
                      <a:pPr algn="l" fontAlgn="ctr"/>
                      <a:r>
                        <a:rPr lang="en-US" sz="1600" u="none" strike="noStrike" dirty="0">
                          <a:effectLst/>
                        </a:rPr>
                        <a:t>No </a:t>
                      </a:r>
                      <a:r>
                        <a:rPr lang="en-US" sz="1600" u="none" strike="noStrike" dirty="0" err="1">
                          <a:effectLst/>
                        </a:rPr>
                        <a:t>klientiem</a:t>
                      </a:r>
                      <a:r>
                        <a:rPr lang="en-US" sz="1600" u="none" strike="noStrike" dirty="0">
                          <a:effectLst/>
                        </a:rPr>
                        <a:t> </a:t>
                      </a:r>
                      <a:r>
                        <a:rPr lang="en-US" sz="1600" u="none" strike="noStrike" dirty="0" err="1">
                          <a:effectLst/>
                        </a:rPr>
                        <a:t>savāktie</a:t>
                      </a:r>
                      <a:r>
                        <a:rPr lang="en-US" sz="1600" u="none" strike="noStrike" dirty="0">
                          <a:effectLst/>
                        </a:rPr>
                        <a:t> </a:t>
                      </a:r>
                      <a:r>
                        <a:rPr lang="en-US" sz="1600" u="none" strike="noStrike" dirty="0" err="1">
                          <a:effectLst/>
                        </a:rPr>
                        <a:t>notekūdeņi</a:t>
                      </a:r>
                      <a:r>
                        <a:rPr lang="en-US" sz="1600" u="none" strike="noStrike" dirty="0">
                          <a:effectLst/>
                        </a:rPr>
                        <a:t> </a:t>
                      </a:r>
                      <a:r>
                        <a:rPr lang="en-US" sz="1600" u="none" strike="noStrike" dirty="0" err="1">
                          <a:effectLst/>
                        </a:rPr>
                        <a:t>kopā</a:t>
                      </a:r>
                      <a:r>
                        <a:rPr lang="en-US" sz="1600" u="none" strike="noStrike" dirty="0">
                          <a:effectLst/>
                        </a:rPr>
                        <a:t> (m3/</a:t>
                      </a:r>
                      <a:r>
                        <a:rPr lang="en-US" sz="1600" u="none" strike="noStrike" dirty="0" err="1">
                          <a:effectLst/>
                        </a:rPr>
                        <a:t>diennaktī</a:t>
                      </a:r>
                      <a:r>
                        <a:rPr lang="en-US" sz="1600" u="none" strike="noStrike" dirty="0">
                          <a:effectLst/>
                        </a:rPr>
                        <a:t>)</a:t>
                      </a:r>
                      <a:endParaRPr lang="en-US" sz="1600" b="0" i="0" u="none" strike="noStrike" dirty="0">
                        <a:solidFill>
                          <a:srgbClr val="000000"/>
                        </a:solidFill>
                        <a:effectLst/>
                        <a:latin typeface="Arial Narrow" panose="020B0606020202030204" pitchFamily="34" charset="0"/>
                      </a:endParaRPr>
                    </a:p>
                  </a:txBody>
                  <a:tcPr marL="7620" marR="7620" marT="7620" marB="0" anchor="ctr"/>
                </a:tc>
                <a:tc>
                  <a:txBody>
                    <a:bodyPr/>
                    <a:lstStyle/>
                    <a:p>
                      <a:pPr algn="ctr" fontAlgn="ctr"/>
                      <a:r>
                        <a:rPr lang="lv-LV" sz="1600" u="none" strike="noStrike" dirty="0">
                          <a:effectLst/>
                        </a:rPr>
                        <a:t>86.13</a:t>
                      </a:r>
                      <a:endParaRPr lang="en-US" sz="1600" b="0" i="0" u="none" strike="noStrike" dirty="0">
                        <a:solidFill>
                          <a:srgbClr val="000000"/>
                        </a:solidFill>
                        <a:effectLst/>
                        <a:latin typeface="Arial Narrow" panose="020B0606020202030204" pitchFamily="34" charset="0"/>
                      </a:endParaRPr>
                    </a:p>
                  </a:txBody>
                  <a:tcPr marL="7620" marR="7620" marT="7620" marB="0" anchor="ctr"/>
                </a:tc>
                <a:tc>
                  <a:txBody>
                    <a:bodyPr/>
                    <a:lstStyle/>
                    <a:p>
                      <a:pPr algn="ctr" fontAlgn="ctr"/>
                      <a:r>
                        <a:rPr lang="lv-LV" sz="1600" u="none" strike="noStrike" dirty="0">
                          <a:effectLst/>
                        </a:rPr>
                        <a:t>101.37</a:t>
                      </a:r>
                      <a:endParaRPr lang="en-US" sz="1600" b="0" i="0" u="none" strike="noStrike" dirty="0">
                        <a:solidFill>
                          <a:srgbClr val="000000"/>
                        </a:solidFill>
                        <a:effectLst/>
                        <a:latin typeface="Arial Narrow" panose="020B0606020202030204" pitchFamily="34" charset="0"/>
                      </a:endParaRPr>
                    </a:p>
                  </a:txBody>
                  <a:tcPr marL="7620" marR="7620" marT="7620" marB="0" anchor="ctr"/>
                </a:tc>
                <a:tc>
                  <a:txBody>
                    <a:bodyPr/>
                    <a:lstStyle/>
                    <a:p>
                      <a:pPr algn="ctr" fontAlgn="ctr"/>
                      <a:r>
                        <a:rPr lang="lv-LV" sz="1600" u="none" strike="noStrike" dirty="0">
                          <a:effectLst/>
                        </a:rPr>
                        <a:t>115.46</a:t>
                      </a:r>
                      <a:endParaRPr lang="en-US" sz="1600" b="0" i="0" u="none" strike="noStrike" dirty="0">
                        <a:solidFill>
                          <a:srgbClr val="000000"/>
                        </a:solidFill>
                        <a:effectLst/>
                        <a:latin typeface="Arial Narrow" panose="020B0606020202030204" pitchFamily="34" charset="0"/>
                      </a:endParaRPr>
                    </a:p>
                  </a:txBody>
                  <a:tcPr marL="7620" marR="7620" marT="7620" marB="0" anchor="ctr"/>
                </a:tc>
                <a:tc>
                  <a:txBody>
                    <a:bodyPr/>
                    <a:lstStyle/>
                    <a:p>
                      <a:pPr algn="ctr" fontAlgn="ctr"/>
                      <a:r>
                        <a:rPr lang="lv-LV" sz="1600" u="none" strike="noStrike" dirty="0">
                          <a:effectLst/>
                        </a:rPr>
                        <a:t>124.37</a:t>
                      </a:r>
                      <a:endParaRPr lang="en-US" sz="1600" b="0" i="0" u="none" strike="noStrike" dirty="0">
                        <a:solidFill>
                          <a:srgbClr val="000000"/>
                        </a:solidFill>
                        <a:effectLst/>
                        <a:latin typeface="Arial Narrow" panose="020B0606020202030204" pitchFamily="34" charset="0"/>
                      </a:endParaRPr>
                    </a:p>
                  </a:txBody>
                  <a:tcPr marL="7620" marR="7620" marT="7620" marB="0" anchor="ctr"/>
                </a:tc>
                <a:extLst>
                  <a:ext uri="{0D108BD9-81ED-4DB2-BD59-A6C34878D82A}">
                    <a16:rowId xmlns:a16="http://schemas.microsoft.com/office/drawing/2014/main" val="3460728850"/>
                  </a:ext>
                </a:extLst>
              </a:tr>
              <a:tr h="487086">
                <a:tc>
                  <a:txBody>
                    <a:bodyPr/>
                    <a:lstStyle/>
                    <a:p>
                      <a:pPr algn="l" fontAlgn="ctr"/>
                      <a:r>
                        <a:rPr lang="en-US" sz="1600" u="none" strike="noStrike" dirty="0" err="1">
                          <a:effectLst/>
                        </a:rPr>
                        <a:t>Notekūdeņu</a:t>
                      </a:r>
                      <a:r>
                        <a:rPr lang="en-US" sz="1600" u="none" strike="noStrike" dirty="0">
                          <a:effectLst/>
                        </a:rPr>
                        <a:t> </a:t>
                      </a:r>
                      <a:r>
                        <a:rPr lang="en-US" sz="1600" u="none" strike="noStrike" dirty="0" err="1">
                          <a:effectLst/>
                        </a:rPr>
                        <a:t>plūsma</a:t>
                      </a:r>
                      <a:r>
                        <a:rPr lang="en-US" sz="1600" u="none" strike="noStrike" dirty="0">
                          <a:effectLst/>
                        </a:rPr>
                        <a:t> </a:t>
                      </a:r>
                      <a:r>
                        <a:rPr lang="en-US" sz="1600" u="none" strike="noStrike" dirty="0" err="1">
                          <a:effectLst/>
                        </a:rPr>
                        <a:t>diennaktī</a:t>
                      </a:r>
                      <a:r>
                        <a:rPr lang="en-US" sz="1600" u="none" strike="noStrike" dirty="0">
                          <a:effectLst/>
                        </a:rPr>
                        <a:t> (m3) </a:t>
                      </a:r>
                      <a:r>
                        <a:rPr lang="en-US" sz="1600" u="none" strike="noStrike" dirty="0" err="1">
                          <a:effectLst/>
                        </a:rPr>
                        <a:t>uz</a:t>
                      </a:r>
                      <a:r>
                        <a:rPr lang="en-US" sz="1600" u="none" strike="noStrike" dirty="0">
                          <a:effectLst/>
                        </a:rPr>
                        <a:t> NAI (30% </a:t>
                      </a:r>
                      <a:r>
                        <a:rPr lang="en-US" sz="1600" u="none" strike="noStrike" dirty="0" err="1">
                          <a:effectLst/>
                        </a:rPr>
                        <a:t>infiltrācija</a:t>
                      </a:r>
                      <a:r>
                        <a:rPr lang="en-US" sz="1600" u="none" strike="noStrike" dirty="0">
                          <a:effectLst/>
                        </a:rPr>
                        <a:t>)</a:t>
                      </a:r>
                      <a:endParaRPr lang="en-US" sz="1600" b="0" i="0" u="none" strike="noStrike" dirty="0">
                        <a:solidFill>
                          <a:srgbClr val="000000"/>
                        </a:solidFill>
                        <a:effectLst/>
                        <a:latin typeface="Arial Narrow" panose="020B0606020202030204" pitchFamily="34" charset="0"/>
                      </a:endParaRPr>
                    </a:p>
                  </a:txBody>
                  <a:tcPr marL="7620" marR="7620" marT="7620" marB="0" anchor="ctr"/>
                </a:tc>
                <a:tc>
                  <a:txBody>
                    <a:bodyPr/>
                    <a:lstStyle/>
                    <a:p>
                      <a:pPr algn="ctr" fontAlgn="ctr"/>
                      <a:r>
                        <a:rPr lang="lv-LV" sz="1600" u="none" strike="noStrike" dirty="0">
                          <a:effectLst/>
                        </a:rPr>
                        <a:t>111.97</a:t>
                      </a:r>
                      <a:endParaRPr lang="en-US" sz="1600" b="0" i="0" u="none" strike="noStrike" dirty="0">
                        <a:solidFill>
                          <a:srgbClr val="000000"/>
                        </a:solidFill>
                        <a:effectLst/>
                        <a:latin typeface="Arial Narrow" panose="020B0606020202030204" pitchFamily="34" charset="0"/>
                      </a:endParaRPr>
                    </a:p>
                  </a:txBody>
                  <a:tcPr marL="7620" marR="7620" marT="7620" marB="0" anchor="ctr"/>
                </a:tc>
                <a:tc>
                  <a:txBody>
                    <a:bodyPr/>
                    <a:lstStyle/>
                    <a:p>
                      <a:pPr algn="ctr" fontAlgn="ctr"/>
                      <a:r>
                        <a:rPr lang="lv-LV" sz="1600" u="none" strike="noStrike" dirty="0">
                          <a:effectLst/>
                        </a:rPr>
                        <a:t>131.78</a:t>
                      </a:r>
                      <a:endParaRPr lang="en-US" sz="1600" b="0" i="0" u="none" strike="noStrike" dirty="0">
                        <a:solidFill>
                          <a:srgbClr val="000000"/>
                        </a:solidFill>
                        <a:effectLst/>
                        <a:latin typeface="Arial Narrow" panose="020B0606020202030204" pitchFamily="34" charset="0"/>
                      </a:endParaRPr>
                    </a:p>
                  </a:txBody>
                  <a:tcPr marL="7620" marR="7620" marT="7620" marB="0" anchor="ctr"/>
                </a:tc>
                <a:tc>
                  <a:txBody>
                    <a:bodyPr/>
                    <a:lstStyle/>
                    <a:p>
                      <a:pPr algn="ctr" fontAlgn="ctr"/>
                      <a:r>
                        <a:rPr lang="lv-LV" sz="1600" u="none" strike="noStrike" dirty="0">
                          <a:effectLst/>
                        </a:rPr>
                        <a:t>150.10</a:t>
                      </a:r>
                      <a:endParaRPr lang="en-US" sz="1600" b="0" i="0" u="none" strike="noStrike" dirty="0">
                        <a:solidFill>
                          <a:srgbClr val="000000"/>
                        </a:solidFill>
                        <a:effectLst/>
                        <a:latin typeface="Arial Narrow" panose="020B0606020202030204" pitchFamily="34" charset="0"/>
                      </a:endParaRPr>
                    </a:p>
                  </a:txBody>
                  <a:tcPr marL="7620" marR="7620" marT="7620" marB="0" anchor="ctr"/>
                </a:tc>
                <a:tc>
                  <a:txBody>
                    <a:bodyPr/>
                    <a:lstStyle/>
                    <a:p>
                      <a:pPr algn="ctr" fontAlgn="ctr"/>
                      <a:r>
                        <a:rPr lang="lv-LV" sz="1600" b="0" i="0" u="none" strike="noStrike" dirty="0">
                          <a:solidFill>
                            <a:srgbClr val="000000"/>
                          </a:solidFill>
                          <a:effectLst/>
                          <a:latin typeface="+mn-lt"/>
                        </a:rPr>
                        <a:t>161.70</a:t>
                      </a:r>
                      <a:endParaRPr lang="en-US" sz="1600" b="0" i="0" u="none" strike="noStrike" dirty="0">
                        <a:solidFill>
                          <a:srgbClr val="000000"/>
                        </a:solidFill>
                        <a:effectLst/>
                        <a:latin typeface="+mn-lt"/>
                      </a:endParaRPr>
                    </a:p>
                  </a:txBody>
                  <a:tcPr marL="7620" marR="7620" marT="7620" marB="0" anchor="ctr"/>
                </a:tc>
                <a:extLst>
                  <a:ext uri="{0D108BD9-81ED-4DB2-BD59-A6C34878D82A}">
                    <a16:rowId xmlns:a16="http://schemas.microsoft.com/office/drawing/2014/main" val="2552796595"/>
                  </a:ext>
                </a:extLst>
              </a:tr>
              <a:tr h="487086">
                <a:tc>
                  <a:txBody>
                    <a:bodyPr/>
                    <a:lstStyle/>
                    <a:p>
                      <a:pPr algn="l" fontAlgn="ctr"/>
                      <a:r>
                        <a:rPr lang="en-US" sz="1600" u="none" strike="noStrike">
                          <a:effectLst/>
                        </a:rPr>
                        <a:t>Notekūdeņu plūsma diennaktī (m3) uz NAI (40% infiltrācija)</a:t>
                      </a:r>
                      <a:endParaRPr lang="en-US" sz="1600" b="0" i="0" u="none" strike="noStrike">
                        <a:solidFill>
                          <a:srgbClr val="000000"/>
                        </a:solidFill>
                        <a:effectLst/>
                        <a:latin typeface="Arial Narrow" panose="020B0606020202030204" pitchFamily="34" charset="0"/>
                      </a:endParaRPr>
                    </a:p>
                  </a:txBody>
                  <a:tcPr marL="7620" marR="7620" marT="7620" marB="0" anchor="ctr"/>
                </a:tc>
                <a:tc>
                  <a:txBody>
                    <a:bodyPr/>
                    <a:lstStyle/>
                    <a:p>
                      <a:pPr algn="ctr" fontAlgn="ctr"/>
                      <a:r>
                        <a:rPr lang="lv-LV" sz="1600" u="none" strike="noStrike" dirty="0">
                          <a:effectLst/>
                        </a:rPr>
                        <a:t>120.60</a:t>
                      </a:r>
                      <a:endParaRPr lang="en-US" sz="1600" b="0" i="0" u="none" strike="noStrike" dirty="0">
                        <a:solidFill>
                          <a:srgbClr val="000000"/>
                        </a:solidFill>
                        <a:effectLst/>
                        <a:latin typeface="Arial Narrow" panose="020B0606020202030204" pitchFamily="34" charset="0"/>
                      </a:endParaRPr>
                    </a:p>
                  </a:txBody>
                  <a:tcPr marL="7620" marR="7620" marT="7620" marB="0" anchor="ctr"/>
                </a:tc>
                <a:tc>
                  <a:txBody>
                    <a:bodyPr/>
                    <a:lstStyle/>
                    <a:p>
                      <a:pPr algn="ctr" fontAlgn="ctr"/>
                      <a:r>
                        <a:rPr lang="lv-LV" sz="1600" u="none" strike="noStrike" dirty="0">
                          <a:effectLst/>
                        </a:rPr>
                        <a:t>141.92</a:t>
                      </a:r>
                      <a:endParaRPr lang="en-US" sz="1600" b="0" i="0" u="none" strike="noStrike" dirty="0">
                        <a:solidFill>
                          <a:srgbClr val="000000"/>
                        </a:solidFill>
                        <a:effectLst/>
                        <a:latin typeface="Arial Narrow" panose="020B0606020202030204" pitchFamily="34" charset="0"/>
                      </a:endParaRPr>
                    </a:p>
                  </a:txBody>
                  <a:tcPr marL="7620" marR="7620" marT="7620" marB="0" anchor="ctr"/>
                </a:tc>
                <a:tc>
                  <a:txBody>
                    <a:bodyPr/>
                    <a:lstStyle/>
                    <a:p>
                      <a:pPr algn="ctr" fontAlgn="ctr"/>
                      <a:r>
                        <a:rPr lang="lv-LV" sz="1600" u="none" strike="noStrike" dirty="0">
                          <a:effectLst/>
                        </a:rPr>
                        <a:t>161.64</a:t>
                      </a:r>
                      <a:endParaRPr lang="en-US" sz="1600" b="0" i="0" u="none" strike="noStrike" dirty="0">
                        <a:solidFill>
                          <a:srgbClr val="000000"/>
                        </a:solidFill>
                        <a:effectLst/>
                        <a:latin typeface="Arial Narrow" panose="020B0606020202030204" pitchFamily="34" charset="0"/>
                      </a:endParaRPr>
                    </a:p>
                  </a:txBody>
                  <a:tcPr marL="7620" marR="7620" marT="7620" marB="0" anchor="ctr"/>
                </a:tc>
                <a:tc>
                  <a:txBody>
                    <a:bodyPr/>
                    <a:lstStyle/>
                    <a:p>
                      <a:pPr algn="ctr" fontAlgn="ctr"/>
                      <a:r>
                        <a:rPr lang="lv-LV" sz="1600" u="none" strike="noStrike" dirty="0">
                          <a:effectLst/>
                        </a:rPr>
                        <a:t>174.12</a:t>
                      </a:r>
                      <a:endParaRPr lang="en-US" sz="1600" b="0" i="0" u="none" strike="noStrike" dirty="0">
                        <a:solidFill>
                          <a:srgbClr val="000000"/>
                        </a:solidFill>
                        <a:effectLst/>
                        <a:latin typeface="Arial Narrow" panose="020B0606020202030204" pitchFamily="34" charset="0"/>
                      </a:endParaRPr>
                    </a:p>
                  </a:txBody>
                  <a:tcPr marL="7620" marR="7620" marT="7620" marB="0" anchor="ctr"/>
                </a:tc>
                <a:extLst>
                  <a:ext uri="{0D108BD9-81ED-4DB2-BD59-A6C34878D82A}">
                    <a16:rowId xmlns:a16="http://schemas.microsoft.com/office/drawing/2014/main" val="1267788132"/>
                  </a:ext>
                </a:extLst>
              </a:tr>
              <a:tr h="487086">
                <a:tc>
                  <a:txBody>
                    <a:bodyPr/>
                    <a:lstStyle/>
                    <a:p>
                      <a:pPr algn="l" fontAlgn="ctr"/>
                      <a:r>
                        <a:rPr lang="en-US" sz="1600" u="none" strike="noStrike">
                          <a:effectLst/>
                        </a:rPr>
                        <a:t>Notekūdeņu plūsma diennaktī (m3) uz NAI (50% infiltrācija)</a:t>
                      </a:r>
                      <a:endParaRPr lang="en-US" sz="1600" b="0" i="0" u="none" strike="noStrike">
                        <a:solidFill>
                          <a:srgbClr val="000000"/>
                        </a:solidFill>
                        <a:effectLst/>
                        <a:latin typeface="Arial Narrow" panose="020B0606020202030204" pitchFamily="34" charset="0"/>
                      </a:endParaRPr>
                    </a:p>
                  </a:txBody>
                  <a:tcPr marL="7620" marR="7620" marT="7620" marB="0" anchor="ctr"/>
                </a:tc>
                <a:tc>
                  <a:txBody>
                    <a:bodyPr/>
                    <a:lstStyle/>
                    <a:p>
                      <a:pPr algn="ctr" fontAlgn="ctr"/>
                      <a:r>
                        <a:rPr lang="lv-LV" sz="1600" u="none" strike="noStrike" dirty="0">
                          <a:effectLst/>
                        </a:rPr>
                        <a:t>129.20</a:t>
                      </a:r>
                      <a:endParaRPr lang="en-US" sz="1600" b="0" i="0" u="none" strike="noStrike" dirty="0">
                        <a:solidFill>
                          <a:srgbClr val="000000"/>
                        </a:solidFill>
                        <a:effectLst/>
                        <a:latin typeface="Arial Narrow" panose="020B0606020202030204" pitchFamily="34" charset="0"/>
                      </a:endParaRPr>
                    </a:p>
                  </a:txBody>
                  <a:tcPr marL="7620" marR="7620" marT="7620" marB="0" anchor="ctr"/>
                </a:tc>
                <a:tc>
                  <a:txBody>
                    <a:bodyPr/>
                    <a:lstStyle/>
                    <a:p>
                      <a:pPr algn="ctr" fontAlgn="ctr"/>
                      <a:r>
                        <a:rPr lang="lv-LV" sz="1600" u="none" strike="noStrike" dirty="0">
                          <a:effectLst/>
                        </a:rPr>
                        <a:t>152.06</a:t>
                      </a:r>
                      <a:endParaRPr lang="en-US" sz="1600" b="0" i="0" u="none" strike="noStrike" dirty="0">
                        <a:solidFill>
                          <a:srgbClr val="000000"/>
                        </a:solidFill>
                        <a:effectLst/>
                        <a:latin typeface="Arial Narrow" panose="020B0606020202030204" pitchFamily="34" charset="0"/>
                      </a:endParaRPr>
                    </a:p>
                  </a:txBody>
                  <a:tcPr marL="7620" marR="7620" marT="7620" marB="0" anchor="ctr"/>
                </a:tc>
                <a:tc>
                  <a:txBody>
                    <a:bodyPr/>
                    <a:lstStyle/>
                    <a:p>
                      <a:pPr algn="ctr" fontAlgn="ctr"/>
                      <a:r>
                        <a:rPr lang="lv-LV" sz="1600" u="none" strike="noStrike" dirty="0">
                          <a:effectLst/>
                        </a:rPr>
                        <a:t>173.19</a:t>
                      </a:r>
                      <a:endParaRPr lang="en-US" sz="1600" b="0" i="0" u="none" strike="noStrike" dirty="0">
                        <a:solidFill>
                          <a:srgbClr val="000000"/>
                        </a:solidFill>
                        <a:effectLst/>
                        <a:latin typeface="Arial Narrow" panose="020B0606020202030204" pitchFamily="34" charset="0"/>
                      </a:endParaRPr>
                    </a:p>
                  </a:txBody>
                  <a:tcPr marL="7620" marR="7620" marT="7620" marB="0" anchor="ctr"/>
                </a:tc>
                <a:tc>
                  <a:txBody>
                    <a:bodyPr/>
                    <a:lstStyle/>
                    <a:p>
                      <a:pPr algn="ctr" fontAlgn="ctr"/>
                      <a:r>
                        <a:rPr lang="lv-LV" sz="1600" u="none" strike="noStrike" dirty="0">
                          <a:effectLst/>
                        </a:rPr>
                        <a:t>186.55</a:t>
                      </a:r>
                      <a:endParaRPr lang="en-US" sz="1600" b="0" i="0" u="none" strike="noStrike" dirty="0">
                        <a:solidFill>
                          <a:srgbClr val="000000"/>
                        </a:solidFill>
                        <a:effectLst/>
                        <a:latin typeface="Arial Narrow" panose="020B0606020202030204" pitchFamily="34" charset="0"/>
                      </a:endParaRPr>
                    </a:p>
                  </a:txBody>
                  <a:tcPr marL="7620" marR="7620" marT="7620" marB="0" anchor="ctr"/>
                </a:tc>
                <a:extLst>
                  <a:ext uri="{0D108BD9-81ED-4DB2-BD59-A6C34878D82A}">
                    <a16:rowId xmlns:a16="http://schemas.microsoft.com/office/drawing/2014/main" val="3340763030"/>
                  </a:ext>
                </a:extLst>
              </a:tr>
            </a:tbl>
          </a:graphicData>
        </a:graphic>
      </p:graphicFrame>
    </p:spTree>
    <p:extLst>
      <p:ext uri="{BB962C8B-B14F-4D97-AF65-F5344CB8AC3E}">
        <p14:creationId xmlns:p14="http://schemas.microsoft.com/office/powerpoint/2010/main" val="35318473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838200" y="549454"/>
            <a:ext cx="10515600" cy="372812"/>
          </a:xfrm>
        </p:spPr>
        <p:txBody>
          <a:bodyPr>
            <a:noAutofit/>
          </a:bodyPr>
          <a:lstStyle/>
          <a:p>
            <a:pPr algn="ctr"/>
            <a:r>
              <a:rPr lang="lv-LV" sz="2800" b="1" i="1" u="sng" dirty="0">
                <a:latin typeface="Verdana" panose="020B0604030504040204" pitchFamily="34" charset="0"/>
                <a:ea typeface="Verdana" panose="020B0604030504040204" pitchFamily="34" charset="0"/>
                <a:cs typeface="Verdana" panose="020B0604030504040204" pitchFamily="34" charset="0"/>
              </a:rPr>
              <a:t>PROGNOZĒTIE SAVĀKTIE NOTEKŪDEŅI (II)</a:t>
            </a:r>
          </a:p>
        </p:txBody>
      </p:sp>
      <p:sp>
        <p:nvSpPr>
          <p:cNvPr id="2" name="TextBox 1">
            <a:extLst>
              <a:ext uri="{FF2B5EF4-FFF2-40B4-BE49-F238E27FC236}">
                <a16:creationId xmlns:a16="http://schemas.microsoft.com/office/drawing/2014/main" id="{11BA7DF4-D1C1-405E-A05B-9BEE76AB9A38}"/>
              </a:ext>
            </a:extLst>
          </p:cNvPr>
          <p:cNvSpPr txBox="1"/>
          <p:nvPr/>
        </p:nvSpPr>
        <p:spPr>
          <a:xfrm>
            <a:off x="7718611" y="1188877"/>
            <a:ext cx="4338917" cy="646331"/>
          </a:xfrm>
          <a:prstGeom prst="rect">
            <a:avLst/>
          </a:prstGeom>
          <a:noFill/>
        </p:spPr>
        <p:txBody>
          <a:bodyPr wrap="square" rtlCol="0">
            <a:spAutoFit/>
          </a:bodyPr>
          <a:lstStyle/>
          <a:p>
            <a:endParaRPr lang="lv-LV" dirty="0"/>
          </a:p>
          <a:p>
            <a:endParaRPr lang="en-US" dirty="0"/>
          </a:p>
        </p:txBody>
      </p:sp>
      <p:sp>
        <p:nvSpPr>
          <p:cNvPr id="7" name="TextBox 6">
            <a:extLst>
              <a:ext uri="{FF2B5EF4-FFF2-40B4-BE49-F238E27FC236}">
                <a16:creationId xmlns:a16="http://schemas.microsoft.com/office/drawing/2014/main" id="{209D2BE4-B65C-4D58-86F7-92C350C15F07}"/>
              </a:ext>
            </a:extLst>
          </p:cNvPr>
          <p:cNvSpPr txBox="1"/>
          <p:nvPr/>
        </p:nvSpPr>
        <p:spPr>
          <a:xfrm>
            <a:off x="9253330" y="1720840"/>
            <a:ext cx="2804198" cy="3416320"/>
          </a:xfrm>
          <a:prstGeom prst="rect">
            <a:avLst/>
          </a:prstGeom>
          <a:noFill/>
        </p:spPr>
        <p:txBody>
          <a:bodyPr wrap="square" rtlCol="0">
            <a:spAutoFit/>
          </a:bodyPr>
          <a:lstStyle/>
          <a:p>
            <a:r>
              <a:rPr lang="lv-LV" dirty="0"/>
              <a:t>Hidrauliskā slodze pārsniedz atļauto jau esošajā situācijā.</a:t>
            </a:r>
          </a:p>
          <a:p>
            <a:endParaRPr lang="lv-LV" dirty="0"/>
          </a:p>
          <a:p>
            <a:r>
              <a:rPr lang="lv-LV" dirty="0"/>
              <a:t>Pie prognozētā attīstības scenārija un 50% infiltrācijas, nepieciešamā hidrauliskās slodzes kapacitāte dubultosies tuvāko 6 – 8 gadu laikā. </a:t>
            </a:r>
          </a:p>
          <a:p>
            <a:endParaRPr lang="lv-LV" dirty="0"/>
          </a:p>
          <a:p>
            <a:endParaRPr lang="lv-LV" dirty="0"/>
          </a:p>
          <a:p>
            <a:endParaRPr lang="en-US" dirty="0"/>
          </a:p>
        </p:txBody>
      </p:sp>
      <p:graphicFrame>
        <p:nvGraphicFramePr>
          <p:cNvPr id="3" name="Chart 2">
            <a:extLst>
              <a:ext uri="{FF2B5EF4-FFF2-40B4-BE49-F238E27FC236}">
                <a16:creationId xmlns:a16="http://schemas.microsoft.com/office/drawing/2014/main" id="{4A972DE7-EC9A-EA26-DDD9-7A908E7A791A}"/>
              </a:ext>
            </a:extLst>
          </p:cNvPr>
          <p:cNvGraphicFramePr>
            <a:graphicFrameLocks/>
          </p:cNvGraphicFramePr>
          <p:nvPr>
            <p:extLst>
              <p:ext uri="{D42A27DB-BD31-4B8C-83A1-F6EECF244321}">
                <p14:modId xmlns:p14="http://schemas.microsoft.com/office/powerpoint/2010/main" val="3441152472"/>
              </p:ext>
            </p:extLst>
          </p:nvPr>
        </p:nvGraphicFramePr>
        <p:xfrm>
          <a:off x="381000" y="1421625"/>
          <a:ext cx="8712200" cy="488692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1478318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838200" y="549454"/>
            <a:ext cx="10515600" cy="372812"/>
          </a:xfrm>
        </p:spPr>
        <p:txBody>
          <a:bodyPr>
            <a:noAutofit/>
          </a:bodyPr>
          <a:lstStyle/>
          <a:p>
            <a:pPr algn="ctr"/>
            <a:r>
              <a:rPr lang="lv-LV" sz="2800" b="1" i="1" u="sng" dirty="0">
                <a:latin typeface="Verdana" panose="020B0604030504040204" pitchFamily="34" charset="0"/>
                <a:ea typeface="Verdana" panose="020B0604030504040204" pitchFamily="34" charset="0"/>
                <a:cs typeface="Verdana" panose="020B0604030504040204" pitchFamily="34" charset="0"/>
              </a:rPr>
              <a:t>ATMAKSĀŠANĀS</a:t>
            </a:r>
          </a:p>
        </p:txBody>
      </p:sp>
      <p:sp>
        <p:nvSpPr>
          <p:cNvPr id="2" name="TextBox 1">
            <a:extLst>
              <a:ext uri="{FF2B5EF4-FFF2-40B4-BE49-F238E27FC236}">
                <a16:creationId xmlns:a16="http://schemas.microsoft.com/office/drawing/2014/main" id="{11BA7DF4-D1C1-405E-A05B-9BEE76AB9A38}"/>
              </a:ext>
            </a:extLst>
          </p:cNvPr>
          <p:cNvSpPr txBox="1"/>
          <p:nvPr/>
        </p:nvSpPr>
        <p:spPr>
          <a:xfrm>
            <a:off x="7718611" y="1188877"/>
            <a:ext cx="4338917" cy="646331"/>
          </a:xfrm>
          <a:prstGeom prst="rect">
            <a:avLst/>
          </a:prstGeom>
          <a:noFill/>
        </p:spPr>
        <p:txBody>
          <a:bodyPr wrap="square" rtlCol="0">
            <a:spAutoFit/>
          </a:bodyPr>
          <a:lstStyle/>
          <a:p>
            <a:endParaRPr lang="lv-LV" dirty="0"/>
          </a:p>
          <a:p>
            <a:endParaRPr lang="en-US" dirty="0"/>
          </a:p>
        </p:txBody>
      </p:sp>
      <p:sp>
        <p:nvSpPr>
          <p:cNvPr id="7" name="TextBox 6">
            <a:extLst>
              <a:ext uri="{FF2B5EF4-FFF2-40B4-BE49-F238E27FC236}">
                <a16:creationId xmlns:a16="http://schemas.microsoft.com/office/drawing/2014/main" id="{209D2BE4-B65C-4D58-86F7-92C350C15F07}"/>
              </a:ext>
            </a:extLst>
          </p:cNvPr>
          <p:cNvSpPr txBox="1"/>
          <p:nvPr/>
        </p:nvSpPr>
        <p:spPr>
          <a:xfrm>
            <a:off x="7718611" y="1188877"/>
            <a:ext cx="4338917" cy="4247317"/>
          </a:xfrm>
          <a:prstGeom prst="rect">
            <a:avLst/>
          </a:prstGeom>
          <a:noFill/>
        </p:spPr>
        <p:txBody>
          <a:bodyPr wrap="square" rtlCol="0">
            <a:spAutoFit/>
          </a:bodyPr>
          <a:lstStyle/>
          <a:p>
            <a:r>
              <a:rPr lang="lv-LV" b="1" dirty="0"/>
              <a:t>Rezultāti:</a:t>
            </a:r>
          </a:p>
          <a:p>
            <a:endParaRPr lang="lv-LV" dirty="0"/>
          </a:p>
          <a:p>
            <a:pPr marL="342900" indent="-342900" algn="just">
              <a:buAutoNum type="arabicParenBoth"/>
            </a:pPr>
            <a:r>
              <a:rPr lang="lv-LV" dirty="0">
                <a:ea typeface="Calibri" panose="020F0502020204030204" pitchFamily="34" charset="0"/>
                <a:cs typeface="Times New Roman" panose="02020603050405020304" pitchFamily="18" charset="0"/>
              </a:rPr>
              <a:t>S</a:t>
            </a:r>
            <a:r>
              <a:rPr lang="lv-LV" sz="1800" dirty="0">
                <a:effectLst/>
                <a:ea typeface="Calibri" panose="020F0502020204030204" pitchFamily="34" charset="0"/>
                <a:cs typeface="Times New Roman" panose="02020603050405020304" pitchFamily="18" charset="0"/>
              </a:rPr>
              <a:t>agaidāmā investīciju atmaksāšanās ir vērtējama aptuveni </a:t>
            </a:r>
            <a:r>
              <a:rPr lang="en-US" sz="1800" dirty="0">
                <a:effectLst/>
                <a:ea typeface="Calibri" panose="020F0502020204030204" pitchFamily="34" charset="0"/>
                <a:cs typeface="Times New Roman" panose="02020603050405020304" pitchFamily="18" charset="0"/>
              </a:rPr>
              <a:t>25</a:t>
            </a:r>
            <a:r>
              <a:rPr lang="lv-LV" sz="1800" dirty="0">
                <a:effectLst/>
                <a:ea typeface="Calibri" panose="020F0502020204030204" pitchFamily="34" charset="0"/>
                <a:cs typeface="Times New Roman" panose="02020603050405020304" pitchFamily="18" charset="0"/>
              </a:rPr>
              <a:t> līdz </a:t>
            </a:r>
            <a:r>
              <a:rPr lang="en-US" dirty="0">
                <a:ea typeface="Calibri" panose="020F0502020204030204" pitchFamily="34" charset="0"/>
                <a:cs typeface="Times New Roman" panose="02020603050405020304" pitchFamily="18" charset="0"/>
              </a:rPr>
              <a:t>2</a:t>
            </a:r>
            <a:r>
              <a:rPr lang="en-US" sz="1800" dirty="0">
                <a:effectLst/>
                <a:ea typeface="Calibri" panose="020F0502020204030204" pitchFamily="34" charset="0"/>
                <a:cs typeface="Times New Roman" panose="02020603050405020304" pitchFamily="18" charset="0"/>
              </a:rPr>
              <a:t>7</a:t>
            </a:r>
            <a:r>
              <a:rPr lang="lv-LV" sz="1800" dirty="0">
                <a:effectLst/>
                <a:ea typeface="Calibri" panose="020F0502020204030204" pitchFamily="34" charset="0"/>
                <a:cs typeface="Times New Roman" panose="02020603050405020304" pitchFamily="18" charset="0"/>
              </a:rPr>
              <a:t> gadu laikā, ja pieslēgumi CKS realizējas tādā veidā, kā tas ir ticis plānots;</a:t>
            </a:r>
          </a:p>
          <a:p>
            <a:pPr marL="342900" indent="-342900" algn="just">
              <a:buFontTx/>
              <a:buAutoNum type="arabicParenBoth"/>
            </a:pPr>
            <a:r>
              <a:rPr lang="en-US" dirty="0">
                <a:cs typeface="Times New Roman" panose="02020603050405020304" pitchFamily="18" charset="0"/>
              </a:rPr>
              <a:t>P</a:t>
            </a:r>
            <a:r>
              <a:rPr lang="lv-LV" dirty="0">
                <a:cs typeface="Times New Roman" panose="02020603050405020304" pitchFamily="18" charset="0"/>
              </a:rPr>
              <a:t>ieslēdzot pat mazāku ēku skaitu, Projekts joprojām ir ekonomiski pamatots plašākas ekonomiskās ietekmes kontekstā. Papildus ieguvumi veidojās ne tikai pakalpojumu sniedzējam, bet sabiedrībai kopumā un arī Ādažu novada pašvaldībai.</a:t>
            </a:r>
            <a:endParaRPr lang="en-US" dirty="0">
              <a:cs typeface="Times New Roman" panose="02020603050405020304" pitchFamily="18" charset="0"/>
            </a:endParaRPr>
          </a:p>
          <a:p>
            <a:pPr marL="342900" indent="-342900" algn="just">
              <a:buFontTx/>
              <a:buAutoNum type="arabicParenBoth"/>
            </a:pPr>
            <a:endParaRPr lang="en-US" dirty="0">
              <a:cs typeface="Times New Roman" panose="02020603050405020304" pitchFamily="18" charset="0"/>
            </a:endParaRPr>
          </a:p>
          <a:p>
            <a:pPr marL="342900" indent="-342900" algn="just">
              <a:buAutoNum type="arabicParenBoth"/>
            </a:pPr>
            <a:endParaRPr lang="en-US" dirty="0"/>
          </a:p>
        </p:txBody>
      </p:sp>
      <p:pic>
        <p:nvPicPr>
          <p:cNvPr id="8" name="Attēls 7">
            <a:extLst>
              <a:ext uri="{FF2B5EF4-FFF2-40B4-BE49-F238E27FC236}">
                <a16:creationId xmlns:a16="http://schemas.microsoft.com/office/drawing/2014/main" id="{2C8C476A-1664-9FE0-BCED-F1C4DE4E3923}"/>
              </a:ext>
            </a:extLst>
          </p:cNvPr>
          <p:cNvPicPr>
            <a:picLocks noChangeAspect="1"/>
          </p:cNvPicPr>
          <p:nvPr/>
        </p:nvPicPr>
        <p:blipFill>
          <a:blip r:embed="rId2"/>
          <a:stretch>
            <a:fillRect/>
          </a:stretch>
        </p:blipFill>
        <p:spPr>
          <a:xfrm>
            <a:off x="357006" y="1188877"/>
            <a:ext cx="7361605" cy="4717401"/>
          </a:xfrm>
          <a:prstGeom prst="rect">
            <a:avLst/>
          </a:prstGeom>
        </p:spPr>
      </p:pic>
    </p:spTree>
    <p:extLst>
      <p:ext uri="{BB962C8B-B14F-4D97-AF65-F5344CB8AC3E}">
        <p14:creationId xmlns:p14="http://schemas.microsoft.com/office/powerpoint/2010/main" val="42516861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838200" y="549454"/>
            <a:ext cx="10515600" cy="372812"/>
          </a:xfrm>
        </p:spPr>
        <p:txBody>
          <a:bodyPr>
            <a:noAutofit/>
          </a:bodyPr>
          <a:lstStyle/>
          <a:p>
            <a:pPr algn="ctr"/>
            <a:r>
              <a:rPr lang="lv-LV" sz="2800" b="1" i="1" u="sng" dirty="0">
                <a:latin typeface="Verdana" panose="020B0604030504040204" pitchFamily="34" charset="0"/>
                <a:ea typeface="Verdana" panose="020B0604030504040204" pitchFamily="34" charset="0"/>
                <a:cs typeface="Verdana" panose="020B0604030504040204" pitchFamily="34" charset="0"/>
              </a:rPr>
              <a:t>NEPIECIEŠAMĀS INVESTĪCIJAS</a:t>
            </a:r>
          </a:p>
        </p:txBody>
      </p:sp>
      <p:sp>
        <p:nvSpPr>
          <p:cNvPr id="2" name="TextBox 1">
            <a:extLst>
              <a:ext uri="{FF2B5EF4-FFF2-40B4-BE49-F238E27FC236}">
                <a16:creationId xmlns:a16="http://schemas.microsoft.com/office/drawing/2014/main" id="{11BA7DF4-D1C1-405E-A05B-9BEE76AB9A38}"/>
              </a:ext>
            </a:extLst>
          </p:cNvPr>
          <p:cNvSpPr txBox="1"/>
          <p:nvPr/>
        </p:nvSpPr>
        <p:spPr>
          <a:xfrm>
            <a:off x="7718611" y="1188877"/>
            <a:ext cx="4338917" cy="646331"/>
          </a:xfrm>
          <a:prstGeom prst="rect">
            <a:avLst/>
          </a:prstGeom>
          <a:noFill/>
        </p:spPr>
        <p:txBody>
          <a:bodyPr wrap="square" rtlCol="0">
            <a:spAutoFit/>
          </a:bodyPr>
          <a:lstStyle/>
          <a:p>
            <a:endParaRPr lang="lv-LV" dirty="0"/>
          </a:p>
          <a:p>
            <a:endParaRPr lang="en-US" dirty="0"/>
          </a:p>
        </p:txBody>
      </p:sp>
      <p:graphicFrame>
        <p:nvGraphicFramePr>
          <p:cNvPr id="5" name="Table 4">
            <a:extLst>
              <a:ext uri="{FF2B5EF4-FFF2-40B4-BE49-F238E27FC236}">
                <a16:creationId xmlns:a16="http://schemas.microsoft.com/office/drawing/2014/main" id="{283694CA-F29D-4E8C-8B5C-2E69F9A368EE}"/>
              </a:ext>
            </a:extLst>
          </p:cNvPr>
          <p:cNvGraphicFramePr>
            <a:graphicFrameLocks noGrp="1"/>
          </p:cNvGraphicFramePr>
          <p:nvPr>
            <p:extLst>
              <p:ext uri="{D42A27DB-BD31-4B8C-83A1-F6EECF244321}">
                <p14:modId xmlns:p14="http://schemas.microsoft.com/office/powerpoint/2010/main" val="4279699108"/>
              </p:ext>
            </p:extLst>
          </p:nvPr>
        </p:nvGraphicFramePr>
        <p:xfrm>
          <a:off x="838200" y="1071098"/>
          <a:ext cx="10363045" cy="5268978"/>
        </p:xfrm>
        <a:graphic>
          <a:graphicData uri="http://schemas.openxmlformats.org/drawingml/2006/table">
            <a:tbl>
              <a:tblPr firstRow="1" firstCol="1" bandRow="1">
                <a:tableStyleId>{00A15C55-8517-42AA-B614-E9B94910E393}</a:tableStyleId>
              </a:tblPr>
              <a:tblGrid>
                <a:gridCol w="390461">
                  <a:extLst>
                    <a:ext uri="{9D8B030D-6E8A-4147-A177-3AD203B41FA5}">
                      <a16:colId xmlns:a16="http://schemas.microsoft.com/office/drawing/2014/main" val="2094736943"/>
                    </a:ext>
                  </a:extLst>
                </a:gridCol>
                <a:gridCol w="2923612">
                  <a:extLst>
                    <a:ext uri="{9D8B030D-6E8A-4147-A177-3AD203B41FA5}">
                      <a16:colId xmlns:a16="http://schemas.microsoft.com/office/drawing/2014/main" val="703487943"/>
                    </a:ext>
                  </a:extLst>
                </a:gridCol>
                <a:gridCol w="5052974">
                  <a:extLst>
                    <a:ext uri="{9D8B030D-6E8A-4147-A177-3AD203B41FA5}">
                      <a16:colId xmlns:a16="http://schemas.microsoft.com/office/drawing/2014/main" val="985892673"/>
                    </a:ext>
                  </a:extLst>
                </a:gridCol>
                <a:gridCol w="1995998">
                  <a:extLst>
                    <a:ext uri="{9D8B030D-6E8A-4147-A177-3AD203B41FA5}">
                      <a16:colId xmlns:a16="http://schemas.microsoft.com/office/drawing/2014/main" val="1040176623"/>
                    </a:ext>
                  </a:extLst>
                </a:gridCol>
              </a:tblGrid>
              <a:tr h="389255">
                <a:tc>
                  <a:txBody>
                    <a:bodyPr/>
                    <a:lstStyle/>
                    <a:p>
                      <a:pPr marL="0" marR="0" algn="ctr">
                        <a:lnSpc>
                          <a:spcPct val="107000"/>
                        </a:lnSpc>
                        <a:spcBef>
                          <a:spcPts val="0"/>
                        </a:spcBef>
                        <a:spcAft>
                          <a:spcPts val="0"/>
                        </a:spcAft>
                      </a:pPr>
                      <a:r>
                        <a:rPr lang="lv-LV" sz="1800" dirty="0">
                          <a:effectLst/>
                        </a:rPr>
                        <a:t>Nr.</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3020" marR="33020" marT="9525" marB="0" anchor="ctr"/>
                </a:tc>
                <a:tc>
                  <a:txBody>
                    <a:bodyPr/>
                    <a:lstStyle/>
                    <a:p>
                      <a:pPr marL="0" marR="0" algn="ctr">
                        <a:lnSpc>
                          <a:spcPct val="107000"/>
                        </a:lnSpc>
                        <a:spcBef>
                          <a:spcPts val="0"/>
                        </a:spcBef>
                        <a:spcAft>
                          <a:spcPts val="0"/>
                        </a:spcAft>
                      </a:pPr>
                      <a:r>
                        <a:rPr lang="lv-LV" sz="1800" dirty="0">
                          <a:effectLst/>
                        </a:rPr>
                        <a:t>Darbības, apraksts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3020" marR="33020" marT="9525" marB="0" anchor="ctr"/>
                </a:tc>
                <a:tc>
                  <a:txBody>
                    <a:bodyPr/>
                    <a:lstStyle/>
                    <a:p>
                      <a:pPr marL="0" marR="0" algn="ctr">
                        <a:lnSpc>
                          <a:spcPct val="107000"/>
                        </a:lnSpc>
                        <a:spcBef>
                          <a:spcPts val="0"/>
                        </a:spcBef>
                        <a:spcAft>
                          <a:spcPts val="0"/>
                        </a:spcAft>
                      </a:pPr>
                      <a:r>
                        <a:rPr lang="lv-LV" sz="1800" dirty="0">
                          <a:effectLst/>
                        </a:rPr>
                        <a:t>Uzdevums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3020" marR="33020" marT="9525" marB="0" anchor="ctr"/>
                </a:tc>
                <a:tc>
                  <a:txBody>
                    <a:bodyPr/>
                    <a:lstStyle/>
                    <a:p>
                      <a:pPr marL="0" marR="0" algn="ctr">
                        <a:lnSpc>
                          <a:spcPct val="107000"/>
                        </a:lnSpc>
                        <a:spcBef>
                          <a:spcPts val="0"/>
                        </a:spcBef>
                        <a:spcAft>
                          <a:spcPts val="0"/>
                        </a:spcAft>
                      </a:pPr>
                      <a:r>
                        <a:rPr lang="lv-LV" sz="1800">
                          <a:effectLst/>
                        </a:rPr>
                        <a:t>Izmaksas, EUR bez PVN</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3020" marR="33020" marT="9525" marB="0" anchor="ctr"/>
                </a:tc>
                <a:extLst>
                  <a:ext uri="{0D108BD9-81ED-4DB2-BD59-A6C34878D82A}">
                    <a16:rowId xmlns:a16="http://schemas.microsoft.com/office/drawing/2014/main" val="1682908786"/>
                  </a:ext>
                </a:extLst>
              </a:tr>
              <a:tr h="1446530">
                <a:tc>
                  <a:txBody>
                    <a:bodyPr/>
                    <a:lstStyle/>
                    <a:p>
                      <a:pPr marL="0" marR="0" algn="ctr">
                        <a:lnSpc>
                          <a:spcPct val="107000"/>
                        </a:lnSpc>
                        <a:spcBef>
                          <a:spcPts val="0"/>
                        </a:spcBef>
                        <a:spcAft>
                          <a:spcPts val="0"/>
                        </a:spcAft>
                      </a:pPr>
                      <a:r>
                        <a:rPr lang="lv-LV" sz="1800" dirty="0">
                          <a:effectLst/>
                        </a:rPr>
                        <a:t>1.</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3020" marR="33020" marT="9525" marB="0" anchor="ctr"/>
                </a:tc>
                <a:tc>
                  <a:txBody>
                    <a:bodyPr/>
                    <a:lstStyle/>
                    <a:p>
                      <a:pPr marL="0" marR="0">
                        <a:lnSpc>
                          <a:spcPct val="107000"/>
                        </a:lnSpc>
                        <a:spcBef>
                          <a:spcPts val="0"/>
                        </a:spcBef>
                        <a:spcAft>
                          <a:spcPts val="0"/>
                        </a:spcAft>
                      </a:pPr>
                      <a:r>
                        <a:rPr lang="lv-LV" sz="1800" dirty="0">
                          <a:effectLst/>
                        </a:rPr>
                        <a:t>2022. gadā izstrādāts būvprojekts, kas paredz būvdarbus sadalīt divās kārtās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3020" marR="33020" marT="9525" marB="0" anchor="ctr"/>
                </a:tc>
                <a:tc>
                  <a:txBody>
                    <a:bodyPr/>
                    <a:lstStyle/>
                    <a:p>
                      <a:pPr marL="0" marR="0" algn="just">
                        <a:lnSpc>
                          <a:spcPct val="107000"/>
                        </a:lnSpc>
                        <a:spcBef>
                          <a:spcPts val="0"/>
                        </a:spcBef>
                        <a:spcAft>
                          <a:spcPts val="0"/>
                        </a:spcAft>
                      </a:pPr>
                      <a:r>
                        <a:rPr lang="lv-LV" sz="1800" u="sng" dirty="0">
                          <a:effectLst/>
                        </a:rPr>
                        <a:t>Projekta I. kārta:</a:t>
                      </a:r>
                      <a:endParaRPr lang="en-US" sz="1800" dirty="0">
                        <a:effectLst/>
                      </a:endParaRPr>
                    </a:p>
                    <a:p>
                      <a:pPr marL="342900" marR="0" lvl="0" indent="-342900" algn="just">
                        <a:lnSpc>
                          <a:spcPct val="107000"/>
                        </a:lnSpc>
                        <a:spcBef>
                          <a:spcPts val="0"/>
                        </a:spcBef>
                        <a:spcAft>
                          <a:spcPts val="0"/>
                        </a:spcAft>
                        <a:buFont typeface="+mj-lt"/>
                        <a:buAutoNum type="arabicPeriod"/>
                        <a:tabLst>
                          <a:tab pos="457200" algn="l"/>
                        </a:tabLst>
                      </a:pPr>
                      <a:r>
                        <a:rPr lang="lv-LV" sz="1800" dirty="0">
                          <a:effectLst/>
                        </a:rPr>
                        <a:t>NAI ar jaudu 150 m³/dnn;</a:t>
                      </a:r>
                      <a:endParaRPr lang="en-US" sz="1800" dirty="0">
                        <a:effectLst/>
                      </a:endParaRPr>
                    </a:p>
                    <a:p>
                      <a:pPr marL="342900" marR="0" lvl="0" indent="-342900" algn="just">
                        <a:lnSpc>
                          <a:spcPct val="107000"/>
                        </a:lnSpc>
                        <a:spcBef>
                          <a:spcPts val="0"/>
                        </a:spcBef>
                        <a:spcAft>
                          <a:spcPts val="0"/>
                        </a:spcAft>
                        <a:buFont typeface="+mj-lt"/>
                        <a:buAutoNum type="arabicPeriod"/>
                        <a:tabLst>
                          <a:tab pos="457200" algn="l"/>
                        </a:tabLst>
                      </a:pPr>
                      <a:r>
                        <a:rPr lang="lv-LV" sz="1800" dirty="0">
                          <a:effectLst/>
                        </a:rPr>
                        <a:t>Priekšattīrīšanas ēka 10x10 m; </a:t>
                      </a:r>
                      <a:endParaRPr lang="en-US" sz="1800" dirty="0">
                        <a:effectLst/>
                      </a:endParaRPr>
                    </a:p>
                    <a:p>
                      <a:pPr marL="342900" marR="0" lvl="0" indent="-342900" algn="just">
                        <a:lnSpc>
                          <a:spcPct val="107000"/>
                        </a:lnSpc>
                        <a:spcBef>
                          <a:spcPts val="0"/>
                        </a:spcBef>
                        <a:spcAft>
                          <a:spcPts val="0"/>
                        </a:spcAft>
                        <a:buFont typeface="+mj-lt"/>
                        <a:buAutoNum type="arabicPeriod"/>
                        <a:tabLst>
                          <a:tab pos="457200" algn="l"/>
                        </a:tabLst>
                      </a:pPr>
                      <a:r>
                        <a:rPr lang="lv-LV" sz="1800" dirty="0">
                          <a:effectLst/>
                        </a:rPr>
                        <a:t>Smalkās restes priekšattīrīšanas ēkā.</a:t>
                      </a:r>
                      <a:endParaRPr lang="en-US" sz="1800" dirty="0">
                        <a:effectLst/>
                      </a:endParaRPr>
                    </a:p>
                    <a:p>
                      <a:pPr marL="0" marR="0" algn="just">
                        <a:lnSpc>
                          <a:spcPct val="107000"/>
                        </a:lnSpc>
                        <a:spcBef>
                          <a:spcPts val="0"/>
                        </a:spcBef>
                        <a:spcAft>
                          <a:spcPts val="0"/>
                        </a:spcAft>
                      </a:pPr>
                      <a:r>
                        <a:rPr lang="lv-LV" sz="1800" u="sng" dirty="0">
                          <a:effectLst/>
                        </a:rPr>
                        <a:t>Projekta II.kārta:</a:t>
                      </a:r>
                      <a:endParaRPr lang="en-US" sz="1800" dirty="0">
                        <a:effectLst/>
                      </a:endParaRPr>
                    </a:p>
                    <a:p>
                      <a:pPr marL="342900" marR="0" lvl="0" indent="-342900" algn="just">
                        <a:lnSpc>
                          <a:spcPct val="107000"/>
                        </a:lnSpc>
                        <a:spcBef>
                          <a:spcPts val="0"/>
                        </a:spcBef>
                        <a:spcAft>
                          <a:spcPts val="0"/>
                        </a:spcAft>
                        <a:buFont typeface="+mj-lt"/>
                        <a:buAutoNum type="arabicPeriod"/>
                        <a:tabLst>
                          <a:tab pos="457200" algn="l"/>
                        </a:tabLst>
                      </a:pPr>
                      <a:r>
                        <a:rPr lang="lv-LV" sz="1800" dirty="0">
                          <a:effectLst/>
                        </a:rPr>
                        <a:t>Palielināt NAI jaudu līdz 300 m³/dnn</a:t>
                      </a:r>
                      <a:endParaRPr lang="en-US" sz="1800" dirty="0">
                        <a:effectLst/>
                      </a:endParaRPr>
                    </a:p>
                    <a:p>
                      <a:pPr marL="342900" marR="0" lvl="0" indent="-342900" algn="just">
                        <a:lnSpc>
                          <a:spcPct val="107000"/>
                        </a:lnSpc>
                        <a:spcBef>
                          <a:spcPts val="0"/>
                        </a:spcBef>
                        <a:spcAft>
                          <a:spcPts val="0"/>
                        </a:spcAft>
                        <a:buFont typeface="+mj-lt"/>
                        <a:buAutoNum type="arabicPeriod"/>
                        <a:tabLst>
                          <a:tab pos="457200" algn="l"/>
                        </a:tabLst>
                      </a:pPr>
                      <a:r>
                        <a:rPr lang="lv-LV" sz="1800" dirty="0">
                          <a:effectLst/>
                        </a:rPr>
                        <a:t>Septisko ūdeņu pieņemšanas kamera. Restes, sūkņi un automātika;</a:t>
                      </a:r>
                      <a:endParaRPr lang="en-US" sz="1800" dirty="0">
                        <a:effectLst/>
                      </a:endParaRPr>
                    </a:p>
                    <a:p>
                      <a:pPr marL="342900" marR="0" lvl="0" indent="-342900" algn="just">
                        <a:lnSpc>
                          <a:spcPct val="107000"/>
                        </a:lnSpc>
                        <a:spcBef>
                          <a:spcPts val="0"/>
                        </a:spcBef>
                        <a:spcAft>
                          <a:spcPts val="0"/>
                        </a:spcAft>
                        <a:buFont typeface="+mj-lt"/>
                        <a:buAutoNum type="arabicPeriod"/>
                        <a:tabLst>
                          <a:tab pos="457200" algn="l"/>
                        </a:tabLst>
                      </a:pPr>
                      <a:r>
                        <a:rPr lang="lv-LV" sz="1800" dirty="0">
                          <a:effectLst/>
                        </a:rPr>
                        <a:t>Dūņu prese.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3020" marR="33020" marT="9525" marB="0" anchor="ctr"/>
                </a:tc>
                <a:tc>
                  <a:txBody>
                    <a:bodyPr/>
                    <a:lstStyle/>
                    <a:p>
                      <a:pPr marL="0" marR="0" algn="ctr">
                        <a:lnSpc>
                          <a:spcPct val="107000"/>
                        </a:lnSpc>
                        <a:spcBef>
                          <a:spcPts val="0"/>
                        </a:spcBef>
                        <a:spcAft>
                          <a:spcPts val="0"/>
                        </a:spcAft>
                      </a:pPr>
                      <a:r>
                        <a:rPr lang="lv-LV" sz="1800" dirty="0">
                          <a:effectLst/>
                        </a:rPr>
                        <a:t>30 000</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3020" marR="33020" marT="9525" marB="0" anchor="ctr"/>
                </a:tc>
                <a:extLst>
                  <a:ext uri="{0D108BD9-81ED-4DB2-BD59-A6C34878D82A}">
                    <a16:rowId xmlns:a16="http://schemas.microsoft.com/office/drawing/2014/main" val="1589310547"/>
                  </a:ext>
                </a:extLst>
              </a:tr>
              <a:tr h="309245">
                <a:tc>
                  <a:txBody>
                    <a:bodyPr/>
                    <a:lstStyle/>
                    <a:p>
                      <a:pPr marL="0" marR="0" algn="ctr">
                        <a:lnSpc>
                          <a:spcPct val="107000"/>
                        </a:lnSpc>
                        <a:spcBef>
                          <a:spcPts val="0"/>
                        </a:spcBef>
                        <a:spcAft>
                          <a:spcPts val="0"/>
                        </a:spcAft>
                      </a:pPr>
                      <a:r>
                        <a:rPr lang="lv-LV" sz="1800">
                          <a:effectLst/>
                        </a:rPr>
                        <a:t>2.</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3020" marR="33020" marT="9525" marB="0" anchor="ctr"/>
                </a:tc>
                <a:tc>
                  <a:txBody>
                    <a:bodyPr/>
                    <a:lstStyle/>
                    <a:p>
                      <a:pPr marL="0" marR="0">
                        <a:lnSpc>
                          <a:spcPct val="107000"/>
                        </a:lnSpc>
                        <a:spcBef>
                          <a:spcPts val="0"/>
                        </a:spcBef>
                        <a:spcAft>
                          <a:spcPts val="0"/>
                        </a:spcAft>
                      </a:pPr>
                      <a:r>
                        <a:rPr lang="lv-LV" sz="1800" dirty="0">
                          <a:effectLst/>
                        </a:rPr>
                        <a:t>I. kārtas būvniecība</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3020" marR="33020" marT="9525" marB="0" anchor="ctr"/>
                </a:tc>
                <a:tc>
                  <a:txBody>
                    <a:bodyPr/>
                    <a:lstStyle/>
                    <a:p>
                      <a:pPr marL="0" marR="0" algn="just">
                        <a:lnSpc>
                          <a:spcPct val="107000"/>
                        </a:lnSpc>
                        <a:spcBef>
                          <a:spcPts val="0"/>
                        </a:spcBef>
                        <a:spcAft>
                          <a:spcPts val="0"/>
                        </a:spcAft>
                      </a:pPr>
                      <a:r>
                        <a:rPr lang="lv-LV" sz="1800" dirty="0">
                          <a:effectLst/>
                        </a:rPr>
                        <a:t>Izbūvēt NAI ar jaudu 150 m³/dnn un priekšattīrīšanas ēku</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3020" marR="33020" marT="9525" marB="0" anchor="ctr"/>
                </a:tc>
                <a:tc>
                  <a:txBody>
                    <a:bodyPr/>
                    <a:lstStyle/>
                    <a:p>
                      <a:pPr marL="0" marR="0" algn="ctr">
                        <a:lnSpc>
                          <a:spcPct val="107000"/>
                        </a:lnSpc>
                        <a:spcBef>
                          <a:spcPts val="0"/>
                        </a:spcBef>
                        <a:spcAft>
                          <a:spcPts val="0"/>
                        </a:spcAft>
                      </a:pPr>
                      <a:r>
                        <a:rPr lang="lv-LV" sz="1800">
                          <a:effectLst/>
                        </a:rPr>
                        <a:t>789 642</a:t>
                      </a:r>
                      <a:endParaRPr lang="lv-LV" sz="1800" dirty="0">
                        <a:effectLst/>
                      </a:endParaRPr>
                    </a:p>
                    <a:p>
                      <a:pPr marL="0" marR="0" algn="ctr">
                        <a:lnSpc>
                          <a:spcPct val="107000"/>
                        </a:lnSpc>
                        <a:spcBef>
                          <a:spcPts val="0"/>
                        </a:spcBef>
                        <a:spcAft>
                          <a:spcPts val="0"/>
                        </a:spcAft>
                      </a:pPr>
                      <a:r>
                        <a:rPr lang="lv-LV" sz="1800" dirty="0">
                          <a:effectLst/>
                          <a:latin typeface="Calibri" panose="020F0502020204030204" pitchFamily="34" charset="0"/>
                          <a:ea typeface="Calibri" panose="020F0502020204030204" pitchFamily="34" charset="0"/>
                          <a:cs typeface="Times New Roman" panose="02020603050405020304" pitchFamily="18" charset="0"/>
                        </a:rPr>
                        <a:t>(Pēc iepirkuma procedūras rezultātiem)</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3020" marR="33020" marT="9525" marB="0" anchor="ctr"/>
                </a:tc>
                <a:extLst>
                  <a:ext uri="{0D108BD9-81ED-4DB2-BD59-A6C34878D82A}">
                    <a16:rowId xmlns:a16="http://schemas.microsoft.com/office/drawing/2014/main" val="3112971618"/>
                  </a:ext>
                </a:extLst>
              </a:tr>
              <a:tr h="423545">
                <a:tc>
                  <a:txBody>
                    <a:bodyPr/>
                    <a:lstStyle/>
                    <a:p>
                      <a:pPr marL="0" marR="0" algn="ctr">
                        <a:lnSpc>
                          <a:spcPct val="107000"/>
                        </a:lnSpc>
                        <a:spcBef>
                          <a:spcPts val="0"/>
                        </a:spcBef>
                        <a:spcAft>
                          <a:spcPts val="0"/>
                        </a:spcAft>
                      </a:pPr>
                      <a:r>
                        <a:rPr lang="lv-LV" sz="1800">
                          <a:effectLst/>
                        </a:rPr>
                        <a:t>3.</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3020" marR="33020" marT="9525" marB="0" anchor="ctr"/>
                </a:tc>
                <a:tc>
                  <a:txBody>
                    <a:bodyPr/>
                    <a:lstStyle/>
                    <a:p>
                      <a:pPr marL="0" marR="0">
                        <a:lnSpc>
                          <a:spcPct val="107000"/>
                        </a:lnSpc>
                        <a:spcBef>
                          <a:spcPts val="0"/>
                        </a:spcBef>
                        <a:spcAft>
                          <a:spcPts val="0"/>
                        </a:spcAft>
                      </a:pPr>
                      <a:r>
                        <a:rPr lang="lv-LV" sz="1800" dirty="0">
                          <a:effectLst/>
                        </a:rPr>
                        <a:t>II. kārtas būvniecība</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3020" marR="33020" marT="9525" marB="0" anchor="ctr"/>
                </a:tc>
                <a:tc>
                  <a:txBody>
                    <a:bodyPr/>
                    <a:lstStyle/>
                    <a:p>
                      <a:pPr marL="0" marR="0" algn="just">
                        <a:lnSpc>
                          <a:spcPct val="107000"/>
                        </a:lnSpc>
                        <a:spcBef>
                          <a:spcPts val="0"/>
                        </a:spcBef>
                        <a:spcAft>
                          <a:spcPts val="0"/>
                        </a:spcAft>
                      </a:pPr>
                      <a:r>
                        <a:rPr lang="lv-LV" sz="1800">
                          <a:effectLst/>
                        </a:rPr>
                        <a:t>Izbūvēt NAI, palielinot to jaudu līdz 300 m³/dnn, izbūvēt septisko notekūdeņu pieņemšanas kameru, dūņu presi un dūņu lauku</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3020" marR="33020" marT="9525" marB="0" anchor="ctr"/>
                </a:tc>
                <a:tc>
                  <a:txBody>
                    <a:bodyPr/>
                    <a:lstStyle/>
                    <a:p>
                      <a:pPr marL="0" marR="0" algn="ctr">
                        <a:lnSpc>
                          <a:spcPct val="107000"/>
                        </a:lnSpc>
                        <a:spcBef>
                          <a:spcPts val="0"/>
                        </a:spcBef>
                        <a:spcAft>
                          <a:spcPts val="0"/>
                        </a:spcAft>
                      </a:pPr>
                      <a:r>
                        <a:rPr lang="lv-LV" sz="1800" dirty="0">
                          <a:effectLst/>
                        </a:rPr>
                        <a:t>300 000</a:t>
                      </a:r>
                    </a:p>
                    <a:p>
                      <a:pPr marL="0" marR="0" algn="ctr">
                        <a:lnSpc>
                          <a:spcPct val="107000"/>
                        </a:lnSpc>
                        <a:spcBef>
                          <a:spcPts val="0"/>
                        </a:spcBef>
                        <a:spcAft>
                          <a:spcPts val="0"/>
                        </a:spcAft>
                      </a:pPr>
                      <a:r>
                        <a:rPr lang="lv-LV" sz="1800" dirty="0">
                          <a:effectLst/>
                          <a:latin typeface="Calibri" panose="020F0502020204030204" pitchFamily="34" charset="0"/>
                          <a:ea typeface="Calibri" panose="020F0502020204030204" pitchFamily="34" charset="0"/>
                          <a:cs typeface="Times New Roman" panose="02020603050405020304" pitchFamily="18" charset="0"/>
                        </a:rPr>
                        <a:t>(Pēc būvprojekta tāmes)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3020" marR="33020" marT="9525" marB="0" anchor="ctr"/>
                </a:tc>
                <a:extLst>
                  <a:ext uri="{0D108BD9-81ED-4DB2-BD59-A6C34878D82A}">
                    <a16:rowId xmlns:a16="http://schemas.microsoft.com/office/drawing/2014/main" val="2099159040"/>
                  </a:ext>
                </a:extLst>
              </a:tr>
            </a:tbl>
          </a:graphicData>
        </a:graphic>
      </p:graphicFrame>
    </p:spTree>
    <p:extLst>
      <p:ext uri="{BB962C8B-B14F-4D97-AF65-F5344CB8AC3E}">
        <p14:creationId xmlns:p14="http://schemas.microsoft.com/office/powerpoint/2010/main" val="23603238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F410BE-4338-4818-BD37-B6509FFB94B1}"/>
              </a:ext>
            </a:extLst>
          </p:cNvPr>
          <p:cNvSpPr>
            <a:spLocks noGrp="1"/>
          </p:cNvSpPr>
          <p:nvPr>
            <p:ph type="title"/>
          </p:nvPr>
        </p:nvSpPr>
        <p:spPr>
          <a:xfrm>
            <a:off x="838200" y="2651125"/>
            <a:ext cx="10515600" cy="1325563"/>
          </a:xfrm>
        </p:spPr>
        <p:txBody>
          <a:bodyPr/>
          <a:lstStyle/>
          <a:p>
            <a:pPr algn="ctr"/>
            <a:r>
              <a:rPr lang="lv-LV" dirty="0"/>
              <a:t>Paldies </a:t>
            </a:r>
            <a:endParaRPr lang="en-US" dirty="0"/>
          </a:p>
        </p:txBody>
      </p:sp>
    </p:spTree>
    <p:extLst>
      <p:ext uri="{BB962C8B-B14F-4D97-AF65-F5344CB8AC3E}">
        <p14:creationId xmlns:p14="http://schemas.microsoft.com/office/powerpoint/2010/main" val="1503313531"/>
      </p:ext>
    </p:extLst>
  </p:cSld>
  <p:clrMapOvr>
    <a:masterClrMapping/>
  </p:clrMapOvr>
</p:sld>
</file>

<file path=ppt/theme/theme1.xml><?xml version="1.0" encoding="utf-8"?>
<a:theme xmlns:a="http://schemas.openxmlformats.org/drawingml/2006/main" name="Badge">
  <a:themeElements>
    <a:clrScheme name="Badge">
      <a:dk1>
        <a:sysClr val="windowText" lastClr="000000"/>
      </a:dk1>
      <a:lt1>
        <a:sysClr val="window" lastClr="FFFFFF"/>
      </a:lt1>
      <a:dk2>
        <a:srgbClr val="2A1A00"/>
      </a:dk2>
      <a:lt2>
        <a:srgbClr val="F3F3F2"/>
      </a:lt2>
      <a:accent1>
        <a:srgbClr val="F8B323"/>
      </a:accent1>
      <a:accent2>
        <a:srgbClr val="656A59"/>
      </a:accent2>
      <a:accent3>
        <a:srgbClr val="46B2B5"/>
      </a:accent3>
      <a:accent4>
        <a:srgbClr val="8CAA7E"/>
      </a:accent4>
      <a:accent5>
        <a:srgbClr val="D36F68"/>
      </a:accent5>
      <a:accent6>
        <a:srgbClr val="826276"/>
      </a:accent6>
      <a:hlink>
        <a:srgbClr val="46B2B5"/>
      </a:hlink>
      <a:folHlink>
        <a:srgbClr val="A46694"/>
      </a:folHlink>
    </a:clrScheme>
    <a:fontScheme name="Badge">
      <a:majorFont>
        <a:latin typeface="Impact" panose="020B080603090205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panose="020B0502020104020203"/>
        <a:ea typeface=""/>
        <a:cs typeface=""/>
        <a:font script="Grek" typeface="Corbel"/>
        <a:font script="Cyrl" typeface="Corbel"/>
        <a:font script="Jpan" typeface="メイリオ"/>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adg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adge" id="{71A07785-5930-41D4-9A83-E23602B48E98}" vid="{771EA782-DFA6-45B1-AEA3-661F1715B31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TM10001106[[fn=Badge]]</Template>
  <TotalTime>1741</TotalTime>
  <Words>882</Words>
  <Application>Microsoft Office PowerPoint</Application>
  <PresentationFormat>Widescreen</PresentationFormat>
  <Paragraphs>138</Paragraphs>
  <Slides>9</Slides>
  <Notes>0</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9</vt:i4>
      </vt:variant>
    </vt:vector>
  </HeadingPairs>
  <TitlesOfParts>
    <vt:vector size="19" baseType="lpstr">
      <vt:lpstr>Arial</vt:lpstr>
      <vt:lpstr>Arial Narrow</vt:lpstr>
      <vt:lpstr>Calibri</vt:lpstr>
      <vt:lpstr>Calibri Light</vt:lpstr>
      <vt:lpstr>Gill Sans MT</vt:lpstr>
      <vt:lpstr>Impact</vt:lpstr>
      <vt:lpstr>Times New Roman</vt:lpstr>
      <vt:lpstr>Verdana</vt:lpstr>
      <vt:lpstr>Badge</vt:lpstr>
      <vt:lpstr>Office Theme</vt:lpstr>
      <vt:lpstr>Notekūdeņu attīrīšanas iekārtas «Meldrukalns»(NAI), Kalngalē, Ādažu novadā</vt:lpstr>
      <vt:lpstr>Esošā situācija </vt:lpstr>
      <vt:lpstr>PLĀNOTĀ KALNGALES CIEMA ATTĪSTĪBA (I)</vt:lpstr>
      <vt:lpstr>PLĀNOTĀ KALNGALES CIEMA ATTĪSTĪBA (II)</vt:lpstr>
      <vt:lpstr>PROGNOZĒTIE SAVĀKTIE NOTEKŪDEŅI (I)</vt:lpstr>
      <vt:lpstr>PROGNOZĒTIE SAVĀKTIE NOTEKŪDEŅI (II)</vt:lpstr>
      <vt:lpstr>ATMAKSĀŠANĀS</vt:lpstr>
      <vt:lpstr>NEPIECIEŠAMĀS INVESTĪCIJAS</vt:lpstr>
      <vt:lpstr>Paldies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prezentācija</dc:title>
  <dc:creator>Inita Henilane</dc:creator>
  <cp:lastModifiedBy>Sintija Tenisa</cp:lastModifiedBy>
  <cp:revision>123</cp:revision>
  <dcterms:created xsi:type="dcterms:W3CDTF">2021-07-26T05:54:30Z</dcterms:created>
  <dcterms:modified xsi:type="dcterms:W3CDTF">2024-05-28T07:07:09Z</dcterms:modified>
</cp:coreProperties>
</file>