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8" r:id="rId1"/>
  </p:sldMasterIdLst>
  <p:notesMasterIdLst>
    <p:notesMasterId r:id="rId18"/>
  </p:notesMasterIdLst>
  <p:sldIdLst>
    <p:sldId id="432" r:id="rId2"/>
    <p:sldId id="431" r:id="rId3"/>
    <p:sldId id="445" r:id="rId4"/>
    <p:sldId id="447" r:id="rId5"/>
    <p:sldId id="450" r:id="rId6"/>
    <p:sldId id="449" r:id="rId7"/>
    <p:sldId id="461" r:id="rId8"/>
    <p:sldId id="464" r:id="rId9"/>
    <p:sldId id="451" r:id="rId10"/>
    <p:sldId id="462" r:id="rId11"/>
    <p:sldId id="453" r:id="rId12"/>
    <p:sldId id="465" r:id="rId13"/>
    <p:sldId id="458" r:id="rId14"/>
    <p:sldId id="460" r:id="rId15"/>
    <p:sldId id="463" r:id="rId16"/>
    <p:sldId id="282" r:id="rId17"/>
  </p:sldIdLst>
  <p:sldSz cx="18288000" cy="10287000"/>
  <p:notesSz cx="6797675" cy="9926638"/>
  <p:embeddedFontLst>
    <p:embeddedFont>
      <p:font typeface="Montserrat" panose="00000500000000000000" pitchFamily="50" charset="-70"/>
      <p:regular r:id="rId19"/>
      <p:bold r:id="rId20"/>
      <p:italic r:id="rId21"/>
      <p:boldItalic r:id="rId22"/>
    </p:embeddedFont>
  </p:embeddedFontLst>
  <p:defaultTextStyle>
    <a:defPPr>
      <a:defRPr lang="lv-LV"/>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85" autoAdjust="0"/>
    <p:restoredTop sz="94674" autoAdjust="0"/>
  </p:normalViewPr>
  <p:slideViewPr>
    <p:cSldViewPr>
      <p:cViewPr varScale="1">
        <p:scale>
          <a:sx n="60" d="100"/>
          <a:sy n="60" d="100"/>
        </p:scale>
        <p:origin x="662" y="67"/>
      </p:cViewPr>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100DFE-684B-4807-3B6B-4A9A35FEFB7D}"/>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x-none"/>
          </a:p>
        </p:txBody>
      </p:sp>
      <p:sp>
        <p:nvSpPr>
          <p:cNvPr id="3" name="Date Placeholder 2">
            <a:extLst>
              <a:ext uri="{FF2B5EF4-FFF2-40B4-BE49-F238E27FC236}">
                <a16:creationId xmlns:a16="http://schemas.microsoft.com/office/drawing/2014/main" id="{EA4DA3EE-6A61-F33D-0221-FDBC4742B5B3}"/>
              </a:ext>
            </a:extLst>
          </p:cNvPr>
          <p:cNvSpPr>
            <a:spLocks noGrp="1"/>
          </p:cNvSpPr>
          <p:nvPr>
            <p:ph type="dt"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F079963-8949-4BB9-9D7C-D97C91EECF9B}" type="datetimeFigureOut">
              <a:rPr lang="lv-LV"/>
              <a:pPr>
                <a:defRPr/>
              </a:pPr>
              <a:t>19.04.2024</a:t>
            </a:fld>
            <a:endParaRPr lang="x-none"/>
          </a:p>
        </p:txBody>
      </p:sp>
      <p:sp>
        <p:nvSpPr>
          <p:cNvPr id="4" name="Slide Image Placeholder 3">
            <a:extLst>
              <a:ext uri="{FF2B5EF4-FFF2-40B4-BE49-F238E27FC236}">
                <a16:creationId xmlns:a16="http://schemas.microsoft.com/office/drawing/2014/main" id="{B2FA84F1-D5B5-7F06-C099-8B0539534118}"/>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x-none" noProof="0"/>
          </a:p>
        </p:txBody>
      </p:sp>
      <p:sp>
        <p:nvSpPr>
          <p:cNvPr id="5" name="Notes Placeholder 4">
            <a:extLst>
              <a:ext uri="{FF2B5EF4-FFF2-40B4-BE49-F238E27FC236}">
                <a16:creationId xmlns:a16="http://schemas.microsoft.com/office/drawing/2014/main" id="{7FBE3570-BBA5-B2DB-BCE6-C57EB379E587}"/>
              </a:ext>
            </a:extLst>
          </p:cNvPr>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x-none" noProof="0"/>
          </a:p>
        </p:txBody>
      </p:sp>
      <p:sp>
        <p:nvSpPr>
          <p:cNvPr id="6" name="Footer Placeholder 5">
            <a:extLst>
              <a:ext uri="{FF2B5EF4-FFF2-40B4-BE49-F238E27FC236}">
                <a16:creationId xmlns:a16="http://schemas.microsoft.com/office/drawing/2014/main" id="{1A284F83-0769-6040-C920-9B20D16D554B}"/>
              </a:ext>
            </a:extLst>
          </p:cNvPr>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x-none"/>
          </a:p>
        </p:txBody>
      </p:sp>
      <p:sp>
        <p:nvSpPr>
          <p:cNvPr id="7" name="Slide Number Placeholder 6">
            <a:extLst>
              <a:ext uri="{FF2B5EF4-FFF2-40B4-BE49-F238E27FC236}">
                <a16:creationId xmlns:a16="http://schemas.microsoft.com/office/drawing/2014/main" id="{9944CD46-381E-051D-0996-DDE1E6136118}"/>
              </a:ext>
            </a:extLst>
          </p:cNvPr>
          <p:cNvSpPr>
            <a:spLocks noGrp="1"/>
          </p:cNvSpPr>
          <p:nvPr>
            <p:ph type="sldNum" sz="quarter" idx="5"/>
          </p:nvPr>
        </p:nvSpPr>
        <p:spPr>
          <a:xfrm>
            <a:off x="3850443" y="9428584"/>
            <a:ext cx="2945659" cy="49805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DF395BC-D4F7-45EF-8F3A-40F16DDBBDF5}" type="slidenum">
              <a:rPr lang="lv-LV" altLang="lv-LV"/>
              <a:pPr>
                <a:defRPr/>
              </a:pPr>
              <a:t>‹#›</a:t>
            </a:fld>
            <a:endParaRPr lang="lv-LV" altLang="lv-LV"/>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ida attēla vietturis 1">
            <a:extLst>
              <a:ext uri="{FF2B5EF4-FFF2-40B4-BE49-F238E27FC236}">
                <a16:creationId xmlns:a16="http://schemas.microsoft.com/office/drawing/2014/main" id="{3B3C9091-F60A-9734-0C08-44136FD7FB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Piezīmju vietturis 2">
            <a:extLst>
              <a:ext uri="{FF2B5EF4-FFF2-40B4-BE49-F238E27FC236}">
                <a16:creationId xmlns:a16="http://schemas.microsoft.com/office/drawing/2014/main" id="{1B21F710-23EB-6AAE-1CA4-7BC3CA788D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lv-LV" altLang="lv-LV"/>
              <a:t>Uz 1 milj ERAF = 666 tk privātās investīcijas</a:t>
            </a:r>
          </a:p>
        </p:txBody>
      </p:sp>
      <p:sp>
        <p:nvSpPr>
          <p:cNvPr id="7172" name="Slaida numura vietturis 3">
            <a:extLst>
              <a:ext uri="{FF2B5EF4-FFF2-40B4-BE49-F238E27FC236}">
                <a16:creationId xmlns:a16="http://schemas.microsoft.com/office/drawing/2014/main" id="{4A67C5B7-160C-C7FE-9344-D6621B3690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BE7FE1F-E3F8-474D-856E-29519FE89DEA}" type="slidenum">
              <a:rPr lang="lv-LV" altLang="lv-LV" smtClean="0"/>
              <a:pPr/>
              <a:t>4</a:t>
            </a:fld>
            <a:endParaRPr lang="lv-LV" altLang="lv-LV"/>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aida attēla vietturis 1">
            <a:extLst>
              <a:ext uri="{FF2B5EF4-FFF2-40B4-BE49-F238E27FC236}">
                <a16:creationId xmlns:a16="http://schemas.microsoft.com/office/drawing/2014/main" id="{35B9E791-4636-EEC3-E0DF-10544FDEAA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Piezīmju vietturis 2">
            <a:extLst>
              <a:ext uri="{FF2B5EF4-FFF2-40B4-BE49-F238E27FC236}">
                <a16:creationId xmlns:a16="http://schemas.microsoft.com/office/drawing/2014/main" id="{87506E67-CFDD-45B3-EE71-FBA17BE39A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lv-LV" altLang="lv-LV"/>
          </a:p>
        </p:txBody>
      </p:sp>
      <p:sp>
        <p:nvSpPr>
          <p:cNvPr id="9220" name="Slaida numura vietturis 3">
            <a:extLst>
              <a:ext uri="{FF2B5EF4-FFF2-40B4-BE49-F238E27FC236}">
                <a16:creationId xmlns:a16="http://schemas.microsoft.com/office/drawing/2014/main" id="{A0B8BFAB-69C7-78DD-E2ED-B42C0EE3F0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6A64A92-B6F5-4BF3-AB1B-20AF681F5017}" type="slidenum">
              <a:rPr lang="lv-LV" altLang="lv-LV" smtClean="0"/>
              <a:pPr/>
              <a:t>5</a:t>
            </a:fld>
            <a:endParaRPr lang="lv-LV" altLang="lv-LV"/>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aida attēla vietturis 1">
            <a:extLst>
              <a:ext uri="{FF2B5EF4-FFF2-40B4-BE49-F238E27FC236}">
                <a16:creationId xmlns:a16="http://schemas.microsoft.com/office/drawing/2014/main" id="{BCC05167-16B3-6CC7-08E6-2A08648D6C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Piezīmju vietturis 2">
            <a:extLst>
              <a:ext uri="{FF2B5EF4-FFF2-40B4-BE49-F238E27FC236}">
                <a16:creationId xmlns:a16="http://schemas.microsoft.com/office/drawing/2014/main" id="{D287EFF3-4678-A67F-7DC5-51E3733B01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lv-LV" altLang="lv-LV"/>
          </a:p>
        </p:txBody>
      </p:sp>
      <p:sp>
        <p:nvSpPr>
          <p:cNvPr id="13316" name="Slaida numura vietturis 3">
            <a:extLst>
              <a:ext uri="{FF2B5EF4-FFF2-40B4-BE49-F238E27FC236}">
                <a16:creationId xmlns:a16="http://schemas.microsoft.com/office/drawing/2014/main" id="{2BB745B3-0ABB-E95E-5B8D-7E0337E3D6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3968FAB-A76C-4730-BEDB-9A1CB64EAD21}" type="slidenum">
              <a:rPr lang="lv-LV" altLang="lv-LV" smtClean="0"/>
              <a:pPr/>
              <a:t>6</a:t>
            </a:fld>
            <a:endParaRPr lang="lv-LV" altLang="lv-LV"/>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GB"/>
              <a:t>Click to edit Master title style</a:t>
            </a:r>
            <a:endParaRPr lang="x-none"/>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id="{A7B53CBB-95E1-7FB5-9C1F-33E8B8D86456}"/>
              </a:ext>
            </a:extLst>
          </p:cNvPr>
          <p:cNvSpPr>
            <a:spLocks noGrp="1"/>
          </p:cNvSpPr>
          <p:nvPr>
            <p:ph type="dt" sz="half" idx="10"/>
          </p:nvPr>
        </p:nvSpPr>
        <p:spPr/>
        <p:txBody>
          <a:bodyPr/>
          <a:lstStyle>
            <a:lvl1pPr>
              <a:defRPr/>
            </a:lvl1pPr>
          </a:lstStyle>
          <a:p>
            <a:pPr>
              <a:defRPr/>
            </a:pPr>
            <a:fld id="{DC5EFF72-FBDB-4EFA-9591-674D7CE21075}" type="datetime1">
              <a:rPr lang="en-US"/>
              <a:pPr>
                <a:defRPr/>
              </a:pPr>
              <a:t>4/19/2024</a:t>
            </a:fld>
            <a:endParaRPr lang="en-US"/>
          </a:p>
        </p:txBody>
      </p:sp>
      <p:sp>
        <p:nvSpPr>
          <p:cNvPr id="5" name="Footer Placeholder 4">
            <a:extLst>
              <a:ext uri="{FF2B5EF4-FFF2-40B4-BE49-F238E27FC236}">
                <a16:creationId xmlns:a16="http://schemas.microsoft.com/office/drawing/2014/main" id="{8DBF7CCD-3634-385C-C9C8-9F6781AC424F}"/>
              </a:ext>
            </a:extLst>
          </p:cNvPr>
          <p:cNvSpPr>
            <a:spLocks noGrp="1"/>
          </p:cNvSpPr>
          <p:nvPr>
            <p:ph type="ftr" sz="quarter" idx="11"/>
          </p:nvPr>
        </p:nvSpPr>
        <p:spPr/>
        <p:txBody>
          <a:bodyPr/>
          <a:lstStyle>
            <a:lvl1pPr>
              <a:defRPr/>
            </a:lvl1pPr>
          </a:lstStyle>
          <a:p>
            <a:pPr>
              <a:defRPr/>
            </a:pPr>
            <a:r>
              <a:rPr lang="en-US"/>
              <a:t>Ādažu</a:t>
            </a:r>
          </a:p>
        </p:txBody>
      </p:sp>
      <p:sp>
        <p:nvSpPr>
          <p:cNvPr id="6" name="Slide Number Placeholder 5">
            <a:extLst>
              <a:ext uri="{FF2B5EF4-FFF2-40B4-BE49-F238E27FC236}">
                <a16:creationId xmlns:a16="http://schemas.microsoft.com/office/drawing/2014/main" id="{8F4BEF4B-46F1-66D7-A59D-6E35A75556DF}"/>
              </a:ext>
            </a:extLst>
          </p:cNvPr>
          <p:cNvSpPr>
            <a:spLocks noGrp="1"/>
          </p:cNvSpPr>
          <p:nvPr>
            <p:ph type="sldNum" sz="quarter" idx="12"/>
          </p:nvPr>
        </p:nvSpPr>
        <p:spPr/>
        <p:txBody>
          <a:bodyPr/>
          <a:lstStyle>
            <a:lvl1pPr>
              <a:defRPr/>
            </a:lvl1pPr>
          </a:lstStyle>
          <a:p>
            <a:pPr>
              <a:defRPr/>
            </a:pPr>
            <a:fld id="{18C53B4D-4189-4E37-AB8D-7F07E5B45BCC}" type="slidenum">
              <a:rPr lang="en-US" altLang="lv-LV"/>
              <a:pPr>
                <a:defRPr/>
              </a:pPr>
              <a:t>‹#›</a:t>
            </a:fld>
            <a:endParaRPr lang="en-US" altLang="lv-LV"/>
          </a:p>
        </p:txBody>
      </p:sp>
    </p:spTree>
    <p:extLst>
      <p:ext uri="{BB962C8B-B14F-4D97-AF65-F5344CB8AC3E}">
        <p14:creationId xmlns:p14="http://schemas.microsoft.com/office/powerpoint/2010/main" val="1712295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x-none"/>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9EEDDD50-C1C6-331F-A725-6919489641A1}"/>
              </a:ext>
            </a:extLst>
          </p:cNvPr>
          <p:cNvSpPr>
            <a:spLocks noGrp="1"/>
          </p:cNvSpPr>
          <p:nvPr>
            <p:ph type="dt" sz="half" idx="10"/>
          </p:nvPr>
        </p:nvSpPr>
        <p:spPr/>
        <p:txBody>
          <a:bodyPr/>
          <a:lstStyle>
            <a:lvl1pPr>
              <a:defRPr/>
            </a:lvl1pPr>
          </a:lstStyle>
          <a:p>
            <a:pPr>
              <a:defRPr/>
            </a:pPr>
            <a:fld id="{3CAA6DD6-F017-4FD9-BC75-CB5E95C28D56}" type="datetime1">
              <a:rPr lang="en-US"/>
              <a:pPr>
                <a:defRPr/>
              </a:pPr>
              <a:t>4/19/2024</a:t>
            </a:fld>
            <a:endParaRPr lang="en-US"/>
          </a:p>
        </p:txBody>
      </p:sp>
      <p:sp>
        <p:nvSpPr>
          <p:cNvPr id="5" name="Footer Placeholder 4">
            <a:extLst>
              <a:ext uri="{FF2B5EF4-FFF2-40B4-BE49-F238E27FC236}">
                <a16:creationId xmlns:a16="http://schemas.microsoft.com/office/drawing/2014/main" id="{9EBE173A-A6E2-CF41-4C4A-39294CEECFD9}"/>
              </a:ext>
            </a:extLst>
          </p:cNvPr>
          <p:cNvSpPr>
            <a:spLocks noGrp="1"/>
          </p:cNvSpPr>
          <p:nvPr>
            <p:ph type="ftr" sz="quarter" idx="11"/>
          </p:nvPr>
        </p:nvSpPr>
        <p:spPr/>
        <p:txBody>
          <a:bodyPr/>
          <a:lstStyle>
            <a:lvl1pPr>
              <a:defRPr/>
            </a:lvl1pPr>
          </a:lstStyle>
          <a:p>
            <a:pPr>
              <a:defRPr/>
            </a:pPr>
            <a:r>
              <a:rPr lang="en-US"/>
              <a:t>Ādažu</a:t>
            </a:r>
          </a:p>
        </p:txBody>
      </p:sp>
      <p:sp>
        <p:nvSpPr>
          <p:cNvPr id="6" name="Slide Number Placeholder 5">
            <a:extLst>
              <a:ext uri="{FF2B5EF4-FFF2-40B4-BE49-F238E27FC236}">
                <a16:creationId xmlns:a16="http://schemas.microsoft.com/office/drawing/2014/main" id="{6938C6F7-8285-CA76-DB7C-7BE9712422BE}"/>
              </a:ext>
            </a:extLst>
          </p:cNvPr>
          <p:cNvSpPr>
            <a:spLocks noGrp="1"/>
          </p:cNvSpPr>
          <p:nvPr>
            <p:ph type="sldNum" sz="quarter" idx="12"/>
          </p:nvPr>
        </p:nvSpPr>
        <p:spPr/>
        <p:txBody>
          <a:bodyPr/>
          <a:lstStyle>
            <a:lvl1pPr>
              <a:defRPr/>
            </a:lvl1pPr>
          </a:lstStyle>
          <a:p>
            <a:pPr>
              <a:defRPr/>
            </a:pPr>
            <a:fld id="{4863B81E-A6CF-4598-B3D9-A946C16E949A}" type="slidenum">
              <a:rPr lang="en-US" altLang="lv-LV"/>
              <a:pPr>
                <a:defRPr/>
              </a:pPr>
              <a:t>‹#›</a:t>
            </a:fld>
            <a:endParaRPr lang="en-US" altLang="lv-LV"/>
          </a:p>
        </p:txBody>
      </p:sp>
    </p:spTree>
    <p:extLst>
      <p:ext uri="{BB962C8B-B14F-4D97-AF65-F5344CB8AC3E}">
        <p14:creationId xmlns:p14="http://schemas.microsoft.com/office/powerpoint/2010/main" val="2592857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GB"/>
              <a:t>Click to edit Master title style</a:t>
            </a:r>
            <a:endParaRPr lang="x-none"/>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60EBD753-A733-7AC9-2E81-B89EB063A19B}"/>
              </a:ext>
            </a:extLst>
          </p:cNvPr>
          <p:cNvSpPr>
            <a:spLocks noGrp="1"/>
          </p:cNvSpPr>
          <p:nvPr>
            <p:ph type="dt" sz="half" idx="10"/>
          </p:nvPr>
        </p:nvSpPr>
        <p:spPr/>
        <p:txBody>
          <a:bodyPr/>
          <a:lstStyle>
            <a:lvl1pPr>
              <a:defRPr/>
            </a:lvl1pPr>
          </a:lstStyle>
          <a:p>
            <a:pPr>
              <a:defRPr/>
            </a:pPr>
            <a:fld id="{1CFE189D-6D80-4BA2-BA3B-2DF155631061}" type="datetime1">
              <a:rPr lang="en-US"/>
              <a:pPr>
                <a:defRPr/>
              </a:pPr>
              <a:t>4/19/2024</a:t>
            </a:fld>
            <a:endParaRPr lang="en-US"/>
          </a:p>
        </p:txBody>
      </p:sp>
      <p:sp>
        <p:nvSpPr>
          <p:cNvPr id="5" name="Footer Placeholder 4">
            <a:extLst>
              <a:ext uri="{FF2B5EF4-FFF2-40B4-BE49-F238E27FC236}">
                <a16:creationId xmlns:a16="http://schemas.microsoft.com/office/drawing/2014/main" id="{B9D06C1B-037D-6DEA-5E09-D21E0F6AFE5A}"/>
              </a:ext>
            </a:extLst>
          </p:cNvPr>
          <p:cNvSpPr>
            <a:spLocks noGrp="1"/>
          </p:cNvSpPr>
          <p:nvPr>
            <p:ph type="ftr" sz="quarter" idx="11"/>
          </p:nvPr>
        </p:nvSpPr>
        <p:spPr/>
        <p:txBody>
          <a:bodyPr/>
          <a:lstStyle>
            <a:lvl1pPr>
              <a:defRPr/>
            </a:lvl1pPr>
          </a:lstStyle>
          <a:p>
            <a:pPr>
              <a:defRPr/>
            </a:pPr>
            <a:r>
              <a:rPr lang="en-US"/>
              <a:t>Ādažu</a:t>
            </a:r>
          </a:p>
        </p:txBody>
      </p:sp>
      <p:sp>
        <p:nvSpPr>
          <p:cNvPr id="6" name="Slide Number Placeholder 5">
            <a:extLst>
              <a:ext uri="{FF2B5EF4-FFF2-40B4-BE49-F238E27FC236}">
                <a16:creationId xmlns:a16="http://schemas.microsoft.com/office/drawing/2014/main" id="{67226F4C-D95A-785B-079A-AC9F756E0274}"/>
              </a:ext>
            </a:extLst>
          </p:cNvPr>
          <p:cNvSpPr>
            <a:spLocks noGrp="1"/>
          </p:cNvSpPr>
          <p:nvPr>
            <p:ph type="sldNum" sz="quarter" idx="12"/>
          </p:nvPr>
        </p:nvSpPr>
        <p:spPr/>
        <p:txBody>
          <a:bodyPr/>
          <a:lstStyle>
            <a:lvl1pPr>
              <a:defRPr/>
            </a:lvl1pPr>
          </a:lstStyle>
          <a:p>
            <a:pPr>
              <a:defRPr/>
            </a:pPr>
            <a:fld id="{2522EE79-87EA-453E-9A71-2D1CF00AC876}" type="slidenum">
              <a:rPr lang="en-US" altLang="lv-LV"/>
              <a:pPr>
                <a:defRPr/>
              </a:pPr>
              <a:t>‹#›</a:t>
            </a:fld>
            <a:endParaRPr lang="en-US" altLang="lv-LV"/>
          </a:p>
        </p:txBody>
      </p:sp>
    </p:spTree>
    <p:extLst>
      <p:ext uri="{BB962C8B-B14F-4D97-AF65-F5344CB8AC3E}">
        <p14:creationId xmlns:p14="http://schemas.microsoft.com/office/powerpoint/2010/main" val="163492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x-none"/>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756EA0CA-B2A4-D942-DD18-9AF7B955D2D3}"/>
              </a:ext>
            </a:extLst>
          </p:cNvPr>
          <p:cNvSpPr>
            <a:spLocks noGrp="1"/>
          </p:cNvSpPr>
          <p:nvPr>
            <p:ph type="dt" sz="half" idx="10"/>
          </p:nvPr>
        </p:nvSpPr>
        <p:spPr/>
        <p:txBody>
          <a:bodyPr/>
          <a:lstStyle>
            <a:lvl1pPr>
              <a:defRPr/>
            </a:lvl1pPr>
          </a:lstStyle>
          <a:p>
            <a:pPr>
              <a:defRPr/>
            </a:pPr>
            <a:fld id="{EE7FD376-D20F-4832-8C76-E897E11D9833}" type="datetime1">
              <a:rPr lang="en-US"/>
              <a:pPr>
                <a:defRPr/>
              </a:pPr>
              <a:t>4/19/2024</a:t>
            </a:fld>
            <a:endParaRPr lang="en-US"/>
          </a:p>
        </p:txBody>
      </p:sp>
      <p:sp>
        <p:nvSpPr>
          <p:cNvPr id="5" name="Footer Placeholder 4">
            <a:extLst>
              <a:ext uri="{FF2B5EF4-FFF2-40B4-BE49-F238E27FC236}">
                <a16:creationId xmlns:a16="http://schemas.microsoft.com/office/drawing/2014/main" id="{76DE3D4C-6E79-109D-2C2D-4A78936AFF81}"/>
              </a:ext>
            </a:extLst>
          </p:cNvPr>
          <p:cNvSpPr>
            <a:spLocks noGrp="1"/>
          </p:cNvSpPr>
          <p:nvPr>
            <p:ph type="ftr" sz="quarter" idx="11"/>
          </p:nvPr>
        </p:nvSpPr>
        <p:spPr/>
        <p:txBody>
          <a:bodyPr/>
          <a:lstStyle>
            <a:lvl1pPr>
              <a:defRPr/>
            </a:lvl1pPr>
          </a:lstStyle>
          <a:p>
            <a:pPr>
              <a:defRPr/>
            </a:pPr>
            <a:r>
              <a:rPr lang="en-US"/>
              <a:t>Ādažu</a:t>
            </a:r>
          </a:p>
        </p:txBody>
      </p:sp>
      <p:sp>
        <p:nvSpPr>
          <p:cNvPr id="6" name="Slide Number Placeholder 5">
            <a:extLst>
              <a:ext uri="{FF2B5EF4-FFF2-40B4-BE49-F238E27FC236}">
                <a16:creationId xmlns:a16="http://schemas.microsoft.com/office/drawing/2014/main" id="{18E8929C-CB00-8514-993A-17007D725D1D}"/>
              </a:ext>
            </a:extLst>
          </p:cNvPr>
          <p:cNvSpPr>
            <a:spLocks noGrp="1"/>
          </p:cNvSpPr>
          <p:nvPr>
            <p:ph type="sldNum" sz="quarter" idx="12"/>
          </p:nvPr>
        </p:nvSpPr>
        <p:spPr/>
        <p:txBody>
          <a:bodyPr/>
          <a:lstStyle>
            <a:lvl1pPr>
              <a:defRPr/>
            </a:lvl1pPr>
          </a:lstStyle>
          <a:p>
            <a:pPr>
              <a:defRPr/>
            </a:pPr>
            <a:fld id="{676C43A5-714F-4540-9E65-0EE7207759E0}" type="slidenum">
              <a:rPr lang="en-US" altLang="lv-LV"/>
              <a:pPr>
                <a:defRPr/>
              </a:pPr>
              <a:t>‹#›</a:t>
            </a:fld>
            <a:endParaRPr lang="en-US" altLang="lv-LV"/>
          </a:p>
        </p:txBody>
      </p:sp>
    </p:spTree>
    <p:extLst>
      <p:ext uri="{BB962C8B-B14F-4D97-AF65-F5344CB8AC3E}">
        <p14:creationId xmlns:p14="http://schemas.microsoft.com/office/powerpoint/2010/main" val="3203662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GB"/>
              <a:t>Click to edit Master title style</a:t>
            </a:r>
            <a:endParaRPr lang="x-none"/>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0F2E84E-4C16-ED9D-5977-0BE3B2BAC908}"/>
              </a:ext>
            </a:extLst>
          </p:cNvPr>
          <p:cNvSpPr>
            <a:spLocks noGrp="1"/>
          </p:cNvSpPr>
          <p:nvPr>
            <p:ph type="dt" sz="half" idx="10"/>
          </p:nvPr>
        </p:nvSpPr>
        <p:spPr/>
        <p:txBody>
          <a:bodyPr/>
          <a:lstStyle>
            <a:lvl1pPr>
              <a:defRPr/>
            </a:lvl1pPr>
          </a:lstStyle>
          <a:p>
            <a:pPr>
              <a:defRPr/>
            </a:pPr>
            <a:fld id="{B2131287-DFDD-43BB-98B8-3F0A1BFF8E57}" type="datetime1">
              <a:rPr lang="en-US"/>
              <a:pPr>
                <a:defRPr/>
              </a:pPr>
              <a:t>4/19/2024</a:t>
            </a:fld>
            <a:endParaRPr lang="en-US"/>
          </a:p>
        </p:txBody>
      </p:sp>
      <p:sp>
        <p:nvSpPr>
          <p:cNvPr id="5" name="Footer Placeholder 4">
            <a:extLst>
              <a:ext uri="{FF2B5EF4-FFF2-40B4-BE49-F238E27FC236}">
                <a16:creationId xmlns:a16="http://schemas.microsoft.com/office/drawing/2014/main" id="{507680A0-B9D0-A81B-CF74-1457DE7FE482}"/>
              </a:ext>
            </a:extLst>
          </p:cNvPr>
          <p:cNvSpPr>
            <a:spLocks noGrp="1"/>
          </p:cNvSpPr>
          <p:nvPr>
            <p:ph type="ftr" sz="quarter" idx="11"/>
          </p:nvPr>
        </p:nvSpPr>
        <p:spPr/>
        <p:txBody>
          <a:bodyPr/>
          <a:lstStyle>
            <a:lvl1pPr>
              <a:defRPr/>
            </a:lvl1pPr>
          </a:lstStyle>
          <a:p>
            <a:pPr>
              <a:defRPr/>
            </a:pPr>
            <a:r>
              <a:rPr lang="en-US"/>
              <a:t>Ādažu</a:t>
            </a:r>
          </a:p>
        </p:txBody>
      </p:sp>
      <p:sp>
        <p:nvSpPr>
          <p:cNvPr id="6" name="Slide Number Placeholder 5">
            <a:extLst>
              <a:ext uri="{FF2B5EF4-FFF2-40B4-BE49-F238E27FC236}">
                <a16:creationId xmlns:a16="http://schemas.microsoft.com/office/drawing/2014/main" id="{50538E69-0C45-0F9A-8C3A-1763852CDD79}"/>
              </a:ext>
            </a:extLst>
          </p:cNvPr>
          <p:cNvSpPr>
            <a:spLocks noGrp="1"/>
          </p:cNvSpPr>
          <p:nvPr>
            <p:ph type="sldNum" sz="quarter" idx="12"/>
          </p:nvPr>
        </p:nvSpPr>
        <p:spPr/>
        <p:txBody>
          <a:bodyPr/>
          <a:lstStyle>
            <a:lvl1pPr>
              <a:defRPr/>
            </a:lvl1pPr>
          </a:lstStyle>
          <a:p>
            <a:pPr>
              <a:defRPr/>
            </a:pPr>
            <a:fld id="{C6F7F490-0F01-4068-8DFE-56E3785EE126}" type="slidenum">
              <a:rPr lang="en-US" altLang="lv-LV"/>
              <a:pPr>
                <a:defRPr/>
              </a:pPr>
              <a:t>‹#›</a:t>
            </a:fld>
            <a:endParaRPr lang="en-US" altLang="lv-LV"/>
          </a:p>
        </p:txBody>
      </p:sp>
    </p:spTree>
    <p:extLst>
      <p:ext uri="{BB962C8B-B14F-4D97-AF65-F5344CB8AC3E}">
        <p14:creationId xmlns:p14="http://schemas.microsoft.com/office/powerpoint/2010/main" val="960945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x-none"/>
          </a:p>
        </p:txBody>
      </p:sp>
      <p:sp>
        <p:nvSpPr>
          <p:cNvPr id="3" name="Content Placeholder 2"/>
          <p:cNvSpPr>
            <a:spLocks noGrp="1"/>
          </p:cNvSpPr>
          <p:nvPr>
            <p:ph sz="half" idx="1"/>
          </p:nvPr>
        </p:nvSpPr>
        <p:spPr>
          <a:xfrm>
            <a:off x="1257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p:cNvSpPr>
            <a:spLocks noGrp="1"/>
          </p:cNvSpPr>
          <p:nvPr>
            <p:ph sz="half" idx="2"/>
          </p:nvPr>
        </p:nvSpPr>
        <p:spPr>
          <a:xfrm>
            <a:off x="9258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3">
            <a:extLst>
              <a:ext uri="{FF2B5EF4-FFF2-40B4-BE49-F238E27FC236}">
                <a16:creationId xmlns:a16="http://schemas.microsoft.com/office/drawing/2014/main" id="{C4DB4180-AD9F-6B0D-23A3-B1A794BB6804}"/>
              </a:ext>
            </a:extLst>
          </p:cNvPr>
          <p:cNvSpPr>
            <a:spLocks noGrp="1"/>
          </p:cNvSpPr>
          <p:nvPr>
            <p:ph type="dt" sz="half" idx="10"/>
          </p:nvPr>
        </p:nvSpPr>
        <p:spPr/>
        <p:txBody>
          <a:bodyPr/>
          <a:lstStyle>
            <a:lvl1pPr>
              <a:defRPr/>
            </a:lvl1pPr>
          </a:lstStyle>
          <a:p>
            <a:pPr>
              <a:defRPr/>
            </a:pPr>
            <a:fld id="{F8F221CF-7785-4F08-B8C6-B262C1761169}" type="datetime1">
              <a:rPr lang="en-US"/>
              <a:pPr>
                <a:defRPr/>
              </a:pPr>
              <a:t>4/19/2024</a:t>
            </a:fld>
            <a:endParaRPr lang="en-US"/>
          </a:p>
        </p:txBody>
      </p:sp>
      <p:sp>
        <p:nvSpPr>
          <p:cNvPr id="6" name="Footer Placeholder 4">
            <a:extLst>
              <a:ext uri="{FF2B5EF4-FFF2-40B4-BE49-F238E27FC236}">
                <a16:creationId xmlns:a16="http://schemas.microsoft.com/office/drawing/2014/main" id="{0B006CCC-B5B6-FBF0-6629-A19CF0236B9D}"/>
              </a:ext>
            </a:extLst>
          </p:cNvPr>
          <p:cNvSpPr>
            <a:spLocks noGrp="1"/>
          </p:cNvSpPr>
          <p:nvPr>
            <p:ph type="ftr" sz="quarter" idx="11"/>
          </p:nvPr>
        </p:nvSpPr>
        <p:spPr/>
        <p:txBody>
          <a:bodyPr/>
          <a:lstStyle>
            <a:lvl1pPr>
              <a:defRPr/>
            </a:lvl1pPr>
          </a:lstStyle>
          <a:p>
            <a:pPr>
              <a:defRPr/>
            </a:pPr>
            <a:r>
              <a:rPr lang="en-US"/>
              <a:t>Ādažu</a:t>
            </a:r>
          </a:p>
        </p:txBody>
      </p:sp>
      <p:sp>
        <p:nvSpPr>
          <p:cNvPr id="7" name="Slide Number Placeholder 5">
            <a:extLst>
              <a:ext uri="{FF2B5EF4-FFF2-40B4-BE49-F238E27FC236}">
                <a16:creationId xmlns:a16="http://schemas.microsoft.com/office/drawing/2014/main" id="{F75A24B9-F3C0-FD53-80B4-7B04CCA58A68}"/>
              </a:ext>
            </a:extLst>
          </p:cNvPr>
          <p:cNvSpPr>
            <a:spLocks noGrp="1"/>
          </p:cNvSpPr>
          <p:nvPr>
            <p:ph type="sldNum" sz="quarter" idx="12"/>
          </p:nvPr>
        </p:nvSpPr>
        <p:spPr/>
        <p:txBody>
          <a:bodyPr/>
          <a:lstStyle>
            <a:lvl1pPr>
              <a:defRPr/>
            </a:lvl1pPr>
          </a:lstStyle>
          <a:p>
            <a:pPr>
              <a:defRPr/>
            </a:pPr>
            <a:fld id="{2D859F99-0491-4F0D-9423-A45C44CC3543}" type="slidenum">
              <a:rPr lang="en-US" altLang="lv-LV"/>
              <a:pPr>
                <a:defRPr/>
              </a:pPr>
              <a:t>‹#›</a:t>
            </a:fld>
            <a:endParaRPr lang="en-US" altLang="lv-LV"/>
          </a:p>
        </p:txBody>
      </p:sp>
    </p:spTree>
    <p:extLst>
      <p:ext uri="{BB962C8B-B14F-4D97-AF65-F5344CB8AC3E}">
        <p14:creationId xmlns:p14="http://schemas.microsoft.com/office/powerpoint/2010/main" val="4175150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GB"/>
              <a:t>Click to edit Master title style</a:t>
            </a:r>
            <a:endParaRPr lang="x-none"/>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3">
            <a:extLst>
              <a:ext uri="{FF2B5EF4-FFF2-40B4-BE49-F238E27FC236}">
                <a16:creationId xmlns:a16="http://schemas.microsoft.com/office/drawing/2014/main" id="{EB54D53D-9327-1129-94D1-9FD15F0F8E49}"/>
              </a:ext>
            </a:extLst>
          </p:cNvPr>
          <p:cNvSpPr>
            <a:spLocks noGrp="1"/>
          </p:cNvSpPr>
          <p:nvPr>
            <p:ph type="dt" sz="half" idx="10"/>
          </p:nvPr>
        </p:nvSpPr>
        <p:spPr/>
        <p:txBody>
          <a:bodyPr/>
          <a:lstStyle>
            <a:lvl1pPr>
              <a:defRPr/>
            </a:lvl1pPr>
          </a:lstStyle>
          <a:p>
            <a:pPr>
              <a:defRPr/>
            </a:pPr>
            <a:fld id="{5601D17C-2721-485B-B833-199C241C640B}" type="datetime1">
              <a:rPr lang="en-US"/>
              <a:pPr>
                <a:defRPr/>
              </a:pPr>
              <a:t>4/19/2024</a:t>
            </a:fld>
            <a:endParaRPr lang="en-US"/>
          </a:p>
        </p:txBody>
      </p:sp>
      <p:sp>
        <p:nvSpPr>
          <p:cNvPr id="8" name="Footer Placeholder 4">
            <a:extLst>
              <a:ext uri="{FF2B5EF4-FFF2-40B4-BE49-F238E27FC236}">
                <a16:creationId xmlns:a16="http://schemas.microsoft.com/office/drawing/2014/main" id="{4ACC1B36-F1B5-3342-79FE-379B94926A93}"/>
              </a:ext>
            </a:extLst>
          </p:cNvPr>
          <p:cNvSpPr>
            <a:spLocks noGrp="1"/>
          </p:cNvSpPr>
          <p:nvPr>
            <p:ph type="ftr" sz="quarter" idx="11"/>
          </p:nvPr>
        </p:nvSpPr>
        <p:spPr/>
        <p:txBody>
          <a:bodyPr/>
          <a:lstStyle>
            <a:lvl1pPr>
              <a:defRPr/>
            </a:lvl1pPr>
          </a:lstStyle>
          <a:p>
            <a:pPr>
              <a:defRPr/>
            </a:pPr>
            <a:r>
              <a:rPr lang="en-US"/>
              <a:t>Ādažu</a:t>
            </a:r>
          </a:p>
        </p:txBody>
      </p:sp>
      <p:sp>
        <p:nvSpPr>
          <p:cNvPr id="9" name="Slide Number Placeholder 5">
            <a:extLst>
              <a:ext uri="{FF2B5EF4-FFF2-40B4-BE49-F238E27FC236}">
                <a16:creationId xmlns:a16="http://schemas.microsoft.com/office/drawing/2014/main" id="{A3FEAC05-DF9C-C79E-860A-400AF48A61B3}"/>
              </a:ext>
            </a:extLst>
          </p:cNvPr>
          <p:cNvSpPr>
            <a:spLocks noGrp="1"/>
          </p:cNvSpPr>
          <p:nvPr>
            <p:ph type="sldNum" sz="quarter" idx="12"/>
          </p:nvPr>
        </p:nvSpPr>
        <p:spPr/>
        <p:txBody>
          <a:bodyPr/>
          <a:lstStyle>
            <a:lvl1pPr>
              <a:defRPr/>
            </a:lvl1pPr>
          </a:lstStyle>
          <a:p>
            <a:pPr>
              <a:defRPr/>
            </a:pPr>
            <a:fld id="{47BF4DAB-BEBF-47E2-8BE7-483C4F1CFE8C}" type="slidenum">
              <a:rPr lang="en-US" altLang="lv-LV"/>
              <a:pPr>
                <a:defRPr/>
              </a:pPr>
              <a:t>‹#›</a:t>
            </a:fld>
            <a:endParaRPr lang="en-US" altLang="lv-LV"/>
          </a:p>
        </p:txBody>
      </p:sp>
    </p:spTree>
    <p:extLst>
      <p:ext uri="{BB962C8B-B14F-4D97-AF65-F5344CB8AC3E}">
        <p14:creationId xmlns:p14="http://schemas.microsoft.com/office/powerpoint/2010/main" val="3620525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x-none"/>
          </a:p>
        </p:txBody>
      </p:sp>
      <p:sp>
        <p:nvSpPr>
          <p:cNvPr id="3" name="Date Placeholder 3">
            <a:extLst>
              <a:ext uri="{FF2B5EF4-FFF2-40B4-BE49-F238E27FC236}">
                <a16:creationId xmlns:a16="http://schemas.microsoft.com/office/drawing/2014/main" id="{7328E707-E753-D26F-3339-55135189A420}"/>
              </a:ext>
            </a:extLst>
          </p:cNvPr>
          <p:cNvSpPr>
            <a:spLocks noGrp="1"/>
          </p:cNvSpPr>
          <p:nvPr>
            <p:ph type="dt" sz="half" idx="10"/>
          </p:nvPr>
        </p:nvSpPr>
        <p:spPr/>
        <p:txBody>
          <a:bodyPr/>
          <a:lstStyle>
            <a:lvl1pPr>
              <a:defRPr/>
            </a:lvl1pPr>
          </a:lstStyle>
          <a:p>
            <a:pPr>
              <a:defRPr/>
            </a:pPr>
            <a:fld id="{F1AD60D4-9A01-4119-B642-44A9C0F56930}" type="datetime1">
              <a:rPr lang="en-US"/>
              <a:pPr>
                <a:defRPr/>
              </a:pPr>
              <a:t>4/19/2024</a:t>
            </a:fld>
            <a:endParaRPr lang="en-US"/>
          </a:p>
        </p:txBody>
      </p:sp>
      <p:sp>
        <p:nvSpPr>
          <p:cNvPr id="4" name="Footer Placeholder 4">
            <a:extLst>
              <a:ext uri="{FF2B5EF4-FFF2-40B4-BE49-F238E27FC236}">
                <a16:creationId xmlns:a16="http://schemas.microsoft.com/office/drawing/2014/main" id="{3CAF28BA-1FAA-D738-238D-FD0A52A6FFC8}"/>
              </a:ext>
            </a:extLst>
          </p:cNvPr>
          <p:cNvSpPr>
            <a:spLocks noGrp="1"/>
          </p:cNvSpPr>
          <p:nvPr>
            <p:ph type="ftr" sz="quarter" idx="11"/>
          </p:nvPr>
        </p:nvSpPr>
        <p:spPr/>
        <p:txBody>
          <a:bodyPr/>
          <a:lstStyle>
            <a:lvl1pPr>
              <a:defRPr/>
            </a:lvl1pPr>
          </a:lstStyle>
          <a:p>
            <a:pPr>
              <a:defRPr/>
            </a:pPr>
            <a:r>
              <a:rPr lang="en-US"/>
              <a:t>Ādažu</a:t>
            </a:r>
          </a:p>
        </p:txBody>
      </p:sp>
      <p:sp>
        <p:nvSpPr>
          <p:cNvPr id="5" name="Slide Number Placeholder 5">
            <a:extLst>
              <a:ext uri="{FF2B5EF4-FFF2-40B4-BE49-F238E27FC236}">
                <a16:creationId xmlns:a16="http://schemas.microsoft.com/office/drawing/2014/main" id="{A18A9683-7C3D-5F72-7D5B-BE128BDC8274}"/>
              </a:ext>
            </a:extLst>
          </p:cNvPr>
          <p:cNvSpPr>
            <a:spLocks noGrp="1"/>
          </p:cNvSpPr>
          <p:nvPr>
            <p:ph type="sldNum" sz="quarter" idx="12"/>
          </p:nvPr>
        </p:nvSpPr>
        <p:spPr/>
        <p:txBody>
          <a:bodyPr/>
          <a:lstStyle>
            <a:lvl1pPr>
              <a:defRPr/>
            </a:lvl1pPr>
          </a:lstStyle>
          <a:p>
            <a:pPr>
              <a:defRPr/>
            </a:pPr>
            <a:fld id="{837A982A-158A-4E33-B41A-6C7D838C30C0}" type="slidenum">
              <a:rPr lang="en-US" altLang="lv-LV"/>
              <a:pPr>
                <a:defRPr/>
              </a:pPr>
              <a:t>‹#›</a:t>
            </a:fld>
            <a:endParaRPr lang="en-US" altLang="lv-LV"/>
          </a:p>
        </p:txBody>
      </p:sp>
    </p:spTree>
    <p:extLst>
      <p:ext uri="{BB962C8B-B14F-4D97-AF65-F5344CB8AC3E}">
        <p14:creationId xmlns:p14="http://schemas.microsoft.com/office/powerpoint/2010/main" val="318827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9F1D873-9CB7-B64D-D3C4-6C4E5584170F}"/>
              </a:ext>
            </a:extLst>
          </p:cNvPr>
          <p:cNvSpPr>
            <a:spLocks noGrp="1"/>
          </p:cNvSpPr>
          <p:nvPr>
            <p:ph type="dt" sz="half" idx="10"/>
          </p:nvPr>
        </p:nvSpPr>
        <p:spPr/>
        <p:txBody>
          <a:bodyPr/>
          <a:lstStyle>
            <a:lvl1pPr>
              <a:defRPr/>
            </a:lvl1pPr>
          </a:lstStyle>
          <a:p>
            <a:pPr>
              <a:defRPr/>
            </a:pPr>
            <a:fld id="{224E7A69-49D4-4838-BC0F-57C728ABE2EB}" type="datetime1">
              <a:rPr lang="en-US"/>
              <a:pPr>
                <a:defRPr/>
              </a:pPr>
              <a:t>4/19/2024</a:t>
            </a:fld>
            <a:endParaRPr lang="en-US"/>
          </a:p>
        </p:txBody>
      </p:sp>
      <p:sp>
        <p:nvSpPr>
          <p:cNvPr id="3" name="Footer Placeholder 4">
            <a:extLst>
              <a:ext uri="{FF2B5EF4-FFF2-40B4-BE49-F238E27FC236}">
                <a16:creationId xmlns:a16="http://schemas.microsoft.com/office/drawing/2014/main" id="{A6507E5A-6EDC-22BB-B6D8-8DD94AFFD6CF}"/>
              </a:ext>
            </a:extLst>
          </p:cNvPr>
          <p:cNvSpPr>
            <a:spLocks noGrp="1"/>
          </p:cNvSpPr>
          <p:nvPr>
            <p:ph type="ftr" sz="quarter" idx="11"/>
          </p:nvPr>
        </p:nvSpPr>
        <p:spPr/>
        <p:txBody>
          <a:bodyPr/>
          <a:lstStyle>
            <a:lvl1pPr>
              <a:defRPr/>
            </a:lvl1pPr>
          </a:lstStyle>
          <a:p>
            <a:pPr>
              <a:defRPr/>
            </a:pPr>
            <a:r>
              <a:rPr lang="en-US"/>
              <a:t>Ādažu</a:t>
            </a:r>
          </a:p>
        </p:txBody>
      </p:sp>
      <p:sp>
        <p:nvSpPr>
          <p:cNvPr id="4" name="Slide Number Placeholder 5">
            <a:extLst>
              <a:ext uri="{FF2B5EF4-FFF2-40B4-BE49-F238E27FC236}">
                <a16:creationId xmlns:a16="http://schemas.microsoft.com/office/drawing/2014/main" id="{6FCCFB3D-1419-0A30-A4F6-808C0E1AD0D2}"/>
              </a:ext>
            </a:extLst>
          </p:cNvPr>
          <p:cNvSpPr>
            <a:spLocks noGrp="1"/>
          </p:cNvSpPr>
          <p:nvPr>
            <p:ph type="sldNum" sz="quarter" idx="12"/>
          </p:nvPr>
        </p:nvSpPr>
        <p:spPr/>
        <p:txBody>
          <a:bodyPr/>
          <a:lstStyle>
            <a:lvl1pPr>
              <a:defRPr/>
            </a:lvl1pPr>
          </a:lstStyle>
          <a:p>
            <a:pPr>
              <a:defRPr/>
            </a:pPr>
            <a:fld id="{F459FFBE-0697-443C-AFBD-81A0DCD3ED83}" type="slidenum">
              <a:rPr lang="en-US" altLang="lv-LV"/>
              <a:pPr>
                <a:defRPr/>
              </a:pPr>
              <a:t>‹#›</a:t>
            </a:fld>
            <a:endParaRPr lang="en-US" altLang="lv-LV"/>
          </a:p>
        </p:txBody>
      </p:sp>
    </p:spTree>
    <p:extLst>
      <p:ext uri="{BB962C8B-B14F-4D97-AF65-F5344CB8AC3E}">
        <p14:creationId xmlns:p14="http://schemas.microsoft.com/office/powerpoint/2010/main" val="25014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GB"/>
              <a:t>Click to edit Master title style</a:t>
            </a:r>
            <a:endParaRPr lang="x-none"/>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3">
            <a:extLst>
              <a:ext uri="{FF2B5EF4-FFF2-40B4-BE49-F238E27FC236}">
                <a16:creationId xmlns:a16="http://schemas.microsoft.com/office/drawing/2014/main" id="{69D814AA-1EF4-D729-E244-C0242D60CD75}"/>
              </a:ext>
            </a:extLst>
          </p:cNvPr>
          <p:cNvSpPr>
            <a:spLocks noGrp="1"/>
          </p:cNvSpPr>
          <p:nvPr>
            <p:ph type="dt" sz="half" idx="10"/>
          </p:nvPr>
        </p:nvSpPr>
        <p:spPr/>
        <p:txBody>
          <a:bodyPr/>
          <a:lstStyle>
            <a:lvl1pPr>
              <a:defRPr/>
            </a:lvl1pPr>
          </a:lstStyle>
          <a:p>
            <a:pPr>
              <a:defRPr/>
            </a:pPr>
            <a:fld id="{79A449E7-145D-4376-96A6-383A80B8AF93}" type="datetime1">
              <a:rPr lang="en-US"/>
              <a:pPr>
                <a:defRPr/>
              </a:pPr>
              <a:t>4/19/2024</a:t>
            </a:fld>
            <a:endParaRPr lang="en-US"/>
          </a:p>
        </p:txBody>
      </p:sp>
      <p:sp>
        <p:nvSpPr>
          <p:cNvPr id="6" name="Footer Placeholder 4">
            <a:extLst>
              <a:ext uri="{FF2B5EF4-FFF2-40B4-BE49-F238E27FC236}">
                <a16:creationId xmlns:a16="http://schemas.microsoft.com/office/drawing/2014/main" id="{CD955074-4460-FBDA-14BF-BF281242CD5C}"/>
              </a:ext>
            </a:extLst>
          </p:cNvPr>
          <p:cNvSpPr>
            <a:spLocks noGrp="1"/>
          </p:cNvSpPr>
          <p:nvPr>
            <p:ph type="ftr" sz="quarter" idx="11"/>
          </p:nvPr>
        </p:nvSpPr>
        <p:spPr/>
        <p:txBody>
          <a:bodyPr/>
          <a:lstStyle>
            <a:lvl1pPr>
              <a:defRPr/>
            </a:lvl1pPr>
          </a:lstStyle>
          <a:p>
            <a:pPr>
              <a:defRPr/>
            </a:pPr>
            <a:r>
              <a:rPr lang="en-US"/>
              <a:t>Ādažu</a:t>
            </a:r>
          </a:p>
        </p:txBody>
      </p:sp>
      <p:sp>
        <p:nvSpPr>
          <p:cNvPr id="7" name="Slide Number Placeholder 5">
            <a:extLst>
              <a:ext uri="{FF2B5EF4-FFF2-40B4-BE49-F238E27FC236}">
                <a16:creationId xmlns:a16="http://schemas.microsoft.com/office/drawing/2014/main" id="{DA5931C3-F043-96F3-1843-5A93512D928C}"/>
              </a:ext>
            </a:extLst>
          </p:cNvPr>
          <p:cNvSpPr>
            <a:spLocks noGrp="1"/>
          </p:cNvSpPr>
          <p:nvPr>
            <p:ph type="sldNum" sz="quarter" idx="12"/>
          </p:nvPr>
        </p:nvSpPr>
        <p:spPr/>
        <p:txBody>
          <a:bodyPr/>
          <a:lstStyle>
            <a:lvl1pPr>
              <a:defRPr/>
            </a:lvl1pPr>
          </a:lstStyle>
          <a:p>
            <a:pPr>
              <a:defRPr/>
            </a:pPr>
            <a:fld id="{AB37336F-0EA2-4F18-8017-E57B51DA3747}" type="slidenum">
              <a:rPr lang="en-US" altLang="lv-LV"/>
              <a:pPr>
                <a:defRPr/>
              </a:pPr>
              <a:t>‹#›</a:t>
            </a:fld>
            <a:endParaRPr lang="en-US" altLang="lv-LV"/>
          </a:p>
        </p:txBody>
      </p:sp>
    </p:spTree>
    <p:extLst>
      <p:ext uri="{BB962C8B-B14F-4D97-AF65-F5344CB8AC3E}">
        <p14:creationId xmlns:p14="http://schemas.microsoft.com/office/powerpoint/2010/main" val="1263348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GB"/>
              <a:t>Click to edit Master title style</a:t>
            </a:r>
            <a:endParaRPr lang="x-none"/>
          </a:p>
        </p:txBody>
      </p:sp>
      <p:sp>
        <p:nvSpPr>
          <p:cNvPr id="3" name="Picture Placeholder 2"/>
          <p:cNvSpPr>
            <a:spLocks noGrp="1"/>
          </p:cNvSpPr>
          <p:nvPr>
            <p:ph type="pic" idx="1"/>
          </p:nvPr>
        </p:nvSpPr>
        <p:spPr>
          <a:xfrm>
            <a:off x="7774782" y="1481138"/>
            <a:ext cx="9258300" cy="7310438"/>
          </a:xfrm>
        </p:spPr>
        <p:txBody>
          <a:bodyPr rtlCol="0">
            <a:normAutofit/>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pPr lvl="0"/>
            <a:endParaRPr lang="x-none" noProof="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3">
            <a:extLst>
              <a:ext uri="{FF2B5EF4-FFF2-40B4-BE49-F238E27FC236}">
                <a16:creationId xmlns:a16="http://schemas.microsoft.com/office/drawing/2014/main" id="{11D019E3-D521-49DA-9622-82A2235F5FFE}"/>
              </a:ext>
            </a:extLst>
          </p:cNvPr>
          <p:cNvSpPr>
            <a:spLocks noGrp="1"/>
          </p:cNvSpPr>
          <p:nvPr>
            <p:ph type="dt" sz="half" idx="10"/>
          </p:nvPr>
        </p:nvSpPr>
        <p:spPr/>
        <p:txBody>
          <a:bodyPr/>
          <a:lstStyle>
            <a:lvl1pPr>
              <a:defRPr/>
            </a:lvl1pPr>
          </a:lstStyle>
          <a:p>
            <a:pPr>
              <a:defRPr/>
            </a:pPr>
            <a:fld id="{5E07A8AF-E708-47A3-99EB-AE32BFAACB51}" type="datetime1">
              <a:rPr lang="en-US"/>
              <a:pPr>
                <a:defRPr/>
              </a:pPr>
              <a:t>4/19/2024</a:t>
            </a:fld>
            <a:endParaRPr lang="en-US"/>
          </a:p>
        </p:txBody>
      </p:sp>
      <p:sp>
        <p:nvSpPr>
          <p:cNvPr id="6" name="Footer Placeholder 4">
            <a:extLst>
              <a:ext uri="{FF2B5EF4-FFF2-40B4-BE49-F238E27FC236}">
                <a16:creationId xmlns:a16="http://schemas.microsoft.com/office/drawing/2014/main" id="{BC6679B3-0819-344A-40F4-EF13C8E94547}"/>
              </a:ext>
            </a:extLst>
          </p:cNvPr>
          <p:cNvSpPr>
            <a:spLocks noGrp="1"/>
          </p:cNvSpPr>
          <p:nvPr>
            <p:ph type="ftr" sz="quarter" idx="11"/>
          </p:nvPr>
        </p:nvSpPr>
        <p:spPr/>
        <p:txBody>
          <a:bodyPr/>
          <a:lstStyle>
            <a:lvl1pPr>
              <a:defRPr/>
            </a:lvl1pPr>
          </a:lstStyle>
          <a:p>
            <a:pPr>
              <a:defRPr/>
            </a:pPr>
            <a:r>
              <a:rPr lang="en-US"/>
              <a:t>Ādažu</a:t>
            </a:r>
          </a:p>
        </p:txBody>
      </p:sp>
      <p:sp>
        <p:nvSpPr>
          <p:cNvPr id="7" name="Slide Number Placeholder 5">
            <a:extLst>
              <a:ext uri="{FF2B5EF4-FFF2-40B4-BE49-F238E27FC236}">
                <a16:creationId xmlns:a16="http://schemas.microsoft.com/office/drawing/2014/main" id="{174B605B-4308-BA0C-5EC9-2D04C2FC3798}"/>
              </a:ext>
            </a:extLst>
          </p:cNvPr>
          <p:cNvSpPr>
            <a:spLocks noGrp="1"/>
          </p:cNvSpPr>
          <p:nvPr>
            <p:ph type="sldNum" sz="quarter" idx="12"/>
          </p:nvPr>
        </p:nvSpPr>
        <p:spPr/>
        <p:txBody>
          <a:bodyPr/>
          <a:lstStyle>
            <a:lvl1pPr>
              <a:defRPr/>
            </a:lvl1pPr>
          </a:lstStyle>
          <a:p>
            <a:pPr>
              <a:defRPr/>
            </a:pPr>
            <a:fld id="{29CD507E-1ED4-4308-AFE3-1812F86CD62D}" type="slidenum">
              <a:rPr lang="en-US" altLang="lv-LV"/>
              <a:pPr>
                <a:defRPr/>
              </a:pPr>
              <a:t>‹#›</a:t>
            </a:fld>
            <a:endParaRPr lang="en-US" altLang="lv-LV"/>
          </a:p>
        </p:txBody>
      </p:sp>
    </p:spTree>
    <p:extLst>
      <p:ext uri="{BB962C8B-B14F-4D97-AF65-F5344CB8AC3E}">
        <p14:creationId xmlns:p14="http://schemas.microsoft.com/office/powerpoint/2010/main" val="1899420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FE09677-4A7F-01B0-7BD0-28E915875CD9}"/>
              </a:ext>
            </a:extLst>
          </p:cNvPr>
          <p:cNvSpPr>
            <a:spLocks noGrp="1" noChangeArrowheads="1"/>
          </p:cNvSpPr>
          <p:nvPr>
            <p:ph type="title"/>
          </p:nvPr>
        </p:nvSpPr>
        <p:spPr bwMode="auto">
          <a:xfrm>
            <a:off x="1257300" y="547688"/>
            <a:ext cx="15773400"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lv-LV"/>
              <a:t>Click to edit Master title style</a:t>
            </a:r>
            <a:endParaRPr lang="lv-LV" altLang="lv-LV"/>
          </a:p>
        </p:txBody>
      </p:sp>
      <p:sp>
        <p:nvSpPr>
          <p:cNvPr id="1027" name="Text Placeholder 2">
            <a:extLst>
              <a:ext uri="{FF2B5EF4-FFF2-40B4-BE49-F238E27FC236}">
                <a16:creationId xmlns:a16="http://schemas.microsoft.com/office/drawing/2014/main" id="{3CA0E9AA-E058-C32B-63D2-61A019D2776A}"/>
              </a:ext>
            </a:extLst>
          </p:cNvPr>
          <p:cNvSpPr>
            <a:spLocks noGrp="1" noChangeArrowheads="1"/>
          </p:cNvSpPr>
          <p:nvPr>
            <p:ph type="body" idx="1"/>
          </p:nvPr>
        </p:nvSpPr>
        <p:spPr bwMode="auto">
          <a:xfrm>
            <a:off x="1257300" y="2738438"/>
            <a:ext cx="15773400" cy="652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lv-LV"/>
              <a:t>Click to edit Master text styles</a:t>
            </a:r>
          </a:p>
          <a:p>
            <a:pPr lvl="1"/>
            <a:r>
              <a:rPr lang="en-GB" altLang="lv-LV"/>
              <a:t>Second level</a:t>
            </a:r>
          </a:p>
          <a:p>
            <a:pPr lvl="2"/>
            <a:r>
              <a:rPr lang="en-GB" altLang="lv-LV"/>
              <a:t>Third level</a:t>
            </a:r>
          </a:p>
          <a:p>
            <a:pPr lvl="3"/>
            <a:r>
              <a:rPr lang="en-GB" altLang="lv-LV"/>
              <a:t>Fourth level</a:t>
            </a:r>
          </a:p>
          <a:p>
            <a:pPr lvl="4"/>
            <a:r>
              <a:rPr lang="en-GB" altLang="lv-LV"/>
              <a:t>Fifth level</a:t>
            </a:r>
            <a:endParaRPr lang="lv-LV" altLang="lv-LV"/>
          </a:p>
        </p:txBody>
      </p:sp>
      <p:sp>
        <p:nvSpPr>
          <p:cNvPr id="4" name="Date Placeholder 3">
            <a:extLst>
              <a:ext uri="{FF2B5EF4-FFF2-40B4-BE49-F238E27FC236}">
                <a16:creationId xmlns:a16="http://schemas.microsoft.com/office/drawing/2014/main" id="{2FB2250C-6D89-F663-8746-17B5856910A4}"/>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eaLnBrk="1" fontAlgn="auto" hangingPunct="1">
              <a:spcBef>
                <a:spcPts val="0"/>
              </a:spcBef>
              <a:spcAft>
                <a:spcPts val="0"/>
              </a:spcAft>
              <a:defRPr sz="1800">
                <a:solidFill>
                  <a:schemeClr val="tx1">
                    <a:tint val="75000"/>
                  </a:schemeClr>
                </a:solidFill>
                <a:latin typeface="+mn-lt"/>
              </a:defRPr>
            </a:lvl1pPr>
          </a:lstStyle>
          <a:p>
            <a:pPr>
              <a:defRPr/>
            </a:pPr>
            <a:fld id="{E1CFEE54-0D80-45F2-A199-F1C13A7BBBD1}" type="datetime1">
              <a:rPr lang="en-US"/>
              <a:pPr>
                <a:defRPr/>
              </a:pPr>
              <a:t>4/19/2024</a:t>
            </a:fld>
            <a:endParaRPr lang="en-US"/>
          </a:p>
        </p:txBody>
      </p:sp>
      <p:sp>
        <p:nvSpPr>
          <p:cNvPr id="5" name="Footer Placeholder 4">
            <a:extLst>
              <a:ext uri="{FF2B5EF4-FFF2-40B4-BE49-F238E27FC236}">
                <a16:creationId xmlns:a16="http://schemas.microsoft.com/office/drawing/2014/main" id="{F63BF98D-32AD-9E05-012E-BAD183EF5ED7}"/>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eaLnBrk="1" fontAlgn="auto" hangingPunct="1">
              <a:spcBef>
                <a:spcPts val="0"/>
              </a:spcBef>
              <a:spcAft>
                <a:spcPts val="0"/>
              </a:spcAft>
              <a:defRPr sz="1800">
                <a:solidFill>
                  <a:schemeClr val="tx1">
                    <a:tint val="75000"/>
                  </a:schemeClr>
                </a:solidFill>
                <a:latin typeface="+mn-lt"/>
              </a:defRPr>
            </a:lvl1pPr>
          </a:lstStyle>
          <a:p>
            <a:pPr>
              <a:defRPr/>
            </a:pPr>
            <a:r>
              <a:rPr lang="en-US"/>
              <a:t>Ādažu</a:t>
            </a:r>
          </a:p>
        </p:txBody>
      </p:sp>
      <p:sp>
        <p:nvSpPr>
          <p:cNvPr id="6" name="Slide Number Placeholder 5">
            <a:extLst>
              <a:ext uri="{FF2B5EF4-FFF2-40B4-BE49-F238E27FC236}">
                <a16:creationId xmlns:a16="http://schemas.microsoft.com/office/drawing/2014/main" id="{641202CF-D361-F9CC-AE71-783AE37E2BFB}"/>
              </a:ext>
            </a:extLst>
          </p:cNvPr>
          <p:cNvSpPr>
            <a:spLocks noGrp="1"/>
          </p:cNvSpPr>
          <p:nvPr>
            <p:ph type="sldNum" sz="quarter" idx="4"/>
          </p:nvPr>
        </p:nvSpPr>
        <p:spPr>
          <a:xfrm>
            <a:off x="12915900" y="9534525"/>
            <a:ext cx="4114800" cy="547688"/>
          </a:xfrm>
          <a:prstGeom prst="rect">
            <a:avLst/>
          </a:prstGeom>
        </p:spPr>
        <p:txBody>
          <a:bodyPr vert="horz" wrap="square" lIns="91440" tIns="45720" rIns="91440" bIns="45720" numCol="1" anchor="ctr" anchorCtr="0" compatLnSpc="1">
            <a:prstTxWarp prst="textNoShape">
              <a:avLst/>
            </a:prstTxWarp>
          </a:bodyPr>
          <a:lstStyle>
            <a:lvl1pPr algn="r" eaLnBrk="1" hangingPunct="1">
              <a:defRPr>
                <a:solidFill>
                  <a:srgbClr val="898989"/>
                </a:solidFill>
              </a:defRPr>
            </a:lvl1pPr>
          </a:lstStyle>
          <a:p>
            <a:pPr>
              <a:defRPr/>
            </a:pPr>
            <a:fld id="{3B30A0BD-9307-4BA8-9C35-E9414454DBC6}"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1371600" rtl="0" eaLnBrk="0" fontAlgn="base" hangingPunct="0">
        <a:lnSpc>
          <a:spcPct val="90000"/>
        </a:lnSpc>
        <a:spcBef>
          <a:spcPct val="0"/>
        </a:spcBef>
        <a:spcAft>
          <a:spcPct val="0"/>
        </a:spcAft>
        <a:defRPr sz="6600" kern="1200">
          <a:solidFill>
            <a:schemeClr val="tx1"/>
          </a:solidFill>
          <a:latin typeface="+mj-lt"/>
          <a:ea typeface="+mj-ea"/>
          <a:cs typeface="+mj-cs"/>
        </a:defRPr>
      </a:lvl1pPr>
      <a:lvl2pPr algn="l" defTabSz="1371600" rtl="0" eaLnBrk="0" fontAlgn="base" hangingPunct="0">
        <a:lnSpc>
          <a:spcPct val="90000"/>
        </a:lnSpc>
        <a:spcBef>
          <a:spcPct val="0"/>
        </a:spcBef>
        <a:spcAft>
          <a:spcPct val="0"/>
        </a:spcAft>
        <a:defRPr sz="6600">
          <a:solidFill>
            <a:schemeClr val="tx1"/>
          </a:solidFill>
          <a:latin typeface="Calibri Light" panose="020F0302020204030204" pitchFamily="34" charset="0"/>
        </a:defRPr>
      </a:lvl2pPr>
      <a:lvl3pPr algn="l" defTabSz="1371600" rtl="0" eaLnBrk="0" fontAlgn="base" hangingPunct="0">
        <a:lnSpc>
          <a:spcPct val="90000"/>
        </a:lnSpc>
        <a:spcBef>
          <a:spcPct val="0"/>
        </a:spcBef>
        <a:spcAft>
          <a:spcPct val="0"/>
        </a:spcAft>
        <a:defRPr sz="6600">
          <a:solidFill>
            <a:schemeClr val="tx1"/>
          </a:solidFill>
          <a:latin typeface="Calibri Light" panose="020F0302020204030204" pitchFamily="34" charset="0"/>
        </a:defRPr>
      </a:lvl3pPr>
      <a:lvl4pPr algn="l" defTabSz="1371600" rtl="0" eaLnBrk="0" fontAlgn="base" hangingPunct="0">
        <a:lnSpc>
          <a:spcPct val="90000"/>
        </a:lnSpc>
        <a:spcBef>
          <a:spcPct val="0"/>
        </a:spcBef>
        <a:spcAft>
          <a:spcPct val="0"/>
        </a:spcAft>
        <a:defRPr sz="6600">
          <a:solidFill>
            <a:schemeClr val="tx1"/>
          </a:solidFill>
          <a:latin typeface="Calibri Light" panose="020F0302020204030204" pitchFamily="34" charset="0"/>
        </a:defRPr>
      </a:lvl4pPr>
      <a:lvl5pPr algn="l" defTabSz="1371600" rtl="0" eaLnBrk="0" fontAlgn="base" hangingPunct="0">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p:titleStyle>
    <p:bodyStyle>
      <a:lvl1pPr marL="342900" indent="-342900" algn="l" defTabSz="1371600" rtl="0" eaLnBrk="0" fontAlgn="base" hangingPunct="0">
        <a:lnSpc>
          <a:spcPct val="90000"/>
        </a:lnSpc>
        <a:spcBef>
          <a:spcPts val="1500"/>
        </a:spcBef>
        <a:spcAft>
          <a:spcPct val="0"/>
        </a:spcAft>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0" fontAlgn="base" hangingPunct="0">
        <a:lnSpc>
          <a:spcPct val="90000"/>
        </a:lnSpc>
        <a:spcBef>
          <a:spcPts val="750"/>
        </a:spcBef>
        <a:spcAft>
          <a:spcPct val="0"/>
        </a:spcAft>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0" fontAlgn="base" hangingPunct="0">
        <a:lnSpc>
          <a:spcPct val="90000"/>
        </a:lnSpc>
        <a:spcBef>
          <a:spcPts val="750"/>
        </a:spcBef>
        <a:spcAft>
          <a:spcPct val="0"/>
        </a:spcAft>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0" fontAlgn="base" hangingPunct="0">
        <a:lnSpc>
          <a:spcPct val="90000"/>
        </a:lnSpc>
        <a:spcBef>
          <a:spcPts val="750"/>
        </a:spcBef>
        <a:spcAft>
          <a:spcPct val="0"/>
        </a:spcAft>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0" fontAlgn="base" hangingPunct="0">
        <a:lnSpc>
          <a:spcPct val="90000"/>
        </a:lnSpc>
        <a:spcBef>
          <a:spcPts val="750"/>
        </a:spcBef>
        <a:spcAft>
          <a:spcPct val="0"/>
        </a:spcAft>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x-non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tapportals.mk.gov.lv/structuralizer/data/nodes/eb34926d-061c-42ac-9167-68ce0f6b65bb"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395AD">
            <a:alpha val="70195"/>
          </a:srgbClr>
        </a:solidFill>
        <a:effectLst/>
      </p:bgPr>
    </p:bg>
    <p:spTree>
      <p:nvGrpSpPr>
        <p:cNvPr id="1" name=""/>
        <p:cNvGrpSpPr/>
        <p:nvPr/>
      </p:nvGrpSpPr>
      <p:grpSpPr>
        <a:xfrm>
          <a:off x="0" y="0"/>
          <a:ext cx="0" cy="0"/>
          <a:chOff x="0" y="0"/>
          <a:chExt cx="0" cy="0"/>
        </a:xfrm>
      </p:grpSpPr>
      <p:sp>
        <p:nvSpPr>
          <p:cNvPr id="3074" name="AutoShape 3">
            <a:extLst>
              <a:ext uri="{FF2B5EF4-FFF2-40B4-BE49-F238E27FC236}">
                <a16:creationId xmlns:a16="http://schemas.microsoft.com/office/drawing/2014/main" id="{D2CF23DD-2274-17E0-4D18-A1309DF61EF3}"/>
              </a:ext>
            </a:extLst>
          </p:cNvPr>
          <p:cNvSpPr>
            <a:spLocks noChangeShapeType="1"/>
          </p:cNvSpPr>
          <p:nvPr/>
        </p:nvSpPr>
        <p:spPr bwMode="auto">
          <a:xfrm rot="1789">
            <a:off x="-4763" y="9490075"/>
            <a:ext cx="18297526" cy="0"/>
          </a:xfrm>
          <a:prstGeom prst="line">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pic>
        <p:nvPicPr>
          <p:cNvPr id="3075" name="Picture 4">
            <a:extLst>
              <a:ext uri="{FF2B5EF4-FFF2-40B4-BE49-F238E27FC236}">
                <a16:creationId xmlns:a16="http://schemas.microsoft.com/office/drawing/2014/main" id="{6E4F3B80-002C-A71B-B71F-B735BE3308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9619" y="307975"/>
            <a:ext cx="4068762"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4">
            <a:extLst>
              <a:ext uri="{FF2B5EF4-FFF2-40B4-BE49-F238E27FC236}">
                <a16:creationId xmlns:a16="http://schemas.microsoft.com/office/drawing/2014/main" id="{53A47D2B-F58C-DBAC-B99D-5634BA4AE803}"/>
              </a:ext>
            </a:extLst>
          </p:cNvPr>
          <p:cNvSpPr txBox="1">
            <a:spLocks noChangeArrowheads="1"/>
          </p:cNvSpPr>
          <p:nvPr/>
        </p:nvSpPr>
        <p:spPr bwMode="auto">
          <a:xfrm>
            <a:off x="838200" y="4914900"/>
            <a:ext cx="1661160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lv-LV" altLang="lv-LV" sz="6000" b="1" dirty="0">
                <a:latin typeface="Montserrat" pitchFamily="2" charset="-70"/>
              </a:rPr>
              <a:t>Par projekta pieteikuma </a:t>
            </a:r>
          </a:p>
          <a:p>
            <a:pPr algn="ctr" eaLnBrk="1" hangingPunct="1"/>
            <a:r>
              <a:rPr lang="lv-LV" altLang="lv-LV" sz="6000" b="1" dirty="0">
                <a:latin typeface="Montserrat" pitchFamily="2" charset="-70"/>
              </a:rPr>
              <a:t>«Infrastruktūras uzlabošana uzņēmējdarbības attīstībai </a:t>
            </a:r>
            <a:r>
              <a:rPr lang="lv-LV" altLang="lv-LV" sz="6000" b="1" dirty="0" err="1">
                <a:latin typeface="Montserrat" pitchFamily="2" charset="-70"/>
              </a:rPr>
              <a:t>Jaunkūlu</a:t>
            </a:r>
            <a:r>
              <a:rPr lang="lv-LV" altLang="lv-LV" sz="6000" b="1" dirty="0">
                <a:latin typeface="Montserrat" pitchFamily="2" charset="-70"/>
              </a:rPr>
              <a:t> ielā, Ādažos» sagatavošanu</a:t>
            </a:r>
          </a:p>
          <a:p>
            <a:pPr algn="ctr" eaLnBrk="1" hangingPunct="1"/>
            <a:endParaRPr lang="lv-LV" altLang="lv-LV" sz="4000" dirty="0">
              <a:latin typeface="Montserrat" pitchFamily="2" charset="-70"/>
            </a:endParaRPr>
          </a:p>
        </p:txBody>
      </p:sp>
      <p:sp>
        <p:nvSpPr>
          <p:cNvPr id="3077" name="TextBox 2">
            <a:extLst>
              <a:ext uri="{FF2B5EF4-FFF2-40B4-BE49-F238E27FC236}">
                <a16:creationId xmlns:a16="http://schemas.microsoft.com/office/drawing/2014/main" id="{F0214876-BAD5-52BE-A668-729C010FBD64}"/>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solidFill>
                  <a:srgbClr val="FFFFFF"/>
                </a:solidFill>
                <a:latin typeface="Montserrat" pitchFamily="2" charset="-70"/>
              </a:rPr>
              <a:t>ĀDAŽU NOVADA PAŠVALDĪBA   I  </a:t>
            </a:r>
            <a:r>
              <a:rPr lang="lv-LV" altLang="lv-LV" sz="1500" dirty="0">
                <a:solidFill>
                  <a:srgbClr val="FFFFFF"/>
                </a:solidFill>
                <a:latin typeface="Montserrat" pitchFamily="2" charset="-70"/>
              </a:rPr>
              <a:t>Attīstības un projektu nodaļa </a:t>
            </a:r>
            <a:r>
              <a:rPr lang="en-US" altLang="lv-LV" sz="1500" dirty="0">
                <a:solidFill>
                  <a:srgbClr val="FFFFFF"/>
                </a:solidFill>
                <a:latin typeface="Montserrat" pitchFamily="2" charset="-70"/>
              </a:rPr>
              <a:t>I   </a:t>
            </a:r>
            <a:r>
              <a:rPr lang="lv-LV" altLang="lv-LV" sz="1500" dirty="0">
                <a:solidFill>
                  <a:srgbClr val="FFFFFF"/>
                </a:solidFill>
                <a:latin typeface="Montserrat" pitchFamily="2" charset="-70"/>
              </a:rPr>
              <a:t>10.04.</a:t>
            </a:r>
            <a:r>
              <a:rPr lang="en-US" altLang="lv-LV" sz="1500" dirty="0">
                <a:solidFill>
                  <a:srgbClr val="FFFFFF"/>
                </a:solidFill>
                <a:latin typeface="Montserrat" pitchFamily="2" charset="-70"/>
              </a:rPr>
              <a:t>202</a:t>
            </a:r>
            <a:r>
              <a:rPr lang="lv-LV" altLang="lv-LV" sz="1500" dirty="0">
                <a:solidFill>
                  <a:srgbClr val="FFFFFF"/>
                </a:solidFill>
                <a:latin typeface="Montserrat" pitchFamily="2" charset="-70"/>
              </a:rPr>
              <a:t>4</a:t>
            </a:r>
            <a:r>
              <a:rPr lang="en-US" altLang="lv-LV" sz="1500" dirty="0">
                <a:solidFill>
                  <a:srgbClr val="FFFFFF"/>
                </a:solidFill>
                <a:latin typeface="Montserrat" pitchFamily="2" charset="-70"/>
              </a:rPr>
              <a:t>.</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3">
            <a:extLst>
              <a:ext uri="{FF2B5EF4-FFF2-40B4-BE49-F238E27FC236}">
                <a16:creationId xmlns:a16="http://schemas.microsoft.com/office/drawing/2014/main" id="{8F0DC4FF-0FFE-0215-E183-CD8A75B5562C}"/>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 name="Title 3">
            <a:extLst>
              <a:ext uri="{FF2B5EF4-FFF2-40B4-BE49-F238E27FC236}">
                <a16:creationId xmlns:a16="http://schemas.microsoft.com/office/drawing/2014/main" id="{E962034C-31DE-E773-7D28-41ED4BC40C9D}"/>
              </a:ext>
            </a:extLst>
          </p:cNvPr>
          <p:cNvSpPr txBox="1">
            <a:spLocks/>
          </p:cNvSpPr>
          <p:nvPr/>
        </p:nvSpPr>
        <p:spPr>
          <a:xfrm>
            <a:off x="1038225" y="485775"/>
            <a:ext cx="17145000" cy="533401"/>
          </a:xfrm>
          <a:prstGeom prst="rect">
            <a:avLst/>
          </a:prstGeom>
        </p:spPr>
        <p:txBody>
          <a:bodyPr>
            <a:normAutofit fontScale="70000" lnSpcReduction="200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5200" b="1" dirty="0" err="1">
                <a:latin typeface="Montserrat" pitchFamily="2" charset="77"/>
              </a:rPr>
              <a:t>Fotofiksācija</a:t>
            </a:r>
            <a:endParaRPr lang="en-US" sz="5200" b="1" dirty="0">
              <a:latin typeface="Montserrat" pitchFamily="2" charset="77"/>
            </a:endParaRPr>
          </a:p>
        </p:txBody>
      </p:sp>
      <p:pic>
        <p:nvPicPr>
          <p:cNvPr id="4" name="Attēls 3">
            <a:extLst>
              <a:ext uri="{FF2B5EF4-FFF2-40B4-BE49-F238E27FC236}">
                <a16:creationId xmlns:a16="http://schemas.microsoft.com/office/drawing/2014/main" id="{B8C73D02-7D13-C3FD-EC03-141B1D9376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409700"/>
            <a:ext cx="5562600" cy="2819400"/>
          </a:xfrm>
          <a:prstGeom prst="rect">
            <a:avLst/>
          </a:prstGeom>
        </p:spPr>
      </p:pic>
      <p:pic>
        <p:nvPicPr>
          <p:cNvPr id="8" name="Attēls 7">
            <a:extLst>
              <a:ext uri="{FF2B5EF4-FFF2-40B4-BE49-F238E27FC236}">
                <a16:creationId xmlns:a16="http://schemas.microsoft.com/office/drawing/2014/main" id="{92795AC5-D8C8-EC5B-68F3-9B56A44E8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2" y="1409701"/>
            <a:ext cx="5257800" cy="2819400"/>
          </a:xfrm>
          <a:prstGeom prst="rect">
            <a:avLst/>
          </a:prstGeom>
        </p:spPr>
      </p:pic>
      <p:pic>
        <p:nvPicPr>
          <p:cNvPr id="10" name="Attēls 9">
            <a:extLst>
              <a:ext uri="{FF2B5EF4-FFF2-40B4-BE49-F238E27FC236}">
                <a16:creationId xmlns:a16="http://schemas.microsoft.com/office/drawing/2014/main" id="{9570AE02-4563-B954-D4B0-1202E79A59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5400" y="1419224"/>
            <a:ext cx="5257800" cy="2800352"/>
          </a:xfrm>
          <a:prstGeom prst="rect">
            <a:avLst/>
          </a:prstGeom>
        </p:spPr>
      </p:pic>
      <p:pic>
        <p:nvPicPr>
          <p:cNvPr id="12" name="Attēls 11">
            <a:extLst>
              <a:ext uri="{FF2B5EF4-FFF2-40B4-BE49-F238E27FC236}">
                <a16:creationId xmlns:a16="http://schemas.microsoft.com/office/drawing/2014/main" id="{1D4FD5D3-11DD-C271-F19B-4658646ED3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4991096"/>
            <a:ext cx="5562600" cy="3257556"/>
          </a:xfrm>
          <a:prstGeom prst="rect">
            <a:avLst/>
          </a:prstGeom>
        </p:spPr>
      </p:pic>
      <p:pic>
        <p:nvPicPr>
          <p:cNvPr id="14" name="Attēls 13">
            <a:extLst>
              <a:ext uri="{FF2B5EF4-FFF2-40B4-BE49-F238E27FC236}">
                <a16:creationId xmlns:a16="http://schemas.microsoft.com/office/drawing/2014/main" id="{0172EFC3-1348-B802-8E5A-438F350AC3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25400" y="4991096"/>
            <a:ext cx="5257800" cy="3257555"/>
          </a:xfrm>
          <a:prstGeom prst="rect">
            <a:avLst/>
          </a:prstGeom>
        </p:spPr>
      </p:pic>
      <p:pic>
        <p:nvPicPr>
          <p:cNvPr id="18" name="Attēls 17">
            <a:extLst>
              <a:ext uri="{FF2B5EF4-FFF2-40B4-BE49-F238E27FC236}">
                <a16:creationId xmlns:a16="http://schemas.microsoft.com/office/drawing/2014/main" id="{05A694FF-52AC-15F3-5BFF-241ABB0258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002" y="5000620"/>
            <a:ext cx="5257800" cy="3238507"/>
          </a:xfrm>
          <a:prstGeom prst="rect">
            <a:avLst/>
          </a:prstGeom>
        </p:spPr>
      </p:pic>
      <p:sp>
        <p:nvSpPr>
          <p:cNvPr id="2" name="TextBox 2">
            <a:extLst>
              <a:ext uri="{FF2B5EF4-FFF2-40B4-BE49-F238E27FC236}">
                <a16:creationId xmlns:a16="http://schemas.microsoft.com/office/drawing/2014/main" id="{4FC68536-EAA0-CF84-FF77-7597AC8F2D22}"/>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10.04.</a:t>
            </a:r>
            <a:r>
              <a:rPr lang="en-US" altLang="lv-LV" sz="1500" dirty="0">
                <a:latin typeface="Montserrat" pitchFamily="2" charset="-70"/>
              </a:rPr>
              <a:t>202</a:t>
            </a:r>
            <a:r>
              <a:rPr lang="lv-LV" altLang="lv-LV" sz="1500" dirty="0">
                <a:latin typeface="Montserrat" pitchFamily="2" charset="-70"/>
              </a:rPr>
              <a:t>4</a:t>
            </a:r>
            <a:r>
              <a:rPr lang="en-US" altLang="lv-LV" sz="1500" dirty="0">
                <a:latin typeface="Montserrat" pitchFamily="2" charset="-70"/>
              </a:rPr>
              <a:t>.</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6386" name="Title 3">
            <a:extLst>
              <a:ext uri="{FF2B5EF4-FFF2-40B4-BE49-F238E27FC236}">
                <a16:creationId xmlns:a16="http://schemas.microsoft.com/office/drawing/2014/main" id="{BC664744-1E95-B6BB-9C9F-169AB2362E88}"/>
              </a:ext>
            </a:extLst>
          </p:cNvPr>
          <p:cNvSpPr txBox="1">
            <a:spLocks/>
          </p:cNvSpPr>
          <p:nvPr/>
        </p:nvSpPr>
        <p:spPr bwMode="auto">
          <a:xfrm>
            <a:off x="1038225" y="871538"/>
            <a:ext cx="17145000"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71600">
              <a:lnSpc>
                <a:spcPct val="90000"/>
              </a:lnSpc>
              <a:spcBef>
                <a:spcPts val="1500"/>
              </a:spcBef>
              <a:buFont typeface="Arial" panose="020B0604020202020204" pitchFamily="34" charset="0"/>
              <a:buChar char="•"/>
              <a:defRPr sz="4200">
                <a:solidFill>
                  <a:schemeClr val="tx1"/>
                </a:solidFill>
                <a:latin typeface="Calibri" panose="020F0502020204030204" pitchFamily="34" charset="0"/>
              </a:defRPr>
            </a:lvl1pPr>
            <a:lvl2pPr marL="1028700" indent="-342900" defTabSz="1371600">
              <a:lnSpc>
                <a:spcPct val="90000"/>
              </a:lnSpc>
              <a:spcBef>
                <a:spcPts val="750"/>
              </a:spcBef>
              <a:buFont typeface="Arial" panose="020B0604020202020204" pitchFamily="34" charset="0"/>
              <a:buChar char="•"/>
              <a:defRPr sz="3600">
                <a:solidFill>
                  <a:schemeClr val="tx1"/>
                </a:solidFill>
                <a:latin typeface="Calibri" panose="020F0502020204030204" pitchFamily="34" charset="0"/>
              </a:defRPr>
            </a:lvl2pPr>
            <a:lvl3pPr marL="1714500" indent="-342900" defTabSz="1371600">
              <a:lnSpc>
                <a:spcPct val="90000"/>
              </a:lnSpc>
              <a:spcBef>
                <a:spcPts val="750"/>
              </a:spcBef>
              <a:buFont typeface="Arial" panose="020B0604020202020204" pitchFamily="34" charset="0"/>
              <a:buChar char="•"/>
              <a:defRPr sz="3000">
                <a:solidFill>
                  <a:schemeClr val="tx1"/>
                </a:solidFill>
                <a:latin typeface="Calibri" panose="020F0502020204030204" pitchFamily="34" charset="0"/>
              </a:defRPr>
            </a:lvl3pPr>
            <a:lvl4pPr marL="2400300" indent="-342900" defTabSz="1371600">
              <a:lnSpc>
                <a:spcPct val="90000"/>
              </a:lnSpc>
              <a:spcBef>
                <a:spcPts val="750"/>
              </a:spcBef>
              <a:buFont typeface="Arial" panose="020B0604020202020204" pitchFamily="34" charset="0"/>
              <a:buChar char="•"/>
              <a:defRPr sz="2700">
                <a:solidFill>
                  <a:schemeClr val="tx1"/>
                </a:solidFill>
                <a:latin typeface="Calibri" panose="020F0502020204030204" pitchFamily="34" charset="0"/>
              </a:defRPr>
            </a:lvl4pPr>
            <a:lvl5pPr marL="3086100" indent="-342900" defTabSz="1371600">
              <a:lnSpc>
                <a:spcPct val="90000"/>
              </a:lnSpc>
              <a:spcBef>
                <a:spcPts val="750"/>
              </a:spcBef>
              <a:buFont typeface="Arial" panose="020B0604020202020204" pitchFamily="34" charset="0"/>
              <a:buChar char="•"/>
              <a:defRPr sz="2700">
                <a:solidFill>
                  <a:schemeClr val="tx1"/>
                </a:solidFill>
                <a:latin typeface="Calibri" panose="020F0502020204030204" pitchFamily="34" charset="0"/>
              </a:defRPr>
            </a:lvl5pPr>
            <a:lvl6pPr marL="3543300" indent="-342900" defTabSz="1371600" eaLnBrk="0" fontAlgn="base" hangingPunct="0">
              <a:lnSpc>
                <a:spcPct val="90000"/>
              </a:lnSpc>
              <a:spcBef>
                <a:spcPts val="750"/>
              </a:spcBef>
              <a:spcAft>
                <a:spcPct val="0"/>
              </a:spcAft>
              <a:buFont typeface="Arial" panose="020B0604020202020204" pitchFamily="34" charset="0"/>
              <a:buChar char="•"/>
              <a:defRPr sz="2700">
                <a:solidFill>
                  <a:schemeClr val="tx1"/>
                </a:solidFill>
                <a:latin typeface="Calibri" panose="020F0502020204030204" pitchFamily="34" charset="0"/>
              </a:defRPr>
            </a:lvl6pPr>
            <a:lvl7pPr marL="4000500" indent="-342900" defTabSz="1371600" eaLnBrk="0" fontAlgn="base" hangingPunct="0">
              <a:lnSpc>
                <a:spcPct val="90000"/>
              </a:lnSpc>
              <a:spcBef>
                <a:spcPts val="750"/>
              </a:spcBef>
              <a:spcAft>
                <a:spcPct val="0"/>
              </a:spcAft>
              <a:buFont typeface="Arial" panose="020B0604020202020204" pitchFamily="34" charset="0"/>
              <a:buChar char="•"/>
              <a:defRPr sz="2700">
                <a:solidFill>
                  <a:schemeClr val="tx1"/>
                </a:solidFill>
                <a:latin typeface="Calibri" panose="020F0502020204030204" pitchFamily="34" charset="0"/>
              </a:defRPr>
            </a:lvl7pPr>
            <a:lvl8pPr marL="4457700" indent="-342900" defTabSz="1371600" eaLnBrk="0" fontAlgn="base" hangingPunct="0">
              <a:lnSpc>
                <a:spcPct val="90000"/>
              </a:lnSpc>
              <a:spcBef>
                <a:spcPts val="750"/>
              </a:spcBef>
              <a:spcAft>
                <a:spcPct val="0"/>
              </a:spcAft>
              <a:buFont typeface="Arial" panose="020B0604020202020204" pitchFamily="34" charset="0"/>
              <a:buChar char="•"/>
              <a:defRPr sz="2700">
                <a:solidFill>
                  <a:schemeClr val="tx1"/>
                </a:solidFill>
                <a:latin typeface="Calibri" panose="020F0502020204030204" pitchFamily="34" charset="0"/>
              </a:defRPr>
            </a:lvl8pPr>
            <a:lvl9pPr marL="4914900" indent="-342900" defTabSz="1371600" eaLnBrk="0" fontAlgn="base" hangingPunct="0">
              <a:lnSpc>
                <a:spcPct val="90000"/>
              </a:lnSpc>
              <a:spcBef>
                <a:spcPts val="750"/>
              </a:spcBef>
              <a:spcAft>
                <a:spcPct val="0"/>
              </a:spcAft>
              <a:buFont typeface="Arial" panose="020B0604020202020204" pitchFamily="34" charset="0"/>
              <a:buChar char="•"/>
              <a:defRPr sz="2700">
                <a:solidFill>
                  <a:schemeClr val="tx1"/>
                </a:solidFill>
                <a:latin typeface="Calibri" panose="020F0502020204030204" pitchFamily="34" charset="0"/>
              </a:defRPr>
            </a:lvl9pPr>
          </a:lstStyle>
          <a:p>
            <a:pPr eaLnBrk="1" hangingPunct="1">
              <a:spcBef>
                <a:spcPct val="0"/>
              </a:spcBef>
              <a:buFontTx/>
              <a:buNone/>
            </a:pPr>
            <a:r>
              <a:rPr lang="lv-LV" altLang="lv-LV" sz="5200" b="1" dirty="0" err="1">
                <a:latin typeface="Montserrat" pitchFamily="2" charset="-70"/>
              </a:rPr>
              <a:t>Jaunkūlu</a:t>
            </a:r>
            <a:r>
              <a:rPr lang="lv-LV" altLang="lv-LV" sz="5200" b="1" dirty="0">
                <a:latin typeface="Montserrat" pitchFamily="2" charset="-70"/>
              </a:rPr>
              <a:t> teritorija - uzņēmumi</a:t>
            </a:r>
            <a:endParaRPr lang="en-US" altLang="lv-LV" sz="5200" b="1" dirty="0">
              <a:latin typeface="Montserrat" pitchFamily="2" charset="-70"/>
            </a:endParaRPr>
          </a:p>
        </p:txBody>
      </p:sp>
      <p:sp>
        <p:nvSpPr>
          <p:cNvPr id="16387" name="AutoShape 3">
            <a:extLst>
              <a:ext uri="{FF2B5EF4-FFF2-40B4-BE49-F238E27FC236}">
                <a16:creationId xmlns:a16="http://schemas.microsoft.com/office/drawing/2014/main" id="{F5250ACA-55D6-0CC5-B95F-22CCF864602D}"/>
              </a:ext>
            </a:extLst>
          </p:cNvPr>
          <p:cNvSpPr>
            <a:spLocks noChangeShapeType="1"/>
          </p:cNvSpPr>
          <p:nvPr/>
        </p:nvSpPr>
        <p:spPr bwMode="auto">
          <a:xfrm rot="1789">
            <a:off x="-4763" y="9490075"/>
            <a:ext cx="18297526" cy="0"/>
          </a:xfrm>
          <a:prstGeom prst="line">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graphicFrame>
        <p:nvGraphicFramePr>
          <p:cNvPr id="4" name="Tabula 3">
            <a:extLst>
              <a:ext uri="{FF2B5EF4-FFF2-40B4-BE49-F238E27FC236}">
                <a16:creationId xmlns:a16="http://schemas.microsoft.com/office/drawing/2014/main" id="{DDCB27A4-4008-DD47-FB96-10489B657C70}"/>
              </a:ext>
            </a:extLst>
          </p:cNvPr>
          <p:cNvGraphicFramePr>
            <a:graphicFrameLocks noGrp="1"/>
          </p:cNvGraphicFramePr>
          <p:nvPr>
            <p:extLst>
              <p:ext uri="{D42A27DB-BD31-4B8C-83A1-F6EECF244321}">
                <p14:modId xmlns:p14="http://schemas.microsoft.com/office/powerpoint/2010/main" val="3006097094"/>
              </p:ext>
            </p:extLst>
          </p:nvPr>
        </p:nvGraphicFramePr>
        <p:xfrm>
          <a:off x="838200" y="1714500"/>
          <a:ext cx="16535399" cy="7543796"/>
        </p:xfrm>
        <a:graphic>
          <a:graphicData uri="http://schemas.openxmlformats.org/drawingml/2006/table">
            <a:tbl>
              <a:tblPr firstRow="1" firstCol="1" bandRow="1">
                <a:tableStyleId>{5C22544A-7EE6-4342-B048-85BDC9FD1C3A}</a:tableStyleId>
              </a:tblPr>
              <a:tblGrid>
                <a:gridCol w="463609">
                  <a:extLst>
                    <a:ext uri="{9D8B030D-6E8A-4147-A177-3AD203B41FA5}">
                      <a16:colId xmlns:a16="http://schemas.microsoft.com/office/drawing/2014/main" val="20000"/>
                    </a:ext>
                  </a:extLst>
                </a:gridCol>
                <a:gridCol w="1854437">
                  <a:extLst>
                    <a:ext uri="{9D8B030D-6E8A-4147-A177-3AD203B41FA5}">
                      <a16:colId xmlns:a16="http://schemas.microsoft.com/office/drawing/2014/main" val="20001"/>
                    </a:ext>
                  </a:extLst>
                </a:gridCol>
                <a:gridCol w="2472583">
                  <a:extLst>
                    <a:ext uri="{9D8B030D-6E8A-4147-A177-3AD203B41FA5}">
                      <a16:colId xmlns:a16="http://schemas.microsoft.com/office/drawing/2014/main" val="20002"/>
                    </a:ext>
                  </a:extLst>
                </a:gridCol>
                <a:gridCol w="2676971">
                  <a:extLst>
                    <a:ext uri="{9D8B030D-6E8A-4147-A177-3AD203B41FA5}">
                      <a16:colId xmlns:a16="http://schemas.microsoft.com/office/drawing/2014/main" val="20003"/>
                    </a:ext>
                  </a:extLst>
                </a:gridCol>
                <a:gridCol w="9067799">
                  <a:extLst>
                    <a:ext uri="{9D8B030D-6E8A-4147-A177-3AD203B41FA5}">
                      <a16:colId xmlns:a16="http://schemas.microsoft.com/office/drawing/2014/main" val="20004"/>
                    </a:ext>
                  </a:extLst>
                </a:gridCol>
              </a:tblGrid>
              <a:tr h="321013">
                <a:tc>
                  <a:txBody>
                    <a:bodyPr/>
                    <a:lstStyle/>
                    <a:p>
                      <a:pPr algn="just">
                        <a:spcAft>
                          <a:spcPts val="0"/>
                        </a:spcAft>
                      </a:pPr>
                      <a:r>
                        <a:rPr lang="lv-LV" sz="2000" dirty="0">
                          <a:effectLst/>
                        </a:rPr>
                        <a:t> </a:t>
                      </a:r>
                      <a:endParaRPr lang="lv-LV" sz="2000" dirty="0">
                        <a:effectLst/>
                        <a:latin typeface="Times New Roman" panose="02020603050405020304" pitchFamily="18" charset="0"/>
                        <a:ea typeface="Calibri" panose="020F0502020204030204" pitchFamily="34" charset="0"/>
                      </a:endParaRPr>
                    </a:p>
                  </a:txBody>
                  <a:tcPr marL="68580" marR="68580" marT="0" marB="0">
                    <a:solidFill>
                      <a:schemeClr val="accent5">
                        <a:lumMod val="50000"/>
                      </a:schemeClr>
                    </a:solidFill>
                  </a:tcPr>
                </a:tc>
                <a:tc>
                  <a:txBody>
                    <a:bodyPr/>
                    <a:lstStyle/>
                    <a:p>
                      <a:pPr algn="just">
                        <a:spcAft>
                          <a:spcPts val="0"/>
                        </a:spcAft>
                      </a:pPr>
                      <a:r>
                        <a:rPr lang="lv-LV" sz="2000">
                          <a:effectLst/>
                        </a:rPr>
                        <a:t>Reģ Nr</a:t>
                      </a:r>
                      <a:endParaRPr lang="lv-LV" sz="2000">
                        <a:effectLst/>
                        <a:latin typeface="Times New Roman" panose="02020603050405020304" pitchFamily="18" charset="0"/>
                        <a:ea typeface="Calibri" panose="020F0502020204030204" pitchFamily="34" charset="0"/>
                      </a:endParaRPr>
                    </a:p>
                  </a:txBody>
                  <a:tcPr marL="68580" marR="68580" marT="0" marB="0">
                    <a:solidFill>
                      <a:schemeClr val="accent5">
                        <a:lumMod val="50000"/>
                      </a:schemeClr>
                    </a:solidFill>
                  </a:tcPr>
                </a:tc>
                <a:tc>
                  <a:txBody>
                    <a:bodyPr/>
                    <a:lstStyle/>
                    <a:p>
                      <a:pPr algn="just">
                        <a:spcAft>
                          <a:spcPts val="0"/>
                        </a:spcAft>
                      </a:pPr>
                      <a:r>
                        <a:rPr lang="lv-LV" sz="2000">
                          <a:effectLst/>
                        </a:rPr>
                        <a:t>Nosaukums</a:t>
                      </a:r>
                      <a:endParaRPr lang="lv-LV" sz="2000">
                        <a:effectLst/>
                        <a:latin typeface="Times New Roman" panose="02020603050405020304" pitchFamily="18" charset="0"/>
                        <a:ea typeface="Calibri" panose="020F0502020204030204" pitchFamily="34" charset="0"/>
                      </a:endParaRPr>
                    </a:p>
                  </a:txBody>
                  <a:tcPr marL="68580" marR="68580" marT="0" marB="0">
                    <a:solidFill>
                      <a:schemeClr val="accent5">
                        <a:lumMod val="50000"/>
                      </a:schemeClr>
                    </a:solidFill>
                  </a:tcPr>
                </a:tc>
                <a:tc>
                  <a:txBody>
                    <a:bodyPr/>
                    <a:lstStyle/>
                    <a:p>
                      <a:pPr algn="just">
                        <a:spcAft>
                          <a:spcPts val="0"/>
                        </a:spcAft>
                      </a:pPr>
                      <a:r>
                        <a:rPr lang="lv-LV" sz="2000" dirty="0">
                          <a:effectLst/>
                        </a:rPr>
                        <a:t>Adrese</a:t>
                      </a:r>
                      <a:endParaRPr lang="lv-LV" sz="2000" dirty="0">
                        <a:effectLst/>
                        <a:latin typeface="Times New Roman" panose="02020603050405020304" pitchFamily="18" charset="0"/>
                        <a:ea typeface="Calibri" panose="020F0502020204030204" pitchFamily="34" charset="0"/>
                      </a:endParaRPr>
                    </a:p>
                  </a:txBody>
                  <a:tcPr marL="68580" marR="68580" marT="0" marB="0">
                    <a:solidFill>
                      <a:schemeClr val="accent5">
                        <a:lumMod val="50000"/>
                      </a:schemeClr>
                    </a:solidFill>
                  </a:tcPr>
                </a:tc>
                <a:tc>
                  <a:txBody>
                    <a:bodyPr/>
                    <a:lstStyle/>
                    <a:p>
                      <a:pPr algn="just">
                        <a:spcAft>
                          <a:spcPts val="0"/>
                        </a:spcAft>
                      </a:pPr>
                      <a:r>
                        <a:rPr lang="lv-LV" sz="2000" dirty="0">
                          <a:effectLst/>
                        </a:rPr>
                        <a:t>NACE</a:t>
                      </a:r>
                      <a:endParaRPr lang="lv-LV" sz="2000" dirty="0">
                        <a:effectLst/>
                        <a:latin typeface="Times New Roman" panose="02020603050405020304" pitchFamily="18" charset="0"/>
                        <a:ea typeface="Calibri" panose="020F0502020204030204" pitchFamily="34" charset="0"/>
                      </a:endParaRPr>
                    </a:p>
                  </a:txBody>
                  <a:tcPr marL="68580" marR="68580" marT="0" marB="0">
                    <a:solidFill>
                      <a:schemeClr val="accent5">
                        <a:lumMod val="50000"/>
                      </a:schemeClr>
                    </a:solidFill>
                  </a:tcPr>
                </a:tc>
                <a:extLst>
                  <a:ext uri="{0D108BD9-81ED-4DB2-BD59-A6C34878D82A}">
                    <a16:rowId xmlns:a16="http://schemas.microsoft.com/office/drawing/2014/main" val="10000"/>
                  </a:ext>
                </a:extLst>
              </a:tr>
              <a:tr h="642025">
                <a:tc>
                  <a:txBody>
                    <a:bodyPr/>
                    <a:lstStyle/>
                    <a:p>
                      <a:pPr algn="just">
                        <a:spcAft>
                          <a:spcPts val="0"/>
                        </a:spcAft>
                      </a:pPr>
                      <a:r>
                        <a:rPr lang="lv-LV" sz="2000">
                          <a:effectLst/>
                        </a:rPr>
                        <a:t>1.</a:t>
                      </a:r>
                      <a:endParaRPr lang="lv-LV" sz="2000">
                        <a:effectLst/>
                        <a:latin typeface="Times New Roman" panose="02020603050405020304" pitchFamily="18" charset="0"/>
                        <a:ea typeface="Calibri" panose="020F0502020204030204" pitchFamily="34" charset="0"/>
                      </a:endParaRPr>
                    </a:p>
                  </a:txBody>
                  <a:tcPr marL="68580" marR="68580" marT="0" marB="0">
                    <a:solidFill>
                      <a:schemeClr val="accent5">
                        <a:lumMod val="50000"/>
                      </a:schemeClr>
                    </a:solidFill>
                  </a:tcPr>
                </a:tc>
                <a:tc>
                  <a:txBody>
                    <a:bodyPr/>
                    <a:lstStyle/>
                    <a:p>
                      <a:pPr algn="just">
                        <a:spcAft>
                          <a:spcPts val="0"/>
                        </a:spcAft>
                      </a:pPr>
                      <a:r>
                        <a:rPr lang="lv-LV" sz="2400" u="none" strike="noStrike" dirty="0">
                          <a:solidFill>
                            <a:srgbClr val="FF0000"/>
                          </a:solidFill>
                          <a:effectLst/>
                        </a:rPr>
                        <a:t>40008303900</a:t>
                      </a:r>
                      <a:endParaRPr lang="lv-LV" sz="24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spcAft>
                          <a:spcPts val="0"/>
                        </a:spcAft>
                      </a:pPr>
                      <a:r>
                        <a:rPr lang="lv-LV" sz="2400" u="none" strike="noStrike" dirty="0" err="1">
                          <a:solidFill>
                            <a:srgbClr val="FF0000"/>
                          </a:solidFill>
                          <a:effectLst/>
                        </a:rPr>
                        <a:t>Jaunkūlu</a:t>
                      </a:r>
                      <a:r>
                        <a:rPr lang="lv-LV" sz="2400" u="none" strike="noStrike" dirty="0">
                          <a:solidFill>
                            <a:srgbClr val="FF0000"/>
                          </a:solidFill>
                          <a:effectLst/>
                        </a:rPr>
                        <a:t> 27</a:t>
                      </a:r>
                      <a:endParaRPr lang="lv-LV" sz="24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spcAft>
                          <a:spcPts val="0"/>
                        </a:spcAft>
                      </a:pPr>
                      <a:r>
                        <a:rPr lang="lv-LV" sz="2400" u="none" strike="noStrike" dirty="0" err="1">
                          <a:solidFill>
                            <a:srgbClr val="FF0000"/>
                          </a:solidFill>
                          <a:effectLst/>
                        </a:rPr>
                        <a:t>Jaunkūlu</a:t>
                      </a:r>
                      <a:r>
                        <a:rPr lang="lv-LV" sz="2400" u="none" strike="noStrike" dirty="0">
                          <a:solidFill>
                            <a:srgbClr val="FF0000"/>
                          </a:solidFill>
                          <a:effectLst/>
                        </a:rPr>
                        <a:t> iela 27 - 3</a:t>
                      </a:r>
                      <a:endParaRPr lang="lv-LV" sz="24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spcAft>
                          <a:spcPts val="0"/>
                        </a:spcAft>
                      </a:pPr>
                      <a:r>
                        <a:rPr lang="lv-LV" sz="2400" dirty="0">
                          <a:solidFill>
                            <a:srgbClr val="FF0000"/>
                          </a:solidFill>
                          <a:effectLst/>
                        </a:rPr>
                        <a:t>68.32 (īpašumu apsaimniekošana)</a:t>
                      </a:r>
                      <a:endParaRPr lang="lv-LV" sz="24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0001"/>
                  </a:ext>
                </a:extLst>
              </a:tr>
              <a:tr h="642025">
                <a:tc>
                  <a:txBody>
                    <a:bodyPr/>
                    <a:lstStyle/>
                    <a:p>
                      <a:pPr algn="just">
                        <a:spcAft>
                          <a:spcPts val="0"/>
                        </a:spcAft>
                      </a:pPr>
                      <a:r>
                        <a:rPr lang="lv-LV" sz="2000">
                          <a:effectLst/>
                        </a:rPr>
                        <a:t>2.</a:t>
                      </a:r>
                      <a:endParaRPr lang="lv-LV" sz="2000">
                        <a:effectLst/>
                        <a:latin typeface="Times New Roman" panose="02020603050405020304" pitchFamily="18" charset="0"/>
                        <a:ea typeface="Calibri" panose="020F0502020204030204" pitchFamily="34" charset="0"/>
                      </a:endParaRPr>
                    </a:p>
                  </a:txBody>
                  <a:tcPr marL="68580" marR="68580" marT="0" marB="0">
                    <a:solidFill>
                      <a:schemeClr val="accent5">
                        <a:lumMod val="50000"/>
                      </a:schemeClr>
                    </a:solidFill>
                  </a:tcPr>
                </a:tc>
                <a:tc>
                  <a:txBody>
                    <a:bodyPr/>
                    <a:lstStyle/>
                    <a:p>
                      <a:pPr algn="just">
                        <a:spcAft>
                          <a:spcPts val="0"/>
                        </a:spcAft>
                      </a:pPr>
                      <a:r>
                        <a:rPr lang="lv-LV" sz="2400" u="none" strike="noStrike" dirty="0">
                          <a:solidFill>
                            <a:srgbClr val="FF0000"/>
                          </a:solidFill>
                          <a:effectLst/>
                        </a:rPr>
                        <a:t>40003469803</a:t>
                      </a:r>
                      <a:endParaRPr lang="lv-LV" sz="24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spcAft>
                          <a:spcPts val="0"/>
                        </a:spcAft>
                      </a:pPr>
                      <a:r>
                        <a:rPr lang="lv-LV" sz="2400" u="none" strike="noStrike" dirty="0">
                          <a:solidFill>
                            <a:srgbClr val="FF0000"/>
                          </a:solidFill>
                          <a:effectLst/>
                        </a:rPr>
                        <a:t>SIA </a:t>
                      </a:r>
                      <a:r>
                        <a:rPr lang="lv-LV" sz="2400" u="none" strike="noStrike" dirty="0" err="1">
                          <a:solidFill>
                            <a:srgbClr val="FF0000"/>
                          </a:solidFill>
                          <a:effectLst/>
                        </a:rPr>
                        <a:t>KKTransit</a:t>
                      </a:r>
                      <a:endParaRPr lang="lv-LV" sz="24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spcAft>
                          <a:spcPts val="0"/>
                        </a:spcAft>
                      </a:pPr>
                      <a:r>
                        <a:rPr lang="lv-LV" sz="2400" u="none" strike="noStrike" dirty="0" err="1">
                          <a:solidFill>
                            <a:srgbClr val="FF0000"/>
                          </a:solidFill>
                          <a:effectLst/>
                        </a:rPr>
                        <a:t>Jaunkūlu</a:t>
                      </a:r>
                      <a:r>
                        <a:rPr lang="lv-LV" sz="2400" u="none" strike="noStrike" dirty="0">
                          <a:solidFill>
                            <a:srgbClr val="FF0000"/>
                          </a:solidFill>
                          <a:effectLst/>
                        </a:rPr>
                        <a:t> iela 27 - 3</a:t>
                      </a:r>
                      <a:endParaRPr lang="lv-LV" sz="24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spcAft>
                          <a:spcPts val="0"/>
                        </a:spcAft>
                      </a:pPr>
                      <a:r>
                        <a:rPr lang="lv-LV" sz="2400" dirty="0">
                          <a:solidFill>
                            <a:srgbClr val="FF0000"/>
                          </a:solidFill>
                          <a:effectLst/>
                        </a:rPr>
                        <a:t>49.41 (kravu pārvadājumi pa autoceļiem)</a:t>
                      </a:r>
                      <a:endParaRPr lang="lv-LV" sz="24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0002"/>
                  </a:ext>
                </a:extLst>
              </a:tr>
              <a:tr h="642025">
                <a:tc>
                  <a:txBody>
                    <a:bodyPr/>
                    <a:lstStyle/>
                    <a:p>
                      <a:pPr algn="just">
                        <a:spcAft>
                          <a:spcPts val="0"/>
                        </a:spcAft>
                      </a:pPr>
                      <a:r>
                        <a:rPr lang="lv-LV" sz="2000">
                          <a:effectLst/>
                        </a:rPr>
                        <a:t>3.</a:t>
                      </a:r>
                      <a:endParaRPr lang="lv-LV" sz="2000">
                        <a:effectLst/>
                        <a:latin typeface="Times New Roman" panose="02020603050405020304" pitchFamily="18" charset="0"/>
                        <a:ea typeface="Calibri" panose="020F0502020204030204" pitchFamily="34" charset="0"/>
                      </a:endParaRPr>
                    </a:p>
                  </a:txBody>
                  <a:tcPr marL="68580" marR="68580" marT="0" marB="0">
                    <a:solidFill>
                      <a:schemeClr val="accent5">
                        <a:lumMod val="50000"/>
                      </a:schemeClr>
                    </a:solidFill>
                  </a:tcPr>
                </a:tc>
                <a:tc>
                  <a:txBody>
                    <a:bodyPr/>
                    <a:lstStyle/>
                    <a:p>
                      <a:pPr algn="just">
                        <a:spcAft>
                          <a:spcPts val="0"/>
                        </a:spcAft>
                      </a:pPr>
                      <a:r>
                        <a:rPr lang="lv-LV" sz="2400" u="none" strike="noStrike" dirty="0">
                          <a:solidFill>
                            <a:srgbClr val="FF0000"/>
                          </a:solidFill>
                          <a:effectLst/>
                        </a:rPr>
                        <a:t>50103846751</a:t>
                      </a:r>
                      <a:endParaRPr lang="lv-LV" sz="24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spcAft>
                          <a:spcPts val="0"/>
                        </a:spcAft>
                      </a:pPr>
                      <a:r>
                        <a:rPr lang="lv-LV" sz="2400" u="none" strike="noStrike" dirty="0">
                          <a:solidFill>
                            <a:srgbClr val="FF0000"/>
                          </a:solidFill>
                          <a:effectLst/>
                        </a:rPr>
                        <a:t>SIA Divu dēlu nami</a:t>
                      </a:r>
                      <a:endParaRPr lang="lv-LV" sz="24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spcAft>
                          <a:spcPts val="0"/>
                        </a:spcAft>
                      </a:pPr>
                      <a:r>
                        <a:rPr lang="lv-LV" sz="2400" u="none" strike="noStrike" dirty="0" err="1">
                          <a:solidFill>
                            <a:srgbClr val="FF0000"/>
                          </a:solidFill>
                          <a:effectLst/>
                        </a:rPr>
                        <a:t>Jaunkūlu</a:t>
                      </a:r>
                      <a:r>
                        <a:rPr lang="lv-LV" sz="2400" u="none" strike="noStrike" dirty="0">
                          <a:solidFill>
                            <a:srgbClr val="FF0000"/>
                          </a:solidFill>
                          <a:effectLst/>
                        </a:rPr>
                        <a:t> iela 21</a:t>
                      </a:r>
                      <a:endParaRPr lang="lv-LV" sz="24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spcAft>
                          <a:spcPts val="0"/>
                        </a:spcAft>
                      </a:pPr>
                      <a:r>
                        <a:rPr lang="lv-LV" sz="2400" dirty="0">
                          <a:solidFill>
                            <a:srgbClr val="FF0000"/>
                          </a:solidFill>
                          <a:effectLst/>
                        </a:rPr>
                        <a:t>68.20, 68.10 sava NĪ izīrēšana, pārvaldīšana, NĪ pirkšana un pārdošana</a:t>
                      </a:r>
                      <a:endParaRPr lang="lv-LV" sz="24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0003"/>
                  </a:ext>
                </a:extLst>
              </a:tr>
              <a:tr h="802533">
                <a:tc>
                  <a:txBody>
                    <a:bodyPr/>
                    <a:lstStyle/>
                    <a:p>
                      <a:pPr algn="just">
                        <a:spcAft>
                          <a:spcPts val="0"/>
                        </a:spcAft>
                      </a:pPr>
                      <a:r>
                        <a:rPr lang="lv-LV" sz="2000" dirty="0">
                          <a:effectLst/>
                        </a:rPr>
                        <a:t>4.</a:t>
                      </a:r>
                      <a:endParaRPr lang="lv-LV" sz="2000" dirty="0">
                        <a:effectLst/>
                        <a:latin typeface="Times New Roman" panose="02020603050405020304" pitchFamily="18" charset="0"/>
                        <a:ea typeface="Calibri" panose="020F0502020204030204" pitchFamily="34" charset="0"/>
                      </a:endParaRPr>
                    </a:p>
                  </a:txBody>
                  <a:tcPr marL="68580" marR="68580" marT="0" marB="0">
                    <a:solidFill>
                      <a:schemeClr val="accent5">
                        <a:lumMod val="50000"/>
                      </a:schemeClr>
                    </a:solidFill>
                  </a:tcPr>
                </a:tc>
                <a:tc>
                  <a:txBody>
                    <a:bodyPr/>
                    <a:lstStyle/>
                    <a:p>
                      <a:pPr algn="just">
                        <a:spcAft>
                          <a:spcPts val="0"/>
                        </a:spcAft>
                      </a:pPr>
                      <a:r>
                        <a:rPr lang="lv-LV" sz="2400" u="none" strike="noStrike" dirty="0">
                          <a:solidFill>
                            <a:srgbClr val="00B050"/>
                          </a:solidFill>
                          <a:effectLst/>
                        </a:rPr>
                        <a:t>40103611879</a:t>
                      </a:r>
                      <a:endParaRPr lang="lv-LV" sz="2400" dirty="0">
                        <a:solidFill>
                          <a:srgbClr val="00B05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spcAft>
                          <a:spcPts val="0"/>
                        </a:spcAft>
                      </a:pPr>
                      <a:r>
                        <a:rPr lang="lv-LV" sz="2400" u="none" strike="noStrike" dirty="0">
                          <a:solidFill>
                            <a:srgbClr val="00B050"/>
                          </a:solidFill>
                          <a:effectLst/>
                        </a:rPr>
                        <a:t>SIA </a:t>
                      </a:r>
                      <a:r>
                        <a:rPr lang="lv-LV" sz="2400" u="none" strike="noStrike" dirty="0" err="1">
                          <a:solidFill>
                            <a:srgbClr val="00B050"/>
                          </a:solidFill>
                          <a:effectLst/>
                        </a:rPr>
                        <a:t>Baltic</a:t>
                      </a:r>
                      <a:r>
                        <a:rPr lang="lv-LV" sz="2400" u="none" strike="noStrike" dirty="0">
                          <a:solidFill>
                            <a:srgbClr val="00B050"/>
                          </a:solidFill>
                          <a:effectLst/>
                        </a:rPr>
                        <a:t> </a:t>
                      </a:r>
                      <a:r>
                        <a:rPr lang="lv-LV" sz="2400" u="none" strike="noStrike" dirty="0" err="1">
                          <a:solidFill>
                            <a:srgbClr val="00B050"/>
                          </a:solidFill>
                          <a:effectLst/>
                        </a:rPr>
                        <a:t>Boats</a:t>
                      </a:r>
                      <a:endParaRPr lang="lv-LV" sz="2400" dirty="0">
                        <a:solidFill>
                          <a:srgbClr val="00B05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spcAft>
                          <a:spcPts val="0"/>
                        </a:spcAft>
                      </a:pPr>
                      <a:r>
                        <a:rPr lang="lv-LV" sz="2400" u="none" strike="noStrike" dirty="0" err="1">
                          <a:solidFill>
                            <a:srgbClr val="00B050"/>
                          </a:solidFill>
                          <a:effectLst/>
                        </a:rPr>
                        <a:t>Jaunkūlu</a:t>
                      </a:r>
                      <a:r>
                        <a:rPr lang="lv-LV" sz="2400" u="none" strike="noStrike" dirty="0">
                          <a:solidFill>
                            <a:srgbClr val="00B050"/>
                          </a:solidFill>
                          <a:effectLst/>
                        </a:rPr>
                        <a:t> iela 21</a:t>
                      </a:r>
                      <a:endParaRPr lang="lv-LV" sz="2400" dirty="0">
                        <a:solidFill>
                          <a:srgbClr val="00B05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spcAft>
                          <a:spcPts val="0"/>
                        </a:spcAft>
                      </a:pPr>
                      <a:r>
                        <a:rPr lang="lv-LV" sz="2400" dirty="0">
                          <a:solidFill>
                            <a:srgbClr val="00B050"/>
                          </a:solidFill>
                          <a:effectLst/>
                        </a:rPr>
                        <a:t>33.15 kuģu un laivu remonts un apkope, 77.21 atpūtas un sporta preču iznomāšana, 47.64, 47.99 tirdzniecība</a:t>
                      </a:r>
                      <a:endParaRPr lang="lv-LV" sz="2400" dirty="0">
                        <a:solidFill>
                          <a:srgbClr val="00B050"/>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0004"/>
                  </a:ext>
                </a:extLst>
              </a:tr>
              <a:tr h="642025">
                <a:tc>
                  <a:txBody>
                    <a:bodyPr/>
                    <a:lstStyle/>
                    <a:p>
                      <a:pPr algn="just">
                        <a:spcAft>
                          <a:spcPts val="0"/>
                        </a:spcAft>
                      </a:pPr>
                      <a:r>
                        <a:rPr lang="lv-LV" sz="2000">
                          <a:effectLst/>
                        </a:rPr>
                        <a:t>5.</a:t>
                      </a:r>
                      <a:endParaRPr lang="lv-LV" sz="2000">
                        <a:effectLst/>
                        <a:latin typeface="Times New Roman" panose="02020603050405020304" pitchFamily="18" charset="0"/>
                        <a:ea typeface="Calibri" panose="020F0502020204030204" pitchFamily="34" charset="0"/>
                      </a:endParaRPr>
                    </a:p>
                  </a:txBody>
                  <a:tcPr marL="68580" marR="68580" marT="0" marB="0">
                    <a:solidFill>
                      <a:schemeClr val="accent5">
                        <a:lumMod val="50000"/>
                      </a:schemeClr>
                    </a:solidFill>
                  </a:tcPr>
                </a:tc>
                <a:tc>
                  <a:txBody>
                    <a:bodyPr/>
                    <a:lstStyle/>
                    <a:p>
                      <a:pPr algn="just">
                        <a:spcAft>
                          <a:spcPts val="0"/>
                        </a:spcAft>
                      </a:pPr>
                      <a:r>
                        <a:rPr lang="lv-LV" sz="2400" u="none" strike="noStrike">
                          <a:solidFill>
                            <a:srgbClr val="FF0000"/>
                          </a:solidFill>
                          <a:effectLst/>
                        </a:rPr>
                        <a:t>40203049473</a:t>
                      </a:r>
                      <a:endParaRPr lang="lv-LV" sz="240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spcAft>
                          <a:spcPts val="0"/>
                        </a:spcAft>
                      </a:pPr>
                      <a:r>
                        <a:rPr lang="lv-LV" sz="2400" u="none" strike="noStrike" dirty="0">
                          <a:solidFill>
                            <a:srgbClr val="FF0000"/>
                          </a:solidFill>
                          <a:effectLst/>
                        </a:rPr>
                        <a:t>SIA PP </a:t>
                      </a:r>
                      <a:r>
                        <a:rPr lang="lv-LV" sz="2400" u="none" strike="noStrike" dirty="0" err="1">
                          <a:solidFill>
                            <a:srgbClr val="FF0000"/>
                          </a:solidFill>
                          <a:effectLst/>
                        </a:rPr>
                        <a:t>Property</a:t>
                      </a:r>
                      <a:endParaRPr lang="lv-LV" sz="24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spcAft>
                          <a:spcPts val="0"/>
                        </a:spcAft>
                      </a:pPr>
                      <a:r>
                        <a:rPr lang="lv-LV" sz="2400" u="none" strike="noStrike" dirty="0" err="1">
                          <a:solidFill>
                            <a:srgbClr val="FF0000"/>
                          </a:solidFill>
                          <a:effectLst/>
                        </a:rPr>
                        <a:t>Jaunkūlu</a:t>
                      </a:r>
                      <a:r>
                        <a:rPr lang="lv-LV" sz="2400" u="none" strike="noStrike" dirty="0">
                          <a:solidFill>
                            <a:srgbClr val="FF0000"/>
                          </a:solidFill>
                          <a:effectLst/>
                        </a:rPr>
                        <a:t> iela 21</a:t>
                      </a:r>
                      <a:endParaRPr lang="lv-LV" sz="24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spcAft>
                          <a:spcPts val="0"/>
                        </a:spcAft>
                      </a:pPr>
                      <a:r>
                        <a:rPr lang="lv-LV" sz="2400" dirty="0">
                          <a:solidFill>
                            <a:srgbClr val="FF0000"/>
                          </a:solidFill>
                          <a:effectLst/>
                        </a:rPr>
                        <a:t>68.20, 68.10 sava NĪ izīrēšana, pārvaldīšana, NĪ pirkšana un pārdošana</a:t>
                      </a:r>
                      <a:endParaRPr lang="lv-LV" sz="24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0005"/>
                  </a:ext>
                </a:extLst>
              </a:tr>
              <a:tr h="642025">
                <a:tc>
                  <a:txBody>
                    <a:bodyPr/>
                    <a:lstStyle/>
                    <a:p>
                      <a:pPr algn="just">
                        <a:spcAft>
                          <a:spcPts val="0"/>
                        </a:spcAft>
                      </a:pPr>
                      <a:r>
                        <a:rPr lang="lv-LV" sz="2000">
                          <a:effectLst/>
                        </a:rPr>
                        <a:t>6.</a:t>
                      </a:r>
                      <a:endParaRPr lang="lv-LV" sz="2000">
                        <a:effectLst/>
                        <a:latin typeface="Times New Roman" panose="02020603050405020304" pitchFamily="18" charset="0"/>
                        <a:ea typeface="Calibri" panose="020F0502020204030204" pitchFamily="34" charset="0"/>
                      </a:endParaRPr>
                    </a:p>
                  </a:txBody>
                  <a:tcPr marL="68580" marR="68580" marT="0" marB="0">
                    <a:solidFill>
                      <a:schemeClr val="accent5">
                        <a:lumMod val="50000"/>
                      </a:schemeClr>
                    </a:solidFill>
                  </a:tcPr>
                </a:tc>
                <a:tc>
                  <a:txBody>
                    <a:bodyPr/>
                    <a:lstStyle/>
                    <a:p>
                      <a:pPr algn="just">
                        <a:spcAft>
                          <a:spcPts val="0"/>
                        </a:spcAft>
                      </a:pPr>
                      <a:r>
                        <a:rPr lang="lv-LV" sz="2400" u="none" strike="noStrike" dirty="0">
                          <a:effectLst/>
                        </a:rPr>
                        <a:t>40203496575</a:t>
                      </a:r>
                      <a:endParaRPr lang="lv-LV" sz="2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spcAft>
                          <a:spcPts val="0"/>
                        </a:spcAft>
                      </a:pPr>
                      <a:r>
                        <a:rPr lang="lv-LV" sz="2400" u="none" strike="noStrike" dirty="0">
                          <a:effectLst/>
                        </a:rPr>
                        <a:t>SIA 759</a:t>
                      </a:r>
                      <a:endParaRPr lang="lv-LV" sz="2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spcAft>
                          <a:spcPts val="0"/>
                        </a:spcAft>
                      </a:pPr>
                      <a:r>
                        <a:rPr lang="lv-LV" sz="2400" u="none" strike="noStrike">
                          <a:effectLst/>
                        </a:rPr>
                        <a:t>Jaunkūlu iela 21</a:t>
                      </a:r>
                      <a:endParaRPr lang="lv-LV" sz="2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spcAft>
                          <a:spcPts val="0"/>
                        </a:spcAft>
                      </a:pPr>
                      <a:r>
                        <a:rPr lang="lv-LV" sz="2400" dirty="0">
                          <a:effectLst/>
                        </a:rPr>
                        <a:t> ???</a:t>
                      </a:r>
                      <a:endParaRPr lang="lv-LV" sz="24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0006"/>
                  </a:ext>
                </a:extLst>
              </a:tr>
              <a:tr h="642025">
                <a:tc>
                  <a:txBody>
                    <a:bodyPr/>
                    <a:lstStyle/>
                    <a:p>
                      <a:pPr algn="just">
                        <a:spcAft>
                          <a:spcPts val="0"/>
                        </a:spcAft>
                      </a:pPr>
                      <a:r>
                        <a:rPr lang="lv-LV" sz="2000">
                          <a:effectLst/>
                        </a:rPr>
                        <a:t>7.</a:t>
                      </a:r>
                      <a:endParaRPr lang="lv-LV" sz="2000">
                        <a:effectLst/>
                        <a:latin typeface="Times New Roman" panose="02020603050405020304" pitchFamily="18" charset="0"/>
                        <a:ea typeface="Calibri" panose="020F0502020204030204" pitchFamily="34" charset="0"/>
                      </a:endParaRPr>
                    </a:p>
                  </a:txBody>
                  <a:tcPr marL="68580" marR="68580" marT="0" marB="0">
                    <a:solidFill>
                      <a:schemeClr val="accent5">
                        <a:lumMod val="50000"/>
                      </a:schemeClr>
                    </a:solidFill>
                  </a:tcPr>
                </a:tc>
                <a:tc>
                  <a:txBody>
                    <a:bodyPr/>
                    <a:lstStyle/>
                    <a:p>
                      <a:pPr algn="just">
                        <a:spcAft>
                          <a:spcPts val="0"/>
                        </a:spcAft>
                      </a:pPr>
                      <a:r>
                        <a:rPr lang="lv-LV" sz="2400" u="none" strike="noStrike" dirty="0">
                          <a:solidFill>
                            <a:srgbClr val="00B050"/>
                          </a:solidFill>
                          <a:effectLst/>
                        </a:rPr>
                        <a:t>40203446396</a:t>
                      </a:r>
                      <a:endParaRPr lang="lv-LV" sz="2400" dirty="0">
                        <a:solidFill>
                          <a:srgbClr val="00B05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spcAft>
                          <a:spcPts val="0"/>
                        </a:spcAft>
                      </a:pPr>
                      <a:r>
                        <a:rPr lang="lv-LV" sz="2400" u="none" strike="noStrike" dirty="0">
                          <a:solidFill>
                            <a:srgbClr val="00B050"/>
                          </a:solidFill>
                          <a:effectLst/>
                        </a:rPr>
                        <a:t>SIA BLAST</a:t>
                      </a:r>
                      <a:endParaRPr lang="lv-LV" sz="2400" dirty="0">
                        <a:solidFill>
                          <a:srgbClr val="00B05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spcAft>
                          <a:spcPts val="0"/>
                        </a:spcAft>
                      </a:pPr>
                      <a:r>
                        <a:rPr lang="lv-LV" sz="2400" u="none" strike="noStrike" dirty="0" err="1">
                          <a:solidFill>
                            <a:srgbClr val="00B050"/>
                          </a:solidFill>
                          <a:effectLst/>
                        </a:rPr>
                        <a:t>Jaunkūlu</a:t>
                      </a:r>
                      <a:r>
                        <a:rPr lang="lv-LV" sz="2400" u="none" strike="noStrike" dirty="0">
                          <a:solidFill>
                            <a:srgbClr val="00B050"/>
                          </a:solidFill>
                          <a:effectLst/>
                        </a:rPr>
                        <a:t> iela 21</a:t>
                      </a:r>
                      <a:endParaRPr lang="lv-LV" sz="2400" dirty="0">
                        <a:solidFill>
                          <a:srgbClr val="00B05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spcAft>
                          <a:spcPts val="0"/>
                        </a:spcAft>
                      </a:pPr>
                      <a:r>
                        <a:rPr lang="lv-LV" sz="2400" dirty="0">
                          <a:solidFill>
                            <a:srgbClr val="00B050"/>
                          </a:solidFill>
                          <a:effectLst/>
                        </a:rPr>
                        <a:t>25.61 metāla virsmas apstrāde un pārklāšana</a:t>
                      </a:r>
                      <a:endParaRPr lang="lv-LV" sz="2400" dirty="0">
                        <a:solidFill>
                          <a:srgbClr val="00B050"/>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0007"/>
                  </a:ext>
                </a:extLst>
              </a:tr>
              <a:tr h="642025">
                <a:tc>
                  <a:txBody>
                    <a:bodyPr/>
                    <a:lstStyle/>
                    <a:p>
                      <a:pPr algn="just">
                        <a:spcAft>
                          <a:spcPts val="0"/>
                        </a:spcAft>
                      </a:pPr>
                      <a:r>
                        <a:rPr lang="lv-LV" sz="2000">
                          <a:effectLst/>
                        </a:rPr>
                        <a:t>8.</a:t>
                      </a:r>
                      <a:endParaRPr lang="lv-LV" sz="2000">
                        <a:effectLst/>
                        <a:latin typeface="Times New Roman" panose="02020603050405020304" pitchFamily="18" charset="0"/>
                        <a:ea typeface="Calibri" panose="020F0502020204030204" pitchFamily="34" charset="0"/>
                      </a:endParaRPr>
                    </a:p>
                  </a:txBody>
                  <a:tcPr marL="68580" marR="68580" marT="0" marB="0">
                    <a:solidFill>
                      <a:schemeClr val="accent5">
                        <a:lumMod val="50000"/>
                      </a:schemeClr>
                    </a:solidFill>
                  </a:tcPr>
                </a:tc>
                <a:tc>
                  <a:txBody>
                    <a:bodyPr/>
                    <a:lstStyle/>
                    <a:p>
                      <a:pPr algn="just">
                        <a:spcAft>
                          <a:spcPts val="0"/>
                        </a:spcAft>
                      </a:pPr>
                      <a:r>
                        <a:rPr lang="lv-LV" sz="2400" u="none" strike="noStrike">
                          <a:solidFill>
                            <a:srgbClr val="00B050"/>
                          </a:solidFill>
                          <a:effectLst/>
                        </a:rPr>
                        <a:t>40003680249</a:t>
                      </a:r>
                      <a:endParaRPr lang="lv-LV" sz="2400">
                        <a:solidFill>
                          <a:srgbClr val="00B05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spcAft>
                          <a:spcPts val="0"/>
                        </a:spcAft>
                      </a:pPr>
                      <a:r>
                        <a:rPr lang="lv-LV" sz="2400" u="none" strike="noStrike" dirty="0">
                          <a:solidFill>
                            <a:srgbClr val="00B050"/>
                          </a:solidFill>
                          <a:effectLst/>
                        </a:rPr>
                        <a:t>SIA BERLAT GRUPA</a:t>
                      </a:r>
                      <a:endParaRPr lang="lv-LV" sz="2400" dirty="0">
                        <a:solidFill>
                          <a:srgbClr val="00B05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spcAft>
                          <a:spcPts val="0"/>
                        </a:spcAft>
                      </a:pPr>
                      <a:r>
                        <a:rPr lang="lv-LV" sz="2400" u="none" strike="noStrike">
                          <a:solidFill>
                            <a:srgbClr val="00B050"/>
                          </a:solidFill>
                          <a:effectLst/>
                        </a:rPr>
                        <a:t>Veckūlu iela 46</a:t>
                      </a:r>
                      <a:endParaRPr lang="lv-LV" sz="2400">
                        <a:solidFill>
                          <a:srgbClr val="00B05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spcAft>
                          <a:spcPts val="0"/>
                        </a:spcAft>
                      </a:pPr>
                      <a:r>
                        <a:rPr lang="lv-LV" sz="2400" dirty="0">
                          <a:solidFill>
                            <a:srgbClr val="00B050"/>
                          </a:solidFill>
                          <a:effectLst/>
                        </a:rPr>
                        <a:t>11.01 spirtu destilēšana, rektificēšana un maisīšana</a:t>
                      </a:r>
                      <a:endParaRPr lang="lv-LV" sz="2400" dirty="0">
                        <a:solidFill>
                          <a:srgbClr val="00B050"/>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0008"/>
                  </a:ext>
                </a:extLst>
              </a:tr>
              <a:tr h="642025">
                <a:tc>
                  <a:txBody>
                    <a:bodyPr/>
                    <a:lstStyle/>
                    <a:p>
                      <a:pPr algn="just">
                        <a:spcAft>
                          <a:spcPts val="0"/>
                        </a:spcAft>
                      </a:pPr>
                      <a:r>
                        <a:rPr lang="lv-LV" sz="2000">
                          <a:effectLst/>
                        </a:rPr>
                        <a:t>9.</a:t>
                      </a:r>
                      <a:endParaRPr lang="lv-LV" sz="2000">
                        <a:effectLst/>
                        <a:latin typeface="Times New Roman" panose="02020603050405020304" pitchFamily="18" charset="0"/>
                        <a:ea typeface="Calibri" panose="020F0502020204030204" pitchFamily="34" charset="0"/>
                      </a:endParaRPr>
                    </a:p>
                  </a:txBody>
                  <a:tcPr marL="68580" marR="68580" marT="0" marB="0">
                    <a:solidFill>
                      <a:schemeClr val="accent5">
                        <a:lumMod val="50000"/>
                      </a:schemeClr>
                    </a:solidFill>
                  </a:tcPr>
                </a:tc>
                <a:tc>
                  <a:txBody>
                    <a:bodyPr/>
                    <a:lstStyle/>
                    <a:p>
                      <a:pPr algn="just">
                        <a:spcAft>
                          <a:spcPts val="0"/>
                        </a:spcAft>
                      </a:pPr>
                      <a:r>
                        <a:rPr lang="lv-LV" sz="2400">
                          <a:solidFill>
                            <a:srgbClr val="00B050"/>
                          </a:solidFill>
                          <a:effectLst/>
                        </a:rPr>
                        <a:t>40103621044</a:t>
                      </a:r>
                      <a:endParaRPr lang="lv-LV" sz="2400">
                        <a:solidFill>
                          <a:srgbClr val="00B05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spcAft>
                          <a:spcPts val="0"/>
                        </a:spcAft>
                      </a:pPr>
                      <a:r>
                        <a:rPr lang="lv-LV" sz="2400" dirty="0">
                          <a:solidFill>
                            <a:srgbClr val="00B050"/>
                          </a:solidFill>
                          <a:effectLst/>
                        </a:rPr>
                        <a:t>SIA </a:t>
                      </a:r>
                      <a:r>
                        <a:rPr lang="lv-LV" sz="2400" dirty="0" err="1">
                          <a:solidFill>
                            <a:srgbClr val="00B050"/>
                          </a:solidFill>
                          <a:effectLst/>
                        </a:rPr>
                        <a:t>KnK</a:t>
                      </a:r>
                      <a:r>
                        <a:rPr lang="lv-LV" sz="2400" dirty="0">
                          <a:solidFill>
                            <a:srgbClr val="00B050"/>
                          </a:solidFill>
                          <a:effectLst/>
                        </a:rPr>
                        <a:t> </a:t>
                      </a:r>
                      <a:r>
                        <a:rPr lang="lv-LV" sz="2400">
                          <a:solidFill>
                            <a:srgbClr val="00B050"/>
                          </a:solidFill>
                          <a:effectLst/>
                        </a:rPr>
                        <a:t>Mefab</a:t>
                      </a:r>
                      <a:endParaRPr lang="lv-LV" sz="2400" dirty="0">
                        <a:solidFill>
                          <a:srgbClr val="00B050"/>
                        </a:solidFill>
                        <a:effectLst/>
                      </a:endParaRPr>
                    </a:p>
                  </a:txBody>
                  <a:tcPr marL="68580" marR="68580" marT="0" marB="0" anchor="ctr"/>
                </a:tc>
                <a:tc>
                  <a:txBody>
                    <a:bodyPr/>
                    <a:lstStyle/>
                    <a:p>
                      <a:pPr algn="just">
                        <a:spcAft>
                          <a:spcPts val="0"/>
                        </a:spcAft>
                      </a:pPr>
                      <a:r>
                        <a:rPr lang="lv-LV" sz="2400">
                          <a:solidFill>
                            <a:srgbClr val="00B050"/>
                          </a:solidFill>
                          <a:effectLst/>
                        </a:rPr>
                        <a:t>Jaunkūlu iela 21</a:t>
                      </a:r>
                      <a:endParaRPr lang="lv-LV" sz="2400">
                        <a:solidFill>
                          <a:srgbClr val="00B05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spcAft>
                          <a:spcPts val="0"/>
                        </a:spcAft>
                      </a:pPr>
                      <a:r>
                        <a:rPr lang="lv-LV" sz="2400" dirty="0">
                          <a:solidFill>
                            <a:srgbClr val="00B050"/>
                          </a:solidFill>
                          <a:effectLst/>
                        </a:rPr>
                        <a:t>25.61 metāla virsmas apstrāde un pārklāšana</a:t>
                      </a:r>
                      <a:endParaRPr lang="lv-LV" sz="2400" dirty="0">
                        <a:solidFill>
                          <a:srgbClr val="00B050"/>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0009"/>
                  </a:ext>
                </a:extLst>
              </a:tr>
              <a:tr h="642025">
                <a:tc>
                  <a:txBody>
                    <a:bodyPr/>
                    <a:lstStyle/>
                    <a:p>
                      <a:pPr algn="just">
                        <a:spcAft>
                          <a:spcPts val="0"/>
                        </a:spcAft>
                      </a:pPr>
                      <a:r>
                        <a:rPr lang="lv-LV" sz="2000">
                          <a:effectLst/>
                        </a:rPr>
                        <a:t>10.</a:t>
                      </a:r>
                      <a:endParaRPr lang="lv-LV" sz="2000">
                        <a:effectLst/>
                        <a:latin typeface="Times New Roman" panose="02020603050405020304" pitchFamily="18" charset="0"/>
                        <a:ea typeface="Calibri" panose="020F0502020204030204" pitchFamily="34" charset="0"/>
                      </a:endParaRPr>
                    </a:p>
                  </a:txBody>
                  <a:tcPr marL="68580" marR="68580" marT="0" marB="0">
                    <a:solidFill>
                      <a:schemeClr val="accent5">
                        <a:lumMod val="50000"/>
                      </a:schemeClr>
                    </a:solidFill>
                  </a:tcPr>
                </a:tc>
                <a:tc>
                  <a:txBody>
                    <a:bodyPr/>
                    <a:lstStyle/>
                    <a:p>
                      <a:pPr algn="just">
                        <a:spcAft>
                          <a:spcPts val="0"/>
                        </a:spcAft>
                      </a:pPr>
                      <a:r>
                        <a:rPr lang="lv-LV" sz="2400">
                          <a:solidFill>
                            <a:srgbClr val="00B050"/>
                          </a:solidFill>
                          <a:effectLst/>
                        </a:rPr>
                        <a:t>40103217882</a:t>
                      </a:r>
                      <a:endParaRPr lang="lv-LV" sz="2400">
                        <a:solidFill>
                          <a:srgbClr val="00B05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spcAft>
                          <a:spcPts val="0"/>
                        </a:spcAft>
                      </a:pPr>
                      <a:r>
                        <a:rPr lang="lv-LV" sz="2400" dirty="0">
                          <a:solidFill>
                            <a:srgbClr val="00B050"/>
                          </a:solidFill>
                          <a:effectLst/>
                        </a:rPr>
                        <a:t>SIA </a:t>
                      </a:r>
                      <a:r>
                        <a:rPr lang="lv-LV" sz="2400" dirty="0" err="1">
                          <a:solidFill>
                            <a:srgbClr val="00B050"/>
                          </a:solidFill>
                          <a:effectLst/>
                        </a:rPr>
                        <a:t>Orkla</a:t>
                      </a:r>
                      <a:r>
                        <a:rPr lang="lv-LV" sz="2400" dirty="0">
                          <a:solidFill>
                            <a:srgbClr val="00B050"/>
                          </a:solidFill>
                          <a:effectLst/>
                        </a:rPr>
                        <a:t> Latvija</a:t>
                      </a:r>
                      <a:endParaRPr lang="lv-LV" sz="2400" dirty="0">
                        <a:solidFill>
                          <a:srgbClr val="00B05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spcAft>
                          <a:spcPts val="0"/>
                        </a:spcAft>
                      </a:pPr>
                      <a:r>
                        <a:rPr lang="lv-LV" sz="2400">
                          <a:solidFill>
                            <a:srgbClr val="00B050"/>
                          </a:solidFill>
                          <a:effectLst/>
                        </a:rPr>
                        <a:t>Jaunkūlu iela 20</a:t>
                      </a:r>
                      <a:endParaRPr lang="lv-LV" sz="2400">
                        <a:solidFill>
                          <a:srgbClr val="00B05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spcAft>
                          <a:spcPts val="0"/>
                        </a:spcAft>
                      </a:pPr>
                      <a:r>
                        <a:rPr lang="lv-LV" sz="2400" dirty="0">
                          <a:solidFill>
                            <a:srgbClr val="00B050"/>
                          </a:solidFill>
                          <a:effectLst/>
                        </a:rPr>
                        <a:t>10.31 Kartupeļu pārstrāde</a:t>
                      </a:r>
                      <a:endParaRPr lang="lv-LV" sz="2400" dirty="0">
                        <a:solidFill>
                          <a:srgbClr val="00B050"/>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0010"/>
                  </a:ext>
                </a:extLst>
              </a:tr>
              <a:tr h="642025">
                <a:tc>
                  <a:txBody>
                    <a:bodyPr/>
                    <a:lstStyle/>
                    <a:p>
                      <a:pPr algn="just">
                        <a:spcAft>
                          <a:spcPts val="0"/>
                        </a:spcAft>
                      </a:pPr>
                      <a:r>
                        <a:rPr lang="lv-LV" sz="2000" dirty="0">
                          <a:effectLst/>
                        </a:rPr>
                        <a:t>11.</a:t>
                      </a:r>
                      <a:endParaRPr lang="lv-LV" sz="2000" dirty="0">
                        <a:effectLst/>
                        <a:latin typeface="Times New Roman" panose="02020603050405020304" pitchFamily="18" charset="0"/>
                        <a:ea typeface="Calibri" panose="020F0502020204030204" pitchFamily="34" charset="0"/>
                      </a:endParaRPr>
                    </a:p>
                  </a:txBody>
                  <a:tcPr marL="68580" marR="68580" marT="0" marB="0">
                    <a:solidFill>
                      <a:schemeClr val="accent5">
                        <a:lumMod val="50000"/>
                      </a:schemeClr>
                    </a:solidFill>
                  </a:tcPr>
                </a:tc>
                <a:tc>
                  <a:txBody>
                    <a:bodyPr/>
                    <a:lstStyle/>
                    <a:p>
                      <a:pPr algn="just">
                        <a:spcAft>
                          <a:spcPts val="0"/>
                        </a:spcAft>
                      </a:pPr>
                      <a:r>
                        <a:rPr lang="lv-LV" sz="2400">
                          <a:solidFill>
                            <a:srgbClr val="00B050"/>
                          </a:solidFill>
                          <a:effectLst/>
                        </a:rPr>
                        <a:t>40103891039</a:t>
                      </a:r>
                      <a:endParaRPr lang="lv-LV" sz="2400">
                        <a:solidFill>
                          <a:srgbClr val="00B05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spcAft>
                          <a:spcPts val="0"/>
                        </a:spcAft>
                      </a:pPr>
                      <a:r>
                        <a:rPr lang="lv-LV" sz="2400" dirty="0">
                          <a:solidFill>
                            <a:srgbClr val="00B050"/>
                          </a:solidFill>
                          <a:effectLst/>
                        </a:rPr>
                        <a:t>SIA REBORN</a:t>
                      </a:r>
                      <a:endParaRPr lang="lv-LV" sz="2400" dirty="0">
                        <a:solidFill>
                          <a:srgbClr val="00B05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spcAft>
                          <a:spcPts val="0"/>
                        </a:spcAft>
                      </a:pPr>
                      <a:r>
                        <a:rPr lang="lv-LV" sz="2400">
                          <a:solidFill>
                            <a:srgbClr val="00B050"/>
                          </a:solidFill>
                          <a:effectLst/>
                        </a:rPr>
                        <a:t>Jaunkūlas 18B</a:t>
                      </a:r>
                      <a:endParaRPr lang="lv-LV" sz="2400">
                        <a:solidFill>
                          <a:srgbClr val="00B05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spcAft>
                          <a:spcPts val="0"/>
                        </a:spcAft>
                      </a:pPr>
                      <a:r>
                        <a:rPr lang="lv-LV" sz="2400" dirty="0">
                          <a:solidFill>
                            <a:srgbClr val="00B050"/>
                          </a:solidFill>
                          <a:effectLst/>
                        </a:rPr>
                        <a:t>41.20 Dzīvojamo un nedzīvojamo ēku būvniecība</a:t>
                      </a:r>
                      <a:endParaRPr lang="lv-LV" sz="2400" dirty="0">
                        <a:solidFill>
                          <a:srgbClr val="00B050"/>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0011"/>
                  </a:ext>
                </a:extLst>
              </a:tr>
            </a:tbl>
          </a:graphicData>
        </a:graphic>
      </p:graphicFrame>
      <p:sp>
        <p:nvSpPr>
          <p:cNvPr id="2" name="TextBox 2">
            <a:extLst>
              <a:ext uri="{FF2B5EF4-FFF2-40B4-BE49-F238E27FC236}">
                <a16:creationId xmlns:a16="http://schemas.microsoft.com/office/drawing/2014/main" id="{EB37E8AA-0F33-1506-E961-71E8BBE5CD25}"/>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10.04.</a:t>
            </a:r>
            <a:r>
              <a:rPr lang="en-US" altLang="lv-LV" sz="1500" dirty="0">
                <a:latin typeface="Montserrat" pitchFamily="2" charset="-70"/>
              </a:rPr>
              <a:t>202</a:t>
            </a:r>
            <a:r>
              <a:rPr lang="lv-LV" altLang="lv-LV" sz="1500" dirty="0">
                <a:latin typeface="Montserrat" pitchFamily="2" charset="-70"/>
              </a:rPr>
              <a:t>4</a:t>
            </a:r>
            <a:r>
              <a:rPr lang="en-US" altLang="lv-LV" sz="1500" dirty="0">
                <a:latin typeface="Montserrat" pitchFamily="2" charset="-70"/>
              </a:rPr>
              <a:t>.</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6386" name="Title 3">
            <a:extLst>
              <a:ext uri="{FF2B5EF4-FFF2-40B4-BE49-F238E27FC236}">
                <a16:creationId xmlns:a16="http://schemas.microsoft.com/office/drawing/2014/main" id="{BC664744-1E95-B6BB-9C9F-169AB2362E88}"/>
              </a:ext>
            </a:extLst>
          </p:cNvPr>
          <p:cNvSpPr txBox="1">
            <a:spLocks/>
          </p:cNvSpPr>
          <p:nvPr/>
        </p:nvSpPr>
        <p:spPr bwMode="auto">
          <a:xfrm>
            <a:off x="1038225" y="871538"/>
            <a:ext cx="17145000"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71600">
              <a:lnSpc>
                <a:spcPct val="90000"/>
              </a:lnSpc>
              <a:spcBef>
                <a:spcPts val="1500"/>
              </a:spcBef>
              <a:buFont typeface="Arial" panose="020B0604020202020204" pitchFamily="34" charset="0"/>
              <a:buChar char="•"/>
              <a:defRPr sz="4200">
                <a:solidFill>
                  <a:schemeClr val="tx1"/>
                </a:solidFill>
                <a:latin typeface="Calibri" panose="020F0502020204030204" pitchFamily="34" charset="0"/>
              </a:defRPr>
            </a:lvl1pPr>
            <a:lvl2pPr marL="1028700" indent="-342900" defTabSz="1371600">
              <a:lnSpc>
                <a:spcPct val="90000"/>
              </a:lnSpc>
              <a:spcBef>
                <a:spcPts val="750"/>
              </a:spcBef>
              <a:buFont typeface="Arial" panose="020B0604020202020204" pitchFamily="34" charset="0"/>
              <a:buChar char="•"/>
              <a:defRPr sz="3600">
                <a:solidFill>
                  <a:schemeClr val="tx1"/>
                </a:solidFill>
                <a:latin typeface="Calibri" panose="020F0502020204030204" pitchFamily="34" charset="0"/>
              </a:defRPr>
            </a:lvl2pPr>
            <a:lvl3pPr marL="1714500" indent="-342900" defTabSz="1371600">
              <a:lnSpc>
                <a:spcPct val="90000"/>
              </a:lnSpc>
              <a:spcBef>
                <a:spcPts val="750"/>
              </a:spcBef>
              <a:buFont typeface="Arial" panose="020B0604020202020204" pitchFamily="34" charset="0"/>
              <a:buChar char="•"/>
              <a:defRPr sz="3000">
                <a:solidFill>
                  <a:schemeClr val="tx1"/>
                </a:solidFill>
                <a:latin typeface="Calibri" panose="020F0502020204030204" pitchFamily="34" charset="0"/>
              </a:defRPr>
            </a:lvl3pPr>
            <a:lvl4pPr marL="2400300" indent="-342900" defTabSz="1371600">
              <a:lnSpc>
                <a:spcPct val="90000"/>
              </a:lnSpc>
              <a:spcBef>
                <a:spcPts val="750"/>
              </a:spcBef>
              <a:buFont typeface="Arial" panose="020B0604020202020204" pitchFamily="34" charset="0"/>
              <a:buChar char="•"/>
              <a:defRPr sz="2700">
                <a:solidFill>
                  <a:schemeClr val="tx1"/>
                </a:solidFill>
                <a:latin typeface="Calibri" panose="020F0502020204030204" pitchFamily="34" charset="0"/>
              </a:defRPr>
            </a:lvl4pPr>
            <a:lvl5pPr marL="3086100" indent="-342900" defTabSz="1371600">
              <a:lnSpc>
                <a:spcPct val="90000"/>
              </a:lnSpc>
              <a:spcBef>
                <a:spcPts val="750"/>
              </a:spcBef>
              <a:buFont typeface="Arial" panose="020B0604020202020204" pitchFamily="34" charset="0"/>
              <a:buChar char="•"/>
              <a:defRPr sz="2700">
                <a:solidFill>
                  <a:schemeClr val="tx1"/>
                </a:solidFill>
                <a:latin typeface="Calibri" panose="020F0502020204030204" pitchFamily="34" charset="0"/>
              </a:defRPr>
            </a:lvl5pPr>
            <a:lvl6pPr marL="3543300" indent="-342900" defTabSz="1371600" eaLnBrk="0" fontAlgn="base" hangingPunct="0">
              <a:lnSpc>
                <a:spcPct val="90000"/>
              </a:lnSpc>
              <a:spcBef>
                <a:spcPts val="750"/>
              </a:spcBef>
              <a:spcAft>
                <a:spcPct val="0"/>
              </a:spcAft>
              <a:buFont typeface="Arial" panose="020B0604020202020204" pitchFamily="34" charset="0"/>
              <a:buChar char="•"/>
              <a:defRPr sz="2700">
                <a:solidFill>
                  <a:schemeClr val="tx1"/>
                </a:solidFill>
                <a:latin typeface="Calibri" panose="020F0502020204030204" pitchFamily="34" charset="0"/>
              </a:defRPr>
            </a:lvl6pPr>
            <a:lvl7pPr marL="4000500" indent="-342900" defTabSz="1371600" eaLnBrk="0" fontAlgn="base" hangingPunct="0">
              <a:lnSpc>
                <a:spcPct val="90000"/>
              </a:lnSpc>
              <a:spcBef>
                <a:spcPts val="750"/>
              </a:spcBef>
              <a:spcAft>
                <a:spcPct val="0"/>
              </a:spcAft>
              <a:buFont typeface="Arial" panose="020B0604020202020204" pitchFamily="34" charset="0"/>
              <a:buChar char="•"/>
              <a:defRPr sz="2700">
                <a:solidFill>
                  <a:schemeClr val="tx1"/>
                </a:solidFill>
                <a:latin typeface="Calibri" panose="020F0502020204030204" pitchFamily="34" charset="0"/>
              </a:defRPr>
            </a:lvl7pPr>
            <a:lvl8pPr marL="4457700" indent="-342900" defTabSz="1371600" eaLnBrk="0" fontAlgn="base" hangingPunct="0">
              <a:lnSpc>
                <a:spcPct val="90000"/>
              </a:lnSpc>
              <a:spcBef>
                <a:spcPts val="750"/>
              </a:spcBef>
              <a:spcAft>
                <a:spcPct val="0"/>
              </a:spcAft>
              <a:buFont typeface="Arial" panose="020B0604020202020204" pitchFamily="34" charset="0"/>
              <a:buChar char="•"/>
              <a:defRPr sz="2700">
                <a:solidFill>
                  <a:schemeClr val="tx1"/>
                </a:solidFill>
                <a:latin typeface="Calibri" panose="020F0502020204030204" pitchFamily="34" charset="0"/>
              </a:defRPr>
            </a:lvl8pPr>
            <a:lvl9pPr marL="4914900" indent="-342900" defTabSz="1371600" eaLnBrk="0" fontAlgn="base" hangingPunct="0">
              <a:lnSpc>
                <a:spcPct val="90000"/>
              </a:lnSpc>
              <a:spcBef>
                <a:spcPts val="750"/>
              </a:spcBef>
              <a:spcAft>
                <a:spcPct val="0"/>
              </a:spcAft>
              <a:buFont typeface="Arial" panose="020B0604020202020204" pitchFamily="34" charset="0"/>
              <a:buChar char="•"/>
              <a:defRPr sz="2700">
                <a:solidFill>
                  <a:schemeClr val="tx1"/>
                </a:solidFill>
                <a:latin typeface="Calibri" panose="020F0502020204030204" pitchFamily="34" charset="0"/>
              </a:defRPr>
            </a:lvl9pPr>
          </a:lstStyle>
          <a:p>
            <a:pPr eaLnBrk="1" hangingPunct="1">
              <a:spcBef>
                <a:spcPct val="0"/>
              </a:spcBef>
              <a:buFontTx/>
              <a:buNone/>
            </a:pPr>
            <a:r>
              <a:rPr lang="lv-LV" altLang="lv-LV" sz="5200" b="1" dirty="0">
                <a:latin typeface="Montserrat" pitchFamily="2" charset="-70"/>
              </a:rPr>
              <a:t>Rādītāju sasniegšanas iespējas</a:t>
            </a:r>
            <a:endParaRPr lang="en-US" altLang="lv-LV" sz="5200" b="1" dirty="0">
              <a:latin typeface="Montserrat" pitchFamily="2" charset="-70"/>
            </a:endParaRPr>
          </a:p>
        </p:txBody>
      </p:sp>
      <p:sp>
        <p:nvSpPr>
          <p:cNvPr id="16387" name="AutoShape 3">
            <a:extLst>
              <a:ext uri="{FF2B5EF4-FFF2-40B4-BE49-F238E27FC236}">
                <a16:creationId xmlns:a16="http://schemas.microsoft.com/office/drawing/2014/main" id="{F5250ACA-55D6-0CC5-B95F-22CCF864602D}"/>
              </a:ext>
            </a:extLst>
          </p:cNvPr>
          <p:cNvSpPr>
            <a:spLocks noChangeShapeType="1"/>
          </p:cNvSpPr>
          <p:nvPr/>
        </p:nvSpPr>
        <p:spPr bwMode="auto">
          <a:xfrm rot="1789">
            <a:off x="-4763" y="9490075"/>
            <a:ext cx="18297526" cy="0"/>
          </a:xfrm>
          <a:prstGeom prst="line">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graphicFrame>
        <p:nvGraphicFramePr>
          <p:cNvPr id="4" name="Tabula 3">
            <a:extLst>
              <a:ext uri="{FF2B5EF4-FFF2-40B4-BE49-F238E27FC236}">
                <a16:creationId xmlns:a16="http://schemas.microsoft.com/office/drawing/2014/main" id="{DDCB27A4-4008-DD47-FB96-10489B657C70}"/>
              </a:ext>
            </a:extLst>
          </p:cNvPr>
          <p:cNvGraphicFramePr>
            <a:graphicFrameLocks noGrp="1"/>
          </p:cNvGraphicFramePr>
          <p:nvPr>
            <p:extLst>
              <p:ext uri="{D42A27DB-BD31-4B8C-83A1-F6EECF244321}">
                <p14:modId xmlns:p14="http://schemas.microsoft.com/office/powerpoint/2010/main" val="2598356419"/>
              </p:ext>
            </p:extLst>
          </p:nvPr>
        </p:nvGraphicFramePr>
        <p:xfrm>
          <a:off x="1103056" y="2254387"/>
          <a:ext cx="14680962" cy="2889113"/>
        </p:xfrm>
        <a:graphic>
          <a:graphicData uri="http://schemas.openxmlformats.org/drawingml/2006/table">
            <a:tbl>
              <a:tblPr firstRow="1" firstCol="1" bandRow="1">
                <a:tableStyleId>{5C22544A-7EE6-4342-B048-85BDC9FD1C3A}</a:tableStyleId>
              </a:tblPr>
              <a:tblGrid>
                <a:gridCol w="463609">
                  <a:extLst>
                    <a:ext uri="{9D8B030D-6E8A-4147-A177-3AD203B41FA5}">
                      <a16:colId xmlns:a16="http://schemas.microsoft.com/office/drawing/2014/main" val="20000"/>
                    </a:ext>
                  </a:extLst>
                </a:gridCol>
                <a:gridCol w="3346391">
                  <a:extLst>
                    <a:ext uri="{9D8B030D-6E8A-4147-A177-3AD203B41FA5}">
                      <a16:colId xmlns:a16="http://schemas.microsoft.com/office/drawing/2014/main" val="20002"/>
                    </a:ext>
                  </a:extLst>
                </a:gridCol>
                <a:gridCol w="5562600">
                  <a:extLst>
                    <a:ext uri="{9D8B030D-6E8A-4147-A177-3AD203B41FA5}">
                      <a16:colId xmlns:a16="http://schemas.microsoft.com/office/drawing/2014/main" val="20003"/>
                    </a:ext>
                  </a:extLst>
                </a:gridCol>
                <a:gridCol w="5308362">
                  <a:extLst>
                    <a:ext uri="{9D8B030D-6E8A-4147-A177-3AD203B41FA5}">
                      <a16:colId xmlns:a16="http://schemas.microsoft.com/office/drawing/2014/main" val="20004"/>
                    </a:ext>
                  </a:extLst>
                </a:gridCol>
              </a:tblGrid>
              <a:tr h="321013">
                <a:tc>
                  <a:txBody>
                    <a:bodyPr/>
                    <a:lstStyle/>
                    <a:p>
                      <a:pPr algn="just">
                        <a:spcAft>
                          <a:spcPts val="0"/>
                        </a:spcAft>
                      </a:pPr>
                      <a:r>
                        <a:rPr lang="lv-LV" sz="2000" dirty="0">
                          <a:effectLst/>
                          <a:latin typeface="+mn-lt"/>
                        </a:rPr>
                        <a:t> </a:t>
                      </a:r>
                      <a:endParaRPr lang="lv-LV" sz="2000" dirty="0">
                        <a:effectLst/>
                        <a:latin typeface="+mn-lt"/>
                        <a:ea typeface="Calibri" panose="020F0502020204030204" pitchFamily="34" charset="0"/>
                      </a:endParaRPr>
                    </a:p>
                  </a:txBody>
                  <a:tcPr marL="68580" marR="68580" marT="0" marB="0">
                    <a:solidFill>
                      <a:schemeClr val="accent5">
                        <a:lumMod val="50000"/>
                      </a:schemeClr>
                    </a:solidFill>
                  </a:tcPr>
                </a:tc>
                <a:tc>
                  <a:txBody>
                    <a:bodyPr/>
                    <a:lstStyle/>
                    <a:p>
                      <a:pPr algn="just">
                        <a:spcAft>
                          <a:spcPts val="0"/>
                        </a:spcAft>
                      </a:pPr>
                      <a:r>
                        <a:rPr lang="lv-LV" sz="2000">
                          <a:effectLst/>
                          <a:latin typeface="+mj-lt"/>
                        </a:rPr>
                        <a:t>Nosaukums</a:t>
                      </a:r>
                      <a:endParaRPr lang="lv-LV" sz="2000">
                        <a:effectLst/>
                        <a:latin typeface="+mj-lt"/>
                        <a:ea typeface="Calibri" panose="020F0502020204030204" pitchFamily="34" charset="0"/>
                      </a:endParaRPr>
                    </a:p>
                  </a:txBody>
                  <a:tcPr marL="68580" marR="68580" marT="0" marB="0">
                    <a:solidFill>
                      <a:schemeClr val="accent5">
                        <a:lumMod val="50000"/>
                      </a:schemeClr>
                    </a:solidFill>
                  </a:tcPr>
                </a:tc>
                <a:tc>
                  <a:txBody>
                    <a:bodyPr/>
                    <a:lstStyle/>
                    <a:p>
                      <a:pPr algn="just">
                        <a:spcAft>
                          <a:spcPts val="0"/>
                        </a:spcAft>
                      </a:pPr>
                      <a:r>
                        <a:rPr lang="lv-LV" sz="2000" dirty="0">
                          <a:effectLst/>
                          <a:latin typeface="+mj-lt"/>
                        </a:rPr>
                        <a:t>Darba algu fonda pieaugums (2022 – 2029.)</a:t>
                      </a:r>
                      <a:endParaRPr lang="lv-LV" sz="2000" dirty="0">
                        <a:effectLst/>
                        <a:latin typeface="+mj-lt"/>
                        <a:ea typeface="Calibri" panose="020F0502020204030204" pitchFamily="34" charset="0"/>
                      </a:endParaRPr>
                    </a:p>
                  </a:txBody>
                  <a:tcPr marL="68580" marR="68580" marT="0" marB="0">
                    <a:solidFill>
                      <a:schemeClr val="accent5">
                        <a:lumMod val="50000"/>
                      </a:schemeClr>
                    </a:solidFill>
                  </a:tcPr>
                </a:tc>
                <a:tc>
                  <a:txBody>
                    <a:bodyPr/>
                    <a:lstStyle/>
                    <a:p>
                      <a:pPr algn="just">
                        <a:spcAft>
                          <a:spcPts val="0"/>
                        </a:spcAft>
                      </a:pPr>
                      <a:r>
                        <a:rPr lang="lv-LV" sz="2000" dirty="0">
                          <a:effectLst/>
                          <a:latin typeface="+mj-lt"/>
                        </a:rPr>
                        <a:t>Investīcijas (2022.-2029.)</a:t>
                      </a:r>
                      <a:endParaRPr lang="lv-LV" sz="2000" dirty="0">
                        <a:effectLst/>
                        <a:latin typeface="+mj-lt"/>
                        <a:ea typeface="Calibri" panose="020F0502020204030204" pitchFamily="34" charset="0"/>
                      </a:endParaRPr>
                    </a:p>
                  </a:txBody>
                  <a:tcPr marL="68580" marR="68580" marT="0" marB="0">
                    <a:solidFill>
                      <a:schemeClr val="accent5">
                        <a:lumMod val="50000"/>
                      </a:schemeClr>
                    </a:solidFill>
                  </a:tcPr>
                </a:tc>
                <a:extLst>
                  <a:ext uri="{0D108BD9-81ED-4DB2-BD59-A6C34878D82A}">
                    <a16:rowId xmlns:a16="http://schemas.microsoft.com/office/drawing/2014/main" val="10000"/>
                  </a:ext>
                </a:extLst>
              </a:tr>
              <a:tr h="642025">
                <a:tc>
                  <a:txBody>
                    <a:bodyPr/>
                    <a:lstStyle/>
                    <a:p>
                      <a:pPr algn="just">
                        <a:spcAft>
                          <a:spcPts val="0"/>
                        </a:spcAft>
                      </a:pPr>
                      <a:r>
                        <a:rPr lang="lv-LV" sz="2000" dirty="0">
                          <a:effectLst/>
                          <a:latin typeface="+mj-lt"/>
                        </a:rPr>
                        <a:t>1.</a:t>
                      </a:r>
                      <a:endParaRPr lang="lv-LV" sz="2000" dirty="0">
                        <a:effectLst/>
                        <a:latin typeface="+mj-lt"/>
                        <a:ea typeface="Calibri" panose="020F0502020204030204" pitchFamily="34" charset="0"/>
                      </a:endParaRPr>
                    </a:p>
                  </a:txBody>
                  <a:tcPr marL="68580" marR="68580" marT="0" marB="0">
                    <a:solidFill>
                      <a:schemeClr val="accent5">
                        <a:lumMod val="50000"/>
                      </a:schemeClr>
                    </a:solidFill>
                  </a:tcPr>
                </a:tc>
                <a:tc>
                  <a:txBody>
                    <a:bodyPr/>
                    <a:lstStyle/>
                    <a:p>
                      <a:pPr algn="just">
                        <a:spcAft>
                          <a:spcPts val="0"/>
                        </a:spcAft>
                      </a:pPr>
                      <a:r>
                        <a:rPr lang="lv-LV" sz="2400" u="none" strike="noStrike" dirty="0">
                          <a:solidFill>
                            <a:schemeClr val="tx1"/>
                          </a:solidFill>
                          <a:effectLst/>
                          <a:latin typeface="+mj-lt"/>
                        </a:rPr>
                        <a:t>SIA BERLAT GRUPA</a:t>
                      </a:r>
                      <a:endParaRPr lang="lv-LV" sz="2400" dirty="0">
                        <a:solidFill>
                          <a:schemeClr val="tx1"/>
                        </a:solidFill>
                        <a:effectLst/>
                        <a:latin typeface="+mj-lt"/>
                        <a:ea typeface="Calibri" panose="020F0502020204030204" pitchFamily="34" charset="0"/>
                      </a:endParaRPr>
                    </a:p>
                  </a:txBody>
                  <a:tcPr marL="68580" marR="68580" marT="0" marB="0" anchor="ctr"/>
                </a:tc>
                <a:tc>
                  <a:txBody>
                    <a:bodyPr/>
                    <a:lstStyle/>
                    <a:p>
                      <a:pPr algn="just">
                        <a:spcAft>
                          <a:spcPts val="0"/>
                        </a:spcAft>
                      </a:pPr>
                      <a:r>
                        <a:rPr lang="lv-LV" sz="2400" dirty="0">
                          <a:solidFill>
                            <a:schemeClr val="tx1"/>
                          </a:solidFill>
                          <a:effectLst/>
                          <a:latin typeface="+mj-lt"/>
                          <a:ea typeface="Calibri" panose="020F0502020204030204" pitchFamily="34" charset="0"/>
                        </a:rPr>
                        <a:t>57 029</a:t>
                      </a:r>
                    </a:p>
                  </a:txBody>
                  <a:tcPr marL="68580" marR="68580" marT="0" marB="0" anchor="ctr"/>
                </a:tc>
                <a:tc>
                  <a:txBody>
                    <a:bodyPr/>
                    <a:lstStyle/>
                    <a:p>
                      <a:pPr algn="just">
                        <a:spcAft>
                          <a:spcPts val="0"/>
                        </a:spcAft>
                      </a:pPr>
                      <a:r>
                        <a:rPr lang="lv-LV" sz="2400" dirty="0">
                          <a:solidFill>
                            <a:schemeClr val="tx1"/>
                          </a:solidFill>
                          <a:effectLst/>
                          <a:latin typeface="+mj-lt"/>
                          <a:ea typeface="Calibri" panose="020F0502020204030204" pitchFamily="34" charset="0"/>
                        </a:rPr>
                        <a:t>511 555</a:t>
                      </a:r>
                    </a:p>
                  </a:txBody>
                  <a:tcPr marL="68580" marR="68580" marT="0" marB="0" anchor="ctr"/>
                </a:tc>
                <a:extLst>
                  <a:ext uri="{0D108BD9-81ED-4DB2-BD59-A6C34878D82A}">
                    <a16:rowId xmlns:a16="http://schemas.microsoft.com/office/drawing/2014/main" val="10008"/>
                  </a:ext>
                </a:extLst>
              </a:tr>
              <a:tr h="642025">
                <a:tc>
                  <a:txBody>
                    <a:bodyPr/>
                    <a:lstStyle/>
                    <a:p>
                      <a:pPr algn="just">
                        <a:spcAft>
                          <a:spcPts val="0"/>
                        </a:spcAft>
                      </a:pPr>
                      <a:r>
                        <a:rPr lang="lv-LV" sz="2000" dirty="0">
                          <a:effectLst/>
                          <a:latin typeface="+mj-lt"/>
                        </a:rPr>
                        <a:t>2.</a:t>
                      </a:r>
                      <a:endParaRPr lang="lv-LV" sz="2000" dirty="0">
                        <a:effectLst/>
                        <a:latin typeface="+mj-lt"/>
                        <a:ea typeface="Calibri" panose="020F0502020204030204" pitchFamily="34" charset="0"/>
                      </a:endParaRPr>
                    </a:p>
                  </a:txBody>
                  <a:tcPr marL="68580" marR="68580" marT="0" marB="0">
                    <a:solidFill>
                      <a:schemeClr val="accent5">
                        <a:lumMod val="50000"/>
                      </a:schemeClr>
                    </a:solidFill>
                  </a:tcPr>
                </a:tc>
                <a:tc>
                  <a:txBody>
                    <a:bodyPr/>
                    <a:lstStyle/>
                    <a:p>
                      <a:pPr algn="just">
                        <a:spcAft>
                          <a:spcPts val="0"/>
                        </a:spcAft>
                      </a:pPr>
                      <a:r>
                        <a:rPr lang="lv-LV" sz="2400" dirty="0">
                          <a:solidFill>
                            <a:schemeClr val="tx1"/>
                          </a:solidFill>
                          <a:effectLst/>
                          <a:latin typeface="+mj-lt"/>
                        </a:rPr>
                        <a:t>SIA </a:t>
                      </a:r>
                      <a:r>
                        <a:rPr lang="lv-LV" sz="2400" dirty="0" err="1">
                          <a:solidFill>
                            <a:schemeClr val="tx1"/>
                          </a:solidFill>
                          <a:effectLst/>
                          <a:latin typeface="+mj-lt"/>
                        </a:rPr>
                        <a:t>KnK</a:t>
                      </a:r>
                      <a:r>
                        <a:rPr lang="lv-LV" sz="2400" dirty="0">
                          <a:solidFill>
                            <a:schemeClr val="tx1"/>
                          </a:solidFill>
                          <a:effectLst/>
                          <a:latin typeface="+mj-lt"/>
                        </a:rPr>
                        <a:t> </a:t>
                      </a:r>
                      <a:r>
                        <a:rPr lang="lv-LV" sz="2400">
                          <a:solidFill>
                            <a:schemeClr val="tx1"/>
                          </a:solidFill>
                          <a:effectLst/>
                          <a:latin typeface="+mj-lt"/>
                        </a:rPr>
                        <a:t>Mefab</a:t>
                      </a:r>
                      <a:endParaRPr lang="lv-LV" sz="2400" dirty="0">
                        <a:solidFill>
                          <a:schemeClr val="tx1"/>
                        </a:solidFill>
                        <a:effectLst/>
                        <a:latin typeface="+mj-lt"/>
                      </a:endParaRPr>
                    </a:p>
                  </a:txBody>
                  <a:tcPr marL="68580" marR="68580" marT="0" marB="0" anchor="ctr"/>
                </a:tc>
                <a:tc>
                  <a:txBody>
                    <a:bodyPr/>
                    <a:lstStyle/>
                    <a:p>
                      <a:pPr algn="just">
                        <a:spcAft>
                          <a:spcPts val="0"/>
                        </a:spcAft>
                      </a:pPr>
                      <a:r>
                        <a:rPr lang="lv-LV" sz="2400" dirty="0">
                          <a:solidFill>
                            <a:schemeClr val="tx1"/>
                          </a:solidFill>
                          <a:effectLst/>
                          <a:latin typeface="+mj-lt"/>
                          <a:ea typeface="Calibri" panose="020F0502020204030204" pitchFamily="34" charset="0"/>
                        </a:rPr>
                        <a:t>294 685</a:t>
                      </a:r>
                    </a:p>
                  </a:txBody>
                  <a:tcPr marL="68580" marR="68580" marT="0" marB="0" anchor="ctr"/>
                </a:tc>
                <a:tc>
                  <a:txBody>
                    <a:bodyPr/>
                    <a:lstStyle/>
                    <a:p>
                      <a:pPr algn="just">
                        <a:spcAft>
                          <a:spcPts val="0"/>
                        </a:spcAft>
                      </a:pPr>
                      <a:r>
                        <a:rPr lang="lv-LV" sz="2400" dirty="0">
                          <a:solidFill>
                            <a:schemeClr val="tx1"/>
                          </a:solidFill>
                          <a:effectLst/>
                          <a:latin typeface="+mj-lt"/>
                          <a:ea typeface="Calibri" panose="020F0502020204030204" pitchFamily="34" charset="0"/>
                        </a:rPr>
                        <a:t>927 692</a:t>
                      </a:r>
                    </a:p>
                  </a:txBody>
                  <a:tcPr marL="68580" marR="68580" marT="0" marB="0" anchor="ctr"/>
                </a:tc>
                <a:extLst>
                  <a:ext uri="{0D108BD9-81ED-4DB2-BD59-A6C34878D82A}">
                    <a16:rowId xmlns:a16="http://schemas.microsoft.com/office/drawing/2014/main" val="10009"/>
                  </a:ext>
                </a:extLst>
              </a:tr>
              <a:tr h="642025">
                <a:tc>
                  <a:txBody>
                    <a:bodyPr/>
                    <a:lstStyle/>
                    <a:p>
                      <a:pPr algn="just">
                        <a:spcAft>
                          <a:spcPts val="0"/>
                        </a:spcAft>
                      </a:pPr>
                      <a:r>
                        <a:rPr lang="lv-LV" sz="2000" dirty="0">
                          <a:effectLst/>
                          <a:latin typeface="+mj-lt"/>
                        </a:rPr>
                        <a:t>3.</a:t>
                      </a:r>
                      <a:endParaRPr lang="lv-LV" sz="2000" dirty="0">
                        <a:effectLst/>
                        <a:latin typeface="+mj-lt"/>
                        <a:ea typeface="Calibri" panose="020F0502020204030204" pitchFamily="34" charset="0"/>
                      </a:endParaRPr>
                    </a:p>
                  </a:txBody>
                  <a:tcPr marL="68580" marR="68580" marT="0" marB="0">
                    <a:solidFill>
                      <a:schemeClr val="accent5">
                        <a:lumMod val="50000"/>
                      </a:schemeClr>
                    </a:solidFill>
                  </a:tcPr>
                </a:tc>
                <a:tc>
                  <a:txBody>
                    <a:bodyPr/>
                    <a:lstStyle/>
                    <a:p>
                      <a:pPr algn="just">
                        <a:spcAft>
                          <a:spcPts val="0"/>
                        </a:spcAft>
                      </a:pPr>
                      <a:r>
                        <a:rPr lang="lv-LV" sz="2400" dirty="0">
                          <a:solidFill>
                            <a:schemeClr val="tx1"/>
                          </a:solidFill>
                          <a:effectLst/>
                          <a:latin typeface="+mj-lt"/>
                        </a:rPr>
                        <a:t>SIA </a:t>
                      </a:r>
                      <a:r>
                        <a:rPr lang="lv-LV" sz="2400" dirty="0" err="1">
                          <a:solidFill>
                            <a:schemeClr val="tx1"/>
                          </a:solidFill>
                          <a:effectLst/>
                          <a:latin typeface="+mj-lt"/>
                        </a:rPr>
                        <a:t>Orkla</a:t>
                      </a:r>
                      <a:r>
                        <a:rPr lang="lv-LV" sz="2400" dirty="0">
                          <a:solidFill>
                            <a:schemeClr val="tx1"/>
                          </a:solidFill>
                          <a:effectLst/>
                          <a:latin typeface="+mj-lt"/>
                        </a:rPr>
                        <a:t> Latvija</a:t>
                      </a:r>
                      <a:endParaRPr lang="lv-LV" sz="2400" dirty="0">
                        <a:solidFill>
                          <a:schemeClr val="tx1"/>
                        </a:solidFill>
                        <a:effectLst/>
                        <a:latin typeface="+mj-lt"/>
                        <a:ea typeface="Calibri" panose="020F0502020204030204" pitchFamily="34" charset="0"/>
                      </a:endParaRPr>
                    </a:p>
                  </a:txBody>
                  <a:tcPr marL="68580" marR="68580" marT="0" marB="0" anchor="ctr"/>
                </a:tc>
                <a:tc>
                  <a:txBody>
                    <a:bodyPr/>
                    <a:lstStyle/>
                    <a:p>
                      <a:pPr algn="just">
                        <a:spcAft>
                          <a:spcPts val="0"/>
                        </a:spcAft>
                      </a:pPr>
                      <a:r>
                        <a:rPr lang="lv-LV" sz="2400" dirty="0">
                          <a:solidFill>
                            <a:schemeClr val="tx1"/>
                          </a:solidFill>
                          <a:effectLst/>
                          <a:latin typeface="+mj-lt"/>
                          <a:ea typeface="Calibri" panose="020F0502020204030204" pitchFamily="34" charset="0"/>
                        </a:rPr>
                        <a:t>697 961</a:t>
                      </a:r>
                    </a:p>
                  </a:txBody>
                  <a:tcPr marL="68580" marR="68580" marT="0" marB="0" anchor="ctr"/>
                </a:tc>
                <a:tc>
                  <a:txBody>
                    <a:bodyPr/>
                    <a:lstStyle/>
                    <a:p>
                      <a:pPr algn="just">
                        <a:spcAft>
                          <a:spcPts val="0"/>
                        </a:spcAft>
                      </a:pPr>
                      <a:r>
                        <a:rPr lang="lv-LV" sz="2400" dirty="0">
                          <a:solidFill>
                            <a:schemeClr val="tx1"/>
                          </a:solidFill>
                          <a:effectLst/>
                          <a:latin typeface="+mj-lt"/>
                          <a:ea typeface="Calibri" panose="020F0502020204030204" pitchFamily="34" charset="0"/>
                        </a:rPr>
                        <a:t>6 805 000</a:t>
                      </a:r>
                    </a:p>
                  </a:txBody>
                  <a:tcPr marL="68580" marR="68580" marT="0" marB="0" anchor="ctr"/>
                </a:tc>
                <a:extLst>
                  <a:ext uri="{0D108BD9-81ED-4DB2-BD59-A6C34878D82A}">
                    <a16:rowId xmlns:a16="http://schemas.microsoft.com/office/drawing/2014/main" val="10010"/>
                  </a:ext>
                </a:extLst>
              </a:tr>
              <a:tr h="642025">
                <a:tc>
                  <a:txBody>
                    <a:bodyPr/>
                    <a:lstStyle/>
                    <a:p>
                      <a:pPr algn="just">
                        <a:spcAft>
                          <a:spcPts val="0"/>
                        </a:spcAft>
                      </a:pPr>
                      <a:endParaRPr lang="lv-LV" sz="2000" b="1" dirty="0">
                        <a:effectLst/>
                        <a:latin typeface="+mj-lt"/>
                        <a:ea typeface="Calibri" panose="020F0502020204030204" pitchFamily="34" charset="0"/>
                      </a:endParaRPr>
                    </a:p>
                  </a:txBody>
                  <a:tcPr marL="68580" marR="68580" marT="0" marB="0">
                    <a:solidFill>
                      <a:schemeClr val="accent5">
                        <a:lumMod val="50000"/>
                      </a:schemeClr>
                    </a:solidFill>
                  </a:tcPr>
                </a:tc>
                <a:tc>
                  <a:txBody>
                    <a:bodyPr/>
                    <a:lstStyle/>
                    <a:p>
                      <a:pPr algn="r">
                        <a:spcAft>
                          <a:spcPts val="0"/>
                        </a:spcAft>
                      </a:pPr>
                      <a:r>
                        <a:rPr lang="lv-LV" sz="2400" b="1" kern="1200" dirty="0">
                          <a:solidFill>
                            <a:schemeClr val="tx1"/>
                          </a:solidFill>
                          <a:effectLst/>
                          <a:latin typeface="+mj-lt"/>
                          <a:ea typeface="+mn-ea"/>
                          <a:cs typeface="+mn-cs"/>
                        </a:rPr>
                        <a:t>Kopā</a:t>
                      </a:r>
                    </a:p>
                  </a:txBody>
                  <a:tcPr marL="68580" marR="68580" marT="0" marB="0" anchor="ctr"/>
                </a:tc>
                <a:tc>
                  <a:txBody>
                    <a:bodyPr/>
                    <a:lstStyle/>
                    <a:p>
                      <a:pPr algn="just">
                        <a:spcAft>
                          <a:spcPts val="0"/>
                        </a:spcAft>
                      </a:pPr>
                      <a:r>
                        <a:rPr lang="lv-LV" sz="2400" b="1" kern="1200" dirty="0">
                          <a:solidFill>
                            <a:schemeClr val="tx1"/>
                          </a:solidFill>
                          <a:effectLst/>
                          <a:latin typeface="+mj-lt"/>
                          <a:ea typeface="Calibri" panose="020F0502020204030204" pitchFamily="34" charset="0"/>
                          <a:cs typeface="+mn-cs"/>
                        </a:rPr>
                        <a:t>1 049 675</a:t>
                      </a:r>
                    </a:p>
                  </a:txBody>
                  <a:tcPr marL="68580" marR="68580" marT="0" marB="0" anchor="ctr"/>
                </a:tc>
                <a:tc>
                  <a:txBody>
                    <a:bodyPr/>
                    <a:lstStyle/>
                    <a:p>
                      <a:pPr algn="just">
                        <a:spcAft>
                          <a:spcPts val="0"/>
                        </a:spcAft>
                      </a:pPr>
                      <a:r>
                        <a:rPr lang="lv-LV" sz="2400" b="1" kern="1200" dirty="0">
                          <a:solidFill>
                            <a:schemeClr val="tx1"/>
                          </a:solidFill>
                          <a:effectLst/>
                          <a:latin typeface="+mj-lt"/>
                          <a:ea typeface="Calibri" panose="020F0502020204030204" pitchFamily="34" charset="0"/>
                          <a:cs typeface="+mn-cs"/>
                        </a:rPr>
                        <a:t>8 244 247</a:t>
                      </a:r>
                    </a:p>
                  </a:txBody>
                  <a:tcPr marL="68580" marR="68580" marT="0" marB="0" anchor="ctr"/>
                </a:tc>
                <a:extLst>
                  <a:ext uri="{0D108BD9-81ED-4DB2-BD59-A6C34878D82A}">
                    <a16:rowId xmlns:a16="http://schemas.microsoft.com/office/drawing/2014/main" val="1652222515"/>
                  </a:ext>
                </a:extLst>
              </a:tr>
            </a:tbl>
          </a:graphicData>
        </a:graphic>
      </p:graphicFrame>
      <p:sp>
        <p:nvSpPr>
          <p:cNvPr id="2" name="TextBox 2">
            <a:extLst>
              <a:ext uri="{FF2B5EF4-FFF2-40B4-BE49-F238E27FC236}">
                <a16:creationId xmlns:a16="http://schemas.microsoft.com/office/drawing/2014/main" id="{EB37E8AA-0F33-1506-E961-71E8BBE5CD25}"/>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10.04.</a:t>
            </a:r>
            <a:r>
              <a:rPr lang="en-US" altLang="lv-LV" sz="1500" dirty="0">
                <a:latin typeface="Montserrat" pitchFamily="2" charset="-70"/>
              </a:rPr>
              <a:t>202</a:t>
            </a:r>
            <a:r>
              <a:rPr lang="lv-LV" altLang="lv-LV" sz="1500" dirty="0">
                <a:latin typeface="Montserrat" pitchFamily="2" charset="-70"/>
              </a:rPr>
              <a:t>4</a:t>
            </a:r>
            <a:r>
              <a:rPr lang="en-US" altLang="lv-LV" sz="1500" dirty="0">
                <a:latin typeface="Montserrat" pitchFamily="2" charset="-70"/>
              </a:rPr>
              <a:t>.</a:t>
            </a:r>
          </a:p>
        </p:txBody>
      </p:sp>
      <p:sp>
        <p:nvSpPr>
          <p:cNvPr id="3" name="TextBox 1">
            <a:extLst>
              <a:ext uri="{FF2B5EF4-FFF2-40B4-BE49-F238E27FC236}">
                <a16:creationId xmlns:a16="http://schemas.microsoft.com/office/drawing/2014/main" id="{68E45F9F-D7D7-FF22-78B8-B444CEC3C034}"/>
              </a:ext>
            </a:extLst>
          </p:cNvPr>
          <p:cNvSpPr txBox="1">
            <a:spLocks noChangeArrowheads="1"/>
          </p:cNvSpPr>
          <p:nvPr/>
        </p:nvSpPr>
        <p:spPr bwMode="auto">
          <a:xfrm>
            <a:off x="1103056" y="5857926"/>
            <a:ext cx="14822744"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lv-LV" altLang="lv-LV" sz="2800" b="1" u="sng" dirty="0"/>
              <a:t>MK noteikumu 11.punkts:</a:t>
            </a:r>
          </a:p>
          <a:p>
            <a:endParaRPr lang="lv-LV" altLang="lv-LV" sz="2800" dirty="0"/>
          </a:p>
          <a:p>
            <a:r>
              <a:rPr lang="lv-LV" altLang="lv-LV" sz="2800" dirty="0"/>
              <a:t>11.1.piešķirtā finansējuma ietvaros vidēji viena </a:t>
            </a:r>
            <a:r>
              <a:rPr lang="lv-LV" altLang="lv-LV" sz="2800" i="1" dirty="0" err="1"/>
              <a:t>euro</a:t>
            </a:r>
            <a:r>
              <a:rPr lang="lv-LV" altLang="lv-LV" sz="2800" i="1" dirty="0"/>
              <a:t> </a:t>
            </a:r>
            <a:r>
              <a:rPr lang="lv-LV" altLang="lv-LV" sz="2800" dirty="0"/>
              <a:t>darba algu fonda pieaugumā  privātajos komersantos, kas ir labuma guvēji no pašvaldības izbūvētās vai atjaunotās uzņēmējdarbības infrastruktūras, iegulda ne vairāk kā divus </a:t>
            </a:r>
            <a:r>
              <a:rPr lang="lv-LV" altLang="lv-LV" sz="2800" i="1" dirty="0" err="1"/>
              <a:t>euro</a:t>
            </a:r>
            <a:r>
              <a:rPr lang="lv-LV" altLang="lv-LV" sz="2800" dirty="0"/>
              <a:t> ERAF finansējuma;</a:t>
            </a:r>
          </a:p>
          <a:p>
            <a:endParaRPr lang="lv-LV" altLang="lv-LV" sz="2800" dirty="0"/>
          </a:p>
          <a:p>
            <a:r>
              <a:rPr lang="lv-LV" altLang="lv-LV" sz="2800" dirty="0"/>
              <a:t>11.2.piesaista noteikumu </a:t>
            </a:r>
            <a:r>
              <a:rPr lang="lv-LV" altLang="lv-LV" sz="2800" u="sng" dirty="0">
                <a:hlinkClick r:id="rId2"/>
              </a:rPr>
              <a:t>9.3.</a:t>
            </a:r>
            <a:r>
              <a:rPr lang="lv-LV" altLang="lv-LV" sz="2800" dirty="0"/>
              <a:t> apakšpunktā minētās privātās </a:t>
            </a:r>
            <a:r>
              <a:rPr lang="lv-LV" altLang="lv-LV" sz="2800" dirty="0" err="1"/>
              <a:t>nefinanšu</a:t>
            </a:r>
            <a:r>
              <a:rPr lang="lv-LV" altLang="lv-LV" sz="2800" dirty="0"/>
              <a:t> investīcijas vismaz 2/3 apmērā no piešķirtā ERAF finansējuma.</a:t>
            </a:r>
          </a:p>
        </p:txBody>
      </p:sp>
    </p:spTree>
    <p:extLst>
      <p:ext uri="{BB962C8B-B14F-4D97-AF65-F5344CB8AC3E}">
        <p14:creationId xmlns:p14="http://schemas.microsoft.com/office/powerpoint/2010/main" val="120651927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742CC933-1886-2DE8-86A0-74CCEFB223EB}"/>
              </a:ext>
            </a:extLst>
          </p:cNvPr>
          <p:cNvSpPr txBox="1">
            <a:spLocks/>
          </p:cNvSpPr>
          <p:nvPr/>
        </p:nvSpPr>
        <p:spPr>
          <a:xfrm>
            <a:off x="1038225" y="947738"/>
            <a:ext cx="17145000" cy="766762"/>
          </a:xfrm>
          <a:prstGeom prst="rect">
            <a:avLst/>
          </a:prstGeom>
        </p:spPr>
        <p:txBody>
          <a:bodyPr>
            <a:normAutofit lnSpcReduction="100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5200" b="1" dirty="0">
                <a:latin typeface="Montserrat" pitchFamily="2" charset="77"/>
              </a:rPr>
              <a:t>Provizoriskās projekta izmaksas</a:t>
            </a:r>
            <a:endParaRPr lang="en-US" sz="5200" b="1" dirty="0">
              <a:latin typeface="Montserrat" pitchFamily="2" charset="77"/>
            </a:endParaRPr>
          </a:p>
        </p:txBody>
      </p:sp>
      <p:sp>
        <p:nvSpPr>
          <p:cNvPr id="6" name="TextBox 2">
            <a:extLst>
              <a:ext uri="{FF2B5EF4-FFF2-40B4-BE49-F238E27FC236}">
                <a16:creationId xmlns:a16="http://schemas.microsoft.com/office/drawing/2014/main" id="{B9F8361B-AC56-DE84-6B47-A0E3B097A11D}"/>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10.04.</a:t>
            </a:r>
            <a:r>
              <a:rPr lang="en-US" altLang="lv-LV" sz="1500" dirty="0">
                <a:latin typeface="Montserrat" pitchFamily="2" charset="-70"/>
              </a:rPr>
              <a:t>202</a:t>
            </a:r>
            <a:r>
              <a:rPr lang="lv-LV" altLang="lv-LV" sz="1500" dirty="0">
                <a:latin typeface="Montserrat" pitchFamily="2" charset="-70"/>
              </a:rPr>
              <a:t>4</a:t>
            </a:r>
            <a:r>
              <a:rPr lang="en-US" altLang="lv-LV" sz="1500" dirty="0">
                <a:latin typeface="Montserrat" pitchFamily="2" charset="-70"/>
              </a:rPr>
              <a:t>.</a:t>
            </a:r>
          </a:p>
        </p:txBody>
      </p:sp>
      <p:graphicFrame>
        <p:nvGraphicFramePr>
          <p:cNvPr id="2" name="Tabula 4">
            <a:extLst>
              <a:ext uri="{FF2B5EF4-FFF2-40B4-BE49-F238E27FC236}">
                <a16:creationId xmlns:a16="http://schemas.microsoft.com/office/drawing/2014/main" id="{ABCCC47B-6154-FD4E-11F6-C1E799DAE5AE}"/>
              </a:ext>
            </a:extLst>
          </p:cNvPr>
          <p:cNvGraphicFramePr>
            <a:graphicFrameLocks noGrp="1"/>
          </p:cNvGraphicFramePr>
          <p:nvPr>
            <p:extLst>
              <p:ext uri="{D42A27DB-BD31-4B8C-83A1-F6EECF244321}">
                <p14:modId xmlns:p14="http://schemas.microsoft.com/office/powerpoint/2010/main" val="664061598"/>
              </p:ext>
            </p:extLst>
          </p:nvPr>
        </p:nvGraphicFramePr>
        <p:xfrm>
          <a:off x="685796" y="1652954"/>
          <a:ext cx="16916408" cy="7368540"/>
        </p:xfrm>
        <a:graphic>
          <a:graphicData uri="http://schemas.openxmlformats.org/drawingml/2006/table">
            <a:tbl>
              <a:tblPr firstRow="1" bandRow="1">
                <a:tableStyleId>{5C22544A-7EE6-4342-B048-85BDC9FD1C3A}</a:tableStyleId>
              </a:tblPr>
              <a:tblGrid>
                <a:gridCol w="6858000">
                  <a:extLst>
                    <a:ext uri="{9D8B030D-6E8A-4147-A177-3AD203B41FA5}">
                      <a16:colId xmlns:a16="http://schemas.microsoft.com/office/drawing/2014/main" val="1748399613"/>
                    </a:ext>
                  </a:extLst>
                </a:gridCol>
                <a:gridCol w="1788600">
                  <a:extLst>
                    <a:ext uri="{9D8B030D-6E8A-4147-A177-3AD203B41FA5}">
                      <a16:colId xmlns:a16="http://schemas.microsoft.com/office/drawing/2014/main" val="218054932"/>
                    </a:ext>
                  </a:extLst>
                </a:gridCol>
                <a:gridCol w="2067452">
                  <a:extLst>
                    <a:ext uri="{9D8B030D-6E8A-4147-A177-3AD203B41FA5}">
                      <a16:colId xmlns:a16="http://schemas.microsoft.com/office/drawing/2014/main" val="1907675444"/>
                    </a:ext>
                  </a:extLst>
                </a:gridCol>
                <a:gridCol w="2067452">
                  <a:extLst>
                    <a:ext uri="{9D8B030D-6E8A-4147-A177-3AD203B41FA5}">
                      <a16:colId xmlns:a16="http://schemas.microsoft.com/office/drawing/2014/main" val="1191506023"/>
                    </a:ext>
                  </a:extLst>
                </a:gridCol>
                <a:gridCol w="2067452">
                  <a:extLst>
                    <a:ext uri="{9D8B030D-6E8A-4147-A177-3AD203B41FA5}">
                      <a16:colId xmlns:a16="http://schemas.microsoft.com/office/drawing/2014/main" val="2298509961"/>
                    </a:ext>
                  </a:extLst>
                </a:gridCol>
                <a:gridCol w="2067452">
                  <a:extLst>
                    <a:ext uri="{9D8B030D-6E8A-4147-A177-3AD203B41FA5}">
                      <a16:colId xmlns:a16="http://schemas.microsoft.com/office/drawing/2014/main" val="921627357"/>
                    </a:ext>
                  </a:extLst>
                </a:gridCol>
              </a:tblGrid>
              <a:tr h="370840">
                <a:tc>
                  <a:txBody>
                    <a:bodyPr/>
                    <a:lstStyle/>
                    <a:p>
                      <a:endParaRPr lang="lv-LV" dirty="0"/>
                    </a:p>
                  </a:txBody>
                  <a:tcPr>
                    <a:solidFill>
                      <a:schemeClr val="accent5">
                        <a:lumMod val="50000"/>
                      </a:schemeClr>
                    </a:solidFill>
                  </a:tcPr>
                </a:tc>
                <a:tc>
                  <a:txBody>
                    <a:bodyPr/>
                    <a:lstStyle/>
                    <a:p>
                      <a:pPr algn="ctr"/>
                      <a:r>
                        <a:rPr lang="lv-LV" dirty="0"/>
                        <a:t>Izmaksas 2015.gadā (1200 m)</a:t>
                      </a:r>
                    </a:p>
                  </a:txBody>
                  <a:tcPr anchor="ctr">
                    <a:solidFill>
                      <a:schemeClr val="accent5">
                        <a:lumMod val="50000"/>
                      </a:schemeClr>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lv-LV" dirty="0"/>
                        <a:t>Izmaksas 2024.gadā (1200 m, k=1.45)</a:t>
                      </a:r>
                    </a:p>
                  </a:txBody>
                  <a:tcPr anchor="ctr">
                    <a:solidFill>
                      <a:schemeClr val="accent5">
                        <a:lumMod val="50000"/>
                      </a:schemeClr>
                    </a:solidFill>
                  </a:tcPr>
                </a:tc>
                <a:tc>
                  <a:txBody>
                    <a:bodyPr/>
                    <a:lstStyle/>
                    <a:p>
                      <a:pPr algn="ctr"/>
                      <a:r>
                        <a:rPr lang="lv-LV" dirty="0"/>
                        <a:t>I kārta </a:t>
                      </a:r>
                    </a:p>
                    <a:p>
                      <a:pPr algn="ctr"/>
                      <a:r>
                        <a:rPr lang="lv-LV" dirty="0"/>
                        <a:t>Izmaksas  2024.gadā (600 m)</a:t>
                      </a:r>
                    </a:p>
                  </a:txBody>
                  <a:tcPr>
                    <a:solidFill>
                      <a:schemeClr val="accent5">
                        <a:lumMod val="50000"/>
                      </a:schemeClr>
                    </a:solidFill>
                  </a:tcPr>
                </a:tc>
                <a:tc>
                  <a:txBody>
                    <a:bodyPr/>
                    <a:lstStyle/>
                    <a:p>
                      <a:pPr algn="ctr"/>
                      <a:r>
                        <a:rPr lang="lv-LV" dirty="0"/>
                        <a:t>I un II kārta </a:t>
                      </a:r>
                    </a:p>
                    <a:p>
                      <a:pPr algn="ctr"/>
                      <a:r>
                        <a:rPr lang="lv-LV" dirty="0"/>
                        <a:t>Izmaksas  2024.gadā (800 m)</a:t>
                      </a:r>
                    </a:p>
                  </a:txBody>
                  <a:tcPr>
                    <a:solidFill>
                      <a:schemeClr val="accent5">
                        <a:lumMod val="50000"/>
                      </a:schemeClr>
                    </a:solidFill>
                  </a:tcPr>
                </a:tc>
                <a:tc>
                  <a:txBody>
                    <a:bodyPr/>
                    <a:lstStyle/>
                    <a:p>
                      <a:pPr algn="ctr"/>
                      <a:r>
                        <a:rPr lang="lv-LV" dirty="0"/>
                        <a:t>I – III kārta </a:t>
                      </a:r>
                    </a:p>
                    <a:p>
                      <a:pPr algn="ctr"/>
                      <a:r>
                        <a:rPr lang="lv-LV" dirty="0"/>
                        <a:t>Izmaksas  2024.gadā (950 m)</a:t>
                      </a:r>
                    </a:p>
                  </a:txBody>
                  <a:tcPr>
                    <a:solidFill>
                      <a:schemeClr val="accent5">
                        <a:lumMod val="50000"/>
                      </a:schemeClr>
                    </a:solidFill>
                  </a:tcPr>
                </a:tc>
                <a:extLst>
                  <a:ext uri="{0D108BD9-81ED-4DB2-BD59-A6C34878D82A}">
                    <a16:rowId xmlns:a16="http://schemas.microsoft.com/office/drawing/2014/main" val="965257462"/>
                  </a:ext>
                </a:extLst>
              </a:tr>
              <a:tr h="370840">
                <a:tc>
                  <a:txBody>
                    <a:bodyPr/>
                    <a:lstStyle/>
                    <a:p>
                      <a:pPr algn="l" fontAlgn="ctr"/>
                      <a:r>
                        <a:rPr lang="lv-LV" sz="2800" b="0" i="0" u="none" strike="noStrike" dirty="0">
                          <a:solidFill>
                            <a:srgbClr val="000000"/>
                          </a:solidFill>
                          <a:effectLst/>
                          <a:latin typeface="+mn-lt"/>
                        </a:rPr>
                        <a:t>Ceļu daļa. Lietus ūdens kanalizācija. Apgaismojums un aprīkojums. Inženiertīklu pārbūve.</a:t>
                      </a:r>
                    </a:p>
                  </a:txBody>
                  <a:tcPr marL="7620" marR="7620" marT="7620" marB="0" anchor="ctr"/>
                </a:tc>
                <a:tc>
                  <a:txBody>
                    <a:bodyPr/>
                    <a:lstStyle/>
                    <a:p>
                      <a:pPr algn="r" fontAlgn="ctr"/>
                      <a:r>
                        <a:rPr lang="lv-LV" sz="2800" b="0" i="0" u="none" strike="noStrike" dirty="0">
                          <a:solidFill>
                            <a:srgbClr val="000000"/>
                          </a:solidFill>
                          <a:effectLst/>
                          <a:latin typeface="Calibri" panose="020F0502020204030204" pitchFamily="34" charset="0"/>
                        </a:rPr>
                        <a:t>1 125 512</a:t>
                      </a:r>
                    </a:p>
                  </a:txBody>
                  <a:tcPr marL="7620" marR="7620" marT="7620" marB="0" anchor="ctr"/>
                </a:tc>
                <a:tc>
                  <a:txBody>
                    <a:bodyPr/>
                    <a:lstStyle/>
                    <a:p>
                      <a:pPr algn="r" fontAlgn="ctr"/>
                      <a:r>
                        <a:rPr lang="lv-LV" sz="2800" b="0" i="0" u="none" strike="noStrike" dirty="0">
                          <a:solidFill>
                            <a:srgbClr val="000000"/>
                          </a:solidFill>
                          <a:effectLst/>
                          <a:latin typeface="Calibri" panose="020F0502020204030204" pitchFamily="34" charset="0"/>
                        </a:rPr>
                        <a:t>1 631 992</a:t>
                      </a:r>
                    </a:p>
                  </a:txBody>
                  <a:tcPr marL="7620" marR="7620" marT="7620" marB="0" anchor="ctr"/>
                </a:tc>
                <a:tc>
                  <a:txBody>
                    <a:bodyPr/>
                    <a:lstStyle/>
                    <a:p>
                      <a:pPr algn="r" fontAlgn="ctr"/>
                      <a:r>
                        <a:rPr lang="lv-LV" sz="2800" b="0" i="0" u="none" strike="noStrike" dirty="0">
                          <a:solidFill>
                            <a:srgbClr val="000000"/>
                          </a:solidFill>
                          <a:effectLst/>
                          <a:latin typeface="Calibri" panose="020F0502020204030204" pitchFamily="34" charset="0"/>
                        </a:rPr>
                        <a:t>815 996</a:t>
                      </a:r>
                    </a:p>
                  </a:txBody>
                  <a:tcPr marL="7620" marR="7620" marT="7620" marB="0" anchor="ctr"/>
                </a:tc>
                <a:tc>
                  <a:txBody>
                    <a:bodyPr/>
                    <a:lstStyle/>
                    <a:p>
                      <a:pPr algn="r" fontAlgn="b"/>
                      <a:r>
                        <a:rPr lang="lv-LV" sz="2800" b="0" i="0" u="none" strike="noStrike" dirty="0">
                          <a:solidFill>
                            <a:srgbClr val="000000"/>
                          </a:solidFill>
                          <a:effectLst/>
                          <a:latin typeface="Calibri" panose="020F0502020204030204" pitchFamily="34" charset="0"/>
                        </a:rPr>
                        <a:t>1 087 995</a:t>
                      </a:r>
                    </a:p>
                  </a:txBody>
                  <a:tcPr marL="7620" marR="7620" marT="7620" marB="0" anchor="ctr"/>
                </a:tc>
                <a:tc>
                  <a:txBody>
                    <a:bodyPr/>
                    <a:lstStyle/>
                    <a:p>
                      <a:pPr algn="r" fontAlgn="b"/>
                      <a:r>
                        <a:rPr lang="lv-LV" sz="2800" b="0" i="0" u="none" strike="noStrike" dirty="0">
                          <a:solidFill>
                            <a:srgbClr val="000000"/>
                          </a:solidFill>
                          <a:effectLst/>
                          <a:latin typeface="Calibri" panose="020F0502020204030204" pitchFamily="34" charset="0"/>
                        </a:rPr>
                        <a:t>1 291 994</a:t>
                      </a:r>
                    </a:p>
                  </a:txBody>
                  <a:tcPr marL="7620" marR="7620" marT="7620" marB="0" anchor="ctr"/>
                </a:tc>
                <a:extLst>
                  <a:ext uri="{0D108BD9-81ED-4DB2-BD59-A6C34878D82A}">
                    <a16:rowId xmlns:a16="http://schemas.microsoft.com/office/drawing/2014/main" val="1075540517"/>
                  </a:ext>
                </a:extLst>
              </a:tr>
              <a:tr h="370840">
                <a:tc>
                  <a:txBody>
                    <a:bodyPr/>
                    <a:lstStyle/>
                    <a:p>
                      <a:pPr algn="l" fontAlgn="ctr"/>
                      <a:r>
                        <a:rPr lang="lv-LV" sz="2800" b="0" i="0" u="none" strike="noStrike" dirty="0">
                          <a:solidFill>
                            <a:srgbClr val="000000"/>
                          </a:solidFill>
                          <a:effectLst/>
                          <a:latin typeface="+mn-lt"/>
                        </a:rPr>
                        <a:t>Ūdensapgāde. Sadzīves kanalizācija.</a:t>
                      </a:r>
                    </a:p>
                  </a:txBody>
                  <a:tcPr marL="7620" marR="7620" marT="7620" marB="0" anchor="ctr"/>
                </a:tc>
                <a:tc>
                  <a:txBody>
                    <a:bodyPr/>
                    <a:lstStyle/>
                    <a:p>
                      <a:pPr algn="r" fontAlgn="ctr"/>
                      <a:r>
                        <a:rPr lang="lv-LV" sz="2800" b="0" i="0" u="none" strike="noStrike">
                          <a:solidFill>
                            <a:srgbClr val="000000"/>
                          </a:solidFill>
                          <a:effectLst/>
                          <a:latin typeface="Calibri" panose="020F0502020204030204" pitchFamily="34" charset="0"/>
                        </a:rPr>
                        <a:t>241 640</a:t>
                      </a:r>
                    </a:p>
                  </a:txBody>
                  <a:tcPr marL="7620" marR="7620" marT="7620" marB="0" anchor="ctr"/>
                </a:tc>
                <a:tc>
                  <a:txBody>
                    <a:bodyPr/>
                    <a:lstStyle/>
                    <a:p>
                      <a:pPr algn="r" fontAlgn="ctr"/>
                      <a:r>
                        <a:rPr lang="lv-LV" sz="2800" b="0" i="0" u="none" strike="noStrike" dirty="0">
                          <a:solidFill>
                            <a:srgbClr val="000000"/>
                          </a:solidFill>
                          <a:effectLst/>
                          <a:latin typeface="Calibri" panose="020F0502020204030204" pitchFamily="34" charset="0"/>
                        </a:rPr>
                        <a:t>350 378</a:t>
                      </a:r>
                    </a:p>
                  </a:txBody>
                  <a:tcPr marL="7620" marR="7620" marT="7620" marB="0" anchor="ctr"/>
                </a:tc>
                <a:tc>
                  <a:txBody>
                    <a:bodyPr/>
                    <a:lstStyle/>
                    <a:p>
                      <a:pPr algn="r" fontAlgn="ctr"/>
                      <a:r>
                        <a:rPr lang="lv-LV" sz="2800" b="0" i="0" u="none" strike="noStrike" dirty="0">
                          <a:solidFill>
                            <a:srgbClr val="000000"/>
                          </a:solidFill>
                          <a:effectLst/>
                          <a:latin typeface="Calibri" panose="020F0502020204030204" pitchFamily="34" charset="0"/>
                        </a:rPr>
                        <a:t>20 000</a:t>
                      </a:r>
                    </a:p>
                  </a:txBody>
                  <a:tcPr marL="7620" marR="7620" marT="7620" marB="0" anchor="ctr"/>
                </a:tc>
                <a:tc>
                  <a:txBody>
                    <a:bodyPr/>
                    <a:lstStyle/>
                    <a:p>
                      <a:pPr algn="r" fontAlgn="b"/>
                      <a:r>
                        <a:rPr lang="lv-LV" sz="2800" b="0" i="0" u="none" strike="noStrike">
                          <a:solidFill>
                            <a:srgbClr val="000000"/>
                          </a:solidFill>
                          <a:effectLst/>
                          <a:latin typeface="Calibri" panose="020F0502020204030204" pitchFamily="34" charset="0"/>
                        </a:rPr>
                        <a:t>40 000</a:t>
                      </a:r>
                    </a:p>
                  </a:txBody>
                  <a:tcPr marL="7620" marR="7620" marT="7620" marB="0" anchor="ctr"/>
                </a:tc>
                <a:tc>
                  <a:txBody>
                    <a:bodyPr/>
                    <a:lstStyle/>
                    <a:p>
                      <a:pPr algn="r" fontAlgn="b"/>
                      <a:r>
                        <a:rPr lang="lv-LV" sz="2800" b="0" i="0" u="none" strike="noStrike">
                          <a:solidFill>
                            <a:srgbClr val="000000"/>
                          </a:solidFill>
                          <a:effectLst/>
                          <a:latin typeface="Calibri" panose="020F0502020204030204" pitchFamily="34" charset="0"/>
                        </a:rPr>
                        <a:t>40 000</a:t>
                      </a:r>
                    </a:p>
                  </a:txBody>
                  <a:tcPr marL="7620" marR="7620" marT="7620" marB="0" anchor="ctr"/>
                </a:tc>
                <a:extLst>
                  <a:ext uri="{0D108BD9-81ED-4DB2-BD59-A6C34878D82A}">
                    <a16:rowId xmlns:a16="http://schemas.microsoft.com/office/drawing/2014/main" val="2286672813"/>
                  </a:ext>
                </a:extLst>
              </a:tr>
              <a:tr h="370840">
                <a:tc>
                  <a:txBody>
                    <a:bodyPr/>
                    <a:lstStyle/>
                    <a:p>
                      <a:pPr algn="l" fontAlgn="ctr"/>
                      <a:r>
                        <a:rPr lang="lv-LV" sz="2800" b="1" i="0" u="none" strike="noStrike" dirty="0">
                          <a:solidFill>
                            <a:srgbClr val="000000"/>
                          </a:solidFill>
                          <a:effectLst/>
                          <a:latin typeface="+mn-lt"/>
                        </a:rPr>
                        <a:t>Būvdarbi kopā:</a:t>
                      </a:r>
                    </a:p>
                  </a:txBody>
                  <a:tcPr marL="7620" marR="7620" marT="7620" marB="0" anchor="ctr"/>
                </a:tc>
                <a:tc>
                  <a:txBody>
                    <a:bodyPr/>
                    <a:lstStyle/>
                    <a:p>
                      <a:pPr algn="r" fontAlgn="ctr"/>
                      <a:r>
                        <a:rPr lang="lv-LV" sz="2800" b="1" i="0" u="none" strike="noStrike">
                          <a:solidFill>
                            <a:srgbClr val="000000"/>
                          </a:solidFill>
                          <a:effectLst/>
                          <a:latin typeface="Calibri" panose="020F0502020204030204" pitchFamily="34" charset="0"/>
                        </a:rPr>
                        <a:t>1 367 152</a:t>
                      </a:r>
                    </a:p>
                  </a:txBody>
                  <a:tcPr marL="7620" marR="7620" marT="7620" marB="0" anchor="ctr"/>
                </a:tc>
                <a:tc>
                  <a:txBody>
                    <a:bodyPr/>
                    <a:lstStyle/>
                    <a:p>
                      <a:pPr algn="r" fontAlgn="ctr"/>
                      <a:r>
                        <a:rPr lang="lv-LV" sz="2800" b="1" i="0" u="none" strike="noStrike">
                          <a:solidFill>
                            <a:srgbClr val="000000"/>
                          </a:solidFill>
                          <a:effectLst/>
                          <a:latin typeface="Calibri" panose="020F0502020204030204" pitchFamily="34" charset="0"/>
                        </a:rPr>
                        <a:t>1 982 370</a:t>
                      </a:r>
                    </a:p>
                  </a:txBody>
                  <a:tcPr marL="7620" marR="7620" marT="7620" marB="0" anchor="ctr"/>
                </a:tc>
                <a:tc>
                  <a:txBody>
                    <a:bodyPr/>
                    <a:lstStyle/>
                    <a:p>
                      <a:pPr algn="r" fontAlgn="ctr"/>
                      <a:r>
                        <a:rPr lang="lv-LV" sz="2800" b="1" i="0" u="none" strike="noStrike" dirty="0">
                          <a:solidFill>
                            <a:srgbClr val="000000"/>
                          </a:solidFill>
                          <a:effectLst/>
                          <a:latin typeface="Calibri" panose="020F0502020204030204" pitchFamily="34" charset="0"/>
                        </a:rPr>
                        <a:t>835 996</a:t>
                      </a:r>
                    </a:p>
                  </a:txBody>
                  <a:tcPr marL="7620" marR="7620" marT="7620" marB="0" anchor="ctr"/>
                </a:tc>
                <a:tc>
                  <a:txBody>
                    <a:bodyPr/>
                    <a:lstStyle/>
                    <a:p>
                      <a:pPr algn="r" fontAlgn="b"/>
                      <a:r>
                        <a:rPr lang="lv-LV" sz="2800" b="1" i="0" u="none" strike="noStrike">
                          <a:solidFill>
                            <a:srgbClr val="000000"/>
                          </a:solidFill>
                          <a:effectLst/>
                          <a:latin typeface="Calibri" panose="020F0502020204030204" pitchFamily="34" charset="0"/>
                        </a:rPr>
                        <a:t>1 127 995</a:t>
                      </a:r>
                    </a:p>
                  </a:txBody>
                  <a:tcPr marL="7620" marR="7620" marT="7620" marB="0" anchor="ctr"/>
                </a:tc>
                <a:tc>
                  <a:txBody>
                    <a:bodyPr/>
                    <a:lstStyle/>
                    <a:p>
                      <a:pPr algn="r" fontAlgn="b"/>
                      <a:r>
                        <a:rPr lang="lv-LV" sz="2800" b="1" i="0" u="none" strike="noStrike">
                          <a:solidFill>
                            <a:srgbClr val="000000"/>
                          </a:solidFill>
                          <a:effectLst/>
                          <a:latin typeface="Calibri" panose="020F0502020204030204" pitchFamily="34" charset="0"/>
                        </a:rPr>
                        <a:t>1 331 994</a:t>
                      </a:r>
                    </a:p>
                  </a:txBody>
                  <a:tcPr marL="7620" marR="7620" marT="7620" marB="0" anchor="ctr"/>
                </a:tc>
                <a:extLst>
                  <a:ext uri="{0D108BD9-81ED-4DB2-BD59-A6C34878D82A}">
                    <a16:rowId xmlns:a16="http://schemas.microsoft.com/office/drawing/2014/main" val="709046209"/>
                  </a:ext>
                </a:extLst>
              </a:tr>
              <a:tr h="370840">
                <a:tc>
                  <a:txBody>
                    <a:bodyPr/>
                    <a:lstStyle/>
                    <a:p>
                      <a:pPr algn="l" fontAlgn="ctr"/>
                      <a:r>
                        <a:rPr lang="lv-LV" sz="2800" b="0" i="0" u="none" strike="noStrike">
                          <a:solidFill>
                            <a:srgbClr val="000000"/>
                          </a:solidFill>
                          <a:effectLst/>
                          <a:latin typeface="+mn-lt"/>
                        </a:rPr>
                        <a:t>Būvprojekta izstrāde. 2%</a:t>
                      </a:r>
                    </a:p>
                  </a:txBody>
                  <a:tcPr marL="7620" marR="7620" marT="7620" marB="0" anchor="ctr"/>
                </a:tc>
                <a:tc>
                  <a:txBody>
                    <a:bodyPr/>
                    <a:lstStyle/>
                    <a:p>
                      <a:pPr algn="r" fontAlgn="ctr"/>
                      <a:r>
                        <a:rPr lang="lv-LV" sz="2800" b="0" i="0" u="none" strike="noStrike">
                          <a:solidFill>
                            <a:srgbClr val="000000"/>
                          </a:solidFill>
                          <a:effectLst/>
                          <a:latin typeface="Calibri" panose="020F0502020204030204" pitchFamily="34" charset="0"/>
                        </a:rPr>
                        <a:t>27 343</a:t>
                      </a:r>
                    </a:p>
                  </a:txBody>
                  <a:tcPr marL="7620" marR="7620" marT="7620" marB="0" anchor="ctr"/>
                </a:tc>
                <a:tc>
                  <a:txBody>
                    <a:bodyPr/>
                    <a:lstStyle/>
                    <a:p>
                      <a:pPr algn="r" fontAlgn="ctr"/>
                      <a:r>
                        <a:rPr lang="lv-LV" sz="2800" b="0" i="0" u="none" strike="noStrike">
                          <a:solidFill>
                            <a:srgbClr val="000000"/>
                          </a:solidFill>
                          <a:effectLst/>
                          <a:latin typeface="Calibri" panose="020F0502020204030204" pitchFamily="34" charset="0"/>
                        </a:rPr>
                        <a:t>39 647</a:t>
                      </a:r>
                    </a:p>
                  </a:txBody>
                  <a:tcPr marL="7620" marR="7620" marT="7620" marB="0" anchor="ctr"/>
                </a:tc>
                <a:tc>
                  <a:txBody>
                    <a:bodyPr/>
                    <a:lstStyle/>
                    <a:p>
                      <a:pPr algn="r" fontAlgn="ctr"/>
                      <a:r>
                        <a:rPr lang="lv-LV" sz="2800" b="0" i="0" u="none" strike="noStrike" dirty="0">
                          <a:solidFill>
                            <a:srgbClr val="000000"/>
                          </a:solidFill>
                          <a:effectLst/>
                          <a:latin typeface="Calibri" panose="020F0502020204030204" pitchFamily="34" charset="0"/>
                        </a:rPr>
                        <a:t>16 720</a:t>
                      </a:r>
                    </a:p>
                  </a:txBody>
                  <a:tcPr marL="7620" marR="7620" marT="7620" marB="0" anchor="ctr"/>
                </a:tc>
                <a:tc>
                  <a:txBody>
                    <a:bodyPr/>
                    <a:lstStyle/>
                    <a:p>
                      <a:pPr algn="r" fontAlgn="b"/>
                      <a:r>
                        <a:rPr lang="lv-LV" sz="2800" b="0" i="0" u="none" strike="noStrike">
                          <a:solidFill>
                            <a:srgbClr val="000000"/>
                          </a:solidFill>
                          <a:effectLst/>
                          <a:latin typeface="Calibri" panose="020F0502020204030204" pitchFamily="34" charset="0"/>
                        </a:rPr>
                        <a:t>22 560</a:t>
                      </a:r>
                    </a:p>
                  </a:txBody>
                  <a:tcPr marL="7620" marR="7620" marT="7620" marB="0" anchor="ctr"/>
                </a:tc>
                <a:tc>
                  <a:txBody>
                    <a:bodyPr/>
                    <a:lstStyle/>
                    <a:p>
                      <a:pPr algn="r" fontAlgn="b"/>
                      <a:r>
                        <a:rPr lang="lv-LV" sz="2800" b="0" i="0" u="none" strike="noStrike">
                          <a:solidFill>
                            <a:srgbClr val="000000"/>
                          </a:solidFill>
                          <a:effectLst/>
                          <a:latin typeface="Calibri" panose="020F0502020204030204" pitchFamily="34" charset="0"/>
                        </a:rPr>
                        <a:t>26 640</a:t>
                      </a:r>
                    </a:p>
                  </a:txBody>
                  <a:tcPr marL="7620" marR="7620" marT="7620" marB="0" anchor="ctr"/>
                </a:tc>
                <a:extLst>
                  <a:ext uri="{0D108BD9-81ED-4DB2-BD59-A6C34878D82A}">
                    <a16:rowId xmlns:a16="http://schemas.microsoft.com/office/drawing/2014/main" val="221813170"/>
                  </a:ext>
                </a:extLst>
              </a:tr>
              <a:tr h="370840">
                <a:tc>
                  <a:txBody>
                    <a:bodyPr/>
                    <a:lstStyle/>
                    <a:p>
                      <a:pPr algn="l" fontAlgn="ctr"/>
                      <a:r>
                        <a:rPr lang="lv-LV" sz="2800" b="0" i="0" u="none" strike="noStrike" dirty="0">
                          <a:solidFill>
                            <a:srgbClr val="000000"/>
                          </a:solidFill>
                          <a:effectLst/>
                          <a:latin typeface="+mn-lt"/>
                        </a:rPr>
                        <a:t>Ekspertīze. 0,3%</a:t>
                      </a:r>
                    </a:p>
                  </a:txBody>
                  <a:tcPr marL="7620" marR="7620" marT="7620" marB="0" anchor="ctr"/>
                </a:tc>
                <a:tc>
                  <a:txBody>
                    <a:bodyPr/>
                    <a:lstStyle/>
                    <a:p>
                      <a:pPr algn="r" fontAlgn="ctr"/>
                      <a:r>
                        <a:rPr lang="lv-LV" sz="2800" b="0" i="0" u="none" strike="noStrike">
                          <a:solidFill>
                            <a:srgbClr val="000000"/>
                          </a:solidFill>
                          <a:effectLst/>
                          <a:latin typeface="Calibri" panose="020F0502020204030204" pitchFamily="34" charset="0"/>
                        </a:rPr>
                        <a:t>4 101</a:t>
                      </a:r>
                    </a:p>
                  </a:txBody>
                  <a:tcPr marL="7620" marR="7620" marT="7620" marB="0" anchor="ctr"/>
                </a:tc>
                <a:tc>
                  <a:txBody>
                    <a:bodyPr/>
                    <a:lstStyle/>
                    <a:p>
                      <a:pPr algn="r" fontAlgn="ctr"/>
                      <a:r>
                        <a:rPr lang="lv-LV" sz="2800" b="0" i="0" u="none" strike="noStrike" dirty="0">
                          <a:solidFill>
                            <a:srgbClr val="000000"/>
                          </a:solidFill>
                          <a:effectLst/>
                          <a:latin typeface="Calibri" panose="020F0502020204030204" pitchFamily="34" charset="0"/>
                        </a:rPr>
                        <a:t>5 947</a:t>
                      </a:r>
                    </a:p>
                  </a:txBody>
                  <a:tcPr marL="7620" marR="7620" marT="7620" marB="0" anchor="ctr"/>
                </a:tc>
                <a:tc>
                  <a:txBody>
                    <a:bodyPr/>
                    <a:lstStyle/>
                    <a:p>
                      <a:pPr algn="r" fontAlgn="ctr"/>
                      <a:r>
                        <a:rPr lang="lv-LV" sz="2800" b="0" i="0" u="none" strike="noStrike" dirty="0">
                          <a:solidFill>
                            <a:srgbClr val="000000"/>
                          </a:solidFill>
                          <a:effectLst/>
                          <a:latin typeface="Calibri" panose="020F0502020204030204" pitchFamily="34" charset="0"/>
                        </a:rPr>
                        <a:t> </a:t>
                      </a:r>
                    </a:p>
                  </a:txBody>
                  <a:tcPr marL="7620" marR="7620" marT="7620" marB="0" anchor="ctr"/>
                </a:tc>
                <a:tc>
                  <a:txBody>
                    <a:bodyPr/>
                    <a:lstStyle/>
                    <a:p>
                      <a:pPr algn="r" fontAlgn="b"/>
                      <a:r>
                        <a:rPr lang="lv-LV" sz="2800" b="0" i="0" u="none" strike="noStrike">
                          <a:solidFill>
                            <a:srgbClr val="000000"/>
                          </a:solidFill>
                          <a:effectLst/>
                          <a:latin typeface="Calibri" panose="020F0502020204030204" pitchFamily="34" charset="0"/>
                        </a:rPr>
                        <a:t> </a:t>
                      </a:r>
                    </a:p>
                  </a:txBody>
                  <a:tcPr marL="7620" marR="7620" marT="7620" marB="0" anchor="ctr"/>
                </a:tc>
                <a:tc>
                  <a:txBody>
                    <a:bodyPr/>
                    <a:lstStyle/>
                    <a:p>
                      <a:pPr algn="r" fontAlgn="b"/>
                      <a:r>
                        <a:rPr lang="lv-LV" sz="2800" b="0" i="0" u="none" strike="noStrike">
                          <a:solidFill>
                            <a:srgbClr val="000000"/>
                          </a:solidFill>
                          <a:effectLst/>
                          <a:latin typeface="Calibri" panose="020F0502020204030204" pitchFamily="34" charset="0"/>
                        </a:rPr>
                        <a:t> </a:t>
                      </a:r>
                    </a:p>
                  </a:txBody>
                  <a:tcPr marL="7620" marR="7620" marT="7620" marB="0" anchor="ctr"/>
                </a:tc>
                <a:extLst>
                  <a:ext uri="{0D108BD9-81ED-4DB2-BD59-A6C34878D82A}">
                    <a16:rowId xmlns:a16="http://schemas.microsoft.com/office/drawing/2014/main" val="3147164588"/>
                  </a:ext>
                </a:extLst>
              </a:tr>
              <a:tr h="370840">
                <a:tc>
                  <a:txBody>
                    <a:bodyPr/>
                    <a:lstStyle/>
                    <a:p>
                      <a:pPr algn="l" fontAlgn="ctr"/>
                      <a:r>
                        <a:rPr lang="lv-LV" sz="2800" b="0" i="0" u="none" strike="noStrike" dirty="0">
                          <a:solidFill>
                            <a:srgbClr val="000000"/>
                          </a:solidFill>
                          <a:effectLst/>
                          <a:latin typeface="+mn-lt"/>
                        </a:rPr>
                        <a:t>Būvuzraudzība. 1%</a:t>
                      </a:r>
                    </a:p>
                  </a:txBody>
                  <a:tcPr marL="7620" marR="7620" marT="7620" marB="0" anchor="ctr"/>
                </a:tc>
                <a:tc>
                  <a:txBody>
                    <a:bodyPr/>
                    <a:lstStyle/>
                    <a:p>
                      <a:pPr algn="r" fontAlgn="ctr"/>
                      <a:r>
                        <a:rPr lang="lv-LV" sz="2800" b="0" i="0" u="none" strike="noStrike">
                          <a:solidFill>
                            <a:srgbClr val="000000"/>
                          </a:solidFill>
                          <a:effectLst/>
                          <a:latin typeface="Calibri" panose="020F0502020204030204" pitchFamily="34" charset="0"/>
                        </a:rPr>
                        <a:t>13 672</a:t>
                      </a:r>
                    </a:p>
                  </a:txBody>
                  <a:tcPr marL="7620" marR="7620" marT="7620" marB="0" anchor="ctr"/>
                </a:tc>
                <a:tc>
                  <a:txBody>
                    <a:bodyPr/>
                    <a:lstStyle/>
                    <a:p>
                      <a:pPr algn="r" fontAlgn="ctr"/>
                      <a:r>
                        <a:rPr lang="lv-LV" sz="2800" b="0" i="0" u="none" strike="noStrike">
                          <a:solidFill>
                            <a:srgbClr val="000000"/>
                          </a:solidFill>
                          <a:effectLst/>
                          <a:latin typeface="Calibri" panose="020F0502020204030204" pitchFamily="34" charset="0"/>
                        </a:rPr>
                        <a:t>19 824</a:t>
                      </a:r>
                    </a:p>
                  </a:txBody>
                  <a:tcPr marL="7620" marR="7620" marT="7620" marB="0" anchor="ctr"/>
                </a:tc>
                <a:tc>
                  <a:txBody>
                    <a:bodyPr/>
                    <a:lstStyle/>
                    <a:p>
                      <a:pPr algn="r" fontAlgn="ctr"/>
                      <a:r>
                        <a:rPr lang="lv-LV" sz="2800" b="0" i="0" u="none" strike="noStrike" dirty="0">
                          <a:solidFill>
                            <a:srgbClr val="000000"/>
                          </a:solidFill>
                          <a:effectLst/>
                          <a:latin typeface="Calibri" panose="020F0502020204030204" pitchFamily="34" charset="0"/>
                        </a:rPr>
                        <a:t>8 360</a:t>
                      </a:r>
                    </a:p>
                  </a:txBody>
                  <a:tcPr marL="7620" marR="7620" marT="7620" marB="0" anchor="ctr"/>
                </a:tc>
                <a:tc>
                  <a:txBody>
                    <a:bodyPr/>
                    <a:lstStyle/>
                    <a:p>
                      <a:pPr algn="r" fontAlgn="b"/>
                      <a:r>
                        <a:rPr lang="lv-LV" sz="2800" b="0" i="0" u="none" strike="noStrike">
                          <a:solidFill>
                            <a:srgbClr val="000000"/>
                          </a:solidFill>
                          <a:effectLst/>
                          <a:latin typeface="Calibri" panose="020F0502020204030204" pitchFamily="34" charset="0"/>
                        </a:rPr>
                        <a:t>11 280</a:t>
                      </a:r>
                    </a:p>
                  </a:txBody>
                  <a:tcPr marL="7620" marR="7620" marT="7620" marB="0" anchor="ctr"/>
                </a:tc>
                <a:tc>
                  <a:txBody>
                    <a:bodyPr/>
                    <a:lstStyle/>
                    <a:p>
                      <a:pPr algn="r" fontAlgn="b"/>
                      <a:r>
                        <a:rPr lang="lv-LV" sz="2800" b="0" i="0" u="none" strike="noStrike">
                          <a:solidFill>
                            <a:srgbClr val="000000"/>
                          </a:solidFill>
                          <a:effectLst/>
                          <a:latin typeface="Calibri" panose="020F0502020204030204" pitchFamily="34" charset="0"/>
                        </a:rPr>
                        <a:t>13 320</a:t>
                      </a:r>
                    </a:p>
                  </a:txBody>
                  <a:tcPr marL="7620" marR="7620" marT="7620" marB="0" anchor="ctr"/>
                </a:tc>
                <a:extLst>
                  <a:ext uri="{0D108BD9-81ED-4DB2-BD59-A6C34878D82A}">
                    <a16:rowId xmlns:a16="http://schemas.microsoft.com/office/drawing/2014/main" val="1391394183"/>
                  </a:ext>
                </a:extLst>
              </a:tr>
              <a:tr h="370840">
                <a:tc>
                  <a:txBody>
                    <a:bodyPr/>
                    <a:lstStyle/>
                    <a:p>
                      <a:pPr algn="l" fontAlgn="ctr"/>
                      <a:r>
                        <a:rPr lang="lv-LV" sz="2800" b="0" i="0" u="none" strike="noStrike" dirty="0">
                          <a:solidFill>
                            <a:srgbClr val="000000"/>
                          </a:solidFill>
                          <a:effectLst/>
                          <a:latin typeface="+mn-lt"/>
                        </a:rPr>
                        <a:t>Autoruzraudzība. 0,5%</a:t>
                      </a:r>
                    </a:p>
                  </a:txBody>
                  <a:tcPr marL="7620" marR="7620" marT="7620" marB="0" anchor="ctr"/>
                </a:tc>
                <a:tc>
                  <a:txBody>
                    <a:bodyPr/>
                    <a:lstStyle/>
                    <a:p>
                      <a:pPr algn="r" fontAlgn="ctr"/>
                      <a:r>
                        <a:rPr lang="lv-LV" sz="2800" b="0" i="0" u="none" strike="noStrike">
                          <a:solidFill>
                            <a:srgbClr val="000000"/>
                          </a:solidFill>
                          <a:effectLst/>
                          <a:latin typeface="Calibri" panose="020F0502020204030204" pitchFamily="34" charset="0"/>
                        </a:rPr>
                        <a:t>6 836</a:t>
                      </a:r>
                    </a:p>
                  </a:txBody>
                  <a:tcPr marL="7620" marR="7620" marT="7620" marB="0" anchor="ctr"/>
                </a:tc>
                <a:tc>
                  <a:txBody>
                    <a:bodyPr/>
                    <a:lstStyle/>
                    <a:p>
                      <a:pPr algn="r" fontAlgn="ctr"/>
                      <a:r>
                        <a:rPr lang="lv-LV" sz="2800" b="0" i="0" u="none" strike="noStrike">
                          <a:solidFill>
                            <a:srgbClr val="000000"/>
                          </a:solidFill>
                          <a:effectLst/>
                          <a:latin typeface="Calibri" panose="020F0502020204030204" pitchFamily="34" charset="0"/>
                        </a:rPr>
                        <a:t>9 912</a:t>
                      </a:r>
                    </a:p>
                  </a:txBody>
                  <a:tcPr marL="7620" marR="7620" marT="7620" marB="0" anchor="ctr"/>
                </a:tc>
                <a:tc>
                  <a:txBody>
                    <a:bodyPr/>
                    <a:lstStyle/>
                    <a:p>
                      <a:pPr algn="r" fontAlgn="ctr"/>
                      <a:r>
                        <a:rPr lang="lv-LV" sz="2800" b="0" i="0" u="none" strike="noStrike">
                          <a:solidFill>
                            <a:srgbClr val="000000"/>
                          </a:solidFill>
                          <a:effectLst/>
                          <a:latin typeface="Calibri" panose="020F0502020204030204" pitchFamily="34" charset="0"/>
                        </a:rPr>
                        <a:t>4 180</a:t>
                      </a:r>
                    </a:p>
                  </a:txBody>
                  <a:tcPr marL="7620" marR="7620" marT="7620" marB="0" anchor="ctr"/>
                </a:tc>
                <a:tc>
                  <a:txBody>
                    <a:bodyPr/>
                    <a:lstStyle/>
                    <a:p>
                      <a:pPr algn="r" fontAlgn="b"/>
                      <a:r>
                        <a:rPr lang="lv-LV" sz="2800" b="0" i="0" u="none" strike="noStrike" dirty="0">
                          <a:solidFill>
                            <a:srgbClr val="000000"/>
                          </a:solidFill>
                          <a:effectLst/>
                          <a:latin typeface="Calibri" panose="020F0502020204030204" pitchFamily="34" charset="0"/>
                        </a:rPr>
                        <a:t>5 640</a:t>
                      </a:r>
                    </a:p>
                  </a:txBody>
                  <a:tcPr marL="7620" marR="7620" marT="7620" marB="0" anchor="ctr"/>
                </a:tc>
                <a:tc>
                  <a:txBody>
                    <a:bodyPr/>
                    <a:lstStyle/>
                    <a:p>
                      <a:pPr algn="r" fontAlgn="b"/>
                      <a:r>
                        <a:rPr lang="lv-LV" sz="2800" b="0" i="0" u="none" strike="noStrike">
                          <a:solidFill>
                            <a:srgbClr val="000000"/>
                          </a:solidFill>
                          <a:effectLst/>
                          <a:latin typeface="Calibri" panose="020F0502020204030204" pitchFamily="34" charset="0"/>
                        </a:rPr>
                        <a:t>6 660</a:t>
                      </a:r>
                    </a:p>
                  </a:txBody>
                  <a:tcPr marL="7620" marR="7620" marT="7620" marB="0" anchor="ctr"/>
                </a:tc>
                <a:extLst>
                  <a:ext uri="{0D108BD9-81ED-4DB2-BD59-A6C34878D82A}">
                    <a16:rowId xmlns:a16="http://schemas.microsoft.com/office/drawing/2014/main" val="3934211403"/>
                  </a:ext>
                </a:extLst>
              </a:tr>
              <a:tr h="370840">
                <a:tc>
                  <a:txBody>
                    <a:bodyPr/>
                    <a:lstStyle/>
                    <a:p>
                      <a:pPr algn="l" fontAlgn="b"/>
                      <a:r>
                        <a:rPr lang="lv-LV" sz="2800" b="1" i="0" u="none" strike="noStrike" dirty="0">
                          <a:solidFill>
                            <a:srgbClr val="000000"/>
                          </a:solidFill>
                          <a:effectLst/>
                          <a:latin typeface="+mn-lt"/>
                        </a:rPr>
                        <a:t>Projektēšana /Būvuzraudzība kopā:</a:t>
                      </a:r>
                    </a:p>
                  </a:txBody>
                  <a:tcPr marL="7620" marR="7620" marT="7620" marB="0" anchor="b"/>
                </a:tc>
                <a:tc>
                  <a:txBody>
                    <a:bodyPr/>
                    <a:lstStyle/>
                    <a:p>
                      <a:pPr algn="r" fontAlgn="b"/>
                      <a:r>
                        <a:rPr lang="lv-LV" sz="2800" b="1" i="0" u="none" strike="noStrike">
                          <a:solidFill>
                            <a:srgbClr val="000000"/>
                          </a:solidFill>
                          <a:effectLst/>
                          <a:latin typeface="Calibri" panose="020F0502020204030204" pitchFamily="34" charset="0"/>
                        </a:rPr>
                        <a:t>51 952</a:t>
                      </a:r>
                    </a:p>
                  </a:txBody>
                  <a:tcPr marL="7620" marR="7620" marT="7620" marB="0" anchor="ctr"/>
                </a:tc>
                <a:tc>
                  <a:txBody>
                    <a:bodyPr/>
                    <a:lstStyle/>
                    <a:p>
                      <a:pPr algn="r" fontAlgn="b"/>
                      <a:r>
                        <a:rPr lang="lv-LV" sz="2800" b="1" i="0" u="none" strike="noStrike">
                          <a:solidFill>
                            <a:srgbClr val="000000"/>
                          </a:solidFill>
                          <a:effectLst/>
                          <a:latin typeface="Calibri" panose="020F0502020204030204" pitchFamily="34" charset="0"/>
                        </a:rPr>
                        <a:t>75 330</a:t>
                      </a:r>
                    </a:p>
                  </a:txBody>
                  <a:tcPr marL="7620" marR="7620" marT="7620" marB="0" anchor="ctr"/>
                </a:tc>
                <a:tc>
                  <a:txBody>
                    <a:bodyPr/>
                    <a:lstStyle/>
                    <a:p>
                      <a:pPr algn="r" fontAlgn="b"/>
                      <a:r>
                        <a:rPr lang="lv-LV" sz="2800" b="1" i="0" u="none" strike="noStrike">
                          <a:solidFill>
                            <a:srgbClr val="000000"/>
                          </a:solidFill>
                          <a:effectLst/>
                          <a:latin typeface="Calibri" panose="020F0502020204030204" pitchFamily="34" charset="0"/>
                        </a:rPr>
                        <a:t>29 260</a:t>
                      </a:r>
                    </a:p>
                  </a:txBody>
                  <a:tcPr marL="7620" marR="7620" marT="7620" marB="0" anchor="ctr"/>
                </a:tc>
                <a:tc>
                  <a:txBody>
                    <a:bodyPr/>
                    <a:lstStyle/>
                    <a:p>
                      <a:pPr algn="r" fontAlgn="b"/>
                      <a:r>
                        <a:rPr lang="lv-LV" sz="2800" b="1" i="0" u="none" strike="noStrike" dirty="0">
                          <a:solidFill>
                            <a:srgbClr val="000000"/>
                          </a:solidFill>
                          <a:effectLst/>
                          <a:latin typeface="Calibri" panose="020F0502020204030204" pitchFamily="34" charset="0"/>
                        </a:rPr>
                        <a:t>39 480</a:t>
                      </a:r>
                    </a:p>
                  </a:txBody>
                  <a:tcPr marL="7620" marR="7620" marT="7620" marB="0" anchor="ctr"/>
                </a:tc>
                <a:tc>
                  <a:txBody>
                    <a:bodyPr/>
                    <a:lstStyle/>
                    <a:p>
                      <a:pPr algn="r" fontAlgn="b"/>
                      <a:r>
                        <a:rPr lang="lv-LV" sz="2800" b="1" i="0" u="none" strike="noStrike">
                          <a:solidFill>
                            <a:srgbClr val="000000"/>
                          </a:solidFill>
                          <a:effectLst/>
                          <a:latin typeface="Calibri" panose="020F0502020204030204" pitchFamily="34" charset="0"/>
                        </a:rPr>
                        <a:t>46 620</a:t>
                      </a:r>
                    </a:p>
                  </a:txBody>
                  <a:tcPr marL="7620" marR="7620" marT="7620" marB="0" anchor="ctr"/>
                </a:tc>
                <a:extLst>
                  <a:ext uri="{0D108BD9-81ED-4DB2-BD59-A6C34878D82A}">
                    <a16:rowId xmlns:a16="http://schemas.microsoft.com/office/drawing/2014/main" val="781571469"/>
                  </a:ext>
                </a:extLst>
              </a:tr>
              <a:tr h="370840">
                <a:tc>
                  <a:txBody>
                    <a:bodyPr/>
                    <a:lstStyle/>
                    <a:p>
                      <a:pPr algn="l" fontAlgn="b"/>
                      <a:r>
                        <a:rPr lang="lv-LV" sz="2800" b="1" i="0" u="none" strike="noStrike" dirty="0">
                          <a:solidFill>
                            <a:srgbClr val="000000"/>
                          </a:solidFill>
                          <a:effectLst/>
                          <a:latin typeface="+mn-lt"/>
                        </a:rPr>
                        <a:t>Kopā būvdarbi, projektēšana, būvuzraudzība:</a:t>
                      </a:r>
                    </a:p>
                  </a:txBody>
                  <a:tcPr marL="7620" marR="7620" marT="7620" marB="0" anchor="b"/>
                </a:tc>
                <a:tc>
                  <a:txBody>
                    <a:bodyPr/>
                    <a:lstStyle/>
                    <a:p>
                      <a:pPr algn="r" fontAlgn="b"/>
                      <a:r>
                        <a:rPr lang="lv-LV" sz="2800" b="1" i="0" u="none" strike="noStrike">
                          <a:solidFill>
                            <a:srgbClr val="000000"/>
                          </a:solidFill>
                          <a:effectLst/>
                          <a:latin typeface="Calibri" panose="020F0502020204030204" pitchFamily="34" charset="0"/>
                        </a:rPr>
                        <a:t>1 419 103</a:t>
                      </a:r>
                    </a:p>
                  </a:txBody>
                  <a:tcPr marL="7620" marR="7620" marT="7620" marB="0" anchor="ctr"/>
                </a:tc>
                <a:tc>
                  <a:txBody>
                    <a:bodyPr/>
                    <a:lstStyle/>
                    <a:p>
                      <a:pPr algn="r" fontAlgn="b"/>
                      <a:r>
                        <a:rPr lang="lv-LV" sz="2800" b="1" i="0" u="none" strike="noStrike">
                          <a:solidFill>
                            <a:srgbClr val="000000"/>
                          </a:solidFill>
                          <a:effectLst/>
                          <a:latin typeface="Calibri" panose="020F0502020204030204" pitchFamily="34" charset="0"/>
                        </a:rPr>
                        <a:t>2 057 700</a:t>
                      </a:r>
                    </a:p>
                  </a:txBody>
                  <a:tcPr marL="7620" marR="7620" marT="7620" marB="0" anchor="ctr"/>
                </a:tc>
                <a:tc>
                  <a:txBody>
                    <a:bodyPr/>
                    <a:lstStyle/>
                    <a:p>
                      <a:pPr algn="r" fontAlgn="b"/>
                      <a:r>
                        <a:rPr lang="lv-LV" sz="2800" b="1" i="0" u="none" strike="noStrike">
                          <a:solidFill>
                            <a:srgbClr val="000000"/>
                          </a:solidFill>
                          <a:effectLst/>
                          <a:latin typeface="Calibri" panose="020F0502020204030204" pitchFamily="34" charset="0"/>
                        </a:rPr>
                        <a:t>865 256</a:t>
                      </a:r>
                    </a:p>
                  </a:txBody>
                  <a:tcPr marL="7620" marR="7620" marT="7620" marB="0" anchor="ctr"/>
                </a:tc>
                <a:tc>
                  <a:txBody>
                    <a:bodyPr/>
                    <a:lstStyle/>
                    <a:p>
                      <a:pPr algn="r" fontAlgn="b"/>
                      <a:r>
                        <a:rPr lang="lv-LV" sz="2800" b="1" i="0" u="none" strike="noStrike" dirty="0">
                          <a:solidFill>
                            <a:srgbClr val="000000"/>
                          </a:solidFill>
                          <a:effectLst/>
                          <a:latin typeface="Calibri" panose="020F0502020204030204" pitchFamily="34" charset="0"/>
                        </a:rPr>
                        <a:t>1 167 475</a:t>
                      </a:r>
                    </a:p>
                  </a:txBody>
                  <a:tcPr marL="7620" marR="7620" marT="7620" marB="0" anchor="ctr"/>
                </a:tc>
                <a:tc>
                  <a:txBody>
                    <a:bodyPr/>
                    <a:lstStyle/>
                    <a:p>
                      <a:pPr algn="r" fontAlgn="b"/>
                      <a:r>
                        <a:rPr lang="lv-LV" sz="2800" b="1" i="0" u="none" strike="noStrike" dirty="0">
                          <a:solidFill>
                            <a:srgbClr val="000000"/>
                          </a:solidFill>
                          <a:effectLst/>
                          <a:latin typeface="Calibri" panose="020F0502020204030204" pitchFamily="34" charset="0"/>
                        </a:rPr>
                        <a:t>1 378 614</a:t>
                      </a:r>
                    </a:p>
                  </a:txBody>
                  <a:tcPr marL="7620" marR="7620" marT="7620" marB="0" anchor="ctr"/>
                </a:tc>
                <a:extLst>
                  <a:ext uri="{0D108BD9-81ED-4DB2-BD59-A6C34878D82A}">
                    <a16:rowId xmlns:a16="http://schemas.microsoft.com/office/drawing/2014/main" val="3972275450"/>
                  </a:ext>
                </a:extLst>
              </a:tr>
              <a:tr h="370840">
                <a:tc>
                  <a:txBody>
                    <a:bodyPr/>
                    <a:lstStyle/>
                    <a:p>
                      <a:pPr algn="l" fontAlgn="b"/>
                      <a:r>
                        <a:rPr lang="lv-LV" sz="2800" b="0" i="0" u="none" strike="noStrike" dirty="0">
                          <a:solidFill>
                            <a:srgbClr val="000000"/>
                          </a:solidFill>
                          <a:effectLst/>
                          <a:latin typeface="+mn-lt"/>
                        </a:rPr>
                        <a:t>PVN</a:t>
                      </a:r>
                    </a:p>
                  </a:txBody>
                  <a:tcPr marL="7620" marR="7620" marT="7620" marB="0" anchor="b"/>
                </a:tc>
                <a:tc>
                  <a:txBody>
                    <a:bodyPr/>
                    <a:lstStyle/>
                    <a:p>
                      <a:pPr algn="r" fontAlgn="b"/>
                      <a:r>
                        <a:rPr lang="lv-LV" sz="2800" b="0" i="0" u="none" strike="noStrike">
                          <a:solidFill>
                            <a:srgbClr val="000000"/>
                          </a:solidFill>
                          <a:effectLst/>
                          <a:latin typeface="Calibri" panose="020F0502020204030204" pitchFamily="34" charset="0"/>
                        </a:rPr>
                        <a:t>298 011</a:t>
                      </a:r>
                    </a:p>
                  </a:txBody>
                  <a:tcPr marL="7620" marR="7620" marT="7620" marB="0" anchor="ctr"/>
                </a:tc>
                <a:tc>
                  <a:txBody>
                    <a:bodyPr/>
                    <a:lstStyle/>
                    <a:p>
                      <a:pPr algn="r" fontAlgn="b"/>
                      <a:r>
                        <a:rPr lang="lv-LV" sz="2800" b="0" i="0" u="none" strike="noStrike">
                          <a:solidFill>
                            <a:srgbClr val="000000"/>
                          </a:solidFill>
                          <a:effectLst/>
                          <a:latin typeface="Calibri" panose="020F0502020204030204" pitchFamily="34" charset="0"/>
                        </a:rPr>
                        <a:t>432 117</a:t>
                      </a:r>
                    </a:p>
                  </a:txBody>
                  <a:tcPr marL="7620" marR="7620" marT="7620" marB="0" anchor="ctr"/>
                </a:tc>
                <a:tc>
                  <a:txBody>
                    <a:bodyPr/>
                    <a:lstStyle/>
                    <a:p>
                      <a:pPr algn="r" fontAlgn="b"/>
                      <a:r>
                        <a:rPr lang="lv-LV" sz="2800" b="0" i="0" u="none" strike="noStrike">
                          <a:solidFill>
                            <a:srgbClr val="000000"/>
                          </a:solidFill>
                          <a:effectLst/>
                          <a:latin typeface="Calibri" panose="020F0502020204030204" pitchFamily="34" charset="0"/>
                        </a:rPr>
                        <a:t>181 704</a:t>
                      </a:r>
                    </a:p>
                  </a:txBody>
                  <a:tcPr marL="7620" marR="7620" marT="7620" marB="0" anchor="ctr"/>
                </a:tc>
                <a:tc>
                  <a:txBody>
                    <a:bodyPr/>
                    <a:lstStyle/>
                    <a:p>
                      <a:pPr algn="r" fontAlgn="b"/>
                      <a:r>
                        <a:rPr lang="lv-LV" sz="2800" b="0" i="0" u="none" strike="noStrike">
                          <a:solidFill>
                            <a:srgbClr val="000000"/>
                          </a:solidFill>
                          <a:effectLst/>
                          <a:latin typeface="Calibri" panose="020F0502020204030204" pitchFamily="34" charset="0"/>
                        </a:rPr>
                        <a:t>245 170</a:t>
                      </a:r>
                    </a:p>
                  </a:txBody>
                  <a:tcPr marL="7620" marR="7620" marT="7620" marB="0" anchor="ctr"/>
                </a:tc>
                <a:tc>
                  <a:txBody>
                    <a:bodyPr/>
                    <a:lstStyle/>
                    <a:p>
                      <a:pPr algn="r" fontAlgn="b"/>
                      <a:r>
                        <a:rPr lang="lv-LV" sz="2800" b="0" i="0" u="none" strike="noStrike" dirty="0">
                          <a:solidFill>
                            <a:srgbClr val="000000"/>
                          </a:solidFill>
                          <a:effectLst/>
                          <a:latin typeface="Calibri" panose="020F0502020204030204" pitchFamily="34" charset="0"/>
                        </a:rPr>
                        <a:t>289 509</a:t>
                      </a:r>
                    </a:p>
                  </a:txBody>
                  <a:tcPr marL="7620" marR="7620" marT="7620" marB="0" anchor="ctr"/>
                </a:tc>
                <a:extLst>
                  <a:ext uri="{0D108BD9-81ED-4DB2-BD59-A6C34878D82A}">
                    <a16:rowId xmlns:a16="http://schemas.microsoft.com/office/drawing/2014/main" val="1936749959"/>
                  </a:ext>
                </a:extLst>
              </a:tr>
              <a:tr h="370840">
                <a:tc>
                  <a:txBody>
                    <a:bodyPr/>
                    <a:lstStyle/>
                    <a:p>
                      <a:pPr algn="l" fontAlgn="b"/>
                      <a:r>
                        <a:rPr lang="lv-LV" sz="2800" b="1" i="0" u="none" strike="noStrike" dirty="0">
                          <a:solidFill>
                            <a:srgbClr val="000000"/>
                          </a:solidFill>
                          <a:effectLst/>
                          <a:latin typeface="+mn-lt"/>
                        </a:rPr>
                        <a:t>Pavisam kopā:</a:t>
                      </a:r>
                    </a:p>
                  </a:txBody>
                  <a:tcPr marL="7620" marR="7620" marT="7620" marB="0" anchor="b"/>
                </a:tc>
                <a:tc>
                  <a:txBody>
                    <a:bodyPr/>
                    <a:lstStyle/>
                    <a:p>
                      <a:pPr algn="r" fontAlgn="b"/>
                      <a:r>
                        <a:rPr lang="lv-LV" sz="2800" b="1" i="0" u="none" strike="noStrike" dirty="0">
                          <a:solidFill>
                            <a:srgbClr val="000000"/>
                          </a:solidFill>
                          <a:effectLst/>
                          <a:latin typeface="Calibri" panose="020F0502020204030204" pitchFamily="34" charset="0"/>
                        </a:rPr>
                        <a:t>1 717 114</a:t>
                      </a:r>
                    </a:p>
                  </a:txBody>
                  <a:tcPr marL="7620" marR="7620" marT="7620" marB="0" anchor="ctr"/>
                </a:tc>
                <a:tc>
                  <a:txBody>
                    <a:bodyPr/>
                    <a:lstStyle/>
                    <a:p>
                      <a:pPr algn="r" fontAlgn="b"/>
                      <a:r>
                        <a:rPr lang="lv-LV" sz="2800" b="1" i="0" u="none" strike="noStrike" dirty="0">
                          <a:solidFill>
                            <a:srgbClr val="000000"/>
                          </a:solidFill>
                          <a:effectLst/>
                          <a:latin typeface="Calibri" panose="020F0502020204030204" pitchFamily="34" charset="0"/>
                        </a:rPr>
                        <a:t>2 489 817</a:t>
                      </a:r>
                    </a:p>
                  </a:txBody>
                  <a:tcPr marL="7620" marR="7620" marT="7620" marB="0" anchor="ctr"/>
                </a:tc>
                <a:tc>
                  <a:txBody>
                    <a:bodyPr/>
                    <a:lstStyle/>
                    <a:p>
                      <a:pPr algn="r" fontAlgn="b"/>
                      <a:r>
                        <a:rPr lang="lv-LV" sz="2800" b="1" i="0" u="none" strike="noStrike" dirty="0">
                          <a:solidFill>
                            <a:srgbClr val="000000"/>
                          </a:solidFill>
                          <a:effectLst/>
                          <a:latin typeface="Calibri" panose="020F0502020204030204" pitchFamily="34" charset="0"/>
                        </a:rPr>
                        <a:t>1 046 960</a:t>
                      </a:r>
                    </a:p>
                  </a:txBody>
                  <a:tcPr marL="7620" marR="7620" marT="7620" marB="0" anchor="ctr"/>
                </a:tc>
                <a:tc>
                  <a:txBody>
                    <a:bodyPr/>
                    <a:lstStyle/>
                    <a:p>
                      <a:pPr algn="r" fontAlgn="b"/>
                      <a:r>
                        <a:rPr lang="lv-LV" sz="2800" b="1" i="0" u="none" strike="noStrike" dirty="0">
                          <a:solidFill>
                            <a:srgbClr val="000000"/>
                          </a:solidFill>
                          <a:effectLst/>
                          <a:latin typeface="Calibri" panose="020F0502020204030204" pitchFamily="34" charset="0"/>
                        </a:rPr>
                        <a:t>1 412 645</a:t>
                      </a:r>
                    </a:p>
                  </a:txBody>
                  <a:tcPr marL="7620" marR="7620" marT="7620" marB="0" anchor="ctr"/>
                </a:tc>
                <a:tc>
                  <a:txBody>
                    <a:bodyPr/>
                    <a:lstStyle/>
                    <a:p>
                      <a:pPr algn="r" fontAlgn="b"/>
                      <a:r>
                        <a:rPr lang="lv-LV" sz="2800" b="1" i="0" u="none" strike="noStrike" dirty="0">
                          <a:solidFill>
                            <a:srgbClr val="000000"/>
                          </a:solidFill>
                          <a:effectLst/>
                          <a:latin typeface="Calibri" panose="020F0502020204030204" pitchFamily="34" charset="0"/>
                        </a:rPr>
                        <a:t>1 668 123</a:t>
                      </a:r>
                    </a:p>
                  </a:txBody>
                  <a:tcPr marL="7620" marR="7620" marT="7620" marB="0" anchor="ctr"/>
                </a:tc>
                <a:extLst>
                  <a:ext uri="{0D108BD9-81ED-4DB2-BD59-A6C34878D82A}">
                    <a16:rowId xmlns:a16="http://schemas.microsoft.com/office/drawing/2014/main" val="398581155"/>
                  </a:ext>
                </a:extLst>
              </a:tr>
            </a:tbl>
          </a:graphicData>
        </a:graphic>
      </p:graphicFrame>
    </p:spTree>
    <p:extLst>
      <p:ext uri="{BB962C8B-B14F-4D97-AF65-F5344CB8AC3E}">
        <p14:creationId xmlns:p14="http://schemas.microsoft.com/office/powerpoint/2010/main" val="625829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06D811F7-F14D-3297-5CB3-31F66B35F8A7}"/>
              </a:ext>
            </a:extLst>
          </p:cNvPr>
          <p:cNvSpPr txBox="1">
            <a:spLocks/>
          </p:cNvSpPr>
          <p:nvPr/>
        </p:nvSpPr>
        <p:spPr bwMode="auto">
          <a:xfrm>
            <a:off x="1038225" y="481013"/>
            <a:ext cx="171450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71600">
              <a:lnSpc>
                <a:spcPct val="90000"/>
              </a:lnSpc>
              <a:spcBef>
                <a:spcPts val="1500"/>
              </a:spcBef>
              <a:buFont typeface="Arial" panose="020B0604020202020204" pitchFamily="34" charset="0"/>
              <a:buChar char="•"/>
              <a:defRPr sz="4200">
                <a:solidFill>
                  <a:schemeClr val="tx1"/>
                </a:solidFill>
                <a:latin typeface="Calibri" panose="020F0502020204030204" pitchFamily="34" charset="0"/>
              </a:defRPr>
            </a:lvl1pPr>
            <a:lvl2pPr marL="1028700" indent="-342900" defTabSz="1371600">
              <a:lnSpc>
                <a:spcPct val="90000"/>
              </a:lnSpc>
              <a:spcBef>
                <a:spcPts val="750"/>
              </a:spcBef>
              <a:buFont typeface="Arial" panose="020B0604020202020204" pitchFamily="34" charset="0"/>
              <a:buChar char="•"/>
              <a:defRPr sz="3600">
                <a:solidFill>
                  <a:schemeClr val="tx1"/>
                </a:solidFill>
                <a:latin typeface="Calibri" panose="020F0502020204030204" pitchFamily="34" charset="0"/>
              </a:defRPr>
            </a:lvl2pPr>
            <a:lvl3pPr marL="1714500" indent="-342900" defTabSz="1371600">
              <a:lnSpc>
                <a:spcPct val="90000"/>
              </a:lnSpc>
              <a:spcBef>
                <a:spcPts val="750"/>
              </a:spcBef>
              <a:buFont typeface="Arial" panose="020B0604020202020204" pitchFamily="34" charset="0"/>
              <a:buChar char="•"/>
              <a:defRPr sz="3000">
                <a:solidFill>
                  <a:schemeClr val="tx1"/>
                </a:solidFill>
                <a:latin typeface="Calibri" panose="020F0502020204030204" pitchFamily="34" charset="0"/>
              </a:defRPr>
            </a:lvl3pPr>
            <a:lvl4pPr marL="2400300" indent="-342900" defTabSz="1371600">
              <a:lnSpc>
                <a:spcPct val="90000"/>
              </a:lnSpc>
              <a:spcBef>
                <a:spcPts val="750"/>
              </a:spcBef>
              <a:buFont typeface="Arial" panose="020B0604020202020204" pitchFamily="34" charset="0"/>
              <a:buChar char="•"/>
              <a:defRPr sz="2700">
                <a:solidFill>
                  <a:schemeClr val="tx1"/>
                </a:solidFill>
                <a:latin typeface="Calibri" panose="020F0502020204030204" pitchFamily="34" charset="0"/>
              </a:defRPr>
            </a:lvl4pPr>
            <a:lvl5pPr marL="3086100" indent="-342900" defTabSz="1371600">
              <a:lnSpc>
                <a:spcPct val="90000"/>
              </a:lnSpc>
              <a:spcBef>
                <a:spcPts val="750"/>
              </a:spcBef>
              <a:buFont typeface="Arial" panose="020B0604020202020204" pitchFamily="34" charset="0"/>
              <a:buChar char="•"/>
              <a:defRPr sz="2700">
                <a:solidFill>
                  <a:schemeClr val="tx1"/>
                </a:solidFill>
                <a:latin typeface="Calibri" panose="020F0502020204030204" pitchFamily="34" charset="0"/>
              </a:defRPr>
            </a:lvl5pPr>
            <a:lvl6pPr marL="3543300" indent="-342900" defTabSz="1371600" eaLnBrk="0" fontAlgn="base" hangingPunct="0">
              <a:lnSpc>
                <a:spcPct val="90000"/>
              </a:lnSpc>
              <a:spcBef>
                <a:spcPts val="750"/>
              </a:spcBef>
              <a:spcAft>
                <a:spcPct val="0"/>
              </a:spcAft>
              <a:buFont typeface="Arial" panose="020B0604020202020204" pitchFamily="34" charset="0"/>
              <a:buChar char="•"/>
              <a:defRPr sz="2700">
                <a:solidFill>
                  <a:schemeClr val="tx1"/>
                </a:solidFill>
                <a:latin typeface="Calibri" panose="020F0502020204030204" pitchFamily="34" charset="0"/>
              </a:defRPr>
            </a:lvl6pPr>
            <a:lvl7pPr marL="4000500" indent="-342900" defTabSz="1371600" eaLnBrk="0" fontAlgn="base" hangingPunct="0">
              <a:lnSpc>
                <a:spcPct val="90000"/>
              </a:lnSpc>
              <a:spcBef>
                <a:spcPts val="750"/>
              </a:spcBef>
              <a:spcAft>
                <a:spcPct val="0"/>
              </a:spcAft>
              <a:buFont typeface="Arial" panose="020B0604020202020204" pitchFamily="34" charset="0"/>
              <a:buChar char="•"/>
              <a:defRPr sz="2700">
                <a:solidFill>
                  <a:schemeClr val="tx1"/>
                </a:solidFill>
                <a:latin typeface="Calibri" panose="020F0502020204030204" pitchFamily="34" charset="0"/>
              </a:defRPr>
            </a:lvl7pPr>
            <a:lvl8pPr marL="4457700" indent="-342900" defTabSz="1371600" eaLnBrk="0" fontAlgn="base" hangingPunct="0">
              <a:lnSpc>
                <a:spcPct val="90000"/>
              </a:lnSpc>
              <a:spcBef>
                <a:spcPts val="750"/>
              </a:spcBef>
              <a:spcAft>
                <a:spcPct val="0"/>
              </a:spcAft>
              <a:buFont typeface="Arial" panose="020B0604020202020204" pitchFamily="34" charset="0"/>
              <a:buChar char="•"/>
              <a:defRPr sz="2700">
                <a:solidFill>
                  <a:schemeClr val="tx1"/>
                </a:solidFill>
                <a:latin typeface="Calibri" panose="020F0502020204030204" pitchFamily="34" charset="0"/>
              </a:defRPr>
            </a:lvl8pPr>
            <a:lvl9pPr marL="4914900" indent="-342900" defTabSz="1371600" eaLnBrk="0" fontAlgn="base" hangingPunct="0">
              <a:lnSpc>
                <a:spcPct val="90000"/>
              </a:lnSpc>
              <a:spcBef>
                <a:spcPts val="750"/>
              </a:spcBef>
              <a:spcAft>
                <a:spcPct val="0"/>
              </a:spcAft>
              <a:buFont typeface="Arial" panose="020B0604020202020204" pitchFamily="34" charset="0"/>
              <a:buChar char="•"/>
              <a:defRPr sz="2700">
                <a:solidFill>
                  <a:schemeClr val="tx1"/>
                </a:solidFill>
                <a:latin typeface="Calibri" panose="020F0502020204030204" pitchFamily="34" charset="0"/>
              </a:defRPr>
            </a:lvl9pPr>
          </a:lstStyle>
          <a:p>
            <a:pPr eaLnBrk="1" hangingPunct="1">
              <a:spcBef>
                <a:spcPct val="0"/>
              </a:spcBef>
              <a:buFontTx/>
              <a:buNone/>
            </a:pPr>
            <a:r>
              <a:rPr lang="lv-LV" altLang="lv-LV" sz="5200" b="1" dirty="0">
                <a:latin typeface="Montserrat" pitchFamily="2" charset="-70"/>
              </a:rPr>
              <a:t>Nepieciešamais finansējums 2024.gadā</a:t>
            </a:r>
            <a:endParaRPr lang="en-US" altLang="lv-LV" sz="5200" b="1" dirty="0">
              <a:latin typeface="Montserrat" pitchFamily="2" charset="-70"/>
            </a:endParaRPr>
          </a:p>
        </p:txBody>
      </p:sp>
      <p:sp>
        <p:nvSpPr>
          <p:cNvPr id="15363" name="AutoShape 3">
            <a:extLst>
              <a:ext uri="{FF2B5EF4-FFF2-40B4-BE49-F238E27FC236}">
                <a16:creationId xmlns:a16="http://schemas.microsoft.com/office/drawing/2014/main" id="{A0141E64-CE47-71B7-0D28-E7DA438D920A}"/>
              </a:ext>
            </a:extLst>
          </p:cNvPr>
          <p:cNvSpPr>
            <a:spLocks noChangeShapeType="1"/>
          </p:cNvSpPr>
          <p:nvPr/>
        </p:nvSpPr>
        <p:spPr bwMode="auto">
          <a:xfrm rot="1789">
            <a:off x="-4763" y="9490075"/>
            <a:ext cx="18297526" cy="0"/>
          </a:xfrm>
          <a:prstGeom prst="line">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3" name="TextBox 2">
            <a:extLst>
              <a:ext uri="{FF2B5EF4-FFF2-40B4-BE49-F238E27FC236}">
                <a16:creationId xmlns:a16="http://schemas.microsoft.com/office/drawing/2014/main" id="{5BEA55DA-B5AC-B708-9034-BEF08FA9259F}"/>
              </a:ext>
            </a:extLst>
          </p:cNvPr>
          <p:cNvSpPr txBox="1"/>
          <p:nvPr/>
        </p:nvSpPr>
        <p:spPr>
          <a:xfrm>
            <a:off x="1143000" y="2019300"/>
            <a:ext cx="16002000" cy="5549020"/>
          </a:xfrm>
          <a:prstGeom prst="rect">
            <a:avLst/>
          </a:prstGeom>
          <a:noFill/>
        </p:spPr>
        <p:txBody>
          <a:bodyPr>
            <a:spAutoFit/>
          </a:bodyPr>
          <a:lstStyle/>
          <a:p>
            <a:pPr>
              <a:lnSpc>
                <a:spcPct val="150000"/>
              </a:lnSpc>
              <a:defRPr/>
            </a:pPr>
            <a:r>
              <a:rPr lang="lv-LV" sz="3200" dirty="0">
                <a:solidFill>
                  <a:schemeClr val="dk1"/>
                </a:solidFill>
                <a:latin typeface="Montserrat" pitchFamily="2" charset="-70"/>
              </a:rPr>
              <a:t>Nepieciešamais finansējums projekta dokumentācijas sagatavošanai:</a:t>
            </a:r>
          </a:p>
          <a:p>
            <a:pPr marL="457200" indent="-457200">
              <a:lnSpc>
                <a:spcPct val="150000"/>
              </a:lnSpc>
              <a:buFont typeface="Arial" panose="020B0604020202020204" pitchFamily="34" charset="0"/>
              <a:buChar char="•"/>
              <a:defRPr/>
            </a:pPr>
            <a:r>
              <a:rPr lang="lv-LV" sz="3200" dirty="0">
                <a:solidFill>
                  <a:schemeClr val="dk1"/>
                </a:solidFill>
                <a:latin typeface="Montserrat" pitchFamily="2" charset="-70"/>
              </a:rPr>
              <a:t>Izmaksu un ieguvumu analīzei (IIA) – provizoriski </a:t>
            </a:r>
            <a:r>
              <a:rPr lang="lv-LV" sz="3200" b="1" dirty="0">
                <a:solidFill>
                  <a:schemeClr val="dk1"/>
                </a:solidFill>
                <a:latin typeface="Montserrat" pitchFamily="2" charset="-70"/>
              </a:rPr>
              <a:t>5 000 </a:t>
            </a:r>
            <a:r>
              <a:rPr lang="lv-LV" sz="3200" b="1" dirty="0" err="1">
                <a:solidFill>
                  <a:schemeClr val="dk1"/>
                </a:solidFill>
                <a:latin typeface="Montserrat" pitchFamily="2" charset="-70"/>
              </a:rPr>
              <a:t>eur</a:t>
            </a:r>
            <a:endParaRPr lang="lv-LV" sz="3200" b="1" dirty="0">
              <a:solidFill>
                <a:schemeClr val="dk1"/>
              </a:solidFill>
              <a:latin typeface="Montserrat" pitchFamily="2" charset="-70"/>
            </a:endParaRPr>
          </a:p>
          <a:p>
            <a:pPr lvl="2">
              <a:lnSpc>
                <a:spcPct val="150000"/>
              </a:lnSpc>
              <a:defRPr/>
            </a:pPr>
            <a:r>
              <a:rPr lang="lv-LV" sz="2400" dirty="0">
                <a:solidFill>
                  <a:schemeClr val="dk1"/>
                </a:solidFill>
                <a:latin typeface="Montserrat" pitchFamily="2" charset="-70"/>
              </a:rPr>
              <a:t>(2018.gadā </a:t>
            </a:r>
            <a:r>
              <a:rPr lang="lv-LV" sz="2400" dirty="0" err="1">
                <a:solidFill>
                  <a:schemeClr val="dk1"/>
                </a:solidFill>
                <a:latin typeface="Montserrat" pitchFamily="2" charset="-70"/>
              </a:rPr>
              <a:t>Eimuru</a:t>
            </a:r>
            <a:r>
              <a:rPr lang="lv-LV" sz="2400" dirty="0">
                <a:solidFill>
                  <a:schemeClr val="dk1"/>
                </a:solidFill>
                <a:latin typeface="Montserrat" pitchFamily="2" charset="-70"/>
              </a:rPr>
              <a:t> projektam IIA – 2178 </a:t>
            </a:r>
            <a:r>
              <a:rPr lang="lv-LV" sz="2400" dirty="0" err="1">
                <a:solidFill>
                  <a:schemeClr val="dk1"/>
                </a:solidFill>
                <a:latin typeface="Montserrat" pitchFamily="2" charset="-70"/>
              </a:rPr>
              <a:t>eur</a:t>
            </a:r>
            <a:r>
              <a:rPr lang="lv-LV" sz="2400" dirty="0">
                <a:solidFill>
                  <a:schemeClr val="dk1"/>
                </a:solidFill>
                <a:latin typeface="Montserrat" pitchFamily="2" charset="-70"/>
              </a:rPr>
              <a:t> (2024.gada cenās ar k. 1.45 – 3158 </a:t>
            </a:r>
            <a:r>
              <a:rPr lang="lv-LV" sz="2400" dirty="0" err="1">
                <a:solidFill>
                  <a:schemeClr val="dk1"/>
                </a:solidFill>
                <a:latin typeface="Montserrat" pitchFamily="2" charset="-70"/>
              </a:rPr>
              <a:t>eur</a:t>
            </a:r>
            <a:r>
              <a:rPr lang="lv-LV" sz="2400" dirty="0">
                <a:solidFill>
                  <a:schemeClr val="dk1"/>
                </a:solidFill>
                <a:latin typeface="Montserrat" pitchFamily="2" charset="-70"/>
              </a:rPr>
              <a:t>, EIS piemēri – Liepājā līgums 2024.g janvārī par 4125 </a:t>
            </a:r>
            <a:r>
              <a:rPr lang="lv-LV" sz="2400" dirty="0" err="1">
                <a:solidFill>
                  <a:schemeClr val="dk1"/>
                </a:solidFill>
                <a:latin typeface="Montserrat" pitchFamily="2" charset="-70"/>
              </a:rPr>
              <a:t>eur</a:t>
            </a:r>
            <a:r>
              <a:rPr lang="lv-LV" sz="2400" dirty="0">
                <a:solidFill>
                  <a:schemeClr val="dk1"/>
                </a:solidFill>
                <a:latin typeface="Montserrat" pitchFamily="2" charset="-70"/>
              </a:rPr>
              <a:t> (4991 ar PVN), </a:t>
            </a:r>
            <a:r>
              <a:rPr lang="lv-LV" sz="2400" dirty="0" err="1">
                <a:solidFill>
                  <a:schemeClr val="dk1"/>
                </a:solidFill>
                <a:latin typeface="Montserrat" pitchFamily="2" charset="-70"/>
              </a:rPr>
              <a:t>max</a:t>
            </a:r>
            <a:r>
              <a:rPr lang="lv-LV" sz="2400" dirty="0">
                <a:solidFill>
                  <a:schemeClr val="dk1"/>
                </a:solidFill>
                <a:latin typeface="Montserrat" pitchFamily="2" charset="-70"/>
              </a:rPr>
              <a:t> piedāvājums – 14400 </a:t>
            </a:r>
            <a:r>
              <a:rPr lang="lv-LV" sz="2400" dirty="0" err="1">
                <a:solidFill>
                  <a:schemeClr val="dk1"/>
                </a:solidFill>
                <a:latin typeface="Montserrat" pitchFamily="2" charset="-70"/>
              </a:rPr>
              <a:t>eur</a:t>
            </a:r>
            <a:r>
              <a:rPr lang="lv-LV" sz="2400" dirty="0">
                <a:solidFill>
                  <a:schemeClr val="dk1"/>
                </a:solidFill>
                <a:latin typeface="Montserrat" pitchFamily="2" charset="-70"/>
              </a:rPr>
              <a:t>).</a:t>
            </a:r>
          </a:p>
          <a:p>
            <a:pPr marL="457200" indent="-457200">
              <a:lnSpc>
                <a:spcPct val="150000"/>
              </a:lnSpc>
              <a:buFont typeface="Arial" panose="020B0604020202020204" pitchFamily="34" charset="0"/>
              <a:buChar char="•"/>
              <a:defRPr/>
            </a:pPr>
            <a:r>
              <a:rPr lang="lv-LV" sz="3200" dirty="0">
                <a:solidFill>
                  <a:schemeClr val="dk1"/>
                </a:solidFill>
                <a:latin typeface="Montserrat" pitchFamily="2" charset="-70"/>
              </a:rPr>
              <a:t>Tehniskajam projektam (TP) - provizoriskā summa – 16 720 </a:t>
            </a:r>
            <a:r>
              <a:rPr lang="lv-LV" sz="3200" dirty="0" err="1">
                <a:solidFill>
                  <a:schemeClr val="dk1"/>
                </a:solidFill>
                <a:latin typeface="Montserrat" pitchFamily="2" charset="-70"/>
              </a:rPr>
              <a:t>eur</a:t>
            </a:r>
            <a:r>
              <a:rPr lang="lv-LV" sz="3200" dirty="0">
                <a:solidFill>
                  <a:schemeClr val="dk1"/>
                </a:solidFill>
                <a:latin typeface="Montserrat" pitchFamily="2" charset="-70"/>
              </a:rPr>
              <a:t> (600m) / 22 560 </a:t>
            </a:r>
            <a:r>
              <a:rPr lang="lv-LV" sz="3200" dirty="0" err="1">
                <a:solidFill>
                  <a:schemeClr val="dk1"/>
                </a:solidFill>
                <a:latin typeface="Montserrat" pitchFamily="2" charset="-70"/>
              </a:rPr>
              <a:t>eur</a:t>
            </a:r>
            <a:r>
              <a:rPr lang="lv-LV" sz="3200" dirty="0">
                <a:solidFill>
                  <a:schemeClr val="dk1"/>
                </a:solidFill>
                <a:latin typeface="Montserrat" pitchFamily="2" charset="-70"/>
              </a:rPr>
              <a:t> (800m) / </a:t>
            </a:r>
            <a:r>
              <a:rPr lang="lv-LV" sz="3200" b="1" dirty="0">
                <a:solidFill>
                  <a:schemeClr val="dk1"/>
                </a:solidFill>
                <a:latin typeface="Montserrat" pitchFamily="2" charset="-70"/>
              </a:rPr>
              <a:t>26 640 </a:t>
            </a:r>
            <a:r>
              <a:rPr lang="lv-LV" sz="3200" b="1" dirty="0" err="1">
                <a:solidFill>
                  <a:schemeClr val="dk1"/>
                </a:solidFill>
                <a:latin typeface="Montserrat" pitchFamily="2" charset="-70"/>
              </a:rPr>
              <a:t>eur</a:t>
            </a:r>
            <a:r>
              <a:rPr lang="lv-LV" sz="3200" b="1" dirty="0">
                <a:solidFill>
                  <a:schemeClr val="dk1"/>
                </a:solidFill>
                <a:latin typeface="Montserrat" pitchFamily="2" charset="-70"/>
              </a:rPr>
              <a:t> (950m)</a:t>
            </a:r>
            <a:r>
              <a:rPr lang="lv-LV" sz="3200" dirty="0">
                <a:solidFill>
                  <a:schemeClr val="dk1"/>
                </a:solidFill>
                <a:latin typeface="Montserrat" pitchFamily="2" charset="-70"/>
              </a:rPr>
              <a:t>. </a:t>
            </a:r>
          </a:p>
          <a:p>
            <a:pPr marL="457200" indent="-457200">
              <a:lnSpc>
                <a:spcPct val="150000"/>
              </a:lnSpc>
              <a:buFontTx/>
              <a:buChar char="-"/>
              <a:defRPr/>
            </a:pPr>
            <a:r>
              <a:rPr lang="lv-LV" sz="3200" dirty="0">
                <a:solidFill>
                  <a:schemeClr val="dk1"/>
                </a:solidFill>
                <a:latin typeface="Montserrat" pitchFamily="2" charset="-70"/>
              </a:rPr>
              <a:t>IIA (cenu aptauja) un TP iepirkumu izsludināšana (aprīlī)</a:t>
            </a:r>
          </a:p>
          <a:p>
            <a:pPr marL="457200" indent="-457200">
              <a:lnSpc>
                <a:spcPct val="150000"/>
              </a:lnSpc>
              <a:buFontTx/>
              <a:buChar char="-"/>
              <a:defRPr/>
            </a:pPr>
            <a:r>
              <a:rPr lang="lv-LV" sz="3200" b="1" dirty="0">
                <a:solidFill>
                  <a:schemeClr val="dk1"/>
                </a:solidFill>
                <a:latin typeface="Montserrat" pitchFamily="2" charset="-70"/>
              </a:rPr>
              <a:t>Finansējumu iespējams pārdalīt no citiem APN projektiem</a:t>
            </a:r>
          </a:p>
        </p:txBody>
      </p:sp>
      <p:sp>
        <p:nvSpPr>
          <p:cNvPr id="4" name="TextBox 2">
            <a:extLst>
              <a:ext uri="{FF2B5EF4-FFF2-40B4-BE49-F238E27FC236}">
                <a16:creationId xmlns:a16="http://schemas.microsoft.com/office/drawing/2014/main" id="{E1D4E920-F2AA-49E3-6EA9-73B1E997547C}"/>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10.04.</a:t>
            </a:r>
            <a:r>
              <a:rPr lang="en-US" altLang="lv-LV" sz="1500" dirty="0">
                <a:latin typeface="Montserrat" pitchFamily="2" charset="-70"/>
              </a:rPr>
              <a:t>202</a:t>
            </a:r>
            <a:r>
              <a:rPr lang="lv-LV" altLang="lv-LV" sz="1500" dirty="0">
                <a:latin typeface="Montserrat" pitchFamily="2" charset="-70"/>
              </a:rPr>
              <a:t>4</a:t>
            </a:r>
            <a:r>
              <a:rPr lang="en-US" altLang="lv-LV" sz="1500" dirty="0">
                <a:latin typeface="Montserrat" pitchFamily="2" charset="-70"/>
              </a:rPr>
              <a:t>.</a:t>
            </a:r>
          </a:p>
        </p:txBody>
      </p:sp>
    </p:spTree>
    <p:extLst>
      <p:ext uri="{BB962C8B-B14F-4D97-AF65-F5344CB8AC3E}">
        <p14:creationId xmlns:p14="http://schemas.microsoft.com/office/powerpoint/2010/main" val="381024053"/>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742CC933-1886-2DE8-86A0-74CCEFB223EB}"/>
              </a:ext>
            </a:extLst>
          </p:cNvPr>
          <p:cNvSpPr txBox="1">
            <a:spLocks/>
          </p:cNvSpPr>
          <p:nvPr/>
        </p:nvSpPr>
        <p:spPr>
          <a:xfrm>
            <a:off x="1038225" y="947738"/>
            <a:ext cx="17145000" cy="766762"/>
          </a:xfrm>
          <a:prstGeom prst="rect">
            <a:avLst/>
          </a:prstGeom>
        </p:spPr>
        <p:txBody>
          <a:bodyPr>
            <a:normAutofit lnSpcReduction="100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5200" b="1" dirty="0">
                <a:latin typeface="Montserrat" pitchFamily="2" charset="77"/>
              </a:rPr>
              <a:t>Laika grafiks 2024.gadam</a:t>
            </a:r>
            <a:endParaRPr lang="en-US" sz="5200" b="1" dirty="0">
              <a:latin typeface="Montserrat" pitchFamily="2" charset="77"/>
            </a:endParaRPr>
          </a:p>
        </p:txBody>
      </p:sp>
      <p:graphicFrame>
        <p:nvGraphicFramePr>
          <p:cNvPr id="2" name="Tabula 5">
            <a:extLst>
              <a:ext uri="{FF2B5EF4-FFF2-40B4-BE49-F238E27FC236}">
                <a16:creationId xmlns:a16="http://schemas.microsoft.com/office/drawing/2014/main" id="{A2F738B9-2B9F-1481-D988-9978889C5045}"/>
              </a:ext>
            </a:extLst>
          </p:cNvPr>
          <p:cNvGraphicFramePr>
            <a:graphicFrameLocks noGrp="1"/>
          </p:cNvGraphicFramePr>
          <p:nvPr>
            <p:extLst>
              <p:ext uri="{D42A27DB-BD31-4B8C-83A1-F6EECF244321}">
                <p14:modId xmlns:p14="http://schemas.microsoft.com/office/powerpoint/2010/main" val="1378539705"/>
              </p:ext>
            </p:extLst>
          </p:nvPr>
        </p:nvGraphicFramePr>
        <p:xfrm>
          <a:off x="647700" y="2308860"/>
          <a:ext cx="16992600" cy="516636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709196750"/>
                    </a:ext>
                  </a:extLst>
                </a:gridCol>
                <a:gridCol w="1828800">
                  <a:extLst>
                    <a:ext uri="{9D8B030D-6E8A-4147-A177-3AD203B41FA5}">
                      <a16:colId xmlns:a16="http://schemas.microsoft.com/office/drawing/2014/main" val="3404766860"/>
                    </a:ext>
                  </a:extLst>
                </a:gridCol>
                <a:gridCol w="755650">
                  <a:extLst>
                    <a:ext uri="{9D8B030D-6E8A-4147-A177-3AD203B41FA5}">
                      <a16:colId xmlns:a16="http://schemas.microsoft.com/office/drawing/2014/main" val="810576009"/>
                    </a:ext>
                  </a:extLst>
                </a:gridCol>
                <a:gridCol w="755650">
                  <a:extLst>
                    <a:ext uri="{9D8B030D-6E8A-4147-A177-3AD203B41FA5}">
                      <a16:colId xmlns:a16="http://schemas.microsoft.com/office/drawing/2014/main" val="3258676639"/>
                    </a:ext>
                  </a:extLst>
                </a:gridCol>
                <a:gridCol w="755650">
                  <a:extLst>
                    <a:ext uri="{9D8B030D-6E8A-4147-A177-3AD203B41FA5}">
                      <a16:colId xmlns:a16="http://schemas.microsoft.com/office/drawing/2014/main" val="1401891230"/>
                    </a:ext>
                  </a:extLst>
                </a:gridCol>
                <a:gridCol w="755650">
                  <a:extLst>
                    <a:ext uri="{9D8B030D-6E8A-4147-A177-3AD203B41FA5}">
                      <a16:colId xmlns:a16="http://schemas.microsoft.com/office/drawing/2014/main" val="3216081968"/>
                    </a:ext>
                  </a:extLst>
                </a:gridCol>
                <a:gridCol w="755650">
                  <a:extLst>
                    <a:ext uri="{9D8B030D-6E8A-4147-A177-3AD203B41FA5}">
                      <a16:colId xmlns:a16="http://schemas.microsoft.com/office/drawing/2014/main" val="3593260145"/>
                    </a:ext>
                  </a:extLst>
                </a:gridCol>
                <a:gridCol w="755650">
                  <a:extLst>
                    <a:ext uri="{9D8B030D-6E8A-4147-A177-3AD203B41FA5}">
                      <a16:colId xmlns:a16="http://schemas.microsoft.com/office/drawing/2014/main" val="700956456"/>
                    </a:ext>
                  </a:extLst>
                </a:gridCol>
                <a:gridCol w="755650">
                  <a:extLst>
                    <a:ext uri="{9D8B030D-6E8A-4147-A177-3AD203B41FA5}">
                      <a16:colId xmlns:a16="http://schemas.microsoft.com/office/drawing/2014/main" val="3763731229"/>
                    </a:ext>
                  </a:extLst>
                </a:gridCol>
                <a:gridCol w="755650">
                  <a:extLst>
                    <a:ext uri="{9D8B030D-6E8A-4147-A177-3AD203B41FA5}">
                      <a16:colId xmlns:a16="http://schemas.microsoft.com/office/drawing/2014/main" val="1671140664"/>
                    </a:ext>
                  </a:extLst>
                </a:gridCol>
                <a:gridCol w="755650">
                  <a:extLst>
                    <a:ext uri="{9D8B030D-6E8A-4147-A177-3AD203B41FA5}">
                      <a16:colId xmlns:a16="http://schemas.microsoft.com/office/drawing/2014/main" val="1491638"/>
                    </a:ext>
                  </a:extLst>
                </a:gridCol>
                <a:gridCol w="755650">
                  <a:extLst>
                    <a:ext uri="{9D8B030D-6E8A-4147-A177-3AD203B41FA5}">
                      <a16:colId xmlns:a16="http://schemas.microsoft.com/office/drawing/2014/main" val="1753836675"/>
                    </a:ext>
                  </a:extLst>
                </a:gridCol>
                <a:gridCol w="755650">
                  <a:extLst>
                    <a:ext uri="{9D8B030D-6E8A-4147-A177-3AD203B41FA5}">
                      <a16:colId xmlns:a16="http://schemas.microsoft.com/office/drawing/2014/main" val="2364593356"/>
                    </a:ext>
                  </a:extLst>
                </a:gridCol>
                <a:gridCol w="755650">
                  <a:extLst>
                    <a:ext uri="{9D8B030D-6E8A-4147-A177-3AD203B41FA5}">
                      <a16:colId xmlns:a16="http://schemas.microsoft.com/office/drawing/2014/main" val="3180383483"/>
                    </a:ext>
                  </a:extLst>
                </a:gridCol>
              </a:tblGrid>
              <a:tr h="370840">
                <a:tc>
                  <a:txBody>
                    <a:bodyPr/>
                    <a:lstStyle/>
                    <a:p>
                      <a:r>
                        <a:rPr lang="lv-LV" dirty="0"/>
                        <a:t>Darbības</a:t>
                      </a:r>
                    </a:p>
                  </a:txBody>
                  <a:tcPr anchor="ctr">
                    <a:solidFill>
                      <a:schemeClr val="accent5">
                        <a:lumMod val="50000"/>
                      </a:schemeClr>
                    </a:solidFill>
                  </a:tcPr>
                </a:tc>
                <a:tc>
                  <a:txBody>
                    <a:bodyPr/>
                    <a:lstStyle/>
                    <a:p>
                      <a:pPr algn="ctr"/>
                      <a:r>
                        <a:rPr lang="lv-LV" dirty="0"/>
                        <a:t>Atbildīgais</a:t>
                      </a:r>
                    </a:p>
                  </a:txBody>
                  <a:tcPr anchor="ctr">
                    <a:solidFill>
                      <a:schemeClr val="accent5">
                        <a:lumMod val="50000"/>
                      </a:schemeClr>
                    </a:solidFill>
                  </a:tcPr>
                </a:tc>
                <a:tc>
                  <a:txBody>
                    <a:bodyPr/>
                    <a:lstStyle/>
                    <a:p>
                      <a:pPr algn="ctr"/>
                      <a:r>
                        <a:rPr lang="lv-LV" dirty="0"/>
                        <a:t>1</a:t>
                      </a:r>
                    </a:p>
                  </a:txBody>
                  <a:tcPr anchor="ctr">
                    <a:solidFill>
                      <a:schemeClr val="accent5">
                        <a:lumMod val="50000"/>
                      </a:schemeClr>
                    </a:solidFill>
                  </a:tcPr>
                </a:tc>
                <a:tc>
                  <a:txBody>
                    <a:bodyPr/>
                    <a:lstStyle/>
                    <a:p>
                      <a:pPr algn="ctr"/>
                      <a:r>
                        <a:rPr lang="lv-LV" dirty="0"/>
                        <a:t>2</a:t>
                      </a:r>
                    </a:p>
                  </a:txBody>
                  <a:tcPr anchor="ctr">
                    <a:solidFill>
                      <a:schemeClr val="accent5">
                        <a:lumMod val="50000"/>
                      </a:schemeClr>
                    </a:solidFill>
                  </a:tcPr>
                </a:tc>
                <a:tc>
                  <a:txBody>
                    <a:bodyPr/>
                    <a:lstStyle/>
                    <a:p>
                      <a:pPr algn="ctr"/>
                      <a:r>
                        <a:rPr lang="lv-LV" dirty="0"/>
                        <a:t>3</a:t>
                      </a:r>
                    </a:p>
                  </a:txBody>
                  <a:tcPr anchor="ctr">
                    <a:solidFill>
                      <a:schemeClr val="accent5">
                        <a:lumMod val="50000"/>
                      </a:schemeClr>
                    </a:solidFill>
                  </a:tcPr>
                </a:tc>
                <a:tc>
                  <a:txBody>
                    <a:bodyPr/>
                    <a:lstStyle/>
                    <a:p>
                      <a:pPr algn="ctr"/>
                      <a:r>
                        <a:rPr lang="lv-LV" dirty="0"/>
                        <a:t>4</a:t>
                      </a:r>
                    </a:p>
                  </a:txBody>
                  <a:tcPr anchor="ctr">
                    <a:solidFill>
                      <a:schemeClr val="accent5">
                        <a:lumMod val="50000"/>
                      </a:schemeClr>
                    </a:solidFill>
                  </a:tcPr>
                </a:tc>
                <a:tc>
                  <a:txBody>
                    <a:bodyPr/>
                    <a:lstStyle/>
                    <a:p>
                      <a:pPr algn="ctr"/>
                      <a:r>
                        <a:rPr lang="lv-LV" dirty="0"/>
                        <a:t>5</a:t>
                      </a:r>
                    </a:p>
                  </a:txBody>
                  <a:tcPr anchor="ctr">
                    <a:solidFill>
                      <a:schemeClr val="accent5">
                        <a:lumMod val="50000"/>
                      </a:schemeClr>
                    </a:solidFill>
                  </a:tcPr>
                </a:tc>
                <a:tc>
                  <a:txBody>
                    <a:bodyPr/>
                    <a:lstStyle/>
                    <a:p>
                      <a:pPr algn="ctr"/>
                      <a:r>
                        <a:rPr lang="lv-LV" dirty="0"/>
                        <a:t>6</a:t>
                      </a:r>
                    </a:p>
                  </a:txBody>
                  <a:tcPr anchor="ctr">
                    <a:solidFill>
                      <a:schemeClr val="accent5">
                        <a:lumMod val="50000"/>
                      </a:schemeClr>
                    </a:solidFill>
                  </a:tcPr>
                </a:tc>
                <a:tc>
                  <a:txBody>
                    <a:bodyPr/>
                    <a:lstStyle/>
                    <a:p>
                      <a:pPr algn="ctr"/>
                      <a:r>
                        <a:rPr lang="lv-LV" dirty="0"/>
                        <a:t>7</a:t>
                      </a:r>
                    </a:p>
                  </a:txBody>
                  <a:tcPr anchor="ctr">
                    <a:solidFill>
                      <a:schemeClr val="accent5">
                        <a:lumMod val="50000"/>
                      </a:schemeClr>
                    </a:solidFill>
                  </a:tcPr>
                </a:tc>
                <a:tc>
                  <a:txBody>
                    <a:bodyPr/>
                    <a:lstStyle/>
                    <a:p>
                      <a:pPr algn="ctr"/>
                      <a:r>
                        <a:rPr lang="lv-LV" dirty="0"/>
                        <a:t>8</a:t>
                      </a:r>
                    </a:p>
                  </a:txBody>
                  <a:tcPr anchor="ctr">
                    <a:solidFill>
                      <a:schemeClr val="accent5">
                        <a:lumMod val="50000"/>
                      </a:schemeClr>
                    </a:solidFill>
                  </a:tcPr>
                </a:tc>
                <a:tc>
                  <a:txBody>
                    <a:bodyPr/>
                    <a:lstStyle/>
                    <a:p>
                      <a:pPr algn="ctr"/>
                      <a:r>
                        <a:rPr lang="lv-LV" dirty="0"/>
                        <a:t>9</a:t>
                      </a:r>
                    </a:p>
                  </a:txBody>
                  <a:tcPr anchor="ctr">
                    <a:solidFill>
                      <a:schemeClr val="accent5">
                        <a:lumMod val="50000"/>
                      </a:schemeClr>
                    </a:solidFill>
                  </a:tcPr>
                </a:tc>
                <a:tc>
                  <a:txBody>
                    <a:bodyPr/>
                    <a:lstStyle/>
                    <a:p>
                      <a:pPr algn="ctr"/>
                      <a:r>
                        <a:rPr lang="lv-LV" dirty="0"/>
                        <a:t>10</a:t>
                      </a:r>
                    </a:p>
                  </a:txBody>
                  <a:tcPr anchor="ctr">
                    <a:solidFill>
                      <a:schemeClr val="accent5">
                        <a:lumMod val="50000"/>
                      </a:schemeClr>
                    </a:solidFill>
                  </a:tcPr>
                </a:tc>
                <a:tc>
                  <a:txBody>
                    <a:bodyPr/>
                    <a:lstStyle/>
                    <a:p>
                      <a:pPr algn="ctr"/>
                      <a:r>
                        <a:rPr lang="lv-LV" dirty="0"/>
                        <a:t>11</a:t>
                      </a:r>
                    </a:p>
                  </a:txBody>
                  <a:tcPr anchor="ctr">
                    <a:solidFill>
                      <a:schemeClr val="accent5">
                        <a:lumMod val="50000"/>
                      </a:schemeClr>
                    </a:solidFill>
                  </a:tcPr>
                </a:tc>
                <a:tc>
                  <a:txBody>
                    <a:bodyPr/>
                    <a:lstStyle/>
                    <a:p>
                      <a:pPr algn="ctr"/>
                      <a:r>
                        <a:rPr lang="lv-LV" dirty="0"/>
                        <a:t>12</a:t>
                      </a:r>
                    </a:p>
                  </a:txBody>
                  <a:tcPr anchor="ctr">
                    <a:solidFill>
                      <a:schemeClr val="accent5">
                        <a:lumMod val="50000"/>
                      </a:schemeClr>
                    </a:solidFill>
                  </a:tcPr>
                </a:tc>
                <a:extLst>
                  <a:ext uri="{0D108BD9-81ED-4DB2-BD59-A6C34878D82A}">
                    <a16:rowId xmlns:a16="http://schemas.microsoft.com/office/drawing/2014/main" val="899592765"/>
                  </a:ext>
                </a:extLst>
              </a:tr>
              <a:tr h="370840">
                <a:tc>
                  <a:txBody>
                    <a:bodyPr/>
                    <a:lstStyle/>
                    <a:p>
                      <a:r>
                        <a:rPr lang="lv-LV" dirty="0"/>
                        <a:t>Tikšanās ar komersantiem</a:t>
                      </a:r>
                    </a:p>
                  </a:txBody>
                  <a:tcPr/>
                </a:tc>
                <a:tc>
                  <a:txBody>
                    <a:bodyPr/>
                    <a:lstStyle/>
                    <a:p>
                      <a:pPr algn="ctr"/>
                      <a:r>
                        <a:rPr lang="lv-LV" dirty="0"/>
                        <a:t>Laura</a:t>
                      </a:r>
                    </a:p>
                  </a:txBody>
                  <a:tcPr/>
                </a:tc>
                <a:tc>
                  <a:txBody>
                    <a:bodyPr/>
                    <a:lstStyle/>
                    <a:p>
                      <a:pPr algn="ctr"/>
                      <a:endParaRPr lang="lv-LV" dirty="0"/>
                    </a:p>
                  </a:txBody>
                  <a:tcPr/>
                </a:tc>
                <a:tc>
                  <a:txBody>
                    <a:bodyPr/>
                    <a:lstStyle/>
                    <a:p>
                      <a:pPr algn="ctr"/>
                      <a:endParaRPr lang="lv-LV" dirty="0"/>
                    </a:p>
                  </a:txBody>
                  <a:tcPr/>
                </a:tc>
                <a:tc>
                  <a:txBody>
                    <a:bodyPr/>
                    <a:lstStyle/>
                    <a:p>
                      <a:pPr algn="ctr"/>
                      <a:r>
                        <a:rPr lang="lv-LV" dirty="0"/>
                        <a:t>x</a:t>
                      </a:r>
                    </a:p>
                  </a:txBody>
                  <a:tcPr/>
                </a:tc>
                <a:tc>
                  <a:txBody>
                    <a:bodyPr/>
                    <a:lstStyle/>
                    <a:p>
                      <a:pPr algn="ctr"/>
                      <a:endParaRPr lang="lv-LV"/>
                    </a:p>
                  </a:txBody>
                  <a:tcPr/>
                </a:tc>
                <a:tc>
                  <a:txBody>
                    <a:bodyPr/>
                    <a:lstStyle/>
                    <a:p>
                      <a:pPr algn="ctr"/>
                      <a:endParaRPr lang="lv-LV" dirty="0"/>
                    </a:p>
                  </a:txBody>
                  <a:tcPr/>
                </a:tc>
                <a:tc>
                  <a:txBody>
                    <a:bodyPr/>
                    <a:lstStyle/>
                    <a:p>
                      <a:pPr algn="ctr"/>
                      <a:endParaRPr lang="lv-LV"/>
                    </a:p>
                  </a:txBody>
                  <a:tcPr/>
                </a:tc>
                <a:tc>
                  <a:txBody>
                    <a:bodyPr/>
                    <a:lstStyle/>
                    <a:p>
                      <a:pPr algn="ctr"/>
                      <a:endParaRPr lang="lv-LV"/>
                    </a:p>
                  </a:txBody>
                  <a:tcPr/>
                </a:tc>
                <a:tc>
                  <a:txBody>
                    <a:bodyPr/>
                    <a:lstStyle/>
                    <a:p>
                      <a:pPr algn="ctr"/>
                      <a:endParaRPr lang="lv-LV" dirty="0"/>
                    </a:p>
                  </a:txBody>
                  <a:tcPr/>
                </a:tc>
                <a:tc>
                  <a:txBody>
                    <a:bodyPr/>
                    <a:lstStyle/>
                    <a:p>
                      <a:pPr algn="ctr"/>
                      <a:endParaRPr lang="lv-LV"/>
                    </a:p>
                  </a:txBody>
                  <a:tcPr/>
                </a:tc>
                <a:tc>
                  <a:txBody>
                    <a:bodyPr/>
                    <a:lstStyle/>
                    <a:p>
                      <a:pPr algn="ctr"/>
                      <a:endParaRPr lang="lv-LV"/>
                    </a:p>
                  </a:txBody>
                  <a:tcPr/>
                </a:tc>
                <a:tc>
                  <a:txBody>
                    <a:bodyPr/>
                    <a:lstStyle/>
                    <a:p>
                      <a:pPr algn="ctr"/>
                      <a:endParaRPr lang="lv-LV" dirty="0"/>
                    </a:p>
                  </a:txBody>
                  <a:tcPr/>
                </a:tc>
                <a:tc>
                  <a:txBody>
                    <a:bodyPr/>
                    <a:lstStyle/>
                    <a:p>
                      <a:pPr algn="ctr"/>
                      <a:endParaRPr lang="lv-LV" dirty="0"/>
                    </a:p>
                  </a:txBody>
                  <a:tcPr/>
                </a:tc>
                <a:extLst>
                  <a:ext uri="{0D108BD9-81ED-4DB2-BD59-A6C34878D82A}">
                    <a16:rowId xmlns:a16="http://schemas.microsoft.com/office/drawing/2014/main" val="2343600567"/>
                  </a:ext>
                </a:extLst>
              </a:tr>
              <a:tr h="370840">
                <a:tc>
                  <a:txBody>
                    <a:bodyPr/>
                    <a:lstStyle/>
                    <a:p>
                      <a:r>
                        <a:rPr lang="lv-LV" dirty="0"/>
                        <a:t>Darba uzdevuma izstrāde:</a:t>
                      </a:r>
                    </a:p>
                    <a:p>
                      <a:pPr marL="0" marR="0" lvl="0" indent="0" algn="l" defTabSz="1371600" rtl="0" eaLnBrk="1" fontAlgn="auto" latinLnBrk="0" hangingPunct="1">
                        <a:lnSpc>
                          <a:spcPct val="100000"/>
                        </a:lnSpc>
                        <a:spcBef>
                          <a:spcPts val="0"/>
                        </a:spcBef>
                        <a:spcAft>
                          <a:spcPts val="0"/>
                        </a:spcAft>
                        <a:buClrTx/>
                        <a:buSzTx/>
                        <a:buFontTx/>
                        <a:buNone/>
                        <a:tabLst/>
                        <a:defRPr/>
                      </a:pPr>
                      <a:r>
                        <a:rPr lang="lv-LV" dirty="0"/>
                        <a:t>1) Izmaksu un ieguvumu analīzes veikšanai</a:t>
                      </a:r>
                    </a:p>
                    <a:p>
                      <a:pPr marL="0" marR="0" lvl="0" indent="0" algn="l" defTabSz="1371600" rtl="0" eaLnBrk="1" fontAlgn="auto" latinLnBrk="0" hangingPunct="1">
                        <a:lnSpc>
                          <a:spcPct val="100000"/>
                        </a:lnSpc>
                        <a:spcBef>
                          <a:spcPts val="0"/>
                        </a:spcBef>
                        <a:spcAft>
                          <a:spcPts val="0"/>
                        </a:spcAft>
                        <a:buClrTx/>
                        <a:buSzTx/>
                        <a:buFontTx/>
                        <a:buNone/>
                        <a:tabLst/>
                        <a:defRPr/>
                      </a:pPr>
                      <a:r>
                        <a:rPr lang="lv-LV" dirty="0"/>
                        <a:t>2) Būvprojekta izstrādei</a:t>
                      </a:r>
                    </a:p>
                  </a:txBody>
                  <a:tcPr/>
                </a:tc>
                <a:tc>
                  <a:txBody>
                    <a:bodyPr/>
                    <a:lstStyle/>
                    <a:p>
                      <a:pPr algn="ctr"/>
                      <a:endParaRPr lang="lv-LV" dirty="0"/>
                    </a:p>
                    <a:p>
                      <a:pPr algn="ctr"/>
                      <a:r>
                        <a:rPr lang="lv-LV" dirty="0"/>
                        <a:t>Laura</a:t>
                      </a:r>
                    </a:p>
                    <a:p>
                      <a:pPr algn="ctr"/>
                      <a:r>
                        <a:rPr lang="lv-LV" dirty="0"/>
                        <a:t>Arno</a:t>
                      </a:r>
                    </a:p>
                  </a:txBody>
                  <a:tcPr/>
                </a:tc>
                <a:tc>
                  <a:txBody>
                    <a:bodyPr/>
                    <a:lstStyle/>
                    <a:p>
                      <a:pPr algn="ctr"/>
                      <a:endParaRPr lang="lv-LV" dirty="0"/>
                    </a:p>
                  </a:txBody>
                  <a:tcPr/>
                </a:tc>
                <a:tc>
                  <a:txBody>
                    <a:bodyPr/>
                    <a:lstStyle/>
                    <a:p>
                      <a:pPr algn="ctr"/>
                      <a:endParaRPr lang="lv-LV" dirty="0"/>
                    </a:p>
                  </a:txBody>
                  <a:tcPr/>
                </a:tc>
                <a:tc>
                  <a:txBody>
                    <a:bodyPr/>
                    <a:lstStyle/>
                    <a:p>
                      <a:pPr algn="ctr"/>
                      <a:endParaRPr lang="lv-LV" dirty="0"/>
                    </a:p>
                    <a:p>
                      <a:pPr algn="ctr"/>
                      <a:r>
                        <a:rPr lang="lv-LV" dirty="0"/>
                        <a:t>x</a:t>
                      </a:r>
                    </a:p>
                    <a:p>
                      <a:pPr algn="ctr"/>
                      <a:r>
                        <a:rPr lang="lv-LV" dirty="0"/>
                        <a:t>x</a:t>
                      </a:r>
                    </a:p>
                  </a:txBody>
                  <a:tcPr/>
                </a:tc>
                <a:tc>
                  <a:txBody>
                    <a:bodyPr/>
                    <a:lstStyle/>
                    <a:p>
                      <a:pPr algn="ctr"/>
                      <a:endParaRPr lang="lv-LV"/>
                    </a:p>
                  </a:txBody>
                  <a:tcPr/>
                </a:tc>
                <a:tc>
                  <a:txBody>
                    <a:bodyPr/>
                    <a:lstStyle/>
                    <a:p>
                      <a:pPr algn="ctr"/>
                      <a:endParaRPr lang="lv-LV" dirty="0"/>
                    </a:p>
                  </a:txBody>
                  <a:tcPr/>
                </a:tc>
                <a:tc>
                  <a:txBody>
                    <a:bodyPr/>
                    <a:lstStyle/>
                    <a:p>
                      <a:pPr algn="ctr"/>
                      <a:endParaRPr lang="lv-LV"/>
                    </a:p>
                  </a:txBody>
                  <a:tcPr/>
                </a:tc>
                <a:tc>
                  <a:txBody>
                    <a:bodyPr/>
                    <a:lstStyle/>
                    <a:p>
                      <a:pPr algn="ctr"/>
                      <a:endParaRPr lang="lv-LV"/>
                    </a:p>
                  </a:txBody>
                  <a:tcPr/>
                </a:tc>
                <a:tc>
                  <a:txBody>
                    <a:bodyPr/>
                    <a:lstStyle/>
                    <a:p>
                      <a:pPr algn="ctr"/>
                      <a:endParaRPr lang="lv-LV" dirty="0"/>
                    </a:p>
                  </a:txBody>
                  <a:tcPr/>
                </a:tc>
                <a:tc>
                  <a:txBody>
                    <a:bodyPr/>
                    <a:lstStyle/>
                    <a:p>
                      <a:pPr algn="ctr"/>
                      <a:endParaRPr lang="lv-LV"/>
                    </a:p>
                  </a:txBody>
                  <a:tcPr/>
                </a:tc>
                <a:tc>
                  <a:txBody>
                    <a:bodyPr/>
                    <a:lstStyle/>
                    <a:p>
                      <a:pPr algn="ctr"/>
                      <a:endParaRPr lang="lv-LV"/>
                    </a:p>
                  </a:txBody>
                  <a:tcPr/>
                </a:tc>
                <a:tc>
                  <a:txBody>
                    <a:bodyPr/>
                    <a:lstStyle/>
                    <a:p>
                      <a:pPr algn="ctr"/>
                      <a:endParaRPr lang="lv-LV" dirty="0"/>
                    </a:p>
                  </a:txBody>
                  <a:tcPr/>
                </a:tc>
                <a:tc>
                  <a:txBody>
                    <a:bodyPr/>
                    <a:lstStyle/>
                    <a:p>
                      <a:pPr algn="ctr"/>
                      <a:endParaRPr lang="lv-LV" dirty="0"/>
                    </a:p>
                  </a:txBody>
                  <a:tcPr/>
                </a:tc>
                <a:extLst>
                  <a:ext uri="{0D108BD9-81ED-4DB2-BD59-A6C34878D82A}">
                    <a16:rowId xmlns:a16="http://schemas.microsoft.com/office/drawing/2014/main" val="2057899804"/>
                  </a:ext>
                </a:extLst>
              </a:tr>
              <a:tr h="797560">
                <a:tc>
                  <a:txBody>
                    <a:bodyPr/>
                    <a:lstStyle/>
                    <a:p>
                      <a:r>
                        <a:rPr lang="lv-LV" dirty="0"/>
                        <a:t>Iepirkumu organizēšana:</a:t>
                      </a:r>
                    </a:p>
                    <a:p>
                      <a:pPr marL="0" marR="0" lvl="0" indent="0" algn="l" defTabSz="1371600" rtl="0" eaLnBrk="1" fontAlgn="auto" latinLnBrk="0" hangingPunct="1">
                        <a:lnSpc>
                          <a:spcPct val="100000"/>
                        </a:lnSpc>
                        <a:spcBef>
                          <a:spcPts val="0"/>
                        </a:spcBef>
                        <a:spcAft>
                          <a:spcPts val="0"/>
                        </a:spcAft>
                        <a:buClrTx/>
                        <a:buSzTx/>
                        <a:buFontTx/>
                        <a:buNone/>
                        <a:tabLst/>
                        <a:defRPr/>
                      </a:pPr>
                      <a:r>
                        <a:rPr lang="lv-LV" dirty="0"/>
                        <a:t>1) Izmaksu un ieguvumu analīzes veikšanai</a:t>
                      </a:r>
                    </a:p>
                    <a:p>
                      <a:pPr marL="0" marR="0" lvl="0" indent="0" algn="l" defTabSz="1371600" rtl="0" eaLnBrk="1" fontAlgn="auto" latinLnBrk="0" hangingPunct="1">
                        <a:lnSpc>
                          <a:spcPct val="100000"/>
                        </a:lnSpc>
                        <a:spcBef>
                          <a:spcPts val="0"/>
                        </a:spcBef>
                        <a:spcAft>
                          <a:spcPts val="0"/>
                        </a:spcAft>
                        <a:buClrTx/>
                        <a:buSzTx/>
                        <a:buFontTx/>
                        <a:buNone/>
                        <a:tabLst/>
                        <a:defRPr/>
                      </a:pPr>
                      <a:r>
                        <a:rPr lang="lv-LV" dirty="0"/>
                        <a:t>2) Būvprojekta izstrādei</a:t>
                      </a:r>
                    </a:p>
                  </a:txBody>
                  <a:tcPr/>
                </a:tc>
                <a:tc>
                  <a:txBody>
                    <a:bodyPr/>
                    <a:lstStyle/>
                    <a:p>
                      <a:pPr algn="ctr"/>
                      <a:endParaRPr lang="lv-LV" dirty="0"/>
                    </a:p>
                    <a:p>
                      <a:pPr algn="ctr"/>
                      <a:r>
                        <a:rPr lang="lv-LV" dirty="0"/>
                        <a:t>Laura</a:t>
                      </a:r>
                    </a:p>
                    <a:p>
                      <a:pPr algn="ctr"/>
                      <a:r>
                        <a:rPr lang="lv-LV" dirty="0"/>
                        <a:t>Arno</a:t>
                      </a:r>
                    </a:p>
                  </a:txBody>
                  <a:tcPr/>
                </a:tc>
                <a:tc>
                  <a:txBody>
                    <a:bodyPr/>
                    <a:lstStyle/>
                    <a:p>
                      <a:pPr algn="ctr"/>
                      <a:endParaRPr lang="lv-LV"/>
                    </a:p>
                  </a:txBody>
                  <a:tcPr/>
                </a:tc>
                <a:tc>
                  <a:txBody>
                    <a:bodyPr/>
                    <a:lstStyle/>
                    <a:p>
                      <a:pPr algn="ctr"/>
                      <a:endParaRPr lang="lv-LV" dirty="0"/>
                    </a:p>
                  </a:txBody>
                  <a:tcPr/>
                </a:tc>
                <a:tc>
                  <a:txBody>
                    <a:bodyPr/>
                    <a:lstStyle/>
                    <a:p>
                      <a:pPr algn="ctr"/>
                      <a:endParaRPr lang="lv-LV"/>
                    </a:p>
                  </a:txBody>
                  <a:tcPr/>
                </a:tc>
                <a:tc>
                  <a:txBody>
                    <a:bodyPr/>
                    <a:lstStyle/>
                    <a:p>
                      <a:pPr algn="ctr"/>
                      <a:endParaRPr lang="lv-LV" dirty="0"/>
                    </a:p>
                    <a:p>
                      <a:pPr algn="ctr"/>
                      <a:r>
                        <a:rPr lang="lv-LV" dirty="0"/>
                        <a:t>x</a:t>
                      </a:r>
                    </a:p>
                    <a:p>
                      <a:pPr algn="ctr"/>
                      <a:r>
                        <a:rPr lang="lv-LV" dirty="0"/>
                        <a:t>x</a:t>
                      </a:r>
                    </a:p>
                  </a:txBody>
                  <a:tcPr/>
                </a:tc>
                <a:tc>
                  <a:txBody>
                    <a:bodyPr/>
                    <a:lstStyle/>
                    <a:p>
                      <a:pPr algn="ctr"/>
                      <a:endParaRPr lang="lv-LV" dirty="0"/>
                    </a:p>
                  </a:txBody>
                  <a:tcPr/>
                </a:tc>
                <a:tc>
                  <a:txBody>
                    <a:bodyPr/>
                    <a:lstStyle/>
                    <a:p>
                      <a:pPr algn="ctr"/>
                      <a:endParaRPr lang="lv-LV" dirty="0"/>
                    </a:p>
                  </a:txBody>
                  <a:tcPr/>
                </a:tc>
                <a:tc>
                  <a:txBody>
                    <a:bodyPr/>
                    <a:lstStyle/>
                    <a:p>
                      <a:pPr algn="ctr"/>
                      <a:endParaRPr lang="lv-LV" dirty="0"/>
                    </a:p>
                  </a:txBody>
                  <a:tcPr/>
                </a:tc>
                <a:tc>
                  <a:txBody>
                    <a:bodyPr/>
                    <a:lstStyle/>
                    <a:p>
                      <a:pPr algn="ctr"/>
                      <a:endParaRPr lang="lv-LV" dirty="0"/>
                    </a:p>
                  </a:txBody>
                  <a:tcPr/>
                </a:tc>
                <a:tc>
                  <a:txBody>
                    <a:bodyPr/>
                    <a:lstStyle/>
                    <a:p>
                      <a:pPr algn="ctr"/>
                      <a:endParaRPr lang="lv-LV" dirty="0"/>
                    </a:p>
                  </a:txBody>
                  <a:tcPr/>
                </a:tc>
                <a:tc>
                  <a:txBody>
                    <a:bodyPr/>
                    <a:lstStyle/>
                    <a:p>
                      <a:pPr algn="ctr"/>
                      <a:endParaRPr lang="lv-LV" dirty="0"/>
                    </a:p>
                  </a:txBody>
                  <a:tcPr/>
                </a:tc>
                <a:tc>
                  <a:txBody>
                    <a:bodyPr/>
                    <a:lstStyle/>
                    <a:p>
                      <a:pPr algn="ctr"/>
                      <a:endParaRPr lang="lv-LV" dirty="0"/>
                    </a:p>
                  </a:txBody>
                  <a:tcPr/>
                </a:tc>
                <a:tc>
                  <a:txBody>
                    <a:bodyPr/>
                    <a:lstStyle/>
                    <a:p>
                      <a:pPr algn="ctr"/>
                      <a:endParaRPr lang="lv-LV" dirty="0"/>
                    </a:p>
                  </a:txBody>
                  <a:tcPr/>
                </a:tc>
                <a:extLst>
                  <a:ext uri="{0D108BD9-81ED-4DB2-BD59-A6C34878D82A}">
                    <a16:rowId xmlns:a16="http://schemas.microsoft.com/office/drawing/2014/main" val="3682599729"/>
                  </a:ext>
                </a:extLst>
              </a:tr>
              <a:tr h="370840">
                <a:tc>
                  <a:txBody>
                    <a:bodyPr/>
                    <a:lstStyle/>
                    <a:p>
                      <a:r>
                        <a:rPr lang="lv-LV" dirty="0"/>
                        <a:t>Izmaksu un ieguvumu analīzes veikšana </a:t>
                      </a:r>
                    </a:p>
                  </a:txBody>
                  <a:tcPr/>
                </a:tc>
                <a:tc>
                  <a:txBody>
                    <a:bodyPr/>
                    <a:lstStyle/>
                    <a:p>
                      <a:pPr algn="ctr"/>
                      <a:r>
                        <a:rPr lang="lv-LV" dirty="0"/>
                        <a:t>Laura</a:t>
                      </a:r>
                    </a:p>
                  </a:txBody>
                  <a:tcPr/>
                </a:tc>
                <a:tc>
                  <a:txBody>
                    <a:bodyPr/>
                    <a:lstStyle/>
                    <a:p>
                      <a:pPr algn="ctr"/>
                      <a:endParaRPr lang="lv-LV"/>
                    </a:p>
                  </a:txBody>
                  <a:tcPr/>
                </a:tc>
                <a:tc>
                  <a:txBody>
                    <a:bodyPr/>
                    <a:lstStyle/>
                    <a:p>
                      <a:pPr algn="ctr"/>
                      <a:endParaRPr lang="lv-LV" dirty="0"/>
                    </a:p>
                  </a:txBody>
                  <a:tcPr/>
                </a:tc>
                <a:tc>
                  <a:txBody>
                    <a:bodyPr/>
                    <a:lstStyle/>
                    <a:p>
                      <a:pPr algn="ctr"/>
                      <a:endParaRPr lang="lv-LV"/>
                    </a:p>
                  </a:txBody>
                  <a:tcPr/>
                </a:tc>
                <a:tc>
                  <a:txBody>
                    <a:bodyPr/>
                    <a:lstStyle/>
                    <a:p>
                      <a:pPr algn="ctr"/>
                      <a:endParaRPr lang="lv-LV" dirty="0"/>
                    </a:p>
                  </a:txBody>
                  <a:tcPr/>
                </a:tc>
                <a:tc>
                  <a:txBody>
                    <a:bodyPr/>
                    <a:lstStyle/>
                    <a:p>
                      <a:pPr algn="ctr"/>
                      <a:r>
                        <a:rPr lang="lv-LV" dirty="0"/>
                        <a:t>x</a:t>
                      </a:r>
                    </a:p>
                  </a:txBody>
                  <a:tcPr/>
                </a:tc>
                <a:tc>
                  <a:txBody>
                    <a:bodyPr/>
                    <a:lstStyle/>
                    <a:p>
                      <a:pPr algn="ctr"/>
                      <a:r>
                        <a:rPr lang="lv-LV" dirty="0"/>
                        <a:t>x</a:t>
                      </a:r>
                    </a:p>
                  </a:txBody>
                  <a:tcPr/>
                </a:tc>
                <a:tc>
                  <a:txBody>
                    <a:bodyPr/>
                    <a:lstStyle/>
                    <a:p>
                      <a:pPr algn="ctr"/>
                      <a:endParaRPr lang="lv-LV" dirty="0"/>
                    </a:p>
                  </a:txBody>
                  <a:tcPr/>
                </a:tc>
                <a:tc>
                  <a:txBody>
                    <a:bodyPr/>
                    <a:lstStyle/>
                    <a:p>
                      <a:pPr algn="ctr"/>
                      <a:endParaRPr lang="lv-LV" dirty="0"/>
                    </a:p>
                  </a:txBody>
                  <a:tcPr/>
                </a:tc>
                <a:tc>
                  <a:txBody>
                    <a:bodyPr/>
                    <a:lstStyle/>
                    <a:p>
                      <a:pPr algn="ctr"/>
                      <a:endParaRPr lang="lv-LV" dirty="0"/>
                    </a:p>
                  </a:txBody>
                  <a:tcPr/>
                </a:tc>
                <a:tc>
                  <a:txBody>
                    <a:bodyPr/>
                    <a:lstStyle/>
                    <a:p>
                      <a:pPr algn="ctr"/>
                      <a:endParaRPr lang="lv-LV" dirty="0"/>
                    </a:p>
                  </a:txBody>
                  <a:tcPr/>
                </a:tc>
                <a:tc>
                  <a:txBody>
                    <a:bodyPr/>
                    <a:lstStyle/>
                    <a:p>
                      <a:pPr algn="ctr"/>
                      <a:endParaRPr lang="lv-LV" dirty="0"/>
                    </a:p>
                  </a:txBody>
                  <a:tcPr/>
                </a:tc>
                <a:tc>
                  <a:txBody>
                    <a:bodyPr/>
                    <a:lstStyle/>
                    <a:p>
                      <a:pPr algn="ctr"/>
                      <a:endParaRPr lang="lv-LV" dirty="0"/>
                    </a:p>
                  </a:txBody>
                  <a:tcPr/>
                </a:tc>
                <a:extLst>
                  <a:ext uri="{0D108BD9-81ED-4DB2-BD59-A6C34878D82A}">
                    <a16:rowId xmlns:a16="http://schemas.microsoft.com/office/drawing/2014/main" val="869878799"/>
                  </a:ext>
                </a:extLst>
              </a:tr>
              <a:tr h="370840">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lv-LV" dirty="0"/>
                        <a:t>Būvprojekta izstrāde</a:t>
                      </a:r>
                    </a:p>
                  </a:txBody>
                  <a:tcPr/>
                </a:tc>
                <a:tc>
                  <a:txBody>
                    <a:bodyPr/>
                    <a:lstStyle/>
                    <a:p>
                      <a:pPr algn="ctr"/>
                      <a:r>
                        <a:rPr lang="lv-LV" dirty="0"/>
                        <a:t>Arno</a:t>
                      </a:r>
                    </a:p>
                  </a:txBody>
                  <a:tcPr/>
                </a:tc>
                <a:tc>
                  <a:txBody>
                    <a:bodyPr/>
                    <a:lstStyle/>
                    <a:p>
                      <a:pPr algn="ctr"/>
                      <a:endParaRPr lang="lv-LV"/>
                    </a:p>
                  </a:txBody>
                  <a:tcPr/>
                </a:tc>
                <a:tc>
                  <a:txBody>
                    <a:bodyPr/>
                    <a:lstStyle/>
                    <a:p>
                      <a:pPr algn="ctr"/>
                      <a:endParaRPr lang="lv-LV" dirty="0"/>
                    </a:p>
                  </a:txBody>
                  <a:tcPr/>
                </a:tc>
                <a:tc>
                  <a:txBody>
                    <a:bodyPr/>
                    <a:lstStyle/>
                    <a:p>
                      <a:pPr algn="ctr"/>
                      <a:endParaRPr lang="lv-LV"/>
                    </a:p>
                  </a:txBody>
                  <a:tcPr/>
                </a:tc>
                <a:tc>
                  <a:txBody>
                    <a:bodyPr/>
                    <a:lstStyle/>
                    <a:p>
                      <a:pPr algn="ctr"/>
                      <a:endParaRPr lang="lv-LV"/>
                    </a:p>
                  </a:txBody>
                  <a:tcPr/>
                </a:tc>
                <a:tc>
                  <a:txBody>
                    <a:bodyPr/>
                    <a:lstStyle/>
                    <a:p>
                      <a:pPr algn="ctr"/>
                      <a:r>
                        <a:rPr lang="lv-LV" dirty="0"/>
                        <a:t>x</a:t>
                      </a:r>
                    </a:p>
                  </a:txBody>
                  <a:tcPr/>
                </a:tc>
                <a:tc>
                  <a:txBody>
                    <a:bodyPr/>
                    <a:lstStyle/>
                    <a:p>
                      <a:pPr algn="ctr"/>
                      <a:r>
                        <a:rPr lang="lv-LV" dirty="0"/>
                        <a:t>x</a:t>
                      </a:r>
                    </a:p>
                  </a:txBody>
                  <a:tcPr/>
                </a:tc>
                <a:tc>
                  <a:txBody>
                    <a:bodyPr/>
                    <a:lstStyle/>
                    <a:p>
                      <a:pPr algn="ctr"/>
                      <a:r>
                        <a:rPr lang="lv-LV" dirty="0"/>
                        <a:t>x</a:t>
                      </a:r>
                    </a:p>
                  </a:txBody>
                  <a:tcPr/>
                </a:tc>
                <a:tc>
                  <a:txBody>
                    <a:bodyPr/>
                    <a:lstStyle/>
                    <a:p>
                      <a:pPr algn="ctr"/>
                      <a:r>
                        <a:rPr lang="lv-LV" dirty="0"/>
                        <a:t>x</a:t>
                      </a:r>
                    </a:p>
                  </a:txBody>
                  <a:tcPr/>
                </a:tc>
                <a:tc>
                  <a:txBody>
                    <a:bodyPr/>
                    <a:lstStyle/>
                    <a:p>
                      <a:pPr algn="ctr"/>
                      <a:r>
                        <a:rPr lang="lv-LV" dirty="0"/>
                        <a:t>x</a:t>
                      </a:r>
                    </a:p>
                  </a:txBody>
                  <a:tcPr/>
                </a:tc>
                <a:tc>
                  <a:txBody>
                    <a:bodyPr/>
                    <a:lstStyle/>
                    <a:p>
                      <a:pPr algn="ctr"/>
                      <a:r>
                        <a:rPr lang="lv-LV" dirty="0"/>
                        <a:t>x</a:t>
                      </a:r>
                    </a:p>
                  </a:txBody>
                  <a:tcPr/>
                </a:tc>
                <a:tc>
                  <a:txBody>
                    <a:bodyPr/>
                    <a:lstStyle/>
                    <a:p>
                      <a:pPr algn="ctr"/>
                      <a:r>
                        <a:rPr lang="lv-LV" dirty="0"/>
                        <a:t>x</a:t>
                      </a:r>
                    </a:p>
                  </a:txBody>
                  <a:tcPr/>
                </a:tc>
                <a:tc>
                  <a:txBody>
                    <a:bodyPr/>
                    <a:lstStyle/>
                    <a:p>
                      <a:pPr algn="ctr"/>
                      <a:endParaRPr lang="lv-LV" dirty="0"/>
                    </a:p>
                  </a:txBody>
                  <a:tcPr/>
                </a:tc>
                <a:extLst>
                  <a:ext uri="{0D108BD9-81ED-4DB2-BD59-A6C34878D82A}">
                    <a16:rowId xmlns:a16="http://schemas.microsoft.com/office/drawing/2014/main" val="1222914306"/>
                  </a:ext>
                </a:extLst>
              </a:tr>
              <a:tr h="370840">
                <a:tc>
                  <a:txBody>
                    <a:bodyPr/>
                    <a:lstStyle/>
                    <a:p>
                      <a:r>
                        <a:rPr lang="lv-LV" dirty="0"/>
                        <a:t>Projekta pieteikuma iesniegšana CFLA</a:t>
                      </a:r>
                    </a:p>
                  </a:txBody>
                  <a:tcPr/>
                </a:tc>
                <a:tc>
                  <a:txBody>
                    <a:bodyPr/>
                    <a:lstStyle/>
                    <a:p>
                      <a:pPr algn="ctr"/>
                      <a:r>
                        <a:rPr lang="lv-LV" dirty="0"/>
                        <a:t>Laura</a:t>
                      </a:r>
                    </a:p>
                  </a:txBody>
                  <a:tcPr/>
                </a:tc>
                <a:tc>
                  <a:txBody>
                    <a:bodyPr/>
                    <a:lstStyle/>
                    <a:p>
                      <a:pPr algn="ctr"/>
                      <a:endParaRPr lang="lv-LV"/>
                    </a:p>
                  </a:txBody>
                  <a:tcPr/>
                </a:tc>
                <a:tc>
                  <a:txBody>
                    <a:bodyPr/>
                    <a:lstStyle/>
                    <a:p>
                      <a:pPr algn="ctr"/>
                      <a:endParaRPr lang="lv-LV" dirty="0"/>
                    </a:p>
                  </a:txBody>
                  <a:tcPr/>
                </a:tc>
                <a:tc>
                  <a:txBody>
                    <a:bodyPr/>
                    <a:lstStyle/>
                    <a:p>
                      <a:pPr algn="ctr"/>
                      <a:endParaRPr lang="lv-LV"/>
                    </a:p>
                  </a:txBody>
                  <a:tcPr/>
                </a:tc>
                <a:tc>
                  <a:txBody>
                    <a:bodyPr/>
                    <a:lstStyle/>
                    <a:p>
                      <a:pPr algn="ctr"/>
                      <a:endParaRPr lang="lv-LV"/>
                    </a:p>
                  </a:txBody>
                  <a:tcPr/>
                </a:tc>
                <a:tc>
                  <a:txBody>
                    <a:bodyPr/>
                    <a:lstStyle/>
                    <a:p>
                      <a:pPr algn="ctr"/>
                      <a:endParaRPr lang="lv-LV"/>
                    </a:p>
                  </a:txBody>
                  <a:tcPr/>
                </a:tc>
                <a:tc>
                  <a:txBody>
                    <a:bodyPr/>
                    <a:lstStyle/>
                    <a:p>
                      <a:pPr algn="ctr"/>
                      <a:endParaRPr lang="lv-LV"/>
                    </a:p>
                  </a:txBody>
                  <a:tcPr/>
                </a:tc>
                <a:tc>
                  <a:txBody>
                    <a:bodyPr/>
                    <a:lstStyle/>
                    <a:p>
                      <a:pPr algn="ctr"/>
                      <a:endParaRPr lang="lv-LV" dirty="0"/>
                    </a:p>
                  </a:txBody>
                  <a:tcPr/>
                </a:tc>
                <a:tc>
                  <a:txBody>
                    <a:bodyPr/>
                    <a:lstStyle/>
                    <a:p>
                      <a:pPr algn="ctr"/>
                      <a:endParaRPr lang="lv-LV" dirty="0"/>
                    </a:p>
                  </a:txBody>
                  <a:tcPr/>
                </a:tc>
                <a:tc>
                  <a:txBody>
                    <a:bodyPr/>
                    <a:lstStyle/>
                    <a:p>
                      <a:pPr algn="ctr"/>
                      <a:endParaRPr lang="lv-LV" dirty="0"/>
                    </a:p>
                  </a:txBody>
                  <a:tcPr/>
                </a:tc>
                <a:tc>
                  <a:txBody>
                    <a:bodyPr/>
                    <a:lstStyle/>
                    <a:p>
                      <a:pPr algn="ctr"/>
                      <a:endParaRPr lang="lv-LV" dirty="0"/>
                    </a:p>
                  </a:txBody>
                  <a:tcPr/>
                </a:tc>
                <a:tc>
                  <a:txBody>
                    <a:bodyPr/>
                    <a:lstStyle/>
                    <a:p>
                      <a:pPr algn="ctr"/>
                      <a:endParaRPr lang="lv-LV" dirty="0"/>
                    </a:p>
                  </a:txBody>
                  <a:tcPr/>
                </a:tc>
                <a:tc>
                  <a:txBody>
                    <a:bodyPr/>
                    <a:lstStyle/>
                    <a:p>
                      <a:pPr algn="ctr"/>
                      <a:r>
                        <a:rPr lang="lv-LV" dirty="0"/>
                        <a:t>x</a:t>
                      </a:r>
                    </a:p>
                  </a:txBody>
                  <a:tcPr/>
                </a:tc>
                <a:extLst>
                  <a:ext uri="{0D108BD9-81ED-4DB2-BD59-A6C34878D82A}">
                    <a16:rowId xmlns:a16="http://schemas.microsoft.com/office/drawing/2014/main" val="4222887778"/>
                  </a:ext>
                </a:extLst>
              </a:tr>
            </a:tbl>
          </a:graphicData>
        </a:graphic>
      </p:graphicFrame>
      <p:sp>
        <p:nvSpPr>
          <p:cNvPr id="4" name="TextBox 2">
            <a:extLst>
              <a:ext uri="{FF2B5EF4-FFF2-40B4-BE49-F238E27FC236}">
                <a16:creationId xmlns:a16="http://schemas.microsoft.com/office/drawing/2014/main" id="{4E7D0231-FBBC-79C5-E94A-F533ABF6FCC8}"/>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10.04.</a:t>
            </a:r>
            <a:r>
              <a:rPr lang="en-US" altLang="lv-LV" sz="1500" dirty="0">
                <a:latin typeface="Montserrat" pitchFamily="2" charset="-70"/>
              </a:rPr>
              <a:t>202</a:t>
            </a:r>
            <a:r>
              <a:rPr lang="lv-LV" altLang="lv-LV" sz="1500" dirty="0">
                <a:latin typeface="Montserrat" pitchFamily="2" charset="-70"/>
              </a:rPr>
              <a:t>4</a:t>
            </a:r>
            <a:r>
              <a:rPr lang="en-US" altLang="lv-LV" sz="1500" dirty="0">
                <a:latin typeface="Montserrat" pitchFamily="2" charset="-70"/>
              </a:rPr>
              <a:t>.</a:t>
            </a:r>
          </a:p>
        </p:txBody>
      </p:sp>
    </p:spTree>
    <p:extLst>
      <p:ext uri="{BB962C8B-B14F-4D97-AF65-F5344CB8AC3E}">
        <p14:creationId xmlns:p14="http://schemas.microsoft.com/office/powerpoint/2010/main" val="1479181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358BDDAF-CEBC-2E83-C93F-3E47CEA65F22}"/>
              </a:ext>
            </a:extLst>
          </p:cNvPr>
          <p:cNvSpPr txBox="1"/>
          <p:nvPr/>
        </p:nvSpPr>
        <p:spPr>
          <a:xfrm>
            <a:off x="3265488" y="2628900"/>
            <a:ext cx="11666537" cy="3009900"/>
          </a:xfrm>
          <a:prstGeom prst="rect">
            <a:avLst/>
          </a:prstGeom>
        </p:spPr>
        <p:txBody>
          <a:bodyPr lIns="0" tIns="0" rIns="0" bIns="0">
            <a:spAutoFit/>
          </a:bodyPr>
          <a:lstStyle/>
          <a:p>
            <a:pPr algn="ctr" eaLnBrk="1" fontAlgn="auto" hangingPunct="1">
              <a:lnSpc>
                <a:spcPts val="11999"/>
              </a:lnSpc>
              <a:spcBef>
                <a:spcPts val="0"/>
              </a:spcBef>
              <a:spcAft>
                <a:spcPts val="0"/>
              </a:spcAft>
              <a:defRPr/>
            </a:pPr>
            <a:r>
              <a:rPr lang="en-US" sz="9999" dirty="0">
                <a:solidFill>
                  <a:srgbClr val="FFFFFF"/>
                </a:solidFill>
                <a:latin typeface="Montserrat Classic Bold"/>
              </a:rPr>
              <a:t>PALDIES PAR</a:t>
            </a:r>
          </a:p>
          <a:p>
            <a:pPr algn="ctr" eaLnBrk="1" fontAlgn="auto" hangingPunct="1">
              <a:lnSpc>
                <a:spcPts val="11999"/>
              </a:lnSpc>
              <a:spcBef>
                <a:spcPts val="0"/>
              </a:spcBef>
              <a:spcAft>
                <a:spcPts val="0"/>
              </a:spcAft>
              <a:defRPr/>
            </a:pPr>
            <a:r>
              <a:rPr lang="en-US" sz="9999" dirty="0">
                <a:solidFill>
                  <a:srgbClr val="FFFFFF"/>
                </a:solidFill>
                <a:latin typeface="Montserrat Classic Bold"/>
              </a:rPr>
              <a:t>UZMANĪBU!</a:t>
            </a:r>
          </a:p>
        </p:txBody>
      </p:sp>
      <p:sp>
        <p:nvSpPr>
          <p:cNvPr id="17411" name="AutoShape 2">
            <a:extLst>
              <a:ext uri="{FF2B5EF4-FFF2-40B4-BE49-F238E27FC236}">
                <a16:creationId xmlns:a16="http://schemas.microsoft.com/office/drawing/2014/main" id="{830CB0B5-B746-9E77-8D83-50F5E6F0CA1E}"/>
              </a:ext>
            </a:extLst>
          </p:cNvPr>
          <p:cNvSpPr>
            <a:spLocks noChangeShapeType="1"/>
          </p:cNvSpPr>
          <p:nvPr/>
        </p:nvSpPr>
        <p:spPr bwMode="auto">
          <a:xfrm rot="1789">
            <a:off x="0" y="9529763"/>
            <a:ext cx="18297525" cy="0"/>
          </a:xfrm>
          <a:prstGeom prst="line">
            <a:avLst/>
          </a:prstGeom>
          <a:noFill/>
          <a:ln w="9525" cap="rnd">
            <a:solidFill>
              <a:srgbClr val="58585B"/>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pic>
        <p:nvPicPr>
          <p:cNvPr id="9" name="Picture 8">
            <a:extLst>
              <a:ext uri="{FF2B5EF4-FFF2-40B4-BE49-F238E27FC236}">
                <a16:creationId xmlns:a16="http://schemas.microsoft.com/office/drawing/2014/main" id="{EBBFBDBC-9EA5-1D76-E4DE-959D4D5DA8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96" t="51373" r="2168" b="-1228"/>
          <a:stretch>
            <a:fillRect/>
          </a:stretch>
        </p:blipFill>
        <p:spPr bwMode="auto">
          <a:xfrm>
            <a:off x="0" y="0"/>
            <a:ext cx="18297525" cy="945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9">
            <a:extLst>
              <a:ext uri="{FF2B5EF4-FFF2-40B4-BE49-F238E27FC236}">
                <a16:creationId xmlns:a16="http://schemas.microsoft.com/office/drawing/2014/main" id="{B329881D-9D3F-6507-5F06-713305B503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4563" y="4570413"/>
            <a:ext cx="3698875"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4">
            <a:extLst>
              <a:ext uri="{FF2B5EF4-FFF2-40B4-BE49-F238E27FC236}">
                <a16:creationId xmlns:a16="http://schemas.microsoft.com/office/drawing/2014/main" id="{FEFB58B1-3057-6888-DF9C-AA889A1B34E1}"/>
              </a:ext>
            </a:extLst>
          </p:cNvPr>
          <p:cNvSpPr txBox="1">
            <a:spLocks noChangeArrowheads="1"/>
          </p:cNvSpPr>
          <p:nvPr/>
        </p:nvSpPr>
        <p:spPr bwMode="auto">
          <a:xfrm>
            <a:off x="-177800" y="3317875"/>
            <a:ext cx="18292763"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7925"/>
              </a:lnSpc>
            </a:pPr>
            <a:r>
              <a:rPr lang="en-US" altLang="lv-LV" sz="6600">
                <a:solidFill>
                  <a:srgbClr val="FFFFFF"/>
                </a:solidFill>
                <a:latin typeface="Montserrat Semi-Bold Bold" charset="-70"/>
              </a:rPr>
              <a:t>PALDIES PAR UZMANĪBU!</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p:cTn id="6" dur="indefinite"/>
                                        <p:tgtEl>
                                          <p:spTgt spid="9"/>
                                        </p:tgtEl>
                                        <p:attrNameLst>
                                          <p:attrName>style.opacity</p:attrName>
                                        </p:attrNameLst>
                                      </p:cBhvr>
                                      <p:to>
                                        <p:strVal val="0.25"/>
                                      </p:to>
                                    </p:set>
                                    <p:animEffect filter="image" prLst="opacity: 0.25">
                                      <p:cBhvr rctx="IE">
                                        <p:cTn id="7" dur="indefinite"/>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mph" presetSubtype="0" nodeType="clickEffect">
                                  <p:stCondLst>
                                    <p:cond delay="0"/>
                                  </p:stCondLst>
                                  <p:childTnLst>
                                    <p:set>
                                      <p:cBhvr>
                                        <p:cTn id="11" dur="indefinite"/>
                                        <p:tgtEl>
                                          <p:spTgt spid="9"/>
                                        </p:tgtEl>
                                        <p:attrNameLst>
                                          <p:attrName>style.opacity</p:attrName>
                                        </p:attrNameLst>
                                      </p:cBhvr>
                                      <p:to>
                                        <p:strVal val="1"/>
                                      </p:to>
                                    </p:set>
                                    <p:animEffect filter="image" prLst="opacity: 1">
                                      <p:cBhvr rctx="IE">
                                        <p:cTn id="12"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2F2">
            <a:alpha val="70195"/>
          </a:srgbClr>
        </a:solidFill>
        <a:effectLst/>
      </p:bgPr>
    </p:bg>
    <p:spTree>
      <p:nvGrpSpPr>
        <p:cNvPr id="1" name=""/>
        <p:cNvGrpSpPr/>
        <p:nvPr/>
      </p:nvGrpSpPr>
      <p:grpSpPr>
        <a:xfrm>
          <a:off x="0" y="0"/>
          <a:ext cx="0" cy="0"/>
          <a:chOff x="0" y="0"/>
          <a:chExt cx="0" cy="0"/>
        </a:xfrm>
      </p:grpSpPr>
      <p:sp>
        <p:nvSpPr>
          <p:cNvPr id="4098" name="AutoShape 3">
            <a:extLst>
              <a:ext uri="{FF2B5EF4-FFF2-40B4-BE49-F238E27FC236}">
                <a16:creationId xmlns:a16="http://schemas.microsoft.com/office/drawing/2014/main" id="{F0FA66F3-8BBF-A167-15CD-28C2ED6F2A82}"/>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4099" name="TextBox 2">
            <a:extLst>
              <a:ext uri="{FF2B5EF4-FFF2-40B4-BE49-F238E27FC236}">
                <a16:creationId xmlns:a16="http://schemas.microsoft.com/office/drawing/2014/main" id="{5D1335E1-8073-09EE-9D0F-375140BEC939}"/>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10.04.</a:t>
            </a:r>
            <a:r>
              <a:rPr lang="en-US" altLang="lv-LV" sz="1500" dirty="0">
                <a:latin typeface="Montserrat" pitchFamily="2" charset="-70"/>
              </a:rPr>
              <a:t>202</a:t>
            </a:r>
            <a:r>
              <a:rPr lang="lv-LV" altLang="lv-LV" sz="1500" dirty="0">
                <a:latin typeface="Montserrat" pitchFamily="2" charset="-70"/>
              </a:rPr>
              <a:t>4</a:t>
            </a:r>
            <a:r>
              <a:rPr lang="en-US" altLang="lv-LV" sz="1500" dirty="0">
                <a:latin typeface="Montserrat" pitchFamily="2" charset="-70"/>
              </a:rPr>
              <a:t>.</a:t>
            </a:r>
          </a:p>
        </p:txBody>
      </p:sp>
      <p:sp>
        <p:nvSpPr>
          <p:cNvPr id="2" name="TextBox 1">
            <a:extLst>
              <a:ext uri="{FF2B5EF4-FFF2-40B4-BE49-F238E27FC236}">
                <a16:creationId xmlns:a16="http://schemas.microsoft.com/office/drawing/2014/main" id="{0BB49D6D-28A3-EDC0-4001-DAC9173FF528}"/>
              </a:ext>
            </a:extLst>
          </p:cNvPr>
          <p:cNvSpPr txBox="1"/>
          <p:nvPr/>
        </p:nvSpPr>
        <p:spPr>
          <a:xfrm>
            <a:off x="1066800" y="1943100"/>
            <a:ext cx="16002000" cy="7879080"/>
          </a:xfrm>
          <a:prstGeom prst="rect">
            <a:avLst/>
          </a:prstGeom>
          <a:noFill/>
        </p:spPr>
        <p:txBody>
          <a:bodyPr>
            <a:spAutoFit/>
          </a:bodyPr>
          <a:lstStyle/>
          <a:p>
            <a:pPr marL="571500" indent="-571500" eaLnBrk="1" hangingPunct="1">
              <a:buFont typeface="Arial" panose="020B0604020202020204" pitchFamily="34" charset="0"/>
              <a:buChar char="•"/>
            </a:pPr>
            <a:r>
              <a:rPr lang="lv-LV" sz="4000" b="1" dirty="0">
                <a:latin typeface="Montserrat" pitchFamily="2" charset="-70"/>
              </a:rPr>
              <a:t>Atbildīgā ministrija - </a:t>
            </a:r>
            <a:r>
              <a:rPr lang="lv-LV" sz="4000" dirty="0">
                <a:latin typeface="Montserrat" pitchFamily="2" charset="-70"/>
              </a:rPr>
              <a:t>Vides aizsardzības un reģionālās attīstības ministrija (VARAM)</a:t>
            </a:r>
          </a:p>
          <a:p>
            <a:pPr algn="just">
              <a:defRPr/>
            </a:pPr>
            <a:endParaRPr lang="lv-LV" sz="4000" dirty="0">
              <a:latin typeface="Montserrat" pitchFamily="2" charset="-70"/>
            </a:endParaRPr>
          </a:p>
          <a:p>
            <a:pPr marL="285750" indent="-285750" algn="just">
              <a:buFont typeface="Arial" panose="020B0604020202020204" pitchFamily="34" charset="0"/>
              <a:buChar char="•"/>
              <a:defRPr/>
            </a:pPr>
            <a:r>
              <a:rPr lang="lv-LV" sz="4000" b="1" dirty="0">
                <a:latin typeface="Montserrat" pitchFamily="2" charset="-70"/>
              </a:rPr>
              <a:t>Ministru kabineta noteikumi </a:t>
            </a:r>
            <a:r>
              <a:rPr lang="lv-LV" sz="4000" dirty="0">
                <a:latin typeface="Montserrat" pitchFamily="2" charset="-70"/>
              </a:rPr>
              <a:t>Nr. 55 pieņemti 2024. gada 16. janvārī (prot. Nr. 2 50. §) - </a:t>
            </a:r>
            <a:r>
              <a:rPr lang="lv-LV" sz="2600" dirty="0">
                <a:latin typeface="Montserrat" pitchFamily="2" charset="-70"/>
              </a:rPr>
              <a:t>Eiropas Savienības kohēzijas politikas programmas 2021.–2027.gadam 5.1.1. specifiskā atbalsta mērķa „Vietējās teritorijas integrētās sociālās, ekonomiskās un vides attīstības un kultūras mantojuma, tūrisma un drošības veicināšana pilsētu funkcionālajās teritorijās” 5.1.1.1. pasākuma „Infrastruktūra uzņēmējdarbības atbalstam” īstenošanas noteikumi.</a:t>
            </a:r>
          </a:p>
          <a:p>
            <a:pPr marL="285750" indent="-285750" algn="just">
              <a:buFont typeface="Arial" panose="020B0604020202020204" pitchFamily="34" charset="0"/>
              <a:buChar char="•"/>
              <a:defRPr/>
            </a:pPr>
            <a:endParaRPr lang="lv-LV" sz="2400" dirty="0">
              <a:latin typeface="Montserrat" pitchFamily="2" charset="-70"/>
            </a:endParaRPr>
          </a:p>
          <a:p>
            <a:pPr marL="285750" indent="-285750" algn="just">
              <a:buFont typeface="Arial" panose="020B0604020202020204" pitchFamily="34" charset="0"/>
              <a:buChar char="•"/>
              <a:defRPr/>
            </a:pPr>
            <a:r>
              <a:rPr lang="lv-LV" sz="4000" b="1" dirty="0">
                <a:latin typeface="Montserrat" pitchFamily="2" charset="-70"/>
              </a:rPr>
              <a:t>Mērķis: </a:t>
            </a:r>
            <a:r>
              <a:rPr lang="lv-LV" sz="4000" dirty="0">
                <a:latin typeface="Montserrat" pitchFamily="2" charset="-70"/>
              </a:rPr>
              <a:t>attīstīt uzņēmējdarbības publisko infrastruktūru un palielināt privāto investīciju apjomu pilsētu funkcionālajās teritorijās, veicot ieguldījumus uzņēmējdarbības attīstībai atbilstoši pašvaldību attīstības programmām.</a:t>
            </a:r>
          </a:p>
          <a:p>
            <a:pPr marL="285750" indent="-285750">
              <a:buFont typeface="Arial" panose="020B0604020202020204" pitchFamily="34" charset="0"/>
              <a:buChar char="•"/>
              <a:defRPr/>
            </a:pPr>
            <a:endParaRPr lang="lv-LV" dirty="0"/>
          </a:p>
        </p:txBody>
      </p:sp>
      <p:sp>
        <p:nvSpPr>
          <p:cNvPr id="9" name="Title 3">
            <a:extLst>
              <a:ext uri="{FF2B5EF4-FFF2-40B4-BE49-F238E27FC236}">
                <a16:creationId xmlns:a16="http://schemas.microsoft.com/office/drawing/2014/main" id="{61000FE8-1703-B5E0-D881-B1B2E7E3C9F1}"/>
              </a:ext>
            </a:extLst>
          </p:cNvPr>
          <p:cNvSpPr txBox="1">
            <a:spLocks/>
          </p:cNvSpPr>
          <p:nvPr/>
        </p:nvSpPr>
        <p:spPr>
          <a:xfrm>
            <a:off x="1038225" y="947738"/>
            <a:ext cx="17145000" cy="766762"/>
          </a:xfrm>
          <a:prstGeom prst="rect">
            <a:avLst/>
          </a:prstGeom>
        </p:spPr>
        <p:txBody>
          <a:bodyPr>
            <a:normAutofit lnSpcReduction="100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5200" b="1" dirty="0">
                <a:latin typeface="Montserrat" pitchFamily="2" charset="77"/>
              </a:rPr>
              <a:t>Ministru kabineta (MK) noteikumi</a:t>
            </a:r>
            <a:endParaRPr lang="en-US" sz="5200" b="1" dirty="0">
              <a:latin typeface="Montserrat" pitchFamily="2" charset="77"/>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122" name="AutoShape 3">
            <a:extLst>
              <a:ext uri="{FF2B5EF4-FFF2-40B4-BE49-F238E27FC236}">
                <a16:creationId xmlns:a16="http://schemas.microsoft.com/office/drawing/2014/main" id="{57EFDC49-9844-61DA-D791-63B677A813B5}"/>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123" name="TextBox 1">
            <a:extLst>
              <a:ext uri="{FF2B5EF4-FFF2-40B4-BE49-F238E27FC236}">
                <a16:creationId xmlns:a16="http://schemas.microsoft.com/office/drawing/2014/main" id="{1ECB6698-DE16-0E71-0F09-B5732B750D37}"/>
              </a:ext>
            </a:extLst>
          </p:cNvPr>
          <p:cNvSpPr txBox="1">
            <a:spLocks noChangeArrowheads="1"/>
          </p:cNvSpPr>
          <p:nvPr/>
        </p:nvSpPr>
        <p:spPr bwMode="auto">
          <a:xfrm>
            <a:off x="1066800" y="1943100"/>
            <a:ext cx="16002000" cy="729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lv-LV" altLang="lv-LV" sz="2600" b="1" u="sng" dirty="0">
                <a:latin typeface="Montserrat" pitchFamily="2" charset="-70"/>
              </a:rPr>
              <a:t>MK noteikumu 13.punkts - </a:t>
            </a:r>
            <a:r>
              <a:rPr lang="lv-LV" altLang="lv-LV" sz="2600" dirty="0">
                <a:latin typeface="Montserrat" pitchFamily="2" charset="-70"/>
              </a:rPr>
              <a:t>Pasākumu īsteno trīs projektu iesniegumu atlases kārtās:</a:t>
            </a:r>
          </a:p>
          <a:p>
            <a:endParaRPr lang="lv-LV" altLang="lv-LV" sz="2600" dirty="0">
              <a:latin typeface="Montserrat" pitchFamily="2" charset="-70"/>
            </a:endParaRPr>
          </a:p>
          <a:p>
            <a:r>
              <a:rPr lang="lv-LV" altLang="lv-LV" sz="2600" dirty="0">
                <a:latin typeface="Montserrat" pitchFamily="2" charset="-70"/>
              </a:rPr>
              <a:t>13.1.</a:t>
            </a:r>
            <a:r>
              <a:rPr lang="lv-LV" altLang="lv-LV" sz="2600" b="1" dirty="0">
                <a:latin typeface="Montserrat" pitchFamily="2" charset="-70"/>
              </a:rPr>
              <a:t>pirmā atlases kārta </a:t>
            </a:r>
            <a:r>
              <a:rPr lang="lv-LV" altLang="lv-LV" sz="2600" dirty="0">
                <a:latin typeface="Montserrat" pitchFamily="2" charset="-70"/>
              </a:rPr>
              <a:t>– ierobežota projektu iesniegumu atlase, kuras ietvaros atbalsta VARAM saskaņotos plānošanas reģionu attīstības programmās paredzētos projektus, kurus īsteno pilsētu funkcionālajās teritorijās un kuri ir paredzēti visu projektos iesaistīto pašvaldību attīstības programmās (līdz 01.06.2024 izlemj, kurus projektus virzīt (MK noteikumu 16.punkts);</a:t>
            </a:r>
          </a:p>
          <a:p>
            <a:endParaRPr lang="lv-LV" altLang="lv-LV" sz="2600" dirty="0">
              <a:solidFill>
                <a:srgbClr val="FF0000"/>
              </a:solidFill>
              <a:latin typeface="Montserrat" pitchFamily="2" charset="-70"/>
            </a:endParaRPr>
          </a:p>
          <a:p>
            <a:r>
              <a:rPr lang="lv-LV" altLang="lv-LV" sz="2600" dirty="0">
                <a:solidFill>
                  <a:srgbClr val="FF0000"/>
                </a:solidFill>
                <a:latin typeface="Montserrat" pitchFamily="2" charset="-70"/>
              </a:rPr>
              <a:t>13.2.</a:t>
            </a:r>
            <a:r>
              <a:rPr lang="lv-LV" altLang="lv-LV" sz="2600" b="1" dirty="0">
                <a:solidFill>
                  <a:srgbClr val="FF0000"/>
                </a:solidFill>
                <a:latin typeface="Montserrat" pitchFamily="2" charset="-70"/>
              </a:rPr>
              <a:t>otrā atlases kārta </a:t>
            </a:r>
            <a:r>
              <a:rPr lang="lv-LV" altLang="lv-LV" sz="2600" dirty="0">
                <a:solidFill>
                  <a:srgbClr val="FF0000"/>
                </a:solidFill>
                <a:latin typeface="Montserrat" pitchFamily="2" charset="-70"/>
              </a:rPr>
              <a:t>– atklāta projektu iesniegumu atlase, kuras ietvaros atbalsta pašvaldību attīstības programmās paredzētos projektus, ko īsteno pilsētu funkcionālajās teritorijās (1.uzsaukums izsludināts  - 21.02.2024, projektu iesniegšanas termiņš – 21.06.2024, vērtēšanas termiņš: 25.06.2024. – 20.08.2024. </a:t>
            </a:r>
            <a:r>
              <a:rPr lang="lv-LV" altLang="lv-LV" sz="2600" b="1" dirty="0">
                <a:solidFill>
                  <a:srgbClr val="FF0000"/>
                </a:solidFill>
                <a:latin typeface="Montserrat" pitchFamily="2" charset="-70"/>
              </a:rPr>
              <a:t>2.uzsaukums – plānots septembrī, projektu iesniegšanas termiņš – 31.12.2024.</a:t>
            </a:r>
          </a:p>
          <a:p>
            <a:endParaRPr lang="lv-LV" altLang="lv-LV" sz="2600" dirty="0">
              <a:latin typeface="Montserrat" pitchFamily="2" charset="-70"/>
            </a:endParaRPr>
          </a:p>
          <a:p>
            <a:r>
              <a:rPr lang="lv-LV" altLang="lv-LV" sz="2600" dirty="0">
                <a:latin typeface="Montserrat" pitchFamily="2" charset="-70"/>
              </a:rPr>
              <a:t>13.3.</a:t>
            </a:r>
            <a:r>
              <a:rPr lang="lv-LV" altLang="lv-LV" sz="2600" b="1" dirty="0">
                <a:latin typeface="Montserrat" pitchFamily="2" charset="-70"/>
              </a:rPr>
              <a:t>trešā atlases kārta </a:t>
            </a:r>
            <a:r>
              <a:rPr lang="lv-LV" altLang="lv-LV" sz="2600" dirty="0">
                <a:latin typeface="Montserrat" pitchFamily="2" charset="-70"/>
              </a:rPr>
              <a:t>– atklāta projektu iesniegumu atlase (papildu pašvaldību projektu iesniegumu konkurss pēc 2025. gada), kuras ietvaros atbalsta pašvaldību attīstības programmās paredzētos projektus, ko īsteno pilsētu funkcionālajās teritorijās.</a:t>
            </a:r>
          </a:p>
          <a:p>
            <a:endParaRPr lang="lv-LV" altLang="lv-LV" sz="2600" dirty="0">
              <a:latin typeface="Montserrat" pitchFamily="2" charset="-70"/>
            </a:endParaRPr>
          </a:p>
          <a:p>
            <a:r>
              <a:rPr lang="lv-LV" altLang="lv-LV" sz="2600" b="1" dirty="0">
                <a:latin typeface="Montserrat" pitchFamily="2" charset="-70"/>
              </a:rPr>
              <a:t>Pasākumu īsteno līdz 2029. gada 31. decembrim. (MK noteikumu 9.punkts) </a:t>
            </a:r>
          </a:p>
        </p:txBody>
      </p:sp>
      <p:sp>
        <p:nvSpPr>
          <p:cNvPr id="5" name="Title 3">
            <a:extLst>
              <a:ext uri="{FF2B5EF4-FFF2-40B4-BE49-F238E27FC236}">
                <a16:creationId xmlns:a16="http://schemas.microsoft.com/office/drawing/2014/main" id="{5D3FFC01-F1C7-49A5-1281-9A66736CCFE6}"/>
              </a:ext>
            </a:extLst>
          </p:cNvPr>
          <p:cNvSpPr txBox="1">
            <a:spLocks/>
          </p:cNvSpPr>
          <p:nvPr/>
        </p:nvSpPr>
        <p:spPr>
          <a:xfrm>
            <a:off x="1038225" y="947738"/>
            <a:ext cx="17145000" cy="766762"/>
          </a:xfrm>
          <a:prstGeom prst="rect">
            <a:avLst/>
          </a:prstGeom>
        </p:spPr>
        <p:txBody>
          <a:bodyPr>
            <a:normAutofit lnSpcReduction="100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5200" b="1" dirty="0">
                <a:latin typeface="Montserrat" pitchFamily="2" charset="77"/>
              </a:rPr>
              <a:t>Īstenošana</a:t>
            </a:r>
            <a:endParaRPr lang="en-US" sz="5200" b="1" dirty="0">
              <a:latin typeface="Montserrat" pitchFamily="2" charset="77"/>
            </a:endParaRPr>
          </a:p>
        </p:txBody>
      </p:sp>
      <p:sp>
        <p:nvSpPr>
          <p:cNvPr id="2" name="TextBox 2">
            <a:extLst>
              <a:ext uri="{FF2B5EF4-FFF2-40B4-BE49-F238E27FC236}">
                <a16:creationId xmlns:a16="http://schemas.microsoft.com/office/drawing/2014/main" id="{FEE8F9EE-88CB-1130-9A5B-1B552EA2C0DE}"/>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10.04.</a:t>
            </a:r>
            <a:r>
              <a:rPr lang="en-US" altLang="lv-LV" sz="1500" dirty="0">
                <a:latin typeface="Montserrat" pitchFamily="2" charset="-70"/>
              </a:rPr>
              <a:t>202</a:t>
            </a:r>
            <a:r>
              <a:rPr lang="lv-LV" altLang="lv-LV" sz="1500" dirty="0">
                <a:latin typeface="Montserrat" pitchFamily="2" charset="-70"/>
              </a:rPr>
              <a:t>4</a:t>
            </a:r>
            <a:r>
              <a:rPr lang="en-US" altLang="lv-LV" sz="1500" dirty="0">
                <a:latin typeface="Montserrat" pitchFamily="2" charset="-70"/>
              </a:rPr>
              <a:t>.</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6146" name="AutoShape 3">
            <a:extLst>
              <a:ext uri="{FF2B5EF4-FFF2-40B4-BE49-F238E27FC236}">
                <a16:creationId xmlns:a16="http://schemas.microsoft.com/office/drawing/2014/main" id="{4C6E82A3-C0A4-F95B-9EA5-9B5272E47710}"/>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2" name="TextBox 1">
            <a:extLst>
              <a:ext uri="{FF2B5EF4-FFF2-40B4-BE49-F238E27FC236}">
                <a16:creationId xmlns:a16="http://schemas.microsoft.com/office/drawing/2014/main" id="{87CB15E5-B0AB-644D-1A4E-645DE6F78DA9}"/>
              </a:ext>
            </a:extLst>
          </p:cNvPr>
          <p:cNvSpPr txBox="1"/>
          <p:nvPr/>
        </p:nvSpPr>
        <p:spPr>
          <a:xfrm>
            <a:off x="1143000" y="1943100"/>
            <a:ext cx="16002000" cy="6894195"/>
          </a:xfrm>
          <a:prstGeom prst="rect">
            <a:avLst/>
          </a:prstGeom>
          <a:noFill/>
        </p:spPr>
        <p:txBody>
          <a:bodyPr>
            <a:spAutoFit/>
          </a:bodyPr>
          <a:lstStyle/>
          <a:p>
            <a:pPr>
              <a:defRPr/>
            </a:pPr>
            <a:r>
              <a:rPr lang="lv-LV" sz="2600" b="1" u="sng" dirty="0">
                <a:latin typeface="Montserrat" pitchFamily="2" charset="-70"/>
              </a:rPr>
              <a:t>MK noteikumu 14.punkts</a:t>
            </a:r>
            <a:r>
              <a:rPr lang="lv-LV" sz="2600" dirty="0">
                <a:latin typeface="Montserrat" pitchFamily="2" charset="-70"/>
              </a:rPr>
              <a:t>:</a:t>
            </a:r>
          </a:p>
          <a:p>
            <a:pPr>
              <a:defRPr/>
            </a:pPr>
            <a:endParaRPr lang="lv-LV" sz="2600" dirty="0">
              <a:latin typeface="Montserrat" pitchFamily="2" charset="-70"/>
            </a:endParaRPr>
          </a:p>
          <a:p>
            <a:pPr>
              <a:defRPr/>
            </a:pPr>
            <a:r>
              <a:rPr lang="lv-LV" sz="2600" dirty="0">
                <a:latin typeface="Montserrat" pitchFamily="2" charset="-70"/>
              </a:rPr>
              <a:t>(14.2.) otrās atlases kārtas ietvaros:</a:t>
            </a:r>
          </a:p>
          <a:p>
            <a:pPr marL="457200" indent="-457200">
              <a:buFontTx/>
              <a:buChar char="-"/>
              <a:defRPr/>
            </a:pPr>
            <a:r>
              <a:rPr lang="lv-LV" sz="2600" dirty="0">
                <a:latin typeface="Montserrat" pitchFamily="2" charset="-70"/>
              </a:rPr>
              <a:t>14.2.1. Rīgas plānošanas reģionam – ERAF finansējums 6 462 205 </a:t>
            </a:r>
            <a:r>
              <a:rPr lang="lv-LV" sz="2600" i="1" dirty="0" err="1">
                <a:latin typeface="Montserrat" pitchFamily="2" charset="-70"/>
              </a:rPr>
              <a:t>euro</a:t>
            </a:r>
            <a:r>
              <a:rPr lang="lv-LV" sz="2600" dirty="0">
                <a:latin typeface="Montserrat" pitchFamily="2" charset="-70"/>
              </a:rPr>
              <a:t> un nacionālais līdzfinansējums (pašvaldību vai privātais) ne mazāks kā 1 140 389 </a:t>
            </a:r>
            <a:r>
              <a:rPr lang="lv-LV" sz="2600" i="1" dirty="0" err="1">
                <a:latin typeface="Montserrat" pitchFamily="2" charset="-70"/>
              </a:rPr>
              <a:t>euro</a:t>
            </a:r>
            <a:r>
              <a:rPr lang="lv-LV" sz="2600" dirty="0">
                <a:latin typeface="Montserrat" pitchFamily="2" charset="-70"/>
              </a:rPr>
              <a:t>;</a:t>
            </a:r>
          </a:p>
          <a:p>
            <a:pPr>
              <a:defRPr/>
            </a:pPr>
            <a:endParaRPr lang="lv-LV" sz="2600" dirty="0">
              <a:latin typeface="Montserrat" pitchFamily="2" charset="-70"/>
            </a:endParaRPr>
          </a:p>
          <a:p>
            <a:pPr>
              <a:defRPr/>
            </a:pPr>
            <a:r>
              <a:rPr lang="lv-LV" sz="2600" dirty="0">
                <a:latin typeface="Montserrat" pitchFamily="2" charset="-70"/>
              </a:rPr>
              <a:t>ERAF finansējuma intensitāte – nepārsniedz 85 % no projekta iesnieguma attiecināmo izmaksu summas.</a:t>
            </a:r>
          </a:p>
          <a:p>
            <a:pPr>
              <a:defRPr/>
            </a:pPr>
            <a:endParaRPr lang="lv-LV" sz="2600" dirty="0">
              <a:latin typeface="Montserrat" pitchFamily="2" charset="-70"/>
            </a:endParaRPr>
          </a:p>
          <a:p>
            <a:pPr>
              <a:defRPr/>
            </a:pPr>
            <a:r>
              <a:rPr lang="lv-LV" sz="2600" dirty="0">
                <a:latin typeface="Montserrat" pitchFamily="2" charset="-70"/>
              </a:rPr>
              <a:t>RPR ietilpst - Rīga un Jūrmala, kā arī 7 novadi – Ādažu, Ropažu, Salaspils, Siguldas, Ķekavas, Olaines, Mārupes. </a:t>
            </a:r>
          </a:p>
          <a:p>
            <a:pPr>
              <a:defRPr/>
            </a:pPr>
            <a:endParaRPr lang="lv-LV" sz="2600" dirty="0">
              <a:latin typeface="Montserrat" pitchFamily="2" charset="-70"/>
            </a:endParaRPr>
          </a:p>
          <a:p>
            <a:pPr>
              <a:defRPr/>
            </a:pPr>
            <a:r>
              <a:rPr lang="lv-LV" sz="2600" b="1" u="sng" dirty="0">
                <a:latin typeface="Montserrat" pitchFamily="2" charset="-70"/>
              </a:rPr>
              <a:t>MK noteikumu 23.punkts</a:t>
            </a:r>
            <a:r>
              <a:rPr lang="lv-LV" sz="2600" dirty="0">
                <a:latin typeface="Montserrat" pitchFamily="2" charset="-70"/>
              </a:rPr>
              <a:t>:</a:t>
            </a:r>
          </a:p>
          <a:p>
            <a:pPr>
              <a:defRPr/>
            </a:pPr>
            <a:endParaRPr lang="lv-LV" sz="2600" dirty="0">
              <a:latin typeface="Montserrat" pitchFamily="2" charset="-70"/>
            </a:endParaRPr>
          </a:p>
          <a:p>
            <a:pPr marL="342900" indent="-342900">
              <a:buFontTx/>
              <a:buChar char="-"/>
              <a:defRPr/>
            </a:pPr>
            <a:r>
              <a:rPr lang="lv-LV" sz="2600" dirty="0">
                <a:latin typeface="Montserrat" pitchFamily="2" charset="-70"/>
              </a:rPr>
              <a:t>Projekta iesnieguma minimālais kopējo attiecināmo izmaksu apmērs nav mazāks par          200 000 </a:t>
            </a:r>
            <a:r>
              <a:rPr lang="lv-LV" sz="2600" i="1" dirty="0" err="1">
                <a:latin typeface="Montserrat" pitchFamily="2" charset="-70"/>
              </a:rPr>
              <a:t>euro</a:t>
            </a:r>
            <a:r>
              <a:rPr lang="lv-LV" sz="2600" i="1" dirty="0">
                <a:latin typeface="Montserrat" pitchFamily="2" charset="-70"/>
              </a:rPr>
              <a:t> </a:t>
            </a:r>
            <a:r>
              <a:rPr lang="lv-LV" sz="2600" dirty="0">
                <a:latin typeface="Montserrat" pitchFamily="2" charset="-70"/>
              </a:rPr>
              <a:t>(ieskaitot);</a:t>
            </a:r>
          </a:p>
          <a:p>
            <a:pPr marL="342900" indent="-342900">
              <a:buFontTx/>
              <a:buChar char="-"/>
              <a:defRPr/>
            </a:pPr>
            <a:r>
              <a:rPr lang="lv-LV" sz="2600" dirty="0">
                <a:latin typeface="Montserrat" pitchFamily="2" charset="-70"/>
              </a:rPr>
              <a:t>Projekta iesnieguma maksimālais ERAF finansējums ir 5 000 000 </a:t>
            </a:r>
            <a:r>
              <a:rPr lang="lv-LV" sz="2600" i="1" dirty="0" err="1">
                <a:latin typeface="Montserrat" pitchFamily="2" charset="-70"/>
              </a:rPr>
              <a:t>euro</a:t>
            </a:r>
            <a:r>
              <a:rPr lang="lv-LV" sz="2600" dirty="0">
                <a:latin typeface="Montserrat" pitchFamily="2" charset="-70"/>
              </a:rPr>
              <a:t>.</a:t>
            </a:r>
          </a:p>
        </p:txBody>
      </p:sp>
      <p:sp>
        <p:nvSpPr>
          <p:cNvPr id="5" name="Title 3">
            <a:extLst>
              <a:ext uri="{FF2B5EF4-FFF2-40B4-BE49-F238E27FC236}">
                <a16:creationId xmlns:a16="http://schemas.microsoft.com/office/drawing/2014/main" id="{C34913C6-2B92-C1A9-7A50-B03470E9D61E}"/>
              </a:ext>
            </a:extLst>
          </p:cNvPr>
          <p:cNvSpPr txBox="1">
            <a:spLocks/>
          </p:cNvSpPr>
          <p:nvPr/>
        </p:nvSpPr>
        <p:spPr>
          <a:xfrm>
            <a:off x="1038225" y="947738"/>
            <a:ext cx="17145000" cy="766762"/>
          </a:xfrm>
          <a:prstGeom prst="rect">
            <a:avLst/>
          </a:prstGeom>
        </p:spPr>
        <p:txBody>
          <a:bodyPr>
            <a:normAutofit lnSpcReduction="100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5200" b="1" dirty="0">
                <a:latin typeface="Montserrat" pitchFamily="2" charset="77"/>
              </a:rPr>
              <a:t>Pieejamais finansējums</a:t>
            </a:r>
            <a:endParaRPr lang="en-US" sz="5200" b="1" dirty="0">
              <a:latin typeface="Montserrat" pitchFamily="2" charset="77"/>
            </a:endParaRPr>
          </a:p>
        </p:txBody>
      </p:sp>
      <p:sp>
        <p:nvSpPr>
          <p:cNvPr id="3" name="TextBox 2">
            <a:extLst>
              <a:ext uri="{FF2B5EF4-FFF2-40B4-BE49-F238E27FC236}">
                <a16:creationId xmlns:a16="http://schemas.microsoft.com/office/drawing/2014/main" id="{92E7400D-AE18-75CE-4E01-D9C8DE623057}"/>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10.04.</a:t>
            </a:r>
            <a:r>
              <a:rPr lang="en-US" altLang="lv-LV" sz="1500" dirty="0">
                <a:latin typeface="Montserrat" pitchFamily="2" charset="-70"/>
              </a:rPr>
              <a:t>202</a:t>
            </a:r>
            <a:r>
              <a:rPr lang="lv-LV" altLang="lv-LV" sz="1500" dirty="0">
                <a:latin typeface="Montserrat" pitchFamily="2" charset="-70"/>
              </a:rPr>
              <a:t>4</a:t>
            </a:r>
            <a:r>
              <a:rPr lang="en-US" altLang="lv-LV" sz="1500" dirty="0">
                <a:latin typeface="Montserrat" pitchFamily="2" charset="-70"/>
              </a:rPr>
              <a:t>.</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8194" name="AutoShape 3">
            <a:extLst>
              <a:ext uri="{FF2B5EF4-FFF2-40B4-BE49-F238E27FC236}">
                <a16:creationId xmlns:a16="http://schemas.microsoft.com/office/drawing/2014/main" id="{9B0BC8D1-77BF-0090-4CB8-DA7820558D04}"/>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8195" name="TextBox 1">
            <a:extLst>
              <a:ext uri="{FF2B5EF4-FFF2-40B4-BE49-F238E27FC236}">
                <a16:creationId xmlns:a16="http://schemas.microsoft.com/office/drawing/2014/main" id="{74201913-062F-CF6B-5251-0CD76F7A542B}"/>
              </a:ext>
            </a:extLst>
          </p:cNvPr>
          <p:cNvSpPr txBox="1">
            <a:spLocks noChangeArrowheads="1"/>
          </p:cNvSpPr>
          <p:nvPr/>
        </p:nvSpPr>
        <p:spPr bwMode="auto">
          <a:xfrm>
            <a:off x="1143000" y="1943100"/>
            <a:ext cx="163068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lv-LV" altLang="lv-LV" sz="2800" b="1" u="sng" dirty="0">
                <a:latin typeface="Montserrat" pitchFamily="2" charset="-70"/>
              </a:rPr>
              <a:t>MK noteikumu 9.punkts:</a:t>
            </a:r>
          </a:p>
          <a:p>
            <a:endParaRPr lang="lv-LV" altLang="lv-LV" sz="2800" dirty="0">
              <a:latin typeface="Montserrat" pitchFamily="2" charset="-70"/>
            </a:endParaRPr>
          </a:p>
          <a:p>
            <a:r>
              <a:rPr lang="lv-LV" altLang="lv-LV" sz="4000" b="1" dirty="0">
                <a:latin typeface="Montserrat" pitchFamily="2" charset="-70"/>
              </a:rPr>
              <a:t>- komersanti, kas gūst labumu no attīstītās publiskās infrastruktūras</a:t>
            </a:r>
            <a:r>
              <a:rPr lang="lv-LV" altLang="lv-LV" sz="4000" dirty="0">
                <a:latin typeface="Montserrat" pitchFamily="2" charset="-70"/>
              </a:rPr>
              <a:t>;</a:t>
            </a:r>
          </a:p>
          <a:p>
            <a:endParaRPr lang="lv-LV" altLang="lv-LV" sz="4000" dirty="0">
              <a:latin typeface="Montserrat" pitchFamily="2" charset="-70"/>
            </a:endParaRPr>
          </a:p>
          <a:p>
            <a:r>
              <a:rPr lang="lv-LV" altLang="lv-LV" sz="4000" b="1" dirty="0">
                <a:latin typeface="Montserrat" pitchFamily="2" charset="-70"/>
              </a:rPr>
              <a:t>- darba algu fonda pieaugums privātajos komersantos</a:t>
            </a:r>
            <a:r>
              <a:rPr lang="lv-LV" altLang="lv-LV" sz="4000" dirty="0">
                <a:latin typeface="Montserrat" pitchFamily="2" charset="-70"/>
              </a:rPr>
              <a:t>;</a:t>
            </a:r>
          </a:p>
          <a:p>
            <a:endParaRPr lang="lv-LV" altLang="lv-LV" sz="4000" dirty="0">
              <a:latin typeface="Montserrat" pitchFamily="2" charset="-70"/>
            </a:endParaRPr>
          </a:p>
          <a:p>
            <a:r>
              <a:rPr lang="lv-LV" altLang="lv-LV" sz="4000" b="1" dirty="0">
                <a:latin typeface="Montserrat" pitchFamily="2" charset="-70"/>
              </a:rPr>
              <a:t>- privātās </a:t>
            </a:r>
            <a:r>
              <a:rPr lang="lv-LV" altLang="lv-LV" sz="4000" b="1" dirty="0" err="1">
                <a:latin typeface="Montserrat" pitchFamily="2" charset="-70"/>
              </a:rPr>
              <a:t>nefinanšu</a:t>
            </a:r>
            <a:r>
              <a:rPr lang="lv-LV" altLang="lv-LV" sz="4000" b="1" dirty="0">
                <a:latin typeface="Montserrat" pitchFamily="2" charset="-70"/>
              </a:rPr>
              <a:t> investīcijas nemateriālajos ieguldījumos un pamatlīdzekļos</a:t>
            </a:r>
            <a:r>
              <a:rPr lang="lv-LV" altLang="lv-LV" sz="2400" dirty="0">
                <a:latin typeface="Montserrat" pitchFamily="2" charset="-70"/>
              </a:rPr>
              <a:t>.</a:t>
            </a:r>
          </a:p>
          <a:p>
            <a:endParaRPr lang="lv-LV" altLang="lv-LV" sz="2800" dirty="0">
              <a:latin typeface="Montserrat" pitchFamily="2" charset="-70"/>
            </a:endParaRPr>
          </a:p>
        </p:txBody>
      </p:sp>
      <p:sp>
        <p:nvSpPr>
          <p:cNvPr id="5" name="Title 3">
            <a:extLst>
              <a:ext uri="{FF2B5EF4-FFF2-40B4-BE49-F238E27FC236}">
                <a16:creationId xmlns:a16="http://schemas.microsoft.com/office/drawing/2014/main" id="{18057587-1483-FADD-453B-96C557B019D1}"/>
              </a:ext>
            </a:extLst>
          </p:cNvPr>
          <p:cNvSpPr txBox="1">
            <a:spLocks/>
          </p:cNvSpPr>
          <p:nvPr/>
        </p:nvSpPr>
        <p:spPr>
          <a:xfrm>
            <a:off x="1038225" y="947738"/>
            <a:ext cx="17145000" cy="766762"/>
          </a:xfrm>
          <a:prstGeom prst="rect">
            <a:avLst/>
          </a:prstGeom>
        </p:spPr>
        <p:txBody>
          <a:bodyPr>
            <a:normAutofit lnSpcReduction="100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5200" b="1" dirty="0">
                <a:latin typeface="Montserrat" pitchFamily="2" charset="77"/>
              </a:rPr>
              <a:t>Sasniedzamie rādītāji</a:t>
            </a:r>
            <a:endParaRPr lang="en-US" sz="5200" b="1" dirty="0">
              <a:latin typeface="Montserrat" pitchFamily="2" charset="77"/>
            </a:endParaRPr>
          </a:p>
        </p:txBody>
      </p:sp>
      <p:sp>
        <p:nvSpPr>
          <p:cNvPr id="2" name="TextBox 2">
            <a:extLst>
              <a:ext uri="{FF2B5EF4-FFF2-40B4-BE49-F238E27FC236}">
                <a16:creationId xmlns:a16="http://schemas.microsoft.com/office/drawing/2014/main" id="{BF83100D-584C-8081-E4BA-341C9FE46C68}"/>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10.04.</a:t>
            </a:r>
            <a:r>
              <a:rPr lang="en-US" altLang="lv-LV" sz="1500" dirty="0">
                <a:latin typeface="Montserrat" pitchFamily="2" charset="-70"/>
              </a:rPr>
              <a:t>202</a:t>
            </a:r>
            <a:r>
              <a:rPr lang="lv-LV" altLang="lv-LV" sz="1500" dirty="0">
                <a:latin typeface="Montserrat" pitchFamily="2" charset="-70"/>
              </a:rPr>
              <a:t>4</a:t>
            </a:r>
            <a:r>
              <a:rPr lang="en-US" altLang="lv-LV" sz="1500" dirty="0">
                <a:latin typeface="Montserrat" pitchFamily="2" charset="-70"/>
              </a:rPr>
              <a:t>.</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2290" name="AutoShape 3">
            <a:extLst>
              <a:ext uri="{FF2B5EF4-FFF2-40B4-BE49-F238E27FC236}">
                <a16:creationId xmlns:a16="http://schemas.microsoft.com/office/drawing/2014/main" id="{E9A28534-B40E-12B4-15DB-5FE1A0256966}"/>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12291" name="TextBox 1">
            <a:extLst>
              <a:ext uri="{FF2B5EF4-FFF2-40B4-BE49-F238E27FC236}">
                <a16:creationId xmlns:a16="http://schemas.microsoft.com/office/drawing/2014/main" id="{8106140F-BADB-444A-2416-9959FC917E23}"/>
              </a:ext>
            </a:extLst>
          </p:cNvPr>
          <p:cNvSpPr txBox="1">
            <a:spLocks noChangeArrowheads="1"/>
          </p:cNvSpPr>
          <p:nvPr/>
        </p:nvSpPr>
        <p:spPr bwMode="auto">
          <a:xfrm>
            <a:off x="1038225" y="1652588"/>
            <a:ext cx="16306800" cy="787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lv-LV" altLang="lv-LV" sz="2200" b="1" u="sng" dirty="0">
                <a:latin typeface="Montserrat" pitchFamily="2" charset="-70"/>
              </a:rPr>
              <a:t>MK noteikumu 34.punkts:</a:t>
            </a:r>
          </a:p>
          <a:p>
            <a:r>
              <a:rPr lang="lv-LV" altLang="lv-LV" sz="2200" dirty="0">
                <a:latin typeface="Montserrat" pitchFamily="2" charset="-70"/>
              </a:rPr>
              <a:t>34.Pasākuma ietvaros ir atbalstāmas šādas uz uzņēmējdarbības infrastruktūras attīstību vērstas darbības, kas sekmē jaunu komersantu izvietošanu vai esošo komersantu paplašināšanos projektu iesniedzēju noteiktajās uzņēmējdarbības teritorijās, veicinot nodarbinātību un ekonomisko aktivitāti pašvaldībās:</a:t>
            </a:r>
          </a:p>
          <a:p>
            <a:r>
              <a:rPr lang="lv-LV" altLang="lv-LV" sz="2200" dirty="0">
                <a:latin typeface="Montserrat" pitchFamily="2" charset="-70"/>
              </a:rPr>
              <a:t>34.1.</a:t>
            </a:r>
            <a:r>
              <a:rPr lang="lv-LV" altLang="lv-LV" sz="2200" b="1" dirty="0">
                <a:latin typeface="Montserrat" pitchFamily="2" charset="-70"/>
              </a:rPr>
              <a:t>industriālo </a:t>
            </a:r>
            <a:r>
              <a:rPr lang="lv-LV" altLang="lv-LV" sz="2200" b="1" dirty="0" err="1">
                <a:latin typeface="Montserrat" pitchFamily="2" charset="-70"/>
              </a:rPr>
              <a:t>pieslēgumu</a:t>
            </a:r>
            <a:r>
              <a:rPr lang="lv-LV" altLang="lv-LV" sz="2200" b="1" dirty="0">
                <a:latin typeface="Montserrat" pitchFamily="2" charset="-70"/>
              </a:rPr>
              <a:t> ierīkošana un ar tiem saistītās jaudas palielināšana </a:t>
            </a:r>
            <a:r>
              <a:rPr lang="lv-LV" altLang="lv-LV" sz="2200" dirty="0">
                <a:latin typeface="Montserrat" pitchFamily="2" charset="-70"/>
              </a:rPr>
              <a:t>(tai skaitā siltumapgāde, dzeramā ūdens apgāde un kanalizācija, elektroenerģija);</a:t>
            </a:r>
          </a:p>
          <a:p>
            <a:r>
              <a:rPr lang="lv-LV" altLang="lv-LV" sz="2200" dirty="0">
                <a:latin typeface="Montserrat" pitchFamily="2" charset="-70"/>
              </a:rPr>
              <a:t>34.2.</a:t>
            </a:r>
            <a:r>
              <a:rPr lang="lv-LV" altLang="lv-LV" sz="2200" b="1" dirty="0">
                <a:latin typeface="Montserrat" pitchFamily="2" charset="-70"/>
              </a:rPr>
              <a:t>ceļu satiksmei paredzētās infrastruktūras attīstīšana un ar to saistītie pasākumi</a:t>
            </a:r>
            <a:r>
              <a:rPr lang="lv-LV" altLang="lv-LV" sz="2200" dirty="0">
                <a:latin typeface="Montserrat" pitchFamily="2" charset="-70"/>
              </a:rPr>
              <a:t>;</a:t>
            </a:r>
          </a:p>
          <a:p>
            <a:r>
              <a:rPr lang="lv-LV" altLang="lv-LV" sz="2200" dirty="0">
                <a:latin typeface="Montserrat" pitchFamily="2" charset="-70"/>
              </a:rPr>
              <a:t>34.3.uzņēmējdarbības mērķiem paredzēto ēku un ar tām saistītās infrastruktūras attīstīšana, izņemot ēkas, kurās paredzēta izmitināšana (NACE I sadaļa 55. nodaļa), fiziskās labsajūtas uzlabošana (NACE S sadaļa 96.04. klase), sporta nodarbības, izklaides un atpūtas darbība (NACE R sadaļa 93. nodaļa) un izglītības pakalpojumi (NACE P sadaļa);</a:t>
            </a:r>
          </a:p>
          <a:p>
            <a:r>
              <a:rPr lang="lv-LV" altLang="lv-LV" sz="2200" dirty="0">
                <a:latin typeface="Montserrat" pitchFamily="2" charset="-70"/>
              </a:rPr>
              <a:t>34.4.</a:t>
            </a:r>
            <a:r>
              <a:rPr lang="lv-LV" altLang="lv-LV" sz="2200" b="1" dirty="0">
                <a:latin typeface="Montserrat" pitchFamily="2" charset="-70"/>
              </a:rPr>
              <a:t>teritorijas labiekārtošana un ar to saistītie pasākumi</a:t>
            </a:r>
            <a:r>
              <a:rPr lang="lv-LV" altLang="lv-LV" sz="2200" dirty="0">
                <a:latin typeface="Montserrat" pitchFamily="2" charset="-70"/>
              </a:rPr>
              <a:t>;</a:t>
            </a:r>
          </a:p>
          <a:p>
            <a:r>
              <a:rPr lang="lv-LV" altLang="lv-LV" sz="2200" dirty="0">
                <a:latin typeface="Montserrat" pitchFamily="2" charset="-70"/>
              </a:rPr>
              <a:t>34.5.</a:t>
            </a:r>
            <a:r>
              <a:rPr lang="lv-LV" altLang="lv-LV" sz="2200" b="1" dirty="0">
                <a:latin typeface="Montserrat" pitchFamily="2" charset="-70"/>
              </a:rPr>
              <a:t>inženiertehniskās sistēmas un iekārtas, kas uzkrāj vai ražo enerģiju no atjaunojamajiem energoresursiem</a:t>
            </a:r>
            <a:r>
              <a:rPr lang="lv-LV" altLang="lv-LV" sz="2200" dirty="0">
                <a:latin typeface="Montserrat" pitchFamily="2" charset="-70"/>
              </a:rPr>
              <a:t>, tai skaitā šādu sistēmu un iekārtu funkcionalitātei nepieciešamās inženierbūves, kas ir iepriekš minēto sistēmu un iekārtu sastāvdaļa;</a:t>
            </a:r>
          </a:p>
          <a:p>
            <a:r>
              <a:rPr lang="lv-LV" altLang="lv-LV" sz="2200" dirty="0">
                <a:latin typeface="Montserrat" pitchFamily="2" charset="-70"/>
              </a:rPr>
              <a:t>34.6.videi nodarītā kaitējuma </a:t>
            </a:r>
            <a:r>
              <a:rPr lang="lv-LV" altLang="lv-LV" sz="2200" dirty="0" err="1">
                <a:latin typeface="Montserrat" pitchFamily="2" charset="-70"/>
              </a:rPr>
              <a:t>remediācija</a:t>
            </a:r>
            <a:r>
              <a:rPr lang="lv-LV" altLang="lv-LV" sz="2200" dirty="0">
                <a:latin typeface="Montserrat" pitchFamily="2" charset="-70"/>
              </a:rPr>
              <a:t> vai degradētu ekosistēmu sanācija, lai atjaunotu un uzlabotu vides kvalitāti piesārņotajās vietās un ap tām, novērstu apdraudējumu iedzīvotāju veselībai un videi un radītu vietu uzņēmējdarbības attīstībai;</a:t>
            </a:r>
          </a:p>
          <a:p>
            <a:r>
              <a:rPr lang="lv-LV" altLang="lv-LV" sz="2200" dirty="0">
                <a:latin typeface="Montserrat" pitchFamily="2" charset="-70"/>
              </a:rPr>
              <a:t>34.7.komunikācijas un vizuālās identitātes prasību nodrošināšanas pasākumi par projekta īstenošanu;</a:t>
            </a:r>
          </a:p>
          <a:p>
            <a:r>
              <a:rPr lang="lv-LV" altLang="lv-LV" sz="2200" dirty="0">
                <a:latin typeface="Montserrat" pitchFamily="2" charset="-70"/>
              </a:rPr>
              <a:t>34.8.projekta vadības nodrošināšana.</a:t>
            </a:r>
          </a:p>
          <a:p>
            <a:endParaRPr lang="lv-LV" altLang="lv-LV" sz="2200" dirty="0">
              <a:latin typeface="Montserrat" pitchFamily="2" charset="-70"/>
            </a:endParaRPr>
          </a:p>
          <a:p>
            <a:r>
              <a:rPr lang="lv-LV" altLang="lv-LV" sz="2200" b="1" dirty="0">
                <a:latin typeface="Montserrat" pitchFamily="2" charset="-70"/>
              </a:rPr>
              <a:t>MK noteikumu 36.punktā (un apakšpunktos) ir izvērsts uzskaitījums par katras atbalstāmās darbības attiecināmām izmaksām. </a:t>
            </a:r>
          </a:p>
        </p:txBody>
      </p:sp>
      <p:sp>
        <p:nvSpPr>
          <p:cNvPr id="5" name="Title 3">
            <a:extLst>
              <a:ext uri="{FF2B5EF4-FFF2-40B4-BE49-F238E27FC236}">
                <a16:creationId xmlns:a16="http://schemas.microsoft.com/office/drawing/2014/main" id="{8B31332A-B40E-EAE4-9968-14DCA2A6AE1C}"/>
              </a:ext>
            </a:extLst>
          </p:cNvPr>
          <p:cNvSpPr txBox="1">
            <a:spLocks/>
          </p:cNvSpPr>
          <p:nvPr/>
        </p:nvSpPr>
        <p:spPr>
          <a:xfrm>
            <a:off x="1038225" y="947738"/>
            <a:ext cx="17145000" cy="766762"/>
          </a:xfrm>
          <a:prstGeom prst="rect">
            <a:avLst/>
          </a:prstGeom>
        </p:spPr>
        <p:txBody>
          <a:bodyPr>
            <a:normAutofit lnSpcReduction="100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5200" b="1" dirty="0">
                <a:latin typeface="Montserrat" pitchFamily="2" charset="77"/>
              </a:rPr>
              <a:t>Atbalstāmās darbības</a:t>
            </a:r>
            <a:endParaRPr lang="en-US" sz="5200" b="1" dirty="0">
              <a:latin typeface="Montserrat" pitchFamily="2" charset="77"/>
            </a:endParaRPr>
          </a:p>
        </p:txBody>
      </p:sp>
      <p:sp>
        <p:nvSpPr>
          <p:cNvPr id="2" name="TextBox 2">
            <a:extLst>
              <a:ext uri="{FF2B5EF4-FFF2-40B4-BE49-F238E27FC236}">
                <a16:creationId xmlns:a16="http://schemas.microsoft.com/office/drawing/2014/main" id="{B034B84B-4784-334F-5DE1-714E05C55CDE}"/>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10.04.</a:t>
            </a:r>
            <a:r>
              <a:rPr lang="en-US" altLang="lv-LV" sz="1500" dirty="0">
                <a:latin typeface="Montserrat" pitchFamily="2" charset="-70"/>
              </a:rPr>
              <a:t>202</a:t>
            </a:r>
            <a:r>
              <a:rPr lang="lv-LV" altLang="lv-LV" sz="1500" dirty="0">
                <a:latin typeface="Montserrat" pitchFamily="2" charset="-70"/>
              </a:rPr>
              <a:t>4</a:t>
            </a:r>
            <a:r>
              <a:rPr lang="en-US" altLang="lv-LV" sz="1500" dirty="0">
                <a:latin typeface="Montserrat" pitchFamily="2" charset="-70"/>
              </a:rPr>
              <a:t>.</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1BE23A82-FC2C-2EC9-B2D5-6F9DC12E0EB0}"/>
              </a:ext>
            </a:extLst>
          </p:cNvPr>
          <p:cNvSpPr txBox="1">
            <a:spLocks/>
          </p:cNvSpPr>
          <p:nvPr/>
        </p:nvSpPr>
        <p:spPr bwMode="auto">
          <a:xfrm>
            <a:off x="1050925" y="872331"/>
            <a:ext cx="17145000"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71600">
              <a:lnSpc>
                <a:spcPct val="90000"/>
              </a:lnSpc>
              <a:spcBef>
                <a:spcPts val="1500"/>
              </a:spcBef>
              <a:buFont typeface="Arial" panose="020B0604020202020204" pitchFamily="34" charset="0"/>
              <a:buChar char="•"/>
              <a:defRPr sz="4200">
                <a:solidFill>
                  <a:schemeClr val="tx1"/>
                </a:solidFill>
                <a:latin typeface="Calibri" panose="020F0502020204030204" pitchFamily="34" charset="0"/>
              </a:defRPr>
            </a:lvl1pPr>
            <a:lvl2pPr marL="1028700" indent="-342900" defTabSz="1371600">
              <a:lnSpc>
                <a:spcPct val="90000"/>
              </a:lnSpc>
              <a:spcBef>
                <a:spcPts val="750"/>
              </a:spcBef>
              <a:buFont typeface="Arial" panose="020B0604020202020204" pitchFamily="34" charset="0"/>
              <a:buChar char="•"/>
              <a:defRPr sz="3600">
                <a:solidFill>
                  <a:schemeClr val="tx1"/>
                </a:solidFill>
                <a:latin typeface="Calibri" panose="020F0502020204030204" pitchFamily="34" charset="0"/>
              </a:defRPr>
            </a:lvl2pPr>
            <a:lvl3pPr marL="1714500" indent="-342900" defTabSz="1371600">
              <a:lnSpc>
                <a:spcPct val="90000"/>
              </a:lnSpc>
              <a:spcBef>
                <a:spcPts val="750"/>
              </a:spcBef>
              <a:buFont typeface="Arial" panose="020B0604020202020204" pitchFamily="34" charset="0"/>
              <a:buChar char="•"/>
              <a:defRPr sz="3000">
                <a:solidFill>
                  <a:schemeClr val="tx1"/>
                </a:solidFill>
                <a:latin typeface="Calibri" panose="020F0502020204030204" pitchFamily="34" charset="0"/>
              </a:defRPr>
            </a:lvl3pPr>
            <a:lvl4pPr marL="2400300" indent="-342900" defTabSz="1371600">
              <a:lnSpc>
                <a:spcPct val="90000"/>
              </a:lnSpc>
              <a:spcBef>
                <a:spcPts val="750"/>
              </a:spcBef>
              <a:buFont typeface="Arial" panose="020B0604020202020204" pitchFamily="34" charset="0"/>
              <a:buChar char="•"/>
              <a:defRPr sz="2700">
                <a:solidFill>
                  <a:schemeClr val="tx1"/>
                </a:solidFill>
                <a:latin typeface="Calibri" panose="020F0502020204030204" pitchFamily="34" charset="0"/>
              </a:defRPr>
            </a:lvl4pPr>
            <a:lvl5pPr marL="3086100" indent="-342900" defTabSz="1371600">
              <a:lnSpc>
                <a:spcPct val="90000"/>
              </a:lnSpc>
              <a:spcBef>
                <a:spcPts val="750"/>
              </a:spcBef>
              <a:buFont typeface="Arial" panose="020B0604020202020204" pitchFamily="34" charset="0"/>
              <a:buChar char="•"/>
              <a:defRPr sz="2700">
                <a:solidFill>
                  <a:schemeClr val="tx1"/>
                </a:solidFill>
                <a:latin typeface="Calibri" panose="020F0502020204030204" pitchFamily="34" charset="0"/>
              </a:defRPr>
            </a:lvl5pPr>
            <a:lvl6pPr marL="3543300" indent="-342900" defTabSz="1371600" eaLnBrk="0" fontAlgn="base" hangingPunct="0">
              <a:lnSpc>
                <a:spcPct val="90000"/>
              </a:lnSpc>
              <a:spcBef>
                <a:spcPts val="750"/>
              </a:spcBef>
              <a:spcAft>
                <a:spcPct val="0"/>
              </a:spcAft>
              <a:buFont typeface="Arial" panose="020B0604020202020204" pitchFamily="34" charset="0"/>
              <a:buChar char="•"/>
              <a:defRPr sz="2700">
                <a:solidFill>
                  <a:schemeClr val="tx1"/>
                </a:solidFill>
                <a:latin typeface="Calibri" panose="020F0502020204030204" pitchFamily="34" charset="0"/>
              </a:defRPr>
            </a:lvl6pPr>
            <a:lvl7pPr marL="4000500" indent="-342900" defTabSz="1371600" eaLnBrk="0" fontAlgn="base" hangingPunct="0">
              <a:lnSpc>
                <a:spcPct val="90000"/>
              </a:lnSpc>
              <a:spcBef>
                <a:spcPts val="750"/>
              </a:spcBef>
              <a:spcAft>
                <a:spcPct val="0"/>
              </a:spcAft>
              <a:buFont typeface="Arial" panose="020B0604020202020204" pitchFamily="34" charset="0"/>
              <a:buChar char="•"/>
              <a:defRPr sz="2700">
                <a:solidFill>
                  <a:schemeClr val="tx1"/>
                </a:solidFill>
                <a:latin typeface="Calibri" panose="020F0502020204030204" pitchFamily="34" charset="0"/>
              </a:defRPr>
            </a:lvl7pPr>
            <a:lvl8pPr marL="4457700" indent="-342900" defTabSz="1371600" eaLnBrk="0" fontAlgn="base" hangingPunct="0">
              <a:lnSpc>
                <a:spcPct val="90000"/>
              </a:lnSpc>
              <a:spcBef>
                <a:spcPts val="750"/>
              </a:spcBef>
              <a:spcAft>
                <a:spcPct val="0"/>
              </a:spcAft>
              <a:buFont typeface="Arial" panose="020B0604020202020204" pitchFamily="34" charset="0"/>
              <a:buChar char="•"/>
              <a:defRPr sz="2700">
                <a:solidFill>
                  <a:schemeClr val="tx1"/>
                </a:solidFill>
                <a:latin typeface="Calibri" panose="020F0502020204030204" pitchFamily="34" charset="0"/>
              </a:defRPr>
            </a:lvl8pPr>
            <a:lvl9pPr marL="4914900" indent="-342900" defTabSz="1371600" eaLnBrk="0" fontAlgn="base" hangingPunct="0">
              <a:lnSpc>
                <a:spcPct val="90000"/>
              </a:lnSpc>
              <a:spcBef>
                <a:spcPts val="750"/>
              </a:spcBef>
              <a:spcAft>
                <a:spcPct val="0"/>
              </a:spcAft>
              <a:buFont typeface="Arial" panose="020B0604020202020204" pitchFamily="34" charset="0"/>
              <a:buChar char="•"/>
              <a:defRPr sz="2700">
                <a:solidFill>
                  <a:schemeClr val="tx1"/>
                </a:solidFill>
                <a:latin typeface="Calibri" panose="020F0502020204030204" pitchFamily="34" charset="0"/>
              </a:defRPr>
            </a:lvl9pPr>
          </a:lstStyle>
          <a:p>
            <a:pPr eaLnBrk="1" hangingPunct="1">
              <a:spcBef>
                <a:spcPct val="0"/>
              </a:spcBef>
              <a:buFontTx/>
              <a:buNone/>
            </a:pPr>
            <a:r>
              <a:rPr lang="lv-LV" altLang="lv-LV" sz="5200" b="1" dirty="0">
                <a:latin typeface="Montserrat" pitchFamily="2" charset="-70"/>
              </a:rPr>
              <a:t>Pamatojums projekta nepieciešamībai:</a:t>
            </a:r>
            <a:endParaRPr lang="en-US" altLang="lv-LV" sz="5200" b="1" dirty="0">
              <a:latin typeface="Montserrat" pitchFamily="2" charset="-70"/>
            </a:endParaRPr>
          </a:p>
        </p:txBody>
      </p:sp>
      <p:sp>
        <p:nvSpPr>
          <p:cNvPr id="14339" name="AutoShape 3">
            <a:extLst>
              <a:ext uri="{FF2B5EF4-FFF2-40B4-BE49-F238E27FC236}">
                <a16:creationId xmlns:a16="http://schemas.microsoft.com/office/drawing/2014/main" id="{1C36C36E-D5C9-1878-B7C0-10C126CE45F7}"/>
              </a:ext>
            </a:extLst>
          </p:cNvPr>
          <p:cNvSpPr>
            <a:spLocks noChangeShapeType="1"/>
          </p:cNvSpPr>
          <p:nvPr/>
        </p:nvSpPr>
        <p:spPr bwMode="auto">
          <a:xfrm rot="1789">
            <a:off x="-4763" y="9490075"/>
            <a:ext cx="18297526" cy="0"/>
          </a:xfrm>
          <a:prstGeom prst="line">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3" name="TextBox 2">
            <a:extLst>
              <a:ext uri="{FF2B5EF4-FFF2-40B4-BE49-F238E27FC236}">
                <a16:creationId xmlns:a16="http://schemas.microsoft.com/office/drawing/2014/main" id="{99B40744-AC2B-5ABB-AB17-CBD9E15DE924}"/>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10.04.</a:t>
            </a:r>
            <a:r>
              <a:rPr lang="en-US" altLang="lv-LV" sz="1500" dirty="0">
                <a:latin typeface="Montserrat" pitchFamily="2" charset="-70"/>
              </a:rPr>
              <a:t>202</a:t>
            </a:r>
            <a:r>
              <a:rPr lang="lv-LV" altLang="lv-LV" sz="1500" dirty="0">
                <a:latin typeface="Montserrat" pitchFamily="2" charset="-70"/>
              </a:rPr>
              <a:t>4</a:t>
            </a:r>
            <a:r>
              <a:rPr lang="en-US" altLang="lv-LV" sz="1500" dirty="0">
                <a:latin typeface="Montserrat" pitchFamily="2" charset="-70"/>
              </a:rPr>
              <a:t>.</a:t>
            </a:r>
          </a:p>
        </p:txBody>
      </p:sp>
      <p:sp>
        <p:nvSpPr>
          <p:cNvPr id="4" name="TextBox 3">
            <a:extLst>
              <a:ext uri="{FF2B5EF4-FFF2-40B4-BE49-F238E27FC236}">
                <a16:creationId xmlns:a16="http://schemas.microsoft.com/office/drawing/2014/main" id="{2C1758FE-219B-7D65-6EE3-0B5F60E5A67B}"/>
              </a:ext>
            </a:extLst>
          </p:cNvPr>
          <p:cNvSpPr txBox="1"/>
          <p:nvPr/>
        </p:nvSpPr>
        <p:spPr>
          <a:xfrm>
            <a:off x="1219200" y="2171700"/>
            <a:ext cx="14478000" cy="6740307"/>
          </a:xfrm>
          <a:prstGeom prst="rect">
            <a:avLst/>
          </a:prstGeom>
          <a:noFill/>
        </p:spPr>
        <p:txBody>
          <a:bodyPr wrap="square" rtlCol="0">
            <a:spAutoFit/>
          </a:bodyPr>
          <a:lstStyle/>
          <a:p>
            <a:r>
              <a:rPr lang="lv-LV" sz="3600" dirty="0">
                <a:solidFill>
                  <a:srgbClr val="000000"/>
                </a:solidFill>
                <a:effectLst/>
                <a:latin typeface="Montserrat" pitchFamily="2" charset="-70"/>
                <a:ea typeface="Calibri" panose="020F0502020204030204" pitchFamily="34" charset="0"/>
                <a:cs typeface="Calibri" panose="020F0502020204030204" pitchFamily="34" charset="0"/>
              </a:rPr>
              <a:t>Ādažu novada pašvaldības Attīstības programmā (2021-2027):</a:t>
            </a:r>
          </a:p>
          <a:p>
            <a:endParaRPr lang="lv-LV" sz="3600" dirty="0">
              <a:solidFill>
                <a:srgbClr val="000000"/>
              </a:solidFill>
              <a:latin typeface="Montserrat" pitchFamily="2" charset="-70"/>
              <a:ea typeface="Calibri" panose="020F0502020204030204" pitchFamily="34" charset="0"/>
              <a:cs typeface="Calibri" panose="020F0502020204030204" pitchFamily="34" charset="0"/>
            </a:endParaRPr>
          </a:p>
          <a:p>
            <a:pPr marL="571500" indent="-571500">
              <a:buFontTx/>
              <a:buChar char="-"/>
            </a:pPr>
            <a:r>
              <a:rPr lang="lv-LV" sz="3600" dirty="0">
                <a:solidFill>
                  <a:srgbClr val="000000"/>
                </a:solidFill>
                <a:effectLst/>
                <a:latin typeface="Montserrat" pitchFamily="2" charset="-70"/>
                <a:ea typeface="Calibri" panose="020F0502020204030204" pitchFamily="34" charset="0"/>
                <a:cs typeface="Calibri" panose="020F0502020204030204" pitchFamily="34" charset="0"/>
              </a:rPr>
              <a:t>vidējā termiņa prioritāte VTP 7 “Uzņēmējdarbības vajadzībām pielāgota novada teritorija”</a:t>
            </a:r>
          </a:p>
          <a:p>
            <a:pPr marL="571500" indent="-571500">
              <a:buFontTx/>
              <a:buChar char="-"/>
            </a:pPr>
            <a:r>
              <a:rPr lang="lv-LV" sz="3600" dirty="0">
                <a:solidFill>
                  <a:srgbClr val="000000"/>
                </a:solidFill>
                <a:effectLst/>
                <a:latin typeface="Montserrat" pitchFamily="2" charset="-70"/>
                <a:ea typeface="Calibri" panose="020F0502020204030204" pitchFamily="34" charset="0"/>
                <a:cs typeface="Calibri" panose="020F0502020204030204" pitchFamily="34" charset="0"/>
              </a:rPr>
              <a:t>uzdevums “U7.1.1: Veidot kompleksas biznesa attīstības teritorijas un veicināt industriālo teritoriju nozīmīgākās infrastruktūras kompleksu attīstību” </a:t>
            </a:r>
          </a:p>
          <a:p>
            <a:endParaRPr lang="lv-LV" sz="3600" dirty="0">
              <a:solidFill>
                <a:srgbClr val="000000"/>
              </a:solidFill>
              <a:latin typeface="Montserrat" pitchFamily="2" charset="-70"/>
              <a:ea typeface="Calibri" panose="020F0502020204030204" pitchFamily="34" charset="0"/>
              <a:cs typeface="Calibri" panose="020F0502020204030204" pitchFamily="34" charset="0"/>
            </a:endParaRPr>
          </a:p>
          <a:p>
            <a:r>
              <a:rPr lang="lv-LV" sz="3600" dirty="0">
                <a:solidFill>
                  <a:srgbClr val="000000"/>
                </a:solidFill>
                <a:latin typeface="Montserrat" pitchFamily="2" charset="-70"/>
                <a:ea typeface="Calibri" panose="020F0502020204030204" pitchFamily="34" charset="0"/>
                <a:cs typeface="Calibri" panose="020F0502020204030204" pitchFamily="34" charset="0"/>
              </a:rPr>
              <a:t>I</a:t>
            </a:r>
            <a:r>
              <a:rPr lang="lv-LV" sz="3600" dirty="0">
                <a:solidFill>
                  <a:srgbClr val="000000"/>
                </a:solidFill>
                <a:effectLst/>
                <a:latin typeface="Montserrat" pitchFamily="2" charset="-70"/>
                <a:ea typeface="Calibri" panose="020F0502020204030204" pitchFamily="34" charset="0"/>
                <a:cs typeface="Calibri" panose="020F0502020204030204" pitchFamily="34" charset="0"/>
              </a:rPr>
              <a:t>nvestīciju plānā ir iekļauta un paredzēta projektu īstenošana </a:t>
            </a:r>
            <a:r>
              <a:rPr lang="lv-LV" sz="3600" dirty="0" err="1">
                <a:solidFill>
                  <a:srgbClr val="000000"/>
                </a:solidFill>
                <a:effectLst/>
                <a:latin typeface="Montserrat" pitchFamily="2" charset="-70"/>
                <a:ea typeface="Calibri" panose="020F0502020204030204" pitchFamily="34" charset="0"/>
                <a:cs typeface="Calibri" panose="020F0502020204030204" pitchFamily="34" charset="0"/>
              </a:rPr>
              <a:t>Jaunkūlu</a:t>
            </a:r>
            <a:r>
              <a:rPr lang="lv-LV" sz="3600" dirty="0">
                <a:solidFill>
                  <a:srgbClr val="000000"/>
                </a:solidFill>
                <a:effectLst/>
                <a:latin typeface="Montserrat" pitchFamily="2" charset="-70"/>
                <a:ea typeface="Calibri" panose="020F0502020204030204" pitchFamily="34" charset="0"/>
                <a:cs typeface="Calibri" panose="020F0502020204030204" pitchFamily="34" charset="0"/>
              </a:rPr>
              <a:t> teritorijā - Ā7.1.1.1.2. Projektu īstenošana publiskās infrastruktūras attīstībai un pilnveidošanai industriālās teritorijās (“</a:t>
            </a:r>
            <a:r>
              <a:rPr lang="lv-LV" sz="3600" dirty="0" err="1">
                <a:solidFill>
                  <a:srgbClr val="000000"/>
                </a:solidFill>
                <a:effectLst/>
                <a:latin typeface="Montserrat" pitchFamily="2" charset="-70"/>
                <a:ea typeface="Calibri" panose="020F0502020204030204" pitchFamily="34" charset="0"/>
                <a:cs typeface="Calibri" panose="020F0502020204030204" pitchFamily="34" charset="0"/>
              </a:rPr>
              <a:t>Jaunkūlas</a:t>
            </a:r>
            <a:r>
              <a:rPr lang="lv-LV" sz="3600" dirty="0">
                <a:solidFill>
                  <a:srgbClr val="000000"/>
                </a:solidFill>
                <a:effectLst/>
                <a:latin typeface="Montserrat" pitchFamily="2" charset="-70"/>
                <a:ea typeface="Calibri" panose="020F0502020204030204" pitchFamily="34" charset="0"/>
                <a:cs typeface="Calibri" panose="020F0502020204030204" pitchFamily="34" charset="0"/>
              </a:rPr>
              <a:t>”). </a:t>
            </a:r>
            <a:endParaRPr lang="lv-LV" sz="3600" dirty="0"/>
          </a:p>
        </p:txBody>
      </p:sp>
    </p:spTree>
    <p:extLst>
      <p:ext uri="{BB962C8B-B14F-4D97-AF65-F5344CB8AC3E}">
        <p14:creationId xmlns:p14="http://schemas.microsoft.com/office/powerpoint/2010/main" val="1906580616"/>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1BE23A82-FC2C-2EC9-B2D5-6F9DC12E0EB0}"/>
              </a:ext>
            </a:extLst>
          </p:cNvPr>
          <p:cNvSpPr txBox="1">
            <a:spLocks/>
          </p:cNvSpPr>
          <p:nvPr/>
        </p:nvSpPr>
        <p:spPr bwMode="auto">
          <a:xfrm>
            <a:off x="1050925" y="872331"/>
            <a:ext cx="17145000"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71600">
              <a:lnSpc>
                <a:spcPct val="90000"/>
              </a:lnSpc>
              <a:spcBef>
                <a:spcPts val="1500"/>
              </a:spcBef>
              <a:buFont typeface="Arial" panose="020B0604020202020204" pitchFamily="34" charset="0"/>
              <a:buChar char="•"/>
              <a:defRPr sz="4200">
                <a:solidFill>
                  <a:schemeClr val="tx1"/>
                </a:solidFill>
                <a:latin typeface="Calibri" panose="020F0502020204030204" pitchFamily="34" charset="0"/>
              </a:defRPr>
            </a:lvl1pPr>
            <a:lvl2pPr marL="1028700" indent="-342900" defTabSz="1371600">
              <a:lnSpc>
                <a:spcPct val="90000"/>
              </a:lnSpc>
              <a:spcBef>
                <a:spcPts val="750"/>
              </a:spcBef>
              <a:buFont typeface="Arial" panose="020B0604020202020204" pitchFamily="34" charset="0"/>
              <a:buChar char="•"/>
              <a:defRPr sz="3600">
                <a:solidFill>
                  <a:schemeClr val="tx1"/>
                </a:solidFill>
                <a:latin typeface="Calibri" panose="020F0502020204030204" pitchFamily="34" charset="0"/>
              </a:defRPr>
            </a:lvl2pPr>
            <a:lvl3pPr marL="1714500" indent="-342900" defTabSz="1371600">
              <a:lnSpc>
                <a:spcPct val="90000"/>
              </a:lnSpc>
              <a:spcBef>
                <a:spcPts val="750"/>
              </a:spcBef>
              <a:buFont typeface="Arial" panose="020B0604020202020204" pitchFamily="34" charset="0"/>
              <a:buChar char="•"/>
              <a:defRPr sz="3000">
                <a:solidFill>
                  <a:schemeClr val="tx1"/>
                </a:solidFill>
                <a:latin typeface="Calibri" panose="020F0502020204030204" pitchFamily="34" charset="0"/>
              </a:defRPr>
            </a:lvl3pPr>
            <a:lvl4pPr marL="2400300" indent="-342900" defTabSz="1371600">
              <a:lnSpc>
                <a:spcPct val="90000"/>
              </a:lnSpc>
              <a:spcBef>
                <a:spcPts val="750"/>
              </a:spcBef>
              <a:buFont typeface="Arial" panose="020B0604020202020204" pitchFamily="34" charset="0"/>
              <a:buChar char="•"/>
              <a:defRPr sz="2700">
                <a:solidFill>
                  <a:schemeClr val="tx1"/>
                </a:solidFill>
                <a:latin typeface="Calibri" panose="020F0502020204030204" pitchFamily="34" charset="0"/>
              </a:defRPr>
            </a:lvl4pPr>
            <a:lvl5pPr marL="3086100" indent="-342900" defTabSz="1371600">
              <a:lnSpc>
                <a:spcPct val="90000"/>
              </a:lnSpc>
              <a:spcBef>
                <a:spcPts val="750"/>
              </a:spcBef>
              <a:buFont typeface="Arial" panose="020B0604020202020204" pitchFamily="34" charset="0"/>
              <a:buChar char="•"/>
              <a:defRPr sz="2700">
                <a:solidFill>
                  <a:schemeClr val="tx1"/>
                </a:solidFill>
                <a:latin typeface="Calibri" panose="020F0502020204030204" pitchFamily="34" charset="0"/>
              </a:defRPr>
            </a:lvl5pPr>
            <a:lvl6pPr marL="3543300" indent="-342900" defTabSz="1371600" eaLnBrk="0" fontAlgn="base" hangingPunct="0">
              <a:lnSpc>
                <a:spcPct val="90000"/>
              </a:lnSpc>
              <a:spcBef>
                <a:spcPts val="750"/>
              </a:spcBef>
              <a:spcAft>
                <a:spcPct val="0"/>
              </a:spcAft>
              <a:buFont typeface="Arial" panose="020B0604020202020204" pitchFamily="34" charset="0"/>
              <a:buChar char="•"/>
              <a:defRPr sz="2700">
                <a:solidFill>
                  <a:schemeClr val="tx1"/>
                </a:solidFill>
                <a:latin typeface="Calibri" panose="020F0502020204030204" pitchFamily="34" charset="0"/>
              </a:defRPr>
            </a:lvl6pPr>
            <a:lvl7pPr marL="4000500" indent="-342900" defTabSz="1371600" eaLnBrk="0" fontAlgn="base" hangingPunct="0">
              <a:lnSpc>
                <a:spcPct val="90000"/>
              </a:lnSpc>
              <a:spcBef>
                <a:spcPts val="750"/>
              </a:spcBef>
              <a:spcAft>
                <a:spcPct val="0"/>
              </a:spcAft>
              <a:buFont typeface="Arial" panose="020B0604020202020204" pitchFamily="34" charset="0"/>
              <a:buChar char="•"/>
              <a:defRPr sz="2700">
                <a:solidFill>
                  <a:schemeClr val="tx1"/>
                </a:solidFill>
                <a:latin typeface="Calibri" panose="020F0502020204030204" pitchFamily="34" charset="0"/>
              </a:defRPr>
            </a:lvl7pPr>
            <a:lvl8pPr marL="4457700" indent="-342900" defTabSz="1371600" eaLnBrk="0" fontAlgn="base" hangingPunct="0">
              <a:lnSpc>
                <a:spcPct val="90000"/>
              </a:lnSpc>
              <a:spcBef>
                <a:spcPts val="750"/>
              </a:spcBef>
              <a:spcAft>
                <a:spcPct val="0"/>
              </a:spcAft>
              <a:buFont typeface="Arial" panose="020B0604020202020204" pitchFamily="34" charset="0"/>
              <a:buChar char="•"/>
              <a:defRPr sz="2700">
                <a:solidFill>
                  <a:schemeClr val="tx1"/>
                </a:solidFill>
                <a:latin typeface="Calibri" panose="020F0502020204030204" pitchFamily="34" charset="0"/>
              </a:defRPr>
            </a:lvl8pPr>
            <a:lvl9pPr marL="4914900" indent="-342900" defTabSz="1371600" eaLnBrk="0" fontAlgn="base" hangingPunct="0">
              <a:lnSpc>
                <a:spcPct val="90000"/>
              </a:lnSpc>
              <a:spcBef>
                <a:spcPts val="750"/>
              </a:spcBef>
              <a:spcAft>
                <a:spcPct val="0"/>
              </a:spcAft>
              <a:buFont typeface="Arial" panose="020B0604020202020204" pitchFamily="34" charset="0"/>
              <a:buChar char="•"/>
              <a:defRPr sz="2700">
                <a:solidFill>
                  <a:schemeClr val="tx1"/>
                </a:solidFill>
                <a:latin typeface="Calibri" panose="020F0502020204030204" pitchFamily="34" charset="0"/>
              </a:defRPr>
            </a:lvl9pPr>
          </a:lstStyle>
          <a:p>
            <a:pPr eaLnBrk="1" hangingPunct="1">
              <a:spcBef>
                <a:spcPct val="0"/>
              </a:spcBef>
              <a:buFontTx/>
              <a:buNone/>
            </a:pPr>
            <a:r>
              <a:rPr lang="lv-LV" altLang="lv-LV" sz="5200" b="1" dirty="0">
                <a:latin typeface="Montserrat" pitchFamily="2" charset="-70"/>
              </a:rPr>
              <a:t>Līdz šim paveiktais:</a:t>
            </a:r>
            <a:endParaRPr lang="en-US" altLang="lv-LV" sz="5200" b="1" dirty="0">
              <a:latin typeface="Montserrat" pitchFamily="2" charset="-70"/>
            </a:endParaRPr>
          </a:p>
        </p:txBody>
      </p:sp>
      <p:sp>
        <p:nvSpPr>
          <p:cNvPr id="14339" name="AutoShape 3">
            <a:extLst>
              <a:ext uri="{FF2B5EF4-FFF2-40B4-BE49-F238E27FC236}">
                <a16:creationId xmlns:a16="http://schemas.microsoft.com/office/drawing/2014/main" id="{1C36C36E-D5C9-1878-B7C0-10C126CE45F7}"/>
              </a:ext>
            </a:extLst>
          </p:cNvPr>
          <p:cNvSpPr>
            <a:spLocks noChangeShapeType="1"/>
          </p:cNvSpPr>
          <p:nvPr/>
        </p:nvSpPr>
        <p:spPr bwMode="auto">
          <a:xfrm rot="1789">
            <a:off x="-4763" y="9490075"/>
            <a:ext cx="18297526" cy="0"/>
          </a:xfrm>
          <a:prstGeom prst="line">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2" name="TextBox 1">
            <a:extLst>
              <a:ext uri="{FF2B5EF4-FFF2-40B4-BE49-F238E27FC236}">
                <a16:creationId xmlns:a16="http://schemas.microsoft.com/office/drawing/2014/main" id="{9F46095D-7CD1-E20F-6A24-F8AD4F168F15}"/>
              </a:ext>
            </a:extLst>
          </p:cNvPr>
          <p:cNvSpPr txBox="1"/>
          <p:nvPr/>
        </p:nvSpPr>
        <p:spPr>
          <a:xfrm>
            <a:off x="1371600" y="2095500"/>
            <a:ext cx="16002000" cy="6622454"/>
          </a:xfrm>
          <a:prstGeom prst="rect">
            <a:avLst/>
          </a:prstGeom>
          <a:noFill/>
        </p:spPr>
        <p:txBody>
          <a:bodyPr wrap="square" rtlCol="0">
            <a:spAutoFit/>
          </a:bodyPr>
          <a:lstStyle/>
          <a:p>
            <a:pPr marL="457200" indent="-457200">
              <a:lnSpc>
                <a:spcPct val="150000"/>
              </a:lnSpc>
              <a:buFont typeface="Montserrat" panose="00000500000000000000" pitchFamily="50" charset="-70"/>
              <a:buChar char="‒"/>
            </a:pPr>
            <a:r>
              <a:rPr lang="lv-LV" sz="2600" dirty="0">
                <a:latin typeface="Montserrat" pitchFamily="2" charset="-70"/>
              </a:rPr>
              <a:t>pirmā tikšanās ar uzņēmējiem, kas darbojas </a:t>
            </a:r>
            <a:r>
              <a:rPr lang="lv-LV" sz="2600" dirty="0" err="1">
                <a:latin typeface="Montserrat" pitchFamily="2" charset="-70"/>
              </a:rPr>
              <a:t>Jaunkūlu</a:t>
            </a:r>
            <a:r>
              <a:rPr lang="lv-LV" sz="2600" dirty="0">
                <a:latin typeface="Montserrat" pitchFamily="2" charset="-70"/>
              </a:rPr>
              <a:t> ielā, intereses noskaidrošanai  - 15.11.2023;</a:t>
            </a:r>
          </a:p>
          <a:p>
            <a:pPr marL="457200" indent="-457200">
              <a:lnSpc>
                <a:spcPct val="150000"/>
              </a:lnSpc>
              <a:buFont typeface="Montserrat" panose="00000500000000000000" pitchFamily="50" charset="-70"/>
              <a:buChar char="‒"/>
            </a:pPr>
            <a:r>
              <a:rPr lang="lv-LV" sz="2600" dirty="0">
                <a:latin typeface="Montserrat" pitchFamily="2" charset="-70"/>
              </a:rPr>
              <a:t>saziņa e-pastos un telefoniski - uzņēmēju vajadzību precizēšana un komunikācija par uzņēmēju gatavību sadarboties rādītāju sasniegšanā;</a:t>
            </a:r>
          </a:p>
          <a:p>
            <a:pPr marL="457200" indent="-457200">
              <a:lnSpc>
                <a:spcPct val="150000"/>
              </a:lnSpc>
              <a:buFont typeface="Montserrat" panose="00000500000000000000" pitchFamily="50" charset="-70"/>
              <a:buChar char="‒"/>
            </a:pPr>
            <a:r>
              <a:rPr lang="lv-LV" sz="2600" dirty="0">
                <a:latin typeface="Montserrat" pitchFamily="2" charset="-70"/>
              </a:rPr>
              <a:t>individuālas tikšanās ar lielākajiem uzņēmumiem – SIA </a:t>
            </a:r>
            <a:r>
              <a:rPr lang="lv-LV" sz="2600" dirty="0" err="1">
                <a:latin typeface="Montserrat" pitchFamily="2" charset="-70"/>
              </a:rPr>
              <a:t>Orkla</a:t>
            </a:r>
            <a:r>
              <a:rPr lang="lv-LV" sz="2600" dirty="0">
                <a:latin typeface="Montserrat" pitchFamily="2" charset="-70"/>
              </a:rPr>
              <a:t> (Ādažu </a:t>
            </a:r>
            <a:r>
              <a:rPr lang="lv-LV" sz="2600" dirty="0" err="1">
                <a:latin typeface="Montserrat" pitchFamily="2" charset="-70"/>
              </a:rPr>
              <a:t>Čipši</a:t>
            </a:r>
            <a:r>
              <a:rPr lang="lv-LV" sz="2600" dirty="0">
                <a:latin typeface="Montserrat" pitchFamily="2" charset="-70"/>
              </a:rPr>
              <a:t>) un SIA </a:t>
            </a:r>
            <a:r>
              <a:rPr lang="lv-LV" sz="2600" dirty="0" err="1">
                <a:latin typeface="Montserrat" pitchFamily="2" charset="-70"/>
              </a:rPr>
              <a:t>Berlat</a:t>
            </a:r>
            <a:r>
              <a:rPr lang="lv-LV" sz="2600" dirty="0">
                <a:latin typeface="Montserrat" pitchFamily="2" charset="-70"/>
              </a:rPr>
              <a:t> Grupa;</a:t>
            </a:r>
          </a:p>
          <a:p>
            <a:pPr marL="457200" indent="-457200">
              <a:lnSpc>
                <a:spcPct val="150000"/>
              </a:lnSpc>
              <a:buFont typeface="Montserrat" panose="00000500000000000000" pitchFamily="50" charset="-70"/>
              <a:buChar char="‒"/>
            </a:pPr>
            <a:r>
              <a:rPr lang="lv-LV" sz="2600" dirty="0">
                <a:latin typeface="Montserrat" pitchFamily="2" charset="-70"/>
              </a:rPr>
              <a:t>pieprasīta informācija par uzņēmumu darba algu fondu un investīcijām par 2022.un 2023.gadu (sasniedzamo rādītāju aprēķiniem);</a:t>
            </a:r>
          </a:p>
          <a:p>
            <a:pPr marL="457200" indent="-457200">
              <a:lnSpc>
                <a:spcPct val="150000"/>
              </a:lnSpc>
              <a:buFont typeface="Montserrat" panose="00000500000000000000" pitchFamily="50" charset="-70"/>
              <a:buChar char="‒"/>
            </a:pPr>
            <a:r>
              <a:rPr lang="lv-LV" sz="2600" dirty="0">
                <a:latin typeface="Montserrat" pitchFamily="2" charset="-70"/>
              </a:rPr>
              <a:t>apzinātas iespējamās projekta darbības, aptuvenās izmaksas;</a:t>
            </a:r>
          </a:p>
          <a:p>
            <a:pPr marL="457200" indent="-457200">
              <a:lnSpc>
                <a:spcPct val="150000"/>
              </a:lnSpc>
              <a:buFont typeface="Montserrat" panose="00000500000000000000" pitchFamily="50" charset="-70"/>
              <a:buChar char="‒"/>
            </a:pPr>
            <a:r>
              <a:rPr lang="lv-LV" sz="2600" dirty="0">
                <a:latin typeface="Montserrat" pitchFamily="2" charset="-70"/>
              </a:rPr>
              <a:t>sagatavota tehniskā specifikācija Izmaksu un ieguvumu analīzes iepirkumam;</a:t>
            </a:r>
          </a:p>
          <a:p>
            <a:pPr marL="457200" indent="-457200">
              <a:lnSpc>
                <a:spcPct val="150000"/>
              </a:lnSpc>
              <a:buFont typeface="Montserrat" panose="00000500000000000000" pitchFamily="50" charset="-70"/>
              <a:buChar char="‒"/>
            </a:pPr>
            <a:r>
              <a:rPr lang="lv-LV" sz="2600" dirty="0">
                <a:latin typeface="Montserrat" pitchFamily="2" charset="-70"/>
              </a:rPr>
              <a:t>sagatavota tehniskā specifikācija projektēšanas iepirkumam.</a:t>
            </a:r>
          </a:p>
        </p:txBody>
      </p:sp>
      <p:sp>
        <p:nvSpPr>
          <p:cNvPr id="3" name="TextBox 2">
            <a:extLst>
              <a:ext uri="{FF2B5EF4-FFF2-40B4-BE49-F238E27FC236}">
                <a16:creationId xmlns:a16="http://schemas.microsoft.com/office/drawing/2014/main" id="{99B40744-AC2B-5ABB-AB17-CBD9E15DE924}"/>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10.04.</a:t>
            </a:r>
            <a:r>
              <a:rPr lang="en-US" altLang="lv-LV" sz="1500" dirty="0">
                <a:latin typeface="Montserrat" pitchFamily="2" charset="-70"/>
              </a:rPr>
              <a:t>202</a:t>
            </a:r>
            <a:r>
              <a:rPr lang="lv-LV" altLang="lv-LV" sz="1500" dirty="0">
                <a:latin typeface="Montserrat" pitchFamily="2" charset="-70"/>
              </a:rPr>
              <a:t>4</a:t>
            </a:r>
            <a:r>
              <a:rPr lang="en-US" altLang="lv-LV" sz="1500" dirty="0">
                <a:latin typeface="Montserrat" pitchFamily="2" charset="-70"/>
              </a:rPr>
              <a:t>.</a:t>
            </a:r>
          </a:p>
        </p:txBody>
      </p:sp>
    </p:spTree>
    <p:extLst>
      <p:ext uri="{BB962C8B-B14F-4D97-AF65-F5344CB8AC3E}">
        <p14:creationId xmlns:p14="http://schemas.microsoft.com/office/powerpoint/2010/main" val="3069600159"/>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1BE23A82-FC2C-2EC9-B2D5-6F9DC12E0EB0}"/>
              </a:ext>
            </a:extLst>
          </p:cNvPr>
          <p:cNvSpPr txBox="1">
            <a:spLocks/>
          </p:cNvSpPr>
          <p:nvPr/>
        </p:nvSpPr>
        <p:spPr bwMode="auto">
          <a:xfrm>
            <a:off x="1038225" y="871538"/>
            <a:ext cx="17145000"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71600">
              <a:lnSpc>
                <a:spcPct val="90000"/>
              </a:lnSpc>
              <a:spcBef>
                <a:spcPts val="1500"/>
              </a:spcBef>
              <a:buFont typeface="Arial" panose="020B0604020202020204" pitchFamily="34" charset="0"/>
              <a:buChar char="•"/>
              <a:defRPr sz="4200">
                <a:solidFill>
                  <a:schemeClr val="tx1"/>
                </a:solidFill>
                <a:latin typeface="Calibri" panose="020F0502020204030204" pitchFamily="34" charset="0"/>
              </a:defRPr>
            </a:lvl1pPr>
            <a:lvl2pPr marL="1028700" indent="-342900" defTabSz="1371600">
              <a:lnSpc>
                <a:spcPct val="90000"/>
              </a:lnSpc>
              <a:spcBef>
                <a:spcPts val="750"/>
              </a:spcBef>
              <a:buFont typeface="Arial" panose="020B0604020202020204" pitchFamily="34" charset="0"/>
              <a:buChar char="•"/>
              <a:defRPr sz="3600">
                <a:solidFill>
                  <a:schemeClr val="tx1"/>
                </a:solidFill>
                <a:latin typeface="Calibri" panose="020F0502020204030204" pitchFamily="34" charset="0"/>
              </a:defRPr>
            </a:lvl2pPr>
            <a:lvl3pPr marL="1714500" indent="-342900" defTabSz="1371600">
              <a:lnSpc>
                <a:spcPct val="90000"/>
              </a:lnSpc>
              <a:spcBef>
                <a:spcPts val="750"/>
              </a:spcBef>
              <a:buFont typeface="Arial" panose="020B0604020202020204" pitchFamily="34" charset="0"/>
              <a:buChar char="•"/>
              <a:defRPr sz="3000">
                <a:solidFill>
                  <a:schemeClr val="tx1"/>
                </a:solidFill>
                <a:latin typeface="Calibri" panose="020F0502020204030204" pitchFamily="34" charset="0"/>
              </a:defRPr>
            </a:lvl3pPr>
            <a:lvl4pPr marL="2400300" indent="-342900" defTabSz="1371600">
              <a:lnSpc>
                <a:spcPct val="90000"/>
              </a:lnSpc>
              <a:spcBef>
                <a:spcPts val="750"/>
              </a:spcBef>
              <a:buFont typeface="Arial" panose="020B0604020202020204" pitchFamily="34" charset="0"/>
              <a:buChar char="•"/>
              <a:defRPr sz="2700">
                <a:solidFill>
                  <a:schemeClr val="tx1"/>
                </a:solidFill>
                <a:latin typeface="Calibri" panose="020F0502020204030204" pitchFamily="34" charset="0"/>
              </a:defRPr>
            </a:lvl4pPr>
            <a:lvl5pPr marL="3086100" indent="-342900" defTabSz="1371600">
              <a:lnSpc>
                <a:spcPct val="90000"/>
              </a:lnSpc>
              <a:spcBef>
                <a:spcPts val="750"/>
              </a:spcBef>
              <a:buFont typeface="Arial" panose="020B0604020202020204" pitchFamily="34" charset="0"/>
              <a:buChar char="•"/>
              <a:defRPr sz="2700">
                <a:solidFill>
                  <a:schemeClr val="tx1"/>
                </a:solidFill>
                <a:latin typeface="Calibri" panose="020F0502020204030204" pitchFamily="34" charset="0"/>
              </a:defRPr>
            </a:lvl5pPr>
            <a:lvl6pPr marL="3543300" indent="-342900" defTabSz="1371600" eaLnBrk="0" fontAlgn="base" hangingPunct="0">
              <a:lnSpc>
                <a:spcPct val="90000"/>
              </a:lnSpc>
              <a:spcBef>
                <a:spcPts val="750"/>
              </a:spcBef>
              <a:spcAft>
                <a:spcPct val="0"/>
              </a:spcAft>
              <a:buFont typeface="Arial" panose="020B0604020202020204" pitchFamily="34" charset="0"/>
              <a:buChar char="•"/>
              <a:defRPr sz="2700">
                <a:solidFill>
                  <a:schemeClr val="tx1"/>
                </a:solidFill>
                <a:latin typeface="Calibri" panose="020F0502020204030204" pitchFamily="34" charset="0"/>
              </a:defRPr>
            </a:lvl6pPr>
            <a:lvl7pPr marL="4000500" indent="-342900" defTabSz="1371600" eaLnBrk="0" fontAlgn="base" hangingPunct="0">
              <a:lnSpc>
                <a:spcPct val="90000"/>
              </a:lnSpc>
              <a:spcBef>
                <a:spcPts val="750"/>
              </a:spcBef>
              <a:spcAft>
                <a:spcPct val="0"/>
              </a:spcAft>
              <a:buFont typeface="Arial" panose="020B0604020202020204" pitchFamily="34" charset="0"/>
              <a:buChar char="•"/>
              <a:defRPr sz="2700">
                <a:solidFill>
                  <a:schemeClr val="tx1"/>
                </a:solidFill>
                <a:latin typeface="Calibri" panose="020F0502020204030204" pitchFamily="34" charset="0"/>
              </a:defRPr>
            </a:lvl7pPr>
            <a:lvl8pPr marL="4457700" indent="-342900" defTabSz="1371600" eaLnBrk="0" fontAlgn="base" hangingPunct="0">
              <a:lnSpc>
                <a:spcPct val="90000"/>
              </a:lnSpc>
              <a:spcBef>
                <a:spcPts val="750"/>
              </a:spcBef>
              <a:spcAft>
                <a:spcPct val="0"/>
              </a:spcAft>
              <a:buFont typeface="Arial" panose="020B0604020202020204" pitchFamily="34" charset="0"/>
              <a:buChar char="•"/>
              <a:defRPr sz="2700">
                <a:solidFill>
                  <a:schemeClr val="tx1"/>
                </a:solidFill>
                <a:latin typeface="Calibri" panose="020F0502020204030204" pitchFamily="34" charset="0"/>
              </a:defRPr>
            </a:lvl8pPr>
            <a:lvl9pPr marL="4914900" indent="-342900" defTabSz="1371600" eaLnBrk="0" fontAlgn="base" hangingPunct="0">
              <a:lnSpc>
                <a:spcPct val="90000"/>
              </a:lnSpc>
              <a:spcBef>
                <a:spcPts val="750"/>
              </a:spcBef>
              <a:spcAft>
                <a:spcPct val="0"/>
              </a:spcAft>
              <a:buFont typeface="Arial" panose="020B0604020202020204" pitchFamily="34" charset="0"/>
              <a:buChar char="•"/>
              <a:defRPr sz="2700">
                <a:solidFill>
                  <a:schemeClr val="tx1"/>
                </a:solidFill>
                <a:latin typeface="Calibri" panose="020F0502020204030204" pitchFamily="34" charset="0"/>
              </a:defRPr>
            </a:lvl9pPr>
          </a:lstStyle>
          <a:p>
            <a:pPr eaLnBrk="1" hangingPunct="1">
              <a:spcBef>
                <a:spcPct val="0"/>
              </a:spcBef>
              <a:buFontTx/>
              <a:buNone/>
            </a:pPr>
            <a:r>
              <a:rPr lang="lv-LV" altLang="lv-LV" sz="5200" b="1">
                <a:latin typeface="Montserrat" pitchFamily="2" charset="-70"/>
              </a:rPr>
              <a:t>Jaunkūlu teritorija</a:t>
            </a:r>
            <a:endParaRPr lang="en-US" altLang="lv-LV" sz="5200" b="1">
              <a:latin typeface="Montserrat" pitchFamily="2" charset="-70"/>
            </a:endParaRPr>
          </a:p>
        </p:txBody>
      </p:sp>
      <p:sp>
        <p:nvSpPr>
          <p:cNvPr id="14339" name="AutoShape 3">
            <a:extLst>
              <a:ext uri="{FF2B5EF4-FFF2-40B4-BE49-F238E27FC236}">
                <a16:creationId xmlns:a16="http://schemas.microsoft.com/office/drawing/2014/main" id="{1C36C36E-D5C9-1878-B7C0-10C126CE45F7}"/>
              </a:ext>
            </a:extLst>
          </p:cNvPr>
          <p:cNvSpPr>
            <a:spLocks noChangeShapeType="1"/>
          </p:cNvSpPr>
          <p:nvPr/>
        </p:nvSpPr>
        <p:spPr bwMode="auto">
          <a:xfrm rot="1789">
            <a:off x="-4763" y="9490075"/>
            <a:ext cx="18297526" cy="0"/>
          </a:xfrm>
          <a:prstGeom prst="line">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pic>
        <p:nvPicPr>
          <p:cNvPr id="14340" name="Attēls 3">
            <a:extLst>
              <a:ext uri="{FF2B5EF4-FFF2-40B4-BE49-F238E27FC236}">
                <a16:creationId xmlns:a16="http://schemas.microsoft.com/office/drawing/2014/main" id="{622AEC7D-4271-AF24-ACE6-F8277904DDC7}"/>
              </a:ext>
            </a:extLst>
          </p:cNvPr>
          <p:cNvPicPr>
            <a:picLocks noChangeAspect="1"/>
          </p:cNvPicPr>
          <p:nvPr/>
        </p:nvPicPr>
        <p:blipFill rotWithShape="1">
          <a:blip r:embed="rId2">
            <a:extLst>
              <a:ext uri="{28A0092B-C50C-407E-A947-70E740481C1C}">
                <a14:useLocalDpi xmlns:a14="http://schemas.microsoft.com/office/drawing/2010/main" val="0"/>
              </a:ext>
            </a:extLst>
          </a:blip>
          <a:srcRect t="18568"/>
          <a:stretch/>
        </p:blipFill>
        <p:spPr bwMode="auto">
          <a:xfrm>
            <a:off x="1219200" y="1822237"/>
            <a:ext cx="11353800" cy="758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2">
            <a:extLst>
              <a:ext uri="{FF2B5EF4-FFF2-40B4-BE49-F238E27FC236}">
                <a16:creationId xmlns:a16="http://schemas.microsoft.com/office/drawing/2014/main" id="{0B2490EE-3531-4F28-F4AE-F63920F96B04}"/>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10.04.</a:t>
            </a:r>
            <a:r>
              <a:rPr lang="en-US" altLang="lv-LV" sz="1500" dirty="0">
                <a:latin typeface="Montserrat" pitchFamily="2" charset="-70"/>
              </a:rPr>
              <a:t>202</a:t>
            </a:r>
            <a:r>
              <a:rPr lang="lv-LV" altLang="lv-LV" sz="1500" dirty="0">
                <a:latin typeface="Montserrat" pitchFamily="2" charset="-70"/>
              </a:rPr>
              <a:t>4</a:t>
            </a:r>
            <a:r>
              <a:rPr lang="en-US" altLang="lv-LV" sz="1500" dirty="0">
                <a:latin typeface="Montserrat" pitchFamily="2" charset="-70"/>
              </a:rPr>
              <a:t>.</a:t>
            </a:r>
          </a:p>
        </p:txBody>
      </p:sp>
      <p:grpSp>
        <p:nvGrpSpPr>
          <p:cNvPr id="28" name="Grupa 27">
            <a:extLst>
              <a:ext uri="{FF2B5EF4-FFF2-40B4-BE49-F238E27FC236}">
                <a16:creationId xmlns:a16="http://schemas.microsoft.com/office/drawing/2014/main" id="{9E868B43-4ACA-EA51-C8B6-C68BEED5346E}"/>
              </a:ext>
            </a:extLst>
          </p:cNvPr>
          <p:cNvGrpSpPr/>
          <p:nvPr/>
        </p:nvGrpSpPr>
        <p:grpSpPr>
          <a:xfrm>
            <a:off x="1905000" y="4012990"/>
            <a:ext cx="5728335" cy="2590800"/>
            <a:chOff x="3962400" y="4076700"/>
            <a:chExt cx="5728335" cy="2590800"/>
          </a:xfrm>
        </p:grpSpPr>
        <p:cxnSp>
          <p:nvCxnSpPr>
            <p:cNvPr id="11" name="Taisns savienotājs 10">
              <a:extLst>
                <a:ext uri="{FF2B5EF4-FFF2-40B4-BE49-F238E27FC236}">
                  <a16:creationId xmlns:a16="http://schemas.microsoft.com/office/drawing/2014/main" id="{091BC7C3-D9F1-6655-9E72-53DDD84E9D1E}"/>
                </a:ext>
              </a:extLst>
            </p:cNvPr>
            <p:cNvCxnSpPr>
              <a:cxnSpLocks/>
            </p:cNvCxnSpPr>
            <p:nvPr/>
          </p:nvCxnSpPr>
          <p:spPr>
            <a:xfrm>
              <a:off x="3962400" y="4076700"/>
              <a:ext cx="1066800" cy="7620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Taisns savienotājs 12">
              <a:extLst>
                <a:ext uri="{FF2B5EF4-FFF2-40B4-BE49-F238E27FC236}">
                  <a16:creationId xmlns:a16="http://schemas.microsoft.com/office/drawing/2014/main" id="{F6FF310C-BC83-4EB1-968E-D3AE256192D9}"/>
                </a:ext>
              </a:extLst>
            </p:cNvPr>
            <p:cNvCxnSpPr>
              <a:cxnSpLocks/>
            </p:cNvCxnSpPr>
            <p:nvPr/>
          </p:nvCxnSpPr>
          <p:spPr>
            <a:xfrm>
              <a:off x="5034280" y="4152900"/>
              <a:ext cx="909320" cy="22860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Taisns savienotājs 14">
              <a:extLst>
                <a:ext uri="{FF2B5EF4-FFF2-40B4-BE49-F238E27FC236}">
                  <a16:creationId xmlns:a16="http://schemas.microsoft.com/office/drawing/2014/main" id="{4AAE03A9-FE54-1689-0AEE-A361AD739E8C}"/>
                </a:ext>
              </a:extLst>
            </p:cNvPr>
            <p:cNvCxnSpPr>
              <a:cxnSpLocks/>
            </p:cNvCxnSpPr>
            <p:nvPr/>
          </p:nvCxnSpPr>
          <p:spPr>
            <a:xfrm flipV="1">
              <a:off x="5933440" y="4267200"/>
              <a:ext cx="619760" cy="9398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Taisns savienotājs 16">
              <a:extLst>
                <a:ext uri="{FF2B5EF4-FFF2-40B4-BE49-F238E27FC236}">
                  <a16:creationId xmlns:a16="http://schemas.microsoft.com/office/drawing/2014/main" id="{90797FD5-3D44-BB07-5104-2D864A2C2039}"/>
                </a:ext>
              </a:extLst>
            </p:cNvPr>
            <p:cNvCxnSpPr>
              <a:cxnSpLocks/>
            </p:cNvCxnSpPr>
            <p:nvPr/>
          </p:nvCxnSpPr>
          <p:spPr>
            <a:xfrm>
              <a:off x="6553200" y="4267200"/>
              <a:ext cx="633412" cy="4699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Taisns savienotājs 18">
              <a:extLst>
                <a:ext uri="{FF2B5EF4-FFF2-40B4-BE49-F238E27FC236}">
                  <a16:creationId xmlns:a16="http://schemas.microsoft.com/office/drawing/2014/main" id="{E40B32C9-CDB2-E634-CD17-880E4ECB44BD}"/>
                </a:ext>
              </a:extLst>
            </p:cNvPr>
            <p:cNvCxnSpPr>
              <a:cxnSpLocks/>
            </p:cNvCxnSpPr>
            <p:nvPr/>
          </p:nvCxnSpPr>
          <p:spPr>
            <a:xfrm>
              <a:off x="7167880" y="4308901"/>
              <a:ext cx="284480" cy="8149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Taisns savienotājs 20">
              <a:extLst>
                <a:ext uri="{FF2B5EF4-FFF2-40B4-BE49-F238E27FC236}">
                  <a16:creationId xmlns:a16="http://schemas.microsoft.com/office/drawing/2014/main" id="{CBB15939-16C5-4A32-55CF-92FA10A695D5}"/>
                </a:ext>
              </a:extLst>
            </p:cNvPr>
            <p:cNvCxnSpPr>
              <a:cxnSpLocks/>
            </p:cNvCxnSpPr>
            <p:nvPr/>
          </p:nvCxnSpPr>
          <p:spPr>
            <a:xfrm>
              <a:off x="7455852" y="4390392"/>
              <a:ext cx="2234883" cy="2277108"/>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cxnSp>
        <p:nvCxnSpPr>
          <p:cNvPr id="23" name="Taisns savienotājs 22">
            <a:extLst>
              <a:ext uri="{FF2B5EF4-FFF2-40B4-BE49-F238E27FC236}">
                <a16:creationId xmlns:a16="http://schemas.microsoft.com/office/drawing/2014/main" id="{B2B2C85D-C63A-0EFD-9FB6-E231CDC5FC0C}"/>
              </a:ext>
            </a:extLst>
          </p:cNvPr>
          <p:cNvCxnSpPr>
            <a:cxnSpLocks/>
          </p:cNvCxnSpPr>
          <p:nvPr/>
        </p:nvCxnSpPr>
        <p:spPr>
          <a:xfrm flipV="1">
            <a:off x="7618095" y="5079790"/>
            <a:ext cx="1525905" cy="1485900"/>
          </a:xfrm>
          <a:prstGeom prst="line">
            <a:avLst/>
          </a:prstGeom>
          <a:ln w="762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27" name="Taisns savienotājs 26">
            <a:extLst>
              <a:ext uri="{FF2B5EF4-FFF2-40B4-BE49-F238E27FC236}">
                <a16:creationId xmlns:a16="http://schemas.microsoft.com/office/drawing/2014/main" id="{ABBE37A6-5C01-D99D-E031-0E2422E56E72}"/>
              </a:ext>
            </a:extLst>
          </p:cNvPr>
          <p:cNvCxnSpPr>
            <a:cxnSpLocks/>
          </p:cNvCxnSpPr>
          <p:nvPr/>
        </p:nvCxnSpPr>
        <p:spPr>
          <a:xfrm>
            <a:off x="9144000" y="5079790"/>
            <a:ext cx="0" cy="830525"/>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2" name="Taisns savienotājs 31">
            <a:extLst>
              <a:ext uri="{FF2B5EF4-FFF2-40B4-BE49-F238E27FC236}">
                <a16:creationId xmlns:a16="http://schemas.microsoft.com/office/drawing/2014/main" id="{9FC3CE98-2F44-692A-BE7A-BE122801CB6C}"/>
              </a:ext>
            </a:extLst>
          </p:cNvPr>
          <p:cNvCxnSpPr/>
          <p:nvPr/>
        </p:nvCxnSpPr>
        <p:spPr>
          <a:xfrm>
            <a:off x="13071231" y="3741424"/>
            <a:ext cx="1219200"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C5CB0EB-1CC9-34B7-E627-1B526F9C8D56}"/>
              </a:ext>
            </a:extLst>
          </p:cNvPr>
          <p:cNvSpPr txBox="1"/>
          <p:nvPr/>
        </p:nvSpPr>
        <p:spPr>
          <a:xfrm>
            <a:off x="14554199" y="3460750"/>
            <a:ext cx="3629025" cy="707886"/>
          </a:xfrm>
          <a:prstGeom prst="rect">
            <a:avLst/>
          </a:prstGeom>
          <a:noFill/>
        </p:spPr>
        <p:txBody>
          <a:bodyPr wrap="square" rtlCol="0">
            <a:spAutoFit/>
          </a:bodyPr>
          <a:lstStyle/>
          <a:p>
            <a:r>
              <a:rPr lang="lv-LV" sz="4000" dirty="0"/>
              <a:t>1.kārta (600 m)</a:t>
            </a:r>
          </a:p>
        </p:txBody>
      </p:sp>
      <p:sp>
        <p:nvSpPr>
          <p:cNvPr id="36" name="TextBox 35">
            <a:extLst>
              <a:ext uri="{FF2B5EF4-FFF2-40B4-BE49-F238E27FC236}">
                <a16:creationId xmlns:a16="http://schemas.microsoft.com/office/drawing/2014/main" id="{5811F3AB-AA5A-4BF4-A28E-779BC24B86AC}"/>
              </a:ext>
            </a:extLst>
          </p:cNvPr>
          <p:cNvSpPr txBox="1"/>
          <p:nvPr/>
        </p:nvSpPr>
        <p:spPr>
          <a:xfrm>
            <a:off x="14554200" y="4244837"/>
            <a:ext cx="3629024" cy="707886"/>
          </a:xfrm>
          <a:prstGeom prst="rect">
            <a:avLst/>
          </a:prstGeom>
          <a:noFill/>
        </p:spPr>
        <p:txBody>
          <a:bodyPr wrap="square" rtlCol="0">
            <a:spAutoFit/>
          </a:bodyPr>
          <a:lstStyle/>
          <a:p>
            <a:r>
              <a:rPr lang="lv-LV" sz="4000" dirty="0"/>
              <a:t>2.kārta (200 m)</a:t>
            </a:r>
          </a:p>
        </p:txBody>
      </p:sp>
      <p:sp>
        <p:nvSpPr>
          <p:cNvPr id="37" name="TextBox 36">
            <a:extLst>
              <a:ext uri="{FF2B5EF4-FFF2-40B4-BE49-F238E27FC236}">
                <a16:creationId xmlns:a16="http://schemas.microsoft.com/office/drawing/2014/main" id="{74121665-7C1C-C149-614B-B542D505E066}"/>
              </a:ext>
            </a:extLst>
          </p:cNvPr>
          <p:cNvSpPr txBox="1"/>
          <p:nvPr/>
        </p:nvSpPr>
        <p:spPr>
          <a:xfrm>
            <a:off x="14554200" y="4967635"/>
            <a:ext cx="3733800" cy="707886"/>
          </a:xfrm>
          <a:prstGeom prst="rect">
            <a:avLst/>
          </a:prstGeom>
          <a:noFill/>
        </p:spPr>
        <p:txBody>
          <a:bodyPr wrap="square" rtlCol="0">
            <a:spAutoFit/>
          </a:bodyPr>
          <a:lstStyle/>
          <a:p>
            <a:r>
              <a:rPr lang="lv-LV" sz="4000" dirty="0"/>
              <a:t>3.kārta (150 m)</a:t>
            </a:r>
          </a:p>
        </p:txBody>
      </p:sp>
      <p:cxnSp>
        <p:nvCxnSpPr>
          <p:cNvPr id="38" name="Taisns savienotājs 37">
            <a:extLst>
              <a:ext uri="{FF2B5EF4-FFF2-40B4-BE49-F238E27FC236}">
                <a16:creationId xmlns:a16="http://schemas.microsoft.com/office/drawing/2014/main" id="{A9C98B5F-B8C6-3352-B854-958DE8744671}"/>
              </a:ext>
            </a:extLst>
          </p:cNvPr>
          <p:cNvCxnSpPr/>
          <p:nvPr/>
        </p:nvCxnSpPr>
        <p:spPr>
          <a:xfrm>
            <a:off x="13071231" y="4584126"/>
            <a:ext cx="12192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Taisns savienotājs 38">
            <a:extLst>
              <a:ext uri="{FF2B5EF4-FFF2-40B4-BE49-F238E27FC236}">
                <a16:creationId xmlns:a16="http://schemas.microsoft.com/office/drawing/2014/main" id="{025E58EC-921D-A916-1382-87A0AA55E6BF}"/>
              </a:ext>
            </a:extLst>
          </p:cNvPr>
          <p:cNvCxnSpPr/>
          <p:nvPr/>
        </p:nvCxnSpPr>
        <p:spPr>
          <a:xfrm>
            <a:off x="13071231" y="5283478"/>
            <a:ext cx="1219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21999</TotalTime>
  <Words>1873</Words>
  <Application>Microsoft Office PowerPoint</Application>
  <PresentationFormat>Custom</PresentationFormat>
  <Paragraphs>315</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Montserrat Classic Bold</vt:lpstr>
      <vt:lpstr>Montserrat Semi-Bold Bold</vt:lpstr>
      <vt:lpstr>Times New Roman</vt:lpstr>
      <vt:lpstr>Calibri Light</vt:lpstr>
      <vt:lpstr>Arial</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Iedzīvotāju iesaiste pašvaldības darbā</dc:title>
  <dc:creator>Laura Bite</dc:creator>
  <cp:lastModifiedBy>Sintija Tenisa</cp:lastModifiedBy>
  <cp:revision>57</cp:revision>
  <cp:lastPrinted>2024-04-04T12:30:12Z</cp:lastPrinted>
  <dcterms:created xsi:type="dcterms:W3CDTF">2006-08-16T00:00:00Z</dcterms:created>
  <dcterms:modified xsi:type="dcterms:W3CDTF">2024-04-19T07:43:44Z</dcterms:modified>
</cp:coreProperties>
</file>