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80" r:id="rId2"/>
    <p:sldId id="291" r:id="rId3"/>
    <p:sldId id="290" r:id="rId4"/>
    <p:sldId id="292" r:id="rId5"/>
    <p:sldId id="308" r:id="rId6"/>
    <p:sldId id="309" r:id="rId7"/>
    <p:sldId id="302" r:id="rId8"/>
    <p:sldId id="307" r:id="rId9"/>
    <p:sldId id="260" r:id="rId10"/>
    <p:sldId id="301" r:id="rId11"/>
    <p:sldId id="269" r:id="rId12"/>
    <p:sldId id="318" r:id="rId13"/>
    <p:sldId id="317" r:id="rId14"/>
    <p:sldId id="284" r:id="rId15"/>
    <p:sldId id="286" r:id="rId16"/>
    <p:sldId id="287" r:id="rId17"/>
    <p:sldId id="288" r:id="rId18"/>
    <p:sldId id="293" r:id="rId19"/>
    <p:sldId id="319" r:id="rId20"/>
    <p:sldId id="268" r:id="rId21"/>
    <p:sldId id="263" r:id="rId22"/>
    <p:sldId id="295" r:id="rId23"/>
    <p:sldId id="320" r:id="rId24"/>
    <p:sldId id="310" r:id="rId25"/>
    <p:sldId id="296" r:id="rId26"/>
    <p:sldId id="267" r:id="rId27"/>
    <p:sldId id="316" r:id="rId28"/>
    <p:sldId id="264" r:id="rId29"/>
    <p:sldId id="298" r:id="rId30"/>
    <p:sldId id="271" r:id="rId31"/>
    <p:sldId id="303" r:id="rId32"/>
    <p:sldId id="321" r:id="rId33"/>
    <p:sldId id="322" r:id="rId34"/>
    <p:sldId id="323" r:id="rId35"/>
    <p:sldId id="299" r:id="rId36"/>
    <p:sldId id="324" r:id="rId37"/>
    <p:sldId id="325" r:id="rId38"/>
    <p:sldId id="326" r:id="rId39"/>
    <p:sldId id="266" r:id="rId40"/>
    <p:sldId id="282" r:id="rId41"/>
    <p:sldId id="283" r:id="rId42"/>
    <p:sldId id="315" r:id="rId43"/>
    <p:sldId id="300" r:id="rId44"/>
    <p:sldId id="274" r:id="rId45"/>
    <p:sldId id="275" r:id="rId46"/>
    <p:sldId id="314" r:id="rId47"/>
    <p:sldId id="277" r:id="rId48"/>
    <p:sldId id="306" r:id="rId49"/>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21" userDrawn="1">
          <p15:clr>
            <a:srgbClr val="A4A3A4"/>
          </p15:clr>
        </p15:guide>
        <p15:guide id="2" pos="7537" userDrawn="1">
          <p15:clr>
            <a:srgbClr val="A4A3A4"/>
          </p15:clr>
        </p15:guide>
        <p15:guide id="3" orient="horz" pos="119" userDrawn="1">
          <p15:clr>
            <a:srgbClr val="A4A3A4"/>
          </p15:clr>
        </p15:guide>
        <p15:guide id="4" orient="horz" pos="420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7A9"/>
    <a:srgbClr val="FBE2AC"/>
    <a:srgbClr val="B0CCE2"/>
    <a:srgbClr val="A7B5A1"/>
    <a:srgbClr val="99ABBF"/>
    <a:srgbClr val="F3B6B0"/>
    <a:srgbClr val="49667B"/>
    <a:srgbClr val="E5E9EF"/>
    <a:srgbClr val="93A8B9"/>
    <a:srgbClr val="C8D1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3B002D-640D-4DA8-8CB6-87D2FC4B7C08}" v="62" dt="2024-04-10T10:04:20.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5196" autoAdjust="0"/>
  </p:normalViewPr>
  <p:slideViewPr>
    <p:cSldViewPr snapToGrid="0">
      <p:cViewPr varScale="1">
        <p:scale>
          <a:sx n="78" d="100"/>
          <a:sy n="78" d="100"/>
        </p:scale>
        <p:origin x="643" y="58"/>
      </p:cViewPr>
      <p:guideLst>
        <p:guide pos="121"/>
        <p:guide pos="7537"/>
        <p:guide orient="horz" pos="119"/>
        <p:guide orient="horz" pos="420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541CD-60C4-4A98-80F3-FEAB9D1A0913}" type="datetimeFigureOut">
              <a:rPr lang="lv-LV" smtClean="0"/>
              <a:t>11.04.2024</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2AFEE-7529-4DC8-BACB-5B135042C96F}" type="slidenum">
              <a:rPr lang="lv-LV" smtClean="0"/>
              <a:t>‹#›</a:t>
            </a:fld>
            <a:endParaRPr lang="lv-LV"/>
          </a:p>
        </p:txBody>
      </p:sp>
    </p:spTree>
    <p:extLst>
      <p:ext uri="{BB962C8B-B14F-4D97-AF65-F5344CB8AC3E}">
        <p14:creationId xmlns:p14="http://schemas.microsoft.com/office/powerpoint/2010/main" val="649590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Ainavu plāns ir cieši saistīts ar izstrādes stadijā esošo teritorijas plānojumu. Tematiskā plānojuma būtība ir specifisku tematu izpēte (šajā gadījumā ainavu), kuras rezultāti teritorijas plānojuma ietvaros ir pamatojums noteiktas sadaļas nosacījumu iestrādē. Ainavu plāns var būt arī pamata dokuments, kurā iestrādātā izpēte un rekomendācijas var tikt izmantotas citu plānošanas dokumentu ietvaros, piemēram, Ādažu novada tūrisma plānā.</a:t>
            </a:r>
          </a:p>
        </p:txBody>
      </p:sp>
      <p:sp>
        <p:nvSpPr>
          <p:cNvPr id="4" name="Slaida numura vietturis 3"/>
          <p:cNvSpPr>
            <a:spLocks noGrp="1"/>
          </p:cNvSpPr>
          <p:nvPr>
            <p:ph type="sldNum" sz="quarter" idx="5"/>
          </p:nvPr>
        </p:nvSpPr>
        <p:spPr/>
        <p:txBody>
          <a:bodyPr/>
          <a:lstStyle/>
          <a:p>
            <a:fld id="{F3F2AFEE-7529-4DC8-BACB-5B135042C96F}" type="slidenum">
              <a:rPr lang="lv-LV" smtClean="0"/>
              <a:t>3</a:t>
            </a:fld>
            <a:endParaRPr lang="lv-LV"/>
          </a:p>
        </p:txBody>
      </p:sp>
    </p:spTree>
    <p:extLst>
      <p:ext uri="{BB962C8B-B14F-4D97-AF65-F5344CB8AC3E}">
        <p14:creationId xmlns:p14="http://schemas.microsoft.com/office/powerpoint/2010/main" val="145972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Gan </a:t>
            </a:r>
            <a:r>
              <a:rPr lang="lv-LV" dirty="0" err="1"/>
              <a:t>punktveida</a:t>
            </a:r>
            <a:r>
              <a:rPr lang="lv-LV" dirty="0"/>
              <a:t> struktūras, gan lineārās izvietojas dabas teritorijās, ko var raksturot kā publiskās ārtelpas pamatstruktūru.. Tās ir teritorijas, kuru galvenā </a:t>
            </a:r>
            <a:r>
              <a:rPr lang="lv-LV" dirty="0" err="1"/>
              <a:t>ffunkcija</a:t>
            </a:r>
            <a:r>
              <a:rPr lang="lv-LV" dirty="0"/>
              <a:t> ir pilsētvides kvalitātes un mikroklimata uzlabošana, brīvdabas rekreācija un </a:t>
            </a:r>
            <a:r>
              <a:rPr lang="lv-LV" dirty="0" err="1"/>
              <a:t>pilsētainavas</a:t>
            </a:r>
            <a:r>
              <a:rPr lang="lv-LV" dirty="0"/>
              <a:t> bagātināšana.</a:t>
            </a:r>
          </a:p>
        </p:txBody>
      </p:sp>
      <p:sp>
        <p:nvSpPr>
          <p:cNvPr id="4" name="Slaida numura vietturis 3"/>
          <p:cNvSpPr>
            <a:spLocks noGrp="1"/>
          </p:cNvSpPr>
          <p:nvPr>
            <p:ph type="sldNum" sz="quarter" idx="5"/>
          </p:nvPr>
        </p:nvSpPr>
        <p:spPr/>
        <p:txBody>
          <a:bodyPr/>
          <a:lstStyle/>
          <a:p>
            <a:fld id="{F3F2AFEE-7529-4DC8-BACB-5B135042C96F}" type="slidenum">
              <a:rPr lang="lv-LV" smtClean="0"/>
              <a:t>12</a:t>
            </a:fld>
            <a:endParaRPr lang="lv-LV"/>
          </a:p>
        </p:txBody>
      </p:sp>
    </p:spTree>
    <p:extLst>
      <p:ext uri="{BB962C8B-B14F-4D97-AF65-F5344CB8AC3E}">
        <p14:creationId xmlns:p14="http://schemas.microsoft.com/office/powerpoint/2010/main" val="4215541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Kas kartē attēlots? Apzinot pašvaldības publiskās ārtelpas objektus tie iedalīti kategorijās</a:t>
            </a:r>
          </a:p>
          <a:p>
            <a:r>
              <a:rPr lang="lv-LV" dirty="0"/>
              <a:t>Šobrīd vienots publiskās ārtelpas tīklojums neveidojas. Izvērtējot objektu novietojumu un </a:t>
            </a:r>
            <a:r>
              <a:rPr lang="lv-LV" dirty="0" err="1"/>
              <a:t>sasniedzmību</a:t>
            </a:r>
            <a:r>
              <a:rPr lang="lv-LV" dirty="0"/>
              <a:t>, ir nosakāmas attīstāmas rekreācijai nozīmīgas publiskās ārtelpas, </a:t>
            </a:r>
            <a:r>
              <a:rPr lang="lv-LV" sz="1200" i="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Ar mērķi nodrošināt sabiedrībai pieejamu, kvalitatīvu rekreāciju, kas saistīta gan ar labiekārtotām </a:t>
            </a:r>
            <a:r>
              <a:rPr lang="lv-LV" sz="1200" i="1" dirty="0" err="1">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publ</a:t>
            </a:r>
            <a:r>
              <a:rPr lang="lv-LV" sz="1200" i="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 </a:t>
            </a:r>
            <a:r>
              <a:rPr lang="lv-LV" sz="1200" i="1" dirty="0" err="1">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ārt</a:t>
            </a:r>
            <a:r>
              <a:rPr lang="lv-LV" sz="1200" i="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 gan ar </a:t>
            </a:r>
            <a:r>
              <a:rPr lang="lv-LV" sz="1200" i="1" dirty="0" err="1">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publ</a:t>
            </a:r>
            <a:r>
              <a:rPr lang="lv-LV" sz="1200" i="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 </a:t>
            </a:r>
            <a:r>
              <a:rPr lang="lv-LV" sz="1200" i="1" dirty="0" err="1">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ārtelpām</a:t>
            </a:r>
            <a:r>
              <a:rPr lang="lv-LV" sz="1200" i="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 bez labiekārtojuma, gan ar savstarpējiem savienojumiem, tādējādi nodrošinot ērtu un drošu pārvietošanos starp šīm </a:t>
            </a:r>
            <a:r>
              <a:rPr lang="lv-LV" sz="1200" i="1" dirty="0" err="1">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rekrēacijas</a:t>
            </a:r>
            <a:r>
              <a:rPr lang="lv-LV" sz="1200" i="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 teritorijām</a:t>
            </a:r>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13</a:t>
            </a:fld>
            <a:endParaRPr lang="lv-LV"/>
          </a:p>
        </p:txBody>
      </p:sp>
    </p:spTree>
    <p:extLst>
      <p:ext uri="{BB962C8B-B14F-4D97-AF65-F5344CB8AC3E}">
        <p14:creationId xmlns:p14="http://schemas.microsoft.com/office/powerpoint/2010/main" val="592708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i="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Rekomendācijas ir par pamatu tālākai kvalitatīvai publiskās ārtelpas attīstībai citos ar pilsētplānošanu saistīto dokumentu izstrādei (detālplānojumi, detālplānojumi, transporta plānojumi, koncepcijas, vietas </a:t>
            </a:r>
            <a:r>
              <a:rPr lang="lv-LV" sz="1200" i="1" dirty="0" err="1">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viuālās</a:t>
            </a:r>
            <a:r>
              <a:rPr lang="lv-LV" sz="1200" i="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 identitātes koncepcijas un viss pārējais)</a:t>
            </a:r>
          </a:p>
          <a:p>
            <a:r>
              <a:rPr lang="lv-LV" dirty="0"/>
              <a:t>Saglabājamās dabas teritorijas bez </a:t>
            </a:r>
            <a:r>
              <a:rPr lang="lv-LV" dirty="0" err="1"/>
              <a:t>lbiekārtojuma</a:t>
            </a:r>
            <a:r>
              <a:rPr lang="lv-LV" dirty="0"/>
              <a:t> – ĪADT, meži nemazināt esošās dabas struktūras, kas var nodrošināt </a:t>
            </a:r>
            <a:r>
              <a:rPr lang="lv-LV" dirty="0" err="1"/>
              <a:t>apūtas</a:t>
            </a:r>
            <a:r>
              <a:rPr lang="lv-LV" dirty="0"/>
              <a:t> iespējas bez rekreācijas infrastruktūras (pastaigas, mežs sēņošana). Jebkura teritorijai ir jāattīstās. Viens no attīstības veidiem ir cilvēkiem nepieciešamās infrastruktūras izbūve, tai skaitā apbūve, apbūve, kas kalpo gan dzīvošanai, gan dažādu pakalpojumu sniegšanai, ceļu infrastruktūra un </a:t>
            </a:r>
            <a:r>
              <a:rPr lang="lv-LV" dirty="0" err="1"/>
              <a:t>inženierkomun</a:t>
            </a:r>
            <a:r>
              <a:rPr lang="lv-LV" dirty="0"/>
              <a:t>. Bet lai nākotnē līdzsvarotu šo pēctecīgo attīstību. Mūsu </a:t>
            </a:r>
            <a:r>
              <a:rPr lang="lv-LV" dirty="0" err="1"/>
              <a:t>ērķis</a:t>
            </a:r>
            <a:r>
              <a:rPr lang="lv-LV" dirty="0"/>
              <a:t> nav ierobežot pēctecīgu vietas attīstību, bet līdzsvarot to, </a:t>
            </a:r>
            <a:r>
              <a:rPr lang="lv-LV" dirty="0" err="1"/>
              <a:t>nemazinott</a:t>
            </a:r>
            <a:r>
              <a:rPr lang="lv-LV" dirty="0"/>
              <a:t> sabiedrības vēlmes un dabas un ainavas </a:t>
            </a:r>
            <a:r>
              <a:rPr lang="lv-LV" dirty="0" err="1"/>
              <a:t>vērtibas</a:t>
            </a:r>
            <a:r>
              <a:rPr lang="lv-LV" dirty="0"/>
              <a:t>.</a:t>
            </a:r>
          </a:p>
        </p:txBody>
      </p:sp>
      <p:sp>
        <p:nvSpPr>
          <p:cNvPr id="4" name="Slaida numura vietturis 3"/>
          <p:cNvSpPr>
            <a:spLocks noGrp="1"/>
          </p:cNvSpPr>
          <p:nvPr>
            <p:ph type="sldNum" sz="quarter" idx="5"/>
          </p:nvPr>
        </p:nvSpPr>
        <p:spPr/>
        <p:txBody>
          <a:bodyPr/>
          <a:lstStyle/>
          <a:p>
            <a:fld id="{F3F2AFEE-7529-4DC8-BACB-5B135042C96F}" type="slidenum">
              <a:rPr lang="lv-LV" smtClean="0"/>
              <a:t>14</a:t>
            </a:fld>
            <a:endParaRPr lang="lv-LV"/>
          </a:p>
        </p:txBody>
      </p:sp>
    </p:spTree>
    <p:extLst>
      <p:ext uri="{BB962C8B-B14F-4D97-AF65-F5344CB8AC3E}">
        <p14:creationId xmlns:p14="http://schemas.microsoft.com/office/powerpoint/2010/main" val="1806349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Izvirzītās teritorijas visas nav labiekārtojamas, tās ir teritorijas, kuras pašvaldībai jānodrošina kā publiski pieejamas, neaizbūvējamas, </a:t>
            </a:r>
          </a:p>
        </p:txBody>
      </p:sp>
      <p:sp>
        <p:nvSpPr>
          <p:cNvPr id="4" name="Slaida numura vietturis 3"/>
          <p:cNvSpPr>
            <a:spLocks noGrp="1"/>
          </p:cNvSpPr>
          <p:nvPr>
            <p:ph type="sldNum" sz="quarter" idx="5"/>
          </p:nvPr>
        </p:nvSpPr>
        <p:spPr/>
        <p:txBody>
          <a:bodyPr/>
          <a:lstStyle/>
          <a:p>
            <a:fld id="{F3F2AFEE-7529-4DC8-BACB-5B135042C96F}" type="slidenum">
              <a:rPr lang="lv-LV" smtClean="0"/>
              <a:t>15</a:t>
            </a:fld>
            <a:endParaRPr lang="lv-LV"/>
          </a:p>
        </p:txBody>
      </p:sp>
    </p:spTree>
    <p:extLst>
      <p:ext uri="{BB962C8B-B14F-4D97-AF65-F5344CB8AC3E}">
        <p14:creationId xmlns:p14="http://schemas.microsoft.com/office/powerpoint/2010/main" val="2964670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Lai nodrošinātu vienotu publiskās ārtelpas tīklu, noteiktas vietas, kurās nepieciešams veicināt publiskās ārtelpas savienojumus – drošu un ērtu pārvietošanos gājējiem un velo. Svarīgie posmi – ņemami vērā dažādu tālāku </a:t>
            </a:r>
            <a:r>
              <a:rPr lang="lv-LV" dirty="0" err="1"/>
              <a:t>attīsības</a:t>
            </a:r>
            <a:r>
              <a:rPr lang="lv-LV" dirty="0"/>
              <a:t> plānu </a:t>
            </a:r>
            <a:r>
              <a:rPr lang="lv-LV" dirty="0" err="1"/>
              <a:t>nosacīumos</a:t>
            </a:r>
            <a:r>
              <a:rPr lang="lv-LV" dirty="0"/>
              <a:t> (pēc tiem var ņemt vērā to, kādai jābūt apkārtējai ainavai) iestrādes jebkuru citu izstrādes dokumentu pamatojumam.</a:t>
            </a:r>
          </a:p>
        </p:txBody>
      </p:sp>
      <p:sp>
        <p:nvSpPr>
          <p:cNvPr id="4" name="Slaida numura vietturis 3"/>
          <p:cNvSpPr>
            <a:spLocks noGrp="1"/>
          </p:cNvSpPr>
          <p:nvPr>
            <p:ph type="sldNum" sz="quarter" idx="5"/>
          </p:nvPr>
        </p:nvSpPr>
        <p:spPr/>
        <p:txBody>
          <a:bodyPr/>
          <a:lstStyle/>
          <a:p>
            <a:fld id="{F3F2AFEE-7529-4DC8-BACB-5B135042C96F}" type="slidenum">
              <a:rPr lang="lv-LV" smtClean="0"/>
              <a:t>17</a:t>
            </a:fld>
            <a:endParaRPr lang="lv-LV"/>
          </a:p>
        </p:txBody>
      </p:sp>
    </p:spTree>
    <p:extLst>
      <p:ext uri="{BB962C8B-B14F-4D97-AF65-F5344CB8AC3E}">
        <p14:creationId xmlns:p14="http://schemas.microsoft.com/office/powerpoint/2010/main" val="942889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18</a:t>
            </a:fld>
            <a:endParaRPr lang="lv-LV"/>
          </a:p>
        </p:txBody>
      </p:sp>
    </p:spTree>
    <p:extLst>
      <p:ext uri="{BB962C8B-B14F-4D97-AF65-F5344CB8AC3E}">
        <p14:creationId xmlns:p14="http://schemas.microsoft.com/office/powerpoint/2010/main" val="2003971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Vispārīgā daļa ietver uz esošo situāciju identificēto vērtību apkopojumu, piem. ĪADT, KP, esošie fiksētie skatu punkti. Visos iepriekš </a:t>
            </a:r>
            <a:r>
              <a:rPr lang="lv-LV" dirty="0" err="1"/>
              <a:t>zināomos</a:t>
            </a:r>
            <a:r>
              <a:rPr lang="lv-LV" dirty="0"/>
              <a:t> plānošanas dokumentos. Tādējādi respektējot un ietverot informāciju, kas ir analizēta saistošos dokumentos.</a:t>
            </a:r>
          </a:p>
        </p:txBody>
      </p:sp>
      <p:sp>
        <p:nvSpPr>
          <p:cNvPr id="4" name="Slaida numura vietturis 3"/>
          <p:cNvSpPr>
            <a:spLocks noGrp="1"/>
          </p:cNvSpPr>
          <p:nvPr>
            <p:ph type="sldNum" sz="quarter" idx="5"/>
          </p:nvPr>
        </p:nvSpPr>
        <p:spPr/>
        <p:txBody>
          <a:bodyPr/>
          <a:lstStyle/>
          <a:p>
            <a:fld id="{F3F2AFEE-7529-4DC8-BACB-5B135042C96F}" type="slidenum">
              <a:rPr lang="lv-LV" smtClean="0"/>
              <a:t>19</a:t>
            </a:fld>
            <a:endParaRPr lang="lv-LV"/>
          </a:p>
        </p:txBody>
      </p:sp>
    </p:spTree>
    <p:extLst>
      <p:ext uri="{BB962C8B-B14F-4D97-AF65-F5344CB8AC3E}">
        <p14:creationId xmlns:p14="http://schemas.microsoft.com/office/powerpoint/2010/main" val="3742797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err="1"/>
              <a:t>Ter</a:t>
            </a:r>
            <a:r>
              <a:rPr lang="lv-LV" dirty="0"/>
              <a:t> plāns ir balstīts uz kvalitātes mērķi – ko mēs vēlamies saglabāt, aizsargāt un attīstīt (ko un kā)</a:t>
            </a:r>
          </a:p>
        </p:txBody>
      </p:sp>
      <p:sp>
        <p:nvSpPr>
          <p:cNvPr id="4" name="Slaida numura vietturis 3"/>
          <p:cNvSpPr>
            <a:spLocks noGrp="1"/>
          </p:cNvSpPr>
          <p:nvPr>
            <p:ph type="sldNum" sz="quarter" idx="5"/>
          </p:nvPr>
        </p:nvSpPr>
        <p:spPr/>
        <p:txBody>
          <a:bodyPr/>
          <a:lstStyle/>
          <a:p>
            <a:fld id="{F3F2AFEE-7529-4DC8-BACB-5B135042C96F}" type="slidenum">
              <a:rPr lang="lv-LV" smtClean="0"/>
              <a:t>20</a:t>
            </a:fld>
            <a:endParaRPr lang="lv-LV"/>
          </a:p>
        </p:txBody>
      </p:sp>
    </p:spTree>
    <p:extLst>
      <p:ext uri="{BB962C8B-B14F-4D97-AF65-F5344CB8AC3E}">
        <p14:creationId xmlns:p14="http://schemas.microsoft.com/office/powerpoint/2010/main" val="1303806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Novads iedalīts ainavu areālos, kas saistīti ar nacionālām vērtībām. Nacionālā līmenī identificētas šādas vērtības – ūdens ainavas, </a:t>
            </a:r>
            <a:r>
              <a:rPr lang="lv-LV" dirty="0" err="1"/>
              <a:t>urbānās</a:t>
            </a:r>
            <a:r>
              <a:rPr lang="lv-LV" dirty="0"/>
              <a:t> un agrārās ainavas. Pastāstīt, kas ir tās vērtības.</a:t>
            </a:r>
          </a:p>
        </p:txBody>
      </p:sp>
      <p:sp>
        <p:nvSpPr>
          <p:cNvPr id="4" name="Slaida numura vietturis 3"/>
          <p:cNvSpPr>
            <a:spLocks noGrp="1"/>
          </p:cNvSpPr>
          <p:nvPr>
            <p:ph type="sldNum" sz="quarter" idx="5"/>
          </p:nvPr>
        </p:nvSpPr>
        <p:spPr/>
        <p:txBody>
          <a:bodyPr/>
          <a:lstStyle/>
          <a:p>
            <a:fld id="{F3F2AFEE-7529-4DC8-BACB-5B135042C96F}" type="slidenum">
              <a:rPr lang="lv-LV" smtClean="0"/>
              <a:t>21</a:t>
            </a:fld>
            <a:endParaRPr lang="lv-LV"/>
          </a:p>
        </p:txBody>
      </p:sp>
    </p:spTree>
    <p:extLst>
      <p:ext uri="{BB962C8B-B14F-4D97-AF65-F5344CB8AC3E}">
        <p14:creationId xmlns:p14="http://schemas.microsoft.com/office/powerpoint/2010/main" val="1593959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Atbilstoši mūsu rīcībā esošai plānošanas dokumentācijai, ir iedalāmas trīs ainavu vērtību kategorijas., kultūrvēsturiskās (uzskaitīt) kas kartogrāfiski veido noteiktu blīvumu. dabas vērtības, ainavas vizuālās vērtības</a:t>
            </a:r>
          </a:p>
        </p:txBody>
      </p:sp>
      <p:sp>
        <p:nvSpPr>
          <p:cNvPr id="4" name="Slaida numura vietturis 3"/>
          <p:cNvSpPr>
            <a:spLocks noGrp="1"/>
          </p:cNvSpPr>
          <p:nvPr>
            <p:ph type="sldNum" sz="quarter" idx="5"/>
          </p:nvPr>
        </p:nvSpPr>
        <p:spPr/>
        <p:txBody>
          <a:bodyPr/>
          <a:lstStyle/>
          <a:p>
            <a:fld id="{F3F2AFEE-7529-4DC8-BACB-5B135042C96F}" type="slidenum">
              <a:rPr lang="lv-LV" smtClean="0"/>
              <a:t>22</a:t>
            </a:fld>
            <a:endParaRPr lang="lv-LV"/>
          </a:p>
        </p:txBody>
      </p:sp>
    </p:spTree>
    <p:extLst>
      <p:ext uri="{BB962C8B-B14F-4D97-AF65-F5344CB8AC3E}">
        <p14:creationId xmlns:p14="http://schemas.microsoft.com/office/powerpoint/2010/main" val="2623838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Tematiskā plānojuma mērogi var būt dažādi. Ādažu novada ainavu plāna gadījumā mērogu nosaka administratīvā novada robežas, kā rezultātā izpētes līmenis ir saistīts ar novada un arī ārpus novada notiekošajiem procesiem, tai skaitā citu administratīvo robežu teritorijām, kā apdzīvotas vietas un atsevišķas funkcionālās teritorijas. Tas nozīmē, ka ainavu plāna izpēte norisinās gan dažādos mērogos, gan dažādās tematikās (piemēram, dabas un kultūrvēsturiskās vērtības). Ainavā robežas ir relatīvas, tāpēc ir jāsaprot, ka dažādi procesi ietekmē ainavas vizuālās kvalitātes.</a:t>
            </a:r>
          </a:p>
        </p:txBody>
      </p:sp>
      <p:sp>
        <p:nvSpPr>
          <p:cNvPr id="4" name="Slaida numura vietturis 3"/>
          <p:cNvSpPr>
            <a:spLocks noGrp="1"/>
          </p:cNvSpPr>
          <p:nvPr>
            <p:ph type="sldNum" sz="quarter" idx="5"/>
          </p:nvPr>
        </p:nvSpPr>
        <p:spPr/>
        <p:txBody>
          <a:bodyPr/>
          <a:lstStyle/>
          <a:p>
            <a:fld id="{F3F2AFEE-7529-4DC8-BACB-5B135042C96F}" type="slidenum">
              <a:rPr lang="lv-LV" smtClean="0"/>
              <a:t>4</a:t>
            </a:fld>
            <a:endParaRPr lang="lv-LV"/>
          </a:p>
        </p:txBody>
      </p:sp>
    </p:spTree>
    <p:extLst>
      <p:ext uri="{BB962C8B-B14F-4D97-AF65-F5344CB8AC3E}">
        <p14:creationId xmlns:p14="http://schemas.microsoft.com/office/powerpoint/2010/main" val="1649958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Nostiprināt, ka šie dati arī ir balstīti uz jau citos dokumentos iestrādātu informāciju.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Ainavu procesi saistīti ar laika dimensiju, kā ietekmē mainās ainavas telpiskā struktūra, kam nav nofiksējama ne negatīva, ne </a:t>
            </a:r>
            <a:r>
              <a:rPr lang="lv-LV" sz="1200" dirty="0" err="1">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pozitīiva</a:t>
            </a: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 ietekme. Cilvēka un dabas mijiedarbības rezultātā mazinot kādu no esošo vērtību kvalitātēm, piešķirama tiešas vai netiešas ietekmes novērtējums. (negatīvā vai pozitīvā ietekme). Novada ietvarā divu gadsimtu laika </a:t>
            </a:r>
            <a:r>
              <a:rPr lang="lv-LV" sz="1200" dirty="0" err="1">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nogriezn</a:t>
            </a: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’’i ir fiksējamas šādi procesi: apmežoto </a:t>
            </a:r>
            <a:r>
              <a:rPr lang="lv-LV" sz="1200" dirty="0" err="1">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plat</a:t>
            </a: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 Palielināšanās, </a:t>
            </a:r>
          </a:p>
          <a:p>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23</a:t>
            </a:fld>
            <a:endParaRPr lang="lv-LV"/>
          </a:p>
        </p:txBody>
      </p:sp>
    </p:spTree>
    <p:extLst>
      <p:ext uri="{BB962C8B-B14F-4D97-AF65-F5344CB8AC3E}">
        <p14:creationId xmlns:p14="http://schemas.microsoft.com/office/powerpoint/2010/main" val="2883587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Ainavas pārmaiņu virzītājspēkus (uzsāktie plānošanas procesi) var iedalīt vairākās kategorijās:</a:t>
            </a:r>
          </a:p>
          <a:p>
            <a:pPr marL="285750" indent="-285750" algn="just">
              <a:buFont typeface="Wingdings" panose="05000000000000000000" pitchFamily="2" charset="2"/>
              <a:buChar char="§"/>
            </a:pP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Antropogēnā slodze (tūrisms, apdzīvotības blīvuma </a:t>
            </a:r>
            <a:r>
              <a:rPr lang="lv-LV" sz="1200" dirty="0" err="1">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paaugstināšanās’un</a:t>
            </a: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 citas attīstāmās teritorijas (</a:t>
            </a:r>
            <a:r>
              <a:rPr lang="lv-LV" sz="1200" dirty="0" err="1">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saist’tas</a:t>
            </a: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 ar </a:t>
            </a:r>
            <a:r>
              <a:rPr lang="lv-LV" sz="1200" dirty="0" err="1">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raž</a:t>
            </a: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 Pakalpojumiem u.c.))</a:t>
            </a:r>
          </a:p>
          <a:p>
            <a:pPr marL="285750" indent="-285750" algn="just">
              <a:buFont typeface="Wingdings" panose="05000000000000000000" pitchFamily="2" charset="2"/>
              <a:buChar char="§"/>
            </a:pP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Dabas norišu ietekmētie procesi (applūšana, erozija, vētras)</a:t>
            </a:r>
          </a:p>
          <a:p>
            <a:pPr marL="285750" indent="-285750" algn="just">
              <a:buFont typeface="Wingdings" panose="05000000000000000000" pitchFamily="2" charset="2"/>
              <a:buChar char="§"/>
            </a:pP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Satiksmes infrastruktūra (ar esošo un </a:t>
            </a:r>
            <a:r>
              <a:rPr lang="lv-LV" sz="1200" dirty="0" err="1">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jaunattīstāmo</a:t>
            </a: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 tai skaitā uzlabojamu ceļu posmu attīstību. Un dzelzceļu)</a:t>
            </a:r>
          </a:p>
          <a:p>
            <a:pPr marL="285750" indent="-285750" algn="just">
              <a:buFont typeface="Wingdings" panose="05000000000000000000" pitchFamily="2" charset="2"/>
              <a:buChar char="§"/>
            </a:pPr>
            <a:endPar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endParaRPr>
          </a:p>
          <a:p>
            <a:pPr marL="285750" indent="-285750" algn="just">
              <a:buFont typeface="Wingdings" panose="05000000000000000000" pitchFamily="2" charset="2"/>
              <a:buChar char="§"/>
            </a:pP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Ādažu militārais poligons. Specifiska nacionālas nozīmes teritorija, kurā norišu kopa ir savā ziņā neparedzama, kas tai pat laikā būtiski var ietekmēt gan ainavas vizuālo </a:t>
            </a:r>
            <a:r>
              <a:rPr lang="lv-LV" sz="1200" dirty="0" err="1">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kvalitati</a:t>
            </a: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 gan dzīves vidi.</a:t>
            </a:r>
          </a:p>
          <a:p>
            <a:pPr marL="285750" indent="-285750" algn="just">
              <a:buFont typeface="Wingdings" panose="05000000000000000000" pitchFamily="2" charset="2"/>
              <a:buChar char="§"/>
            </a:pP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Valstiska mēroga prioritātes enerģijas neatkarība. Procesos mainīs ainavu.</a:t>
            </a:r>
          </a:p>
          <a:p>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24</a:t>
            </a:fld>
            <a:endParaRPr lang="lv-LV"/>
          </a:p>
        </p:txBody>
      </p:sp>
    </p:spTree>
    <p:extLst>
      <p:ext uri="{BB962C8B-B14F-4D97-AF65-F5344CB8AC3E}">
        <p14:creationId xmlns:p14="http://schemas.microsoft.com/office/powerpoint/2010/main" val="4088605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Ainavas potenciālās risku vietas ir teritorijas, kas tieši vai netieši var negatīvi ietekmēt ainavu. Struktūras, kas laika gaitā ir </a:t>
            </a:r>
            <a:r>
              <a:rPr lang="lv-LV" dirty="0" err="1"/>
              <a:t>mainījuās</a:t>
            </a:r>
            <a:r>
              <a:rPr lang="lv-LV" dirty="0"/>
              <a:t> un nākotnē ietekmēs ainavas telpisko kompozīciju ir: uzskaitīt</a:t>
            </a:r>
          </a:p>
          <a:p>
            <a:r>
              <a:rPr lang="lv-LV" dirty="0"/>
              <a:t>Vietas, kurās noris aktīvi plānošanas procesi (esošajā situācijā), kuras ir atzīmētas kā </a:t>
            </a:r>
            <a:r>
              <a:rPr lang="lv-LV" dirty="0" err="1"/>
              <a:t>problēmvietas</a:t>
            </a:r>
            <a:r>
              <a:rPr lang="lv-LV" dirty="0"/>
              <a:t>, kurām ir jāpievērš </a:t>
            </a:r>
            <a:r>
              <a:rPr lang="lv-LV" dirty="0" err="1"/>
              <a:t>ipaša</a:t>
            </a:r>
            <a:r>
              <a:rPr lang="lv-LV" dirty="0"/>
              <a:t> uzmanība plānošanas procesā, jo </a:t>
            </a:r>
            <a:r>
              <a:rPr lang="lv-LV" dirty="0" err="1"/>
              <a:t>nepieciešnam</a:t>
            </a:r>
            <a:r>
              <a:rPr lang="lv-LV" dirty="0"/>
              <a:t> reģenerācija, </a:t>
            </a:r>
            <a:r>
              <a:rPr lang="lv-LV" sz="1200" dirty="0">
                <a:latin typeface="Arial Narrow" panose="020B0606020202030204" pitchFamily="34" charset="0"/>
                <a:ea typeface="Artifakt Element Book" panose="020B0503050000020004" pitchFamily="34" charset="0"/>
                <a:cs typeface="Simplex" panose="00000400000000000000" pitchFamily="2" charset="0"/>
              </a:rPr>
              <a:t>mazinot jau esošu struktūru veidotas negatīvās sekas.</a:t>
            </a:r>
          </a:p>
          <a:p>
            <a:endParaRPr lang="lv-LV" sz="1200" dirty="0">
              <a:latin typeface="Arial Narrow" panose="020B0606020202030204" pitchFamily="34" charset="0"/>
              <a:ea typeface="Artifakt Element Book" panose="020B0503050000020004" pitchFamily="34" charset="0"/>
              <a:cs typeface="Simplex" panose="00000400000000000000" pitchFamily="2" charset="0"/>
            </a:endParaRPr>
          </a:p>
          <a:p>
            <a:r>
              <a:rPr lang="lv-LV" sz="1200" dirty="0">
                <a:latin typeface="Arial Narrow" panose="020B0606020202030204" pitchFamily="34" charset="0"/>
                <a:ea typeface="Artifakt Element Book" panose="020B0503050000020004" pitchFamily="34" charset="0"/>
                <a:cs typeface="Simplex" panose="00000400000000000000" pitchFamily="2" charset="0"/>
              </a:rPr>
              <a:t>Fakti kas apkopoti no </a:t>
            </a:r>
            <a:r>
              <a:rPr lang="lv-LV" sz="1200" dirty="0" err="1">
                <a:latin typeface="Arial Narrow" panose="020B0606020202030204" pitchFamily="34" charset="0"/>
                <a:ea typeface="Artifakt Element Book" panose="020B0503050000020004" pitchFamily="34" charset="0"/>
                <a:cs typeface="Simplex" panose="00000400000000000000" pitchFamily="2" charset="0"/>
              </a:rPr>
              <a:t>saistošajem</a:t>
            </a:r>
            <a:r>
              <a:rPr lang="lv-LV" sz="1200" dirty="0">
                <a:latin typeface="Arial Narrow" panose="020B0606020202030204" pitchFamily="34" charset="0"/>
                <a:ea typeface="Artifakt Element Book" panose="020B0503050000020004" pitchFamily="34" charset="0"/>
                <a:cs typeface="Simplex" panose="00000400000000000000" pitchFamily="2" charset="0"/>
              </a:rPr>
              <a:t> dokumentiem ir par pamatu </a:t>
            </a:r>
            <a:r>
              <a:rPr lang="lv-LV" sz="1200" dirty="0" err="1">
                <a:latin typeface="Arial Narrow" panose="020B0606020202030204" pitchFamily="34" charset="0"/>
                <a:ea typeface="Artifakt Element Book" panose="020B0503050000020004" pitchFamily="34" charset="0"/>
                <a:cs typeface="Simplex" panose="00000400000000000000" pitchFamily="2" charset="0"/>
              </a:rPr>
              <a:t>turmākai</a:t>
            </a:r>
            <a:r>
              <a:rPr lang="lv-LV" sz="1200" dirty="0">
                <a:latin typeface="Arial Narrow" panose="020B0606020202030204" pitchFamily="34" charset="0"/>
                <a:ea typeface="Artifakt Element Book" panose="020B0503050000020004" pitchFamily="34" charset="0"/>
                <a:cs typeface="Simplex" panose="00000400000000000000" pitchFamily="2" charset="0"/>
              </a:rPr>
              <a:t> tematiskā plāna izstrādei.</a:t>
            </a:r>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25</a:t>
            </a:fld>
            <a:endParaRPr lang="lv-LV"/>
          </a:p>
        </p:txBody>
      </p:sp>
    </p:spTree>
    <p:extLst>
      <p:ext uri="{BB962C8B-B14F-4D97-AF65-F5344CB8AC3E}">
        <p14:creationId xmlns:p14="http://schemas.microsoft.com/office/powerpoint/2010/main" val="894253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Tika rīkots sabiedrības līdzdalības pasākums.  Iedzīvotājiem dota iespēja kartogrāfiski atzīmēt dažādas vērtības novadā kā arī problēmas, kas novērotas. Vērtības galvenokārt saistītas ar dabas teritorijām. Iedzīvotāju atzīmētās vērtības galvenokārt sakrīt ar plānošanas dokumentos un ainavu plānā identificētajām – tās ir atzīmētas ainavas raksturu nesošās kvalitātes. Atzīmētas arī teritorijas, kuras attīstāmas ar īpašiem nosacījumiem, galvenokārt nākotnē apbūvējamās teritorijas. Un atjaunojamās/reģenerējamās, kas sakrīt ar jau apzinātām degradētām teritorijām, var uzskatīt ka tās ir nozīmīgas sabiedrībai un viedoklis par negatīvi ietekmētām ainavām ir vienots. </a:t>
            </a:r>
          </a:p>
        </p:txBody>
      </p:sp>
      <p:sp>
        <p:nvSpPr>
          <p:cNvPr id="4" name="Slaida numura vietturis 3"/>
          <p:cNvSpPr>
            <a:spLocks noGrp="1"/>
          </p:cNvSpPr>
          <p:nvPr>
            <p:ph type="sldNum" sz="quarter" idx="5"/>
          </p:nvPr>
        </p:nvSpPr>
        <p:spPr/>
        <p:txBody>
          <a:bodyPr/>
          <a:lstStyle/>
          <a:p>
            <a:fld id="{F3F2AFEE-7529-4DC8-BACB-5B135042C96F}" type="slidenum">
              <a:rPr lang="lv-LV" smtClean="0"/>
              <a:t>26</a:t>
            </a:fld>
            <a:endParaRPr lang="lv-LV"/>
          </a:p>
        </p:txBody>
      </p:sp>
    </p:spTree>
    <p:extLst>
      <p:ext uri="{BB962C8B-B14F-4D97-AF65-F5344CB8AC3E}">
        <p14:creationId xmlns:p14="http://schemas.microsoft.com/office/powerpoint/2010/main" val="100681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Bija aptauja, kura arī tika sadalīta divās daļās. Vispārīgie jautājumi par ainavas kvalitātēm un publiskās ārtelpas kvalitātēm, </a:t>
            </a:r>
            <a:r>
              <a:rPr lang="lv-LV" dirty="0" err="1"/>
              <a:t>appkopojot</a:t>
            </a:r>
            <a:r>
              <a:rPr lang="lv-LV" dirty="0"/>
              <a:t> rezultātus galvenās atziņas par katru tādas un tādas. Secinājums – tas norāda uz to un to</a:t>
            </a:r>
          </a:p>
        </p:txBody>
      </p:sp>
      <p:sp>
        <p:nvSpPr>
          <p:cNvPr id="4" name="Slaida numura vietturis 3"/>
          <p:cNvSpPr>
            <a:spLocks noGrp="1"/>
          </p:cNvSpPr>
          <p:nvPr>
            <p:ph type="sldNum" sz="quarter" idx="5"/>
          </p:nvPr>
        </p:nvSpPr>
        <p:spPr/>
        <p:txBody>
          <a:bodyPr/>
          <a:lstStyle/>
          <a:p>
            <a:fld id="{F3F2AFEE-7529-4DC8-BACB-5B135042C96F}" type="slidenum">
              <a:rPr lang="lv-LV" smtClean="0"/>
              <a:t>27</a:t>
            </a:fld>
            <a:endParaRPr lang="lv-LV"/>
          </a:p>
        </p:txBody>
      </p:sp>
    </p:spTree>
    <p:extLst>
      <p:ext uri="{BB962C8B-B14F-4D97-AF65-F5344CB8AC3E}">
        <p14:creationId xmlns:p14="http://schemas.microsoft.com/office/powerpoint/2010/main" val="4264531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Analītika ir balstīta uz tematiskā ainavu plānojuma izstrādes vadlīnijām. Ņemts vērā Eiropas ainavu konvencijas ietvarā  varam izstrādātas ainavu politikas dokuments, kā ietvaros ir iestrādātas vadlīnijas </a:t>
            </a:r>
            <a:r>
              <a:rPr lang="lv-LV" dirty="0" err="1"/>
              <a:t>tmp</a:t>
            </a:r>
            <a:r>
              <a:rPr lang="lv-LV" dirty="0"/>
              <a:t> izstrādei. (Izpētes analītisko daļu mēs balstām uz nacionāla mēroga vadlīnijām) kā ietvaros noteiktas ainavu telpas.</a:t>
            </a:r>
          </a:p>
        </p:txBody>
      </p:sp>
      <p:sp>
        <p:nvSpPr>
          <p:cNvPr id="4" name="Slaida numura vietturis 3"/>
          <p:cNvSpPr>
            <a:spLocks noGrp="1"/>
          </p:cNvSpPr>
          <p:nvPr>
            <p:ph type="sldNum" sz="quarter" idx="5"/>
          </p:nvPr>
        </p:nvSpPr>
        <p:spPr/>
        <p:txBody>
          <a:bodyPr/>
          <a:lstStyle/>
          <a:p>
            <a:fld id="{F3F2AFEE-7529-4DC8-BACB-5B135042C96F}" type="slidenum">
              <a:rPr lang="lv-LV" smtClean="0"/>
              <a:t>29</a:t>
            </a:fld>
            <a:endParaRPr lang="lv-LV"/>
          </a:p>
        </p:txBody>
      </p:sp>
    </p:spTree>
    <p:extLst>
      <p:ext uri="{BB962C8B-B14F-4D97-AF65-F5344CB8AC3E}">
        <p14:creationId xmlns:p14="http://schemas.microsoft.com/office/powerpoint/2010/main" val="656502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Priekšlikumi ainavu saglabāšanai, attīstībai un plānošanai izstrādāti Ādažu novada ainavas kvalitātes mērķu sasniegšanai. Izvirzītās rekomendācijas ir par pamatu priekšlikumu iekļaušanai Ādažu novada teritorijas plānojuma teritorijas izmantošanas un apbūves noteikumos.</a:t>
            </a:r>
          </a:p>
        </p:txBody>
      </p:sp>
      <p:sp>
        <p:nvSpPr>
          <p:cNvPr id="4" name="Slaida numura vietturis 3"/>
          <p:cNvSpPr>
            <a:spLocks noGrp="1"/>
          </p:cNvSpPr>
          <p:nvPr>
            <p:ph type="sldNum" sz="quarter" idx="5"/>
          </p:nvPr>
        </p:nvSpPr>
        <p:spPr/>
        <p:txBody>
          <a:bodyPr/>
          <a:lstStyle/>
          <a:p>
            <a:fld id="{F3F2AFEE-7529-4DC8-BACB-5B135042C96F}" type="slidenum">
              <a:rPr lang="lv-LV" smtClean="0"/>
              <a:t>30</a:t>
            </a:fld>
            <a:endParaRPr lang="lv-LV"/>
          </a:p>
        </p:txBody>
      </p:sp>
    </p:spTree>
    <p:extLst>
      <p:ext uri="{BB962C8B-B14F-4D97-AF65-F5344CB8AC3E}">
        <p14:creationId xmlns:p14="http://schemas.microsoft.com/office/powerpoint/2010/main" val="948157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Lai līdzsvarotu vietējās </a:t>
            </a:r>
            <a:r>
              <a:rPr lang="lv-LV" dirty="0" err="1"/>
              <a:t>savbiedrības</a:t>
            </a:r>
            <a:r>
              <a:rPr lang="lv-LV" dirty="0"/>
              <a:t> intereses ar </a:t>
            </a:r>
            <a:r>
              <a:rPr lang="lv-LV" dirty="0" err="1"/>
              <a:t>vispārigo</a:t>
            </a:r>
            <a:r>
              <a:rPr lang="lv-LV" dirty="0"/>
              <a:t> tūrisma attīstību nacionālā mērogā, saprotot, ka ne visas teritorijas ir jāpiesātina ar tūrisma infrastruktūru, atstājot tās dabiskā līdzsvarā, tai pašā laikā ļaujot teritorijas izmantot vietējai </a:t>
            </a:r>
            <a:r>
              <a:rPr lang="lv-LV" dirty="0" err="1"/>
              <a:t>sabiedr</a:t>
            </a:r>
            <a:r>
              <a:rPr lang="lv-LV" dirty="0"/>
              <a:t>’;</a:t>
            </a:r>
            <a:r>
              <a:rPr lang="lv-LV" dirty="0" err="1"/>
              <a:t>ibai</a:t>
            </a:r>
            <a:r>
              <a:rPr lang="lv-LV" dirty="0"/>
              <a:t> pēc saviem ieskatiem. </a:t>
            </a:r>
          </a:p>
        </p:txBody>
      </p:sp>
      <p:sp>
        <p:nvSpPr>
          <p:cNvPr id="4" name="Slaida numura vietturis 3"/>
          <p:cNvSpPr>
            <a:spLocks noGrp="1"/>
          </p:cNvSpPr>
          <p:nvPr>
            <p:ph type="sldNum" sz="quarter" idx="5"/>
          </p:nvPr>
        </p:nvSpPr>
        <p:spPr/>
        <p:txBody>
          <a:bodyPr/>
          <a:lstStyle/>
          <a:p>
            <a:fld id="{F3F2AFEE-7529-4DC8-BACB-5B135042C96F}" type="slidenum">
              <a:rPr lang="lv-LV" smtClean="0"/>
              <a:t>31</a:t>
            </a:fld>
            <a:endParaRPr lang="lv-LV"/>
          </a:p>
        </p:txBody>
      </p:sp>
    </p:spTree>
    <p:extLst>
      <p:ext uri="{BB962C8B-B14F-4D97-AF65-F5344CB8AC3E}">
        <p14:creationId xmlns:p14="http://schemas.microsoft.com/office/powerpoint/2010/main" val="300653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33</a:t>
            </a:fld>
            <a:endParaRPr lang="lv-LV"/>
          </a:p>
        </p:txBody>
      </p:sp>
    </p:spTree>
    <p:extLst>
      <p:ext uri="{BB962C8B-B14F-4D97-AF65-F5344CB8AC3E}">
        <p14:creationId xmlns:p14="http://schemas.microsoft.com/office/powerpoint/2010/main" val="1609436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Ņemot vērā to ka </a:t>
            </a:r>
            <a:r>
              <a:rPr lang="lv-LV" dirty="0" err="1"/>
              <a:t>ādažu</a:t>
            </a:r>
            <a:r>
              <a:rPr lang="lv-LV" dirty="0"/>
              <a:t> novada ainavu veido divas </a:t>
            </a:r>
            <a:r>
              <a:rPr lang="lv-LV" dirty="0" err="1"/>
              <a:t>atšķirigas</a:t>
            </a:r>
            <a:r>
              <a:rPr lang="lv-LV" dirty="0"/>
              <a:t> vizuāli </a:t>
            </a:r>
            <a:r>
              <a:rPr lang="lv-LV" dirty="0" err="1"/>
              <a:t>atšķ</a:t>
            </a:r>
            <a:r>
              <a:rPr lang="lv-LV" dirty="0"/>
              <a:t>. Struktūras gandrīz vienādās proporcijās, - </a:t>
            </a:r>
            <a:r>
              <a:rPr lang="lv-LV" dirty="0" err="1"/>
              <a:t>urbānās</a:t>
            </a:r>
            <a:r>
              <a:rPr lang="lv-LV" dirty="0"/>
              <a:t> telpas platību īpatsvars ir augsts, </a:t>
            </a:r>
            <a:r>
              <a:rPr lang="lv-LV" dirty="0" err="1"/>
              <a:t>balsotties</a:t>
            </a:r>
            <a:r>
              <a:rPr lang="lv-LV" dirty="0"/>
              <a:t> uz dabas vērtībām, izdalītas arī apdzīvoto vietu ainavu telpiskās struktūras, kas savukārt ir par pamatojumu cilvēku ietekmēto un dabas vērtību līdzsvaram. </a:t>
            </a:r>
          </a:p>
        </p:txBody>
      </p:sp>
      <p:sp>
        <p:nvSpPr>
          <p:cNvPr id="4" name="Slaida numura vietturis 3"/>
          <p:cNvSpPr>
            <a:spLocks noGrp="1"/>
          </p:cNvSpPr>
          <p:nvPr>
            <p:ph type="sldNum" sz="quarter" idx="5"/>
          </p:nvPr>
        </p:nvSpPr>
        <p:spPr/>
        <p:txBody>
          <a:bodyPr/>
          <a:lstStyle/>
          <a:p>
            <a:fld id="{F3F2AFEE-7529-4DC8-BACB-5B135042C96F}" type="slidenum">
              <a:rPr lang="lv-LV" smtClean="0"/>
              <a:t>35</a:t>
            </a:fld>
            <a:endParaRPr lang="lv-LV"/>
          </a:p>
        </p:txBody>
      </p:sp>
    </p:spTree>
    <p:extLst>
      <p:ext uri="{BB962C8B-B14F-4D97-AF65-F5344CB8AC3E}">
        <p14:creationId xmlns:p14="http://schemas.microsoft.com/office/powerpoint/2010/main" val="427602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Galvenais uzsvars ainavu plāna izstrādē ir uz dabas pamatnes vērtību līdzsvarošanu ar cilvēka dzīvošanas vajadzībām. Ainava ir komplicēta, tādēļ vajadzības pret atpūtu dabā un skaistumu, ko vizuāli varam uztvert, ir dažādas. Ainavu plāna mērķis ir rast iespēju jebkurai cilvēku grupai netraucēti izbaudīt vidi. </a:t>
            </a:r>
          </a:p>
          <a:p>
            <a:r>
              <a:rPr lang="lv-LV" dirty="0"/>
              <a:t>Ainavu plāna risinājumi ir saistīti ne tikai ar īstermiņa rīcībām, bet to pieejas ir balstītas uz ilgtermiņa ainavisko vērtību aizsardzību, saglabāšanu un plānošanu, tai skaitā arī sabiedrības izglītošanu, tādā veidā nodrošinot funkcionālu un vizuāli uztveramu vidi arī nākamajām paaudzēm.</a:t>
            </a:r>
          </a:p>
        </p:txBody>
      </p:sp>
      <p:sp>
        <p:nvSpPr>
          <p:cNvPr id="4" name="Slaida numura vietturis 3"/>
          <p:cNvSpPr>
            <a:spLocks noGrp="1"/>
          </p:cNvSpPr>
          <p:nvPr>
            <p:ph type="sldNum" sz="quarter" idx="5"/>
          </p:nvPr>
        </p:nvSpPr>
        <p:spPr/>
        <p:txBody>
          <a:bodyPr/>
          <a:lstStyle/>
          <a:p>
            <a:fld id="{F3F2AFEE-7529-4DC8-BACB-5B135042C96F}" type="slidenum">
              <a:rPr lang="lv-LV" smtClean="0"/>
              <a:t>5</a:t>
            </a:fld>
            <a:endParaRPr lang="lv-LV"/>
          </a:p>
        </p:txBody>
      </p:sp>
    </p:spTree>
    <p:extLst>
      <p:ext uri="{BB962C8B-B14F-4D97-AF65-F5344CB8AC3E}">
        <p14:creationId xmlns:p14="http://schemas.microsoft.com/office/powerpoint/2010/main" val="2882966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Galvenokārt esošajā </a:t>
            </a:r>
            <a:r>
              <a:rPr lang="lv-LV" dirty="0" err="1"/>
              <a:t>situ;acijā</a:t>
            </a:r>
            <a:r>
              <a:rPr lang="lv-LV" dirty="0"/>
              <a:t> platības ar lauksaimniecības zemēm</a:t>
            </a:r>
          </a:p>
        </p:txBody>
      </p:sp>
      <p:sp>
        <p:nvSpPr>
          <p:cNvPr id="4" name="Slaida numura vietturis 3"/>
          <p:cNvSpPr>
            <a:spLocks noGrp="1"/>
          </p:cNvSpPr>
          <p:nvPr>
            <p:ph type="sldNum" sz="quarter" idx="5"/>
          </p:nvPr>
        </p:nvSpPr>
        <p:spPr/>
        <p:txBody>
          <a:bodyPr/>
          <a:lstStyle/>
          <a:p>
            <a:fld id="{F3F2AFEE-7529-4DC8-BACB-5B135042C96F}" type="slidenum">
              <a:rPr lang="lv-LV" smtClean="0"/>
              <a:t>36</a:t>
            </a:fld>
            <a:endParaRPr lang="lv-LV"/>
          </a:p>
        </p:txBody>
      </p:sp>
    </p:spTree>
    <p:extLst>
      <p:ext uri="{BB962C8B-B14F-4D97-AF65-F5344CB8AC3E}">
        <p14:creationId xmlns:p14="http://schemas.microsoft.com/office/powerpoint/2010/main" val="1669221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37</a:t>
            </a:fld>
            <a:endParaRPr lang="lv-LV"/>
          </a:p>
        </p:txBody>
      </p:sp>
    </p:spTree>
    <p:extLst>
      <p:ext uri="{BB962C8B-B14F-4D97-AF65-F5344CB8AC3E}">
        <p14:creationId xmlns:p14="http://schemas.microsoft.com/office/powerpoint/2010/main" val="4046686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38</a:t>
            </a:fld>
            <a:endParaRPr lang="lv-LV"/>
          </a:p>
        </p:txBody>
      </p:sp>
    </p:spTree>
    <p:extLst>
      <p:ext uri="{BB962C8B-B14F-4D97-AF65-F5344CB8AC3E}">
        <p14:creationId xmlns:p14="http://schemas.microsoft.com/office/powerpoint/2010/main" val="7595305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Funkcionējošu - </a:t>
            </a:r>
            <a:r>
              <a:rPr lang="lv-LV" sz="1800" kern="100" dirty="0">
                <a:effectLst/>
                <a:latin typeface="Times New Roman" panose="02020603050405020304" pitchFamily="18" charset="0"/>
                <a:ea typeface="Calibri" panose="020F0502020204030204" pitchFamily="34" charset="0"/>
                <a:cs typeface="Arial" panose="020B0604020202020204" pitchFamily="34" charset="0"/>
              </a:rPr>
              <a:t>ar turpmākām darbībām nemazināt teritorijas vizuāli estētiskās un dabas vērtības.</a:t>
            </a:r>
            <a:endParaRPr lang="lv-LV"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Degradētu – pieeja atjaunot - </a:t>
            </a:r>
            <a:r>
              <a:rPr lang="lv-LV" sz="1800" kern="100" dirty="0">
                <a:effectLst/>
                <a:latin typeface="Times New Roman" panose="02020603050405020304" pitchFamily="18" charset="0"/>
                <a:ea typeface="Calibri" panose="020F0502020204030204" pitchFamily="34" charset="0"/>
                <a:cs typeface="Arial" panose="020B0604020202020204" pitchFamily="34" charset="0"/>
              </a:rPr>
              <a:t>rast iespēju teritorijās attīstīt jaunu ražošanas un tehnisko infrastruktūru; teritorijas atjaunošanā saglabāt un aizsargāt tajā esošās vizuāli estētiskās, kultūrvēstures un dabas vērtības. pieeja reģenerēt - </a:t>
            </a:r>
            <a:r>
              <a:rPr lang="lv-LV" sz="1800" dirty="0">
                <a:effectLst/>
                <a:latin typeface="Times New Roman" panose="02020603050405020304" pitchFamily="18" charset="0"/>
                <a:ea typeface="Calibri" panose="020F0502020204030204" pitchFamily="34" charset="0"/>
              </a:rPr>
              <a:t>ražošanas teritoriju funkcionālo dažādošanu vai pilnīgu pārveidošanu </a:t>
            </a:r>
            <a:endParaRPr lang="lv-LV"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800" kern="100" dirty="0">
                <a:effectLst/>
                <a:latin typeface="Calibri" panose="020F0502020204030204" pitchFamily="34" charset="0"/>
                <a:ea typeface="Calibri" panose="020F0502020204030204" pitchFamily="34" charset="0"/>
                <a:cs typeface="Arial" panose="020B0604020202020204" pitchFamily="34" charset="0"/>
              </a:rPr>
              <a:t>Attīstāmu - </a:t>
            </a:r>
          </a:p>
          <a:p>
            <a:r>
              <a:rPr lang="lv-LV" sz="1800" dirty="0">
                <a:effectLst/>
                <a:latin typeface="Times New Roman" panose="02020603050405020304" pitchFamily="18" charset="0"/>
                <a:ea typeface="Calibri" panose="020F0502020204030204" pitchFamily="34" charset="0"/>
              </a:rPr>
              <a:t>nav vēlama Ādažu novada ilgtspējīgas attīstības stratēģijā 2013. – 2037. gadam norādīto ražošanas un loģistikas teritoriju attīstība </a:t>
            </a:r>
            <a:r>
              <a:rPr lang="lv-LV" sz="1800" dirty="0" err="1">
                <a:effectLst/>
                <a:latin typeface="Times New Roman" panose="02020603050405020304" pitchFamily="18" charset="0"/>
                <a:ea typeface="Calibri" panose="020F0502020204030204" pitchFamily="34" charset="0"/>
              </a:rPr>
              <a:t>Eimuru</a:t>
            </a:r>
            <a:r>
              <a:rPr lang="lv-LV" sz="1800" dirty="0">
                <a:effectLst/>
                <a:latin typeface="Times New Roman" panose="02020603050405020304" pitchFamily="18" charset="0"/>
                <a:ea typeface="Calibri" panose="020F0502020204030204" pitchFamily="34" charset="0"/>
              </a:rPr>
              <a:t> agro–ainavu telpās</a:t>
            </a:r>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40</a:t>
            </a:fld>
            <a:endParaRPr lang="lv-LV"/>
          </a:p>
        </p:txBody>
      </p:sp>
    </p:spTree>
    <p:extLst>
      <p:ext uri="{BB962C8B-B14F-4D97-AF65-F5344CB8AC3E}">
        <p14:creationId xmlns:p14="http://schemas.microsoft.com/office/powerpoint/2010/main" val="767150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800" dirty="0">
                <a:effectLst/>
                <a:latin typeface="Times New Roman" panose="02020603050405020304" pitchFamily="18" charset="0"/>
                <a:ea typeface="Calibri" panose="020F0502020204030204" pitchFamily="34" charset="0"/>
              </a:rPr>
              <a:t>Katrai kategorijai izstrādātas dažādas attīstības pieejas, lai veicinātu teritoriju atjaunošanu, sakārtošanu un reģenerāciju, kā arī atgrieztu tās kopējā pilsētas vai ciema tīklā, to zaļajā infrastruktūrā, tādējādi veicinot to atgriešanos sociālekonomiskajā apritē. </a:t>
            </a:r>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41</a:t>
            </a:fld>
            <a:endParaRPr lang="lv-LV"/>
          </a:p>
        </p:txBody>
      </p:sp>
    </p:spTree>
    <p:extLst>
      <p:ext uri="{BB962C8B-B14F-4D97-AF65-F5344CB8AC3E}">
        <p14:creationId xmlns:p14="http://schemas.microsoft.com/office/powerpoint/2010/main" val="1346024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800" kern="100" dirty="0">
                <a:effectLst/>
                <a:latin typeface="Times New Roman" panose="02020603050405020304" pitchFamily="18" charset="0"/>
                <a:ea typeface="Calibri" panose="020F0502020204030204" pitchFamily="34" charset="0"/>
                <a:cs typeface="Arial" panose="020B0604020202020204" pitchFamily="34" charset="0"/>
              </a:rPr>
              <a:t>Degradēto teritoriju sakārtošana un efektīva iesaistīšana saimnieciskajā darbībā ir viens no ilgtspējīgas resursu izmantošanas pamatuzdevumiem, kas dod būtisku ieguldījumu novada kopējā attīstībā. Degradētas publiskās teritorijas ir potenciāli nozīmīgi publiskās ārtelpas centri, tāpēc ir būtiski tās iekļaut publisko teritoriju vienotā tīklā, attīstībā veidojot jaunas sasaistes.</a:t>
            </a:r>
            <a:endParaRPr lang="lv-LV"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800" dirty="0">
                <a:effectLst/>
                <a:latin typeface="Times New Roman" panose="02020603050405020304" pitchFamily="18" charset="0"/>
                <a:ea typeface="Calibri" panose="020F0502020204030204" pitchFamily="34" charset="0"/>
              </a:rPr>
              <a:t>Ņemot vērā to, ka degradētie objekti atrodas privātpersonu un citu fizisko personu īpašumā, teritorijas uzturamas un atjaunojamas atbilstoši saistošo MK noteikumu prasībām,</a:t>
            </a:r>
            <a:endParaRPr lang="lv-LV" sz="1800" kern="100" dirty="0">
              <a:effectLst/>
              <a:latin typeface="Calibri" panose="020F0502020204030204" pitchFamily="34" charset="0"/>
              <a:ea typeface="Calibri" panose="020F0502020204030204" pitchFamily="34" charset="0"/>
              <a:cs typeface="Arial" panose="020B0604020202020204" pitchFamily="34" charset="0"/>
            </a:endParaRPr>
          </a:p>
          <a:p>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42</a:t>
            </a:fld>
            <a:endParaRPr lang="lv-LV"/>
          </a:p>
        </p:txBody>
      </p:sp>
    </p:spTree>
    <p:extLst>
      <p:ext uri="{BB962C8B-B14F-4D97-AF65-F5344CB8AC3E}">
        <p14:creationId xmlns:p14="http://schemas.microsoft.com/office/powerpoint/2010/main" val="2294436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gn="just"/>
            <a:r>
              <a:rPr lang="lv-LV" sz="1200" b="1" dirty="0">
                <a:latin typeface="Arial Narrow" panose="020B0606020202030204" pitchFamily="34" charset="0"/>
                <a:ea typeface="Artifakt Element Book" panose="020B0503050000020004" pitchFamily="34" charset="0"/>
                <a:cs typeface="Simplex" panose="00000400000000000000" pitchFamily="2" charset="0"/>
              </a:rPr>
              <a:t>Konfliktus veido ainavas funkcionālās zonas saskarē ar ainavas telpu estētiskām un ekoloģiskām kvalitātēm </a:t>
            </a:r>
          </a:p>
          <a:p>
            <a:pPr algn="just"/>
            <a:endParaRPr lang="lv-LV" sz="1200" b="1" dirty="0">
              <a:latin typeface="Arial Narrow" panose="020B0606020202030204" pitchFamily="34" charset="0"/>
              <a:ea typeface="Artifakt Element Book" panose="020B0503050000020004" pitchFamily="34" charset="0"/>
              <a:cs typeface="Simplex" panose="00000400000000000000" pitchFamily="2" charset="0"/>
            </a:endParaRPr>
          </a:p>
          <a:p>
            <a:pPr algn="just"/>
            <a:r>
              <a:rPr lang="lv-LV" sz="1200" b="1" dirty="0">
                <a:latin typeface="Arial Narrow" panose="020B0606020202030204" pitchFamily="34" charset="0"/>
                <a:ea typeface="Artifakt Element Book" panose="020B0503050000020004" pitchFamily="34" charset="0"/>
                <a:cs typeface="Simplex" panose="00000400000000000000" pitchFamily="2" charset="0"/>
              </a:rPr>
              <a:t>Teritorijas, kurām nepieciešama papildus izpēte (viena no </a:t>
            </a:r>
            <a:r>
              <a:rPr lang="lv-LV" sz="1200" b="1" dirty="0" err="1">
                <a:latin typeface="Arial Narrow" panose="020B0606020202030204" pitchFamily="34" charset="0"/>
                <a:ea typeface="Artifakt Element Book" panose="020B0503050000020004" pitchFamily="34" charset="0"/>
                <a:cs typeface="Simplex" panose="00000400000000000000" pitchFamily="2" charset="0"/>
              </a:rPr>
              <a:t>rekomend;acija’ma</a:t>
            </a:r>
            <a:r>
              <a:rPr lang="lv-LV" sz="1200" b="1" dirty="0">
                <a:latin typeface="Arial Narrow" panose="020B0606020202030204" pitchFamily="34" charset="0"/>
                <a:ea typeface="Artifakt Element Book" panose="020B0503050000020004" pitchFamily="34" charset="0"/>
                <a:cs typeface="Simplex" panose="00000400000000000000" pitchFamily="2" charset="0"/>
              </a:rPr>
              <a:t> kas nav saistīta ar tieši </a:t>
            </a:r>
            <a:r>
              <a:rPr lang="lv-LV" sz="1200" b="1" dirty="0" err="1">
                <a:latin typeface="Arial Narrow" panose="020B0606020202030204" pitchFamily="34" charset="0"/>
                <a:ea typeface="Artifakt Element Book" panose="020B0503050000020004" pitchFamily="34" charset="0"/>
                <a:cs typeface="Simplex" panose="00000400000000000000" pitchFamily="2" charset="0"/>
              </a:rPr>
              <a:t>ter</a:t>
            </a:r>
            <a:r>
              <a:rPr lang="lv-LV" sz="1200" b="1" dirty="0">
                <a:latin typeface="Arial Narrow" panose="020B0606020202030204" pitchFamily="34" charset="0"/>
                <a:ea typeface="Artifakt Element Book" panose="020B0503050000020004" pitchFamily="34" charset="0"/>
                <a:cs typeface="Simplex" panose="00000400000000000000" pitchFamily="2" charset="0"/>
              </a:rPr>
              <a:t> plānojumu, bet ir saistīta ar ainavas attīstību un tās kvalitāšu nodrošinājumu, ir </a:t>
            </a:r>
            <a:r>
              <a:rPr lang="lv-LV" sz="1200" b="1" dirty="0" err="1">
                <a:latin typeface="Arial Narrow" panose="020B0606020202030204" pitchFamily="34" charset="0"/>
                <a:ea typeface="Artifakt Element Book" panose="020B0503050000020004" pitchFamily="34" charset="0"/>
                <a:cs typeface="Simplex" panose="00000400000000000000" pitchFamily="2" charset="0"/>
              </a:rPr>
              <a:t>kunflikvietu</a:t>
            </a:r>
            <a:r>
              <a:rPr lang="lv-LV" sz="1200" b="1" dirty="0">
                <a:latin typeface="Arial Narrow" panose="020B0606020202030204" pitchFamily="34" charset="0"/>
                <a:ea typeface="Artifakt Element Book" panose="020B0503050000020004" pitchFamily="34" charset="0"/>
                <a:cs typeface="Simplex" panose="00000400000000000000" pitchFamily="2" charset="0"/>
              </a:rPr>
              <a:t> identifikācija. (piem. saistīts ar poligonu, ar </a:t>
            </a:r>
            <a:r>
              <a:rPr lang="lv-LV" sz="1200" b="1" dirty="0" err="1">
                <a:latin typeface="Arial Narrow" panose="020B0606020202030204" pitchFamily="34" charset="0"/>
                <a:ea typeface="Artifakt Element Book" panose="020B0503050000020004" pitchFamily="34" charset="0"/>
                <a:cs typeface="Simplex" panose="00000400000000000000" pitchFamily="2" charset="0"/>
              </a:rPr>
              <a:t>gaujas</a:t>
            </a:r>
            <a:r>
              <a:rPr lang="lv-LV" sz="1200" b="1" dirty="0">
                <a:latin typeface="Arial Narrow" panose="020B0606020202030204" pitchFamily="34" charset="0"/>
                <a:ea typeface="Artifakt Element Book" panose="020B0503050000020004" pitchFamily="34" charset="0"/>
                <a:cs typeface="Simplex" panose="00000400000000000000" pitchFamily="2" charset="0"/>
              </a:rPr>
              <a:t> upes ainavu, saistīts ar piekrastes teritoriju, apbūves struktūrām teritorijām, kur ir izteiktas industriālās un ražošanas teritorijas, līdz ar to, veicot kādas darbības, kas var ietekmēt šos jutīgos posmus, būtu nepieciešams papildus izpētes, piemēram, pievilkt klāt..  (potenciālās </a:t>
            </a:r>
            <a:r>
              <a:rPr lang="lv-LV" sz="1200" b="1" dirty="0" err="1">
                <a:latin typeface="Arial Narrow" panose="020B0606020202030204" pitchFamily="34" charset="0"/>
                <a:ea typeface="Artifakt Element Book" panose="020B0503050000020004" pitchFamily="34" charset="0"/>
                <a:cs typeface="Simplex" panose="00000400000000000000" pitchFamily="2" charset="0"/>
              </a:rPr>
              <a:t>konfliktvietas</a:t>
            </a:r>
            <a:r>
              <a:rPr lang="lv-LV" sz="1200" b="1" dirty="0">
                <a:latin typeface="Arial Narrow" panose="020B0606020202030204" pitchFamily="34" charset="0"/>
                <a:ea typeface="Artifakt Element Book" panose="020B0503050000020004" pitchFamily="34" charset="0"/>
                <a:cs typeface="Simplex" panose="00000400000000000000" pitchFamily="2" charset="0"/>
              </a:rPr>
              <a:t>) ja notiek darbība, tam būtu jāpievērš papildus uzmanība. Ir </a:t>
            </a:r>
            <a:r>
              <a:rPr lang="lv-LV" sz="1200" b="1" dirty="0" err="1">
                <a:latin typeface="Arial Narrow" panose="020B0606020202030204" pitchFamily="34" charset="0"/>
                <a:ea typeface="Artifakt Element Book" panose="020B0503050000020004" pitchFamily="34" charset="0"/>
                <a:cs typeface="Simplex" panose="00000400000000000000" pitchFamily="2" charset="0"/>
              </a:rPr>
              <a:t>jāpiesaist</a:t>
            </a:r>
            <a:r>
              <a:rPr lang="lv-LV" sz="1200" b="1" dirty="0">
                <a:latin typeface="Arial Narrow" panose="020B0606020202030204" pitchFamily="34" charset="0"/>
                <a:ea typeface="Artifakt Element Book" panose="020B0503050000020004" pitchFamily="34" charset="0"/>
                <a:cs typeface="Simplex" panose="00000400000000000000" pitchFamily="2" charset="0"/>
              </a:rPr>
              <a:t> speciālisti/eksperti, </a:t>
            </a:r>
            <a:r>
              <a:rPr lang="lv-LV" sz="1200" b="1" dirty="0" err="1">
                <a:latin typeface="Arial Narrow" panose="020B0606020202030204" pitchFamily="34" charset="0"/>
                <a:ea typeface="Artifakt Element Book" panose="020B0503050000020004" pitchFamily="34" charset="0"/>
                <a:cs typeface="Simplex" panose="00000400000000000000" pitchFamily="2" charset="0"/>
              </a:rPr>
              <a:t>kas,’jārēķinās</a:t>
            </a:r>
            <a:r>
              <a:rPr lang="lv-LV" sz="1200" b="1" dirty="0">
                <a:latin typeface="Arial Narrow" panose="020B0606020202030204" pitchFamily="34" charset="0"/>
                <a:ea typeface="Artifakt Element Book" panose="020B0503050000020004" pitchFamily="34" charset="0"/>
                <a:cs typeface="Simplex" panose="00000400000000000000" pitchFamily="2" charset="0"/>
              </a:rPr>
              <a:t> ar konkrētai vietai specifiskiem risinājumiem).</a:t>
            </a:r>
          </a:p>
          <a:p>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43</a:t>
            </a:fld>
            <a:endParaRPr lang="lv-LV"/>
          </a:p>
        </p:txBody>
      </p:sp>
    </p:spTree>
    <p:extLst>
      <p:ext uri="{BB962C8B-B14F-4D97-AF65-F5344CB8AC3E}">
        <p14:creationId xmlns:p14="http://schemas.microsoft.com/office/powerpoint/2010/main" val="9077110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TINI nosaka specifiskas prasības. Tās ir balstītas uz vērtību aizsargāšanu un </a:t>
            </a:r>
            <a:r>
              <a:rPr lang="lv-LV" dirty="0" err="1"/>
              <a:t>saglab</a:t>
            </a:r>
            <a:r>
              <a:rPr lang="lv-LV" dirty="0"/>
              <a:t>’’</a:t>
            </a:r>
            <a:r>
              <a:rPr lang="lv-LV" dirty="0" err="1"/>
              <a:t>ašanu</a:t>
            </a:r>
            <a:r>
              <a:rPr lang="lv-LV" dirty="0"/>
              <a:t>, nevis uz konfliktiem. </a:t>
            </a:r>
            <a:r>
              <a:rPr lang="lv-LV" dirty="0" err="1"/>
              <a:t>Teiitorijas</a:t>
            </a:r>
            <a:r>
              <a:rPr lang="lv-LV" dirty="0"/>
              <a:t> </a:t>
            </a:r>
            <a:r>
              <a:rPr lang="lv-LV" dirty="0" err="1"/>
              <a:t>plānošaas</a:t>
            </a:r>
            <a:r>
              <a:rPr lang="lv-LV" dirty="0"/>
              <a:t> dokumentā ierasta prakse ir noteikt teritorijas ar īpašiem nosacījumiem. Tās ir kategorizētas zem TIN5 ar atvasinājumiem. Ņemot vērā izpētes datus, analītiku un izvirzītos kvalitātes kritērijus, noteiktas teritorijas ar īpašiem nosacījumiem (ainaviski vērtīgās + </a:t>
            </a:r>
            <a:r>
              <a:rPr lang="lv-LV" dirty="0" err="1"/>
              <a:t>aiaviski</a:t>
            </a:r>
            <a:r>
              <a:rPr lang="lv-LV" dirty="0"/>
              <a:t> vērtīgie ceļu posmi) – tādas un tādas un kāpēc.</a:t>
            </a:r>
          </a:p>
        </p:txBody>
      </p:sp>
      <p:sp>
        <p:nvSpPr>
          <p:cNvPr id="4" name="Slaida numura vietturis 3"/>
          <p:cNvSpPr>
            <a:spLocks noGrp="1"/>
          </p:cNvSpPr>
          <p:nvPr>
            <p:ph type="sldNum" sz="quarter" idx="5"/>
          </p:nvPr>
        </p:nvSpPr>
        <p:spPr/>
        <p:txBody>
          <a:bodyPr/>
          <a:lstStyle/>
          <a:p>
            <a:fld id="{F3F2AFEE-7529-4DC8-BACB-5B135042C96F}" type="slidenum">
              <a:rPr lang="lv-LV" smtClean="0"/>
              <a:t>44</a:t>
            </a:fld>
            <a:endParaRPr lang="lv-LV"/>
          </a:p>
        </p:txBody>
      </p:sp>
    </p:spTree>
    <p:extLst>
      <p:ext uri="{BB962C8B-B14F-4D97-AF65-F5344CB8AC3E}">
        <p14:creationId xmlns:p14="http://schemas.microsoft.com/office/powerpoint/2010/main" val="3773000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Pateikt, ka neskatoties uz piejūras dabas parka nosacījumiem, šie nosacījumi tos nedublē, bet uzliek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latin typeface="Arial Narrow" panose="020B0606020202030204" pitchFamily="34" charset="0"/>
                <a:ea typeface="Artifakt Element Book" panose="020B0503050000020004" pitchFamily="34" charset="0"/>
                <a:cs typeface="Simplex" panose="00000400000000000000" pitchFamily="2" charset="0"/>
              </a:rPr>
              <a:t>Grīva nākotnē iekļaujama piejūras dabas parkā, </a:t>
            </a: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kompleksi iekļaujama un uztverama kā dabas parka sastāvdaļa.</a:t>
            </a:r>
          </a:p>
          <a:p>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45</a:t>
            </a:fld>
            <a:endParaRPr lang="lv-LV"/>
          </a:p>
        </p:txBody>
      </p:sp>
    </p:spTree>
    <p:extLst>
      <p:ext uri="{BB962C8B-B14F-4D97-AF65-F5344CB8AC3E}">
        <p14:creationId xmlns:p14="http://schemas.microsoft.com/office/powerpoint/2010/main" val="2912482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800" dirty="0">
                <a:solidFill>
                  <a:srgbClr val="000000"/>
                </a:solidFill>
                <a:effectLst/>
                <a:latin typeface="Times New Roman" panose="02020603050405020304" pitchFamily="18" charset="0"/>
                <a:ea typeface="Calibri" panose="020F0502020204030204" pitchFamily="34" charset="0"/>
              </a:rPr>
              <a:t>Vērtības: tālas, plašas skatu perspektīvas uz lauksaimniecības zemēm</a:t>
            </a:r>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46</a:t>
            </a:fld>
            <a:endParaRPr lang="lv-LV"/>
          </a:p>
        </p:txBody>
      </p:sp>
    </p:spTree>
    <p:extLst>
      <p:ext uri="{BB962C8B-B14F-4D97-AF65-F5344CB8AC3E}">
        <p14:creationId xmlns:p14="http://schemas.microsoft.com/office/powerpoint/2010/main" val="601830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Ainavu veido dažādas struktūras – dabas vērtības, kultūrvēsturiskais mantojums, vizuālās vērtības, kas ir </a:t>
            </a:r>
            <a:r>
              <a:rPr lang="lv-LV" dirty="0" err="1"/>
              <a:t>mijiedarbojošas</a:t>
            </a:r>
            <a:r>
              <a:rPr lang="lv-LV" dirty="0"/>
              <a:t> starp cilvēku darbību un dabas pamatni. Šīs ir struktūras, starp kurām mums nākotnē jārod kompromiss, nenoplicinot nevienu no tām. Tādā veidā mēs varam nodrošināt pēc </a:t>
            </a:r>
            <a:r>
              <a:rPr lang="lv-LV" dirty="0" err="1"/>
              <a:t>iespējaas</a:t>
            </a:r>
            <a:r>
              <a:rPr lang="lv-LV" dirty="0"/>
              <a:t> plašākas sabiedrības vēlmju un interešu lauku.</a:t>
            </a:r>
          </a:p>
        </p:txBody>
      </p:sp>
      <p:sp>
        <p:nvSpPr>
          <p:cNvPr id="4" name="Slaida numura vietturis 3"/>
          <p:cNvSpPr>
            <a:spLocks noGrp="1"/>
          </p:cNvSpPr>
          <p:nvPr>
            <p:ph type="sldNum" sz="quarter" idx="5"/>
          </p:nvPr>
        </p:nvSpPr>
        <p:spPr/>
        <p:txBody>
          <a:bodyPr/>
          <a:lstStyle/>
          <a:p>
            <a:fld id="{F3F2AFEE-7529-4DC8-BACB-5B135042C96F}" type="slidenum">
              <a:rPr lang="lv-LV" smtClean="0"/>
              <a:t>6</a:t>
            </a:fld>
            <a:endParaRPr lang="lv-LV"/>
          </a:p>
        </p:txBody>
      </p:sp>
    </p:spTree>
    <p:extLst>
      <p:ext uri="{BB962C8B-B14F-4D97-AF65-F5344CB8AC3E}">
        <p14:creationId xmlns:p14="http://schemas.microsoft.com/office/powerpoint/2010/main" val="2604978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Ainavu plāna mērķis ir saistīts ar:</a:t>
            </a:r>
          </a:p>
          <a:p>
            <a:r>
              <a:rPr lang="lv-LV" dirty="0"/>
              <a:t>Ainava tiek skatīta no </a:t>
            </a:r>
            <a:r>
              <a:rPr lang="lv-LV" dirty="0" err="1"/>
              <a:t>multidisciplinārā</a:t>
            </a:r>
            <a:r>
              <a:rPr lang="lv-LV" dirty="0"/>
              <a:t> konteksta, izprotot tās komplicēto būtību, tādēļ ainavu plāna viens no </a:t>
            </a:r>
            <a:r>
              <a:rPr lang="lv-LV" dirty="0" err="1"/>
              <a:t>virsmērķiem</a:t>
            </a:r>
            <a:r>
              <a:rPr lang="lv-LV" dirty="0"/>
              <a:t> ir caur vispārīgām lietām preventīvi izslēgt dažādu mazāku procesu visbiežāk netiešu ietekmju radīšanu ilgtermiņā. Tie ir procesi, kas sākotnēji šķiet, ka neatstās ietekmi, bet nenodrošinot atbilstošu plānošanu tomēr rada būtiskas struktūras izmaiņas nākotnē.</a:t>
            </a:r>
          </a:p>
          <a:p>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Līdzsvarotas ilgtspējīgas </a:t>
            </a:r>
            <a:r>
              <a:rPr lang="lv-LV" sz="1200" dirty="0" err="1">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attītības</a:t>
            </a: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 nodrošinājumu īsteno caur noteiktu procesu, ko nosaka Teritorijas attīstības plānošanas likums, kā </a:t>
            </a:r>
            <a:r>
              <a:rPr lang="lv-LV" sz="1200" dirty="0" err="1">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ietcarā</a:t>
            </a: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 pašvaldībai ir iespēja izstrādāt tematiskos plānojumus ar noteiktiem mērķiem un uzdevumiem. Darba uzdevumi ir tie, kas nosaka tematiskā plāna detalizācijas pakāpi.</a:t>
            </a:r>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7</a:t>
            </a:fld>
            <a:endParaRPr lang="lv-LV"/>
          </a:p>
        </p:txBody>
      </p:sp>
    </p:spTree>
    <p:extLst>
      <p:ext uri="{BB962C8B-B14F-4D97-AF65-F5344CB8AC3E}">
        <p14:creationId xmlns:p14="http://schemas.microsoft.com/office/powerpoint/2010/main" val="1072691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8</a:t>
            </a:fld>
            <a:endParaRPr lang="lv-LV"/>
          </a:p>
        </p:txBody>
      </p:sp>
    </p:spTree>
    <p:extLst>
      <p:ext uri="{BB962C8B-B14F-4D97-AF65-F5344CB8AC3E}">
        <p14:creationId xmlns:p14="http://schemas.microsoft.com/office/powerpoint/2010/main" val="2336694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Ainavu plāna izstrādes process </a:t>
            </a:r>
            <a:r>
              <a:rPr lang="lv-LV" sz="12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rPr>
              <a:t>atbilstoši darba uzdevumam sastāv no divām atsevišķām daļām – ainavu jautājumi kopumā un publiskās ārtelpas jautājumi, kas saprotami kā teritorijas, kuras ir pieejamas publiskai lietošanai. Ainavu plāna saturs ir balstīts uz šīm divām daļām.</a:t>
            </a:r>
            <a:endParaRPr lang="lv-LV" dirty="0"/>
          </a:p>
        </p:txBody>
      </p:sp>
      <p:sp>
        <p:nvSpPr>
          <p:cNvPr id="4" name="Slaida numura vietturis 3"/>
          <p:cNvSpPr>
            <a:spLocks noGrp="1"/>
          </p:cNvSpPr>
          <p:nvPr>
            <p:ph type="sldNum" sz="quarter" idx="5"/>
          </p:nvPr>
        </p:nvSpPr>
        <p:spPr/>
        <p:txBody>
          <a:bodyPr/>
          <a:lstStyle/>
          <a:p>
            <a:fld id="{F3F2AFEE-7529-4DC8-BACB-5B135042C96F}" type="slidenum">
              <a:rPr lang="lv-LV" smtClean="0"/>
              <a:t>9</a:t>
            </a:fld>
            <a:endParaRPr lang="lv-LV"/>
          </a:p>
        </p:txBody>
      </p:sp>
    </p:spTree>
    <p:extLst>
      <p:ext uri="{BB962C8B-B14F-4D97-AF65-F5344CB8AC3E}">
        <p14:creationId xmlns:p14="http://schemas.microsoft.com/office/powerpoint/2010/main" val="3334688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Publiskās ārtelpas sadaļa ainavu plānā izdalīta atsevišķi, tomēr jāņem vērā, ka tā ir būtiska ainavas sastāvdaļa, kurai </a:t>
            </a:r>
            <a:r>
              <a:rPr lang="lv-LV" dirty="0" err="1"/>
              <a:t>pieversta</a:t>
            </a:r>
            <a:r>
              <a:rPr lang="lv-LV" dirty="0"/>
              <a:t> uzmanība arī pētot ainavu kopumā.</a:t>
            </a:r>
          </a:p>
        </p:txBody>
      </p:sp>
      <p:sp>
        <p:nvSpPr>
          <p:cNvPr id="4" name="Slaida numura vietturis 3"/>
          <p:cNvSpPr>
            <a:spLocks noGrp="1"/>
          </p:cNvSpPr>
          <p:nvPr>
            <p:ph type="sldNum" sz="quarter" idx="5"/>
          </p:nvPr>
        </p:nvSpPr>
        <p:spPr/>
        <p:txBody>
          <a:bodyPr/>
          <a:lstStyle/>
          <a:p>
            <a:fld id="{F3F2AFEE-7529-4DC8-BACB-5B135042C96F}" type="slidenum">
              <a:rPr lang="lv-LV" smtClean="0"/>
              <a:t>10</a:t>
            </a:fld>
            <a:endParaRPr lang="lv-LV"/>
          </a:p>
        </p:txBody>
      </p:sp>
    </p:spTree>
    <p:extLst>
      <p:ext uri="{BB962C8B-B14F-4D97-AF65-F5344CB8AC3E}">
        <p14:creationId xmlns:p14="http://schemas.microsoft.com/office/powerpoint/2010/main" val="1030115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Publiskā </a:t>
            </a:r>
            <a:r>
              <a:rPr lang="lv-LV" dirty="0" err="1"/>
              <a:t>ārtelpa</a:t>
            </a:r>
            <a:r>
              <a:rPr lang="lv-LV" dirty="0"/>
              <a:t> ir sabiedrībai pieejamas teritorijas, kuras pēc teritorijas izmantošanas veida var iedalīt šādās kategorijās:</a:t>
            </a:r>
          </a:p>
          <a:p>
            <a:r>
              <a:rPr lang="lv-LV" dirty="0"/>
              <a:t>Labiekārtota </a:t>
            </a:r>
            <a:r>
              <a:rPr lang="lv-LV" dirty="0" err="1"/>
              <a:t>ārtelpa</a:t>
            </a:r>
            <a:endParaRPr lang="lv-LV" dirty="0"/>
          </a:p>
          <a:p>
            <a:r>
              <a:rPr lang="lv-LV" dirty="0" err="1"/>
              <a:t>Ārtelpa</a:t>
            </a:r>
            <a:r>
              <a:rPr lang="lv-LV" dirty="0"/>
              <a:t> bez labiekārtojuma (dabas struktūras)</a:t>
            </a:r>
          </a:p>
          <a:p>
            <a:r>
              <a:rPr lang="lv-LV" dirty="0"/>
              <a:t>Ūdens telpas publiskā izmantošana (to izmantošana publiskiem mērķiem un nepieciešamā infrastruktūra)</a:t>
            </a:r>
          </a:p>
          <a:p>
            <a:r>
              <a:rPr lang="lv-LV" dirty="0"/>
              <a:t>Publiskā </a:t>
            </a:r>
            <a:r>
              <a:rPr lang="lv-LV" dirty="0" err="1"/>
              <a:t>ārtelpa</a:t>
            </a:r>
            <a:r>
              <a:rPr lang="lv-LV" dirty="0"/>
              <a:t> pēc telpiskā rakstura iedalāma šādās funkcionālajās struktūrās:</a:t>
            </a:r>
          </a:p>
          <a:p>
            <a:r>
              <a:rPr lang="lv-LV" dirty="0" err="1"/>
              <a:t>Punktveida</a:t>
            </a:r>
            <a:r>
              <a:rPr lang="lv-LV" dirty="0"/>
              <a:t> – galvenokārt funkcionē rekreācijai, rekreācijas objekti</a:t>
            </a:r>
          </a:p>
          <a:p>
            <a:r>
              <a:rPr lang="lv-LV" dirty="0"/>
              <a:t>Lineārās struktūras – </a:t>
            </a:r>
            <a:r>
              <a:rPr lang="lv-LV" dirty="0" err="1"/>
              <a:t>galbenokārt</a:t>
            </a:r>
            <a:r>
              <a:rPr lang="lv-LV" dirty="0"/>
              <a:t> funkcionē kā sasaiste starp </a:t>
            </a:r>
            <a:r>
              <a:rPr lang="lv-LV" dirty="0" err="1"/>
              <a:t>punktveida</a:t>
            </a:r>
            <a:r>
              <a:rPr lang="lv-LV" dirty="0"/>
              <a:t> un pārējām pilsētvidi veidojošajām struktūrām.</a:t>
            </a:r>
          </a:p>
        </p:txBody>
      </p:sp>
      <p:sp>
        <p:nvSpPr>
          <p:cNvPr id="4" name="Slaida numura vietturis 3"/>
          <p:cNvSpPr>
            <a:spLocks noGrp="1"/>
          </p:cNvSpPr>
          <p:nvPr>
            <p:ph type="sldNum" sz="quarter" idx="5"/>
          </p:nvPr>
        </p:nvSpPr>
        <p:spPr/>
        <p:txBody>
          <a:bodyPr/>
          <a:lstStyle/>
          <a:p>
            <a:fld id="{F3F2AFEE-7529-4DC8-BACB-5B135042C96F}" type="slidenum">
              <a:rPr lang="lv-LV" smtClean="0"/>
              <a:t>11</a:t>
            </a:fld>
            <a:endParaRPr lang="lv-LV"/>
          </a:p>
        </p:txBody>
      </p:sp>
    </p:spTree>
    <p:extLst>
      <p:ext uri="{BB962C8B-B14F-4D97-AF65-F5344CB8AC3E}">
        <p14:creationId xmlns:p14="http://schemas.microsoft.com/office/powerpoint/2010/main" val="1905357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4B1E3E0-9684-5A35-7D8D-894D3D027277}"/>
              </a:ext>
            </a:extLst>
          </p:cNvPr>
          <p:cNvSpPr>
            <a:spLocks noGrp="1"/>
          </p:cNvSpPr>
          <p:nvPr>
            <p:ph type="ctrTitle"/>
          </p:nvPr>
        </p:nvSpPr>
        <p:spPr>
          <a:xfrm>
            <a:off x="1524000" y="1122363"/>
            <a:ext cx="9144000" cy="2387600"/>
          </a:xfrm>
        </p:spPr>
        <p:txBody>
          <a:bodyPr anchor="b"/>
          <a:lstStyle>
            <a:lvl1pPr algn="ctr">
              <a:defRPr sz="6000"/>
            </a:lvl1pPr>
          </a:lstStyle>
          <a:p>
            <a:r>
              <a:rPr lang="lv-LV"/>
              <a:t>Rediģēt šablona virsraksta stilu</a:t>
            </a:r>
          </a:p>
        </p:txBody>
      </p:sp>
      <p:sp>
        <p:nvSpPr>
          <p:cNvPr id="3" name="Apakšvirsraksts 2">
            <a:extLst>
              <a:ext uri="{FF2B5EF4-FFF2-40B4-BE49-F238E27FC236}">
                <a16:creationId xmlns:a16="http://schemas.microsoft.com/office/drawing/2014/main" id="{A6F613F6-2855-773B-012D-13E6AB983A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p>
        </p:txBody>
      </p:sp>
      <p:sp>
        <p:nvSpPr>
          <p:cNvPr id="4" name="Datuma vietturis 3">
            <a:extLst>
              <a:ext uri="{FF2B5EF4-FFF2-40B4-BE49-F238E27FC236}">
                <a16:creationId xmlns:a16="http://schemas.microsoft.com/office/drawing/2014/main" id="{2D8BC470-28B6-B1BB-FBDC-74F501B8D09B}"/>
              </a:ext>
            </a:extLst>
          </p:cNvPr>
          <p:cNvSpPr>
            <a:spLocks noGrp="1"/>
          </p:cNvSpPr>
          <p:nvPr>
            <p:ph type="dt" sz="half" idx="10"/>
          </p:nvPr>
        </p:nvSpPr>
        <p:spPr/>
        <p:txBody>
          <a:bodyPr/>
          <a:lstStyle/>
          <a:p>
            <a:fld id="{2CB03DC5-CD35-4D07-AAD3-2FAC1542587E}" type="datetimeFigureOut">
              <a:rPr lang="lv-LV" smtClean="0"/>
              <a:t>11.04.2024</a:t>
            </a:fld>
            <a:endParaRPr lang="lv-LV"/>
          </a:p>
        </p:txBody>
      </p:sp>
      <p:sp>
        <p:nvSpPr>
          <p:cNvPr id="5" name="Kājenes vietturis 4">
            <a:extLst>
              <a:ext uri="{FF2B5EF4-FFF2-40B4-BE49-F238E27FC236}">
                <a16:creationId xmlns:a16="http://schemas.microsoft.com/office/drawing/2014/main" id="{1439A76B-2D68-AB0F-B30E-9DBC14D15287}"/>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65B56041-0E3B-3213-4B44-4D811EC3CF5A}"/>
              </a:ext>
            </a:extLst>
          </p:cNvPr>
          <p:cNvSpPr>
            <a:spLocks noGrp="1"/>
          </p:cNvSpPr>
          <p:nvPr>
            <p:ph type="sldNum" sz="quarter" idx="12"/>
          </p:nvPr>
        </p:nvSpPr>
        <p:spPr/>
        <p:txBody>
          <a:bodyPr/>
          <a:lstStyle/>
          <a:p>
            <a:fld id="{23E2DD88-171D-4978-BAF0-C68E22292D0C}" type="slidenum">
              <a:rPr lang="lv-LV" smtClean="0"/>
              <a:t>‹#›</a:t>
            </a:fld>
            <a:endParaRPr lang="lv-LV"/>
          </a:p>
        </p:txBody>
      </p:sp>
    </p:spTree>
    <p:extLst>
      <p:ext uri="{BB962C8B-B14F-4D97-AF65-F5344CB8AC3E}">
        <p14:creationId xmlns:p14="http://schemas.microsoft.com/office/powerpoint/2010/main" val="3526588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6EE5F97-975C-FAE9-3B0C-64EAAC1AB5E2}"/>
              </a:ext>
            </a:extLst>
          </p:cNvPr>
          <p:cNvSpPr>
            <a:spLocks noGrp="1"/>
          </p:cNvSpPr>
          <p:nvPr>
            <p:ph type="title"/>
          </p:nvPr>
        </p:nvSpPr>
        <p:spPr/>
        <p:txBody>
          <a:bodyPr/>
          <a:lstStyle/>
          <a:p>
            <a:r>
              <a:rPr lang="lv-LV"/>
              <a:t>Rediģēt šablona virsraksta stilu</a:t>
            </a:r>
          </a:p>
        </p:txBody>
      </p:sp>
      <p:sp>
        <p:nvSpPr>
          <p:cNvPr id="3" name="Vertikāls teksta vietturis 2">
            <a:extLst>
              <a:ext uri="{FF2B5EF4-FFF2-40B4-BE49-F238E27FC236}">
                <a16:creationId xmlns:a16="http://schemas.microsoft.com/office/drawing/2014/main" id="{C5B8C3E0-CE40-4DB0-1BFD-64ECC866071D}"/>
              </a:ext>
            </a:extLst>
          </p:cNvPr>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683D93BA-61FD-494E-39C3-9347253CC4C5}"/>
              </a:ext>
            </a:extLst>
          </p:cNvPr>
          <p:cNvSpPr>
            <a:spLocks noGrp="1"/>
          </p:cNvSpPr>
          <p:nvPr>
            <p:ph type="dt" sz="half" idx="10"/>
          </p:nvPr>
        </p:nvSpPr>
        <p:spPr/>
        <p:txBody>
          <a:bodyPr/>
          <a:lstStyle/>
          <a:p>
            <a:fld id="{2CB03DC5-CD35-4D07-AAD3-2FAC1542587E}" type="datetimeFigureOut">
              <a:rPr lang="lv-LV" smtClean="0"/>
              <a:t>11.04.2024</a:t>
            </a:fld>
            <a:endParaRPr lang="lv-LV"/>
          </a:p>
        </p:txBody>
      </p:sp>
      <p:sp>
        <p:nvSpPr>
          <p:cNvPr id="5" name="Kājenes vietturis 4">
            <a:extLst>
              <a:ext uri="{FF2B5EF4-FFF2-40B4-BE49-F238E27FC236}">
                <a16:creationId xmlns:a16="http://schemas.microsoft.com/office/drawing/2014/main" id="{B0685843-8C08-B4C8-F7E5-0E9132D01484}"/>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C73CAFE5-4A5B-ABDF-619D-CAF98AD74A37}"/>
              </a:ext>
            </a:extLst>
          </p:cNvPr>
          <p:cNvSpPr>
            <a:spLocks noGrp="1"/>
          </p:cNvSpPr>
          <p:nvPr>
            <p:ph type="sldNum" sz="quarter" idx="12"/>
          </p:nvPr>
        </p:nvSpPr>
        <p:spPr/>
        <p:txBody>
          <a:bodyPr/>
          <a:lstStyle/>
          <a:p>
            <a:fld id="{23E2DD88-171D-4978-BAF0-C68E22292D0C}" type="slidenum">
              <a:rPr lang="lv-LV" smtClean="0"/>
              <a:t>‹#›</a:t>
            </a:fld>
            <a:endParaRPr lang="lv-LV"/>
          </a:p>
        </p:txBody>
      </p:sp>
    </p:spTree>
    <p:extLst>
      <p:ext uri="{BB962C8B-B14F-4D97-AF65-F5344CB8AC3E}">
        <p14:creationId xmlns:p14="http://schemas.microsoft.com/office/powerpoint/2010/main" val="59483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id="{49E4B388-1E4E-2D22-F003-30F8EAB58E54}"/>
              </a:ext>
            </a:extLst>
          </p:cNvPr>
          <p:cNvSpPr>
            <a:spLocks noGrp="1"/>
          </p:cNvSpPr>
          <p:nvPr>
            <p:ph type="title" orient="vert"/>
          </p:nvPr>
        </p:nvSpPr>
        <p:spPr>
          <a:xfrm>
            <a:off x="8724900" y="365125"/>
            <a:ext cx="2628900" cy="5811838"/>
          </a:xfrm>
        </p:spPr>
        <p:txBody>
          <a:bodyPr vert="eaVert"/>
          <a:lstStyle/>
          <a:p>
            <a:r>
              <a:rPr lang="lv-LV"/>
              <a:t>Rediģēt šablona virsraksta stilu</a:t>
            </a:r>
          </a:p>
        </p:txBody>
      </p:sp>
      <p:sp>
        <p:nvSpPr>
          <p:cNvPr id="3" name="Vertikāls teksta vietturis 2">
            <a:extLst>
              <a:ext uri="{FF2B5EF4-FFF2-40B4-BE49-F238E27FC236}">
                <a16:creationId xmlns:a16="http://schemas.microsoft.com/office/drawing/2014/main" id="{B88B3DCC-8258-9B35-2E45-4749C8A1D7AA}"/>
              </a:ext>
            </a:extLst>
          </p:cNvPr>
          <p:cNvSpPr>
            <a:spLocks noGrp="1"/>
          </p:cNvSpPr>
          <p:nvPr>
            <p:ph type="body" orient="vert" idx="1"/>
          </p:nvPr>
        </p:nvSpPr>
        <p:spPr>
          <a:xfrm>
            <a:off x="838200" y="365125"/>
            <a:ext cx="7734300" cy="5811838"/>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AC680FF9-6A69-99EA-D1F8-03C55172085D}"/>
              </a:ext>
            </a:extLst>
          </p:cNvPr>
          <p:cNvSpPr>
            <a:spLocks noGrp="1"/>
          </p:cNvSpPr>
          <p:nvPr>
            <p:ph type="dt" sz="half" idx="10"/>
          </p:nvPr>
        </p:nvSpPr>
        <p:spPr/>
        <p:txBody>
          <a:bodyPr/>
          <a:lstStyle/>
          <a:p>
            <a:fld id="{2CB03DC5-CD35-4D07-AAD3-2FAC1542587E}" type="datetimeFigureOut">
              <a:rPr lang="lv-LV" smtClean="0"/>
              <a:t>11.04.2024</a:t>
            </a:fld>
            <a:endParaRPr lang="lv-LV"/>
          </a:p>
        </p:txBody>
      </p:sp>
      <p:sp>
        <p:nvSpPr>
          <p:cNvPr id="5" name="Kājenes vietturis 4">
            <a:extLst>
              <a:ext uri="{FF2B5EF4-FFF2-40B4-BE49-F238E27FC236}">
                <a16:creationId xmlns:a16="http://schemas.microsoft.com/office/drawing/2014/main" id="{85A92385-42E7-AAC2-C5AC-9FCC8E7CC8AB}"/>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97AB49E3-CDBB-5061-ECCB-5886B666C4FB}"/>
              </a:ext>
            </a:extLst>
          </p:cNvPr>
          <p:cNvSpPr>
            <a:spLocks noGrp="1"/>
          </p:cNvSpPr>
          <p:nvPr>
            <p:ph type="sldNum" sz="quarter" idx="12"/>
          </p:nvPr>
        </p:nvSpPr>
        <p:spPr/>
        <p:txBody>
          <a:bodyPr/>
          <a:lstStyle/>
          <a:p>
            <a:fld id="{23E2DD88-171D-4978-BAF0-C68E22292D0C}" type="slidenum">
              <a:rPr lang="lv-LV" smtClean="0"/>
              <a:t>‹#›</a:t>
            </a:fld>
            <a:endParaRPr lang="lv-LV"/>
          </a:p>
        </p:txBody>
      </p:sp>
    </p:spTree>
    <p:extLst>
      <p:ext uri="{BB962C8B-B14F-4D97-AF65-F5344CB8AC3E}">
        <p14:creationId xmlns:p14="http://schemas.microsoft.com/office/powerpoint/2010/main" val="81279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F9291EF-E5EF-1661-BAF1-B16BC5834ED0}"/>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D28B958E-B698-0D62-9D99-C5981353EF08}"/>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29B038FB-6BC6-7383-44CE-4B43F277FBB8}"/>
              </a:ext>
            </a:extLst>
          </p:cNvPr>
          <p:cNvSpPr>
            <a:spLocks noGrp="1"/>
          </p:cNvSpPr>
          <p:nvPr>
            <p:ph type="dt" sz="half" idx="10"/>
          </p:nvPr>
        </p:nvSpPr>
        <p:spPr/>
        <p:txBody>
          <a:bodyPr/>
          <a:lstStyle/>
          <a:p>
            <a:fld id="{2CB03DC5-CD35-4D07-AAD3-2FAC1542587E}" type="datetimeFigureOut">
              <a:rPr lang="lv-LV" smtClean="0"/>
              <a:t>11.04.2024</a:t>
            </a:fld>
            <a:endParaRPr lang="lv-LV"/>
          </a:p>
        </p:txBody>
      </p:sp>
      <p:sp>
        <p:nvSpPr>
          <p:cNvPr id="5" name="Kājenes vietturis 4">
            <a:extLst>
              <a:ext uri="{FF2B5EF4-FFF2-40B4-BE49-F238E27FC236}">
                <a16:creationId xmlns:a16="http://schemas.microsoft.com/office/drawing/2014/main" id="{6D33BCEC-45F3-00CC-C987-D215744BE97F}"/>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3B0657FF-FA52-1E5D-8207-3ADC6B15E8A5}"/>
              </a:ext>
            </a:extLst>
          </p:cNvPr>
          <p:cNvSpPr>
            <a:spLocks noGrp="1"/>
          </p:cNvSpPr>
          <p:nvPr>
            <p:ph type="sldNum" sz="quarter" idx="12"/>
          </p:nvPr>
        </p:nvSpPr>
        <p:spPr/>
        <p:txBody>
          <a:bodyPr/>
          <a:lstStyle/>
          <a:p>
            <a:fld id="{23E2DD88-171D-4978-BAF0-C68E22292D0C}" type="slidenum">
              <a:rPr lang="lv-LV" smtClean="0"/>
              <a:t>‹#›</a:t>
            </a:fld>
            <a:endParaRPr lang="lv-LV"/>
          </a:p>
        </p:txBody>
      </p:sp>
    </p:spTree>
    <p:extLst>
      <p:ext uri="{BB962C8B-B14F-4D97-AF65-F5344CB8AC3E}">
        <p14:creationId xmlns:p14="http://schemas.microsoft.com/office/powerpoint/2010/main" val="2752183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CAE585B-7551-AFAB-CE6F-640B8123613B}"/>
              </a:ext>
            </a:extLst>
          </p:cNvPr>
          <p:cNvSpPr>
            <a:spLocks noGrp="1"/>
          </p:cNvSpPr>
          <p:nvPr>
            <p:ph type="title"/>
          </p:nvPr>
        </p:nvSpPr>
        <p:spPr>
          <a:xfrm>
            <a:off x="831850" y="1709738"/>
            <a:ext cx="10515600" cy="2852737"/>
          </a:xfrm>
        </p:spPr>
        <p:txBody>
          <a:bodyPr anchor="b"/>
          <a:lstStyle>
            <a:lvl1pPr>
              <a:defRPr sz="6000"/>
            </a:lvl1pPr>
          </a:lstStyle>
          <a:p>
            <a:r>
              <a:rPr lang="lv-LV"/>
              <a:t>Rediģēt šablona virsraksta stilu</a:t>
            </a:r>
          </a:p>
        </p:txBody>
      </p:sp>
      <p:sp>
        <p:nvSpPr>
          <p:cNvPr id="3" name="Teksta vietturis 2">
            <a:extLst>
              <a:ext uri="{FF2B5EF4-FFF2-40B4-BE49-F238E27FC236}">
                <a16:creationId xmlns:a16="http://schemas.microsoft.com/office/drawing/2014/main" id="{2132C7C0-4510-2CE0-D9B6-524D45C4EF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Noklikšķiniet, lai rediģētu šablona teksta stilus</a:t>
            </a:r>
          </a:p>
        </p:txBody>
      </p:sp>
      <p:sp>
        <p:nvSpPr>
          <p:cNvPr id="4" name="Datuma vietturis 3">
            <a:extLst>
              <a:ext uri="{FF2B5EF4-FFF2-40B4-BE49-F238E27FC236}">
                <a16:creationId xmlns:a16="http://schemas.microsoft.com/office/drawing/2014/main" id="{0B5F3ACE-052C-3F8E-39FA-3713700BFC1D}"/>
              </a:ext>
            </a:extLst>
          </p:cNvPr>
          <p:cNvSpPr>
            <a:spLocks noGrp="1"/>
          </p:cNvSpPr>
          <p:nvPr>
            <p:ph type="dt" sz="half" idx="10"/>
          </p:nvPr>
        </p:nvSpPr>
        <p:spPr/>
        <p:txBody>
          <a:bodyPr/>
          <a:lstStyle/>
          <a:p>
            <a:fld id="{2CB03DC5-CD35-4D07-AAD3-2FAC1542587E}" type="datetimeFigureOut">
              <a:rPr lang="lv-LV" smtClean="0"/>
              <a:t>11.04.2024</a:t>
            </a:fld>
            <a:endParaRPr lang="lv-LV"/>
          </a:p>
        </p:txBody>
      </p:sp>
      <p:sp>
        <p:nvSpPr>
          <p:cNvPr id="5" name="Kājenes vietturis 4">
            <a:extLst>
              <a:ext uri="{FF2B5EF4-FFF2-40B4-BE49-F238E27FC236}">
                <a16:creationId xmlns:a16="http://schemas.microsoft.com/office/drawing/2014/main" id="{30B9FB08-07F2-5BC2-7D2C-E96A46D4B088}"/>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AF4243E7-6C56-C20B-D1A7-C5E3F527B846}"/>
              </a:ext>
            </a:extLst>
          </p:cNvPr>
          <p:cNvSpPr>
            <a:spLocks noGrp="1"/>
          </p:cNvSpPr>
          <p:nvPr>
            <p:ph type="sldNum" sz="quarter" idx="12"/>
          </p:nvPr>
        </p:nvSpPr>
        <p:spPr/>
        <p:txBody>
          <a:bodyPr/>
          <a:lstStyle/>
          <a:p>
            <a:fld id="{23E2DD88-171D-4978-BAF0-C68E22292D0C}" type="slidenum">
              <a:rPr lang="lv-LV" smtClean="0"/>
              <a:t>‹#›</a:t>
            </a:fld>
            <a:endParaRPr lang="lv-LV"/>
          </a:p>
        </p:txBody>
      </p:sp>
    </p:spTree>
    <p:extLst>
      <p:ext uri="{BB962C8B-B14F-4D97-AF65-F5344CB8AC3E}">
        <p14:creationId xmlns:p14="http://schemas.microsoft.com/office/powerpoint/2010/main" val="2386221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7A75171-35EE-5E88-A154-E1AC79894C94}"/>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BBFD7E3A-C53E-C872-D0AD-99AFA6A942B1}"/>
              </a:ext>
            </a:extLst>
          </p:cNvPr>
          <p:cNvSpPr>
            <a:spLocks noGrp="1"/>
          </p:cNvSpPr>
          <p:nvPr>
            <p:ph sz="half" idx="1"/>
          </p:nvPr>
        </p:nvSpPr>
        <p:spPr>
          <a:xfrm>
            <a:off x="838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a:extLst>
              <a:ext uri="{FF2B5EF4-FFF2-40B4-BE49-F238E27FC236}">
                <a16:creationId xmlns:a16="http://schemas.microsoft.com/office/drawing/2014/main" id="{F6264A4D-12D2-2D74-4708-71904D2E2D42}"/>
              </a:ext>
            </a:extLst>
          </p:cNvPr>
          <p:cNvSpPr>
            <a:spLocks noGrp="1"/>
          </p:cNvSpPr>
          <p:nvPr>
            <p:ph sz="half" idx="2"/>
          </p:nvPr>
        </p:nvSpPr>
        <p:spPr>
          <a:xfrm>
            <a:off x="6172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a:extLst>
              <a:ext uri="{FF2B5EF4-FFF2-40B4-BE49-F238E27FC236}">
                <a16:creationId xmlns:a16="http://schemas.microsoft.com/office/drawing/2014/main" id="{6F393B1F-4991-5E20-AEBB-60C9769FC5AC}"/>
              </a:ext>
            </a:extLst>
          </p:cNvPr>
          <p:cNvSpPr>
            <a:spLocks noGrp="1"/>
          </p:cNvSpPr>
          <p:nvPr>
            <p:ph type="dt" sz="half" idx="10"/>
          </p:nvPr>
        </p:nvSpPr>
        <p:spPr/>
        <p:txBody>
          <a:bodyPr/>
          <a:lstStyle/>
          <a:p>
            <a:fld id="{2CB03DC5-CD35-4D07-AAD3-2FAC1542587E}" type="datetimeFigureOut">
              <a:rPr lang="lv-LV" smtClean="0"/>
              <a:t>11.04.2024</a:t>
            </a:fld>
            <a:endParaRPr lang="lv-LV"/>
          </a:p>
        </p:txBody>
      </p:sp>
      <p:sp>
        <p:nvSpPr>
          <p:cNvPr id="6" name="Kājenes vietturis 5">
            <a:extLst>
              <a:ext uri="{FF2B5EF4-FFF2-40B4-BE49-F238E27FC236}">
                <a16:creationId xmlns:a16="http://schemas.microsoft.com/office/drawing/2014/main" id="{10074C25-1649-AF86-9518-96219B7CFF3A}"/>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D653A888-E56B-D55C-A6C5-D1DDE3F74B15}"/>
              </a:ext>
            </a:extLst>
          </p:cNvPr>
          <p:cNvSpPr>
            <a:spLocks noGrp="1"/>
          </p:cNvSpPr>
          <p:nvPr>
            <p:ph type="sldNum" sz="quarter" idx="12"/>
          </p:nvPr>
        </p:nvSpPr>
        <p:spPr/>
        <p:txBody>
          <a:bodyPr/>
          <a:lstStyle/>
          <a:p>
            <a:fld id="{23E2DD88-171D-4978-BAF0-C68E22292D0C}" type="slidenum">
              <a:rPr lang="lv-LV" smtClean="0"/>
              <a:t>‹#›</a:t>
            </a:fld>
            <a:endParaRPr lang="lv-LV"/>
          </a:p>
        </p:txBody>
      </p:sp>
    </p:spTree>
    <p:extLst>
      <p:ext uri="{BB962C8B-B14F-4D97-AF65-F5344CB8AC3E}">
        <p14:creationId xmlns:p14="http://schemas.microsoft.com/office/powerpoint/2010/main" val="2995145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04C7F69-71D4-93AE-731D-E214BF170205}"/>
              </a:ext>
            </a:extLst>
          </p:cNvPr>
          <p:cNvSpPr>
            <a:spLocks noGrp="1"/>
          </p:cNvSpPr>
          <p:nvPr>
            <p:ph type="title"/>
          </p:nvPr>
        </p:nvSpPr>
        <p:spPr>
          <a:xfrm>
            <a:off x="839788" y="365125"/>
            <a:ext cx="10515600" cy="1325563"/>
          </a:xfrm>
        </p:spPr>
        <p:txBody>
          <a:bodyPr/>
          <a:lstStyle/>
          <a:p>
            <a:r>
              <a:rPr lang="lv-LV"/>
              <a:t>Rediģēt šablona virsraksta stilu</a:t>
            </a:r>
          </a:p>
        </p:txBody>
      </p:sp>
      <p:sp>
        <p:nvSpPr>
          <p:cNvPr id="3" name="Teksta vietturis 2">
            <a:extLst>
              <a:ext uri="{FF2B5EF4-FFF2-40B4-BE49-F238E27FC236}">
                <a16:creationId xmlns:a16="http://schemas.microsoft.com/office/drawing/2014/main" id="{67AD134B-F975-146C-F66A-6B32652BCE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Satura vietturis 3">
            <a:extLst>
              <a:ext uri="{FF2B5EF4-FFF2-40B4-BE49-F238E27FC236}">
                <a16:creationId xmlns:a16="http://schemas.microsoft.com/office/drawing/2014/main" id="{C725897B-D3FA-65A2-DD23-5569DEA0C82B}"/>
              </a:ext>
            </a:extLst>
          </p:cNvPr>
          <p:cNvSpPr>
            <a:spLocks noGrp="1"/>
          </p:cNvSpPr>
          <p:nvPr>
            <p:ph sz="half" idx="2"/>
          </p:nvPr>
        </p:nvSpPr>
        <p:spPr>
          <a:xfrm>
            <a:off x="839788" y="2505075"/>
            <a:ext cx="5157787"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a:extLst>
              <a:ext uri="{FF2B5EF4-FFF2-40B4-BE49-F238E27FC236}">
                <a16:creationId xmlns:a16="http://schemas.microsoft.com/office/drawing/2014/main" id="{8245EBC2-A8B2-B2AB-E5A5-066B3F54AE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Satura vietturis 5">
            <a:extLst>
              <a:ext uri="{FF2B5EF4-FFF2-40B4-BE49-F238E27FC236}">
                <a16:creationId xmlns:a16="http://schemas.microsoft.com/office/drawing/2014/main" id="{B520211A-7345-E66B-9DCA-CF1C5770F7C3}"/>
              </a:ext>
            </a:extLst>
          </p:cNvPr>
          <p:cNvSpPr>
            <a:spLocks noGrp="1"/>
          </p:cNvSpPr>
          <p:nvPr>
            <p:ph sz="quarter" idx="4"/>
          </p:nvPr>
        </p:nvSpPr>
        <p:spPr>
          <a:xfrm>
            <a:off x="6172200" y="2505075"/>
            <a:ext cx="5183188"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a:extLst>
              <a:ext uri="{FF2B5EF4-FFF2-40B4-BE49-F238E27FC236}">
                <a16:creationId xmlns:a16="http://schemas.microsoft.com/office/drawing/2014/main" id="{EB4AF5BA-5AF3-FBE8-7C6D-BF6EB8F7506C}"/>
              </a:ext>
            </a:extLst>
          </p:cNvPr>
          <p:cNvSpPr>
            <a:spLocks noGrp="1"/>
          </p:cNvSpPr>
          <p:nvPr>
            <p:ph type="dt" sz="half" idx="10"/>
          </p:nvPr>
        </p:nvSpPr>
        <p:spPr/>
        <p:txBody>
          <a:bodyPr/>
          <a:lstStyle/>
          <a:p>
            <a:fld id="{2CB03DC5-CD35-4D07-AAD3-2FAC1542587E}" type="datetimeFigureOut">
              <a:rPr lang="lv-LV" smtClean="0"/>
              <a:t>11.04.2024</a:t>
            </a:fld>
            <a:endParaRPr lang="lv-LV"/>
          </a:p>
        </p:txBody>
      </p:sp>
      <p:sp>
        <p:nvSpPr>
          <p:cNvPr id="8" name="Kājenes vietturis 7">
            <a:extLst>
              <a:ext uri="{FF2B5EF4-FFF2-40B4-BE49-F238E27FC236}">
                <a16:creationId xmlns:a16="http://schemas.microsoft.com/office/drawing/2014/main" id="{CD02E169-FE80-44CD-8319-03EA7F913D2B}"/>
              </a:ext>
            </a:extLst>
          </p:cNvPr>
          <p:cNvSpPr>
            <a:spLocks noGrp="1"/>
          </p:cNvSpPr>
          <p:nvPr>
            <p:ph type="ftr" sz="quarter" idx="11"/>
          </p:nvPr>
        </p:nvSpPr>
        <p:spPr/>
        <p:txBody>
          <a:bodyPr/>
          <a:lstStyle/>
          <a:p>
            <a:endParaRPr lang="lv-LV"/>
          </a:p>
        </p:txBody>
      </p:sp>
      <p:sp>
        <p:nvSpPr>
          <p:cNvPr id="9" name="Slaida numura vietturis 8">
            <a:extLst>
              <a:ext uri="{FF2B5EF4-FFF2-40B4-BE49-F238E27FC236}">
                <a16:creationId xmlns:a16="http://schemas.microsoft.com/office/drawing/2014/main" id="{C3838830-1114-8DD2-32CA-59201C6F4A43}"/>
              </a:ext>
            </a:extLst>
          </p:cNvPr>
          <p:cNvSpPr>
            <a:spLocks noGrp="1"/>
          </p:cNvSpPr>
          <p:nvPr>
            <p:ph type="sldNum" sz="quarter" idx="12"/>
          </p:nvPr>
        </p:nvSpPr>
        <p:spPr/>
        <p:txBody>
          <a:bodyPr/>
          <a:lstStyle/>
          <a:p>
            <a:fld id="{23E2DD88-171D-4978-BAF0-C68E22292D0C}" type="slidenum">
              <a:rPr lang="lv-LV" smtClean="0"/>
              <a:t>‹#›</a:t>
            </a:fld>
            <a:endParaRPr lang="lv-LV"/>
          </a:p>
        </p:txBody>
      </p:sp>
    </p:spTree>
    <p:extLst>
      <p:ext uri="{BB962C8B-B14F-4D97-AF65-F5344CB8AC3E}">
        <p14:creationId xmlns:p14="http://schemas.microsoft.com/office/powerpoint/2010/main" val="1447672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D9CA664-F3B5-2840-BE4C-E0CD314B4F06}"/>
              </a:ext>
            </a:extLst>
          </p:cNvPr>
          <p:cNvSpPr>
            <a:spLocks noGrp="1"/>
          </p:cNvSpPr>
          <p:nvPr>
            <p:ph type="title"/>
          </p:nvPr>
        </p:nvSpPr>
        <p:spPr/>
        <p:txBody>
          <a:bodyPr/>
          <a:lstStyle/>
          <a:p>
            <a:r>
              <a:rPr lang="lv-LV"/>
              <a:t>Rediģēt šablona virsraksta stilu</a:t>
            </a:r>
          </a:p>
        </p:txBody>
      </p:sp>
      <p:sp>
        <p:nvSpPr>
          <p:cNvPr id="3" name="Datuma vietturis 2">
            <a:extLst>
              <a:ext uri="{FF2B5EF4-FFF2-40B4-BE49-F238E27FC236}">
                <a16:creationId xmlns:a16="http://schemas.microsoft.com/office/drawing/2014/main" id="{3E92F863-348D-CFC6-EC02-84EAA82BEE71}"/>
              </a:ext>
            </a:extLst>
          </p:cNvPr>
          <p:cNvSpPr>
            <a:spLocks noGrp="1"/>
          </p:cNvSpPr>
          <p:nvPr>
            <p:ph type="dt" sz="half" idx="10"/>
          </p:nvPr>
        </p:nvSpPr>
        <p:spPr/>
        <p:txBody>
          <a:bodyPr/>
          <a:lstStyle/>
          <a:p>
            <a:fld id="{2CB03DC5-CD35-4D07-AAD3-2FAC1542587E}" type="datetimeFigureOut">
              <a:rPr lang="lv-LV" smtClean="0"/>
              <a:t>11.04.2024</a:t>
            </a:fld>
            <a:endParaRPr lang="lv-LV"/>
          </a:p>
        </p:txBody>
      </p:sp>
      <p:sp>
        <p:nvSpPr>
          <p:cNvPr id="4" name="Kājenes vietturis 3">
            <a:extLst>
              <a:ext uri="{FF2B5EF4-FFF2-40B4-BE49-F238E27FC236}">
                <a16:creationId xmlns:a16="http://schemas.microsoft.com/office/drawing/2014/main" id="{07C058D4-7D00-BB00-8444-7C45CF959B1D}"/>
              </a:ext>
            </a:extLst>
          </p:cNvPr>
          <p:cNvSpPr>
            <a:spLocks noGrp="1"/>
          </p:cNvSpPr>
          <p:nvPr>
            <p:ph type="ftr" sz="quarter" idx="11"/>
          </p:nvPr>
        </p:nvSpPr>
        <p:spPr/>
        <p:txBody>
          <a:bodyPr/>
          <a:lstStyle/>
          <a:p>
            <a:endParaRPr lang="lv-LV"/>
          </a:p>
        </p:txBody>
      </p:sp>
      <p:sp>
        <p:nvSpPr>
          <p:cNvPr id="5" name="Slaida numura vietturis 4">
            <a:extLst>
              <a:ext uri="{FF2B5EF4-FFF2-40B4-BE49-F238E27FC236}">
                <a16:creationId xmlns:a16="http://schemas.microsoft.com/office/drawing/2014/main" id="{D6758FC3-86F6-4B1C-E4B8-7558F251F21B}"/>
              </a:ext>
            </a:extLst>
          </p:cNvPr>
          <p:cNvSpPr>
            <a:spLocks noGrp="1"/>
          </p:cNvSpPr>
          <p:nvPr>
            <p:ph type="sldNum" sz="quarter" idx="12"/>
          </p:nvPr>
        </p:nvSpPr>
        <p:spPr/>
        <p:txBody>
          <a:bodyPr/>
          <a:lstStyle/>
          <a:p>
            <a:fld id="{23E2DD88-171D-4978-BAF0-C68E22292D0C}" type="slidenum">
              <a:rPr lang="lv-LV" smtClean="0"/>
              <a:t>‹#›</a:t>
            </a:fld>
            <a:endParaRPr lang="lv-LV"/>
          </a:p>
        </p:txBody>
      </p:sp>
    </p:spTree>
    <p:extLst>
      <p:ext uri="{BB962C8B-B14F-4D97-AF65-F5344CB8AC3E}">
        <p14:creationId xmlns:p14="http://schemas.microsoft.com/office/powerpoint/2010/main" val="3039521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38AE7C86-E368-05B3-523E-EDDABDEC4268}"/>
              </a:ext>
            </a:extLst>
          </p:cNvPr>
          <p:cNvSpPr>
            <a:spLocks noGrp="1"/>
          </p:cNvSpPr>
          <p:nvPr>
            <p:ph type="dt" sz="half" idx="10"/>
          </p:nvPr>
        </p:nvSpPr>
        <p:spPr/>
        <p:txBody>
          <a:bodyPr/>
          <a:lstStyle/>
          <a:p>
            <a:fld id="{2CB03DC5-CD35-4D07-AAD3-2FAC1542587E}" type="datetimeFigureOut">
              <a:rPr lang="lv-LV" smtClean="0"/>
              <a:t>11.04.2024</a:t>
            </a:fld>
            <a:endParaRPr lang="lv-LV"/>
          </a:p>
        </p:txBody>
      </p:sp>
      <p:sp>
        <p:nvSpPr>
          <p:cNvPr id="3" name="Kājenes vietturis 2">
            <a:extLst>
              <a:ext uri="{FF2B5EF4-FFF2-40B4-BE49-F238E27FC236}">
                <a16:creationId xmlns:a16="http://schemas.microsoft.com/office/drawing/2014/main" id="{6CFF1E02-E4BB-CE57-D1F5-3DA3A0E28DEE}"/>
              </a:ext>
            </a:extLst>
          </p:cNvPr>
          <p:cNvSpPr>
            <a:spLocks noGrp="1"/>
          </p:cNvSpPr>
          <p:nvPr>
            <p:ph type="ftr" sz="quarter" idx="11"/>
          </p:nvPr>
        </p:nvSpPr>
        <p:spPr/>
        <p:txBody>
          <a:bodyPr/>
          <a:lstStyle/>
          <a:p>
            <a:endParaRPr lang="lv-LV"/>
          </a:p>
        </p:txBody>
      </p:sp>
      <p:sp>
        <p:nvSpPr>
          <p:cNvPr id="4" name="Slaida numura vietturis 3">
            <a:extLst>
              <a:ext uri="{FF2B5EF4-FFF2-40B4-BE49-F238E27FC236}">
                <a16:creationId xmlns:a16="http://schemas.microsoft.com/office/drawing/2014/main" id="{4F721C24-3CB0-4DB8-4705-DD94C5199BA7}"/>
              </a:ext>
            </a:extLst>
          </p:cNvPr>
          <p:cNvSpPr>
            <a:spLocks noGrp="1"/>
          </p:cNvSpPr>
          <p:nvPr>
            <p:ph type="sldNum" sz="quarter" idx="12"/>
          </p:nvPr>
        </p:nvSpPr>
        <p:spPr/>
        <p:txBody>
          <a:bodyPr/>
          <a:lstStyle/>
          <a:p>
            <a:fld id="{23E2DD88-171D-4978-BAF0-C68E22292D0C}" type="slidenum">
              <a:rPr lang="lv-LV" smtClean="0"/>
              <a:t>‹#›</a:t>
            </a:fld>
            <a:endParaRPr lang="lv-LV"/>
          </a:p>
        </p:txBody>
      </p:sp>
    </p:spTree>
    <p:extLst>
      <p:ext uri="{BB962C8B-B14F-4D97-AF65-F5344CB8AC3E}">
        <p14:creationId xmlns:p14="http://schemas.microsoft.com/office/powerpoint/2010/main" val="161345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4ED24EF-2A2F-A9AC-A8F1-686D6B14CFD3}"/>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Satura vietturis 2">
            <a:extLst>
              <a:ext uri="{FF2B5EF4-FFF2-40B4-BE49-F238E27FC236}">
                <a16:creationId xmlns:a16="http://schemas.microsoft.com/office/drawing/2014/main" id="{42650BA3-C2E1-29BF-C286-EFD28A53F5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a:extLst>
              <a:ext uri="{FF2B5EF4-FFF2-40B4-BE49-F238E27FC236}">
                <a16:creationId xmlns:a16="http://schemas.microsoft.com/office/drawing/2014/main" id="{65742BF6-E4CF-873E-2744-6E0A390A07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F0BB3244-1D7E-DDDC-7FF4-6254207E8FE3}"/>
              </a:ext>
            </a:extLst>
          </p:cNvPr>
          <p:cNvSpPr>
            <a:spLocks noGrp="1"/>
          </p:cNvSpPr>
          <p:nvPr>
            <p:ph type="dt" sz="half" idx="10"/>
          </p:nvPr>
        </p:nvSpPr>
        <p:spPr/>
        <p:txBody>
          <a:bodyPr/>
          <a:lstStyle/>
          <a:p>
            <a:fld id="{2CB03DC5-CD35-4D07-AAD3-2FAC1542587E}" type="datetimeFigureOut">
              <a:rPr lang="lv-LV" smtClean="0"/>
              <a:t>11.04.2024</a:t>
            </a:fld>
            <a:endParaRPr lang="lv-LV"/>
          </a:p>
        </p:txBody>
      </p:sp>
      <p:sp>
        <p:nvSpPr>
          <p:cNvPr id="6" name="Kājenes vietturis 5">
            <a:extLst>
              <a:ext uri="{FF2B5EF4-FFF2-40B4-BE49-F238E27FC236}">
                <a16:creationId xmlns:a16="http://schemas.microsoft.com/office/drawing/2014/main" id="{87688C97-4608-970E-F69A-FE6AF47A3AD5}"/>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3CCAECEE-33B4-C09E-18CA-62E5B5BF777D}"/>
              </a:ext>
            </a:extLst>
          </p:cNvPr>
          <p:cNvSpPr>
            <a:spLocks noGrp="1"/>
          </p:cNvSpPr>
          <p:nvPr>
            <p:ph type="sldNum" sz="quarter" idx="12"/>
          </p:nvPr>
        </p:nvSpPr>
        <p:spPr/>
        <p:txBody>
          <a:bodyPr/>
          <a:lstStyle/>
          <a:p>
            <a:fld id="{23E2DD88-171D-4978-BAF0-C68E22292D0C}" type="slidenum">
              <a:rPr lang="lv-LV" smtClean="0"/>
              <a:t>‹#›</a:t>
            </a:fld>
            <a:endParaRPr lang="lv-LV"/>
          </a:p>
        </p:txBody>
      </p:sp>
    </p:spTree>
    <p:extLst>
      <p:ext uri="{BB962C8B-B14F-4D97-AF65-F5344CB8AC3E}">
        <p14:creationId xmlns:p14="http://schemas.microsoft.com/office/powerpoint/2010/main" val="280203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076A5FF-438D-F8FC-6B8A-9B1395F1873F}"/>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Attēla vietturis 2">
            <a:extLst>
              <a:ext uri="{FF2B5EF4-FFF2-40B4-BE49-F238E27FC236}">
                <a16:creationId xmlns:a16="http://schemas.microsoft.com/office/drawing/2014/main" id="{D3D3FDB7-4839-9CE4-291C-9ED2C28F96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ksta vietturis 3">
            <a:extLst>
              <a:ext uri="{FF2B5EF4-FFF2-40B4-BE49-F238E27FC236}">
                <a16:creationId xmlns:a16="http://schemas.microsoft.com/office/drawing/2014/main" id="{B67BDF68-16AC-315F-F2B1-D38606D26F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B885686D-E0F2-EB48-F3DA-E79FC80B74B8}"/>
              </a:ext>
            </a:extLst>
          </p:cNvPr>
          <p:cNvSpPr>
            <a:spLocks noGrp="1"/>
          </p:cNvSpPr>
          <p:nvPr>
            <p:ph type="dt" sz="half" idx="10"/>
          </p:nvPr>
        </p:nvSpPr>
        <p:spPr/>
        <p:txBody>
          <a:bodyPr/>
          <a:lstStyle/>
          <a:p>
            <a:fld id="{2CB03DC5-CD35-4D07-AAD3-2FAC1542587E}" type="datetimeFigureOut">
              <a:rPr lang="lv-LV" smtClean="0"/>
              <a:t>11.04.2024</a:t>
            </a:fld>
            <a:endParaRPr lang="lv-LV"/>
          </a:p>
        </p:txBody>
      </p:sp>
      <p:sp>
        <p:nvSpPr>
          <p:cNvPr id="6" name="Kājenes vietturis 5">
            <a:extLst>
              <a:ext uri="{FF2B5EF4-FFF2-40B4-BE49-F238E27FC236}">
                <a16:creationId xmlns:a16="http://schemas.microsoft.com/office/drawing/2014/main" id="{E9FC4C09-4050-751D-E483-466489DDA6E7}"/>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B532806E-DB1A-3C9D-AFB0-B0CD5F7D023A}"/>
              </a:ext>
            </a:extLst>
          </p:cNvPr>
          <p:cNvSpPr>
            <a:spLocks noGrp="1"/>
          </p:cNvSpPr>
          <p:nvPr>
            <p:ph type="sldNum" sz="quarter" idx="12"/>
          </p:nvPr>
        </p:nvSpPr>
        <p:spPr/>
        <p:txBody>
          <a:bodyPr/>
          <a:lstStyle/>
          <a:p>
            <a:fld id="{23E2DD88-171D-4978-BAF0-C68E22292D0C}" type="slidenum">
              <a:rPr lang="lv-LV" smtClean="0"/>
              <a:t>‹#›</a:t>
            </a:fld>
            <a:endParaRPr lang="lv-LV"/>
          </a:p>
        </p:txBody>
      </p:sp>
    </p:spTree>
    <p:extLst>
      <p:ext uri="{BB962C8B-B14F-4D97-AF65-F5344CB8AC3E}">
        <p14:creationId xmlns:p14="http://schemas.microsoft.com/office/powerpoint/2010/main" val="141258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9FB80C75-0EA4-3596-8C3E-195F6A8BBC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a:extLst>
              <a:ext uri="{FF2B5EF4-FFF2-40B4-BE49-F238E27FC236}">
                <a16:creationId xmlns:a16="http://schemas.microsoft.com/office/drawing/2014/main" id="{42B18821-EBD3-5E39-175A-4AB1046177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619EAFF3-2BDC-023D-699D-051533F04D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03DC5-CD35-4D07-AAD3-2FAC1542587E}" type="datetimeFigureOut">
              <a:rPr lang="lv-LV" smtClean="0"/>
              <a:t>11.04.2024</a:t>
            </a:fld>
            <a:endParaRPr lang="lv-LV"/>
          </a:p>
        </p:txBody>
      </p:sp>
      <p:sp>
        <p:nvSpPr>
          <p:cNvPr id="5" name="Kājenes vietturis 4">
            <a:extLst>
              <a:ext uri="{FF2B5EF4-FFF2-40B4-BE49-F238E27FC236}">
                <a16:creationId xmlns:a16="http://schemas.microsoft.com/office/drawing/2014/main" id="{8CAF4D65-CD3B-7F73-59F5-E19CA05A50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aida numura vietturis 5">
            <a:extLst>
              <a:ext uri="{FF2B5EF4-FFF2-40B4-BE49-F238E27FC236}">
                <a16:creationId xmlns:a16="http://schemas.microsoft.com/office/drawing/2014/main" id="{036955B0-B059-40BC-A72C-6C94B9C5CA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2DD88-171D-4978-BAF0-C68E22292D0C}" type="slidenum">
              <a:rPr lang="lv-LV" smtClean="0"/>
              <a:t>‹#›</a:t>
            </a:fld>
            <a:endParaRPr lang="lv-LV"/>
          </a:p>
        </p:txBody>
      </p:sp>
    </p:spTree>
    <p:extLst>
      <p:ext uri="{BB962C8B-B14F-4D97-AF65-F5344CB8AC3E}">
        <p14:creationId xmlns:p14="http://schemas.microsoft.com/office/powerpoint/2010/main" val="1012503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1.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png"/><Relationship Id="rId4" Type="http://schemas.openxmlformats.org/officeDocument/2006/relationships/image" Target="../media/image1.jp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g"/></Relationships>
</file>

<file path=ppt/slides/_rels/slide4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jpg"/><Relationship Id="rId7"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2.png"/><Relationship Id="rId9"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4.jpeg"/><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aisnstūris 16">
            <a:extLst>
              <a:ext uri="{FF2B5EF4-FFF2-40B4-BE49-F238E27FC236}">
                <a16:creationId xmlns:a16="http://schemas.microsoft.com/office/drawing/2014/main" id="{D4DB069E-871F-466B-4864-55E80FA63762}"/>
              </a:ext>
            </a:extLst>
          </p:cNvPr>
          <p:cNvSpPr/>
          <p:nvPr/>
        </p:nvSpPr>
        <p:spPr>
          <a:xfrm>
            <a:off x="8636000" y="6282009"/>
            <a:ext cx="2406248" cy="379723"/>
          </a:xfrm>
          <a:prstGeom prst="rect">
            <a:avLst/>
          </a:prstGeom>
          <a:solidFill>
            <a:srgbClr val="FFFFF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aisnleņķa trīsstūris 8">
            <a:extLst>
              <a:ext uri="{FF2B5EF4-FFF2-40B4-BE49-F238E27FC236}">
                <a16:creationId xmlns:a16="http://schemas.microsoft.com/office/drawing/2014/main" id="{9E765164-8DCB-5655-A814-00C536BA4B7E}"/>
              </a:ext>
            </a:extLst>
          </p:cNvPr>
          <p:cNvSpPr/>
          <p:nvPr/>
        </p:nvSpPr>
        <p:spPr>
          <a:xfrm rot="5400000">
            <a:off x="-9379" y="-806548"/>
            <a:ext cx="11624605" cy="11605849"/>
          </a:xfrm>
          <a:prstGeom prst="rtTriangle">
            <a:avLst/>
          </a:prstGeom>
          <a:solidFill>
            <a:srgbClr val="7595AE"/>
          </a:solidFill>
          <a:ln>
            <a:solidFill>
              <a:srgbClr val="75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893F7C02-7A70-038A-2045-D6145B05E319}"/>
              </a:ext>
            </a:extLst>
          </p:cNvPr>
          <p:cNvSpPr>
            <a:spLocks noGrp="1"/>
          </p:cNvSpPr>
          <p:nvPr>
            <p:ph type="ctrTitle"/>
          </p:nvPr>
        </p:nvSpPr>
        <p:spPr>
          <a:xfrm>
            <a:off x="761047" y="879891"/>
            <a:ext cx="8529881" cy="1572419"/>
          </a:xfrm>
        </p:spPr>
        <p:txBody>
          <a:bodyPr>
            <a:noAutofit/>
          </a:bodyPr>
          <a:lstStyle/>
          <a:p>
            <a:pPr algn="l"/>
            <a:r>
              <a:rPr lang="lv-LV" sz="4400" b="1" dirty="0">
                <a:solidFill>
                  <a:schemeClr val="bg1"/>
                </a:solidFill>
                <a:latin typeface="Arial Narrow" panose="020B0606020202030204" pitchFamily="34" charset="0"/>
                <a:ea typeface="Artifakt Element Book" panose="020B0503050000020004" pitchFamily="34" charset="0"/>
                <a:cs typeface="Simplex" panose="00000400000000000000" pitchFamily="2" charset="0"/>
              </a:rPr>
              <a:t>Ādažu novada ainavu tematiskais  plānojums</a:t>
            </a:r>
          </a:p>
        </p:txBody>
      </p:sp>
      <p:sp>
        <p:nvSpPr>
          <p:cNvPr id="3" name="Apakšvirsraksts 2">
            <a:extLst>
              <a:ext uri="{FF2B5EF4-FFF2-40B4-BE49-F238E27FC236}">
                <a16:creationId xmlns:a16="http://schemas.microsoft.com/office/drawing/2014/main" id="{34A57CE1-DDA3-775D-6D95-935C55B428C1}"/>
              </a:ext>
            </a:extLst>
          </p:cNvPr>
          <p:cNvSpPr>
            <a:spLocks noGrp="1"/>
          </p:cNvSpPr>
          <p:nvPr>
            <p:ph type="subTitle" idx="1"/>
          </p:nvPr>
        </p:nvSpPr>
        <p:spPr>
          <a:xfrm>
            <a:off x="761048" y="2844567"/>
            <a:ext cx="5903912" cy="1655762"/>
          </a:xfrm>
        </p:spPr>
        <p:txBody>
          <a:bodyPr>
            <a:normAutofit/>
          </a:bodyPr>
          <a:lstStyle/>
          <a:p>
            <a:pPr algn="l"/>
            <a:r>
              <a:rPr lang="lv-LV" sz="2800" dirty="0">
                <a:solidFill>
                  <a:schemeClr val="bg1"/>
                </a:solidFill>
                <a:latin typeface="Arial Narrow" panose="020B0606020202030204" pitchFamily="34" charset="0"/>
              </a:rPr>
              <a:t>1. redakcija. Sabiedriskā apspriešana.</a:t>
            </a:r>
          </a:p>
        </p:txBody>
      </p:sp>
      <p:pic>
        <p:nvPicPr>
          <p:cNvPr id="11" name="Satura vietturis 8">
            <a:extLst>
              <a:ext uri="{FF2B5EF4-FFF2-40B4-BE49-F238E27FC236}">
                <a16:creationId xmlns:a16="http://schemas.microsoft.com/office/drawing/2014/main" id="{7FEA2628-5A2E-DBA7-41FB-B6B8D391B50F}"/>
              </a:ext>
            </a:extLst>
          </p:cNvPr>
          <p:cNvPicPr>
            <a:picLocks noChangeAspect="1"/>
          </p:cNvPicPr>
          <p:nvPr/>
        </p:nvPicPr>
        <p:blipFill rotWithShape="1">
          <a:blip r:embed="rId2">
            <a:extLst>
              <a:ext uri="{28A0092B-C50C-407E-A947-70E740481C1C}">
                <a14:useLocalDpi xmlns:a14="http://schemas.microsoft.com/office/drawing/2010/main" val="0"/>
              </a:ext>
            </a:extLst>
          </a:blip>
          <a:srcRect l="3976" t="78876" r="87340" b="6151"/>
          <a:stretch/>
        </p:blipFill>
        <p:spPr>
          <a:xfrm>
            <a:off x="11042248" y="5722497"/>
            <a:ext cx="957665" cy="946592"/>
          </a:xfrm>
          <a:prstGeom prst="rect">
            <a:avLst/>
          </a:prstGeom>
        </p:spPr>
      </p:pic>
      <p:sp>
        <p:nvSpPr>
          <p:cNvPr id="12" name="Apakšvirsraksts 2">
            <a:extLst>
              <a:ext uri="{FF2B5EF4-FFF2-40B4-BE49-F238E27FC236}">
                <a16:creationId xmlns:a16="http://schemas.microsoft.com/office/drawing/2014/main" id="{BF69037F-2947-4FB0-A5D1-723D1FDD4F05}"/>
              </a:ext>
            </a:extLst>
          </p:cNvPr>
          <p:cNvSpPr txBox="1">
            <a:spLocks/>
          </p:cNvSpPr>
          <p:nvPr/>
        </p:nvSpPr>
        <p:spPr>
          <a:xfrm>
            <a:off x="3921888" y="6289365"/>
            <a:ext cx="7120360" cy="3797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lv-LV" sz="2000" dirty="0">
                <a:latin typeface="Gotham"/>
              </a:rPr>
              <a:t>11.04.2024.</a:t>
            </a:r>
          </a:p>
        </p:txBody>
      </p:sp>
      <p:sp>
        <p:nvSpPr>
          <p:cNvPr id="19" name="Taisnstūris 18">
            <a:extLst>
              <a:ext uri="{FF2B5EF4-FFF2-40B4-BE49-F238E27FC236}">
                <a16:creationId xmlns:a16="http://schemas.microsoft.com/office/drawing/2014/main" id="{943A751D-8CFD-11E8-6071-EF84D3737D83}"/>
              </a:ext>
            </a:extLst>
          </p:cNvPr>
          <p:cNvSpPr/>
          <p:nvPr/>
        </p:nvSpPr>
        <p:spPr>
          <a:xfrm>
            <a:off x="0" y="2604538"/>
            <a:ext cx="5842000" cy="57382"/>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4" name="Attēls 3">
            <a:extLst>
              <a:ext uri="{FF2B5EF4-FFF2-40B4-BE49-F238E27FC236}">
                <a16:creationId xmlns:a16="http://schemas.microsoft.com/office/drawing/2014/main" id="{CF13D914-AD88-DE12-7603-290EC5A72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854" y="188911"/>
            <a:ext cx="1217151" cy="690980"/>
          </a:xfrm>
          <a:prstGeom prst="rect">
            <a:avLst/>
          </a:prstGeom>
        </p:spPr>
      </p:pic>
    </p:spTree>
    <p:extLst>
      <p:ext uri="{BB962C8B-B14F-4D97-AF65-F5344CB8AC3E}">
        <p14:creationId xmlns:p14="http://schemas.microsoft.com/office/powerpoint/2010/main" val="1747411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1" y="3123488"/>
            <a:ext cx="8597153"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487487" y="2728154"/>
            <a:ext cx="7214553"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4000" b="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PUBLISKĀS ĀRTELPAS ATTĪSTĪBA</a:t>
            </a:r>
          </a:p>
        </p:txBody>
      </p:sp>
    </p:spTree>
    <p:extLst>
      <p:ext uri="{BB962C8B-B14F-4D97-AF65-F5344CB8AC3E}">
        <p14:creationId xmlns:p14="http://schemas.microsoft.com/office/powerpoint/2010/main" val="2619077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a:extLst>
              <a:ext uri="{FF2B5EF4-FFF2-40B4-BE49-F238E27FC236}">
                <a16:creationId xmlns:a16="http://schemas.microsoft.com/office/drawing/2014/main" id="{B9982956-B132-CF0A-B685-7B58F65D7FEA}"/>
              </a:ext>
            </a:extLst>
          </p:cNvPr>
          <p:cNvSpPr/>
          <p:nvPr/>
        </p:nvSpPr>
        <p:spPr>
          <a:xfrm>
            <a:off x="1274601" y="3146522"/>
            <a:ext cx="4339119" cy="558377"/>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solidFill>
                  <a:schemeClr val="tx2">
                    <a:lumMod val="75000"/>
                  </a:schemeClr>
                </a:solidFill>
                <a:latin typeface="Arial Narrow" panose="020B0606020202030204" pitchFamily="34" charset="0"/>
              </a:rPr>
              <a:t>Labiekārtota </a:t>
            </a:r>
            <a:r>
              <a:rPr lang="lv-LV" dirty="0" err="1">
                <a:solidFill>
                  <a:schemeClr val="tx2">
                    <a:lumMod val="75000"/>
                  </a:schemeClr>
                </a:solidFill>
                <a:latin typeface="Arial Narrow" panose="020B0606020202030204" pitchFamily="34" charset="0"/>
              </a:rPr>
              <a:t>ārtelpa</a:t>
            </a:r>
            <a:endParaRPr lang="lv-LV" dirty="0">
              <a:solidFill>
                <a:schemeClr val="tx2">
                  <a:lumMod val="75000"/>
                </a:schemeClr>
              </a:solidFill>
              <a:latin typeface="Arial Narrow" panose="020B0606020202030204" pitchFamily="34" charset="0"/>
            </a:endParaRPr>
          </a:p>
        </p:txBody>
      </p:sp>
      <p:sp>
        <p:nvSpPr>
          <p:cNvPr id="4" name="Taisnstūris 3">
            <a:extLst>
              <a:ext uri="{FF2B5EF4-FFF2-40B4-BE49-F238E27FC236}">
                <a16:creationId xmlns:a16="http://schemas.microsoft.com/office/drawing/2014/main" id="{C9FF8D1A-A06A-C9B2-55D5-54754D83B2DA}"/>
              </a:ext>
            </a:extLst>
          </p:cNvPr>
          <p:cNvSpPr/>
          <p:nvPr/>
        </p:nvSpPr>
        <p:spPr>
          <a:xfrm>
            <a:off x="1274601" y="3885739"/>
            <a:ext cx="4339119" cy="558377"/>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err="1">
                <a:solidFill>
                  <a:schemeClr val="tx2">
                    <a:lumMod val="75000"/>
                  </a:schemeClr>
                </a:solidFill>
                <a:latin typeface="Arial Narrow" panose="020B0606020202030204" pitchFamily="34" charset="0"/>
              </a:rPr>
              <a:t>Ārtelpa</a:t>
            </a:r>
            <a:r>
              <a:rPr lang="lv-LV" dirty="0">
                <a:solidFill>
                  <a:schemeClr val="tx2">
                    <a:lumMod val="75000"/>
                  </a:schemeClr>
                </a:solidFill>
                <a:latin typeface="Arial Narrow" panose="020B0606020202030204" pitchFamily="34" charset="0"/>
              </a:rPr>
              <a:t> bez labiekārtojuma</a:t>
            </a:r>
          </a:p>
        </p:txBody>
      </p:sp>
      <p:sp>
        <p:nvSpPr>
          <p:cNvPr id="6" name="Taisnstūris 5">
            <a:extLst>
              <a:ext uri="{FF2B5EF4-FFF2-40B4-BE49-F238E27FC236}">
                <a16:creationId xmlns:a16="http://schemas.microsoft.com/office/drawing/2014/main" id="{4CEC543E-23BB-E34B-0C38-3AB479C36D84}"/>
              </a:ext>
            </a:extLst>
          </p:cNvPr>
          <p:cNvSpPr/>
          <p:nvPr/>
        </p:nvSpPr>
        <p:spPr>
          <a:xfrm>
            <a:off x="1274601" y="4624956"/>
            <a:ext cx="4339119" cy="558377"/>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solidFill>
                  <a:schemeClr val="tx2">
                    <a:lumMod val="75000"/>
                  </a:schemeClr>
                </a:solidFill>
                <a:latin typeface="Arial Narrow" panose="020B0606020202030204" pitchFamily="34" charset="0"/>
              </a:rPr>
              <a:t>Ūdens telpas publiskā izmantošana</a:t>
            </a:r>
          </a:p>
        </p:txBody>
      </p:sp>
      <p:cxnSp>
        <p:nvCxnSpPr>
          <p:cNvPr id="5" name="Taisns bultveida savienotājs 4">
            <a:extLst>
              <a:ext uri="{FF2B5EF4-FFF2-40B4-BE49-F238E27FC236}">
                <a16:creationId xmlns:a16="http://schemas.microsoft.com/office/drawing/2014/main" id="{ECC9B434-E740-F797-DD6C-48E0F566D669}"/>
              </a:ext>
            </a:extLst>
          </p:cNvPr>
          <p:cNvCxnSpPr>
            <a:cxnSpLocks/>
          </p:cNvCxnSpPr>
          <p:nvPr/>
        </p:nvCxnSpPr>
        <p:spPr>
          <a:xfrm>
            <a:off x="1691554" y="2541893"/>
            <a:ext cx="0" cy="3032998"/>
          </a:xfrm>
          <a:prstGeom prst="straightConnector1">
            <a:avLst/>
          </a:prstGeom>
          <a:ln w="76200">
            <a:solidFill>
              <a:schemeClr val="tx2">
                <a:lumMod val="40000"/>
                <a:lumOff val="60000"/>
              </a:schemeClr>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90677"/>
            <a:ext cx="7671753"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Publiskā </a:t>
            </a:r>
            <a:r>
              <a:rPr lang="lv-LV" sz="2000" b="1" dirty="0" err="1">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ārtelpa</a:t>
            </a:r>
            <a:endPar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endParaRP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1" y="471728"/>
            <a:ext cx="7286625"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 name="Taisnstūris 7">
            <a:extLst>
              <a:ext uri="{FF2B5EF4-FFF2-40B4-BE49-F238E27FC236}">
                <a16:creationId xmlns:a16="http://schemas.microsoft.com/office/drawing/2014/main" id="{E61C1939-2CEC-DBD2-87F2-73129443DF90}"/>
              </a:ext>
            </a:extLst>
          </p:cNvPr>
          <p:cNvSpPr/>
          <p:nvPr/>
        </p:nvSpPr>
        <p:spPr>
          <a:xfrm>
            <a:off x="6908079" y="3146522"/>
            <a:ext cx="4339119" cy="558377"/>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err="1">
                <a:solidFill>
                  <a:schemeClr val="tx2">
                    <a:lumMod val="75000"/>
                  </a:schemeClr>
                </a:solidFill>
                <a:latin typeface="Arial Narrow" panose="020B0606020202030204" pitchFamily="34" charset="0"/>
              </a:rPr>
              <a:t>Punktveida</a:t>
            </a:r>
            <a:r>
              <a:rPr lang="lv-LV" dirty="0">
                <a:solidFill>
                  <a:schemeClr val="tx2">
                    <a:lumMod val="75000"/>
                  </a:schemeClr>
                </a:solidFill>
                <a:latin typeface="Arial Narrow" panose="020B0606020202030204" pitchFamily="34" charset="0"/>
              </a:rPr>
              <a:t> struktūras</a:t>
            </a:r>
          </a:p>
        </p:txBody>
      </p:sp>
      <p:sp>
        <p:nvSpPr>
          <p:cNvPr id="9" name="Taisnstūris 8">
            <a:extLst>
              <a:ext uri="{FF2B5EF4-FFF2-40B4-BE49-F238E27FC236}">
                <a16:creationId xmlns:a16="http://schemas.microsoft.com/office/drawing/2014/main" id="{E713001A-C88A-F7D6-4CB9-D50689ABD428}"/>
              </a:ext>
            </a:extLst>
          </p:cNvPr>
          <p:cNvSpPr/>
          <p:nvPr/>
        </p:nvSpPr>
        <p:spPr>
          <a:xfrm>
            <a:off x="6908079" y="3885739"/>
            <a:ext cx="4339119" cy="558377"/>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solidFill>
                  <a:schemeClr val="tx2">
                    <a:lumMod val="75000"/>
                  </a:schemeClr>
                </a:solidFill>
                <a:latin typeface="Arial Narrow" panose="020B0606020202030204" pitchFamily="34" charset="0"/>
              </a:rPr>
              <a:t>Lineārās struktūras</a:t>
            </a:r>
          </a:p>
        </p:txBody>
      </p:sp>
      <p:cxnSp>
        <p:nvCxnSpPr>
          <p:cNvPr id="10" name="Taisns bultveida savienotājs 9">
            <a:extLst>
              <a:ext uri="{FF2B5EF4-FFF2-40B4-BE49-F238E27FC236}">
                <a16:creationId xmlns:a16="http://schemas.microsoft.com/office/drawing/2014/main" id="{05A0410B-A2F0-656B-85BE-A98D868CB888}"/>
              </a:ext>
            </a:extLst>
          </p:cNvPr>
          <p:cNvCxnSpPr>
            <a:cxnSpLocks/>
          </p:cNvCxnSpPr>
          <p:nvPr/>
        </p:nvCxnSpPr>
        <p:spPr>
          <a:xfrm>
            <a:off x="7325032" y="2541893"/>
            <a:ext cx="0" cy="2197255"/>
          </a:xfrm>
          <a:prstGeom prst="straightConnector1">
            <a:avLst/>
          </a:prstGeom>
          <a:ln w="76200">
            <a:solidFill>
              <a:schemeClr val="tx2">
                <a:lumMod val="40000"/>
                <a:lumOff val="60000"/>
              </a:schemeClr>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11" name="Taisnstūris 10">
            <a:extLst>
              <a:ext uri="{FF2B5EF4-FFF2-40B4-BE49-F238E27FC236}">
                <a16:creationId xmlns:a16="http://schemas.microsoft.com/office/drawing/2014/main" id="{401EA4F5-1F57-BB6B-FE99-368A3B386A4A}"/>
              </a:ext>
            </a:extLst>
          </p:cNvPr>
          <p:cNvSpPr/>
          <p:nvPr/>
        </p:nvSpPr>
        <p:spPr>
          <a:xfrm>
            <a:off x="774820" y="1586603"/>
            <a:ext cx="4339127" cy="904133"/>
          </a:xfrm>
          <a:prstGeom prst="rect">
            <a:avLst/>
          </a:prstGeom>
          <a:solidFill>
            <a:srgbClr val="E5E9EF"/>
          </a:solidFill>
          <a:ln w="28575">
            <a:solidFill>
              <a:srgbClr val="4966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2">
                    <a:lumMod val="75000"/>
                  </a:schemeClr>
                </a:solidFill>
                <a:latin typeface="Arial Narrow" panose="020B0606020202030204" pitchFamily="34" charset="0"/>
              </a:rPr>
              <a:t>Teritorijas izmantošanas veids</a:t>
            </a:r>
          </a:p>
        </p:txBody>
      </p:sp>
      <p:sp>
        <p:nvSpPr>
          <p:cNvPr id="12" name="Taisnstūris 11">
            <a:extLst>
              <a:ext uri="{FF2B5EF4-FFF2-40B4-BE49-F238E27FC236}">
                <a16:creationId xmlns:a16="http://schemas.microsoft.com/office/drawing/2014/main" id="{6670887C-AA46-F61B-0A13-918EC0FAF865}"/>
              </a:ext>
            </a:extLst>
          </p:cNvPr>
          <p:cNvSpPr/>
          <p:nvPr/>
        </p:nvSpPr>
        <p:spPr>
          <a:xfrm>
            <a:off x="6003511" y="1586603"/>
            <a:ext cx="4339127" cy="904133"/>
          </a:xfrm>
          <a:prstGeom prst="rect">
            <a:avLst/>
          </a:prstGeom>
          <a:solidFill>
            <a:srgbClr val="E5E9EF"/>
          </a:solidFill>
          <a:ln w="28575">
            <a:solidFill>
              <a:srgbClr val="4966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2">
                    <a:lumMod val="75000"/>
                  </a:schemeClr>
                </a:solidFill>
                <a:latin typeface="Arial Narrow" panose="020B0606020202030204" pitchFamily="34" charset="0"/>
              </a:rPr>
              <a:t>Funkcionālās struktūras</a:t>
            </a:r>
          </a:p>
        </p:txBody>
      </p:sp>
    </p:spTree>
    <p:extLst>
      <p:ext uri="{BB962C8B-B14F-4D97-AF65-F5344CB8AC3E}">
        <p14:creationId xmlns:p14="http://schemas.microsoft.com/office/powerpoint/2010/main" val="2082249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90677"/>
            <a:ext cx="7671753"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Publiskās ārtelpas pamatstruktūra</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1" y="471728"/>
            <a:ext cx="7286625"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4" name="Attēls 3">
            <a:extLst>
              <a:ext uri="{FF2B5EF4-FFF2-40B4-BE49-F238E27FC236}">
                <a16:creationId xmlns:a16="http://schemas.microsoft.com/office/drawing/2014/main" id="{E946510C-C4F2-D2AD-DDF3-6EBA864DF324}"/>
              </a:ext>
            </a:extLst>
          </p:cNvPr>
          <p:cNvPicPr>
            <a:picLocks noChangeAspect="1"/>
          </p:cNvPicPr>
          <p:nvPr/>
        </p:nvPicPr>
        <p:blipFill>
          <a:blip r:embed="rId5"/>
          <a:stretch>
            <a:fillRect/>
          </a:stretch>
        </p:blipFill>
        <p:spPr>
          <a:xfrm>
            <a:off x="2374849" y="577217"/>
            <a:ext cx="6867473" cy="6090738"/>
          </a:xfrm>
          <a:prstGeom prst="rect">
            <a:avLst/>
          </a:prstGeom>
        </p:spPr>
      </p:pic>
    </p:spTree>
    <p:extLst>
      <p:ext uri="{BB962C8B-B14F-4D97-AF65-F5344CB8AC3E}">
        <p14:creationId xmlns:p14="http://schemas.microsoft.com/office/powerpoint/2010/main" val="34219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ttēls 5">
            <a:extLst>
              <a:ext uri="{FF2B5EF4-FFF2-40B4-BE49-F238E27FC236}">
                <a16:creationId xmlns:a16="http://schemas.microsoft.com/office/drawing/2014/main" id="{DB7ACCD6-D762-3EE5-9A37-D746F0B7B2FB}"/>
              </a:ext>
            </a:extLst>
          </p:cNvPr>
          <p:cNvPicPr>
            <a:picLocks noChangeAspect="1"/>
          </p:cNvPicPr>
          <p:nvPr/>
        </p:nvPicPr>
        <p:blipFill>
          <a:blip r:embed="rId3"/>
          <a:stretch>
            <a:fillRect/>
          </a:stretch>
        </p:blipFill>
        <p:spPr>
          <a:xfrm>
            <a:off x="4255269" y="0"/>
            <a:ext cx="6791540" cy="6865463"/>
          </a:xfrm>
          <a:prstGeom prst="rect">
            <a:avLst/>
          </a:prstGeom>
        </p:spPr>
      </p:pic>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90677"/>
            <a:ext cx="7671753"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err="1">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Publiiskās</a:t>
            </a:r>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 ārtelpas infrastruktūra</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4">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flipV="1">
            <a:off x="1" y="451118"/>
            <a:ext cx="4139382"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Virsraksts 1">
            <a:extLst>
              <a:ext uri="{FF2B5EF4-FFF2-40B4-BE49-F238E27FC236}">
                <a16:creationId xmlns:a16="http://schemas.microsoft.com/office/drawing/2014/main" id="{81AB6A13-E10A-29C3-056E-AC010BD10554}"/>
              </a:ext>
            </a:extLst>
          </p:cNvPr>
          <p:cNvSpPr txBox="1">
            <a:spLocks/>
          </p:cNvSpPr>
          <p:nvPr/>
        </p:nvSpPr>
        <p:spPr>
          <a:xfrm>
            <a:off x="104775" y="836581"/>
            <a:ext cx="11895138" cy="45554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lv-LV" sz="2000" b="1" u="sng" dirty="0">
                <a:latin typeface="Arial Narrow" panose="020B0606020202030204" pitchFamily="34" charset="0"/>
                <a:ea typeface="Artifakt Element Book" panose="020B0503050000020004" pitchFamily="34" charset="0"/>
                <a:cs typeface="Simplex" panose="00000400000000000000" pitchFamily="2" charset="0"/>
              </a:rPr>
              <a:t>Pašvaldības publiskās ārtelpas objekti:</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Parki</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Skvēri un laukumi</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Aktīvās atpūtas objekti</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Labiekārtotas krastmalas</a:t>
            </a:r>
          </a:p>
          <a:p>
            <a:pPr algn="just"/>
            <a:endParaRPr lang="lv-LV" sz="2000" b="1" u="sng"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endParaRPr>
          </a:p>
          <a:p>
            <a:pPr algn="just"/>
            <a:endParaRPr lang="lv-LV" sz="2000" b="1" u="sng"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endParaRPr>
          </a:p>
          <a:p>
            <a:pPr algn="just"/>
            <a:r>
              <a:rPr lang="lv-LV" sz="2000" b="1" u="sng" dirty="0">
                <a:latin typeface="Arial Narrow" panose="020B0606020202030204" pitchFamily="34" charset="0"/>
                <a:ea typeface="Artifakt Element Book" panose="020B0503050000020004" pitchFamily="34" charset="0"/>
                <a:cs typeface="Simplex" panose="00000400000000000000" pitchFamily="2" charset="0"/>
              </a:rPr>
              <a:t>Rekreācijai nozīmīgas ārtelpas</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Velo maršruti</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Gājēju maršruti</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Nozīmīgākās izejas uz jūru</a:t>
            </a:r>
          </a:p>
        </p:txBody>
      </p:sp>
    </p:spTree>
    <p:extLst>
      <p:ext uri="{BB962C8B-B14F-4D97-AF65-F5344CB8AC3E}">
        <p14:creationId xmlns:p14="http://schemas.microsoft.com/office/powerpoint/2010/main" val="3234128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ttēls 5">
            <a:extLst>
              <a:ext uri="{FF2B5EF4-FFF2-40B4-BE49-F238E27FC236}">
                <a16:creationId xmlns:a16="http://schemas.microsoft.com/office/drawing/2014/main" id="{B0E77EB1-250D-086A-9705-69F70C23C991}"/>
              </a:ext>
            </a:extLst>
          </p:cNvPr>
          <p:cNvPicPr>
            <a:picLocks noChangeAspect="1"/>
          </p:cNvPicPr>
          <p:nvPr/>
        </p:nvPicPr>
        <p:blipFill>
          <a:blip r:embed="rId3"/>
          <a:stretch>
            <a:fillRect/>
          </a:stretch>
        </p:blipFill>
        <p:spPr>
          <a:xfrm>
            <a:off x="5021055" y="199574"/>
            <a:ext cx="6649378" cy="6458851"/>
          </a:xfrm>
          <a:prstGeom prst="rect">
            <a:avLst/>
          </a:prstGeom>
        </p:spPr>
      </p:pic>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90677"/>
            <a:ext cx="7413628" cy="40354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1800" b="1" i="0" u="none" strike="noStrike" baseline="0" dirty="0">
                <a:solidFill>
                  <a:srgbClr val="51637E"/>
                </a:solidFill>
                <a:latin typeface="Times New Roman" panose="02020603050405020304" pitchFamily="18" charset="0"/>
              </a:rPr>
              <a:t>Publiskās ārtelpas saglabāšana un attīstība </a:t>
            </a:r>
            <a:endPar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endParaRP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4">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7529514"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 name="TextBox 7">
            <a:extLst>
              <a:ext uri="{FF2B5EF4-FFF2-40B4-BE49-F238E27FC236}">
                <a16:creationId xmlns:a16="http://schemas.microsoft.com/office/drawing/2014/main" id="{47DBD7D6-C8B7-5A81-3BD5-713708B43E75}"/>
              </a:ext>
            </a:extLst>
          </p:cNvPr>
          <p:cNvSpPr txBox="1"/>
          <p:nvPr/>
        </p:nvSpPr>
        <p:spPr>
          <a:xfrm>
            <a:off x="192087" y="3582489"/>
            <a:ext cx="4828967" cy="870944"/>
          </a:xfrm>
          <a:prstGeom prst="rect">
            <a:avLst/>
          </a:prstGeom>
          <a:noFill/>
        </p:spPr>
        <p:txBody>
          <a:bodyPr wrap="square">
            <a:spAutoFit/>
          </a:bodyPr>
          <a:lstStyle/>
          <a:p>
            <a:pPr>
              <a:lnSpc>
                <a:spcPct val="150000"/>
              </a:lnSpc>
            </a:pPr>
            <a:r>
              <a:rPr lang="lv-LV" sz="1800" b="0" i="0" u="none" strike="noStrike" baseline="0" dirty="0">
                <a:solidFill>
                  <a:srgbClr val="000000"/>
                </a:solidFill>
                <a:latin typeface="Arial Narrow" panose="020B0606020202030204" pitchFamily="34" charset="0"/>
              </a:rPr>
              <a:t>Publiskās ārtelpas attīstības rekomendācijas ir par pamatu Ādažu novada teritorijas plānojuma pilnveidei. </a:t>
            </a:r>
            <a:endParaRPr lang="lv-LV" sz="1600" dirty="0">
              <a:latin typeface="Arial Narrow" panose="020B0606020202030204" pitchFamily="34" charset="0"/>
              <a:ea typeface="Artifakt Element Book" panose="020B0503050000020004" pitchFamily="34" charset="0"/>
              <a:cs typeface="Simplex" panose="00000400000000000000" pitchFamily="2" charset="0"/>
            </a:endParaRPr>
          </a:p>
        </p:txBody>
      </p:sp>
      <p:pic>
        <p:nvPicPr>
          <p:cNvPr id="4" name="Attēls 3">
            <a:extLst>
              <a:ext uri="{FF2B5EF4-FFF2-40B4-BE49-F238E27FC236}">
                <a16:creationId xmlns:a16="http://schemas.microsoft.com/office/drawing/2014/main" id="{5C215177-BA1C-42F1-A623-C8B60FD0C33F}"/>
              </a:ext>
            </a:extLst>
          </p:cNvPr>
          <p:cNvPicPr>
            <a:picLocks noChangeAspect="1"/>
          </p:cNvPicPr>
          <p:nvPr/>
        </p:nvPicPr>
        <p:blipFill>
          <a:blip r:embed="rId6"/>
          <a:stretch>
            <a:fillRect/>
          </a:stretch>
        </p:blipFill>
        <p:spPr>
          <a:xfrm>
            <a:off x="192088" y="633566"/>
            <a:ext cx="5850311" cy="1997667"/>
          </a:xfrm>
          <a:prstGeom prst="rect">
            <a:avLst/>
          </a:prstGeom>
        </p:spPr>
      </p:pic>
    </p:spTree>
    <p:extLst>
      <p:ext uri="{BB962C8B-B14F-4D97-AF65-F5344CB8AC3E}">
        <p14:creationId xmlns:p14="http://schemas.microsoft.com/office/powerpoint/2010/main" val="1114589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6" y="90677"/>
            <a:ext cx="9148764"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i="0" u="none" strike="noStrike" baseline="0" dirty="0">
                <a:solidFill>
                  <a:srgbClr val="51637E"/>
                </a:solidFill>
                <a:latin typeface="Times New Roman" panose="02020603050405020304" pitchFamily="18" charset="0"/>
              </a:rPr>
              <a:t>Publiskās ārtelpas saglabāšana un attīstība </a:t>
            </a:r>
            <a:endParaRPr lang="lv-LV" sz="24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endParaRP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7529514"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4" name="Attēls 3">
            <a:extLst>
              <a:ext uri="{FF2B5EF4-FFF2-40B4-BE49-F238E27FC236}">
                <a16:creationId xmlns:a16="http://schemas.microsoft.com/office/drawing/2014/main" id="{14051F0A-C4B8-A6ED-7D82-7FBE8F5CDB71}"/>
              </a:ext>
            </a:extLst>
          </p:cNvPr>
          <p:cNvPicPr>
            <a:picLocks noChangeAspect="1"/>
          </p:cNvPicPr>
          <p:nvPr/>
        </p:nvPicPr>
        <p:blipFill>
          <a:blip r:embed="rId5"/>
          <a:stretch>
            <a:fillRect/>
          </a:stretch>
        </p:blipFill>
        <p:spPr>
          <a:xfrm>
            <a:off x="192088" y="561082"/>
            <a:ext cx="6451308" cy="6068604"/>
          </a:xfrm>
          <a:prstGeom prst="rect">
            <a:avLst/>
          </a:prstGeom>
        </p:spPr>
      </p:pic>
      <p:pic>
        <p:nvPicPr>
          <p:cNvPr id="9" name="Attēls 8">
            <a:extLst>
              <a:ext uri="{FF2B5EF4-FFF2-40B4-BE49-F238E27FC236}">
                <a16:creationId xmlns:a16="http://schemas.microsoft.com/office/drawing/2014/main" id="{9DA5175C-0E14-E986-8C26-EEE37E5E5686}"/>
              </a:ext>
            </a:extLst>
          </p:cNvPr>
          <p:cNvPicPr>
            <a:picLocks noChangeAspect="1"/>
          </p:cNvPicPr>
          <p:nvPr/>
        </p:nvPicPr>
        <p:blipFill>
          <a:blip r:embed="rId6"/>
          <a:stretch>
            <a:fillRect/>
          </a:stretch>
        </p:blipFill>
        <p:spPr>
          <a:xfrm>
            <a:off x="6643396" y="537860"/>
            <a:ext cx="5346592" cy="5267649"/>
          </a:xfrm>
          <a:prstGeom prst="rect">
            <a:avLst/>
          </a:prstGeom>
        </p:spPr>
      </p:pic>
    </p:spTree>
    <p:extLst>
      <p:ext uri="{BB962C8B-B14F-4D97-AF65-F5344CB8AC3E}">
        <p14:creationId xmlns:p14="http://schemas.microsoft.com/office/powerpoint/2010/main" val="2292722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6" y="90677"/>
            <a:ext cx="9148764"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i="0" u="none" strike="noStrike" baseline="0" dirty="0">
                <a:solidFill>
                  <a:srgbClr val="51637E"/>
                </a:solidFill>
                <a:latin typeface="Times New Roman" panose="02020603050405020304" pitchFamily="18" charset="0"/>
              </a:rPr>
              <a:t>Publiskās ārtelpas saglabāšana un attīstība </a:t>
            </a:r>
            <a:endParaRPr lang="lv-LV" sz="24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endParaRP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2">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7529514"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3" name="Attēls 2">
            <a:extLst>
              <a:ext uri="{FF2B5EF4-FFF2-40B4-BE49-F238E27FC236}">
                <a16:creationId xmlns:a16="http://schemas.microsoft.com/office/drawing/2014/main" id="{28431DFB-F54A-D76A-A1B7-9BC006CCAC78}"/>
              </a:ext>
            </a:extLst>
          </p:cNvPr>
          <p:cNvPicPr>
            <a:picLocks noChangeAspect="1"/>
          </p:cNvPicPr>
          <p:nvPr/>
        </p:nvPicPr>
        <p:blipFill>
          <a:blip r:embed="rId4"/>
          <a:stretch>
            <a:fillRect/>
          </a:stretch>
        </p:blipFill>
        <p:spPr>
          <a:xfrm>
            <a:off x="192089" y="517448"/>
            <a:ext cx="6544614" cy="6213706"/>
          </a:xfrm>
          <a:prstGeom prst="rect">
            <a:avLst/>
          </a:prstGeom>
        </p:spPr>
      </p:pic>
      <p:sp>
        <p:nvSpPr>
          <p:cNvPr id="6" name="TextBox 5">
            <a:extLst>
              <a:ext uri="{FF2B5EF4-FFF2-40B4-BE49-F238E27FC236}">
                <a16:creationId xmlns:a16="http://schemas.microsoft.com/office/drawing/2014/main" id="{A3088901-3CF4-0791-BDB9-1B7D9648D8DC}"/>
              </a:ext>
            </a:extLst>
          </p:cNvPr>
          <p:cNvSpPr txBox="1"/>
          <p:nvPr/>
        </p:nvSpPr>
        <p:spPr>
          <a:xfrm>
            <a:off x="7262529" y="1141292"/>
            <a:ext cx="4833427" cy="3693319"/>
          </a:xfrm>
          <a:prstGeom prst="rect">
            <a:avLst/>
          </a:prstGeom>
          <a:noFill/>
        </p:spPr>
        <p:txBody>
          <a:bodyPr wrap="square">
            <a:spAutoFit/>
          </a:bodyPr>
          <a:lstStyle/>
          <a:p>
            <a:r>
              <a:rPr lang="lv-LV" b="1" dirty="0">
                <a:solidFill>
                  <a:srgbClr val="000000"/>
                </a:solidFill>
                <a:latin typeface="Arial Narrow" panose="020B0606020202030204" pitchFamily="34" charset="0"/>
              </a:rPr>
              <a:t>D</a:t>
            </a:r>
            <a:r>
              <a:rPr lang="lv-LV" sz="1800" b="1" i="0" u="none" strike="noStrike" baseline="0" dirty="0">
                <a:solidFill>
                  <a:srgbClr val="000000"/>
                </a:solidFill>
                <a:latin typeface="Arial Narrow" panose="020B0606020202030204" pitchFamily="34" charset="0"/>
              </a:rPr>
              <a:t>etālplānojumu ietvaros, </a:t>
            </a:r>
            <a:r>
              <a:rPr lang="lv-LV" sz="1800" b="0" i="0" u="none" strike="noStrike" baseline="0" dirty="0">
                <a:solidFill>
                  <a:srgbClr val="000000"/>
                </a:solidFill>
                <a:latin typeface="Arial Narrow" panose="020B0606020202030204" pitchFamily="34" charset="0"/>
              </a:rPr>
              <a:t>atbilstoši kvadratūrai, nodrošināt </a:t>
            </a:r>
            <a:r>
              <a:rPr lang="lv-LV" sz="1800" b="1" i="0" u="sng" strike="noStrike" baseline="0" dirty="0">
                <a:solidFill>
                  <a:srgbClr val="000000"/>
                </a:solidFill>
                <a:latin typeface="Arial Narrow" panose="020B0606020202030204" pitchFamily="34" charset="0"/>
              </a:rPr>
              <a:t>kā minimums 10% publiskai </a:t>
            </a:r>
            <a:r>
              <a:rPr lang="lv-LV" sz="1800" b="1" i="0" u="sng" strike="noStrike" baseline="0" dirty="0" err="1">
                <a:solidFill>
                  <a:srgbClr val="000000"/>
                </a:solidFill>
                <a:latin typeface="Arial Narrow" panose="020B0606020202030204" pitchFamily="34" charset="0"/>
              </a:rPr>
              <a:t>ārtelpai</a:t>
            </a:r>
            <a:r>
              <a:rPr lang="lv-LV" sz="1800" b="1" i="0" u="sng" strike="noStrike" baseline="0" dirty="0">
                <a:solidFill>
                  <a:srgbClr val="000000"/>
                </a:solidFill>
                <a:latin typeface="Arial Narrow" panose="020B0606020202030204" pitchFamily="34" charset="0"/>
              </a:rPr>
              <a:t> rekreācijas nolūkiem </a:t>
            </a:r>
            <a:r>
              <a:rPr lang="lv-LV" sz="1800" b="0" i="0" u="none" strike="noStrike" baseline="0" dirty="0">
                <a:solidFill>
                  <a:srgbClr val="000000"/>
                </a:solidFill>
                <a:latin typeface="Arial Narrow" panose="020B0606020202030204" pitchFamily="34" charset="0"/>
              </a:rPr>
              <a:t>(neietverot ielas telpu un tās stādījumus).</a:t>
            </a:r>
          </a:p>
          <a:p>
            <a:endParaRPr lang="lv-LV" sz="1800" b="0" i="0" u="none" strike="noStrike" baseline="0" dirty="0">
              <a:solidFill>
                <a:srgbClr val="000000"/>
              </a:solidFill>
              <a:latin typeface="Arial Narrow" panose="020B0606020202030204" pitchFamily="34" charset="0"/>
            </a:endParaRPr>
          </a:p>
          <a:p>
            <a:r>
              <a:rPr lang="lv-LV" sz="1800" b="0" i="0" u="none" strike="noStrike" baseline="0" dirty="0">
                <a:solidFill>
                  <a:srgbClr val="000000"/>
                </a:solidFill>
                <a:latin typeface="Arial Narrow" panose="020B0606020202030204" pitchFamily="34" charset="0"/>
              </a:rPr>
              <a:t>Lai veicinātu sabalansētu un daudzveidīgu publiskās ārtelpas tīklu, jaunu detālplānojumu ietvaros nepieciešams veikt </a:t>
            </a:r>
            <a:r>
              <a:rPr lang="lv-LV" sz="1800" b="1" i="0" u="none" strike="noStrike" baseline="0" dirty="0">
                <a:solidFill>
                  <a:srgbClr val="000000"/>
                </a:solidFill>
                <a:latin typeface="Arial Narrow" panose="020B0606020202030204" pitchFamily="34" charset="0"/>
              </a:rPr>
              <a:t>publiskās ārtelpas objektu izvērtējumu</a:t>
            </a:r>
            <a:r>
              <a:rPr lang="lv-LV" sz="1800" b="0" i="0" u="none" strike="noStrike" baseline="0" dirty="0">
                <a:solidFill>
                  <a:srgbClr val="000000"/>
                </a:solidFill>
                <a:latin typeface="Arial Narrow" panose="020B0606020202030204" pitchFamily="34" charset="0"/>
              </a:rPr>
              <a:t>, lai noskaidrotu, kādi objekti apdzīvotas vietas ietvaros iedzīvotājiem ir pieejami un </a:t>
            </a:r>
            <a:r>
              <a:rPr lang="lv-LV" sz="1800" b="1" i="0" u="sng" strike="noStrike" baseline="0" dirty="0">
                <a:solidFill>
                  <a:srgbClr val="000000"/>
                </a:solidFill>
                <a:latin typeface="Arial Narrow" panose="020B0606020202030204" pitchFamily="34" charset="0"/>
              </a:rPr>
              <a:t>veicinātu jaunu daudzfunkcionālu aktivitāšu attīstību dažādām vecuma grupām, mazinot draudus vienveidīgu objektu attīstībai.</a:t>
            </a:r>
            <a:endParaRPr lang="lv-LV" b="1" u="sng" dirty="0">
              <a:latin typeface="Arial Narrow" panose="020B0606020202030204" pitchFamily="34" charset="0"/>
            </a:endParaRPr>
          </a:p>
        </p:txBody>
      </p:sp>
    </p:spTree>
    <p:extLst>
      <p:ext uri="{BB962C8B-B14F-4D97-AF65-F5344CB8AC3E}">
        <p14:creationId xmlns:p14="http://schemas.microsoft.com/office/powerpoint/2010/main" val="3192747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6" y="90677"/>
            <a:ext cx="9148764"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i="0" u="none" strike="noStrike" baseline="0" dirty="0">
                <a:solidFill>
                  <a:srgbClr val="51637E"/>
                </a:solidFill>
                <a:latin typeface="Times New Roman" panose="02020603050405020304" pitchFamily="18" charset="0"/>
              </a:rPr>
              <a:t>Publiskās ārtelpas savienojumi</a:t>
            </a:r>
            <a:endParaRPr lang="lv-LV" sz="24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endParaRP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7529514"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4" name="Attēls 3">
            <a:extLst>
              <a:ext uri="{FF2B5EF4-FFF2-40B4-BE49-F238E27FC236}">
                <a16:creationId xmlns:a16="http://schemas.microsoft.com/office/drawing/2014/main" id="{44641078-6847-2AFF-CCEE-53C1E23DB699}"/>
              </a:ext>
            </a:extLst>
          </p:cNvPr>
          <p:cNvPicPr>
            <a:picLocks noChangeAspect="1"/>
          </p:cNvPicPr>
          <p:nvPr/>
        </p:nvPicPr>
        <p:blipFill>
          <a:blip r:embed="rId5"/>
          <a:stretch>
            <a:fillRect/>
          </a:stretch>
        </p:blipFill>
        <p:spPr>
          <a:xfrm>
            <a:off x="2150159" y="517447"/>
            <a:ext cx="6355006" cy="6202415"/>
          </a:xfrm>
          <a:prstGeom prst="rect">
            <a:avLst/>
          </a:prstGeom>
        </p:spPr>
      </p:pic>
    </p:spTree>
    <p:extLst>
      <p:ext uri="{BB962C8B-B14F-4D97-AF65-F5344CB8AC3E}">
        <p14:creationId xmlns:p14="http://schemas.microsoft.com/office/powerpoint/2010/main" val="533228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3123488"/>
            <a:ext cx="7561006"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8" name="Virsraksts 1">
            <a:extLst>
              <a:ext uri="{FF2B5EF4-FFF2-40B4-BE49-F238E27FC236}">
                <a16:creationId xmlns:a16="http://schemas.microsoft.com/office/drawing/2014/main" id="{347BBC15-402D-8A7C-31CF-41456A989D9E}"/>
              </a:ext>
            </a:extLst>
          </p:cNvPr>
          <p:cNvSpPr txBox="1">
            <a:spLocks/>
          </p:cNvSpPr>
          <p:nvPr/>
        </p:nvSpPr>
        <p:spPr>
          <a:xfrm>
            <a:off x="2224906" y="2728154"/>
            <a:ext cx="5581907"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4000" b="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ĀDAŽU NOVADA AINAVAS</a:t>
            </a:r>
          </a:p>
        </p:txBody>
      </p:sp>
      <p:sp>
        <p:nvSpPr>
          <p:cNvPr id="2" name="Virsraksts 1">
            <a:extLst>
              <a:ext uri="{FF2B5EF4-FFF2-40B4-BE49-F238E27FC236}">
                <a16:creationId xmlns:a16="http://schemas.microsoft.com/office/drawing/2014/main" id="{41C7BD3D-168F-D0A1-D00B-D82209610B77}"/>
              </a:ext>
            </a:extLst>
          </p:cNvPr>
          <p:cNvSpPr txBox="1">
            <a:spLocks/>
          </p:cNvSpPr>
          <p:nvPr/>
        </p:nvSpPr>
        <p:spPr>
          <a:xfrm>
            <a:off x="3765389" y="3243172"/>
            <a:ext cx="3889082" cy="770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2400"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Vispārīgā izpēte, analītika un rekomendācijas</a:t>
            </a:r>
          </a:p>
        </p:txBody>
      </p:sp>
    </p:spTree>
    <p:extLst>
      <p:ext uri="{BB962C8B-B14F-4D97-AF65-F5344CB8AC3E}">
        <p14:creationId xmlns:p14="http://schemas.microsoft.com/office/powerpoint/2010/main" val="756863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3123488"/>
            <a:ext cx="5376568"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487487" y="2728154"/>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4000" b="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I VISPĀRĪGĀ DAĻA</a:t>
            </a:r>
          </a:p>
        </p:txBody>
      </p:sp>
      <p:sp>
        <p:nvSpPr>
          <p:cNvPr id="2" name="Virsraksts 1">
            <a:extLst>
              <a:ext uri="{FF2B5EF4-FFF2-40B4-BE49-F238E27FC236}">
                <a16:creationId xmlns:a16="http://schemas.microsoft.com/office/drawing/2014/main" id="{41C7BD3D-168F-D0A1-D00B-D82209610B77}"/>
              </a:ext>
            </a:extLst>
          </p:cNvPr>
          <p:cNvSpPr txBox="1">
            <a:spLocks/>
          </p:cNvSpPr>
          <p:nvPr/>
        </p:nvSpPr>
        <p:spPr>
          <a:xfrm>
            <a:off x="1621957" y="3243172"/>
            <a:ext cx="3889082" cy="770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2400"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Izpēte (saistošie normatīvi, plānošanas dokumenti u.c.)</a:t>
            </a:r>
          </a:p>
        </p:txBody>
      </p:sp>
    </p:spTree>
    <p:extLst>
      <p:ext uri="{BB962C8B-B14F-4D97-AF65-F5344CB8AC3E}">
        <p14:creationId xmlns:p14="http://schemas.microsoft.com/office/powerpoint/2010/main" val="925097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2">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1" y="3123488"/>
            <a:ext cx="6436659" cy="50018"/>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487487" y="2600152"/>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4000" b="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KAS IR AINAVU PLĀNS?</a:t>
            </a:r>
          </a:p>
        </p:txBody>
      </p:sp>
      <p:sp>
        <p:nvSpPr>
          <p:cNvPr id="2" name="Virsraksts 1">
            <a:extLst>
              <a:ext uri="{FF2B5EF4-FFF2-40B4-BE49-F238E27FC236}">
                <a16:creationId xmlns:a16="http://schemas.microsoft.com/office/drawing/2014/main" id="{95F7AFE9-96F1-5BB9-A679-72008D3E259D}"/>
              </a:ext>
            </a:extLst>
          </p:cNvPr>
          <p:cNvSpPr txBox="1">
            <a:spLocks/>
          </p:cNvSpPr>
          <p:nvPr/>
        </p:nvSpPr>
        <p:spPr>
          <a:xfrm>
            <a:off x="1252177" y="3243171"/>
            <a:ext cx="5184481" cy="72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2400"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Ko iegūst sabiedrība?</a:t>
            </a:r>
          </a:p>
          <a:p>
            <a:pPr algn="r"/>
            <a:r>
              <a:rPr lang="lv-LV" sz="2400"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Kādi ir sasniedzamie rezultāti?</a:t>
            </a:r>
          </a:p>
        </p:txBody>
      </p:sp>
    </p:spTree>
    <p:extLst>
      <p:ext uri="{BB962C8B-B14F-4D97-AF65-F5344CB8AC3E}">
        <p14:creationId xmlns:p14="http://schemas.microsoft.com/office/powerpoint/2010/main" val="377653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a:extLst>
              <a:ext uri="{FF2B5EF4-FFF2-40B4-BE49-F238E27FC236}">
                <a16:creationId xmlns:a16="http://schemas.microsoft.com/office/drawing/2014/main" id="{32848277-7C3A-9E14-BA3E-4F8E6998B64B}"/>
              </a:ext>
            </a:extLst>
          </p:cNvPr>
          <p:cNvPicPr>
            <a:picLocks noChangeAspect="1"/>
          </p:cNvPicPr>
          <p:nvPr/>
        </p:nvPicPr>
        <p:blipFill>
          <a:blip r:embed="rId3"/>
          <a:stretch>
            <a:fillRect/>
          </a:stretch>
        </p:blipFill>
        <p:spPr>
          <a:xfrm>
            <a:off x="1003851" y="1747291"/>
            <a:ext cx="9816032" cy="4921797"/>
          </a:xfrm>
          <a:prstGeom prst="rect">
            <a:avLst/>
          </a:prstGeom>
        </p:spPr>
      </p:pic>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90677"/>
            <a:ext cx="7671753"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Ainavas kvalitātes mērķis</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4">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1" y="471728"/>
            <a:ext cx="7286625"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7" name="Virsraksts 1">
            <a:extLst>
              <a:ext uri="{FF2B5EF4-FFF2-40B4-BE49-F238E27FC236}">
                <a16:creationId xmlns:a16="http://schemas.microsoft.com/office/drawing/2014/main" id="{362C4260-DCEA-3125-E301-A5FED8F7CA5F}"/>
              </a:ext>
            </a:extLst>
          </p:cNvPr>
          <p:cNvSpPr txBox="1">
            <a:spLocks/>
          </p:cNvSpPr>
          <p:nvPr/>
        </p:nvSpPr>
        <p:spPr>
          <a:xfrm>
            <a:off x="4051623" y="1545167"/>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1400" i="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Ādažu novada vērtības un identitātes raksturojums</a:t>
            </a:r>
          </a:p>
        </p:txBody>
      </p:sp>
      <p:sp>
        <p:nvSpPr>
          <p:cNvPr id="49" name="Virsraksts 1">
            <a:extLst>
              <a:ext uri="{FF2B5EF4-FFF2-40B4-BE49-F238E27FC236}">
                <a16:creationId xmlns:a16="http://schemas.microsoft.com/office/drawing/2014/main" id="{152CCDE4-0356-BAD4-6B01-03845C9199AE}"/>
              </a:ext>
            </a:extLst>
          </p:cNvPr>
          <p:cNvSpPr txBox="1">
            <a:spLocks/>
          </p:cNvSpPr>
          <p:nvPr/>
        </p:nvSpPr>
        <p:spPr>
          <a:xfrm>
            <a:off x="104776" y="671579"/>
            <a:ext cx="12087224" cy="7849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1600" dirty="0">
                <a:solidFill>
                  <a:srgbClr val="000000"/>
                </a:solidFill>
                <a:latin typeface="Arial Narrow" panose="020B0606020202030204" pitchFamily="34" charset="0"/>
              </a:rPr>
              <a:t>A</a:t>
            </a:r>
            <a:r>
              <a:rPr lang="lv-LV" sz="1600" b="0" i="0" u="none" strike="noStrike" baseline="0" dirty="0">
                <a:solidFill>
                  <a:srgbClr val="000000"/>
                </a:solidFill>
                <a:latin typeface="Arial Narrow" panose="020B0606020202030204" pitchFamily="34" charset="0"/>
              </a:rPr>
              <a:t>inavu kvalitātes mērķis ir balstīts uz līdzsvara nodrošināšanu starp esošām dabas, kultūrvēstures un vizuāli estētiskām vērtībām, tradicionālā lauku saimniekošanas rakstura un dzīvesveida sargāšanu, kultūrvēsturiskā mantojuma identitātes stiprināšanu, dabiskas, bioloģiski daudzveidīgas piekrastes un ūdens teritoriju attīstību, veicinot tūrisma un pakalpojumu objektu veidošanos kā arī gājējiem drošu un atpūtniekiem saistošu publiskās ārtelpas kvalitātes nodrošinājumu, nepieļaujot esošās autentiskās ainavas un dabas vērtību noplicināšanu. </a:t>
            </a:r>
            <a:endParaRPr lang="lv-LV" sz="1200" dirty="0">
              <a:latin typeface="Arial Narrow" panose="020B0606020202030204" pitchFamily="34" charset="0"/>
              <a:ea typeface="Artifakt Element Book" panose="020B0503050000020004" pitchFamily="34" charset="0"/>
              <a:cs typeface="Simplex" panose="00000400000000000000" pitchFamily="2" charset="0"/>
            </a:endParaRPr>
          </a:p>
        </p:txBody>
      </p:sp>
    </p:spTree>
    <p:extLst>
      <p:ext uri="{BB962C8B-B14F-4D97-AF65-F5344CB8AC3E}">
        <p14:creationId xmlns:p14="http://schemas.microsoft.com/office/powerpoint/2010/main" val="1479480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152594"/>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Ainavas raksturs</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5376568"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46" name="Attēls 45">
            <a:extLst>
              <a:ext uri="{FF2B5EF4-FFF2-40B4-BE49-F238E27FC236}">
                <a16:creationId xmlns:a16="http://schemas.microsoft.com/office/drawing/2014/main" id="{8489DDE4-DCD3-7841-EBC1-286EACAC5C44}"/>
              </a:ext>
            </a:extLst>
          </p:cNvPr>
          <p:cNvPicPr>
            <a:picLocks noChangeAspect="1"/>
          </p:cNvPicPr>
          <p:nvPr/>
        </p:nvPicPr>
        <p:blipFill>
          <a:blip r:embed="rId5"/>
          <a:stretch>
            <a:fillRect/>
          </a:stretch>
        </p:blipFill>
        <p:spPr>
          <a:xfrm>
            <a:off x="2892518" y="517447"/>
            <a:ext cx="8738587" cy="6151641"/>
          </a:xfrm>
          <a:prstGeom prst="rect">
            <a:avLst/>
          </a:prstGeom>
        </p:spPr>
      </p:pic>
      <p:sp>
        <p:nvSpPr>
          <p:cNvPr id="2" name="Virsraksts 1">
            <a:extLst>
              <a:ext uri="{FF2B5EF4-FFF2-40B4-BE49-F238E27FC236}">
                <a16:creationId xmlns:a16="http://schemas.microsoft.com/office/drawing/2014/main" id="{1DE42CB4-29DF-8FBE-7659-E03483130254}"/>
              </a:ext>
            </a:extLst>
          </p:cNvPr>
          <p:cNvSpPr txBox="1">
            <a:spLocks/>
          </p:cNvSpPr>
          <p:nvPr/>
        </p:nvSpPr>
        <p:spPr>
          <a:xfrm>
            <a:off x="192087" y="856568"/>
            <a:ext cx="2997892" cy="52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lv-LV" sz="1800" b="1"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endParaRPr>
          </a:p>
          <a:p>
            <a:pPr algn="just"/>
            <a:r>
              <a:rPr lang="lv-LV" sz="2000" b="1" u="sng" dirty="0">
                <a:latin typeface="Arial Narrow" panose="020B0606020202030204" pitchFamily="34" charset="0"/>
                <a:ea typeface="Artifakt Element Book" panose="020B0503050000020004" pitchFamily="34" charset="0"/>
                <a:cs typeface="Simplex" panose="00000400000000000000" pitchFamily="2" charset="0"/>
              </a:rPr>
              <a:t>Urbānā ainava</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Ādažu pilsēta</a:t>
            </a:r>
          </a:p>
          <a:p>
            <a:pPr algn="just"/>
            <a:endParaRPr lang="lv-LV" sz="2000" b="1" dirty="0">
              <a:latin typeface="Arial Narrow" panose="020B0606020202030204" pitchFamily="34" charset="0"/>
              <a:ea typeface="Artifakt Element Book" panose="020B0503050000020004" pitchFamily="34" charset="0"/>
              <a:cs typeface="Simplex" panose="00000400000000000000" pitchFamily="2" charset="0"/>
            </a:endParaRPr>
          </a:p>
          <a:p>
            <a:pPr algn="just"/>
            <a:r>
              <a:rPr lang="lv-LV" sz="2000" b="1" u="sng" dirty="0">
                <a:latin typeface="Arial Narrow" panose="020B0606020202030204" pitchFamily="34" charset="0"/>
                <a:ea typeface="Artifakt Element Book" panose="020B0503050000020004" pitchFamily="34" charset="0"/>
                <a:cs typeface="Simplex" panose="00000400000000000000" pitchFamily="2" charset="0"/>
              </a:rPr>
              <a:t>Ūdens ainava</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Piejūra</a:t>
            </a:r>
          </a:p>
          <a:p>
            <a:r>
              <a:rPr lang="lv-LV" sz="2000" dirty="0">
                <a:latin typeface="Arial Narrow" panose="020B0606020202030204" pitchFamily="34" charset="0"/>
                <a:ea typeface="Artifakt Element Book" panose="020B0503050000020004" pitchFamily="34" charset="0"/>
                <a:cs typeface="Simplex" panose="00000400000000000000" pitchFamily="2" charset="0"/>
              </a:rPr>
              <a:t>Upju ainavas – Gauja, palienes u.c.</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Ezeru ainavas</a:t>
            </a:r>
          </a:p>
          <a:p>
            <a:pPr algn="just"/>
            <a:endParaRPr lang="lv-LV" sz="2000" b="1" dirty="0">
              <a:latin typeface="Arial Narrow" panose="020B0606020202030204" pitchFamily="34" charset="0"/>
              <a:ea typeface="Artifakt Element Book" panose="020B0503050000020004" pitchFamily="34" charset="0"/>
              <a:cs typeface="Simplex" panose="00000400000000000000" pitchFamily="2" charset="0"/>
            </a:endParaRPr>
          </a:p>
          <a:p>
            <a:pPr algn="just"/>
            <a:r>
              <a:rPr lang="lv-LV" sz="2000" b="1" u="sng" dirty="0">
                <a:latin typeface="Arial Narrow" panose="020B0606020202030204" pitchFamily="34" charset="0"/>
                <a:ea typeface="Artifakt Element Book" panose="020B0503050000020004" pitchFamily="34" charset="0"/>
                <a:cs typeface="Simplex" panose="00000400000000000000" pitchFamily="2" charset="0"/>
              </a:rPr>
              <a:t>Agrārās ainavas</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Meži</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Līdzenumi</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Mozaīkainavas</a:t>
            </a:r>
          </a:p>
        </p:txBody>
      </p:sp>
    </p:spTree>
    <p:extLst>
      <p:ext uri="{BB962C8B-B14F-4D97-AF65-F5344CB8AC3E}">
        <p14:creationId xmlns:p14="http://schemas.microsoft.com/office/powerpoint/2010/main" val="2001258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aisnstūris 12">
            <a:extLst>
              <a:ext uri="{FF2B5EF4-FFF2-40B4-BE49-F238E27FC236}">
                <a16:creationId xmlns:a16="http://schemas.microsoft.com/office/drawing/2014/main" id="{68D323B0-F505-4903-9729-0C1B85BCC736}"/>
              </a:ext>
            </a:extLst>
          </p:cNvPr>
          <p:cNvSpPr/>
          <p:nvPr/>
        </p:nvSpPr>
        <p:spPr>
          <a:xfrm>
            <a:off x="8128704" y="990403"/>
            <a:ext cx="3871207" cy="1460475"/>
          </a:xfrm>
          <a:prstGeom prst="rect">
            <a:avLst/>
          </a:prstGeom>
          <a:solidFill>
            <a:srgbClr val="F5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Taisnstūris 11">
            <a:extLst>
              <a:ext uri="{FF2B5EF4-FFF2-40B4-BE49-F238E27FC236}">
                <a16:creationId xmlns:a16="http://schemas.microsoft.com/office/drawing/2014/main" id="{A8FFDED0-756A-16A5-793F-926B640D9A4B}"/>
              </a:ext>
            </a:extLst>
          </p:cNvPr>
          <p:cNvSpPr/>
          <p:nvPr/>
        </p:nvSpPr>
        <p:spPr>
          <a:xfrm>
            <a:off x="4167545" y="990403"/>
            <a:ext cx="3897979" cy="1460475"/>
          </a:xfrm>
          <a:prstGeom prst="rect">
            <a:avLst/>
          </a:prstGeom>
          <a:solidFill>
            <a:srgbClr val="F5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aisnstūris 10">
            <a:extLst>
              <a:ext uri="{FF2B5EF4-FFF2-40B4-BE49-F238E27FC236}">
                <a16:creationId xmlns:a16="http://schemas.microsoft.com/office/drawing/2014/main" id="{028E0B84-4144-171B-6A2C-3B12C6774C9D}"/>
              </a:ext>
            </a:extLst>
          </p:cNvPr>
          <p:cNvSpPr/>
          <p:nvPr/>
        </p:nvSpPr>
        <p:spPr>
          <a:xfrm>
            <a:off x="192089" y="990403"/>
            <a:ext cx="3914576" cy="1460475"/>
          </a:xfrm>
          <a:prstGeom prst="rect">
            <a:avLst/>
          </a:prstGeom>
          <a:solidFill>
            <a:srgbClr val="F5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152594"/>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Ainavas vērtības</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5376568"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 name="Attēls 1">
            <a:extLst>
              <a:ext uri="{FF2B5EF4-FFF2-40B4-BE49-F238E27FC236}">
                <a16:creationId xmlns:a16="http://schemas.microsoft.com/office/drawing/2014/main" id="{C3E5362B-1220-D55F-DA0B-47BFA1334CB4}"/>
              </a:ext>
            </a:extLst>
          </p:cNvPr>
          <p:cNvPicPr>
            <a:picLocks noChangeAspect="1"/>
          </p:cNvPicPr>
          <p:nvPr/>
        </p:nvPicPr>
        <p:blipFill>
          <a:blip r:embed="rId5"/>
          <a:stretch>
            <a:fillRect/>
          </a:stretch>
        </p:blipFill>
        <p:spPr>
          <a:xfrm>
            <a:off x="4156339" y="2432591"/>
            <a:ext cx="3914576" cy="3767042"/>
          </a:xfrm>
          <a:prstGeom prst="rect">
            <a:avLst/>
          </a:prstGeom>
        </p:spPr>
      </p:pic>
      <p:pic>
        <p:nvPicPr>
          <p:cNvPr id="3" name="Attēls 2">
            <a:extLst>
              <a:ext uri="{FF2B5EF4-FFF2-40B4-BE49-F238E27FC236}">
                <a16:creationId xmlns:a16="http://schemas.microsoft.com/office/drawing/2014/main" id="{6C606AC9-AA59-56E6-C9FA-1E946715FAAB}"/>
              </a:ext>
            </a:extLst>
          </p:cNvPr>
          <p:cNvPicPr>
            <a:picLocks noChangeAspect="1"/>
          </p:cNvPicPr>
          <p:nvPr/>
        </p:nvPicPr>
        <p:blipFill>
          <a:blip r:embed="rId6"/>
          <a:stretch>
            <a:fillRect/>
          </a:stretch>
        </p:blipFill>
        <p:spPr>
          <a:xfrm>
            <a:off x="8116635" y="2450878"/>
            <a:ext cx="3901566" cy="3413869"/>
          </a:xfrm>
          <a:prstGeom prst="rect">
            <a:avLst/>
          </a:prstGeom>
        </p:spPr>
      </p:pic>
      <p:pic>
        <p:nvPicPr>
          <p:cNvPr id="4" name="Attēls 3">
            <a:extLst>
              <a:ext uri="{FF2B5EF4-FFF2-40B4-BE49-F238E27FC236}">
                <a16:creationId xmlns:a16="http://schemas.microsoft.com/office/drawing/2014/main" id="{1E97AA63-18B1-C5A8-3B0E-457A5929BD1B}"/>
              </a:ext>
            </a:extLst>
          </p:cNvPr>
          <p:cNvPicPr>
            <a:picLocks noChangeAspect="1"/>
          </p:cNvPicPr>
          <p:nvPr/>
        </p:nvPicPr>
        <p:blipFill>
          <a:blip r:embed="rId7"/>
          <a:stretch>
            <a:fillRect/>
          </a:stretch>
        </p:blipFill>
        <p:spPr>
          <a:xfrm>
            <a:off x="192089" y="2441735"/>
            <a:ext cx="3914576" cy="3821021"/>
          </a:xfrm>
          <a:prstGeom prst="rect">
            <a:avLst/>
          </a:prstGeom>
        </p:spPr>
      </p:pic>
      <p:sp>
        <p:nvSpPr>
          <p:cNvPr id="8" name="Virsraksts 1">
            <a:extLst>
              <a:ext uri="{FF2B5EF4-FFF2-40B4-BE49-F238E27FC236}">
                <a16:creationId xmlns:a16="http://schemas.microsoft.com/office/drawing/2014/main" id="{2B3050F0-5CFD-5A93-787A-4C0490DAAB1F}"/>
              </a:ext>
            </a:extLst>
          </p:cNvPr>
          <p:cNvSpPr txBox="1">
            <a:spLocks/>
          </p:cNvSpPr>
          <p:nvPr/>
        </p:nvSpPr>
        <p:spPr>
          <a:xfrm>
            <a:off x="115887" y="990403"/>
            <a:ext cx="3990778" cy="17858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lv-LV" sz="1800" b="1" u="sng" dirty="0">
                <a:latin typeface="Arial Narrow" panose="020B0606020202030204" pitchFamily="34" charset="0"/>
                <a:ea typeface="Artifakt Element Book" panose="020B0503050000020004" pitchFamily="34" charset="0"/>
                <a:cs typeface="Simplex" panose="00000400000000000000" pitchFamily="2" charset="0"/>
              </a:rPr>
              <a:t>Kultūrvēsturiskās vērtības</a:t>
            </a:r>
          </a:p>
          <a:p>
            <a:pPr algn="just"/>
            <a:endParaRPr lang="lv-LV" sz="1800" b="1" u="sng" dirty="0">
              <a:latin typeface="Arial Narrow" panose="020B0606020202030204" pitchFamily="34" charset="0"/>
              <a:ea typeface="Artifakt Element Book" panose="020B0503050000020004" pitchFamily="34" charset="0"/>
              <a:cs typeface="Simplex" panose="00000400000000000000" pitchFamily="2" charset="0"/>
            </a:endParaRPr>
          </a:p>
          <a:p>
            <a:r>
              <a:rPr lang="lv-LV" sz="1800" dirty="0">
                <a:latin typeface="Arial Narrow" panose="020B0606020202030204" pitchFamily="34" charset="0"/>
                <a:ea typeface="Artifakt Element Book" panose="020B0503050000020004" pitchFamily="34" charset="0"/>
                <a:cs typeface="Simplex" panose="00000400000000000000" pitchFamily="2" charset="0"/>
              </a:rPr>
              <a:t>Kultūras pieminekļi, kultūrvēsturiski nozīmīgas vietas, vēsturiskās mājvietas, arheoloģija.</a:t>
            </a:r>
          </a:p>
        </p:txBody>
      </p:sp>
      <p:sp>
        <p:nvSpPr>
          <p:cNvPr id="9" name="Virsraksts 1">
            <a:extLst>
              <a:ext uri="{FF2B5EF4-FFF2-40B4-BE49-F238E27FC236}">
                <a16:creationId xmlns:a16="http://schemas.microsoft.com/office/drawing/2014/main" id="{4E3F86A9-036F-4597-5D75-A90D57CF9F10}"/>
              </a:ext>
            </a:extLst>
          </p:cNvPr>
          <p:cNvSpPr txBox="1">
            <a:spLocks/>
          </p:cNvSpPr>
          <p:nvPr/>
        </p:nvSpPr>
        <p:spPr>
          <a:xfrm>
            <a:off x="4118238" y="990403"/>
            <a:ext cx="3952677" cy="17858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lv-LV" sz="1800" b="1" u="sng" dirty="0">
                <a:latin typeface="Arial Narrow" panose="020B0606020202030204" pitchFamily="34" charset="0"/>
                <a:ea typeface="Artifakt Element Book" panose="020B0503050000020004" pitchFamily="34" charset="0"/>
                <a:cs typeface="Simplex" panose="00000400000000000000" pitchFamily="2" charset="0"/>
              </a:rPr>
              <a:t>Dabas vērtības</a:t>
            </a:r>
          </a:p>
          <a:p>
            <a:pPr algn="just"/>
            <a:endParaRPr lang="lv-LV" sz="1800" b="1" u="sng" dirty="0">
              <a:latin typeface="Arial Narrow" panose="020B0606020202030204" pitchFamily="34" charset="0"/>
              <a:ea typeface="Artifakt Element Book" panose="020B0503050000020004" pitchFamily="34" charset="0"/>
              <a:cs typeface="Simplex" panose="00000400000000000000" pitchFamily="2" charset="0"/>
            </a:endParaRPr>
          </a:p>
          <a:p>
            <a:r>
              <a:rPr lang="lv-LV" sz="1800" dirty="0">
                <a:latin typeface="Arial Narrow" panose="020B0606020202030204" pitchFamily="34" charset="0"/>
                <a:ea typeface="Artifakt Element Book" panose="020B0503050000020004" pitchFamily="34" charset="0"/>
                <a:cs typeface="Simplex" panose="00000400000000000000" pitchFamily="2" charset="0"/>
              </a:rPr>
              <a:t>Aizsargājamās dabas teritorijas, mikroliegumi, biotopi, reljefa īpatnības, putniem nozīmīgās vietas u.c.</a:t>
            </a:r>
          </a:p>
        </p:txBody>
      </p:sp>
      <p:sp>
        <p:nvSpPr>
          <p:cNvPr id="10" name="Virsraksts 1">
            <a:extLst>
              <a:ext uri="{FF2B5EF4-FFF2-40B4-BE49-F238E27FC236}">
                <a16:creationId xmlns:a16="http://schemas.microsoft.com/office/drawing/2014/main" id="{CE864389-4D36-DDBC-1CB1-06147D513A09}"/>
              </a:ext>
            </a:extLst>
          </p:cNvPr>
          <p:cNvSpPr txBox="1">
            <a:spLocks/>
          </p:cNvSpPr>
          <p:nvPr/>
        </p:nvSpPr>
        <p:spPr>
          <a:xfrm>
            <a:off x="8082488" y="990403"/>
            <a:ext cx="3952677" cy="17858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lv-LV" sz="1800" b="1" u="sng" dirty="0">
                <a:latin typeface="Arial Narrow" panose="020B0606020202030204" pitchFamily="34" charset="0"/>
                <a:ea typeface="Artifakt Element Book" panose="020B0503050000020004" pitchFamily="34" charset="0"/>
                <a:cs typeface="Simplex" panose="00000400000000000000" pitchFamily="2" charset="0"/>
              </a:rPr>
              <a:t>Ainavas vizuālās vērtības</a:t>
            </a:r>
          </a:p>
          <a:p>
            <a:pPr algn="just"/>
            <a:endParaRPr lang="lv-LV" sz="1800" b="1" u="sng" dirty="0">
              <a:latin typeface="Arial Narrow" panose="020B0606020202030204" pitchFamily="34" charset="0"/>
              <a:ea typeface="Artifakt Element Book" panose="020B0503050000020004" pitchFamily="34" charset="0"/>
              <a:cs typeface="Simplex" panose="00000400000000000000" pitchFamily="2" charset="0"/>
            </a:endParaRPr>
          </a:p>
          <a:p>
            <a:pPr algn="just"/>
            <a:r>
              <a:rPr lang="lv-LV" sz="1800" dirty="0">
                <a:latin typeface="Arial Narrow" panose="020B0606020202030204" pitchFamily="34" charset="0"/>
                <a:ea typeface="Artifakt Element Book" panose="020B0503050000020004" pitchFamily="34" charset="0"/>
                <a:cs typeface="Simplex" panose="00000400000000000000" pitchFamily="2" charset="0"/>
              </a:rPr>
              <a:t>Piekraste, Gaujas grīva, ūdens teritorijas, skatu punkti.</a:t>
            </a:r>
          </a:p>
        </p:txBody>
      </p:sp>
    </p:spTree>
    <p:extLst>
      <p:ext uri="{BB962C8B-B14F-4D97-AF65-F5344CB8AC3E}">
        <p14:creationId xmlns:p14="http://schemas.microsoft.com/office/powerpoint/2010/main" val="76367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152594"/>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Ainavu procesi</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5376568"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Virsraksts 1">
            <a:extLst>
              <a:ext uri="{FF2B5EF4-FFF2-40B4-BE49-F238E27FC236}">
                <a16:creationId xmlns:a16="http://schemas.microsoft.com/office/drawing/2014/main" id="{218D296D-3BA7-262F-416A-7AB3426B33E5}"/>
              </a:ext>
            </a:extLst>
          </p:cNvPr>
          <p:cNvSpPr txBox="1">
            <a:spLocks/>
          </p:cNvSpPr>
          <p:nvPr/>
        </p:nvSpPr>
        <p:spPr>
          <a:xfrm>
            <a:off x="106747" y="603889"/>
            <a:ext cx="5260681" cy="4653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lv-LV" sz="1800" b="1" u="sng" dirty="0">
                <a:latin typeface="Arial Narrow" panose="020B0606020202030204" pitchFamily="34" charset="0"/>
                <a:ea typeface="Artifakt Element Book" panose="020B0503050000020004" pitchFamily="34" charset="0"/>
                <a:cs typeface="Simplex" panose="00000400000000000000" pitchFamily="2" charset="0"/>
              </a:rPr>
              <a:t>Vēsturiskās ainavu pārmaiņas</a:t>
            </a:r>
            <a:endParaRPr lang="lv-LV" sz="1800" dirty="0">
              <a:latin typeface="Arial Narrow" panose="020B0606020202030204" pitchFamily="34" charset="0"/>
              <a:ea typeface="Artifakt Element Book" panose="020B0503050000020004" pitchFamily="34" charset="0"/>
              <a:cs typeface="Simplex" panose="00000400000000000000" pitchFamily="2" charset="0"/>
            </a:endParaRPr>
          </a:p>
        </p:txBody>
      </p:sp>
      <p:pic>
        <p:nvPicPr>
          <p:cNvPr id="5" name="Attēls 4">
            <a:extLst>
              <a:ext uri="{FF2B5EF4-FFF2-40B4-BE49-F238E27FC236}">
                <a16:creationId xmlns:a16="http://schemas.microsoft.com/office/drawing/2014/main" id="{A23951B7-D443-0560-3D9A-F0B739A4A65E}"/>
              </a:ext>
            </a:extLst>
          </p:cNvPr>
          <p:cNvPicPr>
            <a:picLocks noChangeAspect="1"/>
          </p:cNvPicPr>
          <p:nvPr/>
        </p:nvPicPr>
        <p:blipFill>
          <a:blip r:embed="rId5"/>
          <a:stretch>
            <a:fillRect/>
          </a:stretch>
        </p:blipFill>
        <p:spPr>
          <a:xfrm>
            <a:off x="245807" y="961120"/>
            <a:ext cx="11689686" cy="3711776"/>
          </a:xfrm>
          <a:prstGeom prst="rect">
            <a:avLst/>
          </a:prstGeom>
        </p:spPr>
      </p:pic>
      <p:sp>
        <p:nvSpPr>
          <p:cNvPr id="9" name="Virsraksts 1">
            <a:extLst>
              <a:ext uri="{FF2B5EF4-FFF2-40B4-BE49-F238E27FC236}">
                <a16:creationId xmlns:a16="http://schemas.microsoft.com/office/drawing/2014/main" id="{364E83D1-70DC-6001-84A7-F19115631B43}"/>
              </a:ext>
            </a:extLst>
          </p:cNvPr>
          <p:cNvSpPr txBox="1">
            <a:spLocks/>
          </p:cNvSpPr>
          <p:nvPr/>
        </p:nvSpPr>
        <p:spPr>
          <a:xfrm>
            <a:off x="237234" y="5070177"/>
            <a:ext cx="11727753" cy="12388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Apmežoto teritoriju platību palielināšanās, būtiski samazinot pļavu un agroainavu platības</a:t>
            </a:r>
          </a:p>
          <a:p>
            <a:pPr marL="285750" indent="-285750" algn="just">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Mazo ezeru aizaugšana un izzušana</a:t>
            </a:r>
          </a:p>
          <a:p>
            <a:pPr marL="285750" indent="-285750" algn="just">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Būtiskas ceļu struktūras izmaiņas</a:t>
            </a:r>
          </a:p>
          <a:p>
            <a:pPr marL="285750" indent="-285750" algn="just">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Apbūves strauja attīstība</a:t>
            </a:r>
          </a:p>
        </p:txBody>
      </p:sp>
    </p:spTree>
    <p:extLst>
      <p:ext uri="{BB962C8B-B14F-4D97-AF65-F5344CB8AC3E}">
        <p14:creationId xmlns:p14="http://schemas.microsoft.com/office/powerpoint/2010/main" val="2552535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26649C68-A63A-BD1A-6251-978ACEDEF503}"/>
              </a:ext>
            </a:extLst>
          </p:cNvPr>
          <p:cNvPicPr>
            <a:picLocks noChangeAspect="1"/>
          </p:cNvPicPr>
          <p:nvPr/>
        </p:nvPicPr>
        <p:blipFill>
          <a:blip r:embed="rId3"/>
          <a:stretch>
            <a:fillRect/>
          </a:stretch>
        </p:blipFill>
        <p:spPr>
          <a:xfrm>
            <a:off x="5028783" y="502873"/>
            <a:ext cx="6477417" cy="6185567"/>
          </a:xfrm>
          <a:prstGeom prst="rect">
            <a:avLst/>
          </a:prstGeom>
        </p:spPr>
      </p:pic>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152594"/>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Ainavu procesi</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4">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5028783"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Virsraksts 1">
            <a:extLst>
              <a:ext uri="{FF2B5EF4-FFF2-40B4-BE49-F238E27FC236}">
                <a16:creationId xmlns:a16="http://schemas.microsoft.com/office/drawing/2014/main" id="{FACD847C-443A-5A1B-3409-DF1A83C91D12}"/>
              </a:ext>
            </a:extLst>
          </p:cNvPr>
          <p:cNvSpPr txBox="1">
            <a:spLocks/>
          </p:cNvSpPr>
          <p:nvPr/>
        </p:nvSpPr>
        <p:spPr>
          <a:xfrm>
            <a:off x="237235" y="1423618"/>
            <a:ext cx="4555624" cy="40107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Antropogēnā slodze</a:t>
            </a:r>
          </a:p>
          <a:p>
            <a:pPr marL="285750" indent="-285750" algn="just">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Dabas norišu ietekmētie procesi</a:t>
            </a:r>
          </a:p>
          <a:p>
            <a:pPr marL="285750" indent="-285750" algn="just">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Satiksmes infrastruktūra</a:t>
            </a:r>
          </a:p>
          <a:p>
            <a:pPr marL="285750" indent="-285750" algn="just">
              <a:buFont typeface="Wingdings" panose="05000000000000000000" pitchFamily="2" charset="2"/>
              <a:buChar char="§"/>
            </a:pPr>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pPr marL="285750" indent="-285750" algn="just">
              <a:buFont typeface="Wingdings" panose="05000000000000000000" pitchFamily="2" charset="2"/>
              <a:buChar char="§"/>
            </a:pPr>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pPr marL="285750" indent="-285750" algn="just">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Ādažu militārais poligons</a:t>
            </a:r>
          </a:p>
          <a:p>
            <a:pPr marL="285750" indent="-28575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Valstiska mēroga prioritātes enerģētiskās neatkarības stiprināšanai</a:t>
            </a:r>
          </a:p>
        </p:txBody>
      </p:sp>
      <p:sp>
        <p:nvSpPr>
          <p:cNvPr id="8" name="Virsraksts 1">
            <a:extLst>
              <a:ext uri="{FF2B5EF4-FFF2-40B4-BE49-F238E27FC236}">
                <a16:creationId xmlns:a16="http://schemas.microsoft.com/office/drawing/2014/main" id="{C8F6D4D4-4D51-1A3C-32EC-E0D488CE7CC0}"/>
              </a:ext>
            </a:extLst>
          </p:cNvPr>
          <p:cNvSpPr txBox="1">
            <a:spLocks/>
          </p:cNvSpPr>
          <p:nvPr/>
        </p:nvSpPr>
        <p:spPr>
          <a:xfrm>
            <a:off x="5028783" y="189109"/>
            <a:ext cx="5260681" cy="4653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lv-LV" sz="1800" b="1" u="sng" dirty="0">
                <a:latin typeface="Arial Narrow" panose="020B0606020202030204" pitchFamily="34" charset="0"/>
                <a:ea typeface="Artifakt Element Book" panose="020B0503050000020004" pitchFamily="34" charset="0"/>
                <a:cs typeface="Simplex" panose="00000400000000000000" pitchFamily="2" charset="0"/>
              </a:rPr>
              <a:t>Ainavas pārmaiņu virzītājspēki</a:t>
            </a:r>
            <a:endParaRPr lang="lv-LV" sz="1800" dirty="0">
              <a:latin typeface="Arial Narrow" panose="020B0606020202030204" pitchFamily="34" charset="0"/>
              <a:ea typeface="Artifakt Element Book" panose="020B0503050000020004" pitchFamily="34" charset="0"/>
              <a:cs typeface="Simplex" panose="00000400000000000000" pitchFamily="2" charset="0"/>
            </a:endParaRPr>
          </a:p>
        </p:txBody>
      </p:sp>
    </p:spTree>
    <p:extLst>
      <p:ext uri="{BB962C8B-B14F-4D97-AF65-F5344CB8AC3E}">
        <p14:creationId xmlns:p14="http://schemas.microsoft.com/office/powerpoint/2010/main" val="3369756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152594"/>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Ainavas potenciālās risku vietas</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5376568"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Virsraksts 1">
            <a:extLst>
              <a:ext uri="{FF2B5EF4-FFF2-40B4-BE49-F238E27FC236}">
                <a16:creationId xmlns:a16="http://schemas.microsoft.com/office/drawing/2014/main" id="{CE864389-4D36-DDBC-1CB1-06147D513A09}"/>
              </a:ext>
            </a:extLst>
          </p:cNvPr>
          <p:cNvSpPr txBox="1">
            <a:spLocks/>
          </p:cNvSpPr>
          <p:nvPr/>
        </p:nvSpPr>
        <p:spPr>
          <a:xfrm>
            <a:off x="7114809" y="874057"/>
            <a:ext cx="4555624" cy="45764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lv-LV" sz="2000" b="1" u="sng" dirty="0">
              <a:latin typeface="Arial Narrow" panose="020B0606020202030204" pitchFamily="34" charset="0"/>
              <a:ea typeface="Artifakt Element Book" panose="020B0503050000020004" pitchFamily="34" charset="0"/>
              <a:cs typeface="Simplex" panose="00000400000000000000" pitchFamily="2" charset="0"/>
            </a:endParaRPr>
          </a:p>
          <a:p>
            <a:pPr marL="285750" indent="-28575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Lineārās struktūras (inženierkomunikācijas, ceļu infrastruktūra)</a:t>
            </a:r>
          </a:p>
          <a:p>
            <a:pPr marL="285750" indent="-28575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Piesārņotās un potenciāli piesārņotās vietas</a:t>
            </a:r>
          </a:p>
          <a:p>
            <a:pPr marL="285750" indent="-28575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Degradētās teritorijas</a:t>
            </a:r>
          </a:p>
          <a:p>
            <a:pPr marL="285750" indent="-28575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Apbūves teritorijas</a:t>
            </a:r>
          </a:p>
          <a:p>
            <a:pPr marL="285750" indent="-28575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Ādažu militārais poligons</a:t>
            </a:r>
          </a:p>
          <a:p>
            <a:pPr marL="285750" indent="-28575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Erozijas zonas</a:t>
            </a:r>
          </a:p>
          <a:p>
            <a:pPr algn="just"/>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pPr algn="just"/>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Nepieciešams pievērst pastiprinātu uzmanību, mazinot jau esošu struktūru veidotas negatīvās sekas un nosakot nepieciešamību veikt padziļinātu teritorijas izpēti, lai efektīvi saglabātu ainaviskās vērtības. </a:t>
            </a:r>
          </a:p>
        </p:txBody>
      </p:sp>
      <p:pic>
        <p:nvPicPr>
          <p:cNvPr id="14" name="Attēls 13">
            <a:extLst>
              <a:ext uri="{FF2B5EF4-FFF2-40B4-BE49-F238E27FC236}">
                <a16:creationId xmlns:a16="http://schemas.microsoft.com/office/drawing/2014/main" id="{155CBF5E-2379-5B8A-08EB-B3C4082551D5}"/>
              </a:ext>
            </a:extLst>
          </p:cNvPr>
          <p:cNvPicPr>
            <a:picLocks noChangeAspect="1"/>
          </p:cNvPicPr>
          <p:nvPr/>
        </p:nvPicPr>
        <p:blipFill>
          <a:blip r:embed="rId5"/>
          <a:stretch>
            <a:fillRect/>
          </a:stretch>
        </p:blipFill>
        <p:spPr>
          <a:xfrm>
            <a:off x="192088" y="561472"/>
            <a:ext cx="6280613" cy="6107615"/>
          </a:xfrm>
          <a:prstGeom prst="rect">
            <a:avLst/>
          </a:prstGeom>
        </p:spPr>
      </p:pic>
    </p:spTree>
    <p:extLst>
      <p:ext uri="{BB962C8B-B14F-4D97-AF65-F5344CB8AC3E}">
        <p14:creationId xmlns:p14="http://schemas.microsoft.com/office/powerpoint/2010/main" val="247210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90677"/>
            <a:ext cx="7671753"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Sabiedrībai nozīmīgās ainavu telpas</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1" y="471728"/>
            <a:ext cx="7286625"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9" name="Virsraksts 1">
            <a:extLst>
              <a:ext uri="{FF2B5EF4-FFF2-40B4-BE49-F238E27FC236}">
                <a16:creationId xmlns:a16="http://schemas.microsoft.com/office/drawing/2014/main" id="{152CCDE4-0356-BAD4-6B01-03845C9199AE}"/>
              </a:ext>
            </a:extLst>
          </p:cNvPr>
          <p:cNvSpPr txBox="1">
            <a:spLocks/>
          </p:cNvSpPr>
          <p:nvPr/>
        </p:nvSpPr>
        <p:spPr>
          <a:xfrm>
            <a:off x="7286625" y="585398"/>
            <a:ext cx="4713288" cy="5673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latin typeface="Arial Narrow" panose="020B0606020202030204" pitchFamily="34" charset="0"/>
                <a:ea typeface="Artifakt Element Book" panose="020B0503050000020004" pitchFamily="34" charset="0"/>
                <a:cs typeface="Simplex" panose="00000400000000000000" pitchFamily="2" charset="0"/>
              </a:rPr>
              <a:t>Sabiedrības līdzdalības pasākums</a:t>
            </a:r>
          </a:p>
          <a:p>
            <a:endParaRPr lang="lv-LV" sz="2000" b="1" dirty="0">
              <a:latin typeface="Arial Narrow" panose="020B0606020202030204" pitchFamily="34" charset="0"/>
              <a:ea typeface="Artifakt Element Book" panose="020B0503050000020004" pitchFamily="34" charset="0"/>
              <a:cs typeface="Simplex" panose="00000400000000000000" pitchFamily="2" charset="0"/>
            </a:endParaRPr>
          </a:p>
          <a:p>
            <a:pPr marL="342900" indent="-34290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Vērtīgās, saglabājamās ainavas</a:t>
            </a:r>
          </a:p>
          <a:p>
            <a:pPr marL="342900" indent="-34290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Vērtīgās, attīstāmās teritorijas (ar īpašiem nosacījumiem)</a:t>
            </a:r>
          </a:p>
          <a:p>
            <a:pPr marL="342900" indent="-34290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Atjaunojamās/reģenerējamās teritorijas</a:t>
            </a:r>
          </a:p>
          <a:p>
            <a:endParaRPr lang="lv-LV" sz="2000" b="1" dirty="0">
              <a:latin typeface="Arial Narrow" panose="020B0606020202030204" pitchFamily="34" charset="0"/>
              <a:ea typeface="Artifakt Element Book" panose="020B0503050000020004" pitchFamily="34" charset="0"/>
              <a:cs typeface="Simplex" panose="00000400000000000000" pitchFamily="2" charset="0"/>
            </a:endParaRPr>
          </a:p>
        </p:txBody>
      </p:sp>
      <p:pic>
        <p:nvPicPr>
          <p:cNvPr id="3" name="Attēls 2">
            <a:extLst>
              <a:ext uri="{FF2B5EF4-FFF2-40B4-BE49-F238E27FC236}">
                <a16:creationId xmlns:a16="http://schemas.microsoft.com/office/drawing/2014/main" id="{50BF4DE3-FABC-A8F7-7392-7A314F7A889B}"/>
              </a:ext>
            </a:extLst>
          </p:cNvPr>
          <p:cNvPicPr>
            <a:picLocks noChangeAspect="1"/>
          </p:cNvPicPr>
          <p:nvPr/>
        </p:nvPicPr>
        <p:blipFill>
          <a:blip r:embed="rId5"/>
          <a:stretch>
            <a:fillRect/>
          </a:stretch>
        </p:blipFill>
        <p:spPr>
          <a:xfrm>
            <a:off x="192087" y="532093"/>
            <a:ext cx="6978733" cy="6112343"/>
          </a:xfrm>
          <a:prstGeom prst="rect">
            <a:avLst/>
          </a:prstGeom>
        </p:spPr>
      </p:pic>
    </p:spTree>
    <p:extLst>
      <p:ext uri="{BB962C8B-B14F-4D97-AF65-F5344CB8AC3E}">
        <p14:creationId xmlns:p14="http://schemas.microsoft.com/office/powerpoint/2010/main" val="786473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90677"/>
            <a:ext cx="7671753"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Sabiedrībai nozīmīgās ainavu telpas</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1" y="471728"/>
            <a:ext cx="7286625"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9" name="Virsraksts 1">
            <a:extLst>
              <a:ext uri="{FF2B5EF4-FFF2-40B4-BE49-F238E27FC236}">
                <a16:creationId xmlns:a16="http://schemas.microsoft.com/office/drawing/2014/main" id="{152CCDE4-0356-BAD4-6B01-03845C9199AE}"/>
              </a:ext>
            </a:extLst>
          </p:cNvPr>
          <p:cNvSpPr txBox="1">
            <a:spLocks/>
          </p:cNvSpPr>
          <p:nvPr/>
        </p:nvSpPr>
        <p:spPr>
          <a:xfrm>
            <a:off x="502367" y="595231"/>
            <a:ext cx="4713288" cy="30722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r>
              <a:rPr lang="lv-LV" sz="2000" b="1" dirty="0">
                <a:latin typeface="Arial Narrow" panose="020B0606020202030204" pitchFamily="34" charset="0"/>
                <a:ea typeface="Artifakt Element Book" panose="020B0503050000020004" pitchFamily="34" charset="0"/>
                <a:cs typeface="Simplex" panose="00000400000000000000" pitchFamily="2" charset="0"/>
              </a:rPr>
              <a:t>Socioloģiskā anketēšana nejauši izvēlētiem respondentiem (162 respondenti)</a:t>
            </a:r>
          </a:p>
          <a:p>
            <a:r>
              <a:rPr lang="lv-LV" sz="2000" dirty="0">
                <a:latin typeface="Arial Narrow" panose="020B0606020202030204" pitchFamily="34" charset="0"/>
                <a:ea typeface="Artifakt Element Book" panose="020B0503050000020004" pitchFamily="34" charset="0"/>
                <a:cs typeface="Simplex" panose="00000400000000000000" pitchFamily="2" charset="0"/>
              </a:rPr>
              <a:t>Ainava ir ļoti būtisks aspekts dzīves vietas izvēlē</a:t>
            </a:r>
          </a:p>
          <a:p>
            <a:r>
              <a:rPr lang="lv-LV" sz="2000" dirty="0">
                <a:latin typeface="Arial Narrow" panose="020B0606020202030204" pitchFamily="34" charset="0"/>
                <a:ea typeface="Artifakt Element Book" panose="020B0503050000020004" pitchFamily="34" charset="0"/>
                <a:cs typeface="Simplex" panose="00000400000000000000" pitchFamily="2" charset="0"/>
              </a:rPr>
              <a:t>Ainaviski vērtīgās teritorijas – dabas vērtības, mierīgā atpūta</a:t>
            </a:r>
          </a:p>
          <a:p>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endParaRPr lang="lv-LV" sz="2000" b="1" dirty="0">
              <a:latin typeface="Arial Narrow" panose="020B0606020202030204" pitchFamily="34" charset="0"/>
              <a:ea typeface="Artifakt Element Book" panose="020B0503050000020004" pitchFamily="34" charset="0"/>
              <a:cs typeface="Simplex" panose="00000400000000000000" pitchFamily="2" charset="0"/>
            </a:endParaRPr>
          </a:p>
          <a:p>
            <a:endParaRPr lang="lv-LV" sz="2000" b="1" dirty="0">
              <a:latin typeface="Arial Narrow" panose="020B0606020202030204" pitchFamily="34" charset="0"/>
              <a:ea typeface="Artifakt Element Book" panose="020B0503050000020004" pitchFamily="34" charset="0"/>
              <a:cs typeface="Simplex" panose="00000400000000000000" pitchFamily="2" charset="0"/>
            </a:endParaRPr>
          </a:p>
          <a:p>
            <a:endParaRPr lang="lv-LV" sz="2000" b="1" dirty="0">
              <a:latin typeface="Arial Narrow" panose="020B0606020202030204" pitchFamily="34" charset="0"/>
              <a:ea typeface="Artifakt Element Book" panose="020B0503050000020004" pitchFamily="34" charset="0"/>
              <a:cs typeface="Simplex" panose="00000400000000000000" pitchFamily="2" charset="0"/>
            </a:endParaRPr>
          </a:p>
        </p:txBody>
      </p:sp>
      <p:sp>
        <p:nvSpPr>
          <p:cNvPr id="2" name="Taisnstūris 1">
            <a:extLst>
              <a:ext uri="{FF2B5EF4-FFF2-40B4-BE49-F238E27FC236}">
                <a16:creationId xmlns:a16="http://schemas.microsoft.com/office/drawing/2014/main" id="{3FABE9F3-8157-3D70-7A50-D745EE104238}"/>
              </a:ext>
            </a:extLst>
          </p:cNvPr>
          <p:cNvSpPr/>
          <p:nvPr/>
        </p:nvSpPr>
        <p:spPr>
          <a:xfrm>
            <a:off x="661164" y="3667434"/>
            <a:ext cx="2007712" cy="359434"/>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solidFill>
                  <a:schemeClr val="tx2">
                    <a:lumMod val="75000"/>
                  </a:schemeClr>
                </a:solidFill>
                <a:latin typeface="Arial Narrow" panose="020B0606020202030204" pitchFamily="34" charset="0"/>
              </a:rPr>
              <a:t>Ainavas vērtības</a:t>
            </a:r>
          </a:p>
        </p:txBody>
      </p:sp>
      <p:sp>
        <p:nvSpPr>
          <p:cNvPr id="4" name="Taisnstūris 3">
            <a:extLst>
              <a:ext uri="{FF2B5EF4-FFF2-40B4-BE49-F238E27FC236}">
                <a16:creationId xmlns:a16="http://schemas.microsoft.com/office/drawing/2014/main" id="{F792FBA5-CCFD-5C83-04D5-17119FF1F787}"/>
              </a:ext>
            </a:extLst>
          </p:cNvPr>
          <p:cNvSpPr/>
          <p:nvPr/>
        </p:nvSpPr>
        <p:spPr>
          <a:xfrm>
            <a:off x="661164" y="4130137"/>
            <a:ext cx="2007712" cy="597568"/>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solidFill>
                  <a:schemeClr val="tx2">
                    <a:lumMod val="75000"/>
                  </a:schemeClr>
                </a:solidFill>
                <a:latin typeface="Arial Narrow" panose="020B0606020202030204" pitchFamily="34" charset="0"/>
              </a:rPr>
              <a:t>Degradētas vietas un objekti</a:t>
            </a:r>
          </a:p>
        </p:txBody>
      </p:sp>
      <p:sp>
        <p:nvSpPr>
          <p:cNvPr id="5" name="Taisnstūris 4">
            <a:extLst>
              <a:ext uri="{FF2B5EF4-FFF2-40B4-BE49-F238E27FC236}">
                <a16:creationId xmlns:a16="http://schemas.microsoft.com/office/drawing/2014/main" id="{BCF49FB8-65E4-2D3E-FB72-F167D13E9543}"/>
              </a:ext>
            </a:extLst>
          </p:cNvPr>
          <p:cNvSpPr/>
          <p:nvPr/>
        </p:nvSpPr>
        <p:spPr>
          <a:xfrm>
            <a:off x="661164" y="4830974"/>
            <a:ext cx="2007712" cy="1077443"/>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solidFill>
                  <a:schemeClr val="tx2">
                    <a:lumMod val="75000"/>
                  </a:schemeClr>
                </a:solidFill>
                <a:latin typeface="Arial Narrow" panose="020B0606020202030204" pitchFamily="34" charset="0"/>
              </a:rPr>
              <a:t>Procesi, kas negatīvi ietekmē ainavu</a:t>
            </a:r>
          </a:p>
        </p:txBody>
      </p:sp>
      <p:sp>
        <p:nvSpPr>
          <p:cNvPr id="6" name="Taisnstūris 5">
            <a:extLst>
              <a:ext uri="{FF2B5EF4-FFF2-40B4-BE49-F238E27FC236}">
                <a16:creationId xmlns:a16="http://schemas.microsoft.com/office/drawing/2014/main" id="{BD8A4CE1-A189-979F-11D0-7E9F88B31CC3}"/>
              </a:ext>
            </a:extLst>
          </p:cNvPr>
          <p:cNvSpPr/>
          <p:nvPr/>
        </p:nvSpPr>
        <p:spPr>
          <a:xfrm>
            <a:off x="2978726" y="3667433"/>
            <a:ext cx="2007712" cy="655453"/>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solidFill>
                  <a:schemeClr val="tx2">
                    <a:lumMod val="75000"/>
                  </a:schemeClr>
                </a:solidFill>
                <a:latin typeface="Arial Narrow" panose="020B0606020202030204" pitchFamily="34" charset="0"/>
              </a:rPr>
              <a:t>Gājēju un velo infrastruktūra</a:t>
            </a:r>
          </a:p>
        </p:txBody>
      </p:sp>
      <p:sp>
        <p:nvSpPr>
          <p:cNvPr id="7" name="Taisnstūris 6">
            <a:extLst>
              <a:ext uri="{FF2B5EF4-FFF2-40B4-BE49-F238E27FC236}">
                <a16:creationId xmlns:a16="http://schemas.microsoft.com/office/drawing/2014/main" id="{05D6ACDE-891B-397A-4C3A-E3DBBAFCD252}"/>
              </a:ext>
            </a:extLst>
          </p:cNvPr>
          <p:cNvSpPr/>
          <p:nvPr/>
        </p:nvSpPr>
        <p:spPr>
          <a:xfrm>
            <a:off x="2978726" y="4423733"/>
            <a:ext cx="2007712" cy="597568"/>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solidFill>
                  <a:schemeClr val="tx2">
                    <a:lumMod val="75000"/>
                  </a:schemeClr>
                </a:solidFill>
                <a:latin typeface="Arial Narrow" panose="020B0606020202030204" pitchFamily="34" charset="0"/>
              </a:rPr>
              <a:t>Publiskās </a:t>
            </a:r>
            <a:r>
              <a:rPr lang="lv-LV" dirty="0" err="1">
                <a:solidFill>
                  <a:schemeClr val="tx2">
                    <a:lumMod val="75000"/>
                  </a:schemeClr>
                </a:solidFill>
                <a:latin typeface="Arial Narrow" panose="020B0606020202030204" pitchFamily="34" charset="0"/>
              </a:rPr>
              <a:t>ārtelpas</a:t>
            </a:r>
            <a:r>
              <a:rPr lang="lv-LV" dirty="0">
                <a:solidFill>
                  <a:schemeClr val="tx2">
                    <a:lumMod val="75000"/>
                  </a:schemeClr>
                </a:solidFill>
                <a:latin typeface="Arial Narrow" panose="020B0606020202030204" pitchFamily="34" charset="0"/>
              </a:rPr>
              <a:t> nodrošinājums</a:t>
            </a:r>
          </a:p>
        </p:txBody>
      </p:sp>
      <p:sp>
        <p:nvSpPr>
          <p:cNvPr id="8" name="Taisnstūris 7">
            <a:extLst>
              <a:ext uri="{FF2B5EF4-FFF2-40B4-BE49-F238E27FC236}">
                <a16:creationId xmlns:a16="http://schemas.microsoft.com/office/drawing/2014/main" id="{BD300913-A0E4-141D-C882-FC98119F7F08}"/>
              </a:ext>
            </a:extLst>
          </p:cNvPr>
          <p:cNvSpPr/>
          <p:nvPr/>
        </p:nvSpPr>
        <p:spPr>
          <a:xfrm>
            <a:off x="2978726" y="5124570"/>
            <a:ext cx="2007712" cy="1077443"/>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solidFill>
                  <a:schemeClr val="tx2">
                    <a:lumMod val="75000"/>
                  </a:schemeClr>
                </a:solidFill>
                <a:latin typeface="Arial Narrow" panose="020B0606020202030204" pitchFamily="34" charset="0"/>
              </a:rPr>
              <a:t>Dabas struktūru piemērotība rekreācijai</a:t>
            </a:r>
          </a:p>
        </p:txBody>
      </p:sp>
      <p:sp>
        <p:nvSpPr>
          <p:cNvPr id="9" name="Taisnstūris 8">
            <a:extLst>
              <a:ext uri="{FF2B5EF4-FFF2-40B4-BE49-F238E27FC236}">
                <a16:creationId xmlns:a16="http://schemas.microsoft.com/office/drawing/2014/main" id="{ABA9B5F0-76A2-78E0-976C-96D286F2C51E}"/>
              </a:ext>
            </a:extLst>
          </p:cNvPr>
          <p:cNvSpPr/>
          <p:nvPr/>
        </p:nvSpPr>
        <p:spPr>
          <a:xfrm>
            <a:off x="661164" y="2897411"/>
            <a:ext cx="2007712" cy="666754"/>
          </a:xfrm>
          <a:prstGeom prst="rect">
            <a:avLst/>
          </a:prstGeom>
          <a:solidFill>
            <a:srgbClr val="E5E9EF"/>
          </a:solidFill>
          <a:ln>
            <a:solidFill>
              <a:srgbClr val="4966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2">
                    <a:lumMod val="75000"/>
                  </a:schemeClr>
                </a:solidFill>
                <a:latin typeface="Arial Narrow" panose="020B0606020202030204" pitchFamily="34" charset="0"/>
              </a:rPr>
              <a:t>AINAVA</a:t>
            </a:r>
          </a:p>
        </p:txBody>
      </p:sp>
      <p:sp>
        <p:nvSpPr>
          <p:cNvPr id="10" name="Taisnstūris 9">
            <a:extLst>
              <a:ext uri="{FF2B5EF4-FFF2-40B4-BE49-F238E27FC236}">
                <a16:creationId xmlns:a16="http://schemas.microsoft.com/office/drawing/2014/main" id="{DE4C55D9-0D53-2038-F6B0-058FFE7C8CF9}"/>
              </a:ext>
            </a:extLst>
          </p:cNvPr>
          <p:cNvSpPr/>
          <p:nvPr/>
        </p:nvSpPr>
        <p:spPr>
          <a:xfrm>
            <a:off x="2978726" y="2897411"/>
            <a:ext cx="2007712" cy="666754"/>
          </a:xfrm>
          <a:prstGeom prst="rect">
            <a:avLst/>
          </a:prstGeom>
          <a:solidFill>
            <a:srgbClr val="E5E9EF"/>
          </a:solidFill>
          <a:ln>
            <a:solidFill>
              <a:srgbClr val="4966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2">
                    <a:lumMod val="75000"/>
                  </a:schemeClr>
                </a:solidFill>
                <a:latin typeface="Arial Narrow" panose="020B0606020202030204" pitchFamily="34" charset="0"/>
              </a:rPr>
              <a:t>PUBLISKĀ ĀRTELPA</a:t>
            </a:r>
          </a:p>
        </p:txBody>
      </p:sp>
      <p:pic>
        <p:nvPicPr>
          <p:cNvPr id="11" name="Attēls 10">
            <a:extLst>
              <a:ext uri="{FF2B5EF4-FFF2-40B4-BE49-F238E27FC236}">
                <a16:creationId xmlns:a16="http://schemas.microsoft.com/office/drawing/2014/main" id="{EC98C790-90CF-B978-F69F-D5F05936B80F}"/>
              </a:ext>
            </a:extLst>
          </p:cNvPr>
          <p:cNvPicPr>
            <a:picLocks noChangeAspect="1"/>
          </p:cNvPicPr>
          <p:nvPr/>
        </p:nvPicPr>
        <p:blipFill>
          <a:blip r:embed="rId5"/>
          <a:stretch>
            <a:fillRect/>
          </a:stretch>
        </p:blipFill>
        <p:spPr>
          <a:xfrm>
            <a:off x="5374452" y="1200662"/>
            <a:ext cx="6502916" cy="2258555"/>
          </a:xfrm>
          <a:prstGeom prst="rect">
            <a:avLst/>
          </a:prstGeom>
        </p:spPr>
      </p:pic>
      <p:pic>
        <p:nvPicPr>
          <p:cNvPr id="13" name="Attēls 12">
            <a:extLst>
              <a:ext uri="{FF2B5EF4-FFF2-40B4-BE49-F238E27FC236}">
                <a16:creationId xmlns:a16="http://schemas.microsoft.com/office/drawing/2014/main" id="{605778A6-8263-5348-9E45-2579B4A79C34}"/>
              </a:ext>
            </a:extLst>
          </p:cNvPr>
          <p:cNvPicPr>
            <a:picLocks noChangeAspect="1"/>
          </p:cNvPicPr>
          <p:nvPr/>
        </p:nvPicPr>
        <p:blipFill>
          <a:blip r:embed="rId6"/>
          <a:stretch>
            <a:fillRect/>
          </a:stretch>
        </p:blipFill>
        <p:spPr>
          <a:xfrm>
            <a:off x="5371611" y="3761382"/>
            <a:ext cx="6593377" cy="2139184"/>
          </a:xfrm>
          <a:prstGeom prst="rect">
            <a:avLst/>
          </a:prstGeom>
        </p:spPr>
      </p:pic>
    </p:spTree>
    <p:extLst>
      <p:ext uri="{BB962C8B-B14F-4D97-AF65-F5344CB8AC3E}">
        <p14:creationId xmlns:p14="http://schemas.microsoft.com/office/powerpoint/2010/main" val="4220021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2">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1" y="3123488"/>
            <a:ext cx="6483351" cy="62164"/>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304874" y="1946788"/>
            <a:ext cx="7803997" cy="11070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4000" b="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II ANALĪTISKĀ DAĻA UN REKOMENDĀCIJAS</a:t>
            </a:r>
          </a:p>
        </p:txBody>
      </p:sp>
      <p:sp>
        <p:nvSpPr>
          <p:cNvPr id="2" name="Virsraksts 1">
            <a:extLst>
              <a:ext uri="{FF2B5EF4-FFF2-40B4-BE49-F238E27FC236}">
                <a16:creationId xmlns:a16="http://schemas.microsoft.com/office/drawing/2014/main" id="{135EDB84-DBAE-BD44-4994-AD5B987C2838}"/>
              </a:ext>
            </a:extLst>
          </p:cNvPr>
          <p:cNvSpPr txBox="1">
            <a:spLocks/>
          </p:cNvSpPr>
          <p:nvPr/>
        </p:nvSpPr>
        <p:spPr>
          <a:xfrm>
            <a:off x="1621956" y="3063874"/>
            <a:ext cx="4861395" cy="72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2400"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Izvērtējums, analītika, risinājumi</a:t>
            </a:r>
          </a:p>
        </p:txBody>
      </p:sp>
    </p:spTree>
    <p:extLst>
      <p:ext uri="{BB962C8B-B14F-4D97-AF65-F5344CB8AC3E}">
        <p14:creationId xmlns:p14="http://schemas.microsoft.com/office/powerpoint/2010/main" val="3777747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152594"/>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Ainavu telpu raksturojums un izvērtējums</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5376568"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5" name="Attēls 4">
            <a:extLst>
              <a:ext uri="{FF2B5EF4-FFF2-40B4-BE49-F238E27FC236}">
                <a16:creationId xmlns:a16="http://schemas.microsoft.com/office/drawing/2014/main" id="{D9F3746E-3ACB-57A7-C02A-AF9C1EF73078}"/>
              </a:ext>
            </a:extLst>
          </p:cNvPr>
          <p:cNvPicPr>
            <a:picLocks noChangeAspect="1"/>
          </p:cNvPicPr>
          <p:nvPr/>
        </p:nvPicPr>
        <p:blipFill>
          <a:blip r:embed="rId5"/>
          <a:stretch>
            <a:fillRect/>
          </a:stretch>
        </p:blipFill>
        <p:spPr>
          <a:xfrm>
            <a:off x="5602515" y="241010"/>
            <a:ext cx="5903686" cy="6427207"/>
          </a:xfrm>
          <a:prstGeom prst="rect">
            <a:avLst/>
          </a:prstGeom>
        </p:spPr>
      </p:pic>
      <p:sp>
        <p:nvSpPr>
          <p:cNvPr id="9" name="Virsraksts 1">
            <a:extLst>
              <a:ext uri="{FF2B5EF4-FFF2-40B4-BE49-F238E27FC236}">
                <a16:creationId xmlns:a16="http://schemas.microsoft.com/office/drawing/2014/main" id="{B2D1B2F0-1F23-CED4-134D-B898A50F200F}"/>
              </a:ext>
            </a:extLst>
          </p:cNvPr>
          <p:cNvSpPr txBox="1">
            <a:spLocks/>
          </p:cNvSpPr>
          <p:nvPr/>
        </p:nvSpPr>
        <p:spPr>
          <a:xfrm>
            <a:off x="192088" y="619432"/>
            <a:ext cx="5184480" cy="572398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Wingdings" panose="05000000000000000000" pitchFamily="2" charset="2"/>
              <a:buChar char="§"/>
            </a:pPr>
            <a:r>
              <a:rPr lang="lv-LV" sz="2000" b="1" dirty="0">
                <a:latin typeface="Arial Narrow" panose="020B0606020202030204" pitchFamily="34" charset="0"/>
                <a:ea typeface="Artifakt Element Book" panose="020B0503050000020004" pitchFamily="34" charset="0"/>
                <a:cs typeface="Simplex" panose="00000400000000000000" pitchFamily="2" charset="0"/>
              </a:rPr>
              <a:t>Kultūrvēsturiskā ainavu telpa</a:t>
            </a:r>
          </a:p>
          <a:p>
            <a:pPr algn="just"/>
            <a:r>
              <a:rPr lang="lv-LV" sz="1800" dirty="0">
                <a:latin typeface="Arial Narrow" panose="020B0606020202030204" pitchFamily="34" charset="0"/>
                <a:ea typeface="Artifakt Element Book" panose="020B0503050000020004" pitchFamily="34" charset="0"/>
                <a:cs typeface="Simplex" panose="00000400000000000000" pitchFamily="2" charset="0"/>
              </a:rPr>
              <a:t>vēsturiskais mantojums, vērtības, attīstības procesā veidojies novada telpiskais tēls. </a:t>
            </a:r>
          </a:p>
          <a:p>
            <a:pPr algn="just"/>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pPr marL="285750" indent="-285750" algn="just">
              <a:buFont typeface="Wingdings" panose="05000000000000000000" pitchFamily="2" charset="2"/>
              <a:buChar char="§"/>
            </a:pPr>
            <a:r>
              <a:rPr lang="lv-LV" sz="2000" b="1" dirty="0">
                <a:latin typeface="Arial Narrow" panose="020B0606020202030204" pitchFamily="34" charset="0"/>
                <a:ea typeface="Artifakt Element Book" panose="020B0503050000020004" pitchFamily="34" charset="0"/>
                <a:cs typeface="Simplex" panose="00000400000000000000" pitchFamily="2" charset="0"/>
              </a:rPr>
              <a:t>Augstvērtīgā dabas ainavu telpa</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unikālas dabas vērtības.</a:t>
            </a:r>
          </a:p>
          <a:p>
            <a:pPr algn="just"/>
            <a:endParaRPr lang="lv-LV" sz="2000" b="1" dirty="0">
              <a:latin typeface="Arial Narrow" panose="020B0606020202030204" pitchFamily="34" charset="0"/>
              <a:ea typeface="Artifakt Element Book" panose="020B0503050000020004" pitchFamily="34" charset="0"/>
              <a:cs typeface="Simplex" panose="00000400000000000000" pitchFamily="2" charset="0"/>
            </a:endParaRPr>
          </a:p>
          <a:p>
            <a:pPr marL="285750" indent="-285750" algn="just">
              <a:buFont typeface="Wingdings" panose="05000000000000000000" pitchFamily="2" charset="2"/>
              <a:buChar char="§"/>
            </a:pPr>
            <a:r>
              <a:rPr lang="lv-LV" sz="2000" b="1" dirty="0">
                <a:latin typeface="Arial Narrow" panose="020B0606020202030204" pitchFamily="34" charset="0"/>
                <a:ea typeface="Artifakt Element Book" panose="020B0503050000020004" pitchFamily="34" charset="0"/>
                <a:cs typeface="Simplex" panose="00000400000000000000" pitchFamily="2" charset="0"/>
              </a:rPr>
              <a:t>Ūdensteču ainavu telpa</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ūdensteču biotopi ar ūdens tecējumu un krastmalu veģetāciju. </a:t>
            </a:r>
          </a:p>
          <a:p>
            <a:pPr algn="just"/>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pPr marL="285750" indent="-285750" algn="just">
              <a:buFont typeface="Wingdings" panose="05000000000000000000" pitchFamily="2" charset="2"/>
              <a:buChar char="§"/>
            </a:pPr>
            <a:r>
              <a:rPr lang="lv-LV" sz="2000" b="1" dirty="0">
                <a:latin typeface="Arial Narrow" panose="020B0606020202030204" pitchFamily="34" charset="0"/>
                <a:ea typeface="Artifakt Element Book" panose="020B0503050000020004" pitchFamily="34" charset="0"/>
                <a:cs typeface="Simplex" panose="00000400000000000000" pitchFamily="2" charset="0"/>
              </a:rPr>
              <a:t>Ezeru ainavu telpa</a:t>
            </a:r>
          </a:p>
          <a:p>
            <a:pPr algn="just"/>
            <a:r>
              <a:rPr lang="lv-LV" sz="1800" dirty="0">
                <a:latin typeface="Arial Narrow" panose="020B0606020202030204" pitchFamily="34" charset="0"/>
                <a:ea typeface="Artifakt Element Book" panose="020B0503050000020004" pitchFamily="34" charset="0"/>
                <a:cs typeface="Simplex" panose="00000400000000000000" pitchFamily="2" charset="0"/>
              </a:rPr>
              <a:t>ūdens spogulis ar krastmalu veģetāciju, mežiem, kāpām un piekļaujošo dabisko ainavu.</a:t>
            </a:r>
          </a:p>
          <a:p>
            <a:pPr algn="just"/>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pPr marL="285750" indent="-285750" algn="just">
              <a:buFont typeface="Wingdings" panose="05000000000000000000" pitchFamily="2" charset="2"/>
              <a:buChar char="§"/>
            </a:pPr>
            <a:r>
              <a:rPr lang="lv-LV" sz="2000" b="1" dirty="0">
                <a:latin typeface="Arial Narrow" panose="020B0606020202030204" pitchFamily="34" charset="0"/>
                <a:ea typeface="Artifakt Element Book" panose="020B0503050000020004" pitchFamily="34" charset="0"/>
                <a:cs typeface="Simplex" panose="00000400000000000000" pitchFamily="2" charset="0"/>
              </a:rPr>
              <a:t>Piekrastes ainavu telpa</a:t>
            </a:r>
          </a:p>
          <a:p>
            <a:pPr algn="just"/>
            <a:r>
              <a:rPr lang="lv-LV" sz="1800" dirty="0">
                <a:latin typeface="Arial Narrow" panose="020B0606020202030204" pitchFamily="34" charset="0"/>
                <a:ea typeface="Artifakt Element Book" panose="020B0503050000020004" pitchFamily="34" charset="0"/>
                <a:cs typeface="Simplex" panose="00000400000000000000" pitchFamily="2" charset="0"/>
              </a:rPr>
              <a:t>bioloģiski un ainaviski vērtīga pludmales joslas (liedaga) ainava, ietverot jūras akvatoriju (dabiska vide ar plašiem un tāliem skatiem), dabas parks “Piejūra”, piejūras kāpu joslas, piejūras kāpu meži (dabiska vide ar vietai raksturīgiem biotopiem) un piejūras pļavas.</a:t>
            </a:r>
          </a:p>
        </p:txBody>
      </p:sp>
    </p:spTree>
    <p:extLst>
      <p:ext uri="{BB962C8B-B14F-4D97-AF65-F5344CB8AC3E}">
        <p14:creationId xmlns:p14="http://schemas.microsoft.com/office/powerpoint/2010/main" val="1886090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152594"/>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Kas ir ainavu plāns?</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5376568"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33097D6C-9138-BC68-DE5C-1D118CA2CB52}"/>
              </a:ext>
            </a:extLst>
          </p:cNvPr>
          <p:cNvSpPr/>
          <p:nvPr/>
        </p:nvSpPr>
        <p:spPr>
          <a:xfrm>
            <a:off x="450356" y="2053517"/>
            <a:ext cx="4339127" cy="904133"/>
          </a:xfrm>
          <a:prstGeom prst="rect">
            <a:avLst/>
          </a:prstGeom>
          <a:solidFill>
            <a:srgbClr val="E5E9EF"/>
          </a:solidFill>
          <a:ln w="28575">
            <a:solidFill>
              <a:srgbClr val="4966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2">
                    <a:lumMod val="75000"/>
                  </a:schemeClr>
                </a:solidFill>
                <a:latin typeface="Arial Narrow" panose="020B0606020202030204" pitchFamily="34" charset="0"/>
              </a:rPr>
              <a:t>Ādažu novada ainavu plāns</a:t>
            </a:r>
          </a:p>
          <a:p>
            <a:pPr algn="ctr"/>
            <a:r>
              <a:rPr lang="lv-LV" b="1" dirty="0">
                <a:solidFill>
                  <a:schemeClr val="tx2">
                    <a:lumMod val="75000"/>
                  </a:schemeClr>
                </a:solidFill>
                <a:latin typeface="Arial Narrow" panose="020B0606020202030204" pitchFamily="34" charset="0"/>
              </a:rPr>
              <a:t>(Tematiskais plānojums)</a:t>
            </a:r>
          </a:p>
        </p:txBody>
      </p:sp>
      <p:sp>
        <p:nvSpPr>
          <p:cNvPr id="5" name="Taisnstūris 4">
            <a:extLst>
              <a:ext uri="{FF2B5EF4-FFF2-40B4-BE49-F238E27FC236}">
                <a16:creationId xmlns:a16="http://schemas.microsoft.com/office/drawing/2014/main" id="{39BC369E-633D-2868-3BE8-6E68A785AF34}"/>
              </a:ext>
            </a:extLst>
          </p:cNvPr>
          <p:cNvSpPr/>
          <p:nvPr/>
        </p:nvSpPr>
        <p:spPr>
          <a:xfrm>
            <a:off x="7548664" y="2047636"/>
            <a:ext cx="4121768" cy="936756"/>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2">
                    <a:lumMod val="75000"/>
                  </a:schemeClr>
                </a:solidFill>
                <a:latin typeface="Arial Narrow" panose="020B0606020202030204" pitchFamily="34" charset="0"/>
              </a:rPr>
              <a:t>Ādažu novada teritorijas plānojums</a:t>
            </a:r>
          </a:p>
        </p:txBody>
      </p:sp>
      <p:sp>
        <p:nvSpPr>
          <p:cNvPr id="6" name="Taisnstūris 5">
            <a:extLst>
              <a:ext uri="{FF2B5EF4-FFF2-40B4-BE49-F238E27FC236}">
                <a16:creationId xmlns:a16="http://schemas.microsoft.com/office/drawing/2014/main" id="{9EF01DFA-454D-4CF7-7E27-332A16D3FB7A}"/>
              </a:ext>
            </a:extLst>
          </p:cNvPr>
          <p:cNvSpPr/>
          <p:nvPr/>
        </p:nvSpPr>
        <p:spPr>
          <a:xfrm>
            <a:off x="2250166" y="3763152"/>
            <a:ext cx="4339119" cy="558377"/>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solidFill>
                  <a:schemeClr val="tx2">
                    <a:lumMod val="75000"/>
                  </a:schemeClr>
                </a:solidFill>
                <a:latin typeface="Arial Narrow" panose="020B0606020202030204" pitchFamily="34" charset="0"/>
              </a:rPr>
              <a:t>Piem., Ādažu novada tūrisma plāns</a:t>
            </a:r>
          </a:p>
        </p:txBody>
      </p:sp>
      <p:sp>
        <p:nvSpPr>
          <p:cNvPr id="7" name="Taisnstūris 6">
            <a:extLst>
              <a:ext uri="{FF2B5EF4-FFF2-40B4-BE49-F238E27FC236}">
                <a16:creationId xmlns:a16="http://schemas.microsoft.com/office/drawing/2014/main" id="{A447C067-4F2E-1BE8-45F4-BC365A6E64BE}"/>
              </a:ext>
            </a:extLst>
          </p:cNvPr>
          <p:cNvSpPr/>
          <p:nvPr/>
        </p:nvSpPr>
        <p:spPr>
          <a:xfrm>
            <a:off x="2250166" y="4502369"/>
            <a:ext cx="4339119" cy="558377"/>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solidFill>
                  <a:schemeClr val="tx2">
                    <a:lumMod val="75000"/>
                  </a:schemeClr>
                </a:solidFill>
                <a:latin typeface="Arial Narrow" panose="020B0606020202030204" pitchFamily="34" charset="0"/>
              </a:rPr>
              <a:t>Citi plānošanas dokumenti</a:t>
            </a:r>
          </a:p>
        </p:txBody>
      </p:sp>
      <p:cxnSp>
        <p:nvCxnSpPr>
          <p:cNvPr id="9" name="Taisns bultveida savienotājs 8">
            <a:extLst>
              <a:ext uri="{FF2B5EF4-FFF2-40B4-BE49-F238E27FC236}">
                <a16:creationId xmlns:a16="http://schemas.microsoft.com/office/drawing/2014/main" id="{12AD2EB2-048D-D026-446F-3E298E53819E}"/>
              </a:ext>
            </a:extLst>
          </p:cNvPr>
          <p:cNvCxnSpPr>
            <a:cxnSpLocks/>
          </p:cNvCxnSpPr>
          <p:nvPr/>
        </p:nvCxnSpPr>
        <p:spPr>
          <a:xfrm>
            <a:off x="5011484" y="2438972"/>
            <a:ext cx="2315183" cy="0"/>
          </a:xfrm>
          <a:prstGeom prst="straightConnector1">
            <a:avLst/>
          </a:prstGeom>
          <a:ln w="146050">
            <a:solidFill>
              <a:schemeClr val="tx2">
                <a:lumMod val="40000"/>
                <a:lumOff val="60000"/>
              </a:schemeClr>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5" name="Taisns bultveida savienotājs 14">
            <a:extLst>
              <a:ext uri="{FF2B5EF4-FFF2-40B4-BE49-F238E27FC236}">
                <a16:creationId xmlns:a16="http://schemas.microsoft.com/office/drawing/2014/main" id="{6DD0A89A-8AD1-D457-2D92-93859AD1E1A6}"/>
              </a:ext>
            </a:extLst>
          </p:cNvPr>
          <p:cNvCxnSpPr>
            <a:cxnSpLocks/>
          </p:cNvCxnSpPr>
          <p:nvPr/>
        </p:nvCxnSpPr>
        <p:spPr>
          <a:xfrm>
            <a:off x="2667119" y="3007245"/>
            <a:ext cx="0" cy="2429427"/>
          </a:xfrm>
          <a:prstGeom prst="straightConnector1">
            <a:avLst/>
          </a:prstGeom>
          <a:ln w="76200">
            <a:solidFill>
              <a:schemeClr val="tx2">
                <a:lumMod val="40000"/>
                <a:lumOff val="60000"/>
              </a:schemeClr>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18" name="Virsraksts 1">
            <a:extLst>
              <a:ext uri="{FF2B5EF4-FFF2-40B4-BE49-F238E27FC236}">
                <a16:creationId xmlns:a16="http://schemas.microsoft.com/office/drawing/2014/main" id="{C4295E6A-FC46-C507-3BCD-C75B981A6278}"/>
              </a:ext>
            </a:extLst>
          </p:cNvPr>
          <p:cNvSpPr txBox="1">
            <a:spLocks/>
          </p:cNvSpPr>
          <p:nvPr/>
        </p:nvSpPr>
        <p:spPr>
          <a:xfrm>
            <a:off x="104775" y="653131"/>
            <a:ext cx="11895138" cy="17858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lv-LV" sz="1800" b="1" dirty="0">
                <a:latin typeface="Arial Narrow" panose="020B0606020202030204" pitchFamily="34" charset="0"/>
                <a:ea typeface="Artifakt Element Book" panose="020B0503050000020004" pitchFamily="34" charset="0"/>
                <a:cs typeface="Simplex" panose="00000400000000000000" pitchFamily="2" charset="0"/>
              </a:rPr>
              <a:t>Ainavu plāna būtība</a:t>
            </a:r>
          </a:p>
        </p:txBody>
      </p:sp>
    </p:spTree>
    <p:extLst>
      <p:ext uri="{BB962C8B-B14F-4D97-AF65-F5344CB8AC3E}">
        <p14:creationId xmlns:p14="http://schemas.microsoft.com/office/powerpoint/2010/main" val="2742613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6" y="90677"/>
            <a:ext cx="9148764"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Kultūrvēsturiskās ainavu telpas attīstība</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1" y="471728"/>
            <a:ext cx="7286625"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9" name="Virsraksts 1">
            <a:extLst>
              <a:ext uri="{FF2B5EF4-FFF2-40B4-BE49-F238E27FC236}">
                <a16:creationId xmlns:a16="http://schemas.microsoft.com/office/drawing/2014/main" id="{152CCDE4-0356-BAD4-6B01-03845C9199AE}"/>
              </a:ext>
            </a:extLst>
          </p:cNvPr>
          <p:cNvSpPr txBox="1">
            <a:spLocks/>
          </p:cNvSpPr>
          <p:nvPr/>
        </p:nvSpPr>
        <p:spPr>
          <a:xfrm>
            <a:off x="104775" y="768829"/>
            <a:ext cx="6279983" cy="42946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u="sng" dirty="0">
                <a:latin typeface="Arial Narrow" panose="020B0606020202030204" pitchFamily="34" charset="0"/>
                <a:ea typeface="Artifakt Element Book" panose="020B0503050000020004" pitchFamily="34" charset="0"/>
                <a:cs typeface="Simplex" panose="00000400000000000000" pitchFamily="2" charset="0"/>
              </a:rPr>
              <a:t>Mozaīkveida ainavas</a:t>
            </a:r>
          </a:p>
          <a:p>
            <a:pPr marL="342900" lvl="0" indent="-342900" algn="just">
              <a:lnSpc>
                <a:spcPct val="107000"/>
              </a:lnSpc>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saglabāt kultūrvēsturiskās apbūves teritoriju un kultūrvēsturisko </a:t>
            </a:r>
            <a:r>
              <a:rPr lang="lv-LV" sz="2000" dirty="0" err="1">
                <a:latin typeface="Arial Narrow" panose="020B0606020202030204" pitchFamily="34" charset="0"/>
                <a:ea typeface="Artifakt Element Book" panose="020B0503050000020004" pitchFamily="34" charset="0"/>
                <a:cs typeface="Simplex" panose="00000400000000000000" pitchFamily="2" charset="0"/>
              </a:rPr>
              <a:t>mozaīkainavu</a:t>
            </a:r>
            <a:r>
              <a:rPr lang="lv-LV" sz="2000" dirty="0">
                <a:latin typeface="Arial Narrow" panose="020B0606020202030204" pitchFamily="34" charset="0"/>
                <a:ea typeface="Artifakt Element Book" panose="020B0503050000020004" pitchFamily="34" charset="0"/>
                <a:cs typeface="Simplex" panose="00000400000000000000" pitchFamily="2" charset="0"/>
              </a:rPr>
              <a:t> raksturu un to struktūru un elementu veidojošo kompozīciju, nepieļaujot krasas ainavas izmaiņas;</a:t>
            </a:r>
          </a:p>
          <a:p>
            <a:pPr marL="342900" indent="-342900" algn="just">
              <a:lnSpc>
                <a:spcPct val="107000"/>
              </a:lnSpc>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mazināt viensētu </a:t>
            </a:r>
            <a:r>
              <a:rPr lang="lv-LV" sz="2000" dirty="0" err="1">
                <a:latin typeface="Arial Narrow" panose="020B0606020202030204" pitchFamily="34" charset="0"/>
                <a:ea typeface="Artifakt Element Book" panose="020B0503050000020004" pitchFamily="34" charset="0"/>
                <a:cs typeface="Simplex" panose="00000400000000000000" pitchFamily="2" charset="0"/>
              </a:rPr>
              <a:t>nesakoptību</a:t>
            </a:r>
            <a:r>
              <a:rPr lang="lv-LV" sz="2000" dirty="0">
                <a:latin typeface="Arial Narrow" panose="020B0606020202030204" pitchFamily="34" charset="0"/>
                <a:ea typeface="Artifakt Element Book" panose="020B0503050000020004" pitchFamily="34" charset="0"/>
                <a:cs typeface="Simplex" panose="00000400000000000000" pitchFamily="2" charset="0"/>
              </a:rPr>
              <a:t> vai neapdzīvotību un nepieļaut ainavisko skatu atvērumu aizaugšanu;</a:t>
            </a:r>
          </a:p>
          <a:p>
            <a:pPr marL="342900" indent="-342900" algn="just">
              <a:lnSpc>
                <a:spcPct val="107000"/>
              </a:lnSpc>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saglabāt lauksaimniecības zemju platības, nepieļaut zemju apmežošanu;</a:t>
            </a:r>
          </a:p>
          <a:p>
            <a:pPr marL="342900" indent="-342900" algn="just">
              <a:lnSpc>
                <a:spcPct val="107000"/>
              </a:lnSpc>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veicināt lauksaimniecības attīstību un mežu apsaimniekošanu ar mērķi saglabāt mozaīkveida ainavas vērtības un telpisko struktūru. </a:t>
            </a:r>
          </a:p>
          <a:p>
            <a:pPr lvl="0" algn="just">
              <a:lnSpc>
                <a:spcPct val="107000"/>
              </a:lnSpc>
            </a:pPr>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p:txBody>
      </p:sp>
      <p:pic>
        <p:nvPicPr>
          <p:cNvPr id="3" name="Attēls 2">
            <a:extLst>
              <a:ext uri="{FF2B5EF4-FFF2-40B4-BE49-F238E27FC236}">
                <a16:creationId xmlns:a16="http://schemas.microsoft.com/office/drawing/2014/main" id="{D29AD829-4BCC-6CB8-79E7-32D5B8E068DC}"/>
              </a:ext>
            </a:extLst>
          </p:cNvPr>
          <p:cNvPicPr>
            <a:picLocks noChangeAspect="1"/>
          </p:cNvPicPr>
          <p:nvPr/>
        </p:nvPicPr>
        <p:blipFill>
          <a:blip r:embed="rId5"/>
          <a:stretch>
            <a:fillRect/>
          </a:stretch>
        </p:blipFill>
        <p:spPr>
          <a:xfrm>
            <a:off x="6824004" y="1240862"/>
            <a:ext cx="5070602" cy="3255327"/>
          </a:xfrm>
          <a:prstGeom prst="rect">
            <a:avLst/>
          </a:prstGeom>
        </p:spPr>
      </p:pic>
      <p:sp>
        <p:nvSpPr>
          <p:cNvPr id="5" name="Virsraksts 1">
            <a:extLst>
              <a:ext uri="{FF2B5EF4-FFF2-40B4-BE49-F238E27FC236}">
                <a16:creationId xmlns:a16="http://schemas.microsoft.com/office/drawing/2014/main" id="{B0C65EF7-C632-DB69-2F8A-652F3F81B12F}"/>
              </a:ext>
            </a:extLst>
          </p:cNvPr>
          <p:cNvSpPr txBox="1">
            <a:spLocks/>
          </p:cNvSpPr>
          <p:nvPr/>
        </p:nvSpPr>
        <p:spPr>
          <a:xfrm>
            <a:off x="6780507" y="952945"/>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1800" i="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Mozaīkainavas vērtības un telpiskā struktūra</a:t>
            </a:r>
          </a:p>
        </p:txBody>
      </p:sp>
      <p:sp>
        <p:nvSpPr>
          <p:cNvPr id="2" name="Virsraksts 1">
            <a:extLst>
              <a:ext uri="{FF2B5EF4-FFF2-40B4-BE49-F238E27FC236}">
                <a16:creationId xmlns:a16="http://schemas.microsoft.com/office/drawing/2014/main" id="{CB4EF586-A20F-87CF-05CF-71E1B18E0449}"/>
              </a:ext>
            </a:extLst>
          </p:cNvPr>
          <p:cNvSpPr txBox="1">
            <a:spLocks/>
          </p:cNvSpPr>
          <p:nvPr/>
        </p:nvSpPr>
        <p:spPr>
          <a:xfrm>
            <a:off x="104775" y="4653946"/>
            <a:ext cx="11895138" cy="19612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u="sng" dirty="0">
                <a:latin typeface="Arial Narrow" panose="020B0606020202030204" pitchFamily="34" charset="0"/>
                <a:ea typeface="Artifakt Element Book" panose="020B0503050000020004" pitchFamily="34" charset="0"/>
                <a:cs typeface="Simplex" panose="00000400000000000000" pitchFamily="2" charset="0"/>
              </a:rPr>
              <a:t>Kultūrvēsturiski nozīmīgas teritorijas</a:t>
            </a:r>
          </a:p>
          <a:p>
            <a:pPr marL="285750" lvl="0" indent="-285750" algn="just">
              <a:lnSpc>
                <a:spcPct val="107000"/>
              </a:lnSpc>
              <a:spcAft>
                <a:spcPts val="800"/>
              </a:spcAft>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pilnveidot kultūrvēsturisko teritoriju nozīmi tūrisma attīstībā, pievērst uzmanību kultūrvēsturiskiem elementiem, kā viensētām un to pagalmu struktūrai, atsevišķiem koku puduriem;</a:t>
            </a:r>
          </a:p>
          <a:p>
            <a:pPr lvl="0" algn="just">
              <a:lnSpc>
                <a:spcPct val="107000"/>
              </a:lnSpc>
            </a:pPr>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p:txBody>
      </p:sp>
    </p:spTree>
    <p:extLst>
      <p:ext uri="{BB962C8B-B14F-4D97-AF65-F5344CB8AC3E}">
        <p14:creationId xmlns:p14="http://schemas.microsoft.com/office/powerpoint/2010/main" val="54264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aisnstūris 22">
            <a:extLst>
              <a:ext uri="{FF2B5EF4-FFF2-40B4-BE49-F238E27FC236}">
                <a16:creationId xmlns:a16="http://schemas.microsoft.com/office/drawing/2014/main" id="{D4E4DA93-0D1C-4728-1CF5-A96C98489995}"/>
              </a:ext>
            </a:extLst>
          </p:cNvPr>
          <p:cNvSpPr/>
          <p:nvPr/>
        </p:nvSpPr>
        <p:spPr>
          <a:xfrm>
            <a:off x="5045166" y="3860333"/>
            <a:ext cx="2609039" cy="2808755"/>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TextBox 16">
            <a:extLst>
              <a:ext uri="{FF2B5EF4-FFF2-40B4-BE49-F238E27FC236}">
                <a16:creationId xmlns:a16="http://schemas.microsoft.com/office/drawing/2014/main" id="{3EB0F7C6-4918-21D1-4347-2CEB42B1444A}"/>
              </a:ext>
            </a:extLst>
          </p:cNvPr>
          <p:cNvSpPr txBox="1"/>
          <p:nvPr/>
        </p:nvSpPr>
        <p:spPr>
          <a:xfrm>
            <a:off x="5045841" y="3860333"/>
            <a:ext cx="2609039" cy="2737031"/>
          </a:xfrm>
          <a:prstGeom prst="rect">
            <a:avLst/>
          </a:prstGeom>
          <a:solidFill>
            <a:srgbClr val="E5E9EF"/>
          </a:solidFill>
        </p:spPr>
        <p:txBody>
          <a:bodyPr wrap="square">
            <a:spAutoFit/>
          </a:bodyPr>
          <a:lstStyle/>
          <a:p>
            <a:pPr lvl="0">
              <a:lnSpc>
                <a:spcPct val="107000"/>
              </a:lnSpc>
            </a:pPr>
            <a:r>
              <a:rPr lang="lv-LV" sz="1800" b="1" dirty="0" err="1">
                <a:latin typeface="Arial Narrow" panose="020B0606020202030204" pitchFamily="34" charset="0"/>
                <a:ea typeface="Artifakt Element Book" panose="020B0503050000020004" pitchFamily="34" charset="0"/>
                <a:cs typeface="Simplex" panose="00000400000000000000" pitchFamily="2" charset="0"/>
              </a:rPr>
              <a:t>Jūraslejas</a:t>
            </a:r>
            <a:r>
              <a:rPr lang="lv-LV" sz="1800" b="1" dirty="0">
                <a:latin typeface="Arial Narrow" panose="020B0606020202030204" pitchFamily="34" charset="0"/>
                <a:ea typeface="Artifakt Element Book" panose="020B0503050000020004" pitchFamily="34" charset="0"/>
                <a:cs typeface="Simplex" panose="00000400000000000000" pitchFamily="2" charset="0"/>
              </a:rPr>
              <a:t> pļavās </a:t>
            </a:r>
            <a:r>
              <a:rPr lang="lv-LV" sz="1800" dirty="0">
                <a:latin typeface="Arial Narrow" panose="020B0606020202030204" pitchFamily="34" charset="0"/>
                <a:ea typeface="Artifakt Element Book" panose="020B0503050000020004" pitchFamily="34" charset="0"/>
                <a:cs typeface="Simplex" panose="00000400000000000000" pitchFamily="2" charset="0"/>
              </a:rPr>
              <a:t>veidot vides izglītības mērķiem atbilstošu apmeklētāju infrastruktūru, veikt atbilstošu apsaimniekošanu (pļaušanu vai ganīšanu), izskatīt iespēju iekļaut tās Dabas parka “Piejūra” teritorijā.</a:t>
            </a:r>
          </a:p>
        </p:txBody>
      </p:sp>
      <p:sp>
        <p:nvSpPr>
          <p:cNvPr id="21" name="Taisnstūris 20">
            <a:extLst>
              <a:ext uri="{FF2B5EF4-FFF2-40B4-BE49-F238E27FC236}">
                <a16:creationId xmlns:a16="http://schemas.microsoft.com/office/drawing/2014/main" id="{7F72B9A9-8EDB-7106-B6EF-CEB361E11918}"/>
              </a:ext>
            </a:extLst>
          </p:cNvPr>
          <p:cNvSpPr/>
          <p:nvPr/>
        </p:nvSpPr>
        <p:spPr>
          <a:xfrm>
            <a:off x="199656" y="3844089"/>
            <a:ext cx="4783735" cy="1007311"/>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1" name="Attēls 10">
            <a:extLst>
              <a:ext uri="{FF2B5EF4-FFF2-40B4-BE49-F238E27FC236}">
                <a16:creationId xmlns:a16="http://schemas.microsoft.com/office/drawing/2014/main" id="{B5071677-2D91-4C1F-53DC-97BDF69C2416}"/>
              </a:ext>
            </a:extLst>
          </p:cNvPr>
          <p:cNvPicPr>
            <a:picLocks noChangeAspect="1"/>
          </p:cNvPicPr>
          <p:nvPr/>
        </p:nvPicPr>
        <p:blipFill rotWithShape="1">
          <a:blip r:embed="rId3"/>
          <a:srcRect l="6796" r="12474"/>
          <a:stretch/>
        </p:blipFill>
        <p:spPr>
          <a:xfrm>
            <a:off x="7491413" y="3822233"/>
            <a:ext cx="4508500" cy="2846855"/>
          </a:xfrm>
          <a:prstGeom prst="rect">
            <a:avLst/>
          </a:prstGeom>
        </p:spPr>
      </p:pic>
      <p:sp>
        <p:nvSpPr>
          <p:cNvPr id="19" name="Taisnstūris 18">
            <a:extLst>
              <a:ext uri="{FF2B5EF4-FFF2-40B4-BE49-F238E27FC236}">
                <a16:creationId xmlns:a16="http://schemas.microsoft.com/office/drawing/2014/main" id="{9E5E8832-3152-C1F9-2FB1-5FF23DAE07BE}"/>
              </a:ext>
            </a:extLst>
          </p:cNvPr>
          <p:cNvSpPr/>
          <p:nvPr/>
        </p:nvSpPr>
        <p:spPr>
          <a:xfrm>
            <a:off x="8274605" y="1252079"/>
            <a:ext cx="3717738" cy="1125457"/>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CE7819CD-C3B1-A1B7-557E-272F3E53D226}"/>
              </a:ext>
            </a:extLst>
          </p:cNvPr>
          <p:cNvSpPr/>
          <p:nvPr/>
        </p:nvSpPr>
        <p:spPr>
          <a:xfrm>
            <a:off x="192089" y="1252079"/>
            <a:ext cx="2119312" cy="2446107"/>
          </a:xfrm>
          <a:prstGeom prst="rect">
            <a:avLst/>
          </a:prstGeom>
          <a:solidFill>
            <a:srgbClr val="E5E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6" y="90677"/>
            <a:ext cx="9148764"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Augstvērtīgās dabas ainavu telpas attīstība</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4">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1" y="471728"/>
            <a:ext cx="7286625"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9" name="Virsraksts 1">
            <a:extLst>
              <a:ext uri="{FF2B5EF4-FFF2-40B4-BE49-F238E27FC236}">
                <a16:creationId xmlns:a16="http://schemas.microsoft.com/office/drawing/2014/main" id="{152CCDE4-0356-BAD4-6B01-03845C9199AE}"/>
              </a:ext>
            </a:extLst>
          </p:cNvPr>
          <p:cNvSpPr txBox="1">
            <a:spLocks/>
          </p:cNvSpPr>
          <p:nvPr/>
        </p:nvSpPr>
        <p:spPr>
          <a:xfrm>
            <a:off x="104775" y="509328"/>
            <a:ext cx="11895137" cy="6842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07000"/>
              </a:lnSpc>
            </a:pPr>
            <a:r>
              <a:rPr lang="lv-LV" sz="1800" dirty="0">
                <a:latin typeface="Arial Narrow" panose="020B0606020202030204" pitchFamily="34" charset="0"/>
                <a:ea typeface="Artifakt Element Book" panose="020B0503050000020004" pitchFamily="34" charset="0"/>
                <a:cs typeface="Simplex" panose="00000400000000000000" pitchFamily="2" charset="0"/>
              </a:rPr>
              <a:t>Saglabāt un nodrošināt augstvērtīgās dabas ainavu galvenās funkcijas: dabas aizsardzību, tūrismu un rekreāciju, pilnveidot dabas tūrisma attīstību, nodrošināt sabiedrībai pieejamu vidi, kurā veicināta dabas resursu izmantošana, rekreācija un vides aizsardzība.</a:t>
            </a:r>
          </a:p>
        </p:txBody>
      </p:sp>
      <p:pic>
        <p:nvPicPr>
          <p:cNvPr id="4" name="Attēls 3">
            <a:extLst>
              <a:ext uri="{FF2B5EF4-FFF2-40B4-BE49-F238E27FC236}">
                <a16:creationId xmlns:a16="http://schemas.microsoft.com/office/drawing/2014/main" id="{53D69E86-2CAB-D7DE-4C47-561F48BD383F}"/>
              </a:ext>
            </a:extLst>
          </p:cNvPr>
          <p:cNvPicPr>
            <a:picLocks noChangeAspect="1"/>
          </p:cNvPicPr>
          <p:nvPr/>
        </p:nvPicPr>
        <p:blipFill>
          <a:blip r:embed="rId6"/>
          <a:stretch>
            <a:fillRect/>
          </a:stretch>
        </p:blipFill>
        <p:spPr>
          <a:xfrm>
            <a:off x="8274605" y="2377536"/>
            <a:ext cx="3739851" cy="1326551"/>
          </a:xfrm>
          <a:prstGeom prst="rect">
            <a:avLst/>
          </a:prstGeom>
        </p:spPr>
      </p:pic>
      <p:pic>
        <p:nvPicPr>
          <p:cNvPr id="7" name="Attēls 6">
            <a:extLst>
              <a:ext uri="{FF2B5EF4-FFF2-40B4-BE49-F238E27FC236}">
                <a16:creationId xmlns:a16="http://schemas.microsoft.com/office/drawing/2014/main" id="{6D8750DA-4FBF-39DB-27D0-384C4E401934}"/>
              </a:ext>
            </a:extLst>
          </p:cNvPr>
          <p:cNvPicPr>
            <a:picLocks noChangeAspect="1"/>
          </p:cNvPicPr>
          <p:nvPr/>
        </p:nvPicPr>
        <p:blipFill>
          <a:blip r:embed="rId7"/>
          <a:stretch>
            <a:fillRect/>
          </a:stretch>
        </p:blipFill>
        <p:spPr>
          <a:xfrm>
            <a:off x="2318969" y="1264783"/>
            <a:ext cx="5827362" cy="2433403"/>
          </a:xfrm>
          <a:prstGeom prst="rect">
            <a:avLst/>
          </a:prstGeom>
        </p:spPr>
      </p:pic>
      <p:pic>
        <p:nvPicPr>
          <p:cNvPr id="9" name="Attēls 8">
            <a:extLst>
              <a:ext uri="{FF2B5EF4-FFF2-40B4-BE49-F238E27FC236}">
                <a16:creationId xmlns:a16="http://schemas.microsoft.com/office/drawing/2014/main" id="{4285B475-FE03-80DB-713C-DC75C4F2ED53}"/>
              </a:ext>
            </a:extLst>
          </p:cNvPr>
          <p:cNvPicPr>
            <a:picLocks noChangeAspect="1"/>
          </p:cNvPicPr>
          <p:nvPr/>
        </p:nvPicPr>
        <p:blipFill>
          <a:blip r:embed="rId8"/>
          <a:stretch>
            <a:fillRect/>
          </a:stretch>
        </p:blipFill>
        <p:spPr>
          <a:xfrm>
            <a:off x="200329" y="4851400"/>
            <a:ext cx="4783736" cy="1817688"/>
          </a:xfrm>
          <a:prstGeom prst="rect">
            <a:avLst/>
          </a:prstGeom>
        </p:spPr>
      </p:pic>
      <p:sp>
        <p:nvSpPr>
          <p:cNvPr id="12" name="Virsraksts 1">
            <a:extLst>
              <a:ext uri="{FF2B5EF4-FFF2-40B4-BE49-F238E27FC236}">
                <a16:creationId xmlns:a16="http://schemas.microsoft.com/office/drawing/2014/main" id="{A6A38B66-D469-39DF-35AA-4C9CE00CCA61}"/>
              </a:ext>
            </a:extLst>
          </p:cNvPr>
          <p:cNvSpPr txBox="1">
            <a:spLocks/>
          </p:cNvSpPr>
          <p:nvPr/>
        </p:nvSpPr>
        <p:spPr>
          <a:xfrm>
            <a:off x="199657" y="1412548"/>
            <a:ext cx="2253030" cy="10073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7000"/>
              </a:lnSpc>
            </a:pPr>
            <a:r>
              <a:rPr lang="lv-LV" sz="1800" b="1" dirty="0">
                <a:latin typeface="Arial Narrow" panose="020B0606020202030204" pitchFamily="34" charset="0"/>
                <a:ea typeface="Artifakt Element Book" panose="020B0503050000020004" pitchFamily="34" charset="0"/>
                <a:cs typeface="Simplex" panose="00000400000000000000" pitchFamily="2" charset="0"/>
              </a:rPr>
              <a:t>Augstvērtīgo mežu teritorijās</a:t>
            </a:r>
            <a:r>
              <a:rPr lang="lv-LV" sz="1800" dirty="0">
                <a:latin typeface="Arial Narrow" panose="020B0606020202030204" pitchFamily="34" charset="0"/>
                <a:ea typeface="Artifakt Element Book" panose="020B0503050000020004" pitchFamily="34" charset="0"/>
                <a:cs typeface="Simplex" panose="00000400000000000000" pitchFamily="2" charset="0"/>
              </a:rPr>
              <a:t> attīstīt mežu rekreatīvās funkcijas – veicināt ekotūrismu;</a:t>
            </a:r>
          </a:p>
        </p:txBody>
      </p:sp>
      <p:sp>
        <p:nvSpPr>
          <p:cNvPr id="13" name="Virsraksts 1">
            <a:extLst>
              <a:ext uri="{FF2B5EF4-FFF2-40B4-BE49-F238E27FC236}">
                <a16:creationId xmlns:a16="http://schemas.microsoft.com/office/drawing/2014/main" id="{AC804112-ACB5-E8B3-A309-798E91586A18}"/>
              </a:ext>
            </a:extLst>
          </p:cNvPr>
          <p:cNvSpPr txBox="1">
            <a:spLocks/>
          </p:cNvSpPr>
          <p:nvPr/>
        </p:nvSpPr>
        <p:spPr>
          <a:xfrm>
            <a:off x="8274605" y="1111499"/>
            <a:ext cx="3717738" cy="10073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07000"/>
              </a:lnSpc>
            </a:pPr>
            <a:r>
              <a:rPr lang="lv-LV" sz="1800" dirty="0">
                <a:latin typeface="Arial Narrow" panose="020B0606020202030204" pitchFamily="34" charset="0"/>
                <a:ea typeface="Artifakt Element Book" panose="020B0503050000020004" pitchFamily="34" charset="0"/>
                <a:cs typeface="Simplex" panose="00000400000000000000" pitchFamily="2" charset="0"/>
              </a:rPr>
              <a:t>Iespēju robežās saglabāt </a:t>
            </a:r>
            <a:r>
              <a:rPr lang="lv-LV" sz="1800" b="1" dirty="0">
                <a:latin typeface="Arial Narrow" panose="020B0606020202030204" pitchFamily="34" charset="0"/>
                <a:ea typeface="Artifakt Element Book" panose="020B0503050000020004" pitchFamily="34" charset="0"/>
                <a:cs typeface="Simplex" panose="00000400000000000000" pitchFamily="2" charset="0"/>
              </a:rPr>
              <a:t>AAA “Ādaži” </a:t>
            </a:r>
            <a:r>
              <a:rPr lang="lv-LV" sz="1800" dirty="0">
                <a:latin typeface="Arial Narrow" panose="020B0606020202030204" pitchFamily="34" charset="0"/>
                <a:ea typeface="Artifakt Element Book" panose="020B0503050000020004" pitchFamily="34" charset="0"/>
                <a:cs typeface="Simplex" panose="00000400000000000000" pitchFamily="2" charset="0"/>
              </a:rPr>
              <a:t>smiltāju un virsāju atklātas ainavas;</a:t>
            </a:r>
          </a:p>
        </p:txBody>
      </p:sp>
      <p:sp>
        <p:nvSpPr>
          <p:cNvPr id="15" name="TextBox 14">
            <a:extLst>
              <a:ext uri="{FF2B5EF4-FFF2-40B4-BE49-F238E27FC236}">
                <a16:creationId xmlns:a16="http://schemas.microsoft.com/office/drawing/2014/main" id="{2E8C422E-ADB9-C987-D29A-3909AC8DA614}"/>
              </a:ext>
            </a:extLst>
          </p:cNvPr>
          <p:cNvSpPr txBox="1"/>
          <p:nvPr/>
        </p:nvSpPr>
        <p:spPr>
          <a:xfrm>
            <a:off x="156487" y="3834359"/>
            <a:ext cx="4783736" cy="958852"/>
          </a:xfrm>
          <a:prstGeom prst="rect">
            <a:avLst/>
          </a:prstGeom>
          <a:noFill/>
        </p:spPr>
        <p:txBody>
          <a:bodyPr wrap="square">
            <a:spAutoFit/>
          </a:bodyPr>
          <a:lstStyle/>
          <a:p>
            <a:pPr lvl="0">
              <a:lnSpc>
                <a:spcPct val="107000"/>
              </a:lnSpc>
            </a:pPr>
            <a:r>
              <a:rPr lang="lv-LV" b="1" dirty="0" err="1">
                <a:latin typeface="Arial Narrow" panose="020B0606020202030204" pitchFamily="34" charset="0"/>
                <a:ea typeface="Artifakt Element Book" panose="020B0503050000020004" pitchFamily="34" charset="0"/>
                <a:cs typeface="Simplex" panose="00000400000000000000" pitchFamily="2" charset="0"/>
              </a:rPr>
              <a:t>A</a:t>
            </a:r>
            <a:r>
              <a:rPr lang="lv-LV" sz="1800" b="1" dirty="0" err="1">
                <a:latin typeface="Arial Narrow" panose="020B0606020202030204" pitchFamily="34" charset="0"/>
                <a:ea typeface="Artifakt Element Book" panose="020B0503050000020004" pitchFamily="34" charset="0"/>
                <a:cs typeface="Simplex" panose="00000400000000000000" pitchFamily="2" charset="0"/>
              </a:rPr>
              <a:t>groainavās</a:t>
            </a:r>
            <a:r>
              <a:rPr lang="lv-LV" sz="1800" dirty="0">
                <a:latin typeface="Arial Narrow" panose="020B0606020202030204" pitchFamily="34" charset="0"/>
                <a:ea typeface="Artifakt Element Book" panose="020B0503050000020004" pitchFamily="34" charset="0"/>
                <a:cs typeface="Simplex" panose="00000400000000000000" pitchFamily="2" charset="0"/>
              </a:rPr>
              <a:t> saglabāt lauksaimniecības zemju platības, nepieļaut zemju apmežošanu. </a:t>
            </a:r>
            <a:r>
              <a:rPr lang="lv-LV" dirty="0">
                <a:latin typeface="Arial Narrow" panose="020B0606020202030204" pitchFamily="34" charset="0"/>
                <a:ea typeface="Artifakt Element Book" panose="020B0503050000020004" pitchFamily="34" charset="0"/>
                <a:cs typeface="Simplex" panose="00000400000000000000" pitchFamily="2" charset="0"/>
              </a:rPr>
              <a:t>I</a:t>
            </a:r>
            <a:r>
              <a:rPr lang="lv-LV" sz="1800" dirty="0">
                <a:latin typeface="Arial Narrow" panose="020B0606020202030204" pitchFamily="34" charset="0"/>
                <a:ea typeface="Artifakt Element Book" panose="020B0503050000020004" pitchFamily="34" charset="0"/>
                <a:cs typeface="Simplex" panose="00000400000000000000" pitchFamily="2" charset="0"/>
              </a:rPr>
              <a:t>zskatīt iespēju nepieļaut tajās jaunas apbūves veicināšanu</a:t>
            </a:r>
            <a:r>
              <a:rPr lang="lv-LV" dirty="0">
                <a:latin typeface="Arial Narrow" panose="020B0606020202030204" pitchFamily="34" charset="0"/>
                <a:ea typeface="Artifakt Element Book" panose="020B0503050000020004" pitchFamily="34" charset="0"/>
                <a:cs typeface="Simplex" panose="00000400000000000000" pitchFamily="2" charset="0"/>
              </a:rPr>
              <a:t>.</a:t>
            </a:r>
            <a:endParaRPr lang="lv-LV" sz="1800" dirty="0">
              <a:latin typeface="Arial Narrow" panose="020B0606020202030204" pitchFamily="34" charset="0"/>
              <a:ea typeface="Artifakt Element Book" panose="020B0503050000020004" pitchFamily="34" charset="0"/>
              <a:cs typeface="Simplex" panose="00000400000000000000" pitchFamily="2" charset="0"/>
            </a:endParaRPr>
          </a:p>
        </p:txBody>
      </p:sp>
    </p:spTree>
    <p:extLst>
      <p:ext uri="{BB962C8B-B14F-4D97-AF65-F5344CB8AC3E}">
        <p14:creationId xmlns:p14="http://schemas.microsoft.com/office/powerpoint/2010/main" val="2634514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6" y="90677"/>
            <a:ext cx="9148764"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Ūdensteču ainavu telpas attīstība</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2">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1" y="471728"/>
            <a:ext cx="7286625"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9" name="Virsraksts 1">
            <a:extLst>
              <a:ext uri="{FF2B5EF4-FFF2-40B4-BE49-F238E27FC236}">
                <a16:creationId xmlns:a16="http://schemas.microsoft.com/office/drawing/2014/main" id="{152CCDE4-0356-BAD4-6B01-03845C9199AE}"/>
              </a:ext>
            </a:extLst>
          </p:cNvPr>
          <p:cNvSpPr txBox="1">
            <a:spLocks/>
          </p:cNvSpPr>
          <p:nvPr/>
        </p:nvSpPr>
        <p:spPr>
          <a:xfrm>
            <a:off x="192088" y="1337189"/>
            <a:ext cx="5715921" cy="44441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u="sng" dirty="0">
                <a:latin typeface="Arial Narrow" panose="020B0606020202030204" pitchFamily="34" charset="0"/>
                <a:ea typeface="Artifakt Element Book" panose="020B0503050000020004" pitchFamily="34" charset="0"/>
                <a:cs typeface="Simplex" panose="00000400000000000000" pitchFamily="2" charset="0"/>
              </a:rPr>
              <a:t>Upju ainavas</a:t>
            </a:r>
          </a:p>
          <a:p>
            <a:pPr marL="342900" lvl="0" indent="-342900" algn="just">
              <a:lnSpc>
                <a:spcPct val="107000"/>
              </a:lnSpc>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Saglabāt upēm raksturīgo ainavu, atsevišķās vietās (ceļu tuvumos), atsedzot skatus uz upēm ainavas dažādošanai;</a:t>
            </a:r>
          </a:p>
          <a:p>
            <a:pPr marL="342900" lvl="0" indent="-342900" algn="just">
              <a:lnSpc>
                <a:spcPct val="107000"/>
              </a:lnSpc>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Apdzīvotu vietu posmos, upju ainavas, t.sk. krastmalas, integrēt publiskās ārtelpas rekreācijas infrastruktūrā;</a:t>
            </a:r>
          </a:p>
          <a:p>
            <a:r>
              <a:rPr lang="lv-LV" sz="2000" b="1" u="sng" dirty="0">
                <a:latin typeface="Arial Narrow" panose="020B0606020202030204" pitchFamily="34" charset="0"/>
                <a:ea typeface="Artifakt Element Book" panose="020B0503050000020004" pitchFamily="34" charset="0"/>
                <a:cs typeface="Simplex" panose="00000400000000000000" pitchFamily="2" charset="0"/>
              </a:rPr>
              <a:t>Kanālu ainavas</a:t>
            </a:r>
          </a:p>
          <a:p>
            <a:pPr marL="342900" lvl="0" indent="-342900" algn="just">
              <a:lnSpc>
                <a:spcPct val="107000"/>
              </a:lnSpc>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Veidot estētiski pievilcīgu un apkārtējā vidē iekļaujošu esošo kanālu ainavu, attīstīt publiskās piekļuves infrastruktūru;</a:t>
            </a:r>
          </a:p>
          <a:p>
            <a:pPr marL="342900" lvl="0" indent="-342900" algn="just">
              <a:lnSpc>
                <a:spcPct val="107000"/>
              </a:lnSpc>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Gaujas – Baltezera kanāla attīstībā, ņemot vērā to, ka tam ir ne tikai sociāla, bet arī kultūrvēsturiska nozīmība, svarīgi veicināt tā vietas identitāti. Kanāla lineārā struktūra potenciāli var kalpot arī kā </a:t>
            </a:r>
            <a:r>
              <a:rPr lang="lv-LV" sz="2000" dirty="0" err="1">
                <a:latin typeface="Arial Narrow" panose="020B0606020202030204" pitchFamily="34" charset="0"/>
                <a:ea typeface="Artifakt Element Book" panose="020B0503050000020004" pitchFamily="34" charset="0"/>
                <a:cs typeface="Simplex" panose="00000400000000000000" pitchFamily="2" charset="0"/>
              </a:rPr>
              <a:t>biokoridors</a:t>
            </a:r>
            <a:r>
              <a:rPr lang="lv-LV" sz="2000" dirty="0">
                <a:latin typeface="Arial Narrow" panose="020B0606020202030204" pitchFamily="34" charset="0"/>
                <a:ea typeface="Artifakt Element Book" panose="020B0503050000020004" pitchFamily="34" charset="0"/>
                <a:cs typeface="Simplex" panose="00000400000000000000" pitchFamily="2" charset="0"/>
              </a:rPr>
              <a:t> un funkcionālā sasaiste pilsētvidē. Vietas attīstībā nepieciešams nodrošināt publisku pieejamību kanāla krastiem, veicināt sabiedrības izglītošanu vides un kultūrvēstures jautājumos.</a:t>
            </a:r>
          </a:p>
        </p:txBody>
      </p:sp>
      <p:pic>
        <p:nvPicPr>
          <p:cNvPr id="6" name="Attēls 5">
            <a:extLst>
              <a:ext uri="{FF2B5EF4-FFF2-40B4-BE49-F238E27FC236}">
                <a16:creationId xmlns:a16="http://schemas.microsoft.com/office/drawing/2014/main" id="{C13CB299-184E-CA55-76F0-B2B61A7D783E}"/>
              </a:ext>
            </a:extLst>
          </p:cNvPr>
          <p:cNvPicPr>
            <a:picLocks noChangeAspect="1"/>
          </p:cNvPicPr>
          <p:nvPr/>
        </p:nvPicPr>
        <p:blipFill>
          <a:blip r:embed="rId4"/>
          <a:stretch>
            <a:fillRect/>
          </a:stretch>
        </p:blipFill>
        <p:spPr>
          <a:xfrm>
            <a:off x="6096000" y="714825"/>
            <a:ext cx="5868988" cy="2547335"/>
          </a:xfrm>
          <a:prstGeom prst="rect">
            <a:avLst/>
          </a:prstGeom>
        </p:spPr>
      </p:pic>
      <p:pic>
        <p:nvPicPr>
          <p:cNvPr id="8" name="Attēls 7">
            <a:extLst>
              <a:ext uri="{FF2B5EF4-FFF2-40B4-BE49-F238E27FC236}">
                <a16:creationId xmlns:a16="http://schemas.microsoft.com/office/drawing/2014/main" id="{3AEA4C42-4CF6-4244-A1AC-62CF051340E1}"/>
              </a:ext>
            </a:extLst>
          </p:cNvPr>
          <p:cNvPicPr>
            <a:picLocks noChangeAspect="1"/>
          </p:cNvPicPr>
          <p:nvPr/>
        </p:nvPicPr>
        <p:blipFill>
          <a:blip r:embed="rId5"/>
          <a:stretch>
            <a:fillRect/>
          </a:stretch>
        </p:blipFill>
        <p:spPr>
          <a:xfrm>
            <a:off x="6095998" y="3429000"/>
            <a:ext cx="5868989" cy="2225712"/>
          </a:xfrm>
          <a:prstGeom prst="rect">
            <a:avLst/>
          </a:prstGeom>
        </p:spPr>
      </p:pic>
    </p:spTree>
    <p:extLst>
      <p:ext uri="{BB962C8B-B14F-4D97-AF65-F5344CB8AC3E}">
        <p14:creationId xmlns:p14="http://schemas.microsoft.com/office/powerpoint/2010/main" val="194371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6" y="90677"/>
            <a:ext cx="9148764"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Ezeru ainavu telpas attīstība</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1" y="471728"/>
            <a:ext cx="7286625"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9" name="Virsraksts 1">
            <a:extLst>
              <a:ext uri="{FF2B5EF4-FFF2-40B4-BE49-F238E27FC236}">
                <a16:creationId xmlns:a16="http://schemas.microsoft.com/office/drawing/2014/main" id="{152CCDE4-0356-BAD4-6B01-03845C9199AE}"/>
              </a:ext>
            </a:extLst>
          </p:cNvPr>
          <p:cNvSpPr txBox="1">
            <a:spLocks/>
          </p:cNvSpPr>
          <p:nvPr/>
        </p:nvSpPr>
        <p:spPr>
          <a:xfrm>
            <a:off x="192088" y="1337189"/>
            <a:ext cx="6080893" cy="44441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lnSpc>
                <a:spcPct val="107000"/>
              </a:lnSpc>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Nodrošināt bioloģiskās daudzveidības, kultūrvēsturiskās un vides ainavas saglabāšanu un uzlabošanu;</a:t>
            </a:r>
          </a:p>
          <a:p>
            <a:pPr marL="342900" lvl="0" indent="-342900" algn="just">
              <a:lnSpc>
                <a:spcPct val="107000"/>
              </a:lnSpc>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Nodrošināt piekļuves atbilstoši likumam, ievērtējot gan esošās aizsargjoslas, gan veicinot publiskās piekļuves infrastruktūru;</a:t>
            </a:r>
          </a:p>
          <a:p>
            <a:pPr marL="342900" lvl="0" indent="-342900" algn="just">
              <a:lnSpc>
                <a:spcPct val="107000"/>
              </a:lnSpc>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Garezers perspektīvā būtu izmantojams kā īpaši ekoloģiska atpūtas vieta, neveicinot tā apkārtnē izteiktu infrastruktūru, taču izvietojot norādes zīmes, informācijas plāksnes un atbilstošus taku marķējumus.</a:t>
            </a:r>
          </a:p>
        </p:txBody>
      </p:sp>
      <p:pic>
        <p:nvPicPr>
          <p:cNvPr id="4098" name="Picture 2" descr="Fotoattēla apraksts nav pieejams.">
            <a:extLst>
              <a:ext uri="{FF2B5EF4-FFF2-40B4-BE49-F238E27FC236}">
                <a16:creationId xmlns:a16="http://schemas.microsoft.com/office/drawing/2014/main" id="{0C62839C-4693-2588-D3BB-384E887437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3083" y="2059379"/>
            <a:ext cx="4364653" cy="2905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782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6" y="90677"/>
            <a:ext cx="9148764"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Piekrastes ainavu telpas attīstība</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2">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1" y="471728"/>
            <a:ext cx="7286625"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9" name="Virsraksts 1">
            <a:extLst>
              <a:ext uri="{FF2B5EF4-FFF2-40B4-BE49-F238E27FC236}">
                <a16:creationId xmlns:a16="http://schemas.microsoft.com/office/drawing/2014/main" id="{152CCDE4-0356-BAD4-6B01-03845C9199AE}"/>
              </a:ext>
            </a:extLst>
          </p:cNvPr>
          <p:cNvSpPr txBox="1">
            <a:spLocks/>
          </p:cNvSpPr>
          <p:nvPr/>
        </p:nvSpPr>
        <p:spPr>
          <a:xfrm>
            <a:off x="192088" y="533672"/>
            <a:ext cx="11807824" cy="5577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07000"/>
              </a:lnSpc>
            </a:pPr>
            <a:r>
              <a:rPr lang="lv-LV" sz="2000" dirty="0">
                <a:latin typeface="Arial Narrow" panose="020B0606020202030204" pitchFamily="34" charset="0"/>
                <a:ea typeface="Artifakt Element Book" panose="020B0503050000020004" pitchFamily="34" charset="0"/>
                <a:cs typeface="Simplex" panose="00000400000000000000" pitchFamily="2" charset="0"/>
              </a:rPr>
              <a:t>Piekrastes ainavu telpas attīstībai un tajā esošo vērtību saglabāšanai nepieciešams balstīties uz DAP noteiktajām prasībām.</a:t>
            </a:r>
          </a:p>
        </p:txBody>
      </p:sp>
      <p:pic>
        <p:nvPicPr>
          <p:cNvPr id="3074" name="Picture 2" descr="Pēc traģēdijas Carnikavā Ādažu novada pludmalēs izvietos glābšanas riņķus  un informatīvus stendus">
            <a:extLst>
              <a:ext uri="{FF2B5EF4-FFF2-40B4-BE49-F238E27FC236}">
                <a16:creationId xmlns:a16="http://schemas.microsoft.com/office/drawing/2014/main" id="{AA21D37E-4D2C-D53B-953C-21D5B769BA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86"/>
          <a:stretch/>
        </p:blipFill>
        <p:spPr bwMode="auto">
          <a:xfrm>
            <a:off x="5085686" y="1941668"/>
            <a:ext cx="6584747" cy="40902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B866A62-BCD3-1FE9-46AC-78A47A803DF4}"/>
              </a:ext>
            </a:extLst>
          </p:cNvPr>
          <p:cNvSpPr txBox="1"/>
          <p:nvPr/>
        </p:nvSpPr>
        <p:spPr>
          <a:xfrm>
            <a:off x="227012" y="1868247"/>
            <a:ext cx="4570055" cy="3922484"/>
          </a:xfrm>
          <a:prstGeom prst="rect">
            <a:avLst/>
          </a:prstGeom>
          <a:noFill/>
        </p:spPr>
        <p:txBody>
          <a:bodyPr wrap="square">
            <a:spAutoFit/>
          </a:bodyPr>
          <a:lstStyle/>
          <a:p>
            <a:pPr marL="342900" lvl="0" indent="-342900" algn="just">
              <a:lnSpc>
                <a:spcPct val="107000"/>
              </a:lnSpc>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Nodrošināt kāpu un mežu dabisko biotopu saglabāšanu, organizējot apmeklētāju plūsmu labiekārtotās takās vienotā tīklā sasaistē ar pilsētvides satiksmes infrastruktūru;</a:t>
            </a:r>
          </a:p>
          <a:p>
            <a:pPr marL="342900" lvl="0" indent="-342900" algn="just">
              <a:lnSpc>
                <a:spcPct val="107000"/>
              </a:lnSpc>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Nodrošināt apmeklētāju pastaigu maršrutus, veidojot lokus pa pludmales, kāpu un mežu teritorijām;</a:t>
            </a:r>
          </a:p>
          <a:p>
            <a:pPr marL="342900" lvl="0" indent="-342900" algn="just">
              <a:lnSpc>
                <a:spcPct val="107000"/>
              </a:lnSpc>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Aizsargāt un saglabāt esošo veģetāciju, nepieļaut jaunu agresīvu invazīvo sugu stādījumus;</a:t>
            </a:r>
          </a:p>
          <a:p>
            <a:pPr marL="342900" lvl="0" indent="-342900">
              <a:lnSpc>
                <a:spcPct val="107000"/>
              </a:lnSpc>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Jebkādas apbūves attīstībā piekrastes tuvumā, veicināt tradicionālās saimniekošanas un apbūves attīstību.</a:t>
            </a:r>
          </a:p>
        </p:txBody>
      </p:sp>
      <p:sp>
        <p:nvSpPr>
          <p:cNvPr id="5" name="TextBox 4">
            <a:extLst>
              <a:ext uri="{FF2B5EF4-FFF2-40B4-BE49-F238E27FC236}">
                <a16:creationId xmlns:a16="http://schemas.microsoft.com/office/drawing/2014/main" id="{FC098D7A-ADE9-4889-B837-B47AD51C48D4}"/>
              </a:ext>
            </a:extLst>
          </p:cNvPr>
          <p:cNvSpPr txBox="1"/>
          <p:nvPr/>
        </p:nvSpPr>
        <p:spPr>
          <a:xfrm>
            <a:off x="227011" y="1185280"/>
            <a:ext cx="11532369" cy="662489"/>
          </a:xfrm>
          <a:prstGeom prst="rect">
            <a:avLst/>
          </a:prstGeom>
          <a:noFill/>
        </p:spPr>
        <p:txBody>
          <a:bodyPr wrap="square">
            <a:spAutoFit/>
          </a:bodyPr>
          <a:lstStyle/>
          <a:p>
            <a:pPr marL="342900" lvl="0" indent="-342900" algn="just">
              <a:lnSpc>
                <a:spcPct val="107000"/>
              </a:lnSpc>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Nodrošināt pludmales dabiskās ainavas saglabāšanu, mazinot un izvairoties no vizuāli neiederīgu mākslīgo struktūru un elementu ienešanas. Veidot buferstādījumus auto stāvlaukumu zonās;</a:t>
            </a:r>
          </a:p>
        </p:txBody>
      </p:sp>
    </p:spTree>
    <p:extLst>
      <p:ext uri="{BB962C8B-B14F-4D97-AF65-F5344CB8AC3E}">
        <p14:creationId xmlns:p14="http://schemas.microsoft.com/office/powerpoint/2010/main" val="2009001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152594"/>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Pilsētas un ciemu ainavu telpiskā struktūra</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5376568"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3" name="Attēls 2">
            <a:extLst>
              <a:ext uri="{FF2B5EF4-FFF2-40B4-BE49-F238E27FC236}">
                <a16:creationId xmlns:a16="http://schemas.microsoft.com/office/drawing/2014/main" id="{1D8AB886-019E-B4D5-4566-677FB62FF3B7}"/>
              </a:ext>
            </a:extLst>
          </p:cNvPr>
          <p:cNvPicPr>
            <a:picLocks noChangeAspect="1"/>
          </p:cNvPicPr>
          <p:nvPr/>
        </p:nvPicPr>
        <p:blipFill>
          <a:blip r:embed="rId5"/>
          <a:stretch>
            <a:fillRect/>
          </a:stretch>
        </p:blipFill>
        <p:spPr>
          <a:xfrm>
            <a:off x="192088" y="593647"/>
            <a:ext cx="6932612" cy="5920825"/>
          </a:xfrm>
          <a:prstGeom prst="rect">
            <a:avLst/>
          </a:prstGeom>
        </p:spPr>
      </p:pic>
      <p:sp>
        <p:nvSpPr>
          <p:cNvPr id="6" name="Virsraksts 1">
            <a:extLst>
              <a:ext uri="{FF2B5EF4-FFF2-40B4-BE49-F238E27FC236}">
                <a16:creationId xmlns:a16="http://schemas.microsoft.com/office/drawing/2014/main" id="{FC3CFC5F-5098-F152-5765-BE9C6A5F6213}"/>
              </a:ext>
            </a:extLst>
          </p:cNvPr>
          <p:cNvSpPr txBox="1">
            <a:spLocks/>
          </p:cNvSpPr>
          <p:nvPr/>
        </p:nvSpPr>
        <p:spPr>
          <a:xfrm>
            <a:off x="7219950" y="408414"/>
            <a:ext cx="4603763" cy="535301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r>
              <a:rPr lang="lv-LV" sz="2000" dirty="0">
                <a:latin typeface="Arial Narrow" panose="020B0606020202030204" pitchFamily="34" charset="0"/>
                <a:ea typeface="Artifakt Element Book" panose="020B0503050000020004" pitchFamily="34" charset="0"/>
                <a:cs typeface="Simplex" panose="00000400000000000000" pitchFamily="2" charset="0"/>
              </a:rPr>
              <a:t>Novada urbānās attīstības telpas iedalītas pēc to apbūves struktūras un galvenajām telpiskajām vērtībām, kategorizējot apdzīvotas vietas balstoties uz to līdzīgajām iezīmēm</a:t>
            </a:r>
          </a:p>
          <a:p>
            <a:pPr algn="just"/>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	Urbānā ainava</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	Gaujas upes palieņu ciemi</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	Ciemi piekrastes kāpās</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	Ciemi pie ezeriem</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	</a:t>
            </a:r>
            <a:r>
              <a:rPr lang="lv-LV" sz="2000" dirty="0" err="1">
                <a:latin typeface="Arial Narrow" panose="020B0606020202030204" pitchFamily="34" charset="0"/>
                <a:ea typeface="Artifakt Element Book" panose="020B0503050000020004" pitchFamily="34" charset="0"/>
                <a:cs typeface="Simplex" panose="00000400000000000000" pitchFamily="2" charset="0"/>
              </a:rPr>
              <a:t>Agroainavu</a:t>
            </a:r>
            <a:r>
              <a:rPr lang="lv-LV" sz="2000" dirty="0">
                <a:latin typeface="Arial Narrow" panose="020B0606020202030204" pitchFamily="34" charset="0"/>
                <a:ea typeface="Artifakt Element Book" panose="020B0503050000020004" pitchFamily="34" charset="0"/>
                <a:cs typeface="Simplex" panose="00000400000000000000" pitchFamily="2" charset="0"/>
              </a:rPr>
              <a:t> ciemi</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	Jauktu mežu un lauksaimniecības 	zemju ciemi</a:t>
            </a:r>
          </a:p>
          <a:p>
            <a:pPr algn="just"/>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p:txBody>
      </p:sp>
      <p:sp>
        <p:nvSpPr>
          <p:cNvPr id="2" name="Taisnstūris 1">
            <a:extLst>
              <a:ext uri="{FF2B5EF4-FFF2-40B4-BE49-F238E27FC236}">
                <a16:creationId xmlns:a16="http://schemas.microsoft.com/office/drawing/2014/main" id="{3BD83B8C-087A-BEF2-7B92-777DF5309E87}"/>
              </a:ext>
            </a:extLst>
          </p:cNvPr>
          <p:cNvSpPr/>
          <p:nvPr/>
        </p:nvSpPr>
        <p:spPr>
          <a:xfrm>
            <a:off x="7334865" y="2138352"/>
            <a:ext cx="732400" cy="216310"/>
          </a:xfrm>
          <a:prstGeom prst="rect">
            <a:avLst/>
          </a:prstGeom>
          <a:solidFill>
            <a:srgbClr val="F3B6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39C6D78F-2C5A-C643-83CB-5A11570F938E}"/>
              </a:ext>
            </a:extLst>
          </p:cNvPr>
          <p:cNvSpPr/>
          <p:nvPr/>
        </p:nvSpPr>
        <p:spPr>
          <a:xfrm>
            <a:off x="7334865" y="2405462"/>
            <a:ext cx="732400" cy="216310"/>
          </a:xfrm>
          <a:prstGeom prst="rect">
            <a:avLst/>
          </a:prstGeom>
          <a:solidFill>
            <a:srgbClr val="99AB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aisnstūris 4">
            <a:extLst>
              <a:ext uri="{FF2B5EF4-FFF2-40B4-BE49-F238E27FC236}">
                <a16:creationId xmlns:a16="http://schemas.microsoft.com/office/drawing/2014/main" id="{F9D76ED1-D3A7-7669-BA87-0A8B15F30A53}"/>
              </a:ext>
            </a:extLst>
          </p:cNvPr>
          <p:cNvSpPr/>
          <p:nvPr/>
        </p:nvSpPr>
        <p:spPr>
          <a:xfrm>
            <a:off x="7334865" y="2685969"/>
            <a:ext cx="732400" cy="216310"/>
          </a:xfrm>
          <a:prstGeom prst="rect">
            <a:avLst/>
          </a:prstGeom>
          <a:solidFill>
            <a:srgbClr val="A7B5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aisnstūris 6">
            <a:extLst>
              <a:ext uri="{FF2B5EF4-FFF2-40B4-BE49-F238E27FC236}">
                <a16:creationId xmlns:a16="http://schemas.microsoft.com/office/drawing/2014/main" id="{EE0CCDE5-516B-81F0-720F-115C5E1B9B99}"/>
              </a:ext>
            </a:extLst>
          </p:cNvPr>
          <p:cNvSpPr/>
          <p:nvPr/>
        </p:nvSpPr>
        <p:spPr>
          <a:xfrm>
            <a:off x="7334865" y="2953079"/>
            <a:ext cx="732400" cy="216310"/>
          </a:xfrm>
          <a:prstGeom prst="rect">
            <a:avLst/>
          </a:prstGeom>
          <a:solidFill>
            <a:srgbClr val="B0C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 name="Taisnstūris 7">
            <a:extLst>
              <a:ext uri="{FF2B5EF4-FFF2-40B4-BE49-F238E27FC236}">
                <a16:creationId xmlns:a16="http://schemas.microsoft.com/office/drawing/2014/main" id="{0DA28D5A-A3ED-A12C-916B-4FC73913BAE3}"/>
              </a:ext>
            </a:extLst>
          </p:cNvPr>
          <p:cNvSpPr/>
          <p:nvPr/>
        </p:nvSpPr>
        <p:spPr>
          <a:xfrm>
            <a:off x="7334865" y="3237085"/>
            <a:ext cx="732400" cy="216310"/>
          </a:xfrm>
          <a:prstGeom prst="rect">
            <a:avLst/>
          </a:prstGeom>
          <a:solidFill>
            <a:srgbClr val="FBE2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aisnstūris 8">
            <a:extLst>
              <a:ext uri="{FF2B5EF4-FFF2-40B4-BE49-F238E27FC236}">
                <a16:creationId xmlns:a16="http://schemas.microsoft.com/office/drawing/2014/main" id="{286293B9-0568-5F78-4B53-DDB7796EEB26}"/>
              </a:ext>
            </a:extLst>
          </p:cNvPr>
          <p:cNvSpPr/>
          <p:nvPr/>
        </p:nvSpPr>
        <p:spPr>
          <a:xfrm>
            <a:off x="7334865" y="3523859"/>
            <a:ext cx="732400" cy="216310"/>
          </a:xfrm>
          <a:prstGeom prst="rect">
            <a:avLst/>
          </a:prstGeom>
          <a:solidFill>
            <a:srgbClr val="DED7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Ovāls 9">
            <a:extLst>
              <a:ext uri="{FF2B5EF4-FFF2-40B4-BE49-F238E27FC236}">
                <a16:creationId xmlns:a16="http://schemas.microsoft.com/office/drawing/2014/main" id="{103083AA-7B6C-B5B7-CED9-1CBFFA200640}"/>
              </a:ext>
            </a:extLst>
          </p:cNvPr>
          <p:cNvSpPr/>
          <p:nvPr/>
        </p:nvSpPr>
        <p:spPr>
          <a:xfrm rot="19376814">
            <a:off x="1819763" y="2871108"/>
            <a:ext cx="2162302" cy="1840383"/>
          </a:xfrm>
          <a:prstGeom prst="ellipse">
            <a:avLst/>
          </a:prstGeom>
          <a:noFill/>
          <a:ln w="381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83891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152594"/>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err="1">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Agroainavu</a:t>
            </a:r>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 ciemu telpiskā struktūra</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5376568"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2" name="Attēls 11">
            <a:extLst>
              <a:ext uri="{FF2B5EF4-FFF2-40B4-BE49-F238E27FC236}">
                <a16:creationId xmlns:a16="http://schemas.microsoft.com/office/drawing/2014/main" id="{E3482C71-59BC-0E2F-70AA-3AEA8CED0873}"/>
              </a:ext>
            </a:extLst>
          </p:cNvPr>
          <p:cNvPicPr>
            <a:picLocks noChangeAspect="1"/>
          </p:cNvPicPr>
          <p:nvPr/>
        </p:nvPicPr>
        <p:blipFill>
          <a:blip r:embed="rId5"/>
          <a:stretch>
            <a:fillRect/>
          </a:stretch>
        </p:blipFill>
        <p:spPr>
          <a:xfrm>
            <a:off x="2045109" y="598395"/>
            <a:ext cx="7816717" cy="6098514"/>
          </a:xfrm>
          <a:prstGeom prst="rect">
            <a:avLst/>
          </a:prstGeom>
        </p:spPr>
      </p:pic>
    </p:spTree>
    <p:extLst>
      <p:ext uri="{BB962C8B-B14F-4D97-AF65-F5344CB8AC3E}">
        <p14:creationId xmlns:p14="http://schemas.microsoft.com/office/powerpoint/2010/main" val="3566393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152594"/>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err="1">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Agroainavu</a:t>
            </a:r>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 ciemu telpiskā struktūra</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5376568"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 name="Attēls 1">
            <a:extLst>
              <a:ext uri="{FF2B5EF4-FFF2-40B4-BE49-F238E27FC236}">
                <a16:creationId xmlns:a16="http://schemas.microsoft.com/office/drawing/2014/main" id="{F916F9E0-C3E5-F917-DEB3-B16C37548FB3}"/>
              </a:ext>
            </a:extLst>
          </p:cNvPr>
          <p:cNvPicPr>
            <a:picLocks noChangeAspect="1"/>
          </p:cNvPicPr>
          <p:nvPr/>
        </p:nvPicPr>
        <p:blipFill>
          <a:blip r:embed="rId5"/>
          <a:stretch>
            <a:fillRect/>
          </a:stretch>
        </p:blipFill>
        <p:spPr>
          <a:xfrm>
            <a:off x="2399621" y="517447"/>
            <a:ext cx="6965704" cy="6258425"/>
          </a:xfrm>
          <a:prstGeom prst="rect">
            <a:avLst/>
          </a:prstGeom>
        </p:spPr>
      </p:pic>
    </p:spTree>
    <p:extLst>
      <p:ext uri="{BB962C8B-B14F-4D97-AF65-F5344CB8AC3E}">
        <p14:creationId xmlns:p14="http://schemas.microsoft.com/office/powerpoint/2010/main" val="1993708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152594"/>
            <a:ext cx="9332913"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Rekomendācijas apdzīvoto vietu ainavisko vērtību aizsardzība, saglabāšanai un attīstībai</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9144000"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5" name="Attēls 4">
            <a:extLst>
              <a:ext uri="{FF2B5EF4-FFF2-40B4-BE49-F238E27FC236}">
                <a16:creationId xmlns:a16="http://schemas.microsoft.com/office/drawing/2014/main" id="{950AA8EC-21DE-DF97-FA60-6CEA58D38792}"/>
              </a:ext>
            </a:extLst>
          </p:cNvPr>
          <p:cNvPicPr>
            <a:picLocks noChangeAspect="1"/>
          </p:cNvPicPr>
          <p:nvPr/>
        </p:nvPicPr>
        <p:blipFill>
          <a:blip r:embed="rId5"/>
          <a:stretch>
            <a:fillRect/>
          </a:stretch>
        </p:blipFill>
        <p:spPr>
          <a:xfrm>
            <a:off x="354073" y="587108"/>
            <a:ext cx="6557969" cy="6081979"/>
          </a:xfrm>
          <a:prstGeom prst="rect">
            <a:avLst/>
          </a:prstGeom>
        </p:spPr>
      </p:pic>
      <p:sp>
        <p:nvSpPr>
          <p:cNvPr id="6" name="TextBox 5">
            <a:extLst>
              <a:ext uri="{FF2B5EF4-FFF2-40B4-BE49-F238E27FC236}">
                <a16:creationId xmlns:a16="http://schemas.microsoft.com/office/drawing/2014/main" id="{635C3557-903A-C961-3C9A-65D64E9D6C75}"/>
              </a:ext>
            </a:extLst>
          </p:cNvPr>
          <p:cNvSpPr txBox="1"/>
          <p:nvPr/>
        </p:nvSpPr>
        <p:spPr>
          <a:xfrm>
            <a:off x="7197212" y="752761"/>
            <a:ext cx="4802699" cy="3785652"/>
          </a:xfrm>
          <a:prstGeom prst="rect">
            <a:avLst/>
          </a:prstGeom>
          <a:noFill/>
        </p:spPr>
        <p:txBody>
          <a:bodyPr wrap="square">
            <a:spAutoFit/>
          </a:bodyPr>
          <a:lstStyle/>
          <a:p>
            <a:endParaRPr lang="lv-LV" sz="2000" b="0" i="0" u="none" strike="noStrike" baseline="0" dirty="0">
              <a:latin typeface="Arial Narrow" panose="020B0606020202030204" pitchFamily="34" charset="0"/>
            </a:endParaRPr>
          </a:p>
          <a:p>
            <a:pPr marL="285750" indent="-28575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Apbūves attīstībā lauksaimniecības teritorijās, saglabāt vides vērtības un veicināt viensētas raksturu;</a:t>
            </a:r>
          </a:p>
          <a:p>
            <a:pPr marL="285750" indent="-28575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Saglabājamas dabas teritorijas; </a:t>
            </a:r>
          </a:p>
          <a:p>
            <a:pPr marL="285750" indent="-28575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Saglabājamas viensētu telpiskās struktūras, </a:t>
            </a:r>
            <a:r>
              <a:rPr lang="lv-LV" sz="2000" dirty="0" err="1">
                <a:latin typeface="Arial Narrow" panose="020B0606020202030204" pitchFamily="34" charset="0"/>
                <a:ea typeface="Artifakt Element Book" panose="020B0503050000020004" pitchFamily="34" charset="0"/>
                <a:cs typeface="Simplex" panose="00000400000000000000" pitchFamily="2" charset="0"/>
              </a:rPr>
              <a:t>agroainavas</a:t>
            </a:r>
            <a:r>
              <a:rPr lang="lv-LV" sz="2000" dirty="0">
                <a:latin typeface="Arial Narrow" panose="020B0606020202030204" pitchFamily="34" charset="0"/>
                <a:ea typeface="Artifakt Element Book" panose="020B0503050000020004" pitchFamily="34" charset="0"/>
                <a:cs typeface="Simplex" panose="00000400000000000000" pitchFamily="2" charset="0"/>
              </a:rPr>
              <a:t> raksturs, tālas skatu perspektīvas un mijiedarbību starp dabu un apbūvi. </a:t>
            </a:r>
          </a:p>
          <a:p>
            <a:pPr marL="285750" indent="-28575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Veidojamas ainaviskas skatu līnijas;</a:t>
            </a:r>
          </a:p>
          <a:p>
            <a:pPr marL="285750" indent="-28575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Saglabājami un attīstāmi zaļie koridori;</a:t>
            </a:r>
          </a:p>
          <a:p>
            <a:pPr marL="285750" indent="-28575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Nodrošināmi brīvie skatu koridori;</a:t>
            </a:r>
          </a:p>
          <a:p>
            <a:pPr marL="285750" indent="-285750">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Veidojami </a:t>
            </a:r>
            <a:r>
              <a:rPr lang="lv-LV" sz="2000" dirty="0" err="1">
                <a:latin typeface="Arial Narrow" panose="020B0606020202030204" pitchFamily="34" charset="0"/>
                <a:ea typeface="Artifakt Element Book" panose="020B0503050000020004" pitchFamily="34" charset="0"/>
                <a:cs typeface="Simplex" panose="00000400000000000000" pitchFamily="2" charset="0"/>
              </a:rPr>
              <a:t>buferstādījumi</a:t>
            </a:r>
            <a:r>
              <a:rPr lang="lv-LV" sz="2000" dirty="0">
                <a:latin typeface="Arial Narrow" panose="020B0606020202030204" pitchFamily="34" charset="0"/>
                <a:ea typeface="Artifakt Element Book" panose="020B0503050000020004" pitchFamily="34" charset="0"/>
                <a:cs typeface="Simplex" panose="00000400000000000000" pitchFamily="2" charset="0"/>
              </a:rPr>
              <a:t>.	</a:t>
            </a:r>
          </a:p>
        </p:txBody>
      </p:sp>
    </p:spTree>
    <p:extLst>
      <p:ext uri="{BB962C8B-B14F-4D97-AF65-F5344CB8AC3E}">
        <p14:creationId xmlns:p14="http://schemas.microsoft.com/office/powerpoint/2010/main" val="2574977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90677"/>
            <a:ext cx="7671753"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Industriālās/ražošanas teritorijas</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2">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1" y="471728"/>
            <a:ext cx="7286625"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4" name="Attēls 3">
            <a:extLst>
              <a:ext uri="{FF2B5EF4-FFF2-40B4-BE49-F238E27FC236}">
                <a16:creationId xmlns:a16="http://schemas.microsoft.com/office/drawing/2014/main" id="{408097BC-2DFB-C56A-D38F-AC60A68A377B}"/>
              </a:ext>
            </a:extLst>
          </p:cNvPr>
          <p:cNvPicPr>
            <a:picLocks noChangeAspect="1"/>
          </p:cNvPicPr>
          <p:nvPr/>
        </p:nvPicPr>
        <p:blipFill>
          <a:blip r:embed="rId4"/>
          <a:stretch>
            <a:fillRect/>
          </a:stretch>
        </p:blipFill>
        <p:spPr>
          <a:xfrm>
            <a:off x="192087" y="613291"/>
            <a:ext cx="6698253" cy="6010077"/>
          </a:xfrm>
          <a:prstGeom prst="rect">
            <a:avLst/>
          </a:prstGeom>
        </p:spPr>
      </p:pic>
      <p:sp>
        <p:nvSpPr>
          <p:cNvPr id="2" name="Virsraksts 1">
            <a:extLst>
              <a:ext uri="{FF2B5EF4-FFF2-40B4-BE49-F238E27FC236}">
                <a16:creationId xmlns:a16="http://schemas.microsoft.com/office/drawing/2014/main" id="{5C35F1CF-8320-0776-C660-F51348651B7C}"/>
              </a:ext>
            </a:extLst>
          </p:cNvPr>
          <p:cNvSpPr txBox="1">
            <a:spLocks/>
          </p:cNvSpPr>
          <p:nvPr/>
        </p:nvSpPr>
        <p:spPr>
          <a:xfrm>
            <a:off x="7011588" y="408414"/>
            <a:ext cx="4856164" cy="535301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pPr algn="just"/>
            <a:r>
              <a:rPr lang="lv-LV" sz="2400" dirty="0">
                <a:latin typeface="Arial Narrow" panose="020B0606020202030204" pitchFamily="34" charset="0"/>
                <a:ea typeface="Artifakt Element Book" panose="020B0503050000020004" pitchFamily="34" charset="0"/>
                <a:cs typeface="Simplex" panose="00000400000000000000" pitchFamily="2" charset="0"/>
              </a:rPr>
              <a:t>Ādažu novada industriālās/ražošanas teritorijas un to potenciālā ietekme uz ainavu.</a:t>
            </a:r>
          </a:p>
          <a:p>
            <a:pPr algn="just"/>
            <a:endParaRPr lang="lv-LV" sz="2400" dirty="0">
              <a:latin typeface="Arial Narrow" panose="020B0606020202030204" pitchFamily="34" charset="0"/>
              <a:ea typeface="Artifakt Element Book" panose="020B0503050000020004" pitchFamily="34" charset="0"/>
              <a:cs typeface="Simplex" panose="00000400000000000000" pitchFamily="2" charset="0"/>
            </a:endParaRPr>
          </a:p>
          <a:p>
            <a:pPr marL="285750" indent="-285750" algn="just">
              <a:buFont typeface="Wingdings" panose="05000000000000000000" pitchFamily="2" charset="2"/>
              <a:buChar char="§"/>
            </a:pPr>
            <a:r>
              <a:rPr lang="lv-LV" sz="2400" dirty="0">
                <a:latin typeface="Arial Narrow" panose="020B0606020202030204" pitchFamily="34" charset="0"/>
                <a:ea typeface="Artifakt Element Book" panose="020B0503050000020004" pitchFamily="34" charset="0"/>
                <a:cs typeface="Simplex" panose="00000400000000000000" pitchFamily="2" charset="0"/>
              </a:rPr>
              <a:t>Ietekme uz blakus esošām apdzīvotām vietām</a:t>
            </a:r>
          </a:p>
          <a:p>
            <a:pPr marL="285750" indent="-285750" algn="just">
              <a:buFont typeface="Wingdings" panose="05000000000000000000" pitchFamily="2" charset="2"/>
              <a:buChar char="§"/>
            </a:pPr>
            <a:r>
              <a:rPr lang="lv-LV" sz="2400" dirty="0">
                <a:latin typeface="Arial Narrow" panose="020B0606020202030204" pitchFamily="34" charset="0"/>
                <a:ea typeface="Artifakt Element Book" panose="020B0503050000020004" pitchFamily="34" charset="0"/>
                <a:cs typeface="Simplex" panose="00000400000000000000" pitchFamily="2" charset="0"/>
              </a:rPr>
              <a:t>Ietekme uz ekoloģiskām un ainaviskām vērtībām</a:t>
            </a:r>
          </a:p>
        </p:txBody>
      </p:sp>
    </p:spTree>
    <p:extLst>
      <p:ext uri="{BB962C8B-B14F-4D97-AF65-F5344CB8AC3E}">
        <p14:creationId xmlns:p14="http://schemas.microsoft.com/office/powerpoint/2010/main" val="2089129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152594"/>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Tematiskā plānojuma mērogs</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5376568"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4" name="Attēls 3">
            <a:extLst>
              <a:ext uri="{FF2B5EF4-FFF2-40B4-BE49-F238E27FC236}">
                <a16:creationId xmlns:a16="http://schemas.microsoft.com/office/drawing/2014/main" id="{0AAC5FE2-2CDE-056E-3E7C-B3F31670C280}"/>
              </a:ext>
            </a:extLst>
          </p:cNvPr>
          <p:cNvPicPr>
            <a:picLocks noChangeAspect="1"/>
          </p:cNvPicPr>
          <p:nvPr/>
        </p:nvPicPr>
        <p:blipFill rotWithShape="1">
          <a:blip r:embed="rId5">
            <a:extLst>
              <a:ext uri="{28A0092B-C50C-407E-A947-70E740481C1C}">
                <a14:useLocalDpi xmlns:a14="http://schemas.microsoft.com/office/drawing/2010/main" val="0"/>
              </a:ext>
            </a:extLst>
          </a:blip>
          <a:srcRect l="-1002" t="4440" r="1002" b="29590"/>
          <a:stretch/>
        </p:blipFill>
        <p:spPr>
          <a:xfrm>
            <a:off x="115886" y="897261"/>
            <a:ext cx="12076113" cy="5063478"/>
          </a:xfrm>
          <a:prstGeom prst="rect">
            <a:avLst/>
          </a:prstGeom>
        </p:spPr>
      </p:pic>
      <p:sp>
        <p:nvSpPr>
          <p:cNvPr id="5" name="Virsraksts 1">
            <a:extLst>
              <a:ext uri="{FF2B5EF4-FFF2-40B4-BE49-F238E27FC236}">
                <a16:creationId xmlns:a16="http://schemas.microsoft.com/office/drawing/2014/main" id="{740557F7-0500-D96B-2EB5-E68E5181EE29}"/>
              </a:ext>
            </a:extLst>
          </p:cNvPr>
          <p:cNvSpPr txBox="1">
            <a:spLocks/>
          </p:cNvSpPr>
          <p:nvPr/>
        </p:nvSpPr>
        <p:spPr>
          <a:xfrm>
            <a:off x="573741" y="1288379"/>
            <a:ext cx="3056965" cy="380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lv-LV" sz="2000" b="0" i="0" u="none" strike="noStrike" kern="1200" cap="none" spc="0" normalizeH="0" baseline="0" noProof="0" dirty="0">
                <a:ln>
                  <a:noFill/>
                </a:ln>
                <a:solidFill>
                  <a:prstClr val="black"/>
                </a:solidFill>
                <a:effectLst/>
                <a:uLnTx/>
                <a:uFillTx/>
                <a:latin typeface="Arial Narrow" panose="020B0606020202030204" pitchFamily="34" charset="0"/>
                <a:ea typeface="Artifakt Element Book" panose="020B0503050000020004" pitchFamily="34" charset="0"/>
                <a:cs typeface="Simplex" panose="00000400000000000000" pitchFamily="2" charset="0"/>
              </a:rPr>
              <a:t>NOVADS</a:t>
            </a:r>
          </a:p>
        </p:txBody>
      </p:sp>
      <p:sp>
        <p:nvSpPr>
          <p:cNvPr id="10" name="Virsraksts 1">
            <a:extLst>
              <a:ext uri="{FF2B5EF4-FFF2-40B4-BE49-F238E27FC236}">
                <a16:creationId xmlns:a16="http://schemas.microsoft.com/office/drawing/2014/main" id="{70604CF6-ACC0-86BC-0A94-166A10DD38DF}"/>
              </a:ext>
            </a:extLst>
          </p:cNvPr>
          <p:cNvSpPr txBox="1">
            <a:spLocks/>
          </p:cNvSpPr>
          <p:nvPr/>
        </p:nvSpPr>
        <p:spPr>
          <a:xfrm>
            <a:off x="3771885" y="1288379"/>
            <a:ext cx="3274374" cy="380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lv-LV" sz="2000" b="0" i="0" u="none" strike="noStrike" kern="1200" cap="none" spc="0" normalizeH="0" baseline="0" noProof="0" dirty="0">
                <a:ln>
                  <a:noFill/>
                </a:ln>
                <a:solidFill>
                  <a:prstClr val="black"/>
                </a:solidFill>
                <a:effectLst/>
                <a:uLnTx/>
                <a:uFillTx/>
                <a:latin typeface="Arial Narrow" panose="020B0606020202030204" pitchFamily="34" charset="0"/>
                <a:ea typeface="Artifakt Element Book" panose="020B0503050000020004" pitchFamily="34" charset="0"/>
                <a:cs typeface="Simplex" panose="00000400000000000000" pitchFamily="2" charset="0"/>
              </a:rPr>
              <a:t>APDZĪVOTA VIETA</a:t>
            </a:r>
          </a:p>
        </p:txBody>
      </p:sp>
      <p:sp>
        <p:nvSpPr>
          <p:cNvPr id="13" name="Virsraksts 1">
            <a:extLst>
              <a:ext uri="{FF2B5EF4-FFF2-40B4-BE49-F238E27FC236}">
                <a16:creationId xmlns:a16="http://schemas.microsoft.com/office/drawing/2014/main" id="{81C6030B-E3E7-5B50-86D0-991BAEC06DD5}"/>
              </a:ext>
            </a:extLst>
          </p:cNvPr>
          <p:cNvSpPr txBox="1">
            <a:spLocks/>
          </p:cNvSpPr>
          <p:nvPr/>
        </p:nvSpPr>
        <p:spPr>
          <a:xfrm>
            <a:off x="7196402" y="1288379"/>
            <a:ext cx="3056965" cy="380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lv-LV" sz="2000" b="0" i="0" u="none" strike="noStrike" kern="1200" cap="none" spc="0" normalizeH="0" baseline="0" noProof="0" dirty="0">
                <a:ln>
                  <a:noFill/>
                </a:ln>
                <a:solidFill>
                  <a:prstClr val="black"/>
                </a:solidFill>
                <a:effectLst/>
                <a:uLnTx/>
                <a:uFillTx/>
                <a:latin typeface="Arial Narrow" panose="020B0606020202030204" pitchFamily="34" charset="0"/>
                <a:ea typeface="Artifakt Element Book" panose="020B0503050000020004" pitchFamily="34" charset="0"/>
                <a:cs typeface="Simplex" panose="00000400000000000000" pitchFamily="2" charset="0"/>
              </a:rPr>
              <a:t>FUNKCIONĀLĀ TERITORIJA</a:t>
            </a:r>
          </a:p>
        </p:txBody>
      </p:sp>
    </p:spTree>
    <p:extLst>
      <p:ext uri="{BB962C8B-B14F-4D97-AF65-F5344CB8AC3E}">
        <p14:creationId xmlns:p14="http://schemas.microsoft.com/office/powerpoint/2010/main" val="3744795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ttēls 6">
            <a:extLst>
              <a:ext uri="{FF2B5EF4-FFF2-40B4-BE49-F238E27FC236}">
                <a16:creationId xmlns:a16="http://schemas.microsoft.com/office/drawing/2014/main" id="{31BBB1BF-BD2B-02B7-BD39-9ACD09DAB268}"/>
              </a:ext>
            </a:extLst>
          </p:cNvPr>
          <p:cNvPicPr>
            <a:picLocks noChangeAspect="1"/>
          </p:cNvPicPr>
          <p:nvPr/>
        </p:nvPicPr>
        <p:blipFill>
          <a:blip r:embed="rId3"/>
          <a:stretch>
            <a:fillRect/>
          </a:stretch>
        </p:blipFill>
        <p:spPr>
          <a:xfrm>
            <a:off x="4753937" y="412427"/>
            <a:ext cx="7122918" cy="6321978"/>
          </a:xfrm>
          <a:prstGeom prst="rect">
            <a:avLst/>
          </a:prstGeom>
        </p:spPr>
      </p:pic>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6" y="90677"/>
            <a:ext cx="9148764"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Teritorijas, kurās nepieciešams veikt padziļinātu izpēti – industriālās teritorijas </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4">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7529514"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4" name="Attēls 3">
            <a:extLst>
              <a:ext uri="{FF2B5EF4-FFF2-40B4-BE49-F238E27FC236}">
                <a16:creationId xmlns:a16="http://schemas.microsoft.com/office/drawing/2014/main" id="{4D4CEA58-26E6-F1F0-EAE0-FDD5D5BC94CA}"/>
              </a:ext>
            </a:extLst>
          </p:cNvPr>
          <p:cNvPicPr>
            <a:picLocks noChangeAspect="1"/>
          </p:cNvPicPr>
          <p:nvPr/>
        </p:nvPicPr>
        <p:blipFill>
          <a:blip r:embed="rId6"/>
          <a:stretch>
            <a:fillRect/>
          </a:stretch>
        </p:blipFill>
        <p:spPr>
          <a:xfrm>
            <a:off x="115886" y="559120"/>
            <a:ext cx="6294245" cy="2100269"/>
          </a:xfrm>
          <a:prstGeom prst="rect">
            <a:avLst/>
          </a:prstGeom>
        </p:spPr>
      </p:pic>
      <p:sp>
        <p:nvSpPr>
          <p:cNvPr id="8" name="TextBox 7">
            <a:extLst>
              <a:ext uri="{FF2B5EF4-FFF2-40B4-BE49-F238E27FC236}">
                <a16:creationId xmlns:a16="http://schemas.microsoft.com/office/drawing/2014/main" id="{47DBD7D6-C8B7-5A81-3BD5-713708B43E75}"/>
              </a:ext>
            </a:extLst>
          </p:cNvPr>
          <p:cNvSpPr txBox="1"/>
          <p:nvPr/>
        </p:nvSpPr>
        <p:spPr>
          <a:xfrm>
            <a:off x="192088" y="2833181"/>
            <a:ext cx="4342748" cy="3727431"/>
          </a:xfrm>
          <a:prstGeom prst="rect">
            <a:avLst/>
          </a:prstGeom>
          <a:noFill/>
        </p:spPr>
        <p:txBody>
          <a:bodyPr wrap="square">
            <a:spAutoFit/>
          </a:bodyPr>
          <a:lstStyle/>
          <a:p>
            <a:pPr>
              <a:lnSpc>
                <a:spcPct val="150000"/>
              </a:lnSpc>
            </a:pPr>
            <a:endParaRPr lang="lv-LV" sz="2000" b="0" i="0" u="none" strike="noStrike" baseline="0" dirty="0">
              <a:latin typeface="Arial Narrow" panose="020B0606020202030204" pitchFamily="34" charset="0"/>
            </a:endParaRPr>
          </a:p>
          <a:p>
            <a:pPr marL="285750" indent="-285750">
              <a:lnSpc>
                <a:spcPct val="150000"/>
              </a:lnSpc>
              <a:buFont typeface="Wingdings" panose="05000000000000000000" pitchFamily="2" charset="2"/>
              <a:buChar char="§"/>
            </a:pPr>
            <a:r>
              <a:rPr lang="lv-LV" sz="2000" b="0" i="0" u="none" strike="noStrike" baseline="0" dirty="0">
                <a:solidFill>
                  <a:srgbClr val="000000"/>
                </a:solidFill>
                <a:latin typeface="Arial Narrow" panose="020B0606020202030204" pitchFamily="34" charset="0"/>
              </a:rPr>
              <a:t>funkcionējošu industriālo teritoriju attīstība;</a:t>
            </a:r>
            <a:endParaRPr lang="lv-LV" sz="2000" dirty="0">
              <a:solidFill>
                <a:srgbClr val="000000"/>
              </a:solidFill>
              <a:latin typeface="Arial Narrow" panose="020B0606020202030204" pitchFamily="34" charset="0"/>
              <a:ea typeface="Artifakt Element Book" panose="020B0503050000020004" pitchFamily="34" charset="0"/>
              <a:cs typeface="Simplex" panose="00000400000000000000" pitchFamily="2" charset="0"/>
            </a:endParaRPr>
          </a:p>
          <a:p>
            <a:pPr marL="285750" indent="-285750">
              <a:lnSpc>
                <a:spcPct val="150000"/>
              </a:lnSpc>
              <a:buFont typeface="Wingdings" panose="05000000000000000000" pitchFamily="2" charset="2"/>
              <a:buChar char="§"/>
            </a:pPr>
            <a:r>
              <a:rPr lang="lv-LV" sz="2000" b="0" i="0" u="none" strike="noStrike" baseline="0" dirty="0">
                <a:solidFill>
                  <a:srgbClr val="000000"/>
                </a:solidFill>
                <a:latin typeface="Arial Narrow" panose="020B0606020202030204" pitchFamily="34" charset="0"/>
              </a:rPr>
              <a:t>degradēto/pamesto industriālo teritoriju attīstība, ar pieeju tās reģenerēt;</a:t>
            </a:r>
          </a:p>
          <a:p>
            <a:pPr marL="285750" indent="-285750">
              <a:lnSpc>
                <a:spcPct val="150000"/>
              </a:lnSpc>
              <a:buFont typeface="Wingdings" panose="05000000000000000000" pitchFamily="2" charset="2"/>
              <a:buChar char="§"/>
            </a:pPr>
            <a:r>
              <a:rPr lang="lv-LV" sz="2000" b="0" i="0" u="none" strike="noStrike" baseline="0" dirty="0">
                <a:solidFill>
                  <a:srgbClr val="000000"/>
                </a:solidFill>
                <a:latin typeface="Arial Narrow" panose="020B0606020202030204" pitchFamily="34" charset="0"/>
              </a:rPr>
              <a:t>attīstāmas un paplašināmas industriālās teritorijas.</a:t>
            </a:r>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pPr>
              <a:lnSpc>
                <a:spcPct val="150000"/>
              </a:lnSpc>
            </a:pPr>
            <a:r>
              <a:rPr lang="lv-LV" sz="2000" dirty="0">
                <a:latin typeface="Arial Narrow" panose="020B0606020202030204" pitchFamily="34" charset="0"/>
                <a:ea typeface="Artifakt Element Book" panose="020B0503050000020004" pitchFamily="34" charset="0"/>
                <a:cs typeface="Simplex" panose="00000400000000000000" pitchFamily="2" charset="0"/>
              </a:rPr>
              <a:t>	</a:t>
            </a:r>
          </a:p>
        </p:txBody>
      </p:sp>
    </p:spTree>
    <p:extLst>
      <p:ext uri="{BB962C8B-B14F-4D97-AF65-F5344CB8AC3E}">
        <p14:creationId xmlns:p14="http://schemas.microsoft.com/office/powerpoint/2010/main" val="251281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31DF793A-A90A-3EE9-9F62-8C0D517064B4}"/>
              </a:ext>
            </a:extLst>
          </p:cNvPr>
          <p:cNvPicPr>
            <a:picLocks noChangeAspect="1"/>
          </p:cNvPicPr>
          <p:nvPr/>
        </p:nvPicPr>
        <p:blipFill>
          <a:blip r:embed="rId3"/>
          <a:stretch>
            <a:fillRect/>
          </a:stretch>
        </p:blipFill>
        <p:spPr>
          <a:xfrm>
            <a:off x="182107" y="494225"/>
            <a:ext cx="7347407" cy="6191373"/>
          </a:xfrm>
          <a:prstGeom prst="rect">
            <a:avLst/>
          </a:prstGeom>
        </p:spPr>
      </p:pic>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6" y="90677"/>
            <a:ext cx="9148764"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Teritorijas, kurās nepieciešams veikt padziļinātu izpēti – degradētas teritorijas </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4">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7529514"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 name="TextBox 7">
            <a:extLst>
              <a:ext uri="{FF2B5EF4-FFF2-40B4-BE49-F238E27FC236}">
                <a16:creationId xmlns:a16="http://schemas.microsoft.com/office/drawing/2014/main" id="{47DBD7D6-C8B7-5A81-3BD5-713708B43E75}"/>
              </a:ext>
            </a:extLst>
          </p:cNvPr>
          <p:cNvSpPr txBox="1"/>
          <p:nvPr/>
        </p:nvSpPr>
        <p:spPr>
          <a:xfrm>
            <a:off x="7753208" y="408414"/>
            <a:ext cx="4342748" cy="3265766"/>
          </a:xfrm>
          <a:prstGeom prst="rect">
            <a:avLst/>
          </a:prstGeom>
          <a:noFill/>
        </p:spPr>
        <p:txBody>
          <a:bodyPr wrap="square">
            <a:spAutoFit/>
          </a:bodyPr>
          <a:lstStyle/>
          <a:p>
            <a:pPr>
              <a:lnSpc>
                <a:spcPct val="150000"/>
              </a:lnSpc>
            </a:pPr>
            <a:endParaRPr lang="lv-LV" sz="2000" b="0" i="0" u="none" strike="noStrike" baseline="0" dirty="0">
              <a:latin typeface="Arial Narrow" panose="020B0606020202030204" pitchFamily="34" charset="0"/>
            </a:endParaRPr>
          </a:p>
          <a:p>
            <a:pPr marL="285750" indent="-285750">
              <a:lnSpc>
                <a:spcPct val="150000"/>
              </a:lnSpc>
              <a:buFont typeface="Wingdings" panose="05000000000000000000" pitchFamily="2" charset="2"/>
              <a:buChar char="§"/>
            </a:pPr>
            <a:r>
              <a:rPr lang="lv-LV" sz="2000" b="0" i="0" u="none" strike="noStrike" baseline="0" dirty="0">
                <a:solidFill>
                  <a:srgbClr val="000000"/>
                </a:solidFill>
                <a:latin typeface="Arial Narrow" panose="020B0606020202030204" pitchFamily="34" charset="0"/>
              </a:rPr>
              <a:t>Degradēti publiskie objekti;</a:t>
            </a:r>
          </a:p>
          <a:p>
            <a:pPr marL="285750" indent="-285750">
              <a:lnSpc>
                <a:spcPct val="150000"/>
              </a:lnSpc>
              <a:buFont typeface="Wingdings" panose="05000000000000000000" pitchFamily="2" charset="2"/>
              <a:buChar char="§"/>
            </a:pPr>
            <a:r>
              <a:rPr lang="lv-LV" sz="2000" b="0" i="0" u="none" strike="noStrike" baseline="0" dirty="0">
                <a:solidFill>
                  <a:srgbClr val="000000"/>
                </a:solidFill>
                <a:latin typeface="Arial Narrow" panose="020B0606020202030204" pitchFamily="34" charset="0"/>
              </a:rPr>
              <a:t>Degradēti objekti blīvi apdzīvotās teritorijās;</a:t>
            </a:r>
          </a:p>
          <a:p>
            <a:pPr>
              <a:lnSpc>
                <a:spcPct val="150000"/>
              </a:lnSpc>
            </a:pPr>
            <a:endParaRPr lang="lv-LV" sz="2000" dirty="0">
              <a:solidFill>
                <a:srgbClr val="000000"/>
              </a:solidFill>
              <a:latin typeface="Arial Narrow" panose="020B0606020202030204" pitchFamily="34" charset="0"/>
            </a:endParaRPr>
          </a:p>
          <a:p>
            <a:pPr>
              <a:lnSpc>
                <a:spcPct val="150000"/>
              </a:lnSpc>
            </a:pPr>
            <a:r>
              <a:rPr lang="lv-LV" sz="2000" dirty="0">
                <a:solidFill>
                  <a:srgbClr val="000000"/>
                </a:solidFill>
                <a:latin typeface="Arial Narrow" panose="020B0606020202030204" pitchFamily="34" charset="0"/>
              </a:rPr>
              <a:t>E</a:t>
            </a:r>
            <a:r>
              <a:rPr lang="lv-LV" sz="2000" b="0" i="0" u="none" strike="noStrike" baseline="0" dirty="0">
                <a:solidFill>
                  <a:srgbClr val="000000"/>
                </a:solidFill>
                <a:latin typeface="Arial Narrow" panose="020B0606020202030204" pitchFamily="34" charset="0"/>
              </a:rPr>
              <a:t>sošās un plānotās saules elektrostaciju vietas</a:t>
            </a:r>
            <a:r>
              <a:rPr lang="lv-LV" sz="2000" dirty="0">
                <a:latin typeface="Arial Narrow" panose="020B0606020202030204" pitchFamily="34" charset="0"/>
                <a:ea typeface="Artifakt Element Book" panose="020B0503050000020004" pitchFamily="34" charset="0"/>
                <a:cs typeface="Simplex" panose="00000400000000000000" pitchFamily="2" charset="0"/>
              </a:rPr>
              <a:t>	</a:t>
            </a:r>
          </a:p>
        </p:txBody>
      </p:sp>
    </p:spTree>
    <p:extLst>
      <p:ext uri="{BB962C8B-B14F-4D97-AF65-F5344CB8AC3E}">
        <p14:creationId xmlns:p14="http://schemas.microsoft.com/office/powerpoint/2010/main" val="2861315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6" y="90677"/>
            <a:ext cx="9148764"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Degradēto teritoriju sakārtošana un efektīva iesaistīšana saimnieciskajā darbībā </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7529514"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3" name="Attēls 2">
            <a:extLst>
              <a:ext uri="{FF2B5EF4-FFF2-40B4-BE49-F238E27FC236}">
                <a16:creationId xmlns:a16="http://schemas.microsoft.com/office/drawing/2014/main" id="{251C06AB-0FFB-D74B-AFD6-C5A21D8C78B0}"/>
              </a:ext>
            </a:extLst>
          </p:cNvPr>
          <p:cNvPicPr>
            <a:picLocks noChangeAspect="1"/>
          </p:cNvPicPr>
          <p:nvPr/>
        </p:nvPicPr>
        <p:blipFill>
          <a:blip r:embed="rId5"/>
          <a:stretch>
            <a:fillRect/>
          </a:stretch>
        </p:blipFill>
        <p:spPr>
          <a:xfrm>
            <a:off x="4189446" y="707244"/>
            <a:ext cx="7810465" cy="1752348"/>
          </a:xfrm>
          <a:prstGeom prst="rect">
            <a:avLst/>
          </a:prstGeom>
        </p:spPr>
      </p:pic>
      <p:pic>
        <p:nvPicPr>
          <p:cNvPr id="5" name="Attēls 4">
            <a:extLst>
              <a:ext uri="{FF2B5EF4-FFF2-40B4-BE49-F238E27FC236}">
                <a16:creationId xmlns:a16="http://schemas.microsoft.com/office/drawing/2014/main" id="{CC6AF322-079A-8733-7689-CBE886A8AB4E}"/>
              </a:ext>
            </a:extLst>
          </p:cNvPr>
          <p:cNvPicPr>
            <a:picLocks noChangeAspect="1"/>
          </p:cNvPicPr>
          <p:nvPr/>
        </p:nvPicPr>
        <p:blipFill>
          <a:blip r:embed="rId6"/>
          <a:stretch>
            <a:fillRect/>
          </a:stretch>
        </p:blipFill>
        <p:spPr>
          <a:xfrm>
            <a:off x="4189446" y="2554253"/>
            <a:ext cx="7810465" cy="2214241"/>
          </a:xfrm>
          <a:prstGeom prst="rect">
            <a:avLst/>
          </a:prstGeom>
        </p:spPr>
      </p:pic>
      <p:sp>
        <p:nvSpPr>
          <p:cNvPr id="6" name="Virsraksts 1">
            <a:extLst>
              <a:ext uri="{FF2B5EF4-FFF2-40B4-BE49-F238E27FC236}">
                <a16:creationId xmlns:a16="http://schemas.microsoft.com/office/drawing/2014/main" id="{F724574F-A737-03FD-5801-0995082FDE88}"/>
              </a:ext>
            </a:extLst>
          </p:cNvPr>
          <p:cNvSpPr txBox="1">
            <a:spLocks/>
          </p:cNvSpPr>
          <p:nvPr/>
        </p:nvSpPr>
        <p:spPr>
          <a:xfrm>
            <a:off x="115886" y="708281"/>
            <a:ext cx="4164501" cy="18937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u="sng" dirty="0">
                <a:latin typeface="Arial Narrow" panose="020B0606020202030204" pitchFamily="34" charset="0"/>
                <a:ea typeface="Artifakt Element Book" panose="020B0503050000020004" pitchFamily="34" charset="0"/>
                <a:cs typeface="Simplex" panose="00000400000000000000" pitchFamily="2" charset="0"/>
              </a:rPr>
              <a:t>Degradēti publiskie objekti</a:t>
            </a:r>
          </a:p>
          <a:p>
            <a:r>
              <a:rPr lang="lv-LV" sz="2000" dirty="0">
                <a:latin typeface="Arial Narrow" panose="020B0606020202030204" pitchFamily="34" charset="0"/>
                <a:ea typeface="Artifakt Element Book" panose="020B0503050000020004" pitchFamily="34" charset="0"/>
                <a:cs typeface="Simplex" panose="00000400000000000000" pitchFamily="2" charset="0"/>
              </a:rPr>
              <a:t>Atjaunot vai nodrošināt jaunas publiskās </a:t>
            </a:r>
            <a:r>
              <a:rPr lang="lv-LV" sz="2000" dirty="0" err="1">
                <a:latin typeface="Arial Narrow" panose="020B0606020202030204" pitchFamily="34" charset="0"/>
                <a:ea typeface="Artifakt Element Book" panose="020B0503050000020004" pitchFamily="34" charset="0"/>
                <a:cs typeface="Simplex" panose="00000400000000000000" pitchFamily="2" charset="0"/>
              </a:rPr>
              <a:t>ārtepas</a:t>
            </a:r>
            <a:r>
              <a:rPr lang="lv-LV" sz="2000" dirty="0">
                <a:latin typeface="Arial Narrow" panose="020B0606020202030204" pitchFamily="34" charset="0"/>
                <a:ea typeface="Artifakt Element Book" panose="020B0503050000020004" pitchFamily="34" charset="0"/>
                <a:cs typeface="Simplex" panose="00000400000000000000" pitchFamily="2" charset="0"/>
              </a:rPr>
              <a:t> funkcijas, kā daļu no zaļās infrastruktūras, tādējādi veidojot nepārtrauktu pilsētas zaļo struktūru.</a:t>
            </a:r>
          </a:p>
          <a:p>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r>
              <a:rPr lang="lv-LV" sz="2000" dirty="0">
                <a:latin typeface="Arial Narrow" panose="020B0606020202030204" pitchFamily="34" charset="0"/>
                <a:ea typeface="Artifakt Element Book" panose="020B0503050000020004" pitchFamily="34" charset="0"/>
                <a:cs typeface="Simplex" panose="00000400000000000000" pitchFamily="2" charset="0"/>
              </a:rPr>
              <a:t> </a:t>
            </a:r>
          </a:p>
        </p:txBody>
      </p:sp>
      <p:sp>
        <p:nvSpPr>
          <p:cNvPr id="10" name="TextBox 9">
            <a:extLst>
              <a:ext uri="{FF2B5EF4-FFF2-40B4-BE49-F238E27FC236}">
                <a16:creationId xmlns:a16="http://schemas.microsoft.com/office/drawing/2014/main" id="{DD41F364-9D32-294B-33D6-2FC0A0F1E72A}"/>
              </a:ext>
            </a:extLst>
          </p:cNvPr>
          <p:cNvSpPr txBox="1"/>
          <p:nvPr/>
        </p:nvSpPr>
        <p:spPr>
          <a:xfrm>
            <a:off x="192087" y="5028925"/>
            <a:ext cx="11807825" cy="1323439"/>
          </a:xfrm>
          <a:prstGeom prst="rect">
            <a:avLst/>
          </a:prstGeom>
          <a:noFill/>
        </p:spPr>
        <p:txBody>
          <a:bodyPr wrap="square">
            <a:spAutoFit/>
          </a:bodyPr>
          <a:lstStyle/>
          <a:p>
            <a:pPr algn="just"/>
            <a:r>
              <a:rPr lang="lv-LV" sz="2000" b="1" u="sng" dirty="0">
                <a:latin typeface="Arial Narrow" panose="020B0606020202030204" pitchFamily="34" charset="0"/>
                <a:ea typeface="Artifakt Element Book" panose="020B0503050000020004" pitchFamily="34" charset="0"/>
                <a:cs typeface="Simplex" panose="00000400000000000000" pitchFamily="2" charset="0"/>
              </a:rPr>
              <a:t>Saules paneļi</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Lai mazinātu saules parku ietekmi uz ainavas vērtībām, starp alternatīvās energoapgādes objektiem un tuvumā esošiem ceļiem, no kuriem elementi saskatāmi, nepieciešams veidot vidē iekļaujošus buferstādījumus. Nav pieļaujama alternatīvo energoapgādes objektu izvietošana ainaviski vērtīgās teritorijās.</a:t>
            </a:r>
          </a:p>
        </p:txBody>
      </p:sp>
      <p:sp>
        <p:nvSpPr>
          <p:cNvPr id="11" name="Virsraksts 1">
            <a:extLst>
              <a:ext uri="{FF2B5EF4-FFF2-40B4-BE49-F238E27FC236}">
                <a16:creationId xmlns:a16="http://schemas.microsoft.com/office/drawing/2014/main" id="{30B84762-0402-F9E0-5E6D-77A644DDFD62}"/>
              </a:ext>
            </a:extLst>
          </p:cNvPr>
          <p:cNvSpPr txBox="1">
            <a:spLocks/>
          </p:cNvSpPr>
          <p:nvPr/>
        </p:nvSpPr>
        <p:spPr>
          <a:xfrm>
            <a:off x="115886" y="2718329"/>
            <a:ext cx="4073559" cy="18937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u="sng" dirty="0">
                <a:latin typeface="Arial Narrow" panose="020B0606020202030204" pitchFamily="34" charset="0"/>
                <a:ea typeface="Artifakt Element Book" panose="020B0503050000020004" pitchFamily="34" charset="0"/>
                <a:cs typeface="Simplex" panose="00000400000000000000" pitchFamily="2" charset="0"/>
              </a:rPr>
              <a:t>Degradēti objekti blīvi apdzīvotās teritorijās</a:t>
            </a:r>
          </a:p>
          <a:p>
            <a:r>
              <a:rPr lang="lv-LV" sz="2000" dirty="0">
                <a:latin typeface="Arial Narrow" panose="020B0606020202030204" pitchFamily="34" charset="0"/>
                <a:ea typeface="Artifakt Element Book" panose="020B0503050000020004" pitchFamily="34" charset="0"/>
                <a:cs typeface="Simplex" panose="00000400000000000000" pitchFamily="2" charset="0"/>
              </a:rPr>
              <a:t>Objektiem, kuriem blakus esošas teritorijas sniedz publisku vai augstvērtīgas vides funkciju – pašvaldībai nepieciešams rast iespēju potenciāli iesaistīt tos publiskās ārtelpas attīstībā.</a:t>
            </a:r>
          </a:p>
        </p:txBody>
      </p:sp>
    </p:spTree>
    <p:extLst>
      <p:ext uri="{BB962C8B-B14F-4D97-AF65-F5344CB8AC3E}">
        <p14:creationId xmlns:p14="http://schemas.microsoft.com/office/powerpoint/2010/main" val="3998681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ttēls 6">
            <a:extLst>
              <a:ext uri="{FF2B5EF4-FFF2-40B4-BE49-F238E27FC236}">
                <a16:creationId xmlns:a16="http://schemas.microsoft.com/office/drawing/2014/main" id="{847FA9E7-DF55-7982-BA74-C2541193BC73}"/>
              </a:ext>
            </a:extLst>
          </p:cNvPr>
          <p:cNvPicPr>
            <a:picLocks noChangeAspect="1"/>
          </p:cNvPicPr>
          <p:nvPr/>
        </p:nvPicPr>
        <p:blipFill>
          <a:blip r:embed="rId3"/>
          <a:stretch>
            <a:fillRect/>
          </a:stretch>
        </p:blipFill>
        <p:spPr>
          <a:xfrm>
            <a:off x="192088" y="517447"/>
            <a:ext cx="6484937" cy="6184135"/>
          </a:xfrm>
          <a:prstGeom prst="rect">
            <a:avLst/>
          </a:prstGeom>
        </p:spPr>
      </p:pic>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90677"/>
            <a:ext cx="7671753"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Jutīgās ainavas jeb konfliktu vietas</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4">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1" y="471728"/>
            <a:ext cx="7286625"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229FAA9E-F156-E1C1-A174-E11820146BCF}"/>
              </a:ext>
            </a:extLst>
          </p:cNvPr>
          <p:cNvSpPr txBox="1">
            <a:spLocks/>
          </p:cNvSpPr>
          <p:nvPr/>
        </p:nvSpPr>
        <p:spPr>
          <a:xfrm>
            <a:off x="7011588" y="707922"/>
            <a:ext cx="4856164" cy="50535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lv-LV" sz="2000" b="1" dirty="0">
                <a:latin typeface="Arial Narrow" panose="020B0606020202030204" pitchFamily="34" charset="0"/>
                <a:ea typeface="Artifakt Element Book" panose="020B0503050000020004" pitchFamily="34" charset="0"/>
                <a:cs typeface="Simplex" panose="00000400000000000000" pitchFamily="2" charset="0"/>
              </a:rPr>
              <a:t>MK Nr.240 – Teritorijas izmantošanas un apbūves noteikumi:</a:t>
            </a:r>
          </a:p>
          <a:p>
            <a:pPr algn="just"/>
            <a:r>
              <a:rPr lang="lv-LV" sz="2000" dirty="0">
                <a:latin typeface="Arial Narrow" panose="020B0606020202030204" pitchFamily="34" charset="0"/>
                <a:ea typeface="Artifakt Element Book" panose="020B0503050000020004" pitchFamily="34" charset="0"/>
                <a:cs typeface="Simplex" panose="00000400000000000000" pitchFamily="2" charset="0"/>
              </a:rPr>
              <a:t>Ainavu plānos norāda potenciālo konflikta situāciju vietas, kā arī teritorijas, kurās nepieciešams veikt padziļinātu izpēti un izstrādāt detalizētākus vides atveseļošanas vai ainavu reģenerācijas plānus. Ainavu plānos ietver arī rekomendācijas ainaviski vērtīgo teritoriju attīstībai.</a:t>
            </a:r>
          </a:p>
          <a:p>
            <a:pPr marL="285750" indent="-285750" algn="just">
              <a:buFont typeface="Wingdings" panose="05000000000000000000" pitchFamily="2" charset="2"/>
              <a:buChar char="§"/>
            </a:pPr>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pPr marL="285750" indent="-285750" algn="just">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Industriālās/ražošanas teritorijas</a:t>
            </a:r>
          </a:p>
          <a:p>
            <a:pPr marL="285750" indent="-285750" algn="just">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Degradētie objekti</a:t>
            </a:r>
          </a:p>
          <a:p>
            <a:pPr marL="285750" indent="-285750" algn="just">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Esoši un potenciāli alternatīvās enerģijas objekti</a:t>
            </a:r>
          </a:p>
          <a:p>
            <a:pPr marL="285750" indent="-285750" algn="just">
              <a:buFont typeface="Wingdings" panose="05000000000000000000" pitchFamily="2" charset="2"/>
              <a:buChar char="§"/>
            </a:pPr>
            <a:r>
              <a:rPr lang="lv-LV" sz="2000" dirty="0">
                <a:latin typeface="Arial Narrow" panose="020B0606020202030204" pitchFamily="34" charset="0"/>
                <a:ea typeface="Artifakt Element Book" panose="020B0503050000020004" pitchFamily="34" charset="0"/>
                <a:cs typeface="Simplex" panose="00000400000000000000" pitchFamily="2" charset="0"/>
              </a:rPr>
              <a:t>Jauna apbūve (spēkā un izstrādē esoši detālplānojumi)</a:t>
            </a:r>
          </a:p>
          <a:p>
            <a:pPr algn="just"/>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pPr algn="just"/>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p:txBody>
      </p:sp>
    </p:spTree>
    <p:extLst>
      <p:ext uri="{BB962C8B-B14F-4D97-AF65-F5344CB8AC3E}">
        <p14:creationId xmlns:p14="http://schemas.microsoft.com/office/powerpoint/2010/main" val="3013235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6" y="90677"/>
            <a:ext cx="9148764"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Rekomendācijas ainaviski vērtīgo teritoriju attīstībai un ainavu pārvaldībai</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1" y="471728"/>
            <a:ext cx="7286625"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3" name="Attēls 2">
            <a:extLst>
              <a:ext uri="{FF2B5EF4-FFF2-40B4-BE49-F238E27FC236}">
                <a16:creationId xmlns:a16="http://schemas.microsoft.com/office/drawing/2014/main" id="{719F03B1-33DA-4EE2-4F59-6741AC92CEA3}"/>
              </a:ext>
            </a:extLst>
          </p:cNvPr>
          <p:cNvPicPr>
            <a:picLocks noChangeAspect="1"/>
          </p:cNvPicPr>
          <p:nvPr/>
        </p:nvPicPr>
        <p:blipFill>
          <a:blip r:embed="rId5"/>
          <a:stretch>
            <a:fillRect/>
          </a:stretch>
        </p:blipFill>
        <p:spPr>
          <a:xfrm>
            <a:off x="192088" y="802238"/>
            <a:ext cx="6843194" cy="5845029"/>
          </a:xfrm>
          <a:prstGeom prst="rect">
            <a:avLst/>
          </a:prstGeom>
        </p:spPr>
      </p:pic>
      <p:sp>
        <p:nvSpPr>
          <p:cNvPr id="4" name="Virsraksts 1">
            <a:extLst>
              <a:ext uri="{FF2B5EF4-FFF2-40B4-BE49-F238E27FC236}">
                <a16:creationId xmlns:a16="http://schemas.microsoft.com/office/drawing/2014/main" id="{58E53752-0296-A364-D5A8-DDA8ADCAEB60}"/>
              </a:ext>
            </a:extLst>
          </p:cNvPr>
          <p:cNvSpPr txBox="1">
            <a:spLocks/>
          </p:cNvSpPr>
          <p:nvPr/>
        </p:nvSpPr>
        <p:spPr>
          <a:xfrm>
            <a:off x="104775" y="535576"/>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1400" i="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Priekšlikums TIN5 un TIN51 – ainaviski vērtīgo teritoriju noteikšanai</a:t>
            </a:r>
          </a:p>
        </p:txBody>
      </p:sp>
      <p:sp>
        <p:nvSpPr>
          <p:cNvPr id="5" name="Virsraksts 1">
            <a:extLst>
              <a:ext uri="{FF2B5EF4-FFF2-40B4-BE49-F238E27FC236}">
                <a16:creationId xmlns:a16="http://schemas.microsoft.com/office/drawing/2014/main" id="{7AB0FDD0-4188-CB01-5349-F3C04737A931}"/>
              </a:ext>
            </a:extLst>
          </p:cNvPr>
          <p:cNvSpPr txBox="1">
            <a:spLocks/>
          </p:cNvSpPr>
          <p:nvPr/>
        </p:nvSpPr>
        <p:spPr>
          <a:xfrm>
            <a:off x="7122595" y="713331"/>
            <a:ext cx="4877317" cy="22048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1600" b="1" dirty="0">
                <a:latin typeface="Arial Narrow" panose="020B0606020202030204" pitchFamily="34" charset="0"/>
                <a:ea typeface="Artifakt Element Book" panose="020B0503050000020004" pitchFamily="34" charset="0"/>
                <a:cs typeface="Simplex" panose="00000400000000000000" pitchFamily="2" charset="0"/>
              </a:rPr>
              <a:t>Ainaviski vērtīgas teritorijas (TIN5)</a:t>
            </a:r>
          </a:p>
          <a:p>
            <a:pPr algn="l"/>
            <a:endParaRPr lang="lv-LV" sz="1600" b="1" dirty="0">
              <a:latin typeface="Arial Narrow" panose="020B0606020202030204" pitchFamily="34" charset="0"/>
              <a:ea typeface="Artifakt Element Book" panose="020B0503050000020004" pitchFamily="34" charset="0"/>
              <a:cs typeface="Simplex" panose="00000400000000000000" pitchFamily="2" charset="0"/>
            </a:endParaRPr>
          </a:p>
          <a:p>
            <a:pPr marL="285750" indent="-285750">
              <a:buFont typeface="Wingdings" panose="05000000000000000000" pitchFamily="2" charset="2"/>
              <a:buChar char="§"/>
            </a:pPr>
            <a:r>
              <a:rPr lang="lv-LV" sz="1600" b="1" u="sng" dirty="0">
                <a:latin typeface="Arial Narrow" panose="020B0606020202030204" pitchFamily="34" charset="0"/>
                <a:ea typeface="Artifakt Element Book" panose="020B0503050000020004" pitchFamily="34" charset="0"/>
                <a:cs typeface="Simplex" panose="00000400000000000000" pitchFamily="2" charset="0"/>
              </a:rPr>
              <a:t>piekrastes ainava </a:t>
            </a:r>
            <a:r>
              <a:rPr lang="lv-LV" sz="1600" dirty="0">
                <a:latin typeface="Arial Narrow" panose="020B0606020202030204" pitchFamily="34" charset="0"/>
                <a:ea typeface="Artifakt Element Book" panose="020B0503050000020004" pitchFamily="34" charset="0"/>
                <a:cs typeface="Simplex" panose="00000400000000000000" pitchFamily="2" charset="0"/>
              </a:rPr>
              <a:t>(VARAM plānošanas dokumentos noteikta kā nacionālas nozīmes ainaviskā teritorija); </a:t>
            </a:r>
          </a:p>
          <a:p>
            <a:pPr marL="285750" indent="-285750">
              <a:buFont typeface="Wingdings" panose="05000000000000000000" pitchFamily="2" charset="2"/>
              <a:buChar char="§"/>
            </a:pPr>
            <a:r>
              <a:rPr lang="lv-LV" sz="1600" b="1" u="sng" dirty="0">
                <a:latin typeface="Arial Narrow" panose="020B0606020202030204" pitchFamily="34" charset="0"/>
                <a:ea typeface="Artifakt Element Book" panose="020B0503050000020004" pitchFamily="34" charset="0"/>
                <a:cs typeface="Simplex" panose="00000400000000000000" pitchFamily="2" charset="0"/>
              </a:rPr>
              <a:t>Gaujas grīvas apkārtnes teritorija </a:t>
            </a:r>
            <a:r>
              <a:rPr lang="lv-LV" sz="1600" dirty="0">
                <a:latin typeface="Arial Narrow" panose="020B0606020202030204" pitchFamily="34" charset="0"/>
                <a:ea typeface="Artifakt Element Book" panose="020B0503050000020004" pitchFamily="34" charset="0"/>
                <a:cs typeface="Simplex" panose="00000400000000000000" pitchFamily="2" charset="0"/>
              </a:rPr>
              <a:t>(saskaņā ar Ādažu novada ilgtspējīgas attīstības stratēģiju 2013. – 2037.) Mērķis - attīstīt dabas un izziņas tūrismu, veicināt atpūtu un rekreāciju, kā arī dabas un vides aizsardzības pasākumus. </a:t>
            </a:r>
          </a:p>
          <a:p>
            <a:endParaRPr lang="lv-LV" sz="1600" b="1" dirty="0">
              <a:latin typeface="Arial Narrow" panose="020B0606020202030204" pitchFamily="34" charset="0"/>
              <a:ea typeface="Artifakt Element Book" panose="020B0503050000020004" pitchFamily="34" charset="0"/>
              <a:cs typeface="Simplex" panose="00000400000000000000" pitchFamily="2" charset="0"/>
            </a:endParaRPr>
          </a:p>
        </p:txBody>
      </p:sp>
      <p:sp>
        <p:nvSpPr>
          <p:cNvPr id="6" name="Virsraksts 1">
            <a:extLst>
              <a:ext uri="{FF2B5EF4-FFF2-40B4-BE49-F238E27FC236}">
                <a16:creationId xmlns:a16="http://schemas.microsoft.com/office/drawing/2014/main" id="{40C11500-7475-C700-CE14-42BA74D11CCA}"/>
              </a:ext>
            </a:extLst>
          </p:cNvPr>
          <p:cNvSpPr txBox="1">
            <a:spLocks/>
          </p:cNvSpPr>
          <p:nvPr/>
        </p:nvSpPr>
        <p:spPr>
          <a:xfrm>
            <a:off x="7122595" y="2509932"/>
            <a:ext cx="4877318" cy="42091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1600" b="1" dirty="0">
                <a:latin typeface="Arial Narrow" panose="020B0606020202030204" pitchFamily="34" charset="0"/>
                <a:ea typeface="Artifakt Element Book" panose="020B0503050000020004" pitchFamily="34" charset="0"/>
                <a:cs typeface="Simplex" panose="00000400000000000000" pitchFamily="2" charset="0"/>
              </a:rPr>
              <a:t>Ainaviski vērtīgie ceļa posmi (TIN51)</a:t>
            </a:r>
          </a:p>
          <a:p>
            <a:pPr algn="l"/>
            <a:endParaRPr lang="lv-LV" sz="1600" dirty="0">
              <a:latin typeface="Arial Narrow" panose="020B0606020202030204" pitchFamily="34" charset="0"/>
              <a:ea typeface="Artifakt Element Book" panose="020B0503050000020004" pitchFamily="34" charset="0"/>
              <a:cs typeface="Simplex" panose="00000400000000000000" pitchFamily="2" charset="0"/>
            </a:endParaRPr>
          </a:p>
          <a:p>
            <a:pPr marL="285750" indent="-285750">
              <a:buFont typeface="Wingdings" panose="05000000000000000000" pitchFamily="2" charset="2"/>
              <a:buChar char="§"/>
            </a:pPr>
            <a:r>
              <a:rPr lang="lv-LV" sz="1600" b="1" u="sng" dirty="0">
                <a:latin typeface="Arial Narrow" panose="020B0606020202030204" pitchFamily="34" charset="0"/>
                <a:ea typeface="Artifakt Element Book" panose="020B0503050000020004" pitchFamily="34" charset="0"/>
                <a:cs typeface="Simplex" panose="00000400000000000000" pitchFamily="2" charset="0"/>
              </a:rPr>
              <a:t>autoceļa V50 Baltezers – </a:t>
            </a:r>
            <a:r>
              <a:rPr lang="lv-LV" sz="1600" b="1" u="sng" dirty="0" err="1">
                <a:latin typeface="Arial Narrow" panose="020B0606020202030204" pitchFamily="34" charset="0"/>
                <a:ea typeface="Artifakt Element Book" panose="020B0503050000020004" pitchFamily="34" charset="0"/>
                <a:cs typeface="Simplex" panose="00000400000000000000" pitchFamily="2" charset="0"/>
              </a:rPr>
              <a:t>Āņi</a:t>
            </a:r>
            <a:r>
              <a:rPr lang="lv-LV" sz="1600" b="1" u="sng" dirty="0">
                <a:latin typeface="Arial Narrow" panose="020B0606020202030204" pitchFamily="34" charset="0"/>
                <a:ea typeface="Artifakt Element Book" panose="020B0503050000020004" pitchFamily="34" charset="0"/>
                <a:cs typeface="Simplex" panose="00000400000000000000" pitchFamily="2" charset="0"/>
              </a:rPr>
              <a:t> – </a:t>
            </a:r>
            <a:r>
              <a:rPr lang="lv-LV" sz="1600" b="1" u="sng" dirty="0" err="1">
                <a:latin typeface="Arial Narrow" panose="020B0606020202030204" pitchFamily="34" charset="0"/>
                <a:ea typeface="Artifakt Element Book" panose="020B0503050000020004" pitchFamily="34" charset="0"/>
                <a:cs typeface="Simplex" panose="00000400000000000000" pitchFamily="2" charset="0"/>
              </a:rPr>
              <a:t>Lapmeži</a:t>
            </a:r>
            <a:r>
              <a:rPr lang="lv-LV" sz="1600" b="1" u="sng" dirty="0">
                <a:latin typeface="Arial Narrow" panose="020B0606020202030204" pitchFamily="34" charset="0"/>
                <a:ea typeface="Artifakt Element Book" panose="020B0503050000020004" pitchFamily="34" charset="0"/>
                <a:cs typeface="Simplex" panose="00000400000000000000" pitchFamily="2" charset="0"/>
              </a:rPr>
              <a:t> posms no Garkalnes – Alderu robežas līdz Ādažu novada robežai </a:t>
            </a:r>
            <a:r>
              <a:rPr lang="lv-LV" sz="1600" b="1" u="sng" dirty="0" err="1">
                <a:latin typeface="Arial Narrow" panose="020B0606020202030204" pitchFamily="34" charset="0"/>
                <a:ea typeface="Artifakt Element Book" panose="020B0503050000020004" pitchFamily="34" charset="0"/>
                <a:cs typeface="Simplex" panose="00000400000000000000" pitchFamily="2" charset="0"/>
              </a:rPr>
              <a:t>Āņos</a:t>
            </a:r>
            <a:r>
              <a:rPr lang="lv-LV" sz="1600" b="1" u="sng" dirty="0">
                <a:latin typeface="Arial Narrow" panose="020B0606020202030204" pitchFamily="34" charset="0"/>
                <a:ea typeface="Artifakt Element Book" panose="020B0503050000020004" pitchFamily="34" charset="0"/>
                <a:cs typeface="Simplex" panose="00000400000000000000" pitchFamily="2" charset="0"/>
              </a:rPr>
              <a:t> </a:t>
            </a:r>
            <a:r>
              <a:rPr lang="lv-LV" sz="1600" dirty="0">
                <a:latin typeface="Arial Narrow" panose="020B0606020202030204" pitchFamily="34" charset="0"/>
                <a:ea typeface="Artifakt Element Book" panose="020B0503050000020004" pitchFamily="34" charset="0"/>
                <a:cs typeface="Simplex" panose="00000400000000000000" pitchFamily="2" charset="0"/>
              </a:rPr>
              <a:t>(saglabāt un izcelt mozaīkveida ainavas struktūras)</a:t>
            </a:r>
          </a:p>
          <a:p>
            <a:pPr marL="285750" indent="-285750">
              <a:buFont typeface="Wingdings" panose="05000000000000000000" pitchFamily="2" charset="2"/>
              <a:buChar char="§"/>
            </a:pPr>
            <a:r>
              <a:rPr lang="lv-LV" sz="1600" b="1" u="sng" dirty="0" err="1">
                <a:latin typeface="Arial Narrow" panose="020B0606020202030204" pitchFamily="34" charset="0"/>
                <a:ea typeface="Artifakt Element Book" panose="020B0503050000020004" pitchFamily="34" charset="0"/>
                <a:cs typeface="Simplex" panose="00000400000000000000" pitchFamily="2" charset="0"/>
              </a:rPr>
              <a:t>Garciema</a:t>
            </a:r>
            <a:r>
              <a:rPr lang="lv-LV" sz="1600" b="1" u="sng" dirty="0">
                <a:latin typeface="Arial Narrow" panose="020B0606020202030204" pitchFamily="34" charset="0"/>
                <a:ea typeface="Artifakt Element Book" panose="020B0503050000020004" pitchFamily="34" charset="0"/>
                <a:cs typeface="Simplex" panose="00000400000000000000" pitchFamily="2" charset="0"/>
              </a:rPr>
              <a:t> ceļa posms no Ataru ceļa līdz autoceļam P1 </a:t>
            </a:r>
            <a:r>
              <a:rPr lang="lv-LV" sz="1600" dirty="0">
                <a:latin typeface="Arial Narrow" panose="020B0606020202030204" pitchFamily="34" charset="0"/>
                <a:ea typeface="Artifakt Element Book" panose="020B0503050000020004" pitchFamily="34" charset="0"/>
                <a:cs typeface="Simplex" panose="00000400000000000000" pitchFamily="2" charset="0"/>
              </a:rPr>
              <a:t>(saglabāts tradicionālais lauku saimniekošanas raksturs – lauksaimniecības platības)</a:t>
            </a:r>
          </a:p>
          <a:p>
            <a:pPr marL="285750" indent="-285750">
              <a:buFont typeface="Wingdings" panose="05000000000000000000" pitchFamily="2" charset="2"/>
              <a:buChar char="§"/>
            </a:pPr>
            <a:r>
              <a:rPr lang="lv-LV" sz="1600" b="1" u="sng" dirty="0" err="1">
                <a:latin typeface="Arial Narrow" panose="020B0606020202030204" pitchFamily="34" charset="0"/>
                <a:ea typeface="Artifakt Element Book" panose="020B0503050000020004" pitchFamily="34" charset="0"/>
                <a:cs typeface="Simplex" panose="00000400000000000000" pitchFamily="2" charset="0"/>
              </a:rPr>
              <a:t>Laveru</a:t>
            </a:r>
            <a:r>
              <a:rPr lang="lv-LV" sz="1600" b="1" u="sng" dirty="0">
                <a:latin typeface="Arial Narrow" panose="020B0606020202030204" pitchFamily="34" charset="0"/>
                <a:ea typeface="Artifakt Element Book" panose="020B0503050000020004" pitchFamily="34" charset="0"/>
                <a:cs typeface="Simplex" panose="00000400000000000000" pitchFamily="2" charset="0"/>
              </a:rPr>
              <a:t> ceļa posms no Ataru ceļa līdz Carnikavas robežai</a:t>
            </a:r>
            <a:r>
              <a:rPr lang="lv-LV" sz="1600" dirty="0">
                <a:latin typeface="Arial Narrow" panose="020B0606020202030204" pitchFamily="34" charset="0"/>
                <a:ea typeface="Artifakt Element Book" panose="020B0503050000020004" pitchFamily="34" charset="0"/>
                <a:cs typeface="Simplex" panose="00000400000000000000" pitchFamily="2" charset="0"/>
              </a:rPr>
              <a:t>(saglabāts tradicionālais lauku saimniekošanas raksturs – lauksaimniecības platības)</a:t>
            </a:r>
          </a:p>
          <a:p>
            <a:pPr marL="285750" indent="-285750">
              <a:buFont typeface="Wingdings" panose="05000000000000000000" pitchFamily="2" charset="2"/>
              <a:buChar char="§"/>
            </a:pPr>
            <a:r>
              <a:rPr lang="lv-LV" sz="1600" b="1" u="sng" dirty="0">
                <a:latin typeface="Arial Narrow" panose="020B0606020202030204" pitchFamily="34" charset="0"/>
                <a:ea typeface="Artifakt Element Book" panose="020B0503050000020004" pitchFamily="34" charset="0"/>
                <a:cs typeface="Simplex" panose="00000400000000000000" pitchFamily="2" charset="0"/>
              </a:rPr>
              <a:t>Ataru ceļa posms starp </a:t>
            </a:r>
            <a:r>
              <a:rPr lang="lv-LV" sz="1600" b="1" u="sng" dirty="0" err="1">
                <a:latin typeface="Arial Narrow" panose="020B0606020202030204" pitchFamily="34" charset="0"/>
                <a:ea typeface="Artifakt Element Book" panose="020B0503050000020004" pitchFamily="34" charset="0"/>
                <a:cs typeface="Simplex" panose="00000400000000000000" pitchFamily="2" charset="0"/>
              </a:rPr>
              <a:t>Lavaru</a:t>
            </a:r>
            <a:r>
              <a:rPr lang="lv-LV" sz="1600" b="1" u="sng" dirty="0">
                <a:latin typeface="Arial Narrow" panose="020B0606020202030204" pitchFamily="34" charset="0"/>
                <a:ea typeface="Artifakt Element Book" panose="020B0503050000020004" pitchFamily="34" charset="0"/>
                <a:cs typeface="Simplex" panose="00000400000000000000" pitchFamily="2" charset="0"/>
              </a:rPr>
              <a:t> un </a:t>
            </a:r>
            <a:r>
              <a:rPr lang="lv-LV" sz="1600" b="1" u="sng" dirty="0" err="1">
                <a:latin typeface="Arial Narrow" panose="020B0606020202030204" pitchFamily="34" charset="0"/>
                <a:ea typeface="Artifakt Element Book" panose="020B0503050000020004" pitchFamily="34" charset="0"/>
                <a:cs typeface="Simplex" panose="00000400000000000000" pitchFamily="2" charset="0"/>
              </a:rPr>
              <a:t>Garciema</a:t>
            </a:r>
            <a:r>
              <a:rPr lang="lv-LV" sz="1600" b="1" u="sng" dirty="0">
                <a:latin typeface="Arial Narrow" panose="020B0606020202030204" pitchFamily="34" charset="0"/>
                <a:ea typeface="Artifakt Element Book" panose="020B0503050000020004" pitchFamily="34" charset="0"/>
                <a:cs typeface="Simplex" panose="00000400000000000000" pitchFamily="2" charset="0"/>
              </a:rPr>
              <a:t> ceļiem</a:t>
            </a:r>
            <a:r>
              <a:rPr lang="lv-LV" sz="1600" dirty="0">
                <a:latin typeface="Arial Narrow" panose="020B0606020202030204" pitchFamily="34" charset="0"/>
                <a:ea typeface="Artifakt Element Book" panose="020B0503050000020004" pitchFamily="34" charset="0"/>
                <a:cs typeface="Simplex" panose="00000400000000000000" pitchFamily="2" charset="0"/>
              </a:rPr>
              <a:t> (saglabāts tradicionālais lauku saimniekošanas raksturs – lauksaimniecības platības)</a:t>
            </a:r>
          </a:p>
        </p:txBody>
      </p:sp>
    </p:spTree>
    <p:extLst>
      <p:ext uri="{BB962C8B-B14F-4D97-AF65-F5344CB8AC3E}">
        <p14:creationId xmlns:p14="http://schemas.microsoft.com/office/powerpoint/2010/main" val="2088038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ttēls 36">
            <a:extLst>
              <a:ext uri="{FF2B5EF4-FFF2-40B4-BE49-F238E27FC236}">
                <a16:creationId xmlns:a16="http://schemas.microsoft.com/office/drawing/2014/main" id="{BBF2D7F6-A5B0-4783-6C7C-3515C70A0DD6}"/>
              </a:ext>
            </a:extLst>
          </p:cNvPr>
          <p:cNvPicPr>
            <a:picLocks noChangeAspect="1"/>
          </p:cNvPicPr>
          <p:nvPr/>
        </p:nvPicPr>
        <p:blipFill>
          <a:blip r:embed="rId3"/>
          <a:stretch>
            <a:fillRect/>
          </a:stretch>
        </p:blipFill>
        <p:spPr>
          <a:xfrm>
            <a:off x="4690268" y="494225"/>
            <a:ext cx="7151688" cy="6108525"/>
          </a:xfrm>
          <a:prstGeom prst="rect">
            <a:avLst/>
          </a:prstGeom>
        </p:spPr>
      </p:pic>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6" y="90677"/>
            <a:ext cx="9148764"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Ainaviski vērtīgās teritorijas (TIN5)</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4">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7529514"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6" name="Virsraksts 1">
            <a:extLst>
              <a:ext uri="{FF2B5EF4-FFF2-40B4-BE49-F238E27FC236}">
                <a16:creationId xmlns:a16="http://schemas.microsoft.com/office/drawing/2014/main" id="{7509EBEA-7E29-5D92-B93E-054E6CA32775}"/>
              </a:ext>
            </a:extLst>
          </p:cNvPr>
          <p:cNvSpPr txBox="1">
            <a:spLocks/>
          </p:cNvSpPr>
          <p:nvPr/>
        </p:nvSpPr>
        <p:spPr>
          <a:xfrm>
            <a:off x="104775" y="1417319"/>
            <a:ext cx="4427535" cy="4059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gn="just">
              <a:lnSpc>
                <a:spcPct val="107000"/>
              </a:lnSpc>
              <a:buFont typeface="Wingdings" panose="05000000000000000000" pitchFamily="2" charset="2"/>
              <a:buChar char="§"/>
            </a:pPr>
            <a:r>
              <a:rPr lang="lv-LV" sz="1800" b="1" dirty="0">
                <a:latin typeface="Arial Narrow" panose="020B0606020202030204" pitchFamily="34" charset="0"/>
                <a:ea typeface="Artifakt Element Book" panose="020B0503050000020004" pitchFamily="34" charset="0"/>
                <a:cs typeface="Simplex" panose="00000400000000000000" pitchFamily="2" charset="0"/>
              </a:rPr>
              <a:t>Saistoši visi nosacījumi, kas attiecināmi uz piekrastes attīstību – DAP nosacījumi, saistošie MK noteikumi.</a:t>
            </a:r>
          </a:p>
          <a:p>
            <a:pPr marL="285750" lvl="0" indent="-285750" algn="just">
              <a:lnSpc>
                <a:spcPct val="107000"/>
              </a:lnSpc>
              <a:buFont typeface="Wingdings" panose="05000000000000000000" pitchFamily="2" charset="2"/>
              <a:buChar char="§"/>
            </a:pPr>
            <a:endParaRPr lang="lv-LV" sz="1800" dirty="0">
              <a:latin typeface="Arial Narrow" panose="020B0606020202030204" pitchFamily="34" charset="0"/>
              <a:ea typeface="Artifakt Element Book" panose="020B0503050000020004" pitchFamily="34" charset="0"/>
              <a:cs typeface="Simplex" panose="00000400000000000000" pitchFamily="2" charset="0"/>
            </a:endParaRPr>
          </a:p>
          <a:p>
            <a:pPr marL="285750" lvl="0" indent="-285750" algn="just">
              <a:lnSpc>
                <a:spcPct val="107000"/>
              </a:lnSpc>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nav pieļaujama dzīvojamo ēku un ar to saistītu ēku būvniecība, bet citu objektu būvniecības gadījumā ir veicams ainavu novērtējums, kurā izstrādājami priekšlikumi ainavas saglabāšanai;</a:t>
            </a:r>
          </a:p>
          <a:p>
            <a:pPr marL="285750" lvl="0" indent="-285750" algn="just">
              <a:lnSpc>
                <a:spcPct val="107000"/>
              </a:lnSpc>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apbūve atļauta tikai saimnieciskās darbības un tūrisma mērķiem, sabiedriskām vajadzībām, dabas un vides aizsardzības mērķiem vai pašvaldības funkciju izpildei.</a:t>
            </a:r>
          </a:p>
          <a:p>
            <a:pPr marL="285750" lvl="0" indent="-285750" algn="just">
              <a:lnSpc>
                <a:spcPct val="107000"/>
              </a:lnSpc>
              <a:buFont typeface="Wingdings" panose="05000000000000000000" pitchFamily="2" charset="2"/>
              <a:buChar char="§"/>
            </a:pPr>
            <a:endParaRPr lang="lv-LV" sz="1800" dirty="0">
              <a:latin typeface="Arial Narrow" panose="020B0606020202030204" pitchFamily="34" charset="0"/>
              <a:ea typeface="Artifakt Element Book" panose="020B0503050000020004" pitchFamily="34" charset="0"/>
              <a:cs typeface="Simplex" panose="00000400000000000000" pitchFamily="2" charset="0"/>
            </a:endParaRPr>
          </a:p>
          <a:p>
            <a:pPr lvl="0" algn="just">
              <a:lnSpc>
                <a:spcPct val="107000"/>
              </a:lnSpc>
            </a:pPr>
            <a:r>
              <a:rPr lang="lv-LV" sz="1800" b="1" u="sng" dirty="0">
                <a:latin typeface="Arial Narrow" panose="020B0606020202030204" pitchFamily="34" charset="0"/>
                <a:ea typeface="Artifakt Element Book" panose="020B0503050000020004" pitchFamily="34" charset="0"/>
                <a:cs typeface="Simplex" panose="00000400000000000000" pitchFamily="2" charset="0"/>
              </a:rPr>
              <a:t>Gaujas grīvas apkārtnes teritorija potenciāli iekļaujama dabas parka «Piejūra» teritorijā</a:t>
            </a:r>
            <a:endParaRPr lang="lv-LV" sz="1800" dirty="0">
              <a:latin typeface="Arial Narrow" panose="020B0606020202030204" pitchFamily="34" charset="0"/>
              <a:ea typeface="Artifakt Element Book" panose="020B0503050000020004" pitchFamily="34" charset="0"/>
              <a:cs typeface="Simplex" panose="00000400000000000000" pitchFamily="2" charset="0"/>
            </a:endParaRPr>
          </a:p>
          <a:p>
            <a:pPr marL="285750" lvl="0" indent="-285750" algn="just">
              <a:lnSpc>
                <a:spcPct val="107000"/>
              </a:lnSpc>
              <a:buFont typeface="Wingdings" panose="05000000000000000000" pitchFamily="2" charset="2"/>
              <a:buChar char="§"/>
            </a:pPr>
            <a:endParaRPr lang="lv-LV" sz="1800" dirty="0">
              <a:latin typeface="Arial Narrow" panose="020B0606020202030204" pitchFamily="34" charset="0"/>
              <a:ea typeface="Artifakt Element Book" panose="020B0503050000020004" pitchFamily="34" charset="0"/>
              <a:cs typeface="Simplex" panose="00000400000000000000" pitchFamily="2" charset="0"/>
            </a:endParaRPr>
          </a:p>
          <a:p>
            <a:pPr marL="285750" lvl="0" indent="-285750" algn="just">
              <a:lnSpc>
                <a:spcPct val="107000"/>
              </a:lnSpc>
              <a:buFont typeface="Wingdings" panose="05000000000000000000" pitchFamily="2" charset="2"/>
              <a:buChar char="§"/>
            </a:pPr>
            <a:endParaRPr lang="lv-LV" sz="1800" dirty="0">
              <a:latin typeface="Arial Narrow" panose="020B0606020202030204" pitchFamily="34" charset="0"/>
              <a:ea typeface="Artifakt Element Book" panose="020B0503050000020004" pitchFamily="34" charset="0"/>
              <a:cs typeface="Simplex" panose="00000400000000000000" pitchFamily="2" charset="0"/>
            </a:endParaRPr>
          </a:p>
          <a:p>
            <a:pPr lvl="0" algn="just">
              <a:lnSpc>
                <a:spcPct val="107000"/>
              </a:lnSpc>
            </a:pPr>
            <a:endParaRPr lang="lv-LV" sz="1800" dirty="0">
              <a:latin typeface="Arial Narrow" panose="020B0606020202030204" pitchFamily="34" charset="0"/>
              <a:ea typeface="Artifakt Element Book" panose="020B0503050000020004" pitchFamily="34" charset="0"/>
              <a:cs typeface="Simplex" panose="00000400000000000000" pitchFamily="2" charset="0"/>
            </a:endParaRPr>
          </a:p>
        </p:txBody>
      </p:sp>
    </p:spTree>
    <p:extLst>
      <p:ext uri="{BB962C8B-B14F-4D97-AF65-F5344CB8AC3E}">
        <p14:creationId xmlns:p14="http://schemas.microsoft.com/office/powerpoint/2010/main" val="1409272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6" y="90677"/>
            <a:ext cx="9148764"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Ainaviski vērtīgie ceļu posmi (TIN51)</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7529514"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3" name="Attēls 2">
            <a:extLst>
              <a:ext uri="{FF2B5EF4-FFF2-40B4-BE49-F238E27FC236}">
                <a16:creationId xmlns:a16="http://schemas.microsoft.com/office/drawing/2014/main" id="{6FEF51CC-38B0-9C99-0BE4-9F9058A26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92" y="2201805"/>
            <a:ext cx="1833358" cy="1375019"/>
          </a:xfrm>
          <a:prstGeom prst="rect">
            <a:avLst/>
          </a:prstGeom>
        </p:spPr>
      </p:pic>
      <p:pic>
        <p:nvPicPr>
          <p:cNvPr id="4" name="Attēls 3">
            <a:extLst>
              <a:ext uri="{FF2B5EF4-FFF2-40B4-BE49-F238E27FC236}">
                <a16:creationId xmlns:a16="http://schemas.microsoft.com/office/drawing/2014/main" id="{BBEC004F-59D9-BE45-3BF9-09510EE125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088" y="5131234"/>
            <a:ext cx="1833358" cy="1375019"/>
          </a:xfrm>
          <a:prstGeom prst="rect">
            <a:avLst/>
          </a:prstGeom>
        </p:spPr>
      </p:pic>
      <p:pic>
        <p:nvPicPr>
          <p:cNvPr id="6" name="Attēls 5">
            <a:extLst>
              <a:ext uri="{FF2B5EF4-FFF2-40B4-BE49-F238E27FC236}">
                <a16:creationId xmlns:a16="http://schemas.microsoft.com/office/drawing/2014/main" id="{B0D43A99-8A64-1992-CE5A-1D6464DAD4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088" y="738199"/>
            <a:ext cx="1833361" cy="1375020"/>
          </a:xfrm>
          <a:prstGeom prst="rect">
            <a:avLst/>
          </a:prstGeom>
        </p:spPr>
      </p:pic>
      <p:pic>
        <p:nvPicPr>
          <p:cNvPr id="10" name="Attēls 9">
            <a:extLst>
              <a:ext uri="{FF2B5EF4-FFF2-40B4-BE49-F238E27FC236}">
                <a16:creationId xmlns:a16="http://schemas.microsoft.com/office/drawing/2014/main" id="{3FE529F7-6470-AD0E-615A-66E5C2DB548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569" t="29911" r="50731" b="23830"/>
          <a:stretch/>
        </p:blipFill>
        <p:spPr>
          <a:xfrm>
            <a:off x="2160307" y="738199"/>
            <a:ext cx="5263048" cy="5792298"/>
          </a:xfrm>
          <a:prstGeom prst="rect">
            <a:avLst/>
          </a:prstGeom>
        </p:spPr>
      </p:pic>
      <p:sp>
        <p:nvSpPr>
          <p:cNvPr id="11" name="Virsraksts 1">
            <a:extLst>
              <a:ext uri="{FF2B5EF4-FFF2-40B4-BE49-F238E27FC236}">
                <a16:creationId xmlns:a16="http://schemas.microsoft.com/office/drawing/2014/main" id="{BC97BFDA-5E97-3E92-4B5A-CA1EB558ACE7}"/>
              </a:ext>
            </a:extLst>
          </p:cNvPr>
          <p:cNvSpPr txBox="1">
            <a:spLocks/>
          </p:cNvSpPr>
          <p:nvPr/>
        </p:nvSpPr>
        <p:spPr>
          <a:xfrm>
            <a:off x="7473281" y="408414"/>
            <a:ext cx="4383248" cy="6260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07000"/>
              </a:lnSpc>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nav atļauts veikt būtiskas autoceļa trases izmaiņas un nozīmīgu reljefa pārveidošanu;</a:t>
            </a:r>
          </a:p>
          <a:p>
            <a:pPr marL="285750" lvl="0" indent="-285750">
              <a:lnSpc>
                <a:spcPct val="107000"/>
              </a:lnSpc>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nodrošināt no ainaviskajiem ceļiem atvērtas skatu līnijas uz pieguļošo teritoriju.</a:t>
            </a:r>
          </a:p>
          <a:p>
            <a:pPr marL="285750" lvl="0" indent="-285750">
              <a:lnSpc>
                <a:spcPct val="107000"/>
              </a:lnSpc>
              <a:buFont typeface="Wingdings" panose="05000000000000000000" pitchFamily="2" charset="2"/>
              <a:buChar char="§"/>
            </a:pPr>
            <a:endParaRPr lang="lv-LV" sz="1800" dirty="0">
              <a:latin typeface="Arial Narrow" panose="020B0606020202030204" pitchFamily="34" charset="0"/>
              <a:ea typeface="Artifakt Element Book" panose="020B0503050000020004" pitchFamily="34" charset="0"/>
              <a:cs typeface="Simplex" panose="00000400000000000000" pitchFamily="2" charset="0"/>
            </a:endParaRPr>
          </a:p>
          <a:p>
            <a:pPr marL="285750" lvl="0" indent="-285750">
              <a:lnSpc>
                <a:spcPct val="107000"/>
              </a:lnSpc>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piegulošajās zemes vienībās nepieļaut teritorijas aizaugšanu ar krūmiem un apmežošanu, nepieciešama teritoriju sakārtošana;</a:t>
            </a:r>
          </a:p>
          <a:p>
            <a:pPr marL="285750" lvl="0" indent="-285750">
              <a:lnSpc>
                <a:spcPct val="107000"/>
              </a:lnSpc>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nav atļauta meža ieaudzēšana, lauksaimniecības zemes aizaudzēšana ar krūmiem;</a:t>
            </a:r>
          </a:p>
          <a:p>
            <a:pPr marL="285750" lvl="0" indent="-285750">
              <a:lnSpc>
                <a:spcPct val="107000"/>
              </a:lnSpc>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nav pieļaujama jaunu saules paneļu parku izbūve;</a:t>
            </a:r>
          </a:p>
          <a:p>
            <a:pPr marL="285750" lvl="0" indent="-285750">
              <a:lnSpc>
                <a:spcPct val="107000"/>
              </a:lnSpc>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izbūvējot jaunus industriālus objektus, veidot ainavā iederīgus buferstādījumus, nepieļaut vienlaidus industriālo objektu teritoriju izbūvi, aizsedzot būtiskas skatu līnijas uz ainavu.</a:t>
            </a:r>
          </a:p>
          <a:p>
            <a:endParaRPr lang="lv-LV" sz="1800" dirty="0">
              <a:latin typeface="Arial Narrow" panose="020B0606020202030204" pitchFamily="34" charset="0"/>
              <a:ea typeface="Artifakt Element Book" panose="020B0503050000020004" pitchFamily="34" charset="0"/>
              <a:cs typeface="Simplex" panose="00000400000000000000" pitchFamily="2" charset="0"/>
            </a:endParaRPr>
          </a:p>
        </p:txBody>
      </p:sp>
      <p:pic>
        <p:nvPicPr>
          <p:cNvPr id="12" name="Attēls 11">
            <a:extLst>
              <a:ext uri="{FF2B5EF4-FFF2-40B4-BE49-F238E27FC236}">
                <a16:creationId xmlns:a16="http://schemas.microsoft.com/office/drawing/2014/main" id="{80471B16-0E91-9AB9-FBFD-A7E00AB602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2088" y="3665332"/>
            <a:ext cx="1833358" cy="1375019"/>
          </a:xfrm>
          <a:prstGeom prst="rect">
            <a:avLst/>
          </a:prstGeom>
        </p:spPr>
      </p:pic>
    </p:spTree>
    <p:extLst>
      <p:ext uri="{BB962C8B-B14F-4D97-AF65-F5344CB8AC3E}">
        <p14:creationId xmlns:p14="http://schemas.microsoft.com/office/powerpoint/2010/main" val="2934233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6" y="90677"/>
            <a:ext cx="9148764" cy="40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Ainaviski vērtīgie ceļu posmi (TIN51)</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2">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7529514"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6" name="Attēls 15">
            <a:extLst>
              <a:ext uri="{FF2B5EF4-FFF2-40B4-BE49-F238E27FC236}">
                <a16:creationId xmlns:a16="http://schemas.microsoft.com/office/drawing/2014/main" id="{53EB319B-A8A8-2856-EC8C-B89B24A80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088" y="3620697"/>
            <a:ext cx="3475254" cy="2606441"/>
          </a:xfrm>
          <a:prstGeom prst="rect">
            <a:avLst/>
          </a:prstGeom>
        </p:spPr>
      </p:pic>
      <p:sp>
        <p:nvSpPr>
          <p:cNvPr id="3" name="Virsraksts 1">
            <a:extLst>
              <a:ext uri="{FF2B5EF4-FFF2-40B4-BE49-F238E27FC236}">
                <a16:creationId xmlns:a16="http://schemas.microsoft.com/office/drawing/2014/main" id="{CA903F37-03E5-615A-15A8-9DE8205D9D3E}"/>
              </a:ext>
            </a:extLst>
          </p:cNvPr>
          <p:cNvSpPr txBox="1">
            <a:spLocks/>
          </p:cNvSpPr>
          <p:nvPr/>
        </p:nvSpPr>
        <p:spPr>
          <a:xfrm>
            <a:off x="8760424" y="408414"/>
            <a:ext cx="3239488" cy="4590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07000"/>
              </a:lnSpc>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nav atļauts veikt būtiskas autoceļa trases izmaiņas un nozīmīgu reljefa pārveidošanu;</a:t>
            </a:r>
          </a:p>
          <a:p>
            <a:pPr marL="285750" indent="-285750">
              <a:lnSpc>
                <a:spcPct val="107000"/>
              </a:lnSpc>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nodrošināt no ainaviskajiem ceļiem atvērtas skatu līnijas uz pieguļošo teritoriju, nepieļaut raksturīgajai kultūrvēsturiskajai videi disharmonējošas apbūves veidošanu;</a:t>
            </a:r>
          </a:p>
          <a:p>
            <a:pPr marL="285750" lvl="0" indent="-285750">
              <a:lnSpc>
                <a:spcPct val="107000"/>
              </a:lnSpc>
              <a:buFont typeface="Wingdings" panose="05000000000000000000" pitchFamily="2" charset="2"/>
              <a:buChar char="§"/>
            </a:pPr>
            <a:r>
              <a:rPr lang="lv-LV" sz="1800" dirty="0">
                <a:latin typeface="Arial Narrow" panose="020B0606020202030204" pitchFamily="34" charset="0"/>
                <a:ea typeface="Artifakt Element Book" panose="020B0503050000020004" pitchFamily="34" charset="0"/>
                <a:cs typeface="Simplex" panose="00000400000000000000" pitchFamily="2" charset="0"/>
              </a:rPr>
              <a:t>nav pieļaujama jaunu saules paneļu parku izbūve.</a:t>
            </a:r>
          </a:p>
          <a:p>
            <a:endParaRPr lang="lv-LV" sz="1800" dirty="0">
              <a:latin typeface="Arial Narrow" panose="020B0606020202030204" pitchFamily="34" charset="0"/>
              <a:ea typeface="Artifakt Element Book" panose="020B0503050000020004" pitchFamily="34" charset="0"/>
              <a:cs typeface="Simplex" panose="00000400000000000000" pitchFamily="2" charset="0"/>
            </a:endParaRPr>
          </a:p>
        </p:txBody>
      </p:sp>
      <p:pic>
        <p:nvPicPr>
          <p:cNvPr id="4" name="Attēls 3">
            <a:extLst>
              <a:ext uri="{FF2B5EF4-FFF2-40B4-BE49-F238E27FC236}">
                <a16:creationId xmlns:a16="http://schemas.microsoft.com/office/drawing/2014/main" id="{F07BE823-21E3-9622-87C0-D006DFC2AE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088" y="813968"/>
            <a:ext cx="3475254" cy="2606441"/>
          </a:xfrm>
          <a:prstGeom prst="rect">
            <a:avLst/>
          </a:prstGeom>
        </p:spPr>
      </p:pic>
      <p:pic>
        <p:nvPicPr>
          <p:cNvPr id="5" name="Attēls 4">
            <a:extLst>
              <a:ext uri="{FF2B5EF4-FFF2-40B4-BE49-F238E27FC236}">
                <a16:creationId xmlns:a16="http://schemas.microsoft.com/office/drawing/2014/main" id="{596C5DCD-D193-16E3-28D4-60C692C38E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986" t="39404" r="7314" b="14337"/>
          <a:stretch/>
        </p:blipFill>
        <p:spPr>
          <a:xfrm>
            <a:off x="3834910" y="811961"/>
            <a:ext cx="4925514" cy="5420821"/>
          </a:xfrm>
          <a:prstGeom prst="rect">
            <a:avLst/>
          </a:prstGeom>
        </p:spPr>
      </p:pic>
    </p:spTree>
    <p:extLst>
      <p:ext uri="{BB962C8B-B14F-4D97-AF65-F5344CB8AC3E}">
        <p14:creationId xmlns:p14="http://schemas.microsoft.com/office/powerpoint/2010/main" val="2186897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aisnstūris 16">
            <a:extLst>
              <a:ext uri="{FF2B5EF4-FFF2-40B4-BE49-F238E27FC236}">
                <a16:creationId xmlns:a16="http://schemas.microsoft.com/office/drawing/2014/main" id="{D4DB069E-871F-466B-4864-55E80FA63762}"/>
              </a:ext>
            </a:extLst>
          </p:cNvPr>
          <p:cNvSpPr/>
          <p:nvPr/>
        </p:nvSpPr>
        <p:spPr>
          <a:xfrm>
            <a:off x="8636000" y="6282009"/>
            <a:ext cx="2406248" cy="379723"/>
          </a:xfrm>
          <a:prstGeom prst="rect">
            <a:avLst/>
          </a:prstGeom>
          <a:solidFill>
            <a:srgbClr val="FFFFF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aisnleņķa trīsstūris 8">
            <a:extLst>
              <a:ext uri="{FF2B5EF4-FFF2-40B4-BE49-F238E27FC236}">
                <a16:creationId xmlns:a16="http://schemas.microsoft.com/office/drawing/2014/main" id="{9E765164-8DCB-5655-A814-00C536BA4B7E}"/>
              </a:ext>
            </a:extLst>
          </p:cNvPr>
          <p:cNvSpPr/>
          <p:nvPr/>
        </p:nvSpPr>
        <p:spPr>
          <a:xfrm rot="5400000">
            <a:off x="-9379" y="-806548"/>
            <a:ext cx="11624605" cy="11605849"/>
          </a:xfrm>
          <a:prstGeom prst="rtTriangle">
            <a:avLst/>
          </a:prstGeom>
          <a:solidFill>
            <a:srgbClr val="7595AE"/>
          </a:solidFill>
          <a:ln>
            <a:solidFill>
              <a:srgbClr val="75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893F7C02-7A70-038A-2045-D6145B05E319}"/>
              </a:ext>
            </a:extLst>
          </p:cNvPr>
          <p:cNvSpPr>
            <a:spLocks noGrp="1"/>
          </p:cNvSpPr>
          <p:nvPr>
            <p:ph type="ctrTitle"/>
          </p:nvPr>
        </p:nvSpPr>
        <p:spPr>
          <a:xfrm>
            <a:off x="761047" y="879891"/>
            <a:ext cx="8529881" cy="1572419"/>
          </a:xfrm>
        </p:spPr>
        <p:txBody>
          <a:bodyPr>
            <a:noAutofit/>
          </a:bodyPr>
          <a:lstStyle/>
          <a:p>
            <a:pPr algn="l"/>
            <a:r>
              <a:rPr lang="lv-LV" sz="4400" b="1" dirty="0">
                <a:solidFill>
                  <a:schemeClr val="bg1"/>
                </a:solidFill>
                <a:latin typeface="Arial Narrow" panose="020B0606020202030204" pitchFamily="34" charset="0"/>
                <a:ea typeface="Artifakt Element Book" panose="020B0503050000020004" pitchFamily="34" charset="0"/>
                <a:cs typeface="Simplex" panose="00000400000000000000" pitchFamily="2" charset="0"/>
              </a:rPr>
              <a:t>Ādažu novada ainavu tematiskais  plānojums</a:t>
            </a:r>
          </a:p>
        </p:txBody>
      </p:sp>
      <p:sp>
        <p:nvSpPr>
          <p:cNvPr id="3" name="Apakšvirsraksts 2">
            <a:extLst>
              <a:ext uri="{FF2B5EF4-FFF2-40B4-BE49-F238E27FC236}">
                <a16:creationId xmlns:a16="http://schemas.microsoft.com/office/drawing/2014/main" id="{34A57CE1-DDA3-775D-6D95-935C55B428C1}"/>
              </a:ext>
            </a:extLst>
          </p:cNvPr>
          <p:cNvSpPr>
            <a:spLocks noGrp="1"/>
          </p:cNvSpPr>
          <p:nvPr>
            <p:ph type="subTitle" idx="1"/>
          </p:nvPr>
        </p:nvSpPr>
        <p:spPr>
          <a:xfrm>
            <a:off x="761048" y="2844567"/>
            <a:ext cx="5903912" cy="1655762"/>
          </a:xfrm>
        </p:spPr>
        <p:txBody>
          <a:bodyPr>
            <a:normAutofit/>
          </a:bodyPr>
          <a:lstStyle/>
          <a:p>
            <a:pPr algn="l"/>
            <a:r>
              <a:rPr lang="lv-LV" sz="2800" dirty="0">
                <a:solidFill>
                  <a:schemeClr val="bg1"/>
                </a:solidFill>
                <a:latin typeface="Arial Narrow" panose="020B0606020202030204" pitchFamily="34" charset="0"/>
              </a:rPr>
              <a:t>1. redakcija. Sabiedriskā apspriešana.</a:t>
            </a:r>
          </a:p>
        </p:txBody>
      </p:sp>
      <p:pic>
        <p:nvPicPr>
          <p:cNvPr id="11" name="Satura vietturis 8">
            <a:extLst>
              <a:ext uri="{FF2B5EF4-FFF2-40B4-BE49-F238E27FC236}">
                <a16:creationId xmlns:a16="http://schemas.microsoft.com/office/drawing/2014/main" id="{7FEA2628-5A2E-DBA7-41FB-B6B8D391B50F}"/>
              </a:ext>
            </a:extLst>
          </p:cNvPr>
          <p:cNvPicPr>
            <a:picLocks noChangeAspect="1"/>
          </p:cNvPicPr>
          <p:nvPr/>
        </p:nvPicPr>
        <p:blipFill rotWithShape="1">
          <a:blip r:embed="rId2">
            <a:extLst>
              <a:ext uri="{28A0092B-C50C-407E-A947-70E740481C1C}">
                <a14:useLocalDpi xmlns:a14="http://schemas.microsoft.com/office/drawing/2010/main" val="0"/>
              </a:ext>
            </a:extLst>
          </a:blip>
          <a:srcRect l="3976" t="78876" r="87340" b="6151"/>
          <a:stretch/>
        </p:blipFill>
        <p:spPr>
          <a:xfrm>
            <a:off x="11042248" y="5722497"/>
            <a:ext cx="957665" cy="946592"/>
          </a:xfrm>
          <a:prstGeom prst="rect">
            <a:avLst/>
          </a:prstGeom>
        </p:spPr>
      </p:pic>
      <p:sp>
        <p:nvSpPr>
          <p:cNvPr id="12" name="Apakšvirsraksts 2">
            <a:extLst>
              <a:ext uri="{FF2B5EF4-FFF2-40B4-BE49-F238E27FC236}">
                <a16:creationId xmlns:a16="http://schemas.microsoft.com/office/drawing/2014/main" id="{BF69037F-2947-4FB0-A5D1-723D1FDD4F05}"/>
              </a:ext>
            </a:extLst>
          </p:cNvPr>
          <p:cNvSpPr txBox="1">
            <a:spLocks/>
          </p:cNvSpPr>
          <p:nvPr/>
        </p:nvSpPr>
        <p:spPr>
          <a:xfrm>
            <a:off x="3921888" y="6289365"/>
            <a:ext cx="7120360" cy="3797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lv-LV" sz="2000" dirty="0">
                <a:latin typeface="Gotham"/>
              </a:rPr>
              <a:t>11.04.2024.</a:t>
            </a:r>
          </a:p>
        </p:txBody>
      </p:sp>
      <p:sp>
        <p:nvSpPr>
          <p:cNvPr id="19" name="Taisnstūris 18">
            <a:extLst>
              <a:ext uri="{FF2B5EF4-FFF2-40B4-BE49-F238E27FC236}">
                <a16:creationId xmlns:a16="http://schemas.microsoft.com/office/drawing/2014/main" id="{943A751D-8CFD-11E8-6071-EF84D3737D83}"/>
              </a:ext>
            </a:extLst>
          </p:cNvPr>
          <p:cNvSpPr/>
          <p:nvPr/>
        </p:nvSpPr>
        <p:spPr>
          <a:xfrm flipV="1">
            <a:off x="192086" y="2558820"/>
            <a:ext cx="3120073"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4" name="Attēls 3">
            <a:extLst>
              <a:ext uri="{FF2B5EF4-FFF2-40B4-BE49-F238E27FC236}">
                <a16:creationId xmlns:a16="http://schemas.microsoft.com/office/drawing/2014/main" id="{CF13D914-AD88-DE12-7603-290EC5A72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854" y="188911"/>
            <a:ext cx="1217151" cy="690980"/>
          </a:xfrm>
          <a:prstGeom prst="rect">
            <a:avLst/>
          </a:prstGeom>
        </p:spPr>
      </p:pic>
    </p:spTree>
    <p:extLst>
      <p:ext uri="{BB962C8B-B14F-4D97-AF65-F5344CB8AC3E}">
        <p14:creationId xmlns:p14="http://schemas.microsoft.com/office/powerpoint/2010/main" val="3411675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152594"/>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Ko iegūst sabiedrība?</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5376568"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745666E9-A358-4C58-95AB-4603422F55A0}"/>
              </a:ext>
            </a:extLst>
          </p:cNvPr>
          <p:cNvSpPr txBox="1">
            <a:spLocks/>
          </p:cNvSpPr>
          <p:nvPr/>
        </p:nvSpPr>
        <p:spPr>
          <a:xfrm>
            <a:off x="192088" y="727548"/>
            <a:ext cx="11807826" cy="16656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lv-LV" sz="2000" dirty="0">
                <a:solidFill>
                  <a:prstClr val="black"/>
                </a:solidFill>
                <a:latin typeface="Arial Narrow" panose="020B0606020202030204" pitchFamily="34" charset="0"/>
                <a:ea typeface="Artifakt Element Book" panose="020B0503050000020004" pitchFamily="34" charset="0"/>
                <a:cs typeface="Simplex" panose="00000400000000000000" pitchFamily="2" charset="0"/>
              </a:rPr>
              <a:t>Līdzsvarotas dabas pamatnes vērtības ar cilvēka dzīvošanas vajadzībām</a:t>
            </a:r>
          </a:p>
          <a:p>
            <a:pPr marL="0" marR="0" lvl="0" indent="0" algn="ctr" defTabSz="914400" rtl="0" eaLnBrk="1" fontAlgn="auto" latinLnBrk="0" hangingPunct="1">
              <a:lnSpc>
                <a:spcPct val="90000"/>
              </a:lnSpc>
              <a:spcBef>
                <a:spcPct val="0"/>
              </a:spcBef>
              <a:spcAft>
                <a:spcPts val="0"/>
              </a:spcAft>
              <a:buClrTx/>
              <a:buSzTx/>
              <a:buFontTx/>
              <a:buNone/>
              <a:tabLst/>
              <a:defRPr/>
            </a:pPr>
            <a:r>
              <a:rPr lang="lv-LV" sz="2000" dirty="0">
                <a:solidFill>
                  <a:prstClr val="black"/>
                </a:solidFill>
                <a:latin typeface="Arial Narrow" panose="020B0606020202030204" pitchFamily="34" charset="0"/>
                <a:ea typeface="Artifakt Element Book" panose="020B0503050000020004" pitchFamily="34" charset="0"/>
                <a:cs typeface="Simplex" panose="00000400000000000000" pitchFamily="2" charset="0"/>
              </a:rPr>
              <a:t>Pieejas, kas ir balstītas uz ilgtermiņa ainavisko vērtību aizsardzību, saglabāšanu un plānošanu</a:t>
            </a:r>
            <a:endParaRPr kumimoji="0" lang="lv-LV" sz="2000" b="0" i="0" u="none" strike="noStrike" kern="1200" cap="none" spc="0" normalizeH="0" baseline="0" noProof="0" dirty="0">
              <a:ln>
                <a:noFill/>
              </a:ln>
              <a:solidFill>
                <a:prstClr val="black"/>
              </a:solidFill>
              <a:effectLst/>
              <a:uLnTx/>
              <a:uFillTx/>
              <a:latin typeface="Arial Narrow" panose="020B0606020202030204" pitchFamily="34" charset="0"/>
              <a:ea typeface="Artifakt Element Book" panose="020B0503050000020004" pitchFamily="34" charset="0"/>
              <a:cs typeface="Simplex" panose="00000400000000000000" pitchFamily="2" charset="0"/>
            </a:endParaRPr>
          </a:p>
        </p:txBody>
      </p:sp>
      <p:pic>
        <p:nvPicPr>
          <p:cNvPr id="1026" name="Picture 2">
            <a:extLst>
              <a:ext uri="{FF2B5EF4-FFF2-40B4-BE49-F238E27FC236}">
                <a16:creationId xmlns:a16="http://schemas.microsoft.com/office/drawing/2014/main" id="{16C3FE98-404C-7A54-0FCF-554BF953D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2138" y="2393149"/>
            <a:ext cx="2207774" cy="33547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885F5CA-2F98-42AB-E58A-45BF615588A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6462"/>
          <a:stretch/>
        </p:blipFill>
        <p:spPr bwMode="auto">
          <a:xfrm>
            <a:off x="5445393" y="2392082"/>
            <a:ext cx="4208847" cy="33558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Ādažu novads – RĪGAS METROPOLE">
            <a:extLst>
              <a:ext uri="{FF2B5EF4-FFF2-40B4-BE49-F238E27FC236}">
                <a16:creationId xmlns:a16="http://schemas.microsoft.com/office/drawing/2014/main" id="{EE2CF2E0-D64C-A2DB-5BE9-802DE300D0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088" y="2392012"/>
            <a:ext cx="5046854" cy="335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180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Taisns bultveida savienotājs 8">
            <a:extLst>
              <a:ext uri="{FF2B5EF4-FFF2-40B4-BE49-F238E27FC236}">
                <a16:creationId xmlns:a16="http://schemas.microsoft.com/office/drawing/2014/main" id="{E0B04A28-93E2-0E0F-079F-C7528AF01B3D}"/>
              </a:ext>
            </a:extLst>
          </p:cNvPr>
          <p:cNvCxnSpPr>
            <a:cxnSpLocks/>
          </p:cNvCxnSpPr>
          <p:nvPr/>
        </p:nvCxnSpPr>
        <p:spPr>
          <a:xfrm>
            <a:off x="192088" y="3478666"/>
            <a:ext cx="11772900" cy="0"/>
          </a:xfrm>
          <a:prstGeom prst="straightConnector1">
            <a:avLst/>
          </a:prstGeom>
          <a:ln w="1270000">
            <a:solidFill>
              <a:schemeClr val="bg1">
                <a:lumMod val="85000"/>
                <a:alpha val="99000"/>
              </a:schemeClr>
            </a:solidFill>
            <a:tailEnd type="none" w="med" len="sm"/>
          </a:ln>
        </p:spPr>
        <p:style>
          <a:lnRef idx="1">
            <a:schemeClr val="accent1"/>
          </a:lnRef>
          <a:fillRef idx="0">
            <a:schemeClr val="accent1"/>
          </a:fillRef>
          <a:effectRef idx="0">
            <a:schemeClr val="accent1"/>
          </a:effectRef>
          <a:fontRef idx="minor">
            <a:schemeClr val="tx1"/>
          </a:fontRef>
        </p:style>
      </p:cxnSp>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152594"/>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Ko iegūst sabiedrība?</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5376568"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Ovāls 3">
            <a:extLst>
              <a:ext uri="{FF2B5EF4-FFF2-40B4-BE49-F238E27FC236}">
                <a16:creationId xmlns:a16="http://schemas.microsoft.com/office/drawing/2014/main" id="{1A48A3C6-6D08-701B-BD0F-726094B476F2}"/>
              </a:ext>
            </a:extLst>
          </p:cNvPr>
          <p:cNvSpPr/>
          <p:nvPr/>
        </p:nvSpPr>
        <p:spPr>
          <a:xfrm>
            <a:off x="867752" y="1979247"/>
            <a:ext cx="2998839" cy="2998839"/>
          </a:xfrm>
          <a:prstGeom prst="ellipse">
            <a:avLst/>
          </a:prstGeom>
          <a:solidFill>
            <a:srgbClr val="E5E9EF"/>
          </a:solidFill>
          <a:ln w="19050">
            <a:solidFill>
              <a:srgbClr val="4966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b="1" dirty="0">
                <a:solidFill>
                  <a:schemeClr val="tx1"/>
                </a:solidFill>
                <a:latin typeface="Arial Narrow" panose="020B0606020202030204" pitchFamily="34" charset="0"/>
              </a:rPr>
              <a:t>Dabas vērtības</a:t>
            </a:r>
          </a:p>
        </p:txBody>
      </p:sp>
      <p:sp>
        <p:nvSpPr>
          <p:cNvPr id="6" name="Ovāls 5">
            <a:extLst>
              <a:ext uri="{FF2B5EF4-FFF2-40B4-BE49-F238E27FC236}">
                <a16:creationId xmlns:a16="http://schemas.microsoft.com/office/drawing/2014/main" id="{4B14478E-7ADC-DCD0-9922-6F1BE7D4406A}"/>
              </a:ext>
            </a:extLst>
          </p:cNvPr>
          <p:cNvSpPr/>
          <p:nvPr/>
        </p:nvSpPr>
        <p:spPr>
          <a:xfrm>
            <a:off x="4479909" y="1979247"/>
            <a:ext cx="2998839" cy="2998839"/>
          </a:xfrm>
          <a:prstGeom prst="ellipse">
            <a:avLst/>
          </a:prstGeom>
          <a:solidFill>
            <a:srgbClr val="E5E9EF"/>
          </a:solidFill>
          <a:ln w="19050">
            <a:solidFill>
              <a:srgbClr val="4966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b="1" dirty="0">
                <a:solidFill>
                  <a:schemeClr val="tx1"/>
                </a:solidFill>
                <a:latin typeface="Arial Narrow" panose="020B0606020202030204" pitchFamily="34" charset="0"/>
              </a:rPr>
              <a:t>Kultūrvēsturiskais mantojums</a:t>
            </a:r>
          </a:p>
        </p:txBody>
      </p:sp>
      <p:sp>
        <p:nvSpPr>
          <p:cNvPr id="7" name="Ovāls 6">
            <a:extLst>
              <a:ext uri="{FF2B5EF4-FFF2-40B4-BE49-F238E27FC236}">
                <a16:creationId xmlns:a16="http://schemas.microsoft.com/office/drawing/2014/main" id="{EBE648B3-F017-BE6C-4865-EB33FA847969}"/>
              </a:ext>
            </a:extLst>
          </p:cNvPr>
          <p:cNvSpPr/>
          <p:nvPr/>
        </p:nvSpPr>
        <p:spPr>
          <a:xfrm>
            <a:off x="8013121" y="1979247"/>
            <a:ext cx="2998839" cy="2998839"/>
          </a:xfrm>
          <a:prstGeom prst="ellipse">
            <a:avLst/>
          </a:prstGeom>
          <a:solidFill>
            <a:srgbClr val="E5E9EF"/>
          </a:solidFill>
          <a:ln w="19050">
            <a:solidFill>
              <a:srgbClr val="4966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2000" b="1" dirty="0">
                <a:solidFill>
                  <a:schemeClr val="tx1"/>
                </a:solidFill>
                <a:latin typeface="Arial Narrow" panose="020B0606020202030204" pitchFamily="34" charset="0"/>
              </a:rPr>
              <a:t>Ainavu vizuālās vērtības</a:t>
            </a:r>
          </a:p>
        </p:txBody>
      </p:sp>
      <p:sp>
        <p:nvSpPr>
          <p:cNvPr id="12" name="Virsraksts 1">
            <a:extLst>
              <a:ext uri="{FF2B5EF4-FFF2-40B4-BE49-F238E27FC236}">
                <a16:creationId xmlns:a16="http://schemas.microsoft.com/office/drawing/2014/main" id="{DCB20744-2E66-305A-82D5-2E7E807DA346}"/>
              </a:ext>
            </a:extLst>
          </p:cNvPr>
          <p:cNvSpPr txBox="1">
            <a:spLocks/>
          </p:cNvSpPr>
          <p:nvPr/>
        </p:nvSpPr>
        <p:spPr>
          <a:xfrm>
            <a:off x="192088" y="1041108"/>
            <a:ext cx="11807826" cy="854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lv-LV" sz="2400" b="1" i="0" u="none" strike="noStrike" kern="1200" cap="none" spc="0" normalizeH="0" baseline="0" noProof="0" dirty="0">
                <a:ln>
                  <a:noFill/>
                </a:ln>
                <a:solidFill>
                  <a:prstClr val="black"/>
                </a:solidFill>
                <a:effectLst/>
                <a:uLnTx/>
                <a:uFillTx/>
                <a:latin typeface="Arial Narrow" panose="020B0606020202030204" pitchFamily="34" charset="0"/>
                <a:ea typeface="Artifakt Element Book" panose="020B0503050000020004" pitchFamily="34" charset="0"/>
                <a:cs typeface="Simplex" panose="00000400000000000000" pitchFamily="2" charset="0"/>
              </a:rPr>
              <a:t>Struktūras, kas veido ainavu</a:t>
            </a:r>
          </a:p>
        </p:txBody>
      </p:sp>
      <p:sp>
        <p:nvSpPr>
          <p:cNvPr id="13" name="Virsraksts 1">
            <a:extLst>
              <a:ext uri="{FF2B5EF4-FFF2-40B4-BE49-F238E27FC236}">
                <a16:creationId xmlns:a16="http://schemas.microsoft.com/office/drawing/2014/main" id="{1E947653-386A-1206-6045-ED1CBA93174C}"/>
              </a:ext>
            </a:extLst>
          </p:cNvPr>
          <p:cNvSpPr txBox="1">
            <a:spLocks/>
          </p:cNvSpPr>
          <p:nvPr/>
        </p:nvSpPr>
        <p:spPr>
          <a:xfrm>
            <a:off x="192088" y="4914828"/>
            <a:ext cx="11807826" cy="854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lv-LV" sz="2000" i="0" u="none" strike="noStrike" kern="1200" cap="none" spc="0" normalizeH="0" baseline="0" noProof="0" dirty="0">
                <a:ln>
                  <a:noFill/>
                </a:ln>
                <a:solidFill>
                  <a:prstClr val="black"/>
                </a:solidFill>
                <a:effectLst/>
                <a:uLnTx/>
                <a:uFillTx/>
                <a:latin typeface="Arial Narrow" panose="020B0606020202030204" pitchFamily="34" charset="0"/>
                <a:ea typeface="Artifakt Element Book" panose="020B0503050000020004" pitchFamily="34" charset="0"/>
                <a:cs typeface="Simplex" panose="00000400000000000000" pitchFamily="2" charset="0"/>
              </a:rPr>
              <a:t>Mijiedarbība starp cilvēku darbību un dabas pamatni</a:t>
            </a:r>
          </a:p>
        </p:txBody>
      </p:sp>
    </p:spTree>
    <p:extLst>
      <p:ext uri="{BB962C8B-B14F-4D97-AF65-F5344CB8AC3E}">
        <p14:creationId xmlns:p14="http://schemas.microsoft.com/office/powerpoint/2010/main" val="28866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152594"/>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Sasniedzamais rezultāts</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5376568"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Virsraksts 1">
            <a:extLst>
              <a:ext uri="{FF2B5EF4-FFF2-40B4-BE49-F238E27FC236}">
                <a16:creationId xmlns:a16="http://schemas.microsoft.com/office/drawing/2014/main" id="{34639D4E-5E23-3D4F-9616-AE828331F8D5}"/>
              </a:ext>
            </a:extLst>
          </p:cNvPr>
          <p:cNvSpPr txBox="1">
            <a:spLocks/>
          </p:cNvSpPr>
          <p:nvPr/>
        </p:nvSpPr>
        <p:spPr>
          <a:xfrm>
            <a:off x="104775" y="836581"/>
            <a:ext cx="11895138" cy="45554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lv-LV" sz="2000" b="1" u="sng" dirty="0">
                <a:latin typeface="Arial Narrow" panose="020B0606020202030204" pitchFamily="34" charset="0"/>
                <a:ea typeface="Artifakt Element Book" panose="020B0503050000020004" pitchFamily="34" charset="0"/>
                <a:cs typeface="Simplex" panose="00000400000000000000" pitchFamily="2" charset="0"/>
              </a:rPr>
              <a:t>Ainavu plāna mērķis:</a:t>
            </a:r>
          </a:p>
          <a:p>
            <a:pPr algn="just">
              <a:lnSpc>
                <a:spcPct val="100000"/>
              </a:lnSpc>
            </a:pPr>
            <a:endParaRPr lang="lv-LV" sz="2000" b="1" dirty="0">
              <a:latin typeface="Arial Narrow" panose="020B0606020202030204" pitchFamily="34" charset="0"/>
              <a:ea typeface="Artifakt Element Book" panose="020B0503050000020004" pitchFamily="34" charset="0"/>
              <a:cs typeface="Simplex" panose="00000400000000000000" pitchFamily="2" charset="0"/>
            </a:endParaRPr>
          </a:p>
          <a:p>
            <a:pPr algn="just">
              <a:lnSpc>
                <a:spcPct val="100000"/>
              </a:lnSpc>
            </a:pPr>
            <a:r>
              <a:rPr lang="lv-LV" sz="2000" dirty="0">
                <a:latin typeface="Arial Narrow" panose="020B0606020202030204" pitchFamily="34" charset="0"/>
                <a:ea typeface="Artifakt Element Book" panose="020B0503050000020004" pitchFamily="34" charset="0"/>
                <a:cs typeface="Simplex" panose="00000400000000000000" pitchFamily="2" charset="0"/>
              </a:rPr>
              <a:t>Raksturot Ādažu novada </a:t>
            </a:r>
            <a:r>
              <a:rPr lang="lv-LV" sz="2000" b="1" u="sng" dirty="0">
                <a:latin typeface="Arial Narrow" panose="020B0606020202030204" pitchFamily="34" charset="0"/>
                <a:ea typeface="Artifakt Element Book" panose="020B0503050000020004" pitchFamily="34" charset="0"/>
                <a:cs typeface="Simplex" panose="00000400000000000000" pitchFamily="2" charset="0"/>
              </a:rPr>
              <a:t>ainavu daudzveidību un vērtības</a:t>
            </a:r>
            <a:r>
              <a:rPr lang="lv-LV" sz="2000" dirty="0">
                <a:latin typeface="Arial Narrow" panose="020B0606020202030204" pitchFamily="34" charset="0"/>
                <a:ea typeface="Artifakt Element Book" panose="020B0503050000020004" pitchFamily="34" charset="0"/>
                <a:cs typeface="Simplex" panose="00000400000000000000" pitchFamily="2" charset="0"/>
              </a:rPr>
              <a:t>, nosakot ainavu tipus un telpas, analizējot to īpašības, spēkus un ietekmes, kas tās pārveido, kā arī sniegt </a:t>
            </a:r>
            <a:r>
              <a:rPr lang="lv-LV" sz="2000" b="1" u="sng" dirty="0">
                <a:latin typeface="Arial Narrow" panose="020B0606020202030204" pitchFamily="34" charset="0"/>
                <a:ea typeface="Artifakt Element Book" panose="020B0503050000020004" pitchFamily="34" charset="0"/>
                <a:cs typeface="Simplex" panose="00000400000000000000" pitchFamily="2" charset="0"/>
              </a:rPr>
              <a:t>priekšlikumus ainavu aizsardzībai, pārvaldībai un plānošanai</a:t>
            </a:r>
            <a:r>
              <a:rPr lang="lv-LV" sz="2000" dirty="0">
                <a:latin typeface="Arial Narrow" panose="020B0606020202030204" pitchFamily="34" charset="0"/>
                <a:ea typeface="Artifakt Element Book" panose="020B0503050000020004" pitchFamily="34" charset="0"/>
                <a:cs typeface="Simplex" panose="00000400000000000000" pitchFamily="2" charset="0"/>
              </a:rPr>
              <a:t>.</a:t>
            </a:r>
          </a:p>
          <a:p>
            <a:pPr algn="just">
              <a:lnSpc>
                <a:spcPct val="100000"/>
              </a:lnSpc>
            </a:pPr>
            <a:endParaRPr lang="lv-LV" sz="2000" dirty="0">
              <a:latin typeface="Arial Narrow" panose="020B0606020202030204" pitchFamily="34" charset="0"/>
              <a:ea typeface="Artifakt Element Book" panose="020B0503050000020004" pitchFamily="34" charset="0"/>
              <a:cs typeface="Simplex" panose="00000400000000000000" pitchFamily="2" charset="0"/>
            </a:endParaRPr>
          </a:p>
          <a:p>
            <a:pPr algn="just">
              <a:lnSpc>
                <a:spcPct val="100000"/>
              </a:lnSpc>
            </a:pPr>
            <a:r>
              <a:rPr lang="lv-LV" sz="2000" b="1" i="1" dirty="0">
                <a:solidFill>
                  <a:schemeClr val="tx2">
                    <a:lumMod val="75000"/>
                  </a:schemeClr>
                </a:solidFill>
                <a:latin typeface="Arial Narrow" panose="020B0606020202030204" pitchFamily="34" charset="0"/>
                <a:ea typeface="Artifakt Element Book" panose="020B0503050000020004" pitchFamily="34" charset="0"/>
                <a:cs typeface="Simplex" panose="00000400000000000000" pitchFamily="2" charset="0"/>
              </a:rPr>
              <a:t>Teritorijas attīstības plānošanas likums nosaka:</a:t>
            </a:r>
            <a:endParaRPr lang="lv-LV" sz="2000" b="1"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endParaRPr>
          </a:p>
          <a:p>
            <a:pPr algn="just">
              <a:lnSpc>
                <a:spcPct val="100000"/>
              </a:lnSpc>
            </a:pPr>
            <a:r>
              <a:rPr lang="lv-LV" sz="2000" dirty="0">
                <a:latin typeface="Arial Narrow" panose="020B0606020202030204" pitchFamily="34" charset="0"/>
                <a:ea typeface="Artifakt Element Book" panose="020B0503050000020004" pitchFamily="34" charset="0"/>
                <a:cs typeface="Simplex" panose="00000400000000000000" pitchFamily="2" charset="0"/>
              </a:rPr>
              <a:t>Tematiskais plānojums — </a:t>
            </a:r>
            <a:r>
              <a:rPr lang="lv-LV" sz="2000" b="1" u="sng" dirty="0">
                <a:latin typeface="Arial Narrow" panose="020B0606020202030204" pitchFamily="34" charset="0"/>
                <a:ea typeface="Artifakt Element Book" panose="020B0503050000020004" pitchFamily="34" charset="0"/>
                <a:cs typeface="Simplex" panose="00000400000000000000" pitchFamily="2" charset="0"/>
              </a:rPr>
              <a:t>teritorijas attīstības plānošanas dokuments</a:t>
            </a:r>
            <a:r>
              <a:rPr lang="lv-LV" sz="2000" dirty="0">
                <a:latin typeface="Arial Narrow" panose="020B0606020202030204" pitchFamily="34" charset="0"/>
                <a:ea typeface="Artifakt Element Book" panose="020B0503050000020004" pitchFamily="34" charset="0"/>
                <a:cs typeface="Simplex" panose="00000400000000000000" pitchFamily="2" charset="0"/>
              </a:rPr>
              <a:t>, kurā atbilstoši plānošanas līmenim risināti specifiski jautājumi, kas saistīti ar atsevišķu nozaru attīstību (piemēram, transporta infrastruktūra, veselības aprūpes iestāžu un izglītības iestāžu izvietojums) </a:t>
            </a:r>
            <a:r>
              <a:rPr lang="lv-LV" sz="2000" b="1" u="sng" dirty="0">
                <a:latin typeface="Arial Narrow" panose="020B0606020202030204" pitchFamily="34" charset="0"/>
                <a:ea typeface="Artifakt Element Book" panose="020B0503050000020004" pitchFamily="34" charset="0"/>
                <a:cs typeface="Simplex" panose="00000400000000000000" pitchFamily="2" charset="0"/>
              </a:rPr>
              <a:t>vai specifisku tematu</a:t>
            </a:r>
            <a:r>
              <a:rPr lang="lv-LV" sz="2000" b="1" dirty="0">
                <a:latin typeface="Arial Narrow" panose="020B0606020202030204" pitchFamily="34" charset="0"/>
                <a:ea typeface="Artifakt Element Book" panose="020B0503050000020004" pitchFamily="34" charset="0"/>
                <a:cs typeface="Simplex" panose="00000400000000000000" pitchFamily="2" charset="0"/>
              </a:rPr>
              <a:t> </a:t>
            </a:r>
            <a:r>
              <a:rPr lang="lv-LV" sz="2000" dirty="0">
                <a:latin typeface="Arial Narrow" panose="020B0606020202030204" pitchFamily="34" charset="0"/>
                <a:ea typeface="Artifakt Element Book" panose="020B0503050000020004" pitchFamily="34" charset="0"/>
                <a:cs typeface="Simplex" panose="00000400000000000000" pitchFamily="2" charset="0"/>
              </a:rPr>
              <a:t>(piemēram, inženiertīklu izvietojums, </a:t>
            </a:r>
            <a:r>
              <a:rPr lang="lv-LV" sz="2000" b="1" u="sng" dirty="0">
                <a:latin typeface="Arial Narrow" panose="020B0606020202030204" pitchFamily="34" charset="0"/>
                <a:ea typeface="Artifakt Element Book" panose="020B0503050000020004" pitchFamily="34" charset="0"/>
                <a:cs typeface="Simplex" panose="00000400000000000000" pitchFamily="2" charset="0"/>
              </a:rPr>
              <a:t>ainaviski vērtīgas teritorijas </a:t>
            </a:r>
            <a:r>
              <a:rPr lang="lv-LV" sz="2000" dirty="0">
                <a:latin typeface="Arial Narrow" panose="020B0606020202030204" pitchFamily="34" charset="0"/>
                <a:ea typeface="Artifakt Element Book" panose="020B0503050000020004" pitchFamily="34" charset="0"/>
                <a:cs typeface="Simplex" panose="00000400000000000000" pitchFamily="2" charset="0"/>
              </a:rPr>
              <a:t>un riska teritorijas).</a:t>
            </a:r>
            <a:endParaRPr lang="lv-LV" sz="2000" dirty="0">
              <a:solidFill>
                <a:srgbClr val="FF0000"/>
              </a:solidFill>
              <a:latin typeface="Arial Narrow" panose="020B0606020202030204" pitchFamily="34" charset="0"/>
              <a:ea typeface="Artifakt Element Book" panose="020B0503050000020004" pitchFamily="34" charset="0"/>
              <a:cs typeface="Simplex" panose="00000400000000000000" pitchFamily="2" charset="0"/>
            </a:endParaRPr>
          </a:p>
        </p:txBody>
      </p:sp>
    </p:spTree>
    <p:extLst>
      <p:ext uri="{BB962C8B-B14F-4D97-AF65-F5344CB8AC3E}">
        <p14:creationId xmlns:p14="http://schemas.microsoft.com/office/powerpoint/2010/main" val="1919085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15887" y="152594"/>
            <a:ext cx="5184481"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b="1" dirty="0">
                <a:solidFill>
                  <a:srgbClr val="7595AE"/>
                </a:solidFill>
                <a:latin typeface="Arial Narrow" panose="020B0606020202030204" pitchFamily="34" charset="0"/>
                <a:ea typeface="Artifakt Element Book" panose="020B0503050000020004" pitchFamily="34" charset="0"/>
                <a:cs typeface="Simplex" panose="00000400000000000000" pitchFamily="2" charset="0"/>
              </a:rPr>
              <a:t>Darba uzdevums</a:t>
            </a:r>
          </a:p>
        </p:txBody>
      </p:sp>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471728"/>
            <a:ext cx="5376568" cy="45719"/>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TextBox 2">
            <a:extLst>
              <a:ext uri="{FF2B5EF4-FFF2-40B4-BE49-F238E27FC236}">
                <a16:creationId xmlns:a16="http://schemas.microsoft.com/office/drawing/2014/main" id="{EB622311-C245-AA98-D6A1-F29AE5B14F4E}"/>
              </a:ext>
            </a:extLst>
          </p:cNvPr>
          <p:cNvSpPr txBox="1"/>
          <p:nvPr/>
        </p:nvSpPr>
        <p:spPr>
          <a:xfrm>
            <a:off x="96044" y="645263"/>
            <a:ext cx="11903868" cy="5940088"/>
          </a:xfrm>
          <a:prstGeom prst="rect">
            <a:avLst/>
          </a:prstGeom>
          <a:noFill/>
        </p:spPr>
        <p:txBody>
          <a:bodyPr wrap="square">
            <a:spAutoFit/>
          </a:bodyPr>
          <a:lstStyle/>
          <a:p>
            <a:pPr algn="just" rtl="0" fontAlgn="base"/>
            <a:r>
              <a:rPr lang="lv-LV" sz="2000" b="1" i="1" dirty="0">
                <a:solidFill>
                  <a:srgbClr val="000000"/>
                </a:solidFill>
                <a:effectLst/>
                <a:highlight>
                  <a:srgbClr val="FFFFFF"/>
                </a:highlight>
                <a:latin typeface="Arial Narrow" panose="020B0606020202030204" pitchFamily="34" charset="0"/>
              </a:rPr>
              <a:t>Tematiskā plānojuma izstrādes uzdevumi:</a:t>
            </a:r>
            <a:r>
              <a:rPr lang="lv-LV" sz="2000" b="0" i="1" dirty="0">
                <a:solidFill>
                  <a:srgbClr val="000000"/>
                </a:solidFill>
                <a:effectLst/>
                <a:highlight>
                  <a:srgbClr val="FFFFFF"/>
                </a:highlight>
                <a:latin typeface="Arial Narrow" panose="020B0606020202030204" pitchFamily="34" charset="0"/>
              </a:rPr>
              <a:t> </a:t>
            </a:r>
          </a:p>
          <a:p>
            <a:pPr algn="just" rtl="0" fontAlgn="base"/>
            <a:r>
              <a:rPr lang="lv-LV" sz="2000" dirty="0">
                <a:solidFill>
                  <a:srgbClr val="000000"/>
                </a:solidFill>
                <a:highlight>
                  <a:srgbClr val="FFFFFF"/>
                </a:highlight>
                <a:latin typeface="Arial Narrow" panose="020B0606020202030204" pitchFamily="34" charset="0"/>
              </a:rPr>
              <a:t>1. sniegt izvērtējumu par </a:t>
            </a:r>
            <a:r>
              <a:rPr lang="lv-LV" sz="2000" b="0" i="0" dirty="0">
                <a:solidFill>
                  <a:srgbClr val="000000"/>
                </a:solidFill>
                <a:effectLst/>
                <a:highlight>
                  <a:srgbClr val="FFFFFF"/>
                </a:highlight>
                <a:latin typeface="Arial Narrow" panose="020B0606020202030204" pitchFamily="34" charset="0"/>
              </a:rPr>
              <a:t>normatīvajiem aktiem, vadlīnijām, pamatnostādnēm un novada attīstības plānošanas dokumentiem </a:t>
            </a:r>
            <a:r>
              <a:rPr lang="lv-LV" sz="2000" b="1" i="0" dirty="0">
                <a:solidFill>
                  <a:srgbClr val="000000"/>
                </a:solidFill>
                <a:effectLst/>
                <a:highlight>
                  <a:srgbClr val="FFFFFF"/>
                </a:highlight>
                <a:latin typeface="Arial Narrow" panose="020B0606020202030204" pitchFamily="34" charset="0"/>
              </a:rPr>
              <a:t>saistībā ar ainavām</a:t>
            </a:r>
            <a:r>
              <a:rPr lang="lv-LV" sz="2000" b="0" i="0" dirty="0">
                <a:solidFill>
                  <a:srgbClr val="000000"/>
                </a:solidFill>
                <a:effectLst/>
                <a:highlight>
                  <a:srgbClr val="FFFFFF"/>
                </a:highlight>
                <a:latin typeface="Arial Narrow" panose="020B0606020202030204" pitchFamily="34" charset="0"/>
              </a:rPr>
              <a:t>; </a:t>
            </a:r>
          </a:p>
          <a:p>
            <a:pPr algn="just" fontAlgn="base">
              <a:buFont typeface="+mj-lt"/>
              <a:buAutoNum type="arabicPeriod" startAt="2"/>
            </a:pPr>
            <a:r>
              <a:rPr lang="lv-LV" sz="2000" b="0" i="0" dirty="0">
                <a:solidFill>
                  <a:srgbClr val="000000"/>
                </a:solidFill>
                <a:effectLst/>
                <a:highlight>
                  <a:srgbClr val="FFFFFF"/>
                </a:highlight>
                <a:latin typeface="Arial Narrow" panose="020B0606020202030204" pitchFamily="34" charset="0"/>
              </a:rPr>
              <a:t> noteikt ainavu kvalitātes mērķus un </a:t>
            </a:r>
            <a:r>
              <a:rPr lang="lv-LV" sz="2000" b="0" i="0" u="sng" dirty="0">
                <a:solidFill>
                  <a:srgbClr val="000000"/>
                </a:solidFill>
                <a:effectLst/>
                <a:highlight>
                  <a:srgbClr val="FFFFFF"/>
                </a:highlight>
                <a:latin typeface="Arial Narrow" panose="020B0606020202030204" pitchFamily="34" charset="0"/>
              </a:rPr>
              <a:t>priekšlikumus to sasniegšanai</a:t>
            </a:r>
            <a:r>
              <a:rPr lang="lv-LV" sz="2000" b="0" i="0" dirty="0">
                <a:solidFill>
                  <a:srgbClr val="000000"/>
                </a:solidFill>
                <a:effectLst/>
                <a:highlight>
                  <a:srgbClr val="FFFFFF"/>
                </a:highlight>
                <a:latin typeface="Arial Narrow" panose="020B0606020202030204" pitchFamily="34" charset="0"/>
              </a:rPr>
              <a:t>; </a:t>
            </a:r>
          </a:p>
          <a:p>
            <a:pPr algn="just" rtl="0" fontAlgn="base">
              <a:buFont typeface="+mj-lt"/>
              <a:buAutoNum type="arabicPeriod" startAt="2"/>
            </a:pPr>
            <a:r>
              <a:rPr lang="lv-LV" sz="2000" b="0" i="0" dirty="0">
                <a:solidFill>
                  <a:srgbClr val="000000"/>
                </a:solidFill>
                <a:effectLst/>
                <a:highlight>
                  <a:srgbClr val="FFFFFF"/>
                </a:highlight>
                <a:latin typeface="Arial Narrow" panose="020B0606020202030204" pitchFamily="34" charset="0"/>
              </a:rPr>
              <a:t> veikt esošo </a:t>
            </a:r>
            <a:r>
              <a:rPr lang="lv-LV" sz="2000" b="1" i="0" dirty="0">
                <a:solidFill>
                  <a:srgbClr val="000000"/>
                </a:solidFill>
                <a:effectLst/>
                <a:highlight>
                  <a:srgbClr val="FFFFFF"/>
                </a:highlight>
                <a:latin typeface="Arial Narrow" panose="020B0606020202030204" pitchFamily="34" charset="0"/>
              </a:rPr>
              <a:t>ainavu vērtību raksturojumu</a:t>
            </a:r>
            <a:r>
              <a:rPr lang="lv-LV" sz="2000" b="0" i="0" dirty="0">
                <a:solidFill>
                  <a:srgbClr val="000000"/>
                </a:solidFill>
                <a:effectLst/>
                <a:highlight>
                  <a:srgbClr val="FFFFFF"/>
                </a:highlight>
                <a:latin typeface="Arial Narrow" panose="020B0606020202030204" pitchFamily="34" charset="0"/>
              </a:rPr>
              <a:t>, balstoties uz reljefa, zemes lietojuma un saimnieciskās darbības veida, apdzīvojuma struktūras u.c. ainavu veidojošiem elementiem;</a:t>
            </a:r>
          </a:p>
          <a:p>
            <a:pPr algn="just" rtl="0" fontAlgn="base">
              <a:buFont typeface="+mj-lt"/>
              <a:buAutoNum type="arabicPeriod" startAt="2"/>
            </a:pPr>
            <a:r>
              <a:rPr lang="lv-LV" sz="2000" dirty="0">
                <a:solidFill>
                  <a:srgbClr val="000000"/>
                </a:solidFill>
                <a:highlight>
                  <a:srgbClr val="FFFFFF"/>
                </a:highlight>
                <a:latin typeface="Arial Narrow" panose="020B0606020202030204" pitchFamily="34" charset="0"/>
              </a:rPr>
              <a:t> iekļaut informāciju par </a:t>
            </a:r>
            <a:r>
              <a:rPr lang="lv-LV" sz="2000" b="1" dirty="0">
                <a:solidFill>
                  <a:srgbClr val="000000"/>
                </a:solidFill>
                <a:highlight>
                  <a:srgbClr val="FFFFFF"/>
                </a:highlight>
                <a:latin typeface="Arial Narrow" panose="020B0606020202030204" pitchFamily="34" charset="0"/>
              </a:rPr>
              <a:t>īpaši vērtīgajām ainavu telpām </a:t>
            </a:r>
            <a:r>
              <a:rPr lang="lv-LV" sz="2000" dirty="0">
                <a:solidFill>
                  <a:srgbClr val="000000"/>
                </a:solidFill>
                <a:highlight>
                  <a:srgbClr val="FFFFFF"/>
                </a:highlight>
                <a:latin typeface="Arial Narrow" panose="020B0606020202030204" pitchFamily="34" charset="0"/>
              </a:rPr>
              <a:t>(tai skaitā publiski pieejamiem skatu punktiem </a:t>
            </a:r>
            <a:r>
              <a:rPr lang="lv-LV" sz="2000" b="0" i="0" dirty="0">
                <a:solidFill>
                  <a:srgbClr val="000000"/>
                </a:solidFill>
                <a:effectLst/>
                <a:highlight>
                  <a:srgbClr val="FFFFFF"/>
                </a:highlight>
                <a:latin typeface="Arial Narrow" panose="020B0606020202030204" pitchFamily="34" charset="0"/>
              </a:rPr>
              <a:t>un perspektīvām, ainaviskiem ceļiem) un sniegt </a:t>
            </a:r>
            <a:r>
              <a:rPr lang="lv-LV" sz="2000" i="0" u="sng" dirty="0">
                <a:solidFill>
                  <a:srgbClr val="000000"/>
                </a:solidFill>
                <a:effectLst/>
                <a:highlight>
                  <a:srgbClr val="FFFFFF"/>
                </a:highlight>
                <a:latin typeface="Arial Narrow" panose="020B0606020202030204" pitchFamily="34" charset="0"/>
              </a:rPr>
              <a:t>priekšlikumus to tālākai saglabāšanai, attīstībai, plānošanai un izmantošanai</a:t>
            </a:r>
            <a:r>
              <a:rPr lang="lv-LV" sz="2000" b="0" i="0" dirty="0">
                <a:solidFill>
                  <a:srgbClr val="000000"/>
                </a:solidFill>
                <a:effectLst/>
                <a:highlight>
                  <a:srgbClr val="FFFFFF"/>
                </a:highlight>
                <a:latin typeface="Arial Narrow" panose="020B0606020202030204" pitchFamily="34" charset="0"/>
              </a:rPr>
              <a:t>;</a:t>
            </a:r>
          </a:p>
          <a:p>
            <a:pPr algn="just" fontAlgn="base">
              <a:buFont typeface="+mj-lt"/>
              <a:buAutoNum type="arabicPeriod" startAt="2"/>
            </a:pPr>
            <a:r>
              <a:rPr lang="lv-LV" sz="2000" b="0" i="0" dirty="0">
                <a:solidFill>
                  <a:srgbClr val="000000"/>
                </a:solidFill>
                <a:effectLst/>
                <a:highlight>
                  <a:srgbClr val="FFFFFF"/>
                </a:highlight>
                <a:latin typeface="Arial Narrow" panose="020B0606020202030204" pitchFamily="34" charset="0"/>
              </a:rPr>
              <a:t> noteikt Ādažu novada ainavu tipus un telpas, to teritoriālās vienības (areālus), sniedzot to raksturojumu (novietojums, vēsturiskās veidošanās iezīmes, ainavas pārmaiņas, sociālās funkcijas, galvenās vērtības, riski u.c. rādītāji), ainavu dalījumu pēc nozīmes;</a:t>
            </a:r>
          </a:p>
          <a:p>
            <a:pPr algn="just" rtl="0" fontAlgn="base">
              <a:buFont typeface="+mj-lt"/>
              <a:buAutoNum type="arabicPeriod" startAt="2"/>
            </a:pPr>
            <a:r>
              <a:rPr lang="lv-LV" sz="2000" dirty="0">
                <a:solidFill>
                  <a:srgbClr val="000000"/>
                </a:solidFill>
                <a:highlight>
                  <a:srgbClr val="FFFFFF"/>
                </a:highlight>
                <a:latin typeface="Arial Narrow" panose="020B0606020202030204" pitchFamily="34" charset="0"/>
              </a:rPr>
              <a:t> izvērtēt Ādažu pilsētas un novada ciemu teritorijās esošās </a:t>
            </a:r>
            <a:r>
              <a:rPr lang="lv-LV" sz="2000" b="1" dirty="0">
                <a:solidFill>
                  <a:srgbClr val="000000"/>
                </a:solidFill>
                <a:highlight>
                  <a:srgbClr val="FFFFFF"/>
                </a:highlight>
                <a:latin typeface="Arial Narrow" panose="020B0606020202030204" pitchFamily="34" charset="0"/>
              </a:rPr>
              <a:t>publiskās ārtelpas</a:t>
            </a:r>
            <a:r>
              <a:rPr lang="lv-LV" sz="2000" dirty="0">
                <a:solidFill>
                  <a:srgbClr val="000000"/>
                </a:solidFill>
                <a:highlight>
                  <a:srgbClr val="FFFFFF"/>
                </a:highlight>
                <a:latin typeface="Arial Narrow" panose="020B0606020202030204" pitchFamily="34" charset="0"/>
              </a:rPr>
              <a:t>, k</a:t>
            </a:r>
            <a:r>
              <a:rPr lang="lv-LV" sz="2000" u="sng" dirty="0">
                <a:solidFill>
                  <a:srgbClr val="000000"/>
                </a:solidFill>
                <a:highlight>
                  <a:srgbClr val="FFFFFF"/>
                </a:highlight>
                <a:latin typeface="Arial Narrow" panose="020B0606020202030204" pitchFamily="34" charset="0"/>
              </a:rPr>
              <a:t>lasificējot tās pēc atšķirīgajiem izmantošanas veidiem,</a:t>
            </a:r>
            <a:r>
              <a:rPr lang="lv-LV" sz="2000" dirty="0">
                <a:solidFill>
                  <a:srgbClr val="000000"/>
                </a:solidFill>
                <a:highlight>
                  <a:srgbClr val="FFFFFF"/>
                </a:highlight>
                <a:latin typeface="Arial Narrow" panose="020B0606020202030204" pitchFamily="34" charset="0"/>
              </a:rPr>
              <a:t> kā arī izstrādāt priekšlikumus to tālākai attīstībai, plānošanai, izmantošanai;</a:t>
            </a:r>
          </a:p>
          <a:p>
            <a:pPr algn="just" rtl="0" fontAlgn="base">
              <a:buFont typeface="+mj-lt"/>
              <a:buAutoNum type="arabicPeriod" startAt="2"/>
            </a:pPr>
            <a:r>
              <a:rPr lang="lv-LV" sz="2000" dirty="0">
                <a:solidFill>
                  <a:srgbClr val="000000"/>
                </a:solidFill>
                <a:highlight>
                  <a:srgbClr val="FFFFFF"/>
                </a:highlight>
                <a:latin typeface="Arial Narrow" panose="020B0606020202030204" pitchFamily="34" charset="0"/>
              </a:rPr>
              <a:t> veikt izvērtējumu par </a:t>
            </a:r>
            <a:r>
              <a:rPr lang="lv-LV" sz="2000" b="1" dirty="0">
                <a:solidFill>
                  <a:srgbClr val="000000"/>
                </a:solidFill>
                <a:highlight>
                  <a:srgbClr val="FFFFFF"/>
                </a:highlight>
                <a:latin typeface="Arial Narrow" panose="020B0606020202030204" pitchFamily="34" charset="0"/>
              </a:rPr>
              <a:t>esošajām industriālām/ražošanas teritorijām </a:t>
            </a:r>
            <a:r>
              <a:rPr lang="lv-LV" sz="2000" dirty="0">
                <a:solidFill>
                  <a:srgbClr val="000000"/>
                </a:solidFill>
                <a:highlight>
                  <a:srgbClr val="FFFFFF"/>
                </a:highlight>
                <a:latin typeface="Arial Narrow" panose="020B0606020202030204" pitchFamily="34" charset="0"/>
              </a:rPr>
              <a:t>un sniegt priekšlikumus to tālākai attīstībai, paplašināšanai un plānošanai no ainaviskā viedokļa</a:t>
            </a:r>
          </a:p>
          <a:p>
            <a:pPr algn="just" rtl="0" fontAlgn="base">
              <a:buFont typeface="+mj-lt"/>
              <a:buAutoNum type="arabicPeriod" startAt="7"/>
            </a:pPr>
            <a:r>
              <a:rPr lang="lv-LV" sz="2000" dirty="0">
                <a:solidFill>
                  <a:srgbClr val="000000"/>
                </a:solidFill>
                <a:highlight>
                  <a:srgbClr val="FFFFFF"/>
                </a:highlight>
                <a:latin typeface="Arial Narrow" panose="020B0606020202030204" pitchFamily="34" charset="0"/>
              </a:rPr>
              <a:t> ietvert </a:t>
            </a:r>
            <a:r>
              <a:rPr lang="lv-LV" sz="2000" b="0" i="0" dirty="0">
                <a:solidFill>
                  <a:srgbClr val="000000"/>
                </a:solidFill>
                <a:effectLst/>
                <a:highlight>
                  <a:srgbClr val="FFFFFF"/>
                </a:highlight>
                <a:latin typeface="Arial Narrow" panose="020B0606020202030204" pitchFamily="34" charset="0"/>
              </a:rPr>
              <a:t>informāciju par ainaviski vērtīgo teritoriju, industriālo/ražošanas, degradēto un riska teritoriju </a:t>
            </a:r>
            <a:r>
              <a:rPr lang="lv-LV" sz="2000" b="1" i="0" dirty="0" err="1">
                <a:solidFill>
                  <a:srgbClr val="000000"/>
                </a:solidFill>
                <a:effectLst/>
                <a:highlight>
                  <a:srgbClr val="FFFFFF"/>
                </a:highlight>
                <a:latin typeface="Arial Narrow" panose="020B0606020202030204" pitchFamily="34" charset="0"/>
              </a:rPr>
              <a:t>problēmsituāciju</a:t>
            </a:r>
            <a:r>
              <a:rPr lang="lv-LV" sz="2000" b="1" i="0" dirty="0">
                <a:solidFill>
                  <a:srgbClr val="000000"/>
                </a:solidFill>
                <a:effectLst/>
                <a:highlight>
                  <a:srgbClr val="FFFFFF"/>
                </a:highlight>
                <a:latin typeface="Arial Narrow" panose="020B0606020202030204" pitchFamily="34" charset="0"/>
              </a:rPr>
              <a:t> vietām </a:t>
            </a:r>
            <a:r>
              <a:rPr lang="lv-LV" sz="2000" b="0" i="0" dirty="0">
                <a:solidFill>
                  <a:srgbClr val="000000"/>
                </a:solidFill>
                <a:effectLst/>
                <a:highlight>
                  <a:srgbClr val="FFFFFF"/>
                </a:highlight>
                <a:latin typeface="Arial Narrow" panose="020B0606020202030204" pitchFamily="34" charset="0"/>
              </a:rPr>
              <a:t>un izstrādāt priekšlikumus to tālākai attīstībai, plānošanai, izmantošanai;</a:t>
            </a:r>
          </a:p>
          <a:p>
            <a:pPr algn="just" rtl="0" fontAlgn="base">
              <a:buFont typeface="+mj-lt"/>
              <a:buAutoNum type="arabicPeriod" startAt="7"/>
            </a:pPr>
            <a:r>
              <a:rPr lang="lv-LV" sz="2000" b="0" i="0" dirty="0">
                <a:solidFill>
                  <a:srgbClr val="000000"/>
                </a:solidFill>
                <a:effectLst/>
                <a:highlight>
                  <a:srgbClr val="FFFFFF"/>
                </a:highlight>
                <a:latin typeface="Arial Narrow" panose="020B0606020202030204" pitchFamily="34" charset="0"/>
              </a:rPr>
              <a:t> </a:t>
            </a:r>
            <a:r>
              <a:rPr lang="lv-LV" sz="2000" dirty="0">
                <a:solidFill>
                  <a:srgbClr val="000000"/>
                </a:solidFill>
                <a:highlight>
                  <a:srgbClr val="FFFFFF"/>
                </a:highlight>
                <a:latin typeface="Arial Narrow" panose="020B0606020202030204" pitchFamily="34" charset="0"/>
              </a:rPr>
              <a:t>noteikt </a:t>
            </a:r>
            <a:r>
              <a:rPr lang="lv-LV" sz="2000" b="0" i="0" dirty="0">
                <a:solidFill>
                  <a:srgbClr val="000000"/>
                </a:solidFill>
                <a:effectLst/>
                <a:highlight>
                  <a:srgbClr val="FFFFFF"/>
                </a:highlight>
                <a:latin typeface="Arial Narrow" panose="020B0606020202030204" pitchFamily="34" charset="0"/>
              </a:rPr>
              <a:t>teritorijas, kurās nepieciešams veikt padziļinātu izpēti un izstrādāt detalizētākus ainavu reģenerācijas vai vides atveseļošanas plānus</a:t>
            </a:r>
            <a:r>
              <a:rPr lang="lv-LV" sz="2000" dirty="0">
                <a:solidFill>
                  <a:srgbClr val="000000"/>
                </a:solidFill>
                <a:highlight>
                  <a:srgbClr val="FFFFFF"/>
                </a:highlight>
                <a:latin typeface="Arial Narrow" panose="020B0606020202030204" pitchFamily="34" charset="0"/>
              </a:rPr>
              <a:t>.</a:t>
            </a:r>
            <a:endParaRPr lang="lv-LV" sz="2000" b="0" i="0" dirty="0">
              <a:solidFill>
                <a:srgbClr val="000000"/>
              </a:solidFill>
              <a:effectLst/>
              <a:highlight>
                <a:srgbClr val="FFFFFF"/>
              </a:highlight>
              <a:latin typeface="Arial Narrow" panose="020B0606020202030204" pitchFamily="34" charset="0"/>
            </a:endParaRPr>
          </a:p>
        </p:txBody>
      </p:sp>
    </p:spTree>
    <p:extLst>
      <p:ext uri="{BB962C8B-B14F-4D97-AF65-F5344CB8AC3E}">
        <p14:creationId xmlns:p14="http://schemas.microsoft.com/office/powerpoint/2010/main" val="1384263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Satura vietturis 8">
            <a:extLst>
              <a:ext uri="{FF2B5EF4-FFF2-40B4-BE49-F238E27FC236}">
                <a16:creationId xmlns:a16="http://schemas.microsoft.com/office/drawing/2014/main" id="{8EA45E8E-5FBC-2C70-A231-463B12AA66EB}"/>
              </a:ext>
            </a:extLst>
          </p:cNvPr>
          <p:cNvPicPr>
            <a:picLocks noChangeAspect="1"/>
          </p:cNvPicPr>
          <p:nvPr/>
        </p:nvPicPr>
        <p:blipFill rotWithShape="1">
          <a:blip r:embed="rId3">
            <a:extLst>
              <a:ext uri="{28A0092B-C50C-407E-A947-70E740481C1C}">
                <a14:useLocalDpi xmlns:a14="http://schemas.microsoft.com/office/drawing/2010/main" val="0"/>
              </a:ext>
            </a:extLst>
          </a:blip>
          <a:srcRect l="3976" t="78876" r="87340" b="6151"/>
          <a:stretch/>
        </p:blipFill>
        <p:spPr>
          <a:xfrm>
            <a:off x="11670433" y="6343418"/>
            <a:ext cx="329480" cy="325670"/>
          </a:xfrm>
          <a:prstGeom prst="rect">
            <a:avLst/>
          </a:prstGeom>
        </p:spPr>
      </p:pic>
      <p:pic>
        <p:nvPicPr>
          <p:cNvPr id="39" name="Attēls 38">
            <a:extLst>
              <a:ext uri="{FF2B5EF4-FFF2-40B4-BE49-F238E27FC236}">
                <a16:creationId xmlns:a16="http://schemas.microsoft.com/office/drawing/2014/main" id="{0F27399C-D198-0710-C08C-15C28D04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6200" y="73608"/>
            <a:ext cx="589756" cy="334806"/>
          </a:xfrm>
          <a:prstGeom prst="rect">
            <a:avLst/>
          </a:prstGeom>
        </p:spPr>
      </p:pic>
      <p:sp>
        <p:nvSpPr>
          <p:cNvPr id="42" name="Taisnstūris 41">
            <a:extLst>
              <a:ext uri="{FF2B5EF4-FFF2-40B4-BE49-F238E27FC236}">
                <a16:creationId xmlns:a16="http://schemas.microsoft.com/office/drawing/2014/main" id="{8D17E2F8-B3C0-E645-C838-216DB7F06539}"/>
              </a:ext>
            </a:extLst>
          </p:cNvPr>
          <p:cNvSpPr/>
          <p:nvPr/>
        </p:nvSpPr>
        <p:spPr>
          <a:xfrm>
            <a:off x="0" y="3123488"/>
            <a:ext cx="9377082" cy="58983"/>
          </a:xfrm>
          <a:prstGeom prst="rect">
            <a:avLst/>
          </a:prstGeom>
          <a:solidFill>
            <a:srgbClr val="D6D642"/>
          </a:solidFill>
          <a:ln>
            <a:solidFill>
              <a:srgbClr val="D6D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8" name="Virsraksts 1">
            <a:extLst>
              <a:ext uri="{FF2B5EF4-FFF2-40B4-BE49-F238E27FC236}">
                <a16:creationId xmlns:a16="http://schemas.microsoft.com/office/drawing/2014/main" id="{347BBC15-402D-8A7C-31CF-41456A989D9E}"/>
              </a:ext>
            </a:extLst>
          </p:cNvPr>
          <p:cNvSpPr txBox="1">
            <a:spLocks/>
          </p:cNvSpPr>
          <p:nvPr/>
        </p:nvSpPr>
        <p:spPr>
          <a:xfrm>
            <a:off x="1487487" y="2728154"/>
            <a:ext cx="8221289" cy="32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4000" b="1" dirty="0">
                <a:solidFill>
                  <a:srgbClr val="49667B"/>
                </a:solidFill>
                <a:latin typeface="Arial Narrow" panose="020B0606020202030204" pitchFamily="34" charset="0"/>
                <a:ea typeface="Artifakt Element Book" panose="020B0503050000020004" pitchFamily="34" charset="0"/>
                <a:cs typeface="Simplex" panose="00000400000000000000" pitchFamily="2" charset="0"/>
              </a:rPr>
              <a:t>AINAVU PLĀNA IZSTRĀDES PROCESS</a:t>
            </a:r>
          </a:p>
        </p:txBody>
      </p:sp>
    </p:spTree>
    <p:extLst>
      <p:ext uri="{BB962C8B-B14F-4D97-AF65-F5344CB8AC3E}">
        <p14:creationId xmlns:p14="http://schemas.microsoft.com/office/powerpoint/2010/main" val="3241375195"/>
      </p:ext>
    </p:extLst>
  </p:cSld>
  <p:clrMapOvr>
    <a:masterClrMapping/>
  </p:clrMapOvr>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TotalTime>
  <Words>4413</Words>
  <Application>Microsoft Office PowerPoint</Application>
  <PresentationFormat>Platekrāna</PresentationFormat>
  <Paragraphs>397</Paragraphs>
  <Slides>48</Slides>
  <Notes>39</Notes>
  <HiddenSlides>0</HiddenSlides>
  <MMClips>0</MMClips>
  <ScaleCrop>false</ScaleCrop>
  <HeadingPairs>
    <vt:vector size="6" baseType="variant">
      <vt:variant>
        <vt:lpstr>Lietotie fonti</vt:lpstr>
      </vt:variant>
      <vt:variant>
        <vt:i4>7</vt:i4>
      </vt:variant>
      <vt:variant>
        <vt:lpstr>Dizains</vt:lpstr>
      </vt:variant>
      <vt:variant>
        <vt:i4>1</vt:i4>
      </vt:variant>
      <vt:variant>
        <vt:lpstr>Slaidu virsraksti</vt:lpstr>
      </vt:variant>
      <vt:variant>
        <vt:i4>48</vt:i4>
      </vt:variant>
    </vt:vector>
  </HeadingPairs>
  <TitlesOfParts>
    <vt:vector size="56" baseType="lpstr">
      <vt:lpstr>Arial</vt:lpstr>
      <vt:lpstr>Arial Narrow</vt:lpstr>
      <vt:lpstr>Calibri</vt:lpstr>
      <vt:lpstr>Calibri Light</vt:lpstr>
      <vt:lpstr>Gotham</vt:lpstr>
      <vt:lpstr>Times New Roman</vt:lpstr>
      <vt:lpstr>Wingdings</vt:lpstr>
      <vt:lpstr>Office dizains</vt:lpstr>
      <vt:lpstr>Ādažu novada ainavu tematiskais  plānojums</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Ādažu novada ainavu tematiskais  plānojums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info</dc:creator>
  <cp:lastModifiedBy>info</cp:lastModifiedBy>
  <cp:revision>18</cp:revision>
  <dcterms:created xsi:type="dcterms:W3CDTF">2024-03-26T09:15:11Z</dcterms:created>
  <dcterms:modified xsi:type="dcterms:W3CDTF">2024-04-11T10:51:48Z</dcterms:modified>
</cp:coreProperties>
</file>