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sldIdLst>
    <p:sldId id="256" r:id="rId2"/>
    <p:sldId id="257" r:id="rId3"/>
    <p:sldId id="262" r:id="rId4"/>
    <p:sldId id="261" r:id="rId5"/>
    <p:sldId id="264" r:id="rId6"/>
    <p:sldId id="265" r:id="rId7"/>
    <p:sldId id="258" r:id="rId8"/>
    <p:sldId id="267" r:id="rId9"/>
    <p:sldId id="266" r:id="rId10"/>
    <p:sldId id="263" r:id="rId11"/>
    <p:sldId id="260" r:id="rId12"/>
    <p:sldId id="259" r:id="rId13"/>
  </p:sldIdLst>
  <p:sldSz cx="9144000" cy="6858000" type="screen4x3"/>
  <p:notesSz cx="6797675" cy="99282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Liga\Desktop\2020.gada%20sl&#275;gums\Pacientu%20strukt&#363;ra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ga\Desktop\2020.gada%20sl&#275;gums\Pacientu%20strukt&#363;ra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ga\Desktop\2020.gada%20sl&#275;gums\PAMATL&#298;DZEK&#315;I\Izmaksu%20kopsavilkum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en-US" sz="200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P</a:t>
            </a:r>
            <a:r>
              <a:rPr lang="lv-LV" sz="200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ersonāls</a:t>
            </a:r>
            <a:endParaRPr lang="en-US" sz="2000">
              <a:solidFill>
                <a:sysClr val="windowText" lastClr="000000"/>
              </a:solidFill>
              <a:latin typeface="Book Antiqua" panose="020406020503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30"/>
      <c:rotY val="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189468544817982E-2"/>
          <c:y val="0.13700339524125149"/>
          <c:w val="0.95413083514385744"/>
          <c:h val="0.57573380128062446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9A6-4246-9F08-F04E39151B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9A6-4246-9F08-F04E39151BFE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9A6-4246-9F08-F04E39151BFE}"/>
              </c:ext>
            </c:extLst>
          </c:dPt>
          <c:dPt>
            <c:idx val="3"/>
            <c:bubble3D val="0"/>
            <c:explosion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9A6-4246-9F08-F04E39151BF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9A6-4246-9F08-F04E39151B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Lapa1!$A$34:$E$34</c:f>
              <c:strCache>
                <c:ptCount val="5"/>
                <c:pt idx="0">
                  <c:v>Ārsti</c:v>
                </c:pt>
                <c:pt idx="1">
                  <c:v>Pacientu aprūpes speciālisti</c:v>
                </c:pt>
                <c:pt idx="2">
                  <c:v>Sanitāri, apkopēji</c:v>
                </c:pt>
                <c:pt idx="3">
                  <c:v>Administratīvie darbinieki</c:v>
                </c:pt>
                <c:pt idx="4">
                  <c:v>Tehniskais personāls, saimniecības daļa</c:v>
                </c:pt>
              </c:strCache>
            </c:strRef>
          </c:cat>
          <c:val>
            <c:numRef>
              <c:f>Lapa1!$A$35:$E$35</c:f>
              <c:numCache>
                <c:formatCode>General</c:formatCode>
                <c:ptCount val="5"/>
                <c:pt idx="0">
                  <c:v>51</c:v>
                </c:pt>
                <c:pt idx="1">
                  <c:v>20</c:v>
                </c:pt>
                <c:pt idx="2">
                  <c:v>5</c:v>
                </c:pt>
                <c:pt idx="3">
                  <c:v>11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9A6-4246-9F08-F04E39151BF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063648293963258E-2"/>
          <c:y val="0.73090113735783024"/>
          <c:w val="0.74707867267704853"/>
          <c:h val="0.21308028681856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lv-LV" sz="2000" dirty="0"/>
              <a:t>Peļņas</a:t>
            </a:r>
            <a:r>
              <a:rPr lang="lv-LV" sz="2000" baseline="0" dirty="0"/>
              <a:t> rādītāji, EUR</a:t>
            </a:r>
            <a:endParaRPr lang="lv-LV" sz="2000" dirty="0"/>
          </a:p>
        </c:rich>
      </c:tx>
      <c:layout>
        <c:manualLayout>
          <c:xMode val="edge"/>
          <c:yMode val="edge"/>
          <c:x val="0.33381239952930403"/>
          <c:y val="1.69585857981591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ysClr val="windowText" lastClr="000000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30441963431177549"/>
          <c:y val="0.13856989721924459"/>
          <c:w val="0.67708373211714679"/>
          <c:h val="0.71464909515101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Lapa1!$A$39</c:f>
              <c:strCache>
                <c:ptCount val="1"/>
                <c:pt idx="0">
                  <c:v>Peļņa vai zaudējumi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Lapa1!$B$38:$G$38</c:f>
              <c:numCache>
                <c:formatCode>General</c:formatCode>
                <c:ptCount val="6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</c:numCache>
            </c:numRef>
          </c:cat>
          <c:val>
            <c:numRef>
              <c:f>Lapa1!$B$39:$G$39</c:f>
              <c:numCache>
                <c:formatCode>General</c:formatCode>
                <c:ptCount val="6"/>
                <c:pt idx="0">
                  <c:v>21140</c:v>
                </c:pt>
                <c:pt idx="1">
                  <c:v>95314</c:v>
                </c:pt>
                <c:pt idx="2">
                  <c:v>-61213</c:v>
                </c:pt>
                <c:pt idx="3">
                  <c:v>7408</c:v>
                </c:pt>
                <c:pt idx="4">
                  <c:v>48148</c:v>
                </c:pt>
                <c:pt idx="5">
                  <c:v>62079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E2-4FB5-813B-3355AE3C7F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8587240"/>
        <c:axId val="388589536"/>
      </c:barChart>
      <c:catAx>
        <c:axId val="388587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88589536"/>
        <c:crosses val="autoZero"/>
        <c:auto val="1"/>
        <c:lblAlgn val="ctr"/>
        <c:lblOffset val="100"/>
        <c:noMultiLvlLbl val="0"/>
      </c:catAx>
      <c:valAx>
        <c:axId val="38858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lv-LV"/>
          </a:p>
        </c:txPr>
        <c:crossAx val="3885872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lv-LV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40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Renovācijas</a:t>
            </a:r>
            <a:r>
              <a:rPr lang="lv-LV" sz="1400" baseline="0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izmaksas, EUR</a:t>
            </a:r>
            <a:endParaRPr lang="en-US" sz="1400" dirty="0">
              <a:solidFill>
                <a:sysClr val="windowText" lastClr="000000"/>
              </a:solidFill>
              <a:latin typeface="Book Antiqua" panose="02040602050305030304" pitchFamily="18" charset="0"/>
            </a:endParaRPr>
          </a:p>
        </c:rich>
      </c:tx>
      <c:layout>
        <c:manualLayout>
          <c:xMode val="edge"/>
          <c:yMode val="edge"/>
          <c:x val="0.67561492119324273"/>
          <c:y val="3.02786102345923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8.4397986177636442E-2"/>
          <c:y val="9.6737694845862116E-2"/>
          <c:w val="0.90062726258927206"/>
          <c:h val="0.501085961551529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Sheet2!$B$5:$E$20</c:f>
              <c:strCache>
                <c:ptCount val="16"/>
                <c:pt idx="0">
                  <c:v>Projektēšana</c:v>
                </c:pt>
                <c:pt idx="1">
                  <c:v>Projekta vadība</c:v>
                </c:pt>
                <c:pt idx="2">
                  <c:v>Autoruzraudzība</c:v>
                </c:pt>
                <c:pt idx="3">
                  <c:v>Būvuzraudzība</c:v>
                </c:pt>
                <c:pt idx="4">
                  <c:v>Fasādes renovācija, būvdarbi</c:v>
                </c:pt>
                <c:pt idx="5">
                  <c:v>Fasādes remonta papilddarbi</c:v>
                </c:pt>
                <c:pt idx="6">
                  <c:v>Teritorijas zemes ierīkošanas darbi</c:v>
                </c:pt>
                <c:pt idx="7">
                  <c:v>Bruģēšanas darbi teritorijā</c:v>
                </c:pt>
                <c:pt idx="8">
                  <c:v>Lietus notekūdeņu sistēma</c:v>
                </c:pt>
                <c:pt idx="9">
                  <c:v>Zibensaizsardzības sistēma 1.kārta</c:v>
                </c:pt>
                <c:pt idx="10">
                  <c:v>Fasādes apgaismojums</c:v>
                </c:pt>
                <c:pt idx="11">
                  <c:v>Aizsargrestes, dekora atjaunošana</c:v>
                </c:pt>
                <c:pt idx="12">
                  <c:v>Logo, izkārtnes izgatavošana</c:v>
                </c:pt>
                <c:pt idx="13">
                  <c:v>Video novērošanas sistēma ēkai - vadu izvilkšana</c:v>
                </c:pt>
                <c:pt idx="14">
                  <c:v>Karoga masts ar apgaismojumu</c:v>
                </c:pt>
                <c:pt idx="15">
                  <c:v>IUB speciālista atalgojums</c:v>
                </c:pt>
              </c:strCache>
            </c:strRef>
          </c:cat>
          <c:val>
            <c:numRef>
              <c:f>Sheet2!$F$5:$F$20</c:f>
            </c:numRef>
          </c:val>
          <c:extLst>
            <c:ext xmlns:c16="http://schemas.microsoft.com/office/drawing/2014/chart" uri="{C3380CC4-5D6E-409C-BE32-E72D297353CC}">
              <c16:uniqueId val="{00000000-19ED-4572-A86F-A3DD94AE4B52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Sheet2!$B$5:$E$20</c:f>
              <c:strCache>
                <c:ptCount val="16"/>
                <c:pt idx="0">
                  <c:v>Projektēšana</c:v>
                </c:pt>
                <c:pt idx="1">
                  <c:v>Projekta vadība</c:v>
                </c:pt>
                <c:pt idx="2">
                  <c:v>Autoruzraudzība</c:v>
                </c:pt>
                <c:pt idx="3">
                  <c:v>Būvuzraudzība</c:v>
                </c:pt>
                <c:pt idx="4">
                  <c:v>Fasādes renovācija, būvdarbi</c:v>
                </c:pt>
                <c:pt idx="5">
                  <c:v>Fasādes remonta papilddarbi</c:v>
                </c:pt>
                <c:pt idx="6">
                  <c:v>Teritorijas zemes ierīkošanas darbi</c:v>
                </c:pt>
                <c:pt idx="7">
                  <c:v>Bruģēšanas darbi teritorijā</c:v>
                </c:pt>
                <c:pt idx="8">
                  <c:v>Lietus notekūdeņu sistēma</c:v>
                </c:pt>
                <c:pt idx="9">
                  <c:v>Zibensaizsardzības sistēma 1.kārta</c:v>
                </c:pt>
                <c:pt idx="10">
                  <c:v>Fasādes apgaismojums</c:v>
                </c:pt>
                <c:pt idx="11">
                  <c:v>Aizsargrestes, dekora atjaunošana</c:v>
                </c:pt>
                <c:pt idx="12">
                  <c:v>Logo, izkārtnes izgatavošana</c:v>
                </c:pt>
                <c:pt idx="13">
                  <c:v>Video novērošanas sistēma ēkai - vadu izvilkšana</c:v>
                </c:pt>
                <c:pt idx="14">
                  <c:v>Karoga masts ar apgaismojumu</c:v>
                </c:pt>
                <c:pt idx="15">
                  <c:v>IUB speciālista atalgojums</c:v>
                </c:pt>
              </c:strCache>
            </c:strRef>
          </c:cat>
          <c:val>
            <c:numRef>
              <c:f>Sheet2!$I$5:$I$20</c:f>
            </c:numRef>
          </c:val>
          <c:extLst>
            <c:ext xmlns:c16="http://schemas.microsoft.com/office/drawing/2014/chart" uri="{C3380CC4-5D6E-409C-BE32-E72D297353CC}">
              <c16:uniqueId val="{00000001-19ED-4572-A86F-A3DD94AE4B52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Sheet2!$B$5:$E$20</c:f>
              <c:strCache>
                <c:ptCount val="16"/>
                <c:pt idx="0">
                  <c:v>Projektēšana</c:v>
                </c:pt>
                <c:pt idx="1">
                  <c:v>Projekta vadība</c:v>
                </c:pt>
                <c:pt idx="2">
                  <c:v>Autoruzraudzība</c:v>
                </c:pt>
                <c:pt idx="3">
                  <c:v>Būvuzraudzība</c:v>
                </c:pt>
                <c:pt idx="4">
                  <c:v>Fasādes renovācija, būvdarbi</c:v>
                </c:pt>
                <c:pt idx="5">
                  <c:v>Fasādes remonta papilddarbi</c:v>
                </c:pt>
                <c:pt idx="6">
                  <c:v>Teritorijas zemes ierīkošanas darbi</c:v>
                </c:pt>
                <c:pt idx="7">
                  <c:v>Bruģēšanas darbi teritorijā</c:v>
                </c:pt>
                <c:pt idx="8">
                  <c:v>Lietus notekūdeņu sistēma</c:v>
                </c:pt>
                <c:pt idx="9">
                  <c:v>Zibensaizsardzības sistēma 1.kārta</c:v>
                </c:pt>
                <c:pt idx="10">
                  <c:v>Fasādes apgaismojums</c:v>
                </c:pt>
                <c:pt idx="11">
                  <c:v>Aizsargrestes, dekora atjaunošana</c:v>
                </c:pt>
                <c:pt idx="12">
                  <c:v>Logo, izkārtnes izgatavošana</c:v>
                </c:pt>
                <c:pt idx="13">
                  <c:v>Video novērošanas sistēma ēkai - vadu izvilkšana</c:v>
                </c:pt>
                <c:pt idx="14">
                  <c:v>Karoga masts ar apgaismojumu</c:v>
                </c:pt>
                <c:pt idx="15">
                  <c:v>IUB speciālista atalgojums</c:v>
                </c:pt>
              </c:strCache>
            </c:strRef>
          </c:cat>
          <c:val>
            <c:numRef>
              <c:f>Sheet2!$J$5:$J$20</c:f>
            </c:numRef>
          </c:val>
          <c:extLst>
            <c:ext xmlns:c16="http://schemas.microsoft.com/office/drawing/2014/chart" uri="{C3380CC4-5D6E-409C-BE32-E72D297353CC}">
              <c16:uniqueId val="{00000002-19ED-4572-A86F-A3DD94AE4B52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Sheet2!$B$5:$E$20</c:f>
              <c:strCache>
                <c:ptCount val="16"/>
                <c:pt idx="0">
                  <c:v>Projektēšana</c:v>
                </c:pt>
                <c:pt idx="1">
                  <c:v>Projekta vadība</c:v>
                </c:pt>
                <c:pt idx="2">
                  <c:v>Autoruzraudzība</c:v>
                </c:pt>
                <c:pt idx="3">
                  <c:v>Būvuzraudzība</c:v>
                </c:pt>
                <c:pt idx="4">
                  <c:v>Fasādes renovācija, būvdarbi</c:v>
                </c:pt>
                <c:pt idx="5">
                  <c:v>Fasādes remonta papilddarbi</c:v>
                </c:pt>
                <c:pt idx="6">
                  <c:v>Teritorijas zemes ierīkošanas darbi</c:v>
                </c:pt>
                <c:pt idx="7">
                  <c:v>Bruģēšanas darbi teritorijā</c:v>
                </c:pt>
                <c:pt idx="8">
                  <c:v>Lietus notekūdeņu sistēma</c:v>
                </c:pt>
                <c:pt idx="9">
                  <c:v>Zibensaizsardzības sistēma 1.kārta</c:v>
                </c:pt>
                <c:pt idx="10">
                  <c:v>Fasādes apgaismojums</c:v>
                </c:pt>
                <c:pt idx="11">
                  <c:v>Aizsargrestes, dekora atjaunošana</c:v>
                </c:pt>
                <c:pt idx="12">
                  <c:v>Logo, izkārtnes izgatavošana</c:v>
                </c:pt>
                <c:pt idx="13">
                  <c:v>Video novērošanas sistēma ēkai - vadu izvilkšana</c:v>
                </c:pt>
                <c:pt idx="14">
                  <c:v>Karoga masts ar apgaismojumu</c:v>
                </c:pt>
                <c:pt idx="15">
                  <c:v>IUB speciālista atalgojums</c:v>
                </c:pt>
              </c:strCache>
            </c:strRef>
          </c:cat>
          <c:val>
            <c:numRef>
              <c:f>Sheet2!$K$5:$K$20</c:f>
            </c:numRef>
          </c:val>
          <c:extLst>
            <c:ext xmlns:c16="http://schemas.microsoft.com/office/drawing/2014/chart" uri="{C3380CC4-5D6E-409C-BE32-E72D297353CC}">
              <c16:uniqueId val="{00000003-19ED-4572-A86F-A3DD94AE4B52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Sheet2!$B$5:$E$20</c:f>
              <c:strCache>
                <c:ptCount val="16"/>
                <c:pt idx="0">
                  <c:v>Projektēšana</c:v>
                </c:pt>
                <c:pt idx="1">
                  <c:v>Projekta vadība</c:v>
                </c:pt>
                <c:pt idx="2">
                  <c:v>Autoruzraudzība</c:v>
                </c:pt>
                <c:pt idx="3">
                  <c:v>Būvuzraudzība</c:v>
                </c:pt>
                <c:pt idx="4">
                  <c:v>Fasādes renovācija, būvdarbi</c:v>
                </c:pt>
                <c:pt idx="5">
                  <c:v>Fasādes remonta papilddarbi</c:v>
                </c:pt>
                <c:pt idx="6">
                  <c:v>Teritorijas zemes ierīkošanas darbi</c:v>
                </c:pt>
                <c:pt idx="7">
                  <c:v>Bruģēšanas darbi teritorijā</c:v>
                </c:pt>
                <c:pt idx="8">
                  <c:v>Lietus notekūdeņu sistēma</c:v>
                </c:pt>
                <c:pt idx="9">
                  <c:v>Zibensaizsardzības sistēma 1.kārta</c:v>
                </c:pt>
                <c:pt idx="10">
                  <c:v>Fasādes apgaismojums</c:v>
                </c:pt>
                <c:pt idx="11">
                  <c:v>Aizsargrestes, dekora atjaunošana</c:v>
                </c:pt>
                <c:pt idx="12">
                  <c:v>Logo, izkārtnes izgatavošana</c:v>
                </c:pt>
                <c:pt idx="13">
                  <c:v>Video novērošanas sistēma ēkai - vadu izvilkšana</c:v>
                </c:pt>
                <c:pt idx="14">
                  <c:v>Karoga masts ar apgaismojumu</c:v>
                </c:pt>
                <c:pt idx="15">
                  <c:v>IUB speciālista atalgojums</c:v>
                </c:pt>
              </c:strCache>
            </c:strRef>
          </c:cat>
          <c:val>
            <c:numRef>
              <c:f>Sheet2!$L$5:$L$20</c:f>
            </c:numRef>
          </c:val>
          <c:extLst>
            <c:ext xmlns:c16="http://schemas.microsoft.com/office/drawing/2014/chart" uri="{C3380CC4-5D6E-409C-BE32-E72D297353CC}">
              <c16:uniqueId val="{00000004-19ED-4572-A86F-A3DD94AE4B52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Sheet2!$B$5:$E$20</c:f>
              <c:strCache>
                <c:ptCount val="16"/>
                <c:pt idx="0">
                  <c:v>Projektēšana</c:v>
                </c:pt>
                <c:pt idx="1">
                  <c:v>Projekta vadība</c:v>
                </c:pt>
                <c:pt idx="2">
                  <c:v>Autoruzraudzība</c:v>
                </c:pt>
                <c:pt idx="3">
                  <c:v>Būvuzraudzība</c:v>
                </c:pt>
                <c:pt idx="4">
                  <c:v>Fasādes renovācija, būvdarbi</c:v>
                </c:pt>
                <c:pt idx="5">
                  <c:v>Fasādes remonta papilddarbi</c:v>
                </c:pt>
                <c:pt idx="6">
                  <c:v>Teritorijas zemes ierīkošanas darbi</c:v>
                </c:pt>
                <c:pt idx="7">
                  <c:v>Bruģēšanas darbi teritorijā</c:v>
                </c:pt>
                <c:pt idx="8">
                  <c:v>Lietus notekūdeņu sistēma</c:v>
                </c:pt>
                <c:pt idx="9">
                  <c:v>Zibensaizsardzības sistēma 1.kārta</c:v>
                </c:pt>
                <c:pt idx="10">
                  <c:v>Fasādes apgaismojums</c:v>
                </c:pt>
                <c:pt idx="11">
                  <c:v>Aizsargrestes, dekora atjaunošana</c:v>
                </c:pt>
                <c:pt idx="12">
                  <c:v>Logo, izkārtnes izgatavošana</c:v>
                </c:pt>
                <c:pt idx="13">
                  <c:v>Video novērošanas sistēma ēkai - vadu izvilkšana</c:v>
                </c:pt>
                <c:pt idx="14">
                  <c:v>Karoga masts ar apgaismojumu</c:v>
                </c:pt>
                <c:pt idx="15">
                  <c:v>IUB speciālista atalgojums</c:v>
                </c:pt>
              </c:strCache>
            </c:strRef>
          </c:cat>
          <c:val>
            <c:numRef>
              <c:f>Sheet2!$M$5:$M$20</c:f>
            </c:numRef>
          </c:val>
          <c:extLst>
            <c:ext xmlns:c16="http://schemas.microsoft.com/office/drawing/2014/chart" uri="{C3380CC4-5D6E-409C-BE32-E72D297353CC}">
              <c16:uniqueId val="{00000005-19ED-4572-A86F-A3DD94AE4B52}"/>
            </c:ext>
          </c:extLst>
        </c:ser>
        <c:ser>
          <c:idx val="8"/>
          <c:order val="8"/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  <a:outerShdw blurRad="50800" dist="50800" dir="5400000" algn="ctr" rotWithShape="0">
                <a:srgbClr val="00B05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Sheet2!$B$5:$E$20</c:f>
              <c:strCache>
                <c:ptCount val="16"/>
                <c:pt idx="0">
                  <c:v>Projektēšana</c:v>
                </c:pt>
                <c:pt idx="1">
                  <c:v>Projekta vadība</c:v>
                </c:pt>
                <c:pt idx="2">
                  <c:v>Autoruzraudzība</c:v>
                </c:pt>
                <c:pt idx="3">
                  <c:v>Būvuzraudzība</c:v>
                </c:pt>
                <c:pt idx="4">
                  <c:v>Fasādes renovācija, būvdarbi</c:v>
                </c:pt>
                <c:pt idx="5">
                  <c:v>Fasādes remonta papilddarbi</c:v>
                </c:pt>
                <c:pt idx="6">
                  <c:v>Teritorijas zemes ierīkošanas darbi</c:v>
                </c:pt>
                <c:pt idx="7">
                  <c:v>Bruģēšanas darbi teritorijā</c:v>
                </c:pt>
                <c:pt idx="8">
                  <c:v>Lietus notekūdeņu sistēma</c:v>
                </c:pt>
                <c:pt idx="9">
                  <c:v>Zibensaizsardzības sistēma 1.kārta</c:v>
                </c:pt>
                <c:pt idx="10">
                  <c:v>Fasādes apgaismojums</c:v>
                </c:pt>
                <c:pt idx="11">
                  <c:v>Aizsargrestes, dekora atjaunošana</c:v>
                </c:pt>
                <c:pt idx="12">
                  <c:v>Logo, izkārtnes izgatavošana</c:v>
                </c:pt>
                <c:pt idx="13">
                  <c:v>Video novērošanas sistēma ēkai - vadu izvilkšana</c:v>
                </c:pt>
                <c:pt idx="14">
                  <c:v>Karoga masts ar apgaismojumu</c:v>
                </c:pt>
                <c:pt idx="15">
                  <c:v>IUB speciālista atalgojums</c:v>
                </c:pt>
              </c:strCache>
            </c:strRef>
          </c:cat>
          <c:val>
            <c:numRef>
              <c:f>Sheet2!$N$5:$N$20</c:f>
              <c:numCache>
                <c:formatCode>_-* #,##0_-;\-* #,##0_-;_-* "-"??_-;_-@_-</c:formatCode>
                <c:ptCount val="16"/>
                <c:pt idx="0">
                  <c:v>10566.85</c:v>
                </c:pt>
                <c:pt idx="1">
                  <c:v>2353</c:v>
                </c:pt>
                <c:pt idx="2">
                  <c:v>2519.86</c:v>
                </c:pt>
                <c:pt idx="3">
                  <c:v>10450</c:v>
                </c:pt>
                <c:pt idx="4">
                  <c:v>308122.71270000003</c:v>
                </c:pt>
                <c:pt idx="5">
                  <c:v>18561.750899999999</c:v>
                </c:pt>
                <c:pt idx="6">
                  <c:v>13383.277599999999</c:v>
                </c:pt>
                <c:pt idx="7">
                  <c:v>23465.3243</c:v>
                </c:pt>
                <c:pt idx="8">
                  <c:v>726</c:v>
                </c:pt>
                <c:pt idx="9">
                  <c:v>12400.570699999998</c:v>
                </c:pt>
                <c:pt idx="10">
                  <c:v>24696.559799999999</c:v>
                </c:pt>
                <c:pt idx="11">
                  <c:v>5438.96</c:v>
                </c:pt>
                <c:pt idx="12">
                  <c:v>17253.169999999998</c:v>
                </c:pt>
                <c:pt idx="13">
                  <c:v>1341.89</c:v>
                </c:pt>
                <c:pt idx="14">
                  <c:v>828.61</c:v>
                </c:pt>
                <c:pt idx="15">
                  <c:v>818.77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ED-4572-A86F-A3DD94AE4B5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Sheet2!$B$5:$E$20</c:f>
              <c:strCache>
                <c:ptCount val="16"/>
                <c:pt idx="0">
                  <c:v>Projektēšana</c:v>
                </c:pt>
                <c:pt idx="1">
                  <c:v>Projekta vadība</c:v>
                </c:pt>
                <c:pt idx="2">
                  <c:v>Autoruzraudzība</c:v>
                </c:pt>
                <c:pt idx="3">
                  <c:v>Būvuzraudzība</c:v>
                </c:pt>
                <c:pt idx="4">
                  <c:v>Fasādes renovācija, būvdarbi</c:v>
                </c:pt>
                <c:pt idx="5">
                  <c:v>Fasādes remonta papilddarbi</c:v>
                </c:pt>
                <c:pt idx="6">
                  <c:v>Teritorijas zemes ierīkošanas darbi</c:v>
                </c:pt>
                <c:pt idx="7">
                  <c:v>Bruģēšanas darbi teritorijā</c:v>
                </c:pt>
                <c:pt idx="8">
                  <c:v>Lietus notekūdeņu sistēma</c:v>
                </c:pt>
                <c:pt idx="9">
                  <c:v>Zibensaizsardzības sistēma 1.kārta</c:v>
                </c:pt>
                <c:pt idx="10">
                  <c:v>Fasādes apgaismojums</c:v>
                </c:pt>
                <c:pt idx="11">
                  <c:v>Aizsargrestes, dekora atjaunošana</c:v>
                </c:pt>
                <c:pt idx="12">
                  <c:v>Logo, izkārtnes izgatavošana</c:v>
                </c:pt>
                <c:pt idx="13">
                  <c:v>Video novērošanas sistēma ēkai - vadu izvilkšana</c:v>
                </c:pt>
                <c:pt idx="14">
                  <c:v>Karoga masts ar apgaismojumu</c:v>
                </c:pt>
                <c:pt idx="15">
                  <c:v>IUB speciālista atalgojums</c:v>
                </c:pt>
              </c:strCache>
            </c:strRef>
          </c:cat>
          <c:val>
            <c:numRef>
              <c:f>Sheet2!$G$5:$G$20</c:f>
            </c:numRef>
          </c:val>
          <c:extLst>
            <c:ext xmlns:c16="http://schemas.microsoft.com/office/drawing/2014/chart" uri="{C3380CC4-5D6E-409C-BE32-E72D297353CC}">
              <c16:uniqueId val="{00000007-19ED-4572-A86F-A3DD94AE4B52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Sheet2!$B$5:$E$20</c:f>
              <c:strCache>
                <c:ptCount val="16"/>
                <c:pt idx="0">
                  <c:v>Projektēšana</c:v>
                </c:pt>
                <c:pt idx="1">
                  <c:v>Projekta vadība</c:v>
                </c:pt>
                <c:pt idx="2">
                  <c:v>Autoruzraudzība</c:v>
                </c:pt>
                <c:pt idx="3">
                  <c:v>Būvuzraudzība</c:v>
                </c:pt>
                <c:pt idx="4">
                  <c:v>Fasādes renovācija, būvdarbi</c:v>
                </c:pt>
                <c:pt idx="5">
                  <c:v>Fasādes remonta papilddarbi</c:v>
                </c:pt>
                <c:pt idx="6">
                  <c:v>Teritorijas zemes ierīkošanas darbi</c:v>
                </c:pt>
                <c:pt idx="7">
                  <c:v>Bruģēšanas darbi teritorijā</c:v>
                </c:pt>
                <c:pt idx="8">
                  <c:v>Lietus notekūdeņu sistēma</c:v>
                </c:pt>
                <c:pt idx="9">
                  <c:v>Zibensaizsardzības sistēma 1.kārta</c:v>
                </c:pt>
                <c:pt idx="10">
                  <c:v>Fasādes apgaismojums</c:v>
                </c:pt>
                <c:pt idx="11">
                  <c:v>Aizsargrestes, dekora atjaunošana</c:v>
                </c:pt>
                <c:pt idx="12">
                  <c:v>Logo, izkārtnes izgatavošana</c:v>
                </c:pt>
                <c:pt idx="13">
                  <c:v>Video novērošanas sistēma ēkai - vadu izvilkšana</c:v>
                </c:pt>
                <c:pt idx="14">
                  <c:v>Karoga masts ar apgaismojumu</c:v>
                </c:pt>
                <c:pt idx="15">
                  <c:v>IUB speciālista atalgojums</c:v>
                </c:pt>
              </c:strCache>
            </c:strRef>
          </c:cat>
          <c:val>
            <c:numRef>
              <c:f>Sheet2!$H$5:$H$20</c:f>
            </c:numRef>
          </c:val>
          <c:extLst>
            <c:ext xmlns:c16="http://schemas.microsoft.com/office/drawing/2014/chart" uri="{C3380CC4-5D6E-409C-BE32-E72D297353CC}">
              <c16:uniqueId val="{00000008-19ED-4572-A86F-A3DD94AE4B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23333512"/>
        <c:axId val="723340400"/>
      </c:barChart>
      <c:catAx>
        <c:axId val="723333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lv-LV"/>
          </a:p>
        </c:txPr>
        <c:crossAx val="723340400"/>
        <c:crosses val="autoZero"/>
        <c:auto val="1"/>
        <c:lblAlgn val="ctr"/>
        <c:lblOffset val="100"/>
        <c:noMultiLvlLbl val="0"/>
      </c:catAx>
      <c:valAx>
        <c:axId val="72334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lv-LV"/>
          </a:p>
        </c:txPr>
        <c:crossAx val="723333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3-HD-BTM.png">
            <a:extLst>
              <a:ext uri="{FF2B5EF4-FFF2-40B4-BE49-F238E27FC236}">
                <a16:creationId xmlns:a16="http://schemas.microsoft.com/office/drawing/2014/main" id="{2D2258DF-E3C3-4C5B-96E1-6DAA81C5E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183F07-F8F3-4465-B603-ECCA38B895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E4AB9-9684-415C-8A38-EA591C121228}" type="datetime1">
              <a:rPr lang="lv-LV" altLang="en-US"/>
              <a:pPr>
                <a:defRPr/>
              </a:pPr>
              <a:t>2021.05.04.</a:t>
            </a:fld>
            <a:endParaRPr lang="lv-LV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1543E3-AEAD-4431-B1E9-BDC0A6DEF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2E4D78-C943-4E96-BE1F-B82B1E9B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243D-ECDA-4233-963A-D091245EC48C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40577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v-LV" noProof="0"/>
              <a:t>Noklikšķiniet uz ikonas, lai pievienotu attēlu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1E0D88-F49D-42CD-8622-0CD33475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617F-2F8B-4027-B6E6-2DD0E3A6454D}" type="datetime1">
              <a:rPr lang="lv-LV" altLang="en-US"/>
              <a:pPr>
                <a:defRPr/>
              </a:pPr>
              <a:t>2021.05.04.</a:t>
            </a:fld>
            <a:endParaRPr lang="lv-LV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1A0A7A-5CFD-4B15-804F-77DF0C55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78C3B4-93D0-4D60-88B8-25FBE22A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EF6C9-EA9E-493B-9EE8-4B2EEC49AA16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06547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3-HD-BTM.png">
            <a:extLst>
              <a:ext uri="{FF2B5EF4-FFF2-40B4-BE49-F238E27FC236}">
                <a16:creationId xmlns:a16="http://schemas.microsoft.com/office/drawing/2014/main" id="{AEBC213B-F50B-4153-B6C7-AF79C1CA1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294CDE1-E671-4A08-A9A3-392ADB04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A22A1-EF0A-424D-A0BD-54FAAB8BC6B7}" type="datetime1">
              <a:rPr lang="lv-LV" altLang="en-US"/>
              <a:pPr>
                <a:defRPr/>
              </a:pPr>
              <a:t>2021.05.04.</a:t>
            </a:fld>
            <a:endParaRPr lang="lv-LV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0906D87-4822-4B88-A0CD-76D5BA929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FEDBC90-AEAC-489F-87C0-9DDD7EB2A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22F9E-C671-4EC2-A91A-D1688BC25776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682029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C3-HD-BTM.png">
            <a:extLst>
              <a:ext uri="{FF2B5EF4-FFF2-40B4-BE49-F238E27FC236}">
                <a16:creationId xmlns:a16="http://schemas.microsoft.com/office/drawing/2014/main" id="{4C9BE152-3E21-434B-B52E-00AE52280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DB7D40-A099-49C9-B876-B569A8089F5E}"/>
              </a:ext>
            </a:extLst>
          </p:cNvPr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0"/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EE7FE-F0AF-4DD2-81DD-ED9E7CE37C6F}"/>
              </a:ext>
            </a:extLst>
          </p:cNvPr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61D2098-0A34-42F8-A578-B179B2ACD78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CCE71-0BBB-4628-A6AE-DA892CFAFE20}" type="datetime1">
              <a:rPr lang="lv-LV" altLang="en-US"/>
              <a:pPr>
                <a:defRPr/>
              </a:pPr>
              <a:t>2021.05.04.</a:t>
            </a:fld>
            <a:endParaRPr lang="lv-LV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54F9618-CEEA-4024-87F1-2AB4B013F7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06D457D-A862-440E-AF22-2A43D88704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229FA-7414-496C-9486-E6B7265AE8FA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559807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3-HD-BTM.png">
            <a:extLst>
              <a:ext uri="{FF2B5EF4-FFF2-40B4-BE49-F238E27FC236}">
                <a16:creationId xmlns:a16="http://schemas.microsoft.com/office/drawing/2014/main" id="{6B68292B-D011-42AD-86CF-38EE80241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57168B5-DBBD-44E9-BEF5-B92A714B51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9B5B1-7AEF-4EF6-8D99-25A89B5C4BEF}" type="datetime1">
              <a:rPr lang="lv-LV" altLang="en-US"/>
              <a:pPr>
                <a:defRPr/>
              </a:pPr>
              <a:t>2021.05.04.</a:t>
            </a:fld>
            <a:endParaRPr lang="lv-LV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AA40B81-5865-44DC-B4BA-A8782649B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D5E7A9C-E635-4572-92BB-915C365A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F770B-3544-4D1E-A95F-D22592E2D4E7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022566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1FB69B4-885F-4824-BA85-700AE927FE5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49F83-C0A1-429F-A2B7-F8BCEDEFFB32}" type="datetime1">
              <a:rPr lang="lv-LV" altLang="en-US"/>
              <a:pPr>
                <a:defRPr/>
              </a:pPr>
              <a:t>2021.05.04.</a:t>
            </a:fld>
            <a:endParaRPr lang="lv-LV" alt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21A5C55-AF5E-4498-A93F-2070A3ECE9B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022772F-D064-4C78-8C04-670D126DD27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7272A-D09B-4A56-9367-96693637B263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069079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ttēlu k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v-LV" noProof="0"/>
              <a:t>Noklikšķiniet uz ikonas, lai pievienotu attēlu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v-LV" noProof="0"/>
              <a:t>Noklikšķiniet uz ikonas, lai pievienotu attēlu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lv-LV" noProof="0"/>
              <a:t>Noklikšķiniet uz ikonas, lai pievienotu attēlu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2E0C40E-A056-4BAD-A77A-B28F205EE35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C412-BBBE-488A-B502-32C3153F9644}" type="datetime1">
              <a:rPr lang="lv-LV" altLang="en-US"/>
              <a:pPr>
                <a:defRPr/>
              </a:pPr>
              <a:t>2021.05.04.</a:t>
            </a:fld>
            <a:endParaRPr lang="lv-LV" alt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821DA92-CE17-467E-9813-8D28793FFC0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2C7D6F-67DA-4D5D-BD8E-8B441C7CB31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8C7A-9FB1-435D-9701-A2A4DD865CF3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892066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607EF-9908-425D-B1E5-0EB7A5EC0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FDFC-3462-4E2C-B8BC-DC1A8DAD0499}" type="datetime1">
              <a:rPr lang="lv-LV" altLang="en-US"/>
              <a:pPr>
                <a:defRPr/>
              </a:pPr>
              <a:t>2021.05.04.</a:t>
            </a:fld>
            <a:endParaRPr lang="lv-LV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962B2-5FD6-423F-9D41-B02B71CA8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20E0D-BE8F-4C4A-B980-529FDBE4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2E059-D6BB-4317-84AF-0D1B3FAD6734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926638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3-HD-BTM.png">
            <a:extLst>
              <a:ext uri="{FF2B5EF4-FFF2-40B4-BE49-F238E27FC236}">
                <a16:creationId xmlns:a16="http://schemas.microsoft.com/office/drawing/2014/main" id="{96772F2A-7F5B-485F-B5A0-74EC9609C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23DC6B-80FC-4158-8FC7-6EDA413714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D50C1-AAF5-455A-AD01-6BE2341AF02B}" type="datetime1">
              <a:rPr lang="lv-LV" altLang="en-US"/>
              <a:pPr>
                <a:defRPr/>
              </a:pPr>
              <a:t>2021.05.04.</a:t>
            </a:fld>
            <a:endParaRPr lang="lv-LV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561D79-94C3-4EB2-B08C-FF29D0DEC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18C66C-0ACB-43CD-ABD8-1BF8185B8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88FA9-5FC2-4B04-9B5B-C6B3A1A0C2D9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10703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AE1C8-2E01-48EA-91C9-BD542148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E75C0-676B-4C7C-A2A9-BE2228BED9D4}" type="datetime1">
              <a:rPr lang="lv-LV" altLang="en-US"/>
              <a:pPr>
                <a:defRPr/>
              </a:pPr>
              <a:t>2021.05.04.</a:t>
            </a:fld>
            <a:endParaRPr lang="lv-LV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AF36F-5D50-4355-9C11-07A649F50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CCE3C-1935-4E5F-AD44-60228104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2844F-9EC2-4607-BDC0-D238F3902932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69020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3-HD-BTM.png">
            <a:extLst>
              <a:ext uri="{FF2B5EF4-FFF2-40B4-BE49-F238E27FC236}">
                <a16:creationId xmlns:a16="http://schemas.microsoft.com/office/drawing/2014/main" id="{217AF272-5437-4F3F-8FFE-D08D99977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3954F2-9CE2-4DB4-8FD6-9078DEFC36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F0C31-09C5-495B-A139-AA69CDBFA117}" type="datetime1">
              <a:rPr lang="lv-LV" altLang="en-US"/>
              <a:pPr>
                <a:defRPr/>
              </a:pPr>
              <a:t>2021.05.04.</a:t>
            </a:fld>
            <a:endParaRPr lang="lv-LV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DEBBE5-F49B-4737-882F-E783F214B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BC4E9D-6326-4063-8A37-BD239A412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1B71D-A876-48AE-9F64-CF83DF43A441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32796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F476E6-DC22-448A-81D2-F0AF1989A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0DF7D-5ADB-42DF-822A-CB01E886ED67}" type="datetime1">
              <a:rPr lang="lv-LV" altLang="en-US"/>
              <a:pPr>
                <a:defRPr/>
              </a:pPr>
              <a:t>2021.05.04.</a:t>
            </a:fld>
            <a:endParaRPr lang="lv-LV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6C4CA9-B2E7-4614-9D49-EBABDE62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1163F6-3F14-49F0-9B95-A09EC450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DA627-4FBD-46E9-B104-F8830DB23CC1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16903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6BD51B-54B9-4CC8-A94C-47CB31EC0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59F0-7EF1-47DC-A81D-B9AABE6797E4}" type="datetime1">
              <a:rPr lang="lv-LV" altLang="en-US"/>
              <a:pPr>
                <a:defRPr/>
              </a:pPr>
              <a:t>2021.05.04.</a:t>
            </a:fld>
            <a:endParaRPr lang="lv-LV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870638-E3E2-48CE-9F8B-D59CB822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4880E5-7A38-420E-AF0B-85592644B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C28A6-D063-4BE5-B64B-6C0785696D4F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60410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C449A5B-4B83-496E-A2E5-693BA6B6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9A921-1381-4DB7-966B-7EDA930E571D}" type="datetime1">
              <a:rPr lang="lv-LV" altLang="en-US"/>
              <a:pPr>
                <a:defRPr/>
              </a:pPr>
              <a:t>2021.05.04.</a:t>
            </a:fld>
            <a:endParaRPr lang="lv-LV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39F4F7D-1C99-4B9F-8620-10AF7708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D457D5-1F45-4627-9FF0-B38B75E8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9BDF1-2670-4C51-997C-C776B4490595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424251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EB68885-18A0-409C-868D-406834896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33A7-E44A-48F1-A257-40465A5075F6}" type="datetime1">
              <a:rPr lang="lv-LV" altLang="en-US"/>
              <a:pPr>
                <a:defRPr/>
              </a:pPr>
              <a:t>2021.05.04.</a:t>
            </a:fld>
            <a:endParaRPr lang="lv-LV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39660C-4B10-4255-AB0F-9FA517D3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AAB735-5550-4778-9B09-DF307750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3C28C-4D61-4039-831D-73ACE64C595B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15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E4CCE3-B7DF-440E-91D7-EE4579D0F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F8B2B-52A8-4CD4-826C-14512B2342C3}" type="datetime1">
              <a:rPr lang="lv-LV" altLang="en-US"/>
              <a:pPr>
                <a:defRPr/>
              </a:pPr>
              <a:t>2021.05.04.</a:t>
            </a:fld>
            <a:endParaRPr lang="lv-LV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E16D9F-5E62-42D2-887E-25D7FB1E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810344-80D3-4466-B08F-F143648A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9A4C-B97E-4D73-806A-40A48501CE56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11987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lv-LV" noProof="0"/>
              <a:t>Noklikšķiniet uz ikonas, lai pievienotu attēlu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D44469-958A-4F48-808B-9528D132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B553C-367D-4DF2-97DB-E4C2C61DCD16}" type="datetime1">
              <a:rPr lang="lv-LV" altLang="en-US"/>
              <a:pPr>
                <a:defRPr/>
              </a:pPr>
              <a:t>2021.05.04.</a:t>
            </a:fld>
            <a:endParaRPr lang="lv-LV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6EFD25-4F8F-4F86-BA75-6C89369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B19E01-0F59-4FAA-A730-3201ED8D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1060D-0DE6-4804-8030-D7228201BC10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88063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3-HD-TOP.png">
            <a:extLst>
              <a:ext uri="{FF2B5EF4-FFF2-40B4-BE49-F238E27FC236}">
                <a16:creationId xmlns:a16="http://schemas.microsoft.com/office/drawing/2014/main" id="{9859266A-34CC-43A0-9374-851A18208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8DD718-4C25-4E1A-BA78-C069E674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lv-LV" altLang="en-US"/>
              <a:t>Rediģēt šablona virsraksta stilu</a:t>
            </a:r>
            <a:endParaRPr lang="en-US" alt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82147174-E84A-4C50-9F62-8848A5276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en-US"/>
              <a:t>Noklikšķiniet, lai rediģētu šablona teksta stilus</a:t>
            </a:r>
          </a:p>
          <a:p>
            <a:pPr lvl="1"/>
            <a:r>
              <a:rPr lang="lv-LV" altLang="en-US"/>
              <a:t>Otrais līmenis</a:t>
            </a:r>
          </a:p>
          <a:p>
            <a:pPr lvl="2"/>
            <a:r>
              <a:rPr lang="lv-LV" altLang="en-US"/>
              <a:t>Trešais līmenis</a:t>
            </a:r>
          </a:p>
          <a:p>
            <a:pPr lvl="3"/>
            <a:r>
              <a:rPr lang="lv-LV" altLang="en-US"/>
              <a:t>Ceturtais līmenis</a:t>
            </a:r>
          </a:p>
          <a:p>
            <a:pPr lvl="4"/>
            <a:r>
              <a:rPr lang="lv-LV" altLang="en-US"/>
              <a:t>Piektais līmenis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EC9A4-962E-458E-9E20-704B3D183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13D59C8-279C-4353-83F3-8E90C1C3FCCA}" type="datetime1">
              <a:rPr lang="lv-LV" altLang="en-US"/>
              <a:pPr>
                <a:defRPr/>
              </a:pPr>
              <a:t>2021.05.04.</a:t>
            </a:fld>
            <a:endParaRPr lang="lv-LV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12590-B0C3-47CA-AF8F-5761DF95C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5E479-4CFC-4D60-81E1-30CC49652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B52A51-0789-42E4-9C82-86CB2C162DD0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3997" r:id="rId2"/>
    <p:sldLayoutId id="2147484009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10" r:id="rId11"/>
    <p:sldLayoutId id="2147484011" r:id="rId12"/>
    <p:sldLayoutId id="2147484012" r:id="rId13"/>
    <p:sldLayoutId id="2147484005" r:id="rId14"/>
    <p:sldLayoutId id="2147484006" r:id="rId15"/>
    <p:sldLayoutId id="2147484007" r:id="rId16"/>
    <p:sldLayoutId id="2147484013" r:id="rId17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89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-89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89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89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6">
            <a:extLst>
              <a:ext uri="{FF2B5EF4-FFF2-40B4-BE49-F238E27FC236}">
                <a16:creationId xmlns:a16="http://schemas.microsoft.com/office/drawing/2014/main" id="{9BA1DBEA-1876-42BB-89DD-BD77B191068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312863"/>
            <a:chOff x="0" y="0"/>
            <a:chExt cx="9144000" cy="1313472"/>
          </a:xfrm>
        </p:grpSpPr>
        <p:pic>
          <p:nvPicPr>
            <p:cNvPr id="8197" name="Picture 3">
              <a:extLst>
                <a:ext uri="{FF2B5EF4-FFF2-40B4-BE49-F238E27FC236}">
                  <a16:creationId xmlns:a16="http://schemas.microsoft.com/office/drawing/2014/main" id="{C4B4D1F7-5EB1-4A24-82D8-3682F3129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1" t="13774" r="5099" b="64915"/>
            <a:stretch>
              <a:fillRect/>
            </a:stretch>
          </p:blipFill>
          <p:spPr bwMode="auto">
            <a:xfrm>
              <a:off x="0" y="0"/>
              <a:ext cx="9144000" cy="1223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4948F16-8710-4963-9635-121EE7A6D6DF}"/>
                </a:ext>
              </a:extLst>
            </p:cNvPr>
            <p:cNvCxnSpPr/>
            <p:nvPr/>
          </p:nvCxnSpPr>
          <p:spPr>
            <a:xfrm>
              <a:off x="179388" y="1275354"/>
              <a:ext cx="6553200" cy="0"/>
            </a:xfrm>
            <a:prstGeom prst="line">
              <a:avLst/>
            </a:prstGeom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78017C6-A128-4F47-86B3-B7ED977AB8F8}"/>
                </a:ext>
              </a:extLst>
            </p:cNvPr>
            <p:cNvCxnSpPr/>
            <p:nvPr/>
          </p:nvCxnSpPr>
          <p:spPr>
            <a:xfrm>
              <a:off x="1692275" y="1313472"/>
              <a:ext cx="7200900" cy="0"/>
            </a:xfrm>
            <a:prstGeom prst="line">
              <a:avLst/>
            </a:prstGeom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5" name="TextBox 3">
            <a:extLst>
              <a:ext uri="{FF2B5EF4-FFF2-40B4-BE49-F238E27FC236}">
                <a16:creationId xmlns:a16="http://schemas.microsoft.com/office/drawing/2014/main" id="{24DC2439-3AEA-4E08-97C9-0F4B40910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1390650"/>
            <a:ext cx="886936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lv-LV" altLang="en-US" sz="3600" b="1">
                <a:latin typeface="Book Antiqua" panose="02040602050305030304" pitchFamily="18" charset="0"/>
              </a:rPr>
              <a:t>Pašvaldības</a:t>
            </a:r>
          </a:p>
          <a:p>
            <a:pPr algn="ctr" eaLnBrk="1" hangingPunct="1"/>
            <a:r>
              <a:rPr lang="lv-LV" altLang="en-US" sz="3600" b="1">
                <a:latin typeface="Book Antiqua" panose="02040602050305030304" pitchFamily="18" charset="0"/>
              </a:rPr>
              <a:t>SIA «ĀDAŽU SLIMNĪCA» </a:t>
            </a:r>
          </a:p>
          <a:p>
            <a:pPr algn="ctr" eaLnBrk="1" hangingPunct="1"/>
            <a:r>
              <a:rPr lang="lv-LV" altLang="en-US" sz="3600" b="1">
                <a:latin typeface="Book Antiqua" panose="02040602050305030304" pitchFamily="18" charset="0"/>
                <a:cs typeface="Calibri" panose="020F0502020204030204" pitchFamily="34" charset="0"/>
              </a:rPr>
              <a:t>ZIŅOJUMS</a:t>
            </a:r>
            <a:r>
              <a:rPr lang="lv-LV" altLang="en-US" sz="3600" b="1">
                <a:latin typeface="Book Antiqua" panose="02040602050305030304" pitchFamily="18" charset="0"/>
              </a:rPr>
              <a:t> </a:t>
            </a:r>
          </a:p>
          <a:p>
            <a:pPr algn="ctr" eaLnBrk="1" hangingPunct="1"/>
            <a:r>
              <a:rPr lang="lv-LV" altLang="en-US" sz="3600" b="1">
                <a:latin typeface="Book Antiqua" panose="02040602050305030304" pitchFamily="18" charset="0"/>
              </a:rPr>
              <a:t>Ādažu novada domei par 2020.gada pārskatu</a:t>
            </a:r>
          </a:p>
        </p:txBody>
      </p:sp>
      <p:sp>
        <p:nvSpPr>
          <p:cNvPr id="8196" name="TextBox 3">
            <a:extLst>
              <a:ext uri="{FF2B5EF4-FFF2-40B4-BE49-F238E27FC236}">
                <a16:creationId xmlns:a16="http://schemas.microsoft.com/office/drawing/2014/main" id="{F47BA5D0-2D09-409F-A147-3FF6DE5BE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4578350"/>
            <a:ext cx="87185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en-US" sz="2800" b="1">
                <a:latin typeface="Book Antiqua" panose="02040602050305030304" pitchFamily="18" charset="0"/>
                <a:cs typeface="Calibri" panose="020F0502020204030204" pitchFamily="34" charset="0"/>
              </a:rPr>
              <a:t>Valdes loceklis Pēteris PULTRAKS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en-US" sz="2400">
                <a:latin typeface="Book Antiqua" panose="02040602050305030304" pitchFamily="18" charset="0"/>
                <a:cs typeface="Calibri" panose="020F0502020204030204" pitchFamily="34" charset="0"/>
              </a:rPr>
              <a:t>Ādaži, 27.04.2021.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487E-1C2C-4188-B404-DA8CA2188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70644"/>
            <a:ext cx="6378575" cy="1293812"/>
          </a:xfrm>
        </p:spPr>
        <p:txBody>
          <a:bodyPr/>
          <a:lstStyle/>
          <a:p>
            <a:r>
              <a:rPr lang="lv-LV" dirty="0">
                <a:latin typeface="Book Antiqua" panose="02040602050305030304" pitchFamily="18" charset="0"/>
              </a:rPr>
              <a:t>Darbības rezultāti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D3A45-003F-4C8C-A99C-1F57B498A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81" y="1052736"/>
            <a:ext cx="8310489" cy="5211539"/>
          </a:xfr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SLIMNĪCAS ĒKAS FASĀDES RENOVĀCIJAS 1.KĀRTA</a:t>
            </a:r>
          </a:p>
          <a:p>
            <a:pPr marL="180000" lvl="1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lv-LV" altLang="en-US" sz="1200" b="1" dirty="0">
                <a:solidFill>
                  <a:prstClr val="black"/>
                </a:solidFill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RENOVĀCIJA TIKA VEIKTA BEZ ĀRĒJĀ FINASĒJUMA PIESAISTES</a:t>
            </a:r>
          </a:p>
          <a:p>
            <a:pPr marL="180000" lvl="1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lv-LV" altLang="en-US" sz="1200" dirty="0">
                <a:solidFill>
                  <a:prstClr val="black"/>
                </a:solidFill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KOPĒJĀS IZMAKSAS  - </a:t>
            </a:r>
            <a:r>
              <a:rPr lang="lv-LV" altLang="en-US" sz="1200" b="1" dirty="0">
                <a:solidFill>
                  <a:prstClr val="black"/>
                </a:solidFill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EUR 452 927</a:t>
            </a:r>
          </a:p>
          <a:p>
            <a:pPr marL="180000" lvl="1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lang="lv-LV" altLang="en-US" sz="1200" dirty="0">
                <a:solidFill>
                  <a:prstClr val="black"/>
                </a:solidFill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PROJEKTĒŠANAS DARBI UZSĀKTI - </a:t>
            </a:r>
            <a:r>
              <a:rPr lang="lv-LV" altLang="en-US" sz="1200" b="1" dirty="0">
                <a:solidFill>
                  <a:prstClr val="black"/>
                </a:solidFill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2019.gadā</a:t>
            </a:r>
          </a:p>
          <a:p>
            <a:pPr marL="180000" lvl="1" eaLnBrk="1" hangingPunct="1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lv-LV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DARBI PABEIGTI - </a:t>
            </a:r>
            <a:r>
              <a:rPr kumimoji="0" lang="lv-LV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2020.gada 22.decembrī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3EF917-312A-444D-8F5B-03C9B14429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23358"/>
              </p:ext>
            </p:extLst>
          </p:nvPr>
        </p:nvGraphicFramePr>
        <p:xfrm>
          <a:off x="689769" y="1772816"/>
          <a:ext cx="7956550" cy="515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4607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53ABC2B-97C0-467B-B061-CC6C5EB5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100" y="260350"/>
            <a:ext cx="6457950" cy="1293813"/>
          </a:xfrm>
        </p:spPr>
        <p:txBody>
          <a:bodyPr rtlCol="0"/>
          <a:lstStyle/>
          <a:p>
            <a:pPr>
              <a:defRPr/>
            </a:pPr>
            <a:r>
              <a:rPr lang="lv-LV" dirty="0">
                <a:latin typeface="Book Antiqua" panose="02040602050305030304" pitchFamily="18" charset="0"/>
                <a:ea typeface="+mj-ea"/>
              </a:rPr>
              <a:t>PROGNOZE 2021.GADAM</a:t>
            </a:r>
          </a:p>
        </p:txBody>
      </p:sp>
      <p:sp>
        <p:nvSpPr>
          <p:cNvPr id="12291" name="Satura vietturis 2">
            <a:extLst>
              <a:ext uri="{FF2B5EF4-FFF2-40B4-BE49-F238E27FC236}">
                <a16:creationId xmlns:a16="http://schemas.microsoft.com/office/drawing/2014/main" id="{A58A3E49-9AF5-4A7A-8DDE-55E02AAB98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484313"/>
            <a:ext cx="8856663" cy="5564187"/>
          </a:xfrm>
        </p:spPr>
        <p:txBody>
          <a:bodyPr/>
          <a:lstStyle/>
          <a:p>
            <a:pPr eaLnBrk="1" hangingPunct="1"/>
            <a:endParaRPr lang="lv-LV" altLang="en-US" dirty="0">
              <a:latin typeface="Book Antiqua" panose="02040602050305030304" pitchFamily="18" charset="0"/>
            </a:endParaRPr>
          </a:p>
          <a:p>
            <a:pPr eaLnBrk="1" hangingPunct="1"/>
            <a:r>
              <a:rPr lang="lv-LV" altLang="en-US" dirty="0">
                <a:latin typeface="Book Antiqua" panose="02040602050305030304" pitchFamily="18" charset="0"/>
              </a:rPr>
              <a:t>PLĀNOTĀ PEĻŅA VAI ZAUDĒJUMI 2021.GADĀ: </a:t>
            </a:r>
            <a:r>
              <a:rPr lang="lv-LV" altLang="en-US" b="1" dirty="0">
                <a:latin typeface="Book Antiqua" panose="02040602050305030304" pitchFamily="18" charset="0"/>
                <a:cs typeface="Arial" panose="020B0604020202020204" pitchFamily="34" charset="0"/>
              </a:rPr>
              <a:t>Plānojam strādāt ar peļņu, bet jāņem vērā ekonomiku </a:t>
            </a:r>
            <a:r>
              <a:rPr lang="lv-LV" altLang="en-US" b="1" dirty="0" err="1">
                <a:latin typeface="Book Antiqua" panose="02040602050305030304" pitchFamily="18" charset="0"/>
                <a:cs typeface="Arial" panose="020B0604020202020204" pitchFamily="34" charset="0"/>
              </a:rPr>
              <a:t>skārušo</a:t>
            </a:r>
            <a:r>
              <a:rPr lang="lv-LV" altLang="en-US" b="1" dirty="0">
                <a:latin typeface="Book Antiqua" panose="02040602050305030304" pitchFamily="18" charset="0"/>
                <a:cs typeface="Arial" panose="020B0604020202020204" pitchFamily="34" charset="0"/>
              </a:rPr>
              <a:t> COVID-19 seku ietekme, kā arī ēkas iekšpagalma renovācijas projekta daļēja realizācija - iespējami zaudējumi </a:t>
            </a:r>
          </a:p>
          <a:p>
            <a:pPr marL="0" indent="0" eaLnBrk="1" hangingPunct="1">
              <a:buNone/>
            </a:pPr>
            <a:endParaRPr lang="lv-LV" altLang="en-US" dirty="0">
              <a:latin typeface="Book Antiqua" panose="02040602050305030304" pitchFamily="18" charset="0"/>
            </a:endParaRPr>
          </a:p>
          <a:p>
            <a:pPr eaLnBrk="1" hangingPunct="1"/>
            <a:r>
              <a:rPr lang="lv-LV" altLang="en-US" dirty="0">
                <a:latin typeface="Book Antiqua" panose="02040602050305030304" pitchFamily="18" charset="0"/>
              </a:rPr>
              <a:t>NĀKOTNES SAISTĪBAS: </a:t>
            </a:r>
            <a:r>
              <a:rPr lang="lv-LV" altLang="en-US" b="1" dirty="0">
                <a:latin typeface="Book Antiqua" panose="02040602050305030304" pitchFamily="18" charset="0"/>
                <a:cs typeface="Arial" panose="020B0604020202020204" pitchFamily="34" charset="0"/>
              </a:rPr>
              <a:t>Turpināsim CT maksājumus – gada maksājums EUR 44 528 </a:t>
            </a:r>
            <a:r>
              <a:rPr lang="lv-LV" altLang="en-US" dirty="0">
                <a:latin typeface="Book Antiqua" panose="02040602050305030304" pitchFamily="18" charset="0"/>
                <a:cs typeface="Arial" panose="020B0604020202020204" pitchFamily="34" charset="0"/>
              </a:rPr>
              <a:t>(galīgā norēķina termiņš – 30.04.2023.)</a:t>
            </a:r>
            <a:endParaRPr lang="lv-LV" altLang="en-US" dirty="0">
              <a:latin typeface="Book Antiqua" panose="02040602050305030304" pitchFamily="18" charset="0"/>
            </a:endParaRPr>
          </a:p>
          <a:p>
            <a:pPr eaLnBrk="1" hangingPunct="1"/>
            <a:endParaRPr lang="lv-LV" altLang="en-US" dirty="0">
              <a:latin typeface="Book Antiqua" panose="02040602050305030304" pitchFamily="18" charset="0"/>
            </a:endParaRPr>
          </a:p>
          <a:p>
            <a:pPr eaLnBrk="1" hangingPunct="1"/>
            <a:r>
              <a:rPr lang="lv-LV" altLang="en-US" dirty="0">
                <a:latin typeface="Book Antiqua" panose="02040602050305030304" pitchFamily="18" charset="0"/>
              </a:rPr>
              <a:t>NĀKOTNES DOMES GALVOJUMI: </a:t>
            </a:r>
            <a:r>
              <a:rPr lang="lv-LV" altLang="en-US" b="1" dirty="0">
                <a:latin typeface="Book Antiqua" panose="02040602050305030304" pitchFamily="18" charset="0"/>
                <a:cs typeface="Arial" panose="020B0604020202020204" pitchFamily="34" charset="0"/>
              </a:rPr>
              <a:t>Nav paredzēts</a:t>
            </a:r>
            <a:endParaRPr lang="lv-LV" altLang="en-US" dirty="0">
              <a:latin typeface="Book Antiqua" panose="02040602050305030304" pitchFamily="18" charset="0"/>
            </a:endParaRPr>
          </a:p>
          <a:p>
            <a:pPr eaLnBrk="1" hangingPunct="1"/>
            <a:endParaRPr lang="lv-LV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E7D9D77-5449-49B7-BFBE-6F082F1B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975" y="115888"/>
            <a:ext cx="6376988" cy="12938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dirty="0">
                <a:latin typeface="Book Antiqua" panose="02040602050305030304" pitchFamily="18" charset="0"/>
                <a:ea typeface="+mj-ea"/>
              </a:rPr>
              <a:t>ATZINUMI</a:t>
            </a:r>
          </a:p>
        </p:txBody>
      </p:sp>
      <p:sp>
        <p:nvSpPr>
          <p:cNvPr id="13315" name="Satura vietturis 2">
            <a:extLst>
              <a:ext uri="{FF2B5EF4-FFF2-40B4-BE49-F238E27FC236}">
                <a16:creationId xmlns:a16="http://schemas.microsoft.com/office/drawing/2014/main" id="{A940E206-E039-494A-AB63-80984C08D5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393825"/>
            <a:ext cx="8642350" cy="5130800"/>
          </a:xfrm>
        </p:spPr>
        <p:txBody>
          <a:bodyPr/>
          <a:lstStyle/>
          <a:p>
            <a:pPr algn="just" eaLnBrk="1" hangingPunct="1"/>
            <a:endParaRPr lang="lv-LV" altLang="en-US" dirty="0">
              <a:latin typeface="Book Antiqua" panose="02040602050305030304" pitchFamily="18" charset="0"/>
            </a:endParaRPr>
          </a:p>
          <a:p>
            <a:pPr algn="just" eaLnBrk="1" hangingPunct="1"/>
            <a:r>
              <a:rPr lang="lv-LV" altLang="en-US" dirty="0">
                <a:latin typeface="Book Antiqua" panose="02040602050305030304" pitchFamily="18" charset="0"/>
              </a:rPr>
              <a:t>SIA «REVIDENTS UN GRĀMATVEDIS« savā 30.03.2021. atzinumā konstatēja – finanšu </a:t>
            </a:r>
            <a:r>
              <a:rPr lang="lv-LV" alt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pārskats sniedz patiesu un skaidru priekšstatu</a:t>
            </a:r>
            <a:r>
              <a:rPr lang="lv-LV" altLang="en-US" dirty="0">
                <a:latin typeface="Book Antiqua" panose="02040602050305030304" pitchFamily="18" charset="0"/>
              </a:rPr>
              <a:t> par Sabiedrības finanšu stāvokli un finanšu rezultātiem gadā.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lv-LV" altLang="en-US" dirty="0">
              <a:latin typeface="Book Antiqua" panose="02040602050305030304" pitchFamily="18" charset="0"/>
            </a:endParaRPr>
          </a:p>
          <a:p>
            <a:pPr algn="just" eaLnBrk="1" hangingPunct="1"/>
            <a:r>
              <a:rPr lang="lv-LV" altLang="en-US" dirty="0">
                <a:latin typeface="Book Antiqua" panose="02040602050305030304" pitchFamily="18" charset="0"/>
              </a:rPr>
              <a:t>Sabiedrības dalībnieku sapulce 15.04.2021. apstiprināja pašvaldības SIA «ĀDAŽU SLIMNĪCA» 2020.gada pārskatu un stratēģijas izpildi.</a:t>
            </a:r>
          </a:p>
          <a:p>
            <a:pPr algn="just" eaLnBrk="1" hangingPunct="1"/>
            <a:endParaRPr lang="lv-LV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Virsraksts 1">
            <a:extLst>
              <a:ext uri="{FF2B5EF4-FFF2-40B4-BE49-F238E27FC236}">
                <a16:creationId xmlns:a16="http://schemas.microsoft.com/office/drawing/2014/main" id="{60B44A05-C82F-45AB-86AD-E6C9FB80C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115888"/>
            <a:ext cx="6378575" cy="1293812"/>
          </a:xfrm>
        </p:spPr>
        <p:txBody>
          <a:bodyPr/>
          <a:lstStyle/>
          <a:p>
            <a:pPr eaLnBrk="1" hangingPunct="1"/>
            <a:r>
              <a:rPr lang="lv-LV" altLang="en-US" cap="none" dirty="0">
                <a:latin typeface="Book Antiqua" panose="02040602050305030304" pitchFamily="18" charset="0"/>
              </a:rPr>
              <a:t>VISPĀRĒJAS ZIŅA</a:t>
            </a:r>
            <a:r>
              <a:rPr lang="lv-LV" altLang="en-US" cap="none" dirty="0"/>
              <a:t>S</a:t>
            </a:r>
          </a:p>
        </p:txBody>
      </p:sp>
      <p:sp>
        <p:nvSpPr>
          <p:cNvPr id="9219" name="Satura vietturis 2">
            <a:extLst>
              <a:ext uri="{FF2B5EF4-FFF2-40B4-BE49-F238E27FC236}">
                <a16:creationId xmlns:a16="http://schemas.microsoft.com/office/drawing/2014/main" id="{2F38850E-BA65-4776-997E-9940F15AF4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075" y="1293813"/>
            <a:ext cx="8872538" cy="5448300"/>
          </a:xfrm>
        </p:spPr>
        <p:txBody>
          <a:bodyPr/>
          <a:lstStyle/>
          <a:p>
            <a:pPr eaLnBrk="1" hangingPunct="1"/>
            <a:r>
              <a:rPr lang="lv-LV" altLang="en-US" dirty="0">
                <a:latin typeface="Book Antiqua" panose="02040602050305030304" pitchFamily="18" charset="0"/>
              </a:rPr>
              <a:t>DARBĪBAS VEIDS:  </a:t>
            </a:r>
            <a:r>
              <a:rPr lang="lv-LV" altLang="en-US" b="1" dirty="0">
                <a:latin typeface="Book Antiqua" panose="02040602050305030304" pitchFamily="18" charset="0"/>
                <a:cs typeface="Arial" panose="020B0604020202020204" pitchFamily="34" charset="0"/>
              </a:rPr>
              <a:t>Iedzīvotāju veselības aprūpe</a:t>
            </a:r>
          </a:p>
          <a:p>
            <a:pPr eaLnBrk="1" hangingPunct="1"/>
            <a:r>
              <a:rPr lang="lv-LV" altLang="en-US" dirty="0">
                <a:latin typeface="Book Antiqua" panose="02040602050305030304" pitchFamily="18" charset="0"/>
              </a:rPr>
              <a:t>KLIENTI: </a:t>
            </a:r>
            <a:r>
              <a:rPr lang="lv-LV" altLang="en-US" b="1" dirty="0">
                <a:latin typeface="Book Antiqua" panose="02040602050305030304" pitchFamily="18" charset="0"/>
                <a:cs typeface="Arial" panose="020B0604020202020204" pitchFamily="34" charset="0"/>
              </a:rPr>
              <a:t>Nacionālais</a:t>
            </a:r>
            <a:r>
              <a:rPr lang="lv-LV" altLang="en-US" dirty="0">
                <a:latin typeface="Book Antiqua" panose="02040602050305030304" pitchFamily="18" charset="0"/>
              </a:rPr>
              <a:t> </a:t>
            </a:r>
            <a:r>
              <a:rPr lang="lv-LV" altLang="en-US" b="1" dirty="0">
                <a:latin typeface="Book Antiqua" panose="02040602050305030304" pitchFamily="18" charset="0"/>
                <a:cs typeface="Arial" panose="020B0604020202020204" pitchFamily="34" charset="0"/>
              </a:rPr>
              <a:t>Veselības dienests, iedzīvotāji</a:t>
            </a:r>
          </a:p>
          <a:p>
            <a:pPr eaLnBrk="1" hangingPunct="1"/>
            <a:r>
              <a:rPr lang="lv-LV" altLang="en-US" dirty="0">
                <a:latin typeface="Book Antiqua" panose="02040602050305030304" pitchFamily="18" charset="0"/>
              </a:rPr>
              <a:t>IEŅĒMUMI: </a:t>
            </a:r>
            <a:r>
              <a:rPr lang="lv-LV" altLang="en-US" b="1" dirty="0">
                <a:latin typeface="Book Antiqua" panose="02040602050305030304" pitchFamily="18" charset="0"/>
                <a:cs typeface="Arial" panose="020B0604020202020204" pitchFamily="34" charset="0"/>
              </a:rPr>
              <a:t>EUR 1 332 030</a:t>
            </a:r>
          </a:p>
          <a:p>
            <a:pPr eaLnBrk="1" hangingPunct="1"/>
            <a:r>
              <a:rPr lang="lv-LV" altLang="en-US" dirty="0">
                <a:latin typeface="Book Antiqua" panose="02040602050305030304" pitchFamily="18" charset="0"/>
              </a:rPr>
              <a:t>IZDEVUMI: </a:t>
            </a:r>
            <a:r>
              <a:rPr lang="lv-LV" altLang="en-US" b="1" dirty="0">
                <a:latin typeface="Book Antiqua" panose="02040602050305030304" pitchFamily="18" charset="0"/>
                <a:cs typeface="Arial" panose="020B0604020202020204" pitchFamily="34" charset="0"/>
              </a:rPr>
              <a:t>EUR 1 310 890</a:t>
            </a:r>
          </a:p>
          <a:p>
            <a:pPr eaLnBrk="1" hangingPunct="1"/>
            <a:r>
              <a:rPr lang="lv-LV" altLang="en-US" dirty="0">
                <a:latin typeface="Book Antiqua" panose="02040602050305030304" pitchFamily="18" charset="0"/>
              </a:rPr>
              <a:t>PEĻŅA</a:t>
            </a:r>
            <a:r>
              <a:rPr lang="lv-LV" altLang="en-US" b="1" dirty="0">
                <a:latin typeface="Book Antiqua" panose="02040602050305030304" pitchFamily="18" charset="0"/>
                <a:cs typeface="Arial" panose="020B0604020202020204" pitchFamily="34" charset="0"/>
              </a:rPr>
              <a:t>: EUR 21 140</a:t>
            </a:r>
          </a:p>
          <a:p>
            <a:pPr eaLnBrk="1" hangingPunct="1"/>
            <a:r>
              <a:rPr lang="lv-LV" altLang="en-US" dirty="0">
                <a:latin typeface="Book Antiqua" panose="02040602050305030304" pitchFamily="18" charset="0"/>
              </a:rPr>
              <a:t>UZKRĀJUMI ŠAUBĪGIEM DEBITORIEM: </a:t>
            </a:r>
            <a:r>
              <a:rPr lang="lv-LV" altLang="en-US" b="1" dirty="0">
                <a:latin typeface="Book Antiqua" panose="02040602050305030304" pitchFamily="18" charset="0"/>
                <a:cs typeface="Arial" panose="020B0604020202020204" pitchFamily="34" charset="0"/>
              </a:rPr>
              <a:t>EUR 3 248</a:t>
            </a:r>
          </a:p>
          <a:p>
            <a:pPr algn="just" eaLnBrk="1" hangingPunct="1"/>
            <a:r>
              <a:rPr lang="lv-LV" altLang="en-US" dirty="0">
                <a:latin typeface="Book Antiqua" panose="02040602050305030304" pitchFamily="18" charset="0"/>
              </a:rPr>
              <a:t>PARĀDI: </a:t>
            </a:r>
            <a:r>
              <a:rPr lang="lv-LV" altLang="en-US" b="1" dirty="0">
                <a:latin typeface="Book Antiqua" panose="02040602050305030304" pitchFamily="18" charset="0"/>
                <a:cs typeface="Arial" panose="020B0604020202020204" pitchFamily="34" charset="0"/>
              </a:rPr>
              <a:t>piegādātājiem EUR 152 018, t.sk. ilgtermiņa - EUR 63 081 par </a:t>
            </a:r>
            <a:r>
              <a:rPr lang="lv-LV" altLang="en-US" b="1" dirty="0" err="1">
                <a:latin typeface="Book Antiqua" panose="02040602050305030304" pitchFamily="18" charset="0"/>
                <a:cs typeface="Arial" panose="020B0604020202020204" pitchFamily="34" charset="0"/>
              </a:rPr>
              <a:t>datortomogrāfa</a:t>
            </a:r>
            <a:r>
              <a:rPr lang="lv-LV" altLang="en-US" b="1" dirty="0">
                <a:latin typeface="Book Antiqua" panose="02040602050305030304" pitchFamily="18" charset="0"/>
                <a:cs typeface="Arial" panose="020B0604020202020204" pitchFamily="34" charset="0"/>
              </a:rPr>
              <a:t> iegādi slimnīcai;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lv-LV" altLang="en-US" b="1" dirty="0">
                <a:latin typeface="Book Antiqua" panose="02040602050305030304" pitchFamily="18" charset="0"/>
                <a:cs typeface="Arial" panose="020B0604020202020204" pitchFamily="34" charset="0"/>
              </a:rPr>
              <a:t>   nodokļi EUR 57 403 (nodokļi par decembri / uz 31.12.2020.nav nodokļu parādu);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lv-LV" altLang="en-US" b="1" dirty="0">
                <a:latin typeface="Book Antiqua" panose="02040602050305030304" pitchFamily="18" charset="0"/>
                <a:cs typeface="Arial" panose="020B0604020202020204" pitchFamily="34" charset="0"/>
              </a:rPr>
              <a:t>   pārējie kreditori EUR 34 962 (darba alga par decembri).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0EC22-82C8-427A-ABA4-BC88CEEAD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Book Antiqua" panose="02040602050305030304" pitchFamily="18" charset="0"/>
              </a:rPr>
              <a:t>VISPĀRĒJĀS ZIŅAS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7D14-429C-4E73-AA0C-E989FF30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11" y="1916832"/>
            <a:ext cx="7956550" cy="4419451"/>
          </a:xfrm>
        </p:spPr>
        <p:txBody>
          <a:bodyPr/>
          <a:lstStyle/>
          <a:p>
            <a:r>
              <a:rPr lang="lv-LV" altLang="en-US" dirty="0">
                <a:latin typeface="Book Antiqua" panose="02040602050305030304" pitchFamily="18" charset="0"/>
              </a:rPr>
              <a:t>DARBINIEKU SKAITS: </a:t>
            </a:r>
            <a:r>
              <a:rPr lang="lv-LV" altLang="en-US" b="1" dirty="0">
                <a:latin typeface="Book Antiqua" panose="02040602050305030304" pitchFamily="18" charset="0"/>
                <a:cs typeface="Arial" panose="020B0604020202020204" pitchFamily="34" charset="0"/>
              </a:rPr>
              <a:t>91 darbinieks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15642DF-4EDF-45BB-A412-5405E8FD36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706474"/>
              </p:ext>
            </p:extLst>
          </p:nvPr>
        </p:nvGraphicFramePr>
        <p:xfrm>
          <a:off x="1619672" y="2424109"/>
          <a:ext cx="6091238" cy="3597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264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A6229-C205-4243-BF46-2638471A7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300" y="333375"/>
            <a:ext cx="6378575" cy="1293813"/>
          </a:xfrm>
        </p:spPr>
        <p:txBody>
          <a:bodyPr/>
          <a:lstStyle/>
          <a:p>
            <a:pPr>
              <a:defRPr/>
            </a:pPr>
            <a:r>
              <a:rPr lang="lv-LV" dirty="0">
                <a:latin typeface="Book Antiqua" panose="02040602050305030304" pitchFamily="18" charset="0"/>
              </a:rPr>
              <a:t>VISPĀRĒJĀS ZIŅAS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16E50A3B-C9B8-4EAD-B5AE-B59BE08F53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627188"/>
            <a:ext cx="7956550" cy="4070350"/>
          </a:xfrm>
        </p:spPr>
        <p:txBody>
          <a:bodyPr/>
          <a:lstStyle/>
          <a:p>
            <a:r>
              <a:rPr lang="lv-LV" altLang="en-US" b="1" dirty="0">
                <a:latin typeface="Book Antiqua" panose="02040602050305030304" pitchFamily="18" charset="0"/>
              </a:rPr>
              <a:t>NETO IEŅĒMUMI:</a:t>
            </a:r>
          </a:p>
          <a:p>
            <a:r>
              <a:rPr lang="lv-LV" altLang="en-US" b="1" dirty="0">
                <a:latin typeface="Book Antiqua" panose="02040602050305030304" pitchFamily="18" charset="0"/>
                <a:cs typeface="Arial" panose="020B0604020202020204" pitchFamily="34" charset="0"/>
              </a:rPr>
              <a:t>EUR 1 332 030 -4%</a:t>
            </a:r>
            <a:endParaRPr lang="lv-LV" altLang="en-US" dirty="0">
              <a:latin typeface="Book Antiqua" panose="02040602050305030304" pitchFamily="18" charset="0"/>
            </a:endParaRPr>
          </a:p>
          <a:p>
            <a:pPr lvl="1"/>
            <a:r>
              <a:rPr lang="lv-LV" altLang="en-US" dirty="0">
                <a:latin typeface="Book Antiqua" panose="02040602050305030304" pitchFamily="18" charset="0"/>
                <a:ea typeface="ＭＳ Ｐゴシック" panose="020B0600070205080204" pitchFamily="34" charset="-128"/>
              </a:rPr>
              <a:t>Medicīnas pakalpojumu sniegšana – 1 241 063 </a:t>
            </a:r>
          </a:p>
          <a:p>
            <a:pPr lvl="1"/>
            <a:r>
              <a:rPr lang="lv-LV" altLang="en-US" dirty="0">
                <a:latin typeface="Book Antiqua" panose="02040602050305030304" pitchFamily="18" charset="0"/>
                <a:ea typeface="ＭＳ Ｐゴシック" panose="020B0600070205080204" pitchFamily="34" charset="-128"/>
              </a:rPr>
              <a:t>Telpu noma un komunālo pakalpojumu apmaksa – 65 662</a:t>
            </a:r>
          </a:p>
          <a:p>
            <a:pPr lvl="1"/>
            <a:r>
              <a:rPr lang="lv-LV" altLang="en-US" dirty="0">
                <a:latin typeface="Book Antiqua" panose="02040602050305030304" pitchFamily="18" charset="0"/>
                <a:ea typeface="ＭＳ Ｐゴシック" panose="020B0600070205080204" pitchFamily="34" charset="-128"/>
              </a:rPr>
              <a:t>ERAF projekts – 11 292</a:t>
            </a:r>
          </a:p>
          <a:p>
            <a:pPr lvl="1"/>
            <a:r>
              <a:rPr lang="lv-LV" altLang="en-US" dirty="0">
                <a:latin typeface="Book Antiqua" panose="02040602050305030304" pitchFamily="18" charset="0"/>
                <a:ea typeface="ＭＳ Ｐゴシック" panose="020B0600070205080204" pitchFamily="34" charset="-128"/>
              </a:rPr>
              <a:t>LU budžeta rezidenta apmācība– 7 443</a:t>
            </a:r>
          </a:p>
          <a:p>
            <a:pPr lvl="1"/>
            <a:r>
              <a:rPr lang="lv-LV" altLang="en-US" dirty="0">
                <a:latin typeface="Book Antiqua" panose="02040602050305030304" pitchFamily="18" charset="0"/>
                <a:ea typeface="ＭＳ Ｐゴシック" panose="020B0600070205080204" pitchFamily="34" charset="-128"/>
              </a:rPr>
              <a:t>Atgūtie šaubīgie debitori – 3 414</a:t>
            </a:r>
          </a:p>
          <a:p>
            <a:pPr lvl="1"/>
            <a:r>
              <a:rPr lang="lv-LV" altLang="en-US" dirty="0">
                <a:latin typeface="Book Antiqua" panose="02040602050305030304" pitchFamily="18" charset="0"/>
                <a:ea typeface="ＭＳ Ｐゴシック" panose="020B0600070205080204" pitchFamily="34" charset="-128"/>
              </a:rPr>
              <a:t>Saņemtas nokavējuma naudas u.c. ieņēmumi – 3 156</a:t>
            </a:r>
            <a:endParaRPr lang="en-US" altLang="en-US" dirty="0">
              <a:latin typeface="Book Antiqua" panose="0204060205030503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A6229-C205-4243-BF46-2638471A7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300" y="333375"/>
            <a:ext cx="6378575" cy="1293813"/>
          </a:xfrm>
        </p:spPr>
        <p:txBody>
          <a:bodyPr/>
          <a:lstStyle/>
          <a:p>
            <a:pPr>
              <a:defRPr/>
            </a:pPr>
            <a:r>
              <a:rPr lang="lv-LV" dirty="0">
                <a:latin typeface="Book Antiqua" panose="02040602050305030304" pitchFamily="18" charset="0"/>
              </a:rPr>
              <a:t>VISPĀRĒJĀS ZIŅAS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16E50A3B-C9B8-4EAD-B5AE-B59BE08F53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627188"/>
            <a:ext cx="7956550" cy="4070350"/>
          </a:xfrm>
        </p:spPr>
        <p:txBody>
          <a:bodyPr/>
          <a:lstStyle/>
          <a:p>
            <a:r>
              <a:rPr lang="lv-LV" altLang="en-US" b="1" dirty="0">
                <a:latin typeface="Book Antiqua" panose="02040602050305030304" pitchFamily="18" charset="0"/>
              </a:rPr>
              <a:t>NETO IZDEVUMI:</a:t>
            </a:r>
          </a:p>
          <a:p>
            <a:r>
              <a:rPr lang="lv-LV" altLang="en-US" b="1" dirty="0">
                <a:latin typeface="Book Antiqua" panose="02040602050305030304" pitchFamily="18" charset="0"/>
                <a:cs typeface="Arial" panose="020B0604020202020204" pitchFamily="34" charset="0"/>
              </a:rPr>
              <a:t>EUR 1 310 890 +0.72%</a:t>
            </a:r>
            <a:endParaRPr lang="lv-LV" altLang="en-US" dirty="0">
              <a:latin typeface="Book Antiqua" panose="02040602050305030304" pitchFamily="18" charset="0"/>
            </a:endParaRPr>
          </a:p>
          <a:p>
            <a:pPr lvl="1"/>
            <a:r>
              <a:rPr lang="lv-LV" altLang="en-US" dirty="0">
                <a:latin typeface="Book Antiqua" panose="02040602050305030304" pitchFamily="18" charset="0"/>
                <a:ea typeface="ＭＳ Ｐゴシック" panose="020B0600070205080204" pitchFamily="34" charset="-128"/>
              </a:rPr>
              <a:t>Pamatdarbības pakalpojumu nodrošināšana – 1 178 627</a:t>
            </a:r>
          </a:p>
          <a:p>
            <a:pPr lvl="1"/>
            <a:r>
              <a:rPr lang="lv-LV" altLang="en-US" dirty="0">
                <a:latin typeface="Book Antiqua" panose="02040602050305030304" pitchFamily="18" charset="0"/>
                <a:ea typeface="ＭＳ Ｐゴシック" panose="020B0600070205080204" pitchFamily="34" charset="-128"/>
              </a:rPr>
              <a:t>Administrācijas izmaksas – 50 571</a:t>
            </a:r>
          </a:p>
          <a:p>
            <a:pPr lvl="1"/>
            <a:r>
              <a:rPr lang="lv-LV" altLang="en-US" dirty="0">
                <a:latin typeface="Book Antiqua" panose="02040602050305030304" pitchFamily="18" charset="0"/>
                <a:ea typeface="ＭＳ Ｐゴシック" panose="020B0600070205080204" pitchFamily="34" charset="-128"/>
              </a:rPr>
              <a:t>Pārējie izdevumi – 81 692 (pieaugums neizmantoto atvaļinājumu uzkrājumu izveidei)</a:t>
            </a:r>
          </a:p>
          <a:p>
            <a:pPr lvl="1"/>
            <a:endParaRPr lang="en-US" altLang="en-US" dirty="0">
              <a:latin typeface="Book Antiqua" panose="0204060205030503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203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Virsraksts 1">
            <a:extLst>
              <a:ext uri="{FF2B5EF4-FFF2-40B4-BE49-F238E27FC236}">
                <a16:creationId xmlns:a16="http://schemas.microsoft.com/office/drawing/2014/main" id="{60B44A05-C82F-45AB-86AD-E6C9FB80C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5736" y="476672"/>
            <a:ext cx="6378575" cy="1293812"/>
          </a:xfrm>
        </p:spPr>
        <p:txBody>
          <a:bodyPr/>
          <a:lstStyle/>
          <a:p>
            <a:pPr eaLnBrk="1" hangingPunct="1"/>
            <a:r>
              <a:rPr lang="lv-LV" altLang="en-US" cap="none" dirty="0">
                <a:latin typeface="Book Antiqua" panose="02040602050305030304" pitchFamily="18" charset="0"/>
              </a:rPr>
              <a:t>PEĻŅA VAI ZAUDĒJUMI</a:t>
            </a:r>
            <a:endParaRPr lang="lv-LV" altLang="en-US" cap="none" dirty="0"/>
          </a:p>
        </p:txBody>
      </p:sp>
      <p:sp>
        <p:nvSpPr>
          <p:cNvPr id="9219" name="Satura vietturis 2">
            <a:extLst>
              <a:ext uri="{FF2B5EF4-FFF2-40B4-BE49-F238E27FC236}">
                <a16:creationId xmlns:a16="http://schemas.microsoft.com/office/drawing/2014/main" id="{2F38850E-BA65-4776-997E-9940F15AF4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5731" y="1516868"/>
            <a:ext cx="8872538" cy="4874568"/>
          </a:xfrm>
        </p:spPr>
        <p:txBody>
          <a:bodyPr/>
          <a:lstStyle/>
          <a:p>
            <a:pPr marL="0" indent="0" eaLnBrk="1" hangingPunct="1">
              <a:buNone/>
            </a:pPr>
            <a:endParaRPr lang="lv-LV" altLang="en-US" dirty="0">
              <a:latin typeface="Book Antiqua" panose="02040602050305030304" pitchFamily="18" charset="0"/>
            </a:endParaRPr>
          </a:p>
          <a:p>
            <a:pPr marL="0" indent="0" eaLnBrk="1" hangingPunct="1">
              <a:buNone/>
            </a:pPr>
            <a:endParaRPr lang="lv-LV" altLang="en-US" dirty="0">
              <a:latin typeface="Book Antiqua" panose="02040602050305030304" pitchFamily="18" charset="0"/>
            </a:endParaRPr>
          </a:p>
          <a:p>
            <a:pPr marL="0" indent="0" eaLnBrk="1" hangingPunct="1">
              <a:buNone/>
            </a:pPr>
            <a:endParaRPr lang="lv-LV" altLang="en-US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D40664D-3DE6-44D1-9CBF-54A917E8E4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058108"/>
              </p:ext>
            </p:extLst>
          </p:nvPr>
        </p:nvGraphicFramePr>
        <p:xfrm>
          <a:off x="569689" y="1715430"/>
          <a:ext cx="705678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233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Virsraksts 1">
            <a:extLst>
              <a:ext uri="{FF2B5EF4-FFF2-40B4-BE49-F238E27FC236}">
                <a16:creationId xmlns:a16="http://schemas.microsoft.com/office/drawing/2014/main" id="{64606FB3-3564-4BBA-979D-39F9B20D63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88913"/>
            <a:ext cx="6376987" cy="1293812"/>
          </a:xfrm>
        </p:spPr>
        <p:txBody>
          <a:bodyPr/>
          <a:lstStyle/>
          <a:p>
            <a:pPr eaLnBrk="1" hangingPunct="1"/>
            <a:r>
              <a:rPr lang="lv-LV" altLang="en-US" cap="none">
                <a:latin typeface="Book Antiqua" panose="02040602050305030304" pitchFamily="18" charset="0"/>
              </a:rPr>
              <a:t>DARBĪBAS REZULTĀTI</a:t>
            </a:r>
          </a:p>
        </p:txBody>
      </p:sp>
      <p:sp>
        <p:nvSpPr>
          <p:cNvPr id="21507" name="Satura vietturis 2">
            <a:extLst>
              <a:ext uri="{FF2B5EF4-FFF2-40B4-BE49-F238E27FC236}">
                <a16:creationId xmlns:a16="http://schemas.microsoft.com/office/drawing/2014/main" id="{9FBB2BC2-F531-4883-B17F-F490A8AE65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293813"/>
            <a:ext cx="8856663" cy="5564187"/>
          </a:xfrm>
        </p:spPr>
        <p:txBody>
          <a:bodyPr/>
          <a:lstStyle/>
          <a:p>
            <a:pPr eaLnBrk="1" hangingPunct="1">
              <a:defRPr/>
            </a:pPr>
            <a:r>
              <a:rPr lang="lv-LV" altLang="en-US" dirty="0">
                <a:latin typeface="Book Antiqua" panose="02040602050305030304" pitchFamily="18" charset="0"/>
              </a:rPr>
              <a:t>SEKUNDĀRĀ AMBULATORĀ APRŪPE: </a:t>
            </a:r>
            <a:r>
              <a:rPr lang="lv-LV" altLang="en-US" sz="2400" b="1" dirty="0">
                <a:latin typeface="Book Antiqua" panose="02040602050305030304" pitchFamily="18" charset="0"/>
                <a:cs typeface="Arial" panose="020B0604020202020204" pitchFamily="34" charset="0"/>
              </a:rPr>
              <a:t>24 065 (apmeklējumi)</a:t>
            </a:r>
            <a:endParaRPr lang="lv-LV" altLang="en-US" sz="2400" dirty="0"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r>
              <a:rPr lang="lv-LV" altLang="en-US" dirty="0">
                <a:latin typeface="Book Antiqua" panose="02040602050305030304" pitchFamily="18" charset="0"/>
              </a:rPr>
              <a:t>DIENAS STACIONĀRS: </a:t>
            </a:r>
            <a:r>
              <a:rPr lang="lv-LV" altLang="en-US" sz="2400" b="1" dirty="0">
                <a:latin typeface="Book Antiqua" panose="02040602050305030304" pitchFamily="18" charset="0"/>
                <a:cs typeface="Arial" panose="020B0604020202020204" pitchFamily="34" charset="0"/>
              </a:rPr>
              <a:t>1 388 pacienti, veiktas 514 operācijas</a:t>
            </a:r>
            <a:endParaRPr lang="lv-LV" altLang="en-US" sz="2400" dirty="0"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r>
              <a:rPr lang="lv-LV" altLang="en-US" dirty="0">
                <a:latin typeface="Book Antiqua" panose="02040602050305030304" pitchFamily="18" charset="0"/>
              </a:rPr>
              <a:t>MĀJAS APRŪPE: </a:t>
            </a:r>
            <a:r>
              <a:rPr lang="lv-LV" altLang="en-US" sz="2400" b="1" dirty="0">
                <a:latin typeface="Book Antiqua" panose="02040602050305030304" pitchFamily="18" charset="0"/>
                <a:cs typeface="Arial" panose="020B0604020202020204" pitchFamily="34" charset="0"/>
              </a:rPr>
              <a:t>1 276 pacienti</a:t>
            </a:r>
          </a:p>
          <a:p>
            <a:pPr eaLnBrk="1" hangingPunct="1">
              <a:defRPr/>
            </a:pPr>
            <a:endParaRPr lang="lv-LV" altLang="en-US" sz="24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lv-LV" altLang="en-US" sz="24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lv-LV" altLang="en-US" sz="24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lv-LV" altLang="en-US" sz="24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lv-LV" altLang="en-US" sz="24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lv-LV" altLang="en-US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lv-LV" altLang="en-US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lv-LV" altLang="en-US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lv-LV" altLang="en-US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lv-LV" altLang="en-US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lv-LV" altLang="en-US" sz="24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613CE9-9FE6-487D-BC7B-D507B86F9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708920"/>
            <a:ext cx="5688061" cy="37493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487E-1C2C-4188-B404-DA8CA2188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70644"/>
            <a:ext cx="6378575" cy="1293812"/>
          </a:xfrm>
        </p:spPr>
        <p:txBody>
          <a:bodyPr/>
          <a:lstStyle/>
          <a:p>
            <a:r>
              <a:rPr lang="lv-LV" dirty="0">
                <a:latin typeface="Book Antiqua" panose="02040602050305030304" pitchFamily="18" charset="0"/>
              </a:rPr>
              <a:t>Darbības rezultāti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D3A45-003F-4C8C-A99C-1F57B498A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08720"/>
            <a:ext cx="8310489" cy="5211539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lv-LV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SLIMNĪCAS ĒKAS FASĀDES RENOVĀCIJAS 1.KĀRTA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v-LV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dirty="0"/>
              <a:t>				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E12F9-5799-4447-AEA9-9ED67F238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4913"/>
            <a:ext cx="5860406" cy="389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8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487E-1C2C-4188-B404-DA8CA2188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70644"/>
            <a:ext cx="6378575" cy="1293812"/>
          </a:xfrm>
        </p:spPr>
        <p:txBody>
          <a:bodyPr/>
          <a:lstStyle/>
          <a:p>
            <a:r>
              <a:rPr lang="lv-LV" dirty="0">
                <a:latin typeface="Book Antiqua" panose="02040602050305030304" pitchFamily="18" charset="0"/>
              </a:rPr>
              <a:t>Darbības rezultāti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D3A45-003F-4C8C-A99C-1F57B498A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42" y="1052736"/>
            <a:ext cx="8310489" cy="5211539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lv-LV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SLIMNĪCAS ĒKAS FASĀDES RENOVĀCIJAS 1.KĀRTA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v-LV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dirty="0"/>
              <a:t>				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5EBD0-038B-4CA1-926C-E6CDA2510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33" y="2346548"/>
            <a:ext cx="2917222" cy="28083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A62B4E-7443-4615-82AB-5FBFB8192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62576"/>
            <a:ext cx="4137628" cy="27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44135"/>
      </p:ext>
    </p:extLst>
  </p:cSld>
  <p:clrMapOvr>
    <a:masterClrMapping/>
  </p:clrMapOvr>
</p:sld>
</file>

<file path=ppt/theme/theme1.xml><?xml version="1.0" encoding="utf-8"?>
<a:theme xmlns:a="http://schemas.openxmlformats.org/drawingml/2006/main" name="Lidmašīnas sliedes">
  <a:themeElements>
    <a:clrScheme name="Lidmašīnas sliedes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Lidmašīnas sliedes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idmašīnas sliedes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TM04033937[[fn=Lidmašīnas sliedes]]</Template>
  <TotalTime>1930</TotalTime>
  <Words>427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Book Antiqua</vt:lpstr>
      <vt:lpstr>Century Gothic</vt:lpstr>
      <vt:lpstr>Lidmašīnas sliedes</vt:lpstr>
      <vt:lpstr>PowerPoint Presentation</vt:lpstr>
      <vt:lpstr>VISPĀRĒJAS ZIŅAS</vt:lpstr>
      <vt:lpstr>VISPĀRĒJĀS ZIŅAS</vt:lpstr>
      <vt:lpstr>VISPĀRĒJĀS ZIŅAS</vt:lpstr>
      <vt:lpstr>VISPĀRĒJĀS ZIŅAS</vt:lpstr>
      <vt:lpstr>PEĻŅA VAI ZAUDĒJUMI</vt:lpstr>
      <vt:lpstr>DARBĪBAS REZULTĀTI</vt:lpstr>
      <vt:lpstr>Darbības rezultāti</vt:lpstr>
      <vt:lpstr>Darbības rezultāti</vt:lpstr>
      <vt:lpstr>Darbības rezultāti</vt:lpstr>
      <vt:lpstr>PROGNOZE 2021.GADAM</vt:lpstr>
      <vt:lpstr>ATZINUMI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Guntis Porietis</dc:creator>
  <cp:lastModifiedBy>Jevgēnija Sviridenkova</cp:lastModifiedBy>
  <cp:revision>53</cp:revision>
  <cp:lastPrinted>2021-04-22T10:19:59Z</cp:lastPrinted>
  <dcterms:created xsi:type="dcterms:W3CDTF">2019-04-17T13:23:58Z</dcterms:created>
  <dcterms:modified xsi:type="dcterms:W3CDTF">2021-05-04T14:41:25Z</dcterms:modified>
</cp:coreProperties>
</file>