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61" r:id="rId5"/>
    <p:sldId id="263" r:id="rId6"/>
    <p:sldId id="262" r:id="rId7"/>
    <p:sldId id="260" r:id="rId8"/>
    <p:sldId id="259" r:id="rId9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94326D-5874-4D43-863F-597CC2F5310B}" type="datetimeFigureOut">
              <a:rPr lang="lv-LV" smtClean="0"/>
              <a:t>19.03.2024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CFE9FF-F08F-4610-823B-45A81FB521B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0274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28C28F-CF92-1FC1-E94C-348883ABEE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2BDD38-D041-ECE9-CCBF-9EA599514D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2A915A-829D-2351-9605-A41438128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67F8A-70BB-455C-A7F4-42AC8392117F}" type="datetime1">
              <a:rPr lang="lv-LV" smtClean="0"/>
              <a:t>19.03.2024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33A5C5-7695-1B45-3988-4872763CF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D3B85C-91A3-94D0-3CC3-C7432ED57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2AD05-81BB-4FB8-B516-E544D6DE866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31235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D5AFF-8728-6A96-FFF1-B3F7BFC25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46FFCC-C121-138D-DC92-0F75DD35B5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B6ED1E-C503-419B-D4B2-424E5F822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8A2F9-79AD-4A48-ADCB-7A3A7C24739F}" type="datetime1">
              <a:rPr lang="lv-LV" smtClean="0"/>
              <a:t>19.03.2024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24B2F9-3439-E37A-8B85-D48626DD0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AF432F-6570-53E1-6BBA-69D506FA1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2AD05-81BB-4FB8-B516-E544D6DE866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86249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F16A11-DD35-EF32-792E-91280C3A26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710F79-188F-E55E-C000-4BE1974AFC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0A9C78-BD7C-80B8-93F3-798C2A876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6DBD8-ECE5-4C9B-B7BB-6E16879848C8}" type="datetime1">
              <a:rPr lang="lv-LV" smtClean="0"/>
              <a:t>19.03.2024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675E84-CD7E-E70C-3752-2ED1076BD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0C809E-99A1-3FFF-DE5A-857EECF90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2AD05-81BB-4FB8-B516-E544D6DE866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35216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B6CBEF-AAEB-EF17-2B0B-99084EB74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F0AFF1-9368-3C38-12C3-CBFCF0093E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0F1171-52B7-2004-6BD3-B31222BE8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D88E8-198D-41D3-89F3-16E466A8FA45}" type="datetime1">
              <a:rPr lang="lv-LV" smtClean="0"/>
              <a:t>19.03.2024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7EDB4E-CFFB-AF71-2150-3EA54E725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08C1B7-EC2F-2B30-A214-697EB88B6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2AD05-81BB-4FB8-B516-E544D6DE866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50349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E6C132-C999-ED0E-4177-700FFDD3FA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F20D98-871F-A118-F64B-EBB8F792BC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8879C3-5738-DFBB-E31B-77928311F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C6047-8293-4615-9254-26626E31095F}" type="datetime1">
              <a:rPr lang="lv-LV" smtClean="0"/>
              <a:t>19.03.2024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1CF30D-AEFD-B985-5E07-DE2AF4D55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247BD7-97D6-ECF9-6306-F4D65AB57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2AD05-81BB-4FB8-B516-E544D6DE866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59948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B1325F-42A9-EB24-2CAA-1C1FC94F3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867AD7-D3C7-1AAF-06CD-8E925E2A46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DA7B49-0188-CFBE-B5A3-03DD2988D9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F95C26-338B-03A7-8ECD-9F6F74AA6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C5120-BB1B-4722-9528-850527BCCF5A}" type="datetime1">
              <a:rPr lang="lv-LV" smtClean="0"/>
              <a:t>19.03.2024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92D530-B785-E1F7-BAC2-75E1C27B3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53DD43-ACB7-7F31-F8B8-4F87C45E8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2AD05-81BB-4FB8-B516-E544D6DE866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11018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28218-45AD-C5D0-6B3C-D4DA0E2953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12914D-2671-5A86-10D7-F19D388B65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4D3EB5-F6BF-D9C1-84C9-A84A021D1F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6CF07C-B227-A434-6EAD-DC0F322B59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6F3696-270A-9859-2B6C-6F584E33A1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B9DE532-CD18-BEA7-5EE7-293F52AF2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49659-646B-4BE9-BA00-6E8C203800BD}" type="datetime1">
              <a:rPr lang="lv-LV" smtClean="0"/>
              <a:t>19.03.2024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0819F3E-E31F-8F95-9C09-25B5429B3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5EE430-0E2A-368C-12F0-8898D962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2AD05-81BB-4FB8-B516-E544D6DE866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07908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0EB078-BF79-56DE-144F-596062E80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7B6CDA-90B1-2E41-299E-9CB8EC821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612B4-5BDF-4A84-A31E-0D35D7E0F32D}" type="datetime1">
              <a:rPr lang="lv-LV" smtClean="0"/>
              <a:t>19.03.2024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1239A6-1E29-13E5-3CCB-495F7CD47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93B8A0-1A5F-9BE8-D950-59875077A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2AD05-81BB-4FB8-B516-E544D6DE866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8994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D84B55-65D3-B912-9889-23F34B01D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D7756-18EB-4944-8389-28EE93246AC3}" type="datetime1">
              <a:rPr lang="lv-LV" smtClean="0"/>
              <a:t>19.03.2024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851C35-6AF8-D1AD-6C07-5A9AAD48E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ECE031-159D-28CD-3A30-64ED7C65B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2AD05-81BB-4FB8-B516-E544D6DE866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4039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534E1C-E223-B98D-0223-DD0DC655A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24EB6D-879A-AFAF-7AE5-F633E4EA79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D7574C-CFAD-30C9-2CE9-796969BE76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DBB284-B92F-E38A-A5F5-E5CC967FB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42E84-3FAE-4446-A235-D6AB03E8D52D}" type="datetime1">
              <a:rPr lang="lv-LV" smtClean="0"/>
              <a:t>19.03.2024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235330-73D8-5703-B763-373B3D833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D8F7D4-6C63-1411-9A9D-EED431E98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2AD05-81BB-4FB8-B516-E544D6DE866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16695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3AB76-3492-1130-5F5D-85A4F2D7D8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F8513EF-BA44-71C0-8F39-E880F18B34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F2B092-CAE9-52E1-5DE7-F13D740F8C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59D6D0-BA09-D359-DFB2-99121DD1E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AE4DA-C06B-46CF-B961-957683AACF39}" type="datetime1">
              <a:rPr lang="lv-LV" smtClean="0"/>
              <a:t>19.03.2024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33644B-8684-15DB-558B-189DDDDEE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35D800-6653-915F-5418-14E8B42C5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2AD05-81BB-4FB8-B516-E544D6DE866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57767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B3726B-A13B-5716-E079-190228136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239D91-EDB0-AE45-9EEE-D53F00FB51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820CAB-2DD5-C737-858D-231F0223F0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5A6626-A6A7-4A9E-933B-30EFF29BECAD}" type="datetime1">
              <a:rPr lang="lv-LV" smtClean="0"/>
              <a:t>19.03.2024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E883C1-D58B-8DAD-F67F-EB8B058DDC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59A803-B8A6-43DA-5099-10B7C6E711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22AD05-81BB-4FB8-B516-E544D6DE866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42152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4996E-AEFE-A990-C1C3-26EBCC6751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96360" y="1445102"/>
            <a:ext cx="7665720" cy="2387600"/>
          </a:xfrm>
        </p:spPr>
        <p:txBody>
          <a:bodyPr>
            <a:noAutofit/>
          </a:bodyPr>
          <a:lstStyle/>
          <a:p>
            <a:r>
              <a:rPr lang="lv-LV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Ziņojums</a:t>
            </a:r>
            <a:r>
              <a:rPr lang="lv-LV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lv-LV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Ādažu novada pašvaldības Bērnu uzņemšanas pirmsskolas izglītības iestādēs komisijas darbs 2023. gadā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1D251A-D880-EB28-F6E3-3D3F987BA1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95600" y="5034915"/>
            <a:ext cx="9144000" cy="1655762"/>
          </a:xfrm>
        </p:spPr>
        <p:txBody>
          <a:bodyPr/>
          <a:lstStyle/>
          <a:p>
            <a:pPr algn="r"/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Ziņotājs: Ligita Anspoka</a:t>
            </a:r>
          </a:p>
          <a:p>
            <a:pPr algn="r"/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2024. gada marts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D07FBE7-46EB-89E5-347B-CA7239656D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0840" y="0"/>
            <a:ext cx="4267200" cy="42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6790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74E844-822E-4BF2-1F96-BF8C69A3B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b="1" kern="50" dirty="0">
                <a:latin typeface="Times New Roman" panose="02020603050405020304" pitchFamily="18" charset="0"/>
                <a:ea typeface="Lucida Sans Unicode" panose="020B0602030504020204" pitchFamily="34" charset="0"/>
              </a:rPr>
              <a:t>K</a:t>
            </a:r>
            <a:r>
              <a:rPr lang="lv-LV" sz="4400" b="1" kern="50" dirty="0">
                <a:effectLst/>
                <a:latin typeface="Times New Roman" panose="02020603050405020304" pitchFamily="18" charset="0"/>
                <a:ea typeface="Lucida Sans Unicode" panose="020B0602030504020204" pitchFamily="34" charset="0"/>
              </a:rPr>
              <a:t>omisijas sastāvs</a:t>
            </a: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572C28-EB07-C322-0A10-8ED330B9EF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1710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5311140" algn="r"/>
              </a:tabLst>
            </a:pPr>
            <a:r>
              <a:rPr lang="lv-LV" sz="2400" kern="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Ā</a:t>
            </a:r>
            <a:r>
              <a:rPr lang="lv-LV" sz="2400" kern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dažu novada pašvaldības 2022. gada 23. marta nolikums </a:t>
            </a:r>
            <a:r>
              <a:rPr lang="lv-LV" sz="2400" b="1" kern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Nr. 8</a:t>
            </a:r>
            <a:r>
              <a:rPr lang="lv-LV" sz="2400" kern="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«</a:t>
            </a:r>
            <a:r>
              <a:rPr lang="lv-LV" sz="2400" b="1" kern="50" dirty="0">
                <a:effectLst/>
                <a:latin typeface="Times New Roman" panose="02020603050405020304" pitchFamily="18" charset="0"/>
                <a:ea typeface="Lucida Sans Unicode" panose="020B0602030504020204" pitchFamily="34" charset="0"/>
              </a:rPr>
              <a:t>Bērnu uzņemšanas pirmsskolas izglītības iestādēs komisijas </a:t>
            </a:r>
            <a:r>
              <a:rPr lang="lv-LV" sz="2400" b="1" kern="1200" dirty="0">
                <a:effectLst/>
                <a:latin typeface="Times New Roman" panose="02020603050405020304" pitchFamily="18" charset="0"/>
                <a:ea typeface="Lucida Sans Unicode" panose="020B0602030504020204" pitchFamily="34" charset="0"/>
              </a:rPr>
              <a:t>nolikums»</a:t>
            </a:r>
            <a:endParaRPr lang="lv-LV" sz="2400" b="1" dirty="0">
              <a:latin typeface="Times New Roman" panose="02020603050405020304" pitchFamily="18" charset="0"/>
              <a:ea typeface="Lucida Sans Unicode" panose="020B0602030504020204" pitchFamily="34" charset="0"/>
            </a:endParaRPr>
          </a:p>
          <a:p>
            <a:pPr marL="0" indent="0">
              <a:buNone/>
              <a:tabLst>
                <a:tab pos="5311140" algn="r"/>
              </a:tabLst>
            </a:pPr>
            <a:r>
              <a:rPr lang="lv-LV" sz="2400" kern="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Lucida Sans Unicode" panose="020B0602030504020204" pitchFamily="34" charset="0"/>
              </a:rPr>
              <a:t>6. Komisija darbojas domes Izglītības, kultūras, sporta un sociālās komitejas (turpmāk – komiteja) pārraudzībā. </a:t>
            </a:r>
            <a:endParaRPr lang="lv-LV" sz="2400" kern="50" dirty="0">
              <a:effectLst/>
              <a:latin typeface="Times New Roman" panose="02020603050405020304" pitchFamily="18" charset="0"/>
              <a:ea typeface="Lucida Sans Unicode" panose="020B0602030504020204" pitchFamily="34" charset="0"/>
            </a:endParaRPr>
          </a:p>
          <a:p>
            <a:pPr>
              <a:tabLst>
                <a:tab pos="5311140" algn="r"/>
              </a:tabLst>
            </a:pPr>
            <a:endParaRPr lang="lv-LV" sz="2400" kern="50" dirty="0">
              <a:effectLst/>
              <a:latin typeface="Times New Roman" panose="02020603050405020304" pitchFamily="18" charset="0"/>
              <a:ea typeface="Lucida Sans Unicode" panose="020B0602030504020204" pitchFamily="34" charset="0"/>
            </a:endParaRPr>
          </a:p>
          <a:p>
            <a:endParaRPr lang="lv-LV" sz="24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3096D12-9D6C-65E9-0DF2-E082EB8EC4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1829569"/>
              </p:ext>
            </p:extLst>
          </p:nvPr>
        </p:nvGraphicFramePr>
        <p:xfrm>
          <a:off x="1817778" y="4166235"/>
          <a:ext cx="8128000" cy="2494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932675261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1087989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ĀNP/1-2-3/22/111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(23.05.2022. - 17.05.2023.)</a:t>
                      </a:r>
                      <a:endParaRPr lang="lv-LV" sz="1800" b="1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ĀNP/1-2-3/23/173 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(17.05.2023. – šobrīd)</a:t>
                      </a:r>
                      <a:endParaRPr lang="lv-LV" sz="1800" b="1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71079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Aija KALVĀNE</a:t>
                      </a:r>
                      <a:endParaRPr lang="lv-LV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Ligita ANSPOKA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52826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Antra KRASTA</a:t>
                      </a:r>
                      <a:endParaRPr lang="lv-LV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Antra KRASTA</a:t>
                      </a:r>
                      <a:endParaRPr lang="lv-LV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5388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Ilona GOTHARDE</a:t>
                      </a:r>
                      <a:endParaRPr lang="lv-LV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Ilona GOTHARDE</a:t>
                      </a:r>
                      <a:endParaRPr lang="lv-LV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52218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Gatis MIGLĀNS</a:t>
                      </a:r>
                      <a:endParaRPr lang="lv-LV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Gatis MIGLĀNS</a:t>
                      </a:r>
                      <a:endParaRPr lang="lv-LV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4671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Nauris RUBENS</a:t>
                      </a:r>
                      <a:endParaRPr lang="lv-LV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Nauris RUBENS</a:t>
                      </a:r>
                      <a:endParaRPr lang="lv-LV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095978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893BA034-BE43-8638-0E92-2AA46A549271}"/>
              </a:ext>
            </a:extLst>
          </p:cNvPr>
          <p:cNvSpPr txBox="1"/>
          <p:nvPr/>
        </p:nvSpPr>
        <p:spPr>
          <a:xfrm>
            <a:off x="838200" y="2836530"/>
            <a:ext cx="10798629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			</a:t>
            </a:r>
          </a:p>
          <a:p>
            <a:r>
              <a:rPr lang="lv-LV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2022. gada 23. marta lēmums Nr. 111 «Par bērnu uzņemšanas pirmsskolas izglītības iestādēs komisijas apstiprināšanu» un 2023. gada 17. </a:t>
            </a:r>
            <a:r>
              <a:rPr lang="lv-LV" sz="2400" i="1" dirty="0">
                <a:latin typeface="Times New Roman" panose="02020603050405020304" pitchFamily="18" charset="0"/>
                <a:ea typeface="Calibri" panose="020F0502020204030204" pitchFamily="34" charset="0"/>
              </a:rPr>
              <a:t>maija </a:t>
            </a:r>
            <a:r>
              <a:rPr lang="lv-LV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grozījumi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E9979A-024F-4F9D-57A6-515C69A01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2AD05-81BB-4FB8-B516-E544D6DE866F}" type="slidenum">
              <a:rPr lang="lv-LV" smtClean="0"/>
              <a:t>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45328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0A8A56-5C13-FDB2-3A16-DE6128F56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0834"/>
            <a:ext cx="10515600" cy="1325563"/>
          </a:xfrm>
        </p:spPr>
        <p:txBody>
          <a:bodyPr/>
          <a:lstStyle/>
          <a:p>
            <a:pPr algn="ctr"/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Komisijas darba organizācija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27900C-9078-F3DB-4E30-A6C0D2407E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6397"/>
            <a:ext cx="10515600" cy="4026240"/>
          </a:xfrm>
        </p:spPr>
        <p:txBody>
          <a:bodyPr>
            <a:normAutofit fontScale="92500"/>
          </a:bodyPr>
          <a:lstStyle/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2023. gadā ir notikušas 17 komisijas sēdes.</a:t>
            </a:r>
          </a:p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Komisijas priekšsēdētājs vada sēdes un saskaņo izgūto uzņemšanas sarakstu atbilstību komisijas lēmumam</a:t>
            </a:r>
          </a:p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Pašvaldības izglītības administrēšanas speciālists – apkopo informāciju par brīvajām vietām un citus dokumentus izskatīšanai komisijas sēdē, izgūst bērnu uzņemšanas sarakstus, veic saziņu ar vecākiem</a:t>
            </a:r>
          </a:p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Komisija izskata sagatavotos dokumentus, tai skaitā, arī iesniegumus par uzņemšanu ārpus kārtas, un pieņem lēmumu par bērnu uzņemšanu iestādēs</a:t>
            </a:r>
          </a:p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Protokolētājs sagatavo uzņemšanas protokolu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2A87504-8B1C-5F9E-1695-54DE3DAC2581}"/>
              </a:ext>
            </a:extLst>
          </p:cNvPr>
          <p:cNvSpPr txBox="1"/>
          <p:nvPr/>
        </p:nvSpPr>
        <p:spPr>
          <a:xfrm>
            <a:off x="838201" y="5823857"/>
            <a:ext cx="99168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Priekšlikums: Atvieglot uzņemšanas kārtību un komisiju iesaistīt tikai strīdu gadījumos vai nestandarta situācijās.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23C942-1E67-5718-7001-4AEEA74B4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2AD05-81BB-4FB8-B516-E544D6DE866F}" type="slidenum">
              <a:rPr lang="lv-LV" smtClean="0"/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302551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08468-9D3E-EA71-562D-22BEAD137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36677"/>
            <a:ext cx="10515600" cy="1325563"/>
          </a:xfrm>
        </p:spPr>
        <p:txBody>
          <a:bodyPr/>
          <a:lstStyle/>
          <a:p>
            <a:pPr algn="ctr"/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2023. gada uzņemšanas statistika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63A824EC-204A-24B5-23BF-D1F44619415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1221010"/>
              </p:ext>
            </p:extLst>
          </p:nvPr>
        </p:nvGraphicFramePr>
        <p:xfrm>
          <a:off x="1371599" y="1883229"/>
          <a:ext cx="9133113" cy="38753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86744">
                  <a:extLst>
                    <a:ext uri="{9D8B030D-6E8A-4147-A177-3AD203B41FA5}">
                      <a16:colId xmlns:a16="http://schemas.microsoft.com/office/drawing/2014/main" val="2394951388"/>
                    </a:ext>
                  </a:extLst>
                </a:gridCol>
                <a:gridCol w="2027261">
                  <a:extLst>
                    <a:ext uri="{9D8B030D-6E8A-4147-A177-3AD203B41FA5}">
                      <a16:colId xmlns:a16="http://schemas.microsoft.com/office/drawing/2014/main" val="3897229496"/>
                    </a:ext>
                  </a:extLst>
                </a:gridCol>
                <a:gridCol w="2159554">
                  <a:extLst>
                    <a:ext uri="{9D8B030D-6E8A-4147-A177-3AD203B41FA5}">
                      <a16:colId xmlns:a16="http://schemas.microsoft.com/office/drawing/2014/main" val="1547549910"/>
                    </a:ext>
                  </a:extLst>
                </a:gridCol>
                <a:gridCol w="2159554">
                  <a:extLst>
                    <a:ext uri="{9D8B030D-6E8A-4147-A177-3AD203B41FA5}">
                      <a16:colId xmlns:a16="http://schemas.microsoft.com/office/drawing/2014/main" val="801257167"/>
                    </a:ext>
                  </a:extLst>
                </a:gridCol>
              </a:tblGrid>
              <a:tr h="553616">
                <a:tc>
                  <a:txBody>
                    <a:bodyPr/>
                    <a:lstStyle/>
                    <a:p>
                      <a:pPr algn="ctr" fontAlgn="b"/>
                      <a:r>
                        <a:rPr lang="lv-LV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Uzaicināts</a:t>
                      </a:r>
                      <a:endParaRPr lang="lv-LV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Atteicās</a:t>
                      </a:r>
                      <a:endParaRPr lang="lv-LV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Uzņemti</a:t>
                      </a:r>
                      <a:endParaRPr lang="lv-LV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0890422"/>
                  </a:ext>
                </a:extLst>
              </a:tr>
              <a:tr h="553616">
                <a:tc>
                  <a:txBody>
                    <a:bodyPr/>
                    <a:lstStyle/>
                    <a:p>
                      <a:pPr algn="ctr" fontAlgn="b"/>
                      <a:r>
                        <a:rPr lang="lv-LV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PII «Piejūra»</a:t>
                      </a:r>
                      <a:endParaRPr lang="lv-LV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4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  <a:endParaRPr lang="lv-LV" sz="24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4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lv-LV" sz="24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4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lv-LV" sz="24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5134927"/>
                  </a:ext>
                </a:extLst>
              </a:tr>
              <a:tr h="553616">
                <a:tc>
                  <a:txBody>
                    <a:bodyPr/>
                    <a:lstStyle/>
                    <a:p>
                      <a:pPr algn="ctr" fontAlgn="b"/>
                      <a:r>
                        <a:rPr lang="lv-LV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PII «Riekstiņš»</a:t>
                      </a:r>
                      <a:endParaRPr lang="lv-LV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4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138</a:t>
                      </a:r>
                      <a:endParaRPr lang="lv-LV" sz="24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4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</a:t>
                      </a:r>
                      <a:endParaRPr lang="lv-LV" sz="24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4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</a:t>
                      </a:r>
                      <a:endParaRPr lang="lv-LV" sz="24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0517269"/>
                  </a:ext>
                </a:extLst>
              </a:tr>
              <a:tr h="553616">
                <a:tc>
                  <a:txBody>
                    <a:bodyPr/>
                    <a:lstStyle/>
                    <a:p>
                      <a:pPr algn="ctr" fontAlgn="b"/>
                      <a:r>
                        <a:rPr lang="lv-LV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PII «Strautiņš»</a:t>
                      </a:r>
                      <a:endParaRPr lang="lv-LV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4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185</a:t>
                      </a:r>
                      <a:endParaRPr lang="lv-LV" sz="24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4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</a:t>
                      </a:r>
                      <a:endParaRPr lang="lv-LV" sz="24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4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</a:t>
                      </a:r>
                      <a:endParaRPr lang="lv-LV" sz="24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5289215"/>
                  </a:ext>
                </a:extLst>
              </a:tr>
              <a:tr h="553616">
                <a:tc>
                  <a:txBody>
                    <a:bodyPr/>
                    <a:lstStyle/>
                    <a:p>
                      <a:pPr algn="ctr" fontAlgn="b"/>
                      <a:r>
                        <a:rPr lang="lv-LV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ĀVS PII</a:t>
                      </a:r>
                      <a:endParaRPr lang="lv-LV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4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127</a:t>
                      </a:r>
                      <a:endParaRPr lang="lv-LV" sz="24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4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</a:t>
                      </a:r>
                      <a:endParaRPr lang="lv-LV" sz="24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4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endParaRPr lang="lv-LV" sz="24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8811729"/>
                  </a:ext>
                </a:extLst>
              </a:tr>
              <a:tr h="553616">
                <a:tc>
                  <a:txBody>
                    <a:bodyPr/>
                    <a:lstStyle/>
                    <a:p>
                      <a:pPr algn="ctr" fontAlgn="b"/>
                      <a:r>
                        <a:rPr lang="lv-LV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PII «</a:t>
                      </a:r>
                      <a:r>
                        <a:rPr lang="lv-LV" sz="2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Mežavēji</a:t>
                      </a:r>
                      <a:r>
                        <a:rPr lang="lv-LV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4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</a:t>
                      </a:r>
                      <a:endParaRPr lang="lv-LV" sz="24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4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lv-LV" sz="24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4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lv-LV" sz="24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4630335"/>
                  </a:ext>
                </a:extLst>
              </a:tr>
              <a:tr h="553616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PII «</a:t>
                      </a:r>
                      <a:r>
                        <a:rPr lang="lv-LV" sz="2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Mežavēji</a:t>
                      </a:r>
                      <a:r>
                        <a:rPr lang="lv-LV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 </a:t>
                      </a:r>
                      <a:r>
                        <a:rPr lang="lv-LV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NBS</a:t>
                      </a:r>
                      <a:endParaRPr lang="lv-LV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4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lv-LV" sz="24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4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lv-LV" sz="24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lv-LV" sz="2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7471077"/>
                  </a:ext>
                </a:extLst>
              </a:tr>
            </a:tbl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6A8D4B-38B4-FB83-A83F-2B86E324E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2AD05-81BB-4FB8-B516-E544D6DE866F}" type="slidenum">
              <a:rPr lang="lv-LV" smtClean="0"/>
              <a:t>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24843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D1987-ACE1-DE84-E265-C460D30A8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Kopējā rinda uz 05.03.2024</a:t>
            </a:r>
            <a:endParaRPr lang="lv-LV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ED84C22-4E68-A0C7-A1F7-A7837211011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9078594"/>
              </p:ext>
            </p:extLst>
          </p:nvPr>
        </p:nvGraphicFramePr>
        <p:xfrm>
          <a:off x="1219200" y="1855948"/>
          <a:ext cx="9546771" cy="438912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182257">
                  <a:extLst>
                    <a:ext uri="{9D8B030D-6E8A-4147-A177-3AD203B41FA5}">
                      <a16:colId xmlns:a16="http://schemas.microsoft.com/office/drawing/2014/main" val="712522975"/>
                    </a:ext>
                  </a:extLst>
                </a:gridCol>
                <a:gridCol w="3182257">
                  <a:extLst>
                    <a:ext uri="{9D8B030D-6E8A-4147-A177-3AD203B41FA5}">
                      <a16:colId xmlns:a16="http://schemas.microsoft.com/office/drawing/2014/main" val="115627560"/>
                    </a:ext>
                  </a:extLst>
                </a:gridCol>
                <a:gridCol w="3182257">
                  <a:extLst>
                    <a:ext uri="{9D8B030D-6E8A-4147-A177-3AD203B41FA5}">
                      <a16:colId xmlns:a16="http://schemas.microsoft.com/office/drawing/2014/main" val="3461366407"/>
                    </a:ext>
                  </a:extLst>
                </a:gridCol>
              </a:tblGrid>
              <a:tr h="361712">
                <a:tc>
                  <a:txBody>
                    <a:bodyPr/>
                    <a:lstStyle/>
                    <a:p>
                      <a:pPr algn="ctr"/>
                      <a:r>
                        <a:rPr lang="lv-LV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Dzimšanas gads</a:t>
                      </a:r>
                      <a:endParaRPr lang="lv-LV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Ādažu novadā deklarētie bērni </a:t>
                      </a:r>
                      <a:endParaRPr lang="lv-LV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Kopējais bērnu skaits rindā</a:t>
                      </a: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104969"/>
                  </a:ext>
                </a:extLst>
              </a:tr>
              <a:tr h="338777">
                <a:tc>
                  <a:txBody>
                    <a:bodyPr/>
                    <a:lstStyle/>
                    <a:p>
                      <a:pPr algn="ctr"/>
                      <a:r>
                        <a:rPr lang="lv-LV" sz="3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</a:t>
                      </a:r>
                      <a:endParaRPr lang="lv-LV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3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lv-LV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3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lv-LV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91933843"/>
                  </a:ext>
                </a:extLst>
              </a:tr>
              <a:tr h="338777">
                <a:tc>
                  <a:txBody>
                    <a:bodyPr/>
                    <a:lstStyle/>
                    <a:p>
                      <a:pPr algn="ctr"/>
                      <a:r>
                        <a:rPr lang="lv-LV" sz="3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lv-LV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3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lv-LV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859876533"/>
                  </a:ext>
                </a:extLst>
              </a:tr>
              <a:tr h="338777">
                <a:tc>
                  <a:txBody>
                    <a:bodyPr/>
                    <a:lstStyle/>
                    <a:p>
                      <a:pPr algn="ctr"/>
                      <a:r>
                        <a:rPr lang="lv-LV" sz="3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lv-LV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3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lv-LV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3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  <a:endParaRPr lang="lv-LV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997189434"/>
                  </a:ext>
                </a:extLst>
              </a:tr>
              <a:tr h="338777">
                <a:tc>
                  <a:txBody>
                    <a:bodyPr/>
                    <a:lstStyle/>
                    <a:p>
                      <a:pPr algn="ctr"/>
                      <a:r>
                        <a:rPr lang="lv-LV" sz="3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lv-LV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3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lv-LV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3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</a:t>
                      </a:r>
                      <a:endParaRPr lang="lv-LV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911762104"/>
                  </a:ext>
                </a:extLst>
              </a:tr>
              <a:tr h="338777">
                <a:tc>
                  <a:txBody>
                    <a:bodyPr/>
                    <a:lstStyle/>
                    <a:p>
                      <a:pPr algn="ctr"/>
                      <a:r>
                        <a:rPr lang="lv-LV" sz="3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lv-LV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3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139</a:t>
                      </a:r>
                      <a:endParaRPr lang="lv-LV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3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167</a:t>
                      </a:r>
                      <a:endParaRPr lang="lv-LV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803716600"/>
                  </a:ext>
                </a:extLst>
              </a:tr>
              <a:tr h="338777">
                <a:tc>
                  <a:txBody>
                    <a:bodyPr/>
                    <a:lstStyle/>
                    <a:p>
                      <a:pPr algn="ctr"/>
                      <a:r>
                        <a:rPr lang="lv-LV" sz="3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lv-LV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3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122</a:t>
                      </a:r>
                      <a:endParaRPr lang="lv-LV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3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144</a:t>
                      </a:r>
                      <a:endParaRPr lang="lv-LV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31818254"/>
                  </a:ext>
                </a:extLst>
              </a:tr>
              <a:tr h="338777">
                <a:tc>
                  <a:txBody>
                    <a:bodyPr/>
                    <a:lstStyle/>
                    <a:p>
                      <a:pPr algn="ctr"/>
                      <a:r>
                        <a:rPr lang="lv-LV" sz="3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kopā</a:t>
                      </a:r>
                      <a:endParaRPr lang="lv-LV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3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315</a:t>
                      </a:r>
                      <a:endParaRPr lang="lv-LV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488</a:t>
                      </a:r>
                      <a:endParaRPr lang="lv-LV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618085818"/>
                  </a:ext>
                </a:extLst>
              </a:tr>
            </a:tbl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CA7D16-08BA-A4EE-18AF-BAF41FD9C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2AD05-81BB-4FB8-B516-E544D6DE866F}" type="slidenum">
              <a:rPr lang="lv-LV" smtClean="0"/>
              <a:t>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14478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D02C7-5384-EAD6-7269-2CCE8EAA5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742" y="691696"/>
            <a:ext cx="10853057" cy="1325563"/>
          </a:xfrm>
        </p:spPr>
        <p:txBody>
          <a:bodyPr/>
          <a:lstStyle/>
          <a:p>
            <a:r>
              <a:rPr lang="lv-LV" sz="440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Uzņemšana uz 2024./2025. gada 1. septembri</a:t>
            </a:r>
            <a:endParaRPr lang="lv-LV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26FBD84D-AD2A-311C-4D6F-A7FE416DC4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1555694"/>
              </p:ext>
            </p:extLst>
          </p:nvPr>
        </p:nvGraphicFramePr>
        <p:xfrm>
          <a:off x="1865993" y="2298767"/>
          <a:ext cx="8682265" cy="3418787"/>
        </p:xfrm>
        <a:graphic>
          <a:graphicData uri="http://schemas.openxmlformats.org/drawingml/2006/table">
            <a:tbl>
              <a:tblPr/>
              <a:tblGrid>
                <a:gridCol w="2801626">
                  <a:extLst>
                    <a:ext uri="{9D8B030D-6E8A-4147-A177-3AD203B41FA5}">
                      <a16:colId xmlns:a16="http://schemas.microsoft.com/office/drawing/2014/main" val="390983932"/>
                    </a:ext>
                  </a:extLst>
                </a:gridCol>
                <a:gridCol w="2756438">
                  <a:extLst>
                    <a:ext uri="{9D8B030D-6E8A-4147-A177-3AD203B41FA5}">
                      <a16:colId xmlns:a16="http://schemas.microsoft.com/office/drawing/2014/main" val="1921375763"/>
                    </a:ext>
                  </a:extLst>
                </a:gridCol>
                <a:gridCol w="3124201">
                  <a:extLst>
                    <a:ext uri="{9D8B030D-6E8A-4147-A177-3AD203B41FA5}">
                      <a16:colId xmlns:a16="http://schemas.microsoft.com/office/drawing/2014/main" val="1089142534"/>
                    </a:ext>
                  </a:extLst>
                </a:gridCol>
              </a:tblGrid>
              <a:tr h="1178507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Bērnu pieteikumu skaits uz 2024./2025. gada 1. septembri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Iespējams uzņemt 2024./2025. gada </a:t>
                      </a:r>
                    </a:p>
                    <a:p>
                      <a:pPr algn="ctr" fontAlgn="ctr"/>
                      <a:r>
                        <a:rPr lang="lv-LV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septembri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Nav iespējams uzņemt uz 2024./2025. gada </a:t>
                      </a:r>
                      <a:br>
                        <a:rPr lang="lv-LV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lv-LV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septembri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1776996"/>
                  </a:ext>
                </a:extLst>
              </a:tr>
              <a:tr h="28569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2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2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2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4864052"/>
                  </a:ext>
                </a:extLst>
              </a:tr>
              <a:tr h="28569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2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2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438963"/>
                  </a:ext>
                </a:extLst>
              </a:tr>
              <a:tr h="28569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2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2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2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8139110"/>
                  </a:ext>
                </a:extLst>
              </a:tr>
              <a:tr h="28569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2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2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2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5569048"/>
                  </a:ext>
                </a:extLst>
              </a:tr>
              <a:tr h="297603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2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2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2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5821099"/>
                  </a:ext>
                </a:extLst>
              </a:tr>
              <a:tr h="28569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2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2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2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2081007"/>
                  </a:ext>
                </a:extLst>
              </a:tr>
            </a:tbl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02C977-F9CB-47EB-77FB-7B77BC414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2AD05-81BB-4FB8-B516-E544D6DE866F}" type="slidenum">
              <a:rPr lang="lv-LV" smtClean="0"/>
              <a:t>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982745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34B22-E820-D234-FB80-75E3CA179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Vēstule no Latvijas Republikas </a:t>
            </a:r>
            <a:r>
              <a:rPr lang="lv-LV" sz="4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tiesībsarga</a:t>
            </a: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D7850C-D1C6-5E55-997B-DF6BF75FE0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lv-LV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Tiesībsargs</a:t>
            </a:r>
            <a:r>
              <a:rPr lang="lv-LV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ir saņēmis iesniegumu (reģistrēts 05.02.2024. ar Nr.169), kurā norādīts, ka Ādažu novadā nepastāv brāļu/māsu prioritārā uzņemšana pirmsskolas izglītības iestādēs. Rezultātā vecāki ir spiesti vest bērnus uz dažādām izglītības iestādēm, kas  nopietni apgrūtina ģimenes dzīvi. </a:t>
            </a:r>
          </a:p>
          <a:p>
            <a:pPr algn="just"/>
            <a:r>
              <a:rPr lang="lv-LV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Ņemot vērā riskus, kas var rasties, ja vienas ģimenes bērni pirmsskolas izglītību saņem dažādās izglītības iestādēs, </a:t>
            </a:r>
            <a:r>
              <a:rPr lang="lv-LV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tiesībsargs</a:t>
            </a:r>
            <a:r>
              <a:rPr lang="lv-LV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aicina Ādažu novada pašvaldību Saistošajos noteikumos Nr. 4/2022 paredzēt, ka, komplektējot izglītības iestāžu grupas, iespēju robežās tiek nodrošināts, lai vienas ģimenes bērni tiktu uzņemti vienā izglītības iestādē. </a:t>
            </a:r>
          </a:p>
          <a:p>
            <a:endParaRPr lang="lv-LV" dirty="0"/>
          </a:p>
          <a:p>
            <a:pPr marL="0" indent="0">
              <a:buNone/>
            </a:pPr>
            <a:r>
              <a:rPr lang="lv-LV" sz="2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01.03.2024. Nr. 6-1/165</a:t>
            </a:r>
            <a:r>
              <a:rPr lang="lv-LV" sz="22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(Dok. </a:t>
            </a:r>
            <a:r>
              <a:rPr lang="lv-LV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reģ</a:t>
            </a:r>
            <a:r>
              <a:rPr lang="lv-LV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lv-LV" sz="2200" i="1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ĀNP/1-11-1/24/1150)</a:t>
            </a:r>
          </a:p>
          <a:p>
            <a:endParaRPr lang="lv-LV" dirty="0"/>
          </a:p>
          <a:p>
            <a:r>
              <a:rPr lang="lv-LV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Šobrīd novadā ir aptuveni 520 ģimenes ar 3 bērniem. (vēl klāt 4 bērnu, 5 bērnu un 6 bērnu ģimenes)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57C867-DBED-CA51-59B9-103737A65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2AD05-81BB-4FB8-B516-E544D6DE866F}" type="slidenum">
              <a:rPr lang="lv-LV" smtClean="0"/>
              <a:t>7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684952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8FA3C-4D4B-C2CF-03DA-D6CA7572D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Grozījumi saistošajos noteikumos Nr. 4/2022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27098A-A175-D23C-7B33-4B3FF533DB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Dvīņu prioritāte – ja izglītība iestādē tiek uzņemts viens no dvīņiem, tad otram pienākas prioritāte uz konkrēto izglītības iestādi.</a:t>
            </a:r>
          </a:p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Izņēmuma gadījumi – ja māsa vai brālis ir invalīds (šobrīd ir prioritāte bērnam noteikta invaliditāte vai vienam no vecākiem vai pārstāvim piešķirta pirmās vai otrās grupas invaliditāte)</a:t>
            </a:r>
          </a:p>
          <a:p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7AA8A6-6282-B53B-A28A-A027D54AD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2AD05-81BB-4FB8-B516-E544D6DE866F}" type="slidenum">
              <a:rPr lang="lv-LV" smtClean="0"/>
              <a:t>8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119829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579</Words>
  <Application>Microsoft Office PowerPoint</Application>
  <PresentationFormat>Widescreen</PresentationFormat>
  <Paragraphs>124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Ziņojums  Ādažu novada pašvaldības Bērnu uzņemšanas pirmsskolas izglītības iestādēs komisijas darbs 2023. gadā</vt:lpstr>
      <vt:lpstr>Komisijas sastāvs</vt:lpstr>
      <vt:lpstr>Komisijas darba organizācija</vt:lpstr>
      <vt:lpstr>2023. gada uzņemšanas statistika</vt:lpstr>
      <vt:lpstr>Kopējā rinda uz 05.03.2024</vt:lpstr>
      <vt:lpstr>Uzņemšana uz 2024./2025. gada 1. septembri</vt:lpstr>
      <vt:lpstr>Vēstule no Latvijas Republikas tiesībsarga</vt:lpstr>
      <vt:lpstr>Grozījumi saistošajos noteikumos Nr. 4/2022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Ligita Anspoka</dc:creator>
  <cp:lastModifiedBy>Sintija Tenisa</cp:lastModifiedBy>
  <cp:revision>4</cp:revision>
  <dcterms:created xsi:type="dcterms:W3CDTF">2024-02-15T14:36:25Z</dcterms:created>
  <dcterms:modified xsi:type="dcterms:W3CDTF">2024-03-19T12:44:02Z</dcterms:modified>
</cp:coreProperties>
</file>