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7"/>
  </p:notesMasterIdLst>
  <p:sldIdLst>
    <p:sldId id="456" r:id="rId2"/>
    <p:sldId id="460" r:id="rId3"/>
    <p:sldId id="463" r:id="rId4"/>
    <p:sldId id="287" r:id="rId5"/>
    <p:sldId id="293" r:id="rId6"/>
    <p:sldId id="300" r:id="rId7"/>
    <p:sldId id="455" r:id="rId8"/>
    <p:sldId id="259" r:id="rId9"/>
    <p:sldId id="258" r:id="rId10"/>
    <p:sldId id="457" r:id="rId11"/>
    <p:sldId id="462" r:id="rId12"/>
    <p:sldId id="461" r:id="rId13"/>
    <p:sldId id="459" r:id="rId14"/>
    <p:sldId id="458" r:id="rId15"/>
    <p:sldId id="282" r:id="rId16"/>
  </p:sldIdLst>
  <p:sldSz cx="18288000" cy="10287000"/>
  <p:notesSz cx="6858000" cy="9144000"/>
  <p:embeddedFontLst>
    <p:embeddedFont>
      <p:font typeface="Montserrat Classic Bold" panose="020B0604020202020204" charset="0"/>
      <p:regular r:id="rId18"/>
      <p:bold r:id="rId19"/>
      <p:italic r:id="rId20"/>
      <p:boldItalic r:id="rId21"/>
    </p:embeddedFont>
    <p:embeddedFont>
      <p:font typeface="Montserrat Semi-Bold Bold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456"/>
            <p14:sldId id="460"/>
            <p14:sldId id="463"/>
            <p14:sldId id="287"/>
            <p14:sldId id="293"/>
            <p14:sldId id="300"/>
            <p14:sldId id="455"/>
            <p14:sldId id="259"/>
            <p14:sldId id="258"/>
            <p14:sldId id="457"/>
            <p14:sldId id="462"/>
            <p14:sldId id="461"/>
            <p14:sldId id="459"/>
            <p14:sldId id="45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839"/>
    <a:srgbClr val="4D4D4C"/>
    <a:srgbClr val="0F162B"/>
    <a:srgbClr val="C04900"/>
    <a:srgbClr val="CDC847"/>
    <a:srgbClr val="77A4BE"/>
    <a:srgbClr val="E1BF41"/>
    <a:srgbClr val="DBDE49"/>
    <a:srgbClr val="DBEB00"/>
    <a:srgbClr val="6E7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1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B6931-13D7-4504-B5D9-D3F46A7E543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C938891-A6A4-4D61-A52C-BC93C6807110}">
      <dgm:prSet phldrT="[Text]" custT="1"/>
      <dgm:spPr/>
      <dgm:t>
        <a:bodyPr/>
        <a:lstStyle/>
        <a:p>
          <a:r>
            <a:rPr lang="lv-LV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11.2023. </a:t>
          </a:r>
          <a:r>
            <a:rPr lang="lv-LV" sz="2400" b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S.</a:t>
          </a:r>
          <a:r>
            <a:rPr lang="lv-LV" sz="2400" b="0" i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Vasiļevska</a:t>
          </a:r>
          <a:r>
            <a:rPr lang="lv-LV" sz="2400" b="0" i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informēja par vietu trūkumu ĀVS</a:t>
          </a:r>
          <a:endParaRPr lang="lv-LV" sz="2400" b="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8D877F8-BD32-47F8-8A10-3EE680508D9A}" type="parTrans" cxnId="{905133F3-6B1E-4D6B-86B9-94916ED7CA7E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15B71B7-F748-4FC9-A987-1A5CBF0214E6}" type="sibTrans" cxnId="{905133F3-6B1E-4D6B-86B9-94916ED7CA7E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BB0BCD0-913B-4F62-A1E1-D0F98255F834}">
      <dgm:prSet phldrT="[Text]" custT="1"/>
      <dgm:spPr/>
      <dgm:t>
        <a:bodyPr/>
        <a:lstStyle/>
        <a:p>
          <a:r>
            <a:rPr lang="lv-LV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12.2023. ziņojums</a:t>
          </a:r>
          <a:r>
            <a:rPr lang="lv-LV" sz="2400" baseline="30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</a:t>
          </a:r>
          <a:r>
            <a:rPr lang="lv-LV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IKSSK un  lēmums</a:t>
          </a:r>
          <a:r>
            <a:rPr lang="lv-LV" sz="2400" baseline="30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</a:t>
          </a:r>
        </a:p>
      </dgm:t>
    </dgm:pt>
    <dgm:pt modelId="{EB8AE4C7-FD3D-45FC-97F6-D31CC8CA1EBC}" type="parTrans" cxnId="{8036D48F-505F-447B-9CB4-16F3E0207F55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AA49AF1-C932-4E26-A6BE-7AB003F0B3C8}" type="sibTrans" cxnId="{8036D48F-505F-447B-9CB4-16F3E0207F55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FD55AF2-2887-4ECB-92F8-6C33B4C33A58}">
      <dgm:prSet phldrT="[Text]" custT="1"/>
      <dgm:spPr/>
      <dgm:t>
        <a:bodyPr/>
        <a:lstStyle/>
        <a:p>
          <a:r>
            <a:rPr lang="lv-LV" sz="24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01.2024. administrācijas sapulce (IJN, JIN, ĀVS, CPS, </a:t>
          </a:r>
          <a:r>
            <a:rPr lang="lv-LV" sz="24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G.Porietis</a:t>
          </a:r>
          <a:r>
            <a:rPr lang="lv-LV" sz="24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lv-LV" sz="2400" dirty="0" err="1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I.Reķe</a:t>
          </a:r>
          <a:r>
            <a:rPr lang="lv-LV" sz="24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lv-LV" sz="2400" dirty="0" err="1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V.Bulāns</a:t>
          </a:r>
          <a:r>
            <a:rPr lang="lv-LV" sz="24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) </a:t>
          </a:r>
          <a:endParaRPr lang="lv-LV" sz="2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5B91764-503B-441C-9DB6-A73042707981}" type="parTrans" cxnId="{6B0BCDEF-244C-4CCD-B8A3-E662FB2478E9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956FD0F-D117-4810-A479-A9B158CA1153}" type="sibTrans" cxnId="{6B0BCDEF-244C-4CCD-B8A3-E662FB2478E9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298CB07-7118-4FEB-8336-6C6842621E8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lv-LV" sz="24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Uzdevums uz FK 20.03.2024. </a:t>
          </a:r>
          <a:r>
            <a:rPr lang="lv-LV" sz="2400" b="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L.Bernānam</a:t>
          </a:r>
          <a:r>
            <a:rPr lang="lv-LV" sz="24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sagatavot informāciju par moduļu konstrukciju tipiem un to izmaksām papildu telpu nodrošināšanai izglītības iestāžu vajadzībām</a:t>
          </a:r>
        </a:p>
      </dgm:t>
    </dgm:pt>
    <dgm:pt modelId="{E9300A3F-00F7-4B88-8045-6CF790962BCC}" type="parTrans" cxnId="{1AAAF4B9-5FD4-49E4-A9EF-814E39169D62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5DD02CD-FB64-4746-B587-1B04F11BDD5F}" type="sibTrans" cxnId="{1AAAF4B9-5FD4-49E4-A9EF-814E39169D62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59D03AD-5099-440A-AD38-B3D98587549A}">
      <dgm:prSet phldrT="[Text]" custT="1"/>
      <dgm:spPr/>
      <dgm:t>
        <a:bodyPr/>
        <a:lstStyle/>
        <a:p>
          <a:r>
            <a:rPr lang="lv-LV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02.2024. lēmumprojekts </a:t>
          </a:r>
          <a:br>
            <a:rPr lang="lv-LV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</a:br>
          <a:r>
            <a:rPr lang="lv-LV" sz="24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«</a:t>
          </a:r>
          <a:r>
            <a:rPr lang="lv-LV" sz="2400" b="0" i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Par 1. klasēm 2024./2025. mācību gadā pašvaldības vispārējās izglītības iestādēs» un ziņojums</a:t>
          </a:r>
          <a:endParaRPr lang="lv-LV" sz="2400" b="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8CCFAA0-9CBB-4C43-89F5-C17E82F268F8}" type="parTrans" cxnId="{6BA6216E-18E6-480D-B014-3606EA4BB636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11C86EA-980D-4644-8F1D-6290CC4CA5DB}" type="sibTrans" cxnId="{6BA6216E-18E6-480D-B014-3606EA4BB636}">
      <dgm:prSet/>
      <dgm:spPr/>
      <dgm:t>
        <a:bodyPr/>
        <a:lstStyle/>
        <a:p>
          <a:endParaRPr lang="lv-LV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D091AA7-1520-4132-9B43-5B4723F7FDAE}" type="pres">
      <dgm:prSet presAssocID="{080B6931-13D7-4504-B5D9-D3F46A7E5432}" presName="Name0" presStyleCnt="0">
        <dgm:presLayoutVars>
          <dgm:dir/>
          <dgm:resizeHandles val="exact"/>
        </dgm:presLayoutVars>
      </dgm:prSet>
      <dgm:spPr/>
    </dgm:pt>
    <dgm:pt modelId="{E2506B5A-3F62-42F2-A228-DBB93CFC93FB}" type="pres">
      <dgm:prSet presAssocID="{080B6931-13D7-4504-B5D9-D3F46A7E5432}" presName="arrow" presStyleLbl="bgShp" presStyleIdx="0" presStyleCnt="1"/>
      <dgm:spPr/>
    </dgm:pt>
    <dgm:pt modelId="{B8D2E7DD-428E-4989-A2E3-2D1EF21CFD51}" type="pres">
      <dgm:prSet presAssocID="{080B6931-13D7-4504-B5D9-D3F46A7E5432}" presName="points" presStyleCnt="0"/>
      <dgm:spPr/>
    </dgm:pt>
    <dgm:pt modelId="{3B69B8B6-104A-4A1E-9DBD-4E95360C7543}" type="pres">
      <dgm:prSet presAssocID="{7C938891-A6A4-4D61-A52C-BC93C6807110}" presName="compositeA" presStyleCnt="0"/>
      <dgm:spPr/>
    </dgm:pt>
    <dgm:pt modelId="{A97A7691-76CA-43AC-9488-085565E14CEC}" type="pres">
      <dgm:prSet presAssocID="{7C938891-A6A4-4D61-A52C-BC93C6807110}" presName="textA" presStyleLbl="revTx" presStyleIdx="0" presStyleCnt="5" custScaleX="121514">
        <dgm:presLayoutVars>
          <dgm:bulletEnabled val="1"/>
        </dgm:presLayoutVars>
      </dgm:prSet>
      <dgm:spPr/>
    </dgm:pt>
    <dgm:pt modelId="{AF622A83-17AD-4856-80F6-B70DE6D696E1}" type="pres">
      <dgm:prSet presAssocID="{7C938891-A6A4-4D61-A52C-BC93C6807110}" presName="circleA" presStyleLbl="node1" presStyleIdx="0" presStyleCnt="5"/>
      <dgm:spPr/>
    </dgm:pt>
    <dgm:pt modelId="{356FDE40-5827-4A91-8C18-D8E07ACAB903}" type="pres">
      <dgm:prSet presAssocID="{7C938891-A6A4-4D61-A52C-BC93C6807110}" presName="spaceA" presStyleCnt="0"/>
      <dgm:spPr/>
    </dgm:pt>
    <dgm:pt modelId="{D525FE64-2393-48AA-8BC4-988913B8E6E4}" type="pres">
      <dgm:prSet presAssocID="{515B71B7-F748-4FC9-A987-1A5CBF0214E6}" presName="space" presStyleCnt="0"/>
      <dgm:spPr/>
    </dgm:pt>
    <dgm:pt modelId="{699D1BDC-25EA-43C8-A200-D0D918C5F30E}" type="pres">
      <dgm:prSet presAssocID="{5BB0BCD0-913B-4F62-A1E1-D0F98255F834}" presName="compositeB" presStyleCnt="0"/>
      <dgm:spPr/>
    </dgm:pt>
    <dgm:pt modelId="{BF86053B-3DEB-432B-9FE6-6CA4B0F9A958}" type="pres">
      <dgm:prSet presAssocID="{5BB0BCD0-913B-4F62-A1E1-D0F98255F834}" presName="textB" presStyleLbl="revTx" presStyleIdx="1" presStyleCnt="5">
        <dgm:presLayoutVars>
          <dgm:bulletEnabled val="1"/>
        </dgm:presLayoutVars>
      </dgm:prSet>
      <dgm:spPr/>
    </dgm:pt>
    <dgm:pt modelId="{3F1E5BAB-FE58-4EEB-94CF-558111969D15}" type="pres">
      <dgm:prSet presAssocID="{5BB0BCD0-913B-4F62-A1E1-D0F98255F834}" presName="circleB" presStyleLbl="node1" presStyleIdx="1" presStyleCnt="5"/>
      <dgm:spPr/>
    </dgm:pt>
    <dgm:pt modelId="{1E990240-BBB2-45AE-92AD-466B046C4738}" type="pres">
      <dgm:prSet presAssocID="{5BB0BCD0-913B-4F62-A1E1-D0F98255F834}" presName="spaceB" presStyleCnt="0"/>
      <dgm:spPr/>
    </dgm:pt>
    <dgm:pt modelId="{D6BE2C60-D780-4D57-87F1-078DEE93DB84}" type="pres">
      <dgm:prSet presAssocID="{1AA49AF1-C932-4E26-A6BE-7AB003F0B3C8}" presName="space" presStyleCnt="0"/>
      <dgm:spPr/>
    </dgm:pt>
    <dgm:pt modelId="{8D6AB573-47D9-45A2-AA8C-44189072309F}" type="pres">
      <dgm:prSet presAssocID="{EFD55AF2-2887-4ECB-92F8-6C33B4C33A58}" presName="compositeA" presStyleCnt="0"/>
      <dgm:spPr/>
    </dgm:pt>
    <dgm:pt modelId="{65870EC4-9DEB-4CE8-B6FF-D2D7CF86129A}" type="pres">
      <dgm:prSet presAssocID="{EFD55AF2-2887-4ECB-92F8-6C33B4C33A58}" presName="textA" presStyleLbl="revTx" presStyleIdx="2" presStyleCnt="5" custScaleX="118080">
        <dgm:presLayoutVars>
          <dgm:bulletEnabled val="1"/>
        </dgm:presLayoutVars>
      </dgm:prSet>
      <dgm:spPr/>
    </dgm:pt>
    <dgm:pt modelId="{581C62FC-67B6-4053-96AF-9F50260BB00E}" type="pres">
      <dgm:prSet presAssocID="{EFD55AF2-2887-4ECB-92F8-6C33B4C33A58}" presName="circleA" presStyleLbl="node1" presStyleIdx="2" presStyleCnt="5"/>
      <dgm:spPr/>
    </dgm:pt>
    <dgm:pt modelId="{746667D9-8B33-4705-8ADC-7ADB02595713}" type="pres">
      <dgm:prSet presAssocID="{EFD55AF2-2887-4ECB-92F8-6C33B4C33A58}" presName="spaceA" presStyleCnt="0"/>
      <dgm:spPr/>
    </dgm:pt>
    <dgm:pt modelId="{DB10E159-0B20-4552-97DE-75610CE9EAE9}" type="pres">
      <dgm:prSet presAssocID="{7956FD0F-D117-4810-A479-A9B158CA1153}" presName="space" presStyleCnt="0"/>
      <dgm:spPr/>
    </dgm:pt>
    <dgm:pt modelId="{0ADA33D5-4D2B-4E1E-B22F-A749D8089019}" type="pres">
      <dgm:prSet presAssocID="{559D03AD-5099-440A-AD38-B3D98587549A}" presName="compositeB" presStyleCnt="0"/>
      <dgm:spPr/>
    </dgm:pt>
    <dgm:pt modelId="{3D21D2C9-95BF-457D-9AE5-30F415B9F7E2}" type="pres">
      <dgm:prSet presAssocID="{559D03AD-5099-440A-AD38-B3D98587549A}" presName="textB" presStyleLbl="revTx" presStyleIdx="3" presStyleCnt="5" custScaleX="143666">
        <dgm:presLayoutVars>
          <dgm:bulletEnabled val="1"/>
        </dgm:presLayoutVars>
      </dgm:prSet>
      <dgm:spPr/>
    </dgm:pt>
    <dgm:pt modelId="{53DCDDE9-80B7-4937-92A7-29127E2FA006}" type="pres">
      <dgm:prSet presAssocID="{559D03AD-5099-440A-AD38-B3D98587549A}" presName="circleB" presStyleLbl="node1" presStyleIdx="3" presStyleCnt="5"/>
      <dgm:spPr/>
    </dgm:pt>
    <dgm:pt modelId="{592C3D9E-C05E-434B-88D8-856FE99DA818}" type="pres">
      <dgm:prSet presAssocID="{559D03AD-5099-440A-AD38-B3D98587549A}" presName="spaceB" presStyleCnt="0"/>
      <dgm:spPr/>
    </dgm:pt>
    <dgm:pt modelId="{B173FA2D-754C-4A53-B399-E1B5BF4B5F90}" type="pres">
      <dgm:prSet presAssocID="{E11C86EA-980D-4644-8F1D-6290CC4CA5DB}" presName="space" presStyleCnt="0"/>
      <dgm:spPr/>
    </dgm:pt>
    <dgm:pt modelId="{FB03F133-38A8-4F05-84A9-080A83F6DE3E}" type="pres">
      <dgm:prSet presAssocID="{B298CB07-7118-4FEB-8336-6C6842621E88}" presName="compositeA" presStyleCnt="0"/>
      <dgm:spPr/>
    </dgm:pt>
    <dgm:pt modelId="{47227165-50C6-4F0D-832F-BA033B520BC5}" type="pres">
      <dgm:prSet presAssocID="{B298CB07-7118-4FEB-8336-6C6842621E88}" presName="textA" presStyleLbl="revTx" presStyleIdx="4" presStyleCnt="5" custScaleX="176751">
        <dgm:presLayoutVars>
          <dgm:bulletEnabled val="1"/>
        </dgm:presLayoutVars>
      </dgm:prSet>
      <dgm:spPr/>
    </dgm:pt>
    <dgm:pt modelId="{E9EDCC44-5170-4C6D-9D40-92C5DD4A724C}" type="pres">
      <dgm:prSet presAssocID="{B298CB07-7118-4FEB-8336-6C6842621E88}" presName="circleA" presStyleLbl="node1" presStyleIdx="4" presStyleCnt="5"/>
      <dgm:spPr/>
    </dgm:pt>
    <dgm:pt modelId="{4AA46346-4512-4652-A7B0-890DD46330CA}" type="pres">
      <dgm:prSet presAssocID="{B298CB07-7118-4FEB-8336-6C6842621E88}" presName="spaceA" presStyleCnt="0"/>
      <dgm:spPr/>
    </dgm:pt>
  </dgm:ptLst>
  <dgm:cxnLst>
    <dgm:cxn modelId="{6E02105F-E104-4342-AB7F-D4039B36FB37}" type="presOf" srcId="{EFD55AF2-2887-4ECB-92F8-6C33B4C33A58}" destId="{65870EC4-9DEB-4CE8-B6FF-D2D7CF86129A}" srcOrd="0" destOrd="0" presId="urn:microsoft.com/office/officeart/2005/8/layout/hProcess11"/>
    <dgm:cxn modelId="{6BA6216E-18E6-480D-B014-3606EA4BB636}" srcId="{080B6931-13D7-4504-B5D9-D3F46A7E5432}" destId="{559D03AD-5099-440A-AD38-B3D98587549A}" srcOrd="3" destOrd="0" parTransId="{E8CCFAA0-9CBB-4C43-89F5-C17E82F268F8}" sibTransId="{E11C86EA-980D-4644-8F1D-6290CC4CA5DB}"/>
    <dgm:cxn modelId="{7AFE1C55-0B97-4789-94DB-EC0892805B61}" type="presOf" srcId="{5BB0BCD0-913B-4F62-A1E1-D0F98255F834}" destId="{BF86053B-3DEB-432B-9FE6-6CA4B0F9A958}" srcOrd="0" destOrd="0" presId="urn:microsoft.com/office/officeart/2005/8/layout/hProcess11"/>
    <dgm:cxn modelId="{8036D48F-505F-447B-9CB4-16F3E0207F55}" srcId="{080B6931-13D7-4504-B5D9-D3F46A7E5432}" destId="{5BB0BCD0-913B-4F62-A1E1-D0F98255F834}" srcOrd="1" destOrd="0" parTransId="{EB8AE4C7-FD3D-45FC-97F6-D31CC8CA1EBC}" sibTransId="{1AA49AF1-C932-4E26-A6BE-7AB003F0B3C8}"/>
    <dgm:cxn modelId="{CE594B93-F904-4264-BD15-BA633512E8C6}" type="presOf" srcId="{7C938891-A6A4-4D61-A52C-BC93C6807110}" destId="{A97A7691-76CA-43AC-9488-085565E14CEC}" srcOrd="0" destOrd="0" presId="urn:microsoft.com/office/officeart/2005/8/layout/hProcess11"/>
    <dgm:cxn modelId="{398550A3-7910-40BA-B2D9-8EFFB4B39397}" type="presOf" srcId="{080B6931-13D7-4504-B5D9-D3F46A7E5432}" destId="{4D091AA7-1520-4132-9B43-5B4723F7FDAE}" srcOrd="0" destOrd="0" presId="urn:microsoft.com/office/officeart/2005/8/layout/hProcess11"/>
    <dgm:cxn modelId="{1AAAF4B9-5FD4-49E4-A9EF-814E39169D62}" srcId="{080B6931-13D7-4504-B5D9-D3F46A7E5432}" destId="{B298CB07-7118-4FEB-8336-6C6842621E88}" srcOrd="4" destOrd="0" parTransId="{E9300A3F-00F7-4B88-8045-6CF790962BCC}" sibTransId="{15DD02CD-FB64-4746-B587-1B04F11BDD5F}"/>
    <dgm:cxn modelId="{2FEA11D7-C2F6-4093-B173-8870766F33A3}" type="presOf" srcId="{B298CB07-7118-4FEB-8336-6C6842621E88}" destId="{47227165-50C6-4F0D-832F-BA033B520BC5}" srcOrd="0" destOrd="0" presId="urn:microsoft.com/office/officeart/2005/8/layout/hProcess11"/>
    <dgm:cxn modelId="{D3FB07E1-41C8-442F-B0D6-D35C5D733A04}" type="presOf" srcId="{559D03AD-5099-440A-AD38-B3D98587549A}" destId="{3D21D2C9-95BF-457D-9AE5-30F415B9F7E2}" srcOrd="0" destOrd="0" presId="urn:microsoft.com/office/officeart/2005/8/layout/hProcess11"/>
    <dgm:cxn modelId="{6B0BCDEF-244C-4CCD-B8A3-E662FB2478E9}" srcId="{080B6931-13D7-4504-B5D9-D3F46A7E5432}" destId="{EFD55AF2-2887-4ECB-92F8-6C33B4C33A58}" srcOrd="2" destOrd="0" parTransId="{95B91764-503B-441C-9DB6-A73042707981}" sibTransId="{7956FD0F-D117-4810-A479-A9B158CA1153}"/>
    <dgm:cxn modelId="{905133F3-6B1E-4D6B-86B9-94916ED7CA7E}" srcId="{080B6931-13D7-4504-B5D9-D3F46A7E5432}" destId="{7C938891-A6A4-4D61-A52C-BC93C6807110}" srcOrd="0" destOrd="0" parTransId="{48D877F8-BD32-47F8-8A10-3EE680508D9A}" sibTransId="{515B71B7-F748-4FC9-A987-1A5CBF0214E6}"/>
    <dgm:cxn modelId="{AA3F3559-0E40-48E1-BA9B-22F96B36D718}" type="presParOf" srcId="{4D091AA7-1520-4132-9B43-5B4723F7FDAE}" destId="{E2506B5A-3F62-42F2-A228-DBB93CFC93FB}" srcOrd="0" destOrd="0" presId="urn:microsoft.com/office/officeart/2005/8/layout/hProcess11"/>
    <dgm:cxn modelId="{0D25A1EC-8A43-4BA4-B53A-9653545B4E8D}" type="presParOf" srcId="{4D091AA7-1520-4132-9B43-5B4723F7FDAE}" destId="{B8D2E7DD-428E-4989-A2E3-2D1EF21CFD51}" srcOrd="1" destOrd="0" presId="urn:microsoft.com/office/officeart/2005/8/layout/hProcess11"/>
    <dgm:cxn modelId="{E76F45EA-32C7-4899-9552-F3F378520BA6}" type="presParOf" srcId="{B8D2E7DD-428E-4989-A2E3-2D1EF21CFD51}" destId="{3B69B8B6-104A-4A1E-9DBD-4E95360C7543}" srcOrd="0" destOrd="0" presId="urn:microsoft.com/office/officeart/2005/8/layout/hProcess11"/>
    <dgm:cxn modelId="{CC1455A3-D3C0-4BCA-9F9A-D4CA1A020D1E}" type="presParOf" srcId="{3B69B8B6-104A-4A1E-9DBD-4E95360C7543}" destId="{A97A7691-76CA-43AC-9488-085565E14CEC}" srcOrd="0" destOrd="0" presId="urn:microsoft.com/office/officeart/2005/8/layout/hProcess11"/>
    <dgm:cxn modelId="{48680CF7-E7DB-4B33-951F-1871509C9D4B}" type="presParOf" srcId="{3B69B8B6-104A-4A1E-9DBD-4E95360C7543}" destId="{AF622A83-17AD-4856-80F6-B70DE6D696E1}" srcOrd="1" destOrd="0" presId="urn:microsoft.com/office/officeart/2005/8/layout/hProcess11"/>
    <dgm:cxn modelId="{E35DA8FC-F38E-44B7-BC19-9F42F8DBD92D}" type="presParOf" srcId="{3B69B8B6-104A-4A1E-9DBD-4E95360C7543}" destId="{356FDE40-5827-4A91-8C18-D8E07ACAB903}" srcOrd="2" destOrd="0" presId="urn:microsoft.com/office/officeart/2005/8/layout/hProcess11"/>
    <dgm:cxn modelId="{EE41D4D9-8690-4E8F-8A0F-B8F5762BFFC1}" type="presParOf" srcId="{B8D2E7DD-428E-4989-A2E3-2D1EF21CFD51}" destId="{D525FE64-2393-48AA-8BC4-988913B8E6E4}" srcOrd="1" destOrd="0" presId="urn:microsoft.com/office/officeart/2005/8/layout/hProcess11"/>
    <dgm:cxn modelId="{1B34CB63-64F4-4358-BDE0-98C4C2DD1091}" type="presParOf" srcId="{B8D2E7DD-428E-4989-A2E3-2D1EF21CFD51}" destId="{699D1BDC-25EA-43C8-A200-D0D918C5F30E}" srcOrd="2" destOrd="0" presId="urn:microsoft.com/office/officeart/2005/8/layout/hProcess11"/>
    <dgm:cxn modelId="{33CB8947-E1BC-40B9-92EF-3A39519134A3}" type="presParOf" srcId="{699D1BDC-25EA-43C8-A200-D0D918C5F30E}" destId="{BF86053B-3DEB-432B-9FE6-6CA4B0F9A958}" srcOrd="0" destOrd="0" presId="urn:microsoft.com/office/officeart/2005/8/layout/hProcess11"/>
    <dgm:cxn modelId="{C41B7518-7612-4370-BC3B-A0B00798336E}" type="presParOf" srcId="{699D1BDC-25EA-43C8-A200-D0D918C5F30E}" destId="{3F1E5BAB-FE58-4EEB-94CF-558111969D15}" srcOrd="1" destOrd="0" presId="urn:microsoft.com/office/officeart/2005/8/layout/hProcess11"/>
    <dgm:cxn modelId="{ABA49CC8-2FC3-4C02-9615-F717B360850B}" type="presParOf" srcId="{699D1BDC-25EA-43C8-A200-D0D918C5F30E}" destId="{1E990240-BBB2-45AE-92AD-466B046C4738}" srcOrd="2" destOrd="0" presId="urn:microsoft.com/office/officeart/2005/8/layout/hProcess11"/>
    <dgm:cxn modelId="{6F4E375B-1D3B-4D2E-8489-EC6CE342BEEB}" type="presParOf" srcId="{B8D2E7DD-428E-4989-A2E3-2D1EF21CFD51}" destId="{D6BE2C60-D780-4D57-87F1-078DEE93DB84}" srcOrd="3" destOrd="0" presId="urn:microsoft.com/office/officeart/2005/8/layout/hProcess11"/>
    <dgm:cxn modelId="{85A9936D-BF0B-4D06-8123-71FCF759E2AB}" type="presParOf" srcId="{B8D2E7DD-428E-4989-A2E3-2D1EF21CFD51}" destId="{8D6AB573-47D9-45A2-AA8C-44189072309F}" srcOrd="4" destOrd="0" presId="urn:microsoft.com/office/officeart/2005/8/layout/hProcess11"/>
    <dgm:cxn modelId="{EB9419B8-361C-48AB-BDA0-A4048E18D3B0}" type="presParOf" srcId="{8D6AB573-47D9-45A2-AA8C-44189072309F}" destId="{65870EC4-9DEB-4CE8-B6FF-D2D7CF86129A}" srcOrd="0" destOrd="0" presId="urn:microsoft.com/office/officeart/2005/8/layout/hProcess11"/>
    <dgm:cxn modelId="{D9F01B16-AFAA-43B2-91A0-5321D02FD20F}" type="presParOf" srcId="{8D6AB573-47D9-45A2-AA8C-44189072309F}" destId="{581C62FC-67B6-4053-96AF-9F50260BB00E}" srcOrd="1" destOrd="0" presId="urn:microsoft.com/office/officeart/2005/8/layout/hProcess11"/>
    <dgm:cxn modelId="{E6BCDD43-73E2-43B2-9880-8BCB4FE1D28E}" type="presParOf" srcId="{8D6AB573-47D9-45A2-AA8C-44189072309F}" destId="{746667D9-8B33-4705-8ADC-7ADB02595713}" srcOrd="2" destOrd="0" presId="urn:microsoft.com/office/officeart/2005/8/layout/hProcess11"/>
    <dgm:cxn modelId="{8BB351D8-4DFB-4319-8EE2-34B0EB8778A4}" type="presParOf" srcId="{B8D2E7DD-428E-4989-A2E3-2D1EF21CFD51}" destId="{DB10E159-0B20-4552-97DE-75610CE9EAE9}" srcOrd="5" destOrd="0" presId="urn:microsoft.com/office/officeart/2005/8/layout/hProcess11"/>
    <dgm:cxn modelId="{0886E926-BB3B-4B1C-8004-C5BD776C697B}" type="presParOf" srcId="{B8D2E7DD-428E-4989-A2E3-2D1EF21CFD51}" destId="{0ADA33D5-4D2B-4E1E-B22F-A749D8089019}" srcOrd="6" destOrd="0" presId="urn:microsoft.com/office/officeart/2005/8/layout/hProcess11"/>
    <dgm:cxn modelId="{D3BF15B4-CB04-44C3-B21C-E23372B68DEF}" type="presParOf" srcId="{0ADA33D5-4D2B-4E1E-B22F-A749D8089019}" destId="{3D21D2C9-95BF-457D-9AE5-30F415B9F7E2}" srcOrd="0" destOrd="0" presId="urn:microsoft.com/office/officeart/2005/8/layout/hProcess11"/>
    <dgm:cxn modelId="{D41B9C1E-344F-439C-87B3-0AB94124E7E9}" type="presParOf" srcId="{0ADA33D5-4D2B-4E1E-B22F-A749D8089019}" destId="{53DCDDE9-80B7-4937-92A7-29127E2FA006}" srcOrd="1" destOrd="0" presId="urn:microsoft.com/office/officeart/2005/8/layout/hProcess11"/>
    <dgm:cxn modelId="{6925A1C0-BD9C-4E01-AFD9-69C7D327E8D5}" type="presParOf" srcId="{0ADA33D5-4D2B-4E1E-B22F-A749D8089019}" destId="{592C3D9E-C05E-434B-88D8-856FE99DA818}" srcOrd="2" destOrd="0" presId="urn:microsoft.com/office/officeart/2005/8/layout/hProcess11"/>
    <dgm:cxn modelId="{3F181278-781C-4463-9403-895799E8D952}" type="presParOf" srcId="{B8D2E7DD-428E-4989-A2E3-2D1EF21CFD51}" destId="{B173FA2D-754C-4A53-B399-E1B5BF4B5F90}" srcOrd="7" destOrd="0" presId="urn:microsoft.com/office/officeart/2005/8/layout/hProcess11"/>
    <dgm:cxn modelId="{E8A1F208-B8DD-4412-9376-59F42B205C7F}" type="presParOf" srcId="{B8D2E7DD-428E-4989-A2E3-2D1EF21CFD51}" destId="{FB03F133-38A8-4F05-84A9-080A83F6DE3E}" srcOrd="8" destOrd="0" presId="urn:microsoft.com/office/officeart/2005/8/layout/hProcess11"/>
    <dgm:cxn modelId="{13CC04E2-1D33-4840-B818-DB531B8F86A1}" type="presParOf" srcId="{FB03F133-38A8-4F05-84A9-080A83F6DE3E}" destId="{47227165-50C6-4F0D-832F-BA033B520BC5}" srcOrd="0" destOrd="0" presId="urn:microsoft.com/office/officeart/2005/8/layout/hProcess11"/>
    <dgm:cxn modelId="{2EBEB4C1-999D-46B2-B1FE-8C87FA6DB66C}" type="presParOf" srcId="{FB03F133-38A8-4F05-84A9-080A83F6DE3E}" destId="{E9EDCC44-5170-4C6D-9D40-92C5DD4A724C}" srcOrd="1" destOrd="0" presId="urn:microsoft.com/office/officeart/2005/8/layout/hProcess11"/>
    <dgm:cxn modelId="{0D156B9D-22BC-43E6-A9C5-7AEE85EBA899}" type="presParOf" srcId="{FB03F133-38A8-4F05-84A9-080A83F6DE3E}" destId="{4AA46346-4512-4652-A7B0-890DD46330C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06B5A-3F62-42F2-A228-DBB93CFC93FB}">
      <dsp:nvSpPr>
        <dsp:cNvPr id="0" name=""/>
        <dsp:cNvSpPr/>
      </dsp:nvSpPr>
      <dsp:spPr>
        <a:xfrm>
          <a:off x="0" y="2438399"/>
          <a:ext cx="15544800" cy="32512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A7691-76CA-43AC-9488-085565E14CEC}">
      <dsp:nvSpPr>
        <dsp:cNvPr id="0" name=""/>
        <dsp:cNvSpPr/>
      </dsp:nvSpPr>
      <dsp:spPr>
        <a:xfrm>
          <a:off x="3985" y="0"/>
          <a:ext cx="2498564" cy="325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11.2023. </a:t>
          </a:r>
          <a:r>
            <a:rPr lang="lv-LV" sz="2400" b="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S.</a:t>
          </a:r>
          <a:r>
            <a:rPr lang="lv-LV" sz="2400" b="0" i="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Vasiļevska</a:t>
          </a:r>
          <a:r>
            <a:rPr lang="lv-LV" sz="2400" b="0" i="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informēja par vietu trūkumu ĀVS</a:t>
          </a:r>
          <a:endParaRPr lang="lv-LV" sz="2400" b="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985" y="0"/>
        <a:ext cx="2498564" cy="3251200"/>
      </dsp:txXfrm>
    </dsp:sp>
    <dsp:sp modelId="{AF622A83-17AD-4856-80F6-B70DE6D696E1}">
      <dsp:nvSpPr>
        <dsp:cNvPr id="0" name=""/>
        <dsp:cNvSpPr/>
      </dsp:nvSpPr>
      <dsp:spPr>
        <a:xfrm>
          <a:off x="846867" y="3657600"/>
          <a:ext cx="812800" cy="812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6053B-3DEB-432B-9FE6-6CA4B0F9A958}">
      <dsp:nvSpPr>
        <dsp:cNvPr id="0" name=""/>
        <dsp:cNvSpPr/>
      </dsp:nvSpPr>
      <dsp:spPr>
        <a:xfrm>
          <a:off x="2605359" y="4876799"/>
          <a:ext cx="2056194" cy="325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12.2023. ziņojums</a:t>
          </a:r>
          <a:r>
            <a:rPr lang="lv-LV" sz="2400" kern="1200" baseline="30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</a:t>
          </a:r>
          <a:r>
            <a:rPr lang="lv-LV" sz="24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IKSSK un  lēmums</a:t>
          </a:r>
          <a:r>
            <a:rPr lang="lv-LV" sz="2400" kern="1200" baseline="30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</a:t>
          </a:r>
        </a:p>
      </dsp:txBody>
      <dsp:txXfrm>
        <a:off x="2605359" y="4876799"/>
        <a:ext cx="2056194" cy="3251200"/>
      </dsp:txXfrm>
    </dsp:sp>
    <dsp:sp modelId="{3F1E5BAB-FE58-4EEB-94CF-558111969D15}">
      <dsp:nvSpPr>
        <dsp:cNvPr id="0" name=""/>
        <dsp:cNvSpPr/>
      </dsp:nvSpPr>
      <dsp:spPr>
        <a:xfrm>
          <a:off x="3227056" y="3657600"/>
          <a:ext cx="812800" cy="812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70EC4-9DEB-4CE8-B6FF-D2D7CF86129A}">
      <dsp:nvSpPr>
        <dsp:cNvPr id="0" name=""/>
        <dsp:cNvSpPr/>
      </dsp:nvSpPr>
      <dsp:spPr>
        <a:xfrm>
          <a:off x="4764363" y="0"/>
          <a:ext cx="2427954" cy="325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01.2024. administrācijas sapulce (IJN, JIN, ĀVS, CPS, </a:t>
          </a:r>
          <a:r>
            <a:rPr lang="lv-LV" sz="240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G.Porietis</a:t>
          </a:r>
          <a:r>
            <a:rPr lang="lv-LV" sz="2400" kern="1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lv-LV" sz="2400" kern="1200" dirty="0" err="1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I.Reķe</a:t>
          </a:r>
          <a:r>
            <a:rPr lang="lv-LV" sz="2400" kern="1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lv-LV" sz="2400" kern="1200" dirty="0" err="1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V.Bulāns</a:t>
          </a:r>
          <a:r>
            <a:rPr lang="lv-LV" sz="2400" kern="1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) </a:t>
          </a:r>
          <a:endParaRPr lang="lv-LV" sz="2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764363" y="0"/>
        <a:ext cx="2427954" cy="3251200"/>
      </dsp:txXfrm>
    </dsp:sp>
    <dsp:sp modelId="{581C62FC-67B6-4053-96AF-9F50260BB00E}">
      <dsp:nvSpPr>
        <dsp:cNvPr id="0" name=""/>
        <dsp:cNvSpPr/>
      </dsp:nvSpPr>
      <dsp:spPr>
        <a:xfrm>
          <a:off x="5571940" y="3657600"/>
          <a:ext cx="812800" cy="812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1D2C9-95BF-457D-9AE5-30F415B9F7E2}">
      <dsp:nvSpPr>
        <dsp:cNvPr id="0" name=""/>
        <dsp:cNvSpPr/>
      </dsp:nvSpPr>
      <dsp:spPr>
        <a:xfrm>
          <a:off x="7295127" y="4876799"/>
          <a:ext cx="2954052" cy="325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02.2024. lēmumprojekts </a:t>
          </a:r>
          <a:br>
            <a:rPr lang="lv-LV" sz="24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</a:br>
          <a:r>
            <a:rPr lang="lv-LV" sz="2400" b="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«</a:t>
          </a:r>
          <a:r>
            <a:rPr lang="lv-LV" sz="2400" b="0" i="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Par 1. klasēm 2024./2025. mācību gadā pašvaldības vispārējās izglītības iestādēs» un ziņojums</a:t>
          </a:r>
          <a:endParaRPr lang="lv-LV" sz="2400" b="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7295127" y="4876799"/>
        <a:ext cx="2954052" cy="3251200"/>
      </dsp:txXfrm>
    </dsp:sp>
    <dsp:sp modelId="{53DCDDE9-80B7-4937-92A7-29127E2FA006}">
      <dsp:nvSpPr>
        <dsp:cNvPr id="0" name=""/>
        <dsp:cNvSpPr/>
      </dsp:nvSpPr>
      <dsp:spPr>
        <a:xfrm>
          <a:off x="8365754" y="3657600"/>
          <a:ext cx="812800" cy="812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27165-50C6-4F0D-832F-BA033B520BC5}">
      <dsp:nvSpPr>
        <dsp:cNvPr id="0" name=""/>
        <dsp:cNvSpPr/>
      </dsp:nvSpPr>
      <dsp:spPr>
        <a:xfrm>
          <a:off x="10351990" y="0"/>
          <a:ext cx="3634344" cy="325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2400" b="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Uzdevums uz FK 20.03.2024. </a:t>
          </a:r>
          <a:r>
            <a:rPr lang="lv-LV" sz="2400" b="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L.Bernānam</a:t>
          </a:r>
          <a:r>
            <a:rPr lang="lv-LV" sz="2400" b="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sagatavot informāciju par moduļu konstrukciju tipiem un to izmaksām papildu telpu nodrošināšanai izglītības iestāžu vajadzībām</a:t>
          </a:r>
        </a:p>
      </dsp:txBody>
      <dsp:txXfrm>
        <a:off x="10351990" y="0"/>
        <a:ext cx="3634344" cy="3251200"/>
      </dsp:txXfrm>
    </dsp:sp>
    <dsp:sp modelId="{E9EDCC44-5170-4C6D-9D40-92C5DD4A724C}">
      <dsp:nvSpPr>
        <dsp:cNvPr id="0" name=""/>
        <dsp:cNvSpPr/>
      </dsp:nvSpPr>
      <dsp:spPr>
        <a:xfrm>
          <a:off x="11762762" y="3657600"/>
          <a:ext cx="812800" cy="812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02/15/2024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15379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340016#p8.2" TargetMode="External"/><Relationship Id="rId2" Type="http://schemas.openxmlformats.org/officeDocument/2006/relationships/hyperlink" Target="https://likumi.lv/ta/id/340016#p8.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kumi.lv/ta/id/340016#p8.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D06E-0991-2162-A412-99693045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16" y="307765"/>
            <a:ext cx="6151798" cy="599990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0ABA4C5-EB5D-5532-6F5E-3B742DD37B8D}"/>
              </a:ext>
            </a:extLst>
          </p:cNvPr>
          <p:cNvSpPr txBox="1"/>
          <p:nvPr/>
        </p:nvSpPr>
        <p:spPr>
          <a:xfrm>
            <a:off x="-4770" y="6286500"/>
            <a:ext cx="18292770" cy="292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4800" i="1" dirty="0">
                <a:solidFill>
                  <a:schemeClr val="bg1"/>
                </a:solidFill>
                <a:latin typeface="Montserrat Semi-Bold Bold"/>
              </a:rPr>
              <a:t>Ziņojums</a:t>
            </a:r>
          </a:p>
          <a:p>
            <a:pPr algn="ctr">
              <a:lnSpc>
                <a:spcPts val="7920"/>
              </a:lnSpc>
            </a:pPr>
            <a:r>
              <a:rPr lang="lv-LV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“Kārtība bērnu reģistrēšanai un uzņemšanai 1. klasē Ādažu novada pašvaldības vispārējās izglītības iestādēs”</a:t>
            </a:r>
            <a:endParaRPr lang="en-US" sz="4800" dirty="0">
              <a:solidFill>
                <a:schemeClr val="bg1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616993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EE3F-2ED2-4B46-0B33-B45FBF3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Saistošie noteikumi Nr. 3/2023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D6E6-FCB1-50EC-19CB-917746C47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Tika rīkota administrācijas sapulce (IJN, JIN, ĀVS, CPS,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G.Porietis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I.Reķe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V.Bulāns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un tika secināts:</a:t>
            </a:r>
            <a:endParaRPr lang="lv-LV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nepieciešami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grozījumi </a:t>
            </a:r>
            <a:r>
              <a:rPr lang="lv-LV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Saistošajos noteikumos, jo šobrīd jau pastāv mehānisms, kā sarindot pieteikumus un piedāvāt citu izglītības iestādi.</a:t>
            </a:r>
          </a:p>
          <a:p>
            <a:pPr algn="just"/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Visus papildinājumus, kas varētu ietekmēt rindu, nav iespējams ieviest ar šī gada uzņemšanu.</a:t>
            </a:r>
            <a:endParaRPr lang="lv-LV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6758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4B18-A97B-7624-108A-C88EA36A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Iespējamie izaicinājumi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E79E-86EC-7ECD-C25A-B60C40DA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Sabiedriskā transporta nodrošinājums Ādažu pagasts – Carnikavas pamatskola.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Jauna autobusa iegāde izglītojamo pārvadājumiem.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Pastāv risks, ka māsas un brāļi būs dažādās izglītības iestādēs.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Interešu un profesionālās ievirzes pakalpojumu ierobežota saņemšana.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Sabiedrības pretestība un negācijas.</a:t>
            </a:r>
          </a:p>
        </p:txBody>
      </p:sp>
    </p:spTree>
    <p:extLst>
      <p:ext uri="{BB962C8B-B14F-4D97-AF65-F5344CB8AC3E}">
        <p14:creationId xmlns:p14="http://schemas.microsoft.com/office/powerpoint/2010/main" val="96903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02D5-6785-4EE9-D465-34427E5D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73C8-0177-8635-E807-3657DCF8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Jauns risinājums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A2838B-A048-313C-7B85-E6D6F74E6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77605"/>
              </p:ext>
            </p:extLst>
          </p:nvPr>
        </p:nvGraphicFramePr>
        <p:xfrm>
          <a:off x="1269590" y="3665220"/>
          <a:ext cx="1618531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328">
                  <a:extLst>
                    <a:ext uri="{9D8B030D-6E8A-4147-A177-3AD203B41FA5}">
                      <a16:colId xmlns:a16="http://schemas.microsoft.com/office/drawing/2014/main" val="280281850"/>
                    </a:ext>
                  </a:extLst>
                </a:gridCol>
                <a:gridCol w="4046328">
                  <a:extLst>
                    <a:ext uri="{9D8B030D-6E8A-4147-A177-3AD203B41FA5}">
                      <a16:colId xmlns:a16="http://schemas.microsoft.com/office/drawing/2014/main" val="2316456203"/>
                    </a:ext>
                  </a:extLst>
                </a:gridCol>
                <a:gridCol w="4046328">
                  <a:extLst>
                    <a:ext uri="{9D8B030D-6E8A-4147-A177-3AD203B41FA5}">
                      <a16:colId xmlns:a16="http://schemas.microsoft.com/office/drawing/2014/main" val="1775042796"/>
                    </a:ext>
                  </a:extLst>
                </a:gridCol>
                <a:gridCol w="4046328">
                  <a:extLst>
                    <a:ext uri="{9D8B030D-6E8A-4147-A177-3AD203B41FA5}">
                      <a16:colId xmlns:a16="http://schemas.microsoft.com/office/drawing/2014/main" val="156402449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Klases lielums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Pirmo klašu skaits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776583415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137160" marR="137160" marT="68580" marB="6858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37160" marR="137160" marT="68580" marB="6858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klases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664392248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pilsēta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56496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64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klases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9953735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F93A48-1F21-35D3-28D5-34BE1335CFA5}"/>
              </a:ext>
            </a:extLst>
          </p:cNvPr>
          <p:cNvSpPr txBox="1"/>
          <p:nvPr/>
        </p:nvSpPr>
        <p:spPr>
          <a:xfrm>
            <a:off x="1269590" y="2731294"/>
            <a:ext cx="115320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no reģistra par 2017. gada dzimušajiem (14.02.2024.)</a:t>
            </a:r>
            <a:endParaRPr lang="lv-LV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7A503-4BB9-11CE-C93D-EA193F1EE3DF}"/>
              </a:ext>
            </a:extLst>
          </p:cNvPr>
          <p:cNvSpPr txBox="1"/>
          <p:nvPr/>
        </p:nvSpPr>
        <p:spPr>
          <a:xfrm>
            <a:off x="533400" y="4191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Palielinājums pret 16.11.2023 ir 4 izglītojamie.</a:t>
            </a:r>
          </a:p>
        </p:txBody>
      </p:sp>
    </p:spTree>
    <p:extLst>
      <p:ext uri="{BB962C8B-B14F-4D97-AF65-F5344CB8AC3E}">
        <p14:creationId xmlns:p14="http://schemas.microsoft.com/office/powerpoint/2010/main" val="45490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FD24-3D17-822A-1C0C-A725A184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Jaunā risinājuma iespējamie izaicinājumi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CB508-A1C7-725F-D449-32FF71059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6649700" cy="6527007"/>
          </a:xfrm>
        </p:spPr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Telpu trūkums ĀVS (Gaujas iela 30)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Risinājums - modeļu iegāde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2800" b="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Uzdevums no IKSSK uz FK 20.03.2024. </a:t>
            </a:r>
            <a:r>
              <a:rPr lang="lv-LV" sz="2800" b="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L.Bernānam</a:t>
            </a:r>
            <a:r>
              <a:rPr lang="lv-LV" sz="2800" b="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sagatavot informāciju par moduļu konstrukciju tipiem un to izmaksām papildu telpu nodrošināšanai izglītības iestāžu vajadzībām)</a:t>
            </a:r>
            <a:endParaRPr lang="lv-LV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Pārpildītas klases un ierobežota uzņemšana jauniem izglītojamajiem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Risinājums - individuāla pieeja, bet pamatā tiek uzņemti CPS</a:t>
            </a: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Pedagogu pārslodze un grūtības aizpildīt vakances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Risinājums - atbalsta mehānismi, piemēram, transporta kompensācija</a:t>
            </a:r>
          </a:p>
        </p:txBody>
      </p:sp>
    </p:spTree>
    <p:extLst>
      <p:ext uri="{BB962C8B-B14F-4D97-AF65-F5344CB8AC3E}">
        <p14:creationId xmlns:p14="http://schemas.microsoft.com/office/powerpoint/2010/main" val="289576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5618-95C2-BB5F-A8D8-1F388957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Lēmums par 1. klašu uzņemšanu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C1F7-14EF-C6D5-658C-00476D23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2024./2025. mācību gadā uzņemt: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Ādažu vidusskolā līdz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(deviņām) 1. klasēm, ne vairāk kā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skolēni klasē;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Carnikavas pamatskolā līdz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(septiņām) 1. klasēm, ne vairāk kā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skolēni klasē.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3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F7279-450D-0BA4-CABE-A7011B9AB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26" y="4570630"/>
            <a:ext cx="3698347" cy="3607030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Montserrat Semi-Bold Bold"/>
              </a:rPr>
              <a:t>PALDIES PAR UZMANĪBU!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327AB7-8AE5-CC67-E48B-7AC2A81FA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322658"/>
              </p:ext>
            </p:extLst>
          </p:nvPr>
        </p:nvGraphicFramePr>
        <p:xfrm>
          <a:off x="1752600" y="1145676"/>
          <a:ext cx="155448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052888-E2BB-E7D6-81DB-01700879E065}"/>
              </a:ext>
            </a:extLst>
          </p:cNvPr>
          <p:cNvSpPr txBox="1"/>
          <p:nvPr/>
        </p:nvSpPr>
        <p:spPr>
          <a:xfrm>
            <a:off x="609600" y="9260157"/>
            <a:ext cx="152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Ziņojums par risinājumiem 1. klašu atvēršanai ĀNP izglītības iestādēs 2024./25.m.g. (Uzdevums grozīt SN Nr. 3/2023)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Lēmums par bērnu skaitu izmaiņām Ādažu vidusskolas pirmsskolas grupās (ĀNP/1-2-3/23/498)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CD56A-4ABE-D911-BE20-6BB3BA18D907}"/>
              </a:ext>
            </a:extLst>
          </p:cNvPr>
          <p:cNvSpPr txBox="1"/>
          <p:nvPr/>
        </p:nvSpPr>
        <p:spPr>
          <a:xfrm>
            <a:off x="3733800" y="80723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Jautājuma virzība komitejās un domes sēdēs</a:t>
            </a:r>
          </a:p>
        </p:txBody>
      </p:sp>
    </p:spTree>
    <p:extLst>
      <p:ext uri="{BB962C8B-B14F-4D97-AF65-F5344CB8AC3E}">
        <p14:creationId xmlns:p14="http://schemas.microsoft.com/office/powerpoint/2010/main" val="332866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CDB21A-D0F0-19D9-E7A0-C1F4A13F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CF5CA-9EFF-2414-EE37-E824AB5A1695}"/>
              </a:ext>
            </a:extLst>
          </p:cNvPr>
          <p:cNvSpPr txBox="1"/>
          <p:nvPr/>
        </p:nvSpPr>
        <p:spPr>
          <a:xfrm>
            <a:off x="952500" y="2612038"/>
            <a:ext cx="163830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ĀNP/1-2-3/23/42 - Par 1. klasēm 2023./2024. mācību gadā pašvaldības vispārējās izglītības iestādēs</a:t>
            </a:r>
          </a:p>
          <a:p>
            <a:pPr algn="just"/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NOLEMJ: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Carnikavas pamatskolā 2023./2024. mācību gadā uzņemt līdz četrām 1. klasēm, ne vairāk kā 24 skolēni klasē.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Ādažu vidusskolā 2023./2024. mācību gadā uzņemt līdz desmit 1. klasēm, ne vairāk kā 25 skolēni klasē.</a:t>
            </a:r>
          </a:p>
          <a:p>
            <a:pPr algn="just"/>
            <a:endParaRPr lang="lv-LV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Ādažu vidusskolā šobrīd ir desmit 1. klases, kur izglītojamo skaits klasē ir vidēji 24 izglītojamie.</a:t>
            </a:r>
          </a:p>
          <a:p>
            <a:pPr algn="just"/>
            <a:r>
              <a:rPr lang="lv-LV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Carn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ikavas pamatskolā  šobrīd ir četras 1. klases, kur izglītojamo skaits klasē ir vidēji 19,5 izglītojamie.</a:t>
            </a:r>
            <a:endParaRPr lang="lv-LV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A8CB2-10A6-7036-BD36-5C788CB3B162}"/>
              </a:ext>
            </a:extLst>
          </p:cNvPr>
          <p:cNvSpPr txBox="1"/>
          <p:nvPr/>
        </p:nvSpPr>
        <p:spPr>
          <a:xfrm>
            <a:off x="1295400" y="650065"/>
            <a:ext cx="1493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Lēmums un rezultāts 2023./2024. mācību gadā</a:t>
            </a:r>
          </a:p>
        </p:txBody>
      </p:sp>
    </p:spTree>
    <p:extLst>
      <p:ext uri="{BB962C8B-B14F-4D97-AF65-F5344CB8AC3E}">
        <p14:creationId xmlns:p14="http://schemas.microsoft.com/office/powerpoint/2010/main" val="77062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46B3-DDE0-CCC5-BDED-7F327B42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no reģistra par 2017. gada dzimušajiem (16.11.2023.)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0C413-BBF0-DAF4-DCA8-CD40B5F9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377759"/>
              </p:ext>
            </p:extLst>
          </p:nvPr>
        </p:nvGraphicFramePr>
        <p:xfrm>
          <a:off x="1257300" y="2738440"/>
          <a:ext cx="1618531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328">
                  <a:extLst>
                    <a:ext uri="{9D8B030D-6E8A-4147-A177-3AD203B41FA5}">
                      <a16:colId xmlns:a16="http://schemas.microsoft.com/office/drawing/2014/main" val="280281850"/>
                    </a:ext>
                  </a:extLst>
                </a:gridCol>
                <a:gridCol w="4046328">
                  <a:extLst>
                    <a:ext uri="{9D8B030D-6E8A-4147-A177-3AD203B41FA5}">
                      <a16:colId xmlns:a16="http://schemas.microsoft.com/office/drawing/2014/main" val="2316456203"/>
                    </a:ext>
                  </a:extLst>
                </a:gridCol>
                <a:gridCol w="4046328">
                  <a:extLst>
                    <a:ext uri="{9D8B030D-6E8A-4147-A177-3AD203B41FA5}">
                      <a16:colId xmlns:a16="http://schemas.microsoft.com/office/drawing/2014/main" val="1775042796"/>
                    </a:ext>
                  </a:extLst>
                </a:gridCol>
                <a:gridCol w="4046328">
                  <a:extLst>
                    <a:ext uri="{9D8B030D-6E8A-4147-A177-3AD203B41FA5}">
                      <a16:colId xmlns:a16="http://schemas.microsoft.com/office/drawing/2014/main" val="156402449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Klases lielums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Pirmo klašu skaits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776583415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137160" marR="137160" marT="68580" marB="6858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37160" marR="137160" marT="68580" marB="6858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664392248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pilsēta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56496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137160" marR="137160" marT="68580" marB="68580" anchor="ctr"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6436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5,75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995373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4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F1077A-0AB2-7685-C8E3-1465EC67D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177396"/>
            <a:ext cx="12721154" cy="101265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F7B8F-725D-AC2C-FAE8-15D6DF53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6845691" cy="1988345"/>
          </a:xfrm>
        </p:spPr>
        <p:txBody>
          <a:bodyPr>
            <a:noAutofit/>
          </a:bodyPr>
          <a:lstStyle/>
          <a:p>
            <a:r>
              <a:rPr lang="lv-LV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 gada dzimušo izvietojums Ādažu novadā teritorijā</a:t>
            </a:r>
            <a:endParaRPr lang="lv-LV" sz="5400" b="1" dirty="0"/>
          </a:p>
        </p:txBody>
      </p:sp>
    </p:spTree>
    <p:extLst>
      <p:ext uri="{BB962C8B-B14F-4D97-AF65-F5344CB8AC3E}">
        <p14:creationId xmlns:p14="http://schemas.microsoft.com/office/powerpoint/2010/main" val="362038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534B-2C6E-1951-D76E-D032268E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6706235" cy="1988345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par 1. klases izglītojamiem (2016. gada dzim.), kas mācās Rīgas pašvaldības skolās 2023./2024.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4343CD-DFA1-CA5E-40CE-394959990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12328"/>
              </p:ext>
            </p:extLst>
          </p:nvPr>
        </p:nvGraphicFramePr>
        <p:xfrm>
          <a:off x="1524000" y="3063836"/>
          <a:ext cx="6179576" cy="5326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376">
                  <a:extLst>
                    <a:ext uri="{9D8B030D-6E8A-4147-A177-3AD203B41FA5}">
                      <a16:colId xmlns:a16="http://schemas.microsoft.com/office/drawing/2014/main" val="640412035"/>
                    </a:ext>
                  </a:extLst>
                </a:gridCol>
                <a:gridCol w="1981738">
                  <a:extLst>
                    <a:ext uri="{9D8B030D-6E8A-4147-A177-3AD203B41FA5}">
                      <a16:colId xmlns:a16="http://schemas.microsoft.com/office/drawing/2014/main" val="3891891538"/>
                    </a:ext>
                  </a:extLst>
                </a:gridCol>
                <a:gridCol w="3047462">
                  <a:extLst>
                    <a:ext uri="{9D8B030D-6E8A-4147-A177-3AD203B41FA5}">
                      <a16:colId xmlns:a16="http://schemas.microsoft.com/office/drawing/2014/main" val="169005113"/>
                    </a:ext>
                  </a:extLst>
                </a:gridCol>
              </a:tblGrid>
              <a:tr h="1024571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Apdzīvotā vieta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278453667"/>
                  </a:ext>
                </a:extLst>
              </a:tr>
              <a:tr h="482818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528594"/>
                  </a:ext>
                </a:extLst>
              </a:tr>
              <a:tr h="482818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Gauja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78667"/>
                  </a:ext>
                </a:extLst>
              </a:tr>
              <a:tr h="53951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Garciems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58559"/>
                  </a:ext>
                </a:extLst>
              </a:tr>
              <a:tr h="482818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Garupe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38569"/>
                  </a:ext>
                </a:extLst>
              </a:tr>
              <a:tr h="541341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Kalngale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 marL="137160" marR="137160" marT="68580" marB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58873"/>
                  </a:ext>
                </a:extLst>
              </a:tr>
              <a:tr h="482818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Stapriņi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24264"/>
                  </a:ext>
                </a:extLst>
              </a:tr>
              <a:tr h="482818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pilsēta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45395"/>
                  </a:ext>
                </a:extLst>
              </a:tr>
              <a:tr h="706332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Alderi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584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6B179B-711B-63BE-571D-9200475500DA}"/>
              </a:ext>
            </a:extLst>
          </p:cNvPr>
          <p:cNvSpPr txBox="1"/>
          <p:nvPr/>
        </p:nvSpPr>
        <p:spPr>
          <a:xfrm>
            <a:off x="1181100" y="8815982"/>
            <a:ext cx="159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iegūti no Rīgas vispārējās izglītības iestādēs reģistrēto audzēkņu saraksta, par kuriem pieprasa līdzfinansējumu Ādažu novada pašvaldībai.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C3974-3A5D-9217-4D7C-F3B3FE8F85D7}"/>
              </a:ext>
            </a:extLst>
          </p:cNvPr>
          <p:cNvSpPr txBox="1"/>
          <p:nvPr/>
        </p:nvSpPr>
        <p:spPr>
          <a:xfrm>
            <a:off x="9054281" y="4305300"/>
            <a:ext cx="8052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2023./2024. gadā 13,8 % izglītojamie no Carnikavas pagasta un 1,5 % izglītojamie no Ādažu pagasta izvēlas izglītības iestādi Rīgā.  </a:t>
            </a:r>
          </a:p>
        </p:txBody>
      </p:sp>
    </p:spTree>
    <p:extLst>
      <p:ext uri="{BB962C8B-B14F-4D97-AF65-F5344CB8AC3E}">
        <p14:creationId xmlns:p14="http://schemas.microsoft.com/office/powerpoint/2010/main" val="65801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9698-B0B6-8218-5E40-EB028F2A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06.12.2023. uzdotais uzdevums IKSSK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3050-A511-99A5-D27F-C4C4DA16C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Uzdot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pašvaldības Centrālās pārvaldes Izglītības un jaunatnes nodaļas vadītājai Ligitai </a:t>
            </a:r>
            <a:r>
              <a:rPr lang="lv-LV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Anspokai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sagatavot:</a:t>
            </a:r>
          </a:p>
          <a:p>
            <a:pPr marL="0" indent="0" algn="just">
              <a:buNone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grozījumus šā gada 22. februāra saistošajos noteikumos Nr. 3/2023 “Kārtība bērnu reģistrēšanai un uzņemšanai 1. klasē Ādažu novada pašvaldības vispārējās izglītības iestādēs”, paredzot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Ādažu vidusskolā uzņemt 8 pirmās klases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savukārt </a:t>
            </a:r>
            <a:r>
              <a:rPr lang="lv-LV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Carnikavas pamatskolā 7 pirmās klases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virzīt jautājumu izskatīšanai uz tuvāko iespējamo Izglītības, kultūras, sporta un sociālās komitejas sēdi.</a:t>
            </a:r>
          </a:p>
          <a:p>
            <a:pPr marL="0" indent="0" algn="just">
              <a:buNone/>
            </a:pPr>
            <a:endParaRPr lang="lv-LV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510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E738-D369-00A4-67A6-812C36B0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Saistošie noteikumi Nr. 3/2023</a:t>
            </a:r>
            <a:endParaRPr lang="lv-LV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D9820-7A10-204A-8DCA-72075727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536033"/>
            <a:ext cx="15773400" cy="727160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Bērnu uzņemšana iestādēs notiek šādā prioritārā secībā:</a:t>
            </a:r>
          </a:p>
          <a:p>
            <a:pPr marL="0" indent="0" algn="just"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8.1. bērni, kuru deklarētā dzīvesvieta kopā ar vismaz vienu no vecākiem ir tajā Ādažu novada administratīvās teritorijas daļā, kurā atrodas vecāka izvēlētā prioritārā iestāde:</a:t>
            </a:r>
          </a:p>
          <a:p>
            <a:pPr marL="0" indent="0" algn="just"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8.1.1. Ādažu vidusskolā, ja dzīvesvieta ir Ādažu pilsētā vai Ādažu pagastā;</a:t>
            </a:r>
          </a:p>
          <a:p>
            <a:pPr marL="0" indent="0" algn="just"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8.1.2. Carnikavas pamatskolā, ja dzīvesvieta ir Carnikavas pagastā;</a:t>
            </a:r>
          </a:p>
          <a:p>
            <a:pPr marL="0" indent="0" algn="just"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8.2. Ādažu novada administratīvajā teritorijā </a:t>
            </a:r>
            <a:r>
              <a:rPr lang="lv-LV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deklarētie bērni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kuru </a:t>
            </a:r>
            <a:r>
              <a:rPr lang="lv-LV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brāļi un māsas 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apgūst pamatizglītības programmu konkrētā iestādē (izņemot, ja brālis vai māsa ir kārtējā gada absolvents), un kuru vismaz viena vecāka deklarētā dzīvesvieta ir Ādažu novada administratīvajā teritorijā;</a:t>
            </a:r>
          </a:p>
          <a:p>
            <a:pPr marL="0" indent="0" algn="just"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8.3. Ādažu novada administratīvajā teritorijā deklarētie bērni, kuru vismaz viena </a:t>
            </a:r>
            <a:r>
              <a:rPr lang="lv-LV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vecāka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deklarētā dzīvesvieta 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 Ādažu novada administratīvajā teritorijā;</a:t>
            </a:r>
          </a:p>
          <a:p>
            <a:pPr marL="0" indent="0" algn="just"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8.4. cita novada administratīvajā teritorijā deklarētie bērni iesniegumu reģistrācijas secībā, kuru brāļi un māsas apgūst pamatizglītības programmu konkrētā iestādē (izņemot kārtējā gada absolventus) pēc tam, kad bērni ir uzņemti </a:t>
            </a:r>
            <a:r>
              <a:rPr lang="lv-LV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8.1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 </a:t>
            </a:r>
            <a:r>
              <a:rPr lang="lv-LV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8.2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un </a:t>
            </a:r>
            <a:r>
              <a:rPr lang="lv-LV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8.3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punkta gadījumā;</a:t>
            </a:r>
          </a:p>
          <a:p>
            <a:pPr marL="0" indent="0" algn="just"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8.5. cita novada administratīvajā teritorijā deklarētie bērni iesniegumu reģistrācijas secībā pēc tam, kad ir uzņemti 8.1., 8.2., 8.3. un 8.4. punktā noteiktie bērni.</a:t>
            </a:r>
          </a:p>
        </p:txBody>
      </p:sp>
    </p:spTree>
    <p:extLst>
      <p:ext uri="{BB962C8B-B14F-4D97-AF65-F5344CB8AC3E}">
        <p14:creationId xmlns:p14="http://schemas.microsoft.com/office/powerpoint/2010/main" val="44744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710F-BD48-B57D-F413-4981CACB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Saistošie noteikumi Nr. 3/2023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32E6B-F487-3ECC-9D4B-A7C3EF3D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Bērnus uz vietu 1. klasē reģistrē iesniegumu iesniegšanas secībā katras iestādes reģistrā (turpmāk – reģistrs). Iesniegumus, kas iesniegti 8.4. un 8.5. punkta gadījumā, reģistrē atsevišķi.</a:t>
            </a:r>
          </a:p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	Par atteikumu uzņemt iestādē Ādažu novada administratīvajā teritorijā deklarēto bērnu, iestādes direktors rakstiski informē pašvaldības Izglītības un jaunatnes nodaļu, 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konsultējas ar bērna vecāku un koordinē vietas piešķiršanu tajā iestādē, kur ir brīva vieta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5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23338</TotalTime>
  <Words>1067</Words>
  <Application>Microsoft Office PowerPoint</Application>
  <PresentationFormat>Custom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Montserrat Semi-Bold Bold</vt:lpstr>
      <vt:lpstr>Calibri</vt:lpstr>
      <vt:lpstr>Montserrat Classic Bold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Dati no reģistra par 2017. gada dzimušajiem (16.11.2023.)</vt:lpstr>
      <vt:lpstr>2017. gada dzimušo izvietojums Ādažu novadā teritorijā</vt:lpstr>
      <vt:lpstr>Dati par 1. klases izglītojamiem (2016. gada dzim.), kas mācās Rīgas pašvaldības skolās 2023./2024. m.g.</vt:lpstr>
      <vt:lpstr>06.12.2023. uzdotais uzdevums IKSSK</vt:lpstr>
      <vt:lpstr>Saistošie noteikumi Nr. 3/2023</vt:lpstr>
      <vt:lpstr>Saistošie noteikumi Nr. 3/2023</vt:lpstr>
      <vt:lpstr>Saistošie noteikumi Nr. 3/2023</vt:lpstr>
      <vt:lpstr>Iespējamie izaicinājumi</vt:lpstr>
      <vt:lpstr>Jauns risinājums</vt:lpstr>
      <vt:lpstr>Jaunā risinājuma iespējamie izaicinājumi</vt:lpstr>
      <vt:lpstr>Lēmums par 1. klašu uzņemšanu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Ligita Anspoka</dc:creator>
  <cp:lastModifiedBy>Ligita Anspoka</cp:lastModifiedBy>
  <cp:revision>44</cp:revision>
  <dcterms:created xsi:type="dcterms:W3CDTF">2006-08-16T00:00:00Z</dcterms:created>
  <dcterms:modified xsi:type="dcterms:W3CDTF">2024-02-15T11:05:44Z</dcterms:modified>
  <dc:identifier>DAFY3VwOX4w</dc:identifier>
</cp:coreProperties>
</file>