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2">
  <p:sldMasterIdLst>
    <p:sldMasterId id="2147483685" r:id="rId4"/>
    <p:sldMasterId id="2147483697" r:id="rId5"/>
  </p:sldMasterIdLst>
  <p:notesMasterIdLst>
    <p:notesMasterId r:id="rId16"/>
  </p:notesMasterIdLst>
  <p:sldIdLst>
    <p:sldId id="445" r:id="rId6"/>
    <p:sldId id="444" r:id="rId7"/>
    <p:sldId id="442" r:id="rId8"/>
    <p:sldId id="446" r:id="rId9"/>
    <p:sldId id="447" r:id="rId10"/>
    <p:sldId id="436" r:id="rId11"/>
    <p:sldId id="448" r:id="rId12"/>
    <p:sldId id="450" r:id="rId13"/>
    <p:sldId id="449" r:id="rId14"/>
    <p:sldId id="441" r:id="rId1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C847"/>
    <a:srgbClr val="77A4BE"/>
    <a:srgbClr val="993300"/>
    <a:srgbClr val="F3DEA0"/>
    <a:srgbClr val="595959"/>
    <a:srgbClr val="AA4839"/>
    <a:srgbClr val="66FF33"/>
    <a:srgbClr val="990000"/>
    <a:srgbClr val="FF00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13" autoAdjust="0"/>
    <p:restoredTop sz="94660"/>
  </p:normalViewPr>
  <p:slideViewPr>
    <p:cSldViewPr snapToGrid="0">
      <p:cViewPr varScale="1">
        <p:scale>
          <a:sx n="82" d="100"/>
          <a:sy n="82" d="100"/>
        </p:scale>
        <p:origin x="749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ura%20Krope\Downloads\Atskaite%20par%202023%20gadu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ura%20Krope\Downloads\Atskaite%20par%202023%20gadu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ura%20Krope\Downloads\Atskaite%20par%202023%20gadu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ura%20Krope\Downloads\Atskaite%20par%202023%20gadu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image" Target="../media/image2.png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ura%20Krope\Downloads\Atskaite%20par%202023%20gadu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400" b="1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anose="00000500000000000000" pitchFamily="2" charset="-70"/>
              </a:rPr>
              <a:t>Iesniegumi kopā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77A4BE"/>
            </a:solidFill>
            <a:ln w="9525" cap="flat" cmpd="sng" algn="ctr">
              <a:noFill/>
              <a:round/>
            </a:ln>
            <a:effectLst/>
            <a:scene3d>
              <a:camera prst="orthographicFront"/>
              <a:lightRig rig="threePt" dir="t"/>
            </a:scene3d>
            <a:sp3d>
              <a:bevelT w="152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Montserrat" panose="00000500000000000000" pitchFamily="2" charset="-70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Sheet1!$F$319:$F$321</c:f>
              <c:strCache>
                <c:ptCount val="3"/>
                <c:pt idx="0">
                  <c:v>Saņemti iesniegumi</c:v>
                </c:pt>
                <c:pt idx="1">
                  <c:v>Koku skaits iesniegumos</c:v>
                </c:pt>
                <c:pt idx="2">
                  <c:v>Iesniegumi kam atteiktas atļaujas</c:v>
                </c:pt>
              </c:strCache>
            </c:strRef>
          </c:cat>
          <c:val>
            <c:numRef>
              <c:f>Sheet1!$G$319:$G$321</c:f>
              <c:numCache>
                <c:formatCode>General</c:formatCode>
                <c:ptCount val="3"/>
                <c:pt idx="0">
                  <c:v>187</c:v>
                </c:pt>
                <c:pt idx="1">
                  <c:v>403</c:v>
                </c:pt>
                <c:pt idx="2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C8-4671-BB67-F3640B8EBA2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1154682480"/>
        <c:axId val="1233307984"/>
        <c:axId val="0"/>
      </c:bar3DChart>
      <c:catAx>
        <c:axId val="1154682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Montserrat" panose="00000500000000000000" pitchFamily="2" charset="-70"/>
                <a:ea typeface="+mn-ea"/>
                <a:cs typeface="+mn-cs"/>
              </a:defRPr>
            </a:pPr>
            <a:endParaRPr lang="lv-LV"/>
          </a:p>
        </c:txPr>
        <c:crossAx val="1233307984"/>
        <c:crosses val="autoZero"/>
        <c:auto val="1"/>
        <c:lblAlgn val="ctr"/>
        <c:lblOffset val="100"/>
        <c:noMultiLvlLbl val="0"/>
      </c:catAx>
      <c:valAx>
        <c:axId val="12333079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54682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400" b="1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anose="00000500000000000000" pitchFamily="2" charset="-70"/>
              </a:rPr>
              <a:t>Iesniegumi Ādažu un Carnikavas pagastā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Sheet1!$R$62</c:f>
              <c:strCache>
                <c:ptCount val="1"/>
                <c:pt idx="0">
                  <c:v>Ādažu pagastā</c:v>
                </c:pt>
              </c:strCache>
            </c:strRef>
          </c:tx>
          <c:spPr>
            <a:solidFill>
              <a:srgbClr val="595959"/>
            </a:solidFill>
            <a:ln w="9525" cap="flat" cmpd="sng" algn="ctr">
              <a:solidFill>
                <a:schemeClr val="bg1"/>
              </a:solidFill>
              <a:round/>
            </a:ln>
            <a:effectLst/>
            <a:scene3d>
              <a:camera prst="orthographicFront"/>
              <a:lightRig rig="threePt" dir="t"/>
            </a:scene3d>
            <a:sp3d contourW="9525">
              <a:bevelT w="152400"/>
              <a:contourClr>
                <a:schemeClr val="bg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Montserrat" panose="00000500000000000000" pitchFamily="2" charset="-70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Sheet1!$S$61:$U$61</c:f>
              <c:strCache>
                <c:ptCount val="3"/>
                <c:pt idx="0">
                  <c:v>Saņemti iesniegumi</c:v>
                </c:pt>
                <c:pt idx="1">
                  <c:v>Koku skaits iesniegumā</c:v>
                </c:pt>
                <c:pt idx="2">
                  <c:v>Iesniegumi kam atteiktas atļaujas</c:v>
                </c:pt>
              </c:strCache>
            </c:strRef>
          </c:cat>
          <c:val>
            <c:numRef>
              <c:f>Sheet1!$S$62:$U$62</c:f>
              <c:numCache>
                <c:formatCode>General</c:formatCode>
                <c:ptCount val="3"/>
                <c:pt idx="0">
                  <c:v>60</c:v>
                </c:pt>
                <c:pt idx="1">
                  <c:v>155</c:v>
                </c:pt>
                <c:pt idx="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1B-401C-890A-F13BBA93B478}"/>
            </c:ext>
          </c:extLst>
        </c:ser>
        <c:ser>
          <c:idx val="1"/>
          <c:order val="1"/>
          <c:tx>
            <c:strRef>
              <c:f>Sheet1!$R$63</c:f>
              <c:strCache>
                <c:ptCount val="1"/>
                <c:pt idx="0">
                  <c:v>Carnikavas pagastā</c:v>
                </c:pt>
              </c:strCache>
            </c:strRef>
          </c:tx>
          <c:spPr>
            <a:solidFill>
              <a:srgbClr val="993300"/>
            </a:solidFill>
            <a:ln w="9525" cap="flat" cmpd="sng" algn="ctr">
              <a:noFill/>
              <a:round/>
            </a:ln>
            <a:effectLst/>
            <a:scene3d>
              <a:camera prst="orthographicFront"/>
              <a:lightRig rig="threePt" dir="t"/>
            </a:scene3d>
            <a:sp3d>
              <a:bevelT w="152400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Montserrat" panose="00000500000000000000" pitchFamily="2" charset="-70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Sheet1!$S$61:$U$61</c:f>
              <c:strCache>
                <c:ptCount val="3"/>
                <c:pt idx="0">
                  <c:v>Saņemti iesniegumi</c:v>
                </c:pt>
                <c:pt idx="1">
                  <c:v>Koku skaits iesniegumā</c:v>
                </c:pt>
                <c:pt idx="2">
                  <c:v>Iesniegumi kam atteiktas atļaujas</c:v>
                </c:pt>
              </c:strCache>
            </c:strRef>
          </c:cat>
          <c:val>
            <c:numRef>
              <c:f>Sheet1!$S$63:$U$63</c:f>
              <c:numCache>
                <c:formatCode>General</c:formatCode>
                <c:ptCount val="3"/>
                <c:pt idx="0">
                  <c:v>127</c:v>
                </c:pt>
                <c:pt idx="1">
                  <c:v>276</c:v>
                </c:pt>
                <c:pt idx="2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1B-401C-890A-F13BBA93B47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328875088"/>
        <c:axId val="318139056"/>
        <c:axId val="0"/>
      </c:bar3DChart>
      <c:catAx>
        <c:axId val="328875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Montserrat" panose="00000500000000000000" pitchFamily="2" charset="-70"/>
                <a:ea typeface="+mn-ea"/>
                <a:cs typeface="+mn-cs"/>
              </a:defRPr>
            </a:pPr>
            <a:endParaRPr lang="lv-LV"/>
          </a:p>
        </c:txPr>
        <c:crossAx val="318139056"/>
        <c:crosses val="autoZero"/>
        <c:auto val="1"/>
        <c:lblAlgn val="ctr"/>
        <c:lblOffset val="100"/>
        <c:noMultiLvlLbl val="0"/>
      </c:catAx>
      <c:valAx>
        <c:axId val="3181390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28875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Montserrat" panose="00000500000000000000" pitchFamily="2" charset="-70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Montserrat" panose="00000500000000000000" pitchFamily="2" charset="-70"/>
                <a:ea typeface="+mn-ea"/>
                <a:cs typeface="+mn-cs"/>
              </a:defRPr>
            </a:pPr>
            <a:r>
              <a:rPr lang="lv-LV" sz="1400" dirty="0">
                <a:solidFill>
                  <a:srgbClr val="595959"/>
                </a:solidFill>
                <a:latin typeface="Montserrat" panose="00000500000000000000" pitchFamily="2" charset="-70"/>
              </a:rPr>
              <a:t>Koku skaits izsniegtās/neizsniegtās atļaujas kopā</a:t>
            </a:r>
          </a:p>
        </c:rich>
      </c:tx>
      <c:layout>
        <c:manualLayout>
          <c:xMode val="edge"/>
          <c:yMode val="edge"/>
          <c:x val="0.1238888169818475"/>
          <c:y val="1.70219290697555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Montserrat" panose="00000500000000000000" pitchFamily="2" charset="-70"/>
              <a:ea typeface="+mn-ea"/>
              <a:cs typeface="+mn-cs"/>
            </a:defRPr>
          </a:pPr>
          <a:endParaRPr lang="lv-LV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6303585214930149E-2"/>
          <c:y val="0.18768378992312518"/>
          <c:w val="0.94966652723177791"/>
          <c:h val="0.48820742198997336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595959"/>
            </a:solidFill>
            <a:ln w="9525" cap="flat" cmpd="sng" algn="ctr">
              <a:noFill/>
              <a:round/>
            </a:ln>
            <a:effectLst/>
            <a:scene3d>
              <a:camera prst="orthographicFront"/>
              <a:lightRig rig="threePt" dir="t"/>
            </a:scene3d>
            <a:sp3d>
              <a:bevelT w="152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Montserrat" panose="00000500000000000000" pitchFamily="2" charset="-70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Sheet1!$R$66:$R$68</c:f>
              <c:strCache>
                <c:ptCount val="3"/>
                <c:pt idx="0">
                  <c:v>Atzīti bīstami koki, saņemta atļauja</c:v>
                </c:pt>
                <c:pt idx="1">
                  <c:v>Dzīvs koks, ciršanas atļauja saņemta samaksājot kompensāciju</c:v>
                </c:pt>
                <c:pt idx="2">
                  <c:v>Ciršanas atļauja nav izsniegta (23 iesniegumos par dzīvu ainavisku koku)</c:v>
                </c:pt>
              </c:strCache>
            </c:strRef>
          </c:cat>
          <c:val>
            <c:numRef>
              <c:f>Sheet1!$S$66:$S$68</c:f>
              <c:numCache>
                <c:formatCode>General</c:formatCode>
                <c:ptCount val="3"/>
                <c:pt idx="0">
                  <c:v>99</c:v>
                </c:pt>
                <c:pt idx="1">
                  <c:v>30</c:v>
                </c:pt>
                <c:pt idx="2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88-4265-A820-7B31337C88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320005856"/>
        <c:axId val="318140544"/>
        <c:axId val="0"/>
      </c:bar3DChart>
      <c:catAx>
        <c:axId val="320005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318140544"/>
        <c:crosses val="autoZero"/>
        <c:auto val="1"/>
        <c:lblAlgn val="ctr"/>
        <c:lblOffset val="100"/>
        <c:noMultiLvlLbl val="0"/>
      </c:catAx>
      <c:valAx>
        <c:axId val="3181405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20005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400" b="1" i="0" u="none" strike="noStrike" kern="1200" spc="0" baseline="0" dirty="0">
                <a:solidFill>
                  <a:srgbClr val="595959"/>
                </a:solidFill>
                <a:latin typeface="Montserrat" panose="00000500000000000000" pitchFamily="2" charset="-70"/>
              </a:rPr>
              <a:t>Koku skaits izsniegtās/neizsniegtās atļaujas Ādažu un Carnikavas pagastā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Sheet1!$R$71</c:f>
              <c:strCache>
                <c:ptCount val="1"/>
                <c:pt idx="0">
                  <c:v>Ādažu pagastā</c:v>
                </c:pt>
              </c:strCache>
            </c:strRef>
          </c:tx>
          <c:spPr>
            <a:solidFill>
              <a:srgbClr val="595959"/>
            </a:solidFill>
            <a:ln w="9525" cap="flat" cmpd="sng" algn="ctr">
              <a:noFill/>
              <a:round/>
            </a:ln>
            <a:effectLst/>
            <a:scene3d>
              <a:camera prst="orthographicFront"/>
              <a:lightRig rig="threePt" dir="t"/>
            </a:scene3d>
            <a:sp3d>
              <a:bevelT w="152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Montserrat" panose="00000500000000000000" pitchFamily="2" charset="-70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Sheet1!$S$70:$U$70</c:f>
              <c:strCache>
                <c:ptCount val="3"/>
                <c:pt idx="0">
                  <c:v>Atzīti bīstami koki, saņemta atļauja</c:v>
                </c:pt>
                <c:pt idx="1">
                  <c:v>Dzīvs koks, ciršanas atļauja saņemta samaksājot kompensāciju</c:v>
                </c:pt>
                <c:pt idx="2">
                  <c:v>Ciršanas atļauja nav izsniegta (23 iesniegumos par dzīvu ainavisku koku)</c:v>
                </c:pt>
              </c:strCache>
            </c:strRef>
          </c:cat>
          <c:val>
            <c:numRef>
              <c:f>Sheet1!$S$71:$U$71</c:f>
              <c:numCache>
                <c:formatCode>General</c:formatCode>
                <c:ptCount val="3"/>
                <c:pt idx="0">
                  <c:v>34</c:v>
                </c:pt>
                <c:pt idx="1">
                  <c:v>8</c:v>
                </c:pt>
                <c:pt idx="2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0F-4531-909F-9A950D7692AE}"/>
            </c:ext>
          </c:extLst>
        </c:ser>
        <c:ser>
          <c:idx val="1"/>
          <c:order val="1"/>
          <c:tx>
            <c:strRef>
              <c:f>Sheet1!$R$72</c:f>
              <c:strCache>
                <c:ptCount val="1"/>
                <c:pt idx="0">
                  <c:v>Carnikavas pagastā</c:v>
                </c:pt>
              </c:strCache>
            </c:strRef>
          </c:tx>
          <c:spPr>
            <a:solidFill>
              <a:srgbClr val="993300"/>
            </a:solidFill>
            <a:ln w="9525" cap="flat" cmpd="sng" algn="ctr">
              <a:noFill/>
              <a:round/>
            </a:ln>
            <a:effectLst/>
            <a:scene3d>
              <a:camera prst="orthographicFront"/>
              <a:lightRig rig="threePt" dir="t"/>
            </a:scene3d>
            <a:sp3d>
              <a:bevelT w="152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Montserrat" panose="00000500000000000000" pitchFamily="2" charset="-70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Sheet1!$S$70:$U$70</c:f>
              <c:strCache>
                <c:ptCount val="3"/>
                <c:pt idx="0">
                  <c:v>Atzīti bīstami koki, saņemta atļauja</c:v>
                </c:pt>
                <c:pt idx="1">
                  <c:v>Dzīvs koks, ciršanas atļauja saņemta samaksājot kompensāciju</c:v>
                </c:pt>
                <c:pt idx="2">
                  <c:v>Ciršanas atļauja nav izsniegta (23 iesniegumos par dzīvu ainavisku koku)</c:v>
                </c:pt>
              </c:strCache>
            </c:strRef>
          </c:cat>
          <c:val>
            <c:numRef>
              <c:f>Sheet1!$S$72:$U$72</c:f>
              <c:numCache>
                <c:formatCode>General</c:formatCode>
                <c:ptCount val="3"/>
                <c:pt idx="0">
                  <c:v>65</c:v>
                </c:pt>
                <c:pt idx="1">
                  <c:v>22</c:v>
                </c:pt>
                <c:pt idx="2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0F-4531-909F-9A950D7692A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326180192"/>
        <c:axId val="324287312"/>
        <c:axId val="0"/>
      </c:bar3DChart>
      <c:catAx>
        <c:axId val="32618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324287312"/>
        <c:crosses val="autoZero"/>
        <c:auto val="1"/>
        <c:lblAlgn val="ctr"/>
        <c:lblOffset val="100"/>
        <c:noMultiLvlLbl val="0"/>
      </c:catAx>
      <c:valAx>
        <c:axId val="3242873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26180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Montserrat" panose="00000500000000000000" pitchFamily="2" charset="-70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ofPieChart>
        <c:ofPieType val="pie"/>
        <c:varyColors val="1"/>
        <c:ser>
          <c:idx val="0"/>
          <c:order val="0"/>
          <c:dPt>
            <c:idx val="0"/>
            <c:bubble3D val="0"/>
            <c:spPr>
              <a:solidFill>
                <a:srgbClr val="77A4BE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B6E-4B96-9629-B884B631AA70}"/>
              </c:ext>
            </c:extLst>
          </c:dPt>
          <c:dPt>
            <c:idx val="1"/>
            <c:bubble3D val="0"/>
            <c:spPr>
              <a:solidFill>
                <a:srgbClr val="CDC847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B6E-4B96-9629-B884B631AA7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B6E-4B96-9629-B884B631AA70}"/>
              </c:ext>
            </c:extLst>
          </c:dPt>
          <c:dPt>
            <c:idx val="3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B6E-4B96-9629-B884B631AA70}"/>
              </c:ext>
            </c:extLst>
          </c:dPt>
          <c:dPt>
            <c:idx val="4"/>
            <c:bubble3D val="0"/>
            <c:spPr>
              <a:solidFill>
                <a:srgbClr val="595959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B6E-4B96-9629-B884B631AA70}"/>
              </c:ext>
            </c:extLst>
          </c:dPt>
          <c:dPt>
            <c:idx val="5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1B6E-4B96-9629-B884B631AA70}"/>
              </c:ext>
            </c:extLst>
          </c:dPt>
          <c:dPt>
            <c:idx val="6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1B6E-4B96-9629-B884B631AA70}"/>
              </c:ext>
            </c:extLst>
          </c:dPt>
          <c:dPt>
            <c:idx val="7"/>
            <c:bubble3D val="0"/>
            <c:explosion val="15"/>
            <c:spPr>
              <a:solidFill>
                <a:srgbClr val="9933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1B6E-4B96-9629-B884B631AA70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Montserrat" panose="00000500000000000000" pitchFamily="2" charset="-70"/>
                        <a:ea typeface="+mn-ea"/>
                        <a:cs typeface="+mn-cs"/>
                      </a:defRPr>
                    </a:pPr>
                    <a:fld id="{6513D85D-5207-4779-9C80-8A595DF82018}" type="CATEGORYNAME">
                      <a:rPr lang="lv-LV" sz="1000" b="1" i="0" u="none" strike="noStrike" kern="1200" baseline="0" smtClean="0">
                        <a:solidFill>
                          <a:prstClr val="white"/>
                        </a:solidFill>
                        <a:latin typeface="Montserrat" panose="00000500000000000000" pitchFamily="2" charset="-70"/>
                      </a:rPr>
                      <a:pPr>
                        <a:defRPr>
                          <a:latin typeface="Montserrat" panose="00000500000000000000" pitchFamily="2" charset="-70"/>
                        </a:defRPr>
                      </a:pPr>
                      <a:t>[CATEGORY NAME]</a:t>
                    </a:fld>
                    <a:br>
                      <a:rPr lang="lv-LV" sz="1000" b="1" i="0" u="none" strike="noStrike" kern="1200" baseline="0" dirty="0">
                        <a:solidFill>
                          <a:prstClr val="white"/>
                        </a:solidFill>
                        <a:latin typeface="Montserrat" panose="00000500000000000000" pitchFamily="2" charset="-70"/>
                      </a:rPr>
                    </a:br>
                    <a:fld id="{076329B0-F077-4AD8-B631-154E0A56030A}" type="PERCENTAGE">
                      <a:rPr lang="lv-LV" smtClean="0">
                        <a:latin typeface="Montserrat" panose="00000500000000000000" pitchFamily="2" charset="-70"/>
                      </a:rPr>
                      <a:pPr>
                        <a:defRPr>
                          <a:latin typeface="Montserrat" panose="00000500000000000000" pitchFamily="2" charset="-70"/>
                        </a:defRPr>
                      </a:pPr>
                      <a:t>[PERCENTAGE]</a:t>
                    </a:fld>
                    <a:br>
                      <a:rPr lang="lv-LV" dirty="0">
                        <a:latin typeface="Montserrat" panose="00000500000000000000" pitchFamily="2" charset="-70"/>
                      </a:rPr>
                    </a:br>
                    <a:r>
                      <a:rPr lang="lv-LV" dirty="0">
                        <a:latin typeface="Montserrat" panose="00000500000000000000" pitchFamily="2" charset="-70"/>
                      </a:rPr>
                      <a:t>(99)</a:t>
                    </a:r>
                  </a:p>
                </c:rich>
              </c:tx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Montserrat" panose="00000500000000000000" pitchFamily="2" charset="-70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B6E-4B96-9629-B884B631AA70}"/>
                </c:ext>
              </c:extLst>
            </c:dLbl>
            <c:dLbl>
              <c:idx val="1"/>
              <c:layout>
                <c:manualLayout>
                  <c:x val="-4.057372840896703E-2"/>
                  <c:y val="0.17597393630691849"/>
                </c:manualLayout>
              </c:layout>
              <c:tx>
                <c:rich>
                  <a:bodyPr/>
                  <a:lstStyle/>
                  <a:p>
                    <a:fld id="{91DF4602-9B10-4299-AF65-FDA74C1446CC}" type="CATEGORYNAME">
                      <a:rPr lang="pt-BR" sz="1000" b="1" i="0" u="none" strike="noStrike" kern="1200" baseline="0" smtClean="0">
                        <a:solidFill>
                          <a:prstClr val="white"/>
                        </a:solidFill>
                        <a:latin typeface="Montserrat" panose="00000500000000000000" pitchFamily="2" charset="-70"/>
                      </a:rPr>
                      <a:pPr/>
                      <a:t>[CATEGORY NAME]</a:t>
                    </a:fld>
                    <a:br>
                      <a:rPr lang="pt-BR" sz="1000" b="1" i="0" u="none" strike="noStrike" kern="1200" baseline="0" dirty="0">
                        <a:solidFill>
                          <a:prstClr val="white"/>
                        </a:solidFill>
                        <a:latin typeface="Montserrat" panose="00000500000000000000" pitchFamily="2" charset="-70"/>
                      </a:rPr>
                    </a:br>
                    <a:fld id="{EC866C61-28BE-4CB0-8C81-E70CB43C7F1F}" type="PERCENTAGE">
                      <a:rPr lang="pt-BR" sz="1000" smtClean="0">
                        <a:latin typeface="Montserrat" panose="00000500000000000000" pitchFamily="2" charset="-70"/>
                      </a:rPr>
                      <a:pPr/>
                      <a:t>[PERCENTAGE]</a:t>
                    </a:fld>
                    <a:br>
                      <a:rPr lang="pt-BR" sz="1000" dirty="0">
                        <a:latin typeface="Montserrat" panose="00000500000000000000" pitchFamily="2" charset="-70"/>
                      </a:rPr>
                    </a:br>
                    <a:r>
                      <a:rPr lang="pt-BR" sz="1000" dirty="0">
                        <a:latin typeface="Montserrat" panose="00000500000000000000" pitchFamily="2" charset="-70"/>
                      </a:rPr>
                      <a:t>(58)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B6E-4B96-9629-B884B631AA70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Montserrat" panose="00000500000000000000" pitchFamily="2" charset="-70"/>
                        <a:ea typeface="+mn-ea"/>
                        <a:cs typeface="+mn-cs"/>
                      </a:defRPr>
                    </a:pPr>
                    <a:r>
                      <a:rPr lang="en-US" dirty="0" err="1">
                        <a:latin typeface="Montserrat" panose="00000500000000000000" pitchFamily="2" charset="-70"/>
                      </a:rPr>
                      <a:t>Būvniecība</a:t>
                    </a:r>
                    <a:br>
                      <a:rPr lang="en-US" dirty="0">
                        <a:latin typeface="Montserrat" panose="00000500000000000000" pitchFamily="2" charset="-70"/>
                      </a:rPr>
                    </a:br>
                    <a:fld id="{8C5C3DA7-1DB4-4F3D-A56F-4BAB8B089AA5}" type="PERCENTAGE">
                      <a:rPr lang="en-US" smtClean="0">
                        <a:latin typeface="Montserrat" panose="00000500000000000000" pitchFamily="2" charset="-70"/>
                      </a:rPr>
                      <a:pPr>
                        <a:defRPr>
                          <a:latin typeface="Montserrat" panose="00000500000000000000" pitchFamily="2" charset="-70"/>
                        </a:defRPr>
                      </a:pPr>
                      <a:t>[PERCENTAGE]</a:t>
                    </a:fld>
                    <a:br>
                      <a:rPr lang="en-US" dirty="0">
                        <a:latin typeface="Montserrat" panose="00000500000000000000" pitchFamily="2" charset="-70"/>
                      </a:rPr>
                    </a:br>
                    <a:r>
                      <a:rPr lang="en-US" dirty="0">
                        <a:latin typeface="Montserrat" panose="00000500000000000000" pitchFamily="2" charset="-70"/>
                      </a:rPr>
                      <a:t>(9)</a:t>
                    </a:r>
                  </a:p>
                </c:rich>
              </c:tx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Montserrat" panose="00000500000000000000" pitchFamily="2" charset="-70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2507691455400855E-2"/>
                      <c:h val="0.1082282063549126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B6E-4B96-9629-B884B631AA70}"/>
                </c:ext>
              </c:extLst>
            </c:dLbl>
            <c:dLbl>
              <c:idx val="4"/>
              <c:layout>
                <c:manualLayout>
                  <c:x val="0.10027451588555919"/>
                  <c:y val="1.201653292796412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Montserrat" panose="00000500000000000000" pitchFamily="2" charset="-70"/>
                        <a:ea typeface="+mn-ea"/>
                        <a:cs typeface="+mn-cs"/>
                      </a:defRPr>
                    </a:pPr>
                    <a:r>
                      <a:rPr lang="en-US">
                        <a:latin typeface="Montserrat" panose="00000500000000000000" pitchFamily="2" charset="-70"/>
                      </a:rPr>
                      <a:t>Teritorijas izgaismošana</a:t>
                    </a:r>
                  </a:p>
                  <a:p>
                    <a:pPr>
                      <a:defRPr>
                        <a:latin typeface="Montserrat" panose="00000500000000000000" pitchFamily="2" charset="-70"/>
                      </a:defRPr>
                    </a:pPr>
                    <a:fld id="{44E06D72-FD3B-4C0F-A9FD-89B5A349C84F}" type="PERCENTAGE">
                      <a:rPr lang="en-US" smtClean="0">
                        <a:latin typeface="Montserrat" panose="00000500000000000000" pitchFamily="2" charset="-70"/>
                      </a:rPr>
                      <a:pPr>
                        <a:defRPr>
                          <a:latin typeface="Montserrat" panose="00000500000000000000" pitchFamily="2" charset="-70"/>
                        </a:defRPr>
                      </a:pPr>
                      <a:t>[PERCENTAGE]</a:t>
                    </a:fld>
                    <a:br>
                      <a:rPr lang="en-US">
                        <a:latin typeface="Montserrat" panose="00000500000000000000" pitchFamily="2" charset="-70"/>
                      </a:rPr>
                    </a:br>
                    <a:r>
                      <a:rPr lang="en-US">
                        <a:latin typeface="Montserrat" panose="00000500000000000000" pitchFamily="2" charset="-70"/>
                      </a:rPr>
                      <a:t>(8)</a:t>
                    </a:r>
                  </a:p>
                </c:rich>
              </c:tx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Montserrat" panose="00000500000000000000" pitchFamily="2" charset="-70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7240017515946594E-2"/>
                      <c:h val="0.1406321818622076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1B6E-4B96-9629-B884B631AA70}"/>
                </c:ext>
              </c:extLst>
            </c:dLbl>
            <c:dLbl>
              <c:idx val="5"/>
              <c:layout>
                <c:manualLayout>
                  <c:x val="4.1801767755626433E-2"/>
                  <c:y val="0.1063994291868141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Montserrat" panose="00000500000000000000" pitchFamily="2" charset="-70"/>
                        <a:ea typeface="+mn-ea"/>
                        <a:cs typeface="+mn-cs"/>
                      </a:defRPr>
                    </a:pPr>
                    <a:r>
                      <a:rPr lang="en-US">
                        <a:latin typeface="Montserrat" panose="00000500000000000000" pitchFamily="2" charset="-70"/>
                      </a:rPr>
                      <a:t>Bojā ēku</a:t>
                    </a:r>
                    <a:br>
                      <a:rPr lang="en-US">
                        <a:latin typeface="Montserrat" panose="00000500000000000000" pitchFamily="2" charset="-70"/>
                      </a:rPr>
                    </a:br>
                    <a:fld id="{454B70B1-C511-453B-AB00-1C2FCF8D554E}" type="PERCENTAGE">
                      <a:rPr lang="en-US" smtClean="0">
                        <a:latin typeface="Montserrat" panose="00000500000000000000" pitchFamily="2" charset="-70"/>
                      </a:rPr>
                      <a:pPr>
                        <a:defRPr>
                          <a:latin typeface="Montserrat" panose="00000500000000000000" pitchFamily="2" charset="-70"/>
                        </a:defRPr>
                      </a:pPr>
                      <a:t>[PERCENTAGE]</a:t>
                    </a:fld>
                    <a:endParaRPr lang="en-US">
                      <a:latin typeface="Montserrat" panose="00000500000000000000" pitchFamily="2" charset="-70"/>
                    </a:endParaRPr>
                  </a:p>
                </c:rich>
              </c:tx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Montserrat" panose="00000500000000000000" pitchFamily="2" charset="-70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1B6E-4B96-9629-B884B631AA70}"/>
                </c:ext>
              </c:extLst>
            </c:dLbl>
            <c:dLbl>
              <c:idx val="6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Montserrat" panose="00000500000000000000" pitchFamily="2" charset="-70"/>
                        <a:ea typeface="+mn-ea"/>
                        <a:cs typeface="+mn-cs"/>
                      </a:defRPr>
                    </a:pPr>
                    <a:r>
                      <a:rPr lang="en-US" dirty="0" err="1">
                        <a:latin typeface="Montserrat" panose="00000500000000000000" pitchFamily="2" charset="-70"/>
                      </a:rPr>
                      <a:t>Cits</a:t>
                    </a:r>
                    <a:r>
                      <a:rPr lang="en-US" baseline="0" dirty="0">
                        <a:latin typeface="Montserrat" panose="00000500000000000000" pitchFamily="2" charset="-70"/>
                      </a:rPr>
                      <a:t> </a:t>
                    </a:r>
                    <a:r>
                      <a:rPr lang="en-US" baseline="0" dirty="0" err="1">
                        <a:latin typeface="Montserrat" panose="00000500000000000000" pitchFamily="2" charset="-70"/>
                      </a:rPr>
                      <a:t>iemesls</a:t>
                    </a:r>
                    <a:br>
                      <a:rPr lang="en-US" baseline="0" dirty="0">
                        <a:latin typeface="Montserrat" panose="00000500000000000000" pitchFamily="2" charset="-70"/>
                      </a:rPr>
                    </a:br>
                    <a:fld id="{2681102C-C7F0-403A-A796-EBA050882AAF}" type="PERCENTAGE">
                      <a:rPr lang="en-US" smtClean="0">
                        <a:latin typeface="Montserrat" panose="00000500000000000000" pitchFamily="2" charset="-70"/>
                      </a:rPr>
                      <a:pPr>
                        <a:defRPr>
                          <a:latin typeface="Montserrat" panose="00000500000000000000" pitchFamily="2" charset="-70"/>
                        </a:defRPr>
                      </a:pPr>
                      <a:t>[PERCENTAGE]</a:t>
                    </a:fld>
                    <a:br>
                      <a:rPr lang="en-US" dirty="0">
                        <a:latin typeface="Montserrat" panose="00000500000000000000" pitchFamily="2" charset="-70"/>
                      </a:rPr>
                    </a:br>
                    <a:r>
                      <a:rPr lang="en-US" dirty="0">
                        <a:latin typeface="Montserrat" panose="00000500000000000000" pitchFamily="2" charset="-70"/>
                      </a:rPr>
                      <a:t>(11)</a:t>
                    </a:r>
                  </a:p>
                </c:rich>
              </c:tx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Montserrat" panose="00000500000000000000" pitchFamily="2" charset="-70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1B6E-4B96-9629-B884B631AA70}"/>
                </c:ext>
              </c:extLst>
            </c:dLbl>
            <c:dLbl>
              <c:idx val="7"/>
              <c:layout>
                <c:manualLayout>
                  <c:x val="-0.14505957856576018"/>
                  <c:y val="4.9681127762871138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Montserrat" panose="00000500000000000000" pitchFamily="2" charset="-70"/>
                        <a:ea typeface="+mn-ea"/>
                        <a:cs typeface="+mn-cs"/>
                      </a:defRPr>
                    </a:pPr>
                    <a:r>
                      <a:rPr lang="lv-LV" sz="1000" b="1" i="0" u="none" strike="noStrike" kern="1200" baseline="0" dirty="0">
                        <a:solidFill>
                          <a:schemeClr val="bg1"/>
                        </a:solidFill>
                        <a:latin typeface="Montserrat" panose="00000500000000000000" pitchFamily="2" charset="-70"/>
                      </a:rPr>
                      <a:t>Dzīvs koks, ciršanas atļauja izsniegta samaksājot </a:t>
                    </a:r>
                    <a:r>
                      <a:rPr lang="lv-LV" sz="1000" b="1" i="0" u="none" strike="noStrike" kern="1200" baseline="0" dirty="0" err="1">
                        <a:solidFill>
                          <a:schemeClr val="bg1"/>
                        </a:solidFill>
                        <a:latin typeface="Montserrat" panose="00000500000000000000" pitchFamily="2" charset="-70"/>
                      </a:rPr>
                      <a:t>komensāciju</a:t>
                    </a:r>
                    <a:br>
                      <a:rPr lang="lv-LV" sz="1000" dirty="0">
                        <a:latin typeface="Montserrat" panose="00000500000000000000" pitchFamily="2" charset="-70"/>
                      </a:rPr>
                    </a:br>
                    <a:fld id="{7C2B4561-8A02-4FBD-9085-719205187A3D}" type="PERCENTAGE">
                      <a:rPr lang="en-US" sz="1000" smtClean="0">
                        <a:latin typeface="Montserrat" panose="00000500000000000000" pitchFamily="2" charset="-70"/>
                      </a:rPr>
                      <a:pPr>
                        <a:defRPr>
                          <a:latin typeface="Montserrat" panose="00000500000000000000" pitchFamily="2" charset="-70"/>
                        </a:defRPr>
                      </a:pPr>
                      <a:t>[PERCENTAGE]</a:t>
                    </a:fld>
                    <a:br>
                      <a:rPr lang="en-US" sz="1000" dirty="0">
                        <a:latin typeface="Montserrat" panose="00000500000000000000" pitchFamily="2" charset="-70"/>
                      </a:rPr>
                    </a:br>
                    <a:r>
                      <a:rPr lang="en-US" sz="1000" dirty="0">
                        <a:latin typeface="Montserrat" panose="00000500000000000000" pitchFamily="2" charset="-70"/>
                      </a:rPr>
                      <a:t>(30)</a:t>
                    </a:r>
                  </a:p>
                </c:rich>
              </c:tx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Montserrat" panose="00000500000000000000" pitchFamily="2" charset="-70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550943564001131"/>
                      <c:h val="0.2060235812503202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1B6E-4B96-9629-B884B631AA70}"/>
                </c:ext>
              </c:extLst>
            </c:dLbl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Sheet1!$P$205:$P$211</c:f>
              <c:strCache>
                <c:ptCount val="7"/>
                <c:pt idx="0">
                  <c:v>Atzīti bīstami, saņemta atļauja</c:v>
                </c:pt>
                <c:pt idx="1">
                  <c:v>Ciršanas atļauja nav izsniegta</c:v>
                </c:pt>
                <c:pt idx="2">
                  <c:v>Dzīvs koks, ciršanas atļauja izsniegta samaksājot kompensāciju</c:v>
                </c:pt>
                <c:pt idx="3">
                  <c:v>Būvniecība</c:v>
                </c:pt>
                <c:pt idx="4">
                  <c:v>Teritorijas izgaismošana</c:v>
                </c:pt>
                <c:pt idx="5">
                  <c:v>Bojā ēku</c:v>
                </c:pt>
                <c:pt idx="6">
                  <c:v>Cits iemesls</c:v>
                </c:pt>
              </c:strCache>
            </c:strRef>
          </c:cat>
          <c:val>
            <c:numRef>
              <c:f>Sheet1!$Q$205:$Q$211</c:f>
              <c:numCache>
                <c:formatCode>General</c:formatCode>
                <c:ptCount val="7"/>
                <c:pt idx="0">
                  <c:v>99</c:v>
                </c:pt>
                <c:pt idx="1">
                  <c:v>58</c:v>
                </c:pt>
                <c:pt idx="3">
                  <c:v>9</c:v>
                </c:pt>
                <c:pt idx="4">
                  <c:v>8</c:v>
                </c:pt>
                <c:pt idx="5">
                  <c:v>2</c:v>
                </c:pt>
                <c:pt idx="6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B6E-4B96-9629-B884B631AA7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100"/>
        <c:splitType val="pos"/>
        <c:splitPos val="4"/>
        <c:secondPieSize val="62"/>
        <c:serLines>
          <c:spPr>
            <a:ln w="9525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9"/>
      <c:rotY val="360"/>
      <c:rAngAx val="0"/>
    </c:view3D>
    <c:floor>
      <c:thickness val="0"/>
      <c:spPr>
        <a:noFill/>
        <a:ln>
          <a:noFill/>
        </a:ln>
      </c:spPr>
    </c:floor>
    <c:sideWall>
      <c:thickness val="0"/>
      <c:spPr>
        <a:noFill/>
        <a:ln>
          <a:noFill/>
        </a:ln>
      </c:spPr>
    </c:sideWall>
    <c:backWall>
      <c:thickness val="0"/>
      <c:spPr>
        <a:noFill/>
        <a:ln>
          <a:noFill/>
        </a:ln>
      </c:spPr>
    </c:backWall>
    <c:plotArea>
      <c:layout>
        <c:manualLayout>
          <c:layoutTarget val="inner"/>
          <c:xMode val="edge"/>
          <c:yMode val="edge"/>
          <c:x val="1.5574823096989626E-2"/>
          <c:y val="0.13052551581291807"/>
          <c:w val="0.972187815898233"/>
          <c:h val="0.8638152858757262"/>
        </c:manualLayout>
      </c:layout>
      <c:pie3DChart>
        <c:varyColors val="1"/>
        <c:ser>
          <c:idx val="0"/>
          <c:order val="0"/>
          <c:spPr>
            <a:solidFill>
              <a:schemeClr val="bg1">
                <a:lumMod val="75000"/>
              </a:schemeClr>
            </a:solidFill>
          </c:spPr>
          <c:dPt>
            <c:idx val="0"/>
            <c:bubble3D val="0"/>
            <c:spPr>
              <a:solidFill>
                <a:srgbClr val="77A4BE"/>
              </a:solidFill>
              <a:ln>
                <a:noFill/>
              </a:ln>
              <a:effectLst>
                <a:outerShdw dir="16200000" algn="tl">
                  <a:srgbClr val="000000">
                    <a:alpha val="2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F15-4289-BFF8-7B28938434FD}"/>
              </c:ext>
            </c:extLst>
          </c:dPt>
          <c:dPt>
            <c:idx val="1"/>
            <c:bubble3D val="0"/>
            <c:spPr>
              <a:solidFill>
                <a:srgbClr val="CDC847"/>
              </a:solidFill>
              <a:ln>
                <a:noFill/>
              </a:ln>
              <a:effectLst>
                <a:outerShdw dir="16200000" algn="tl">
                  <a:srgbClr val="000000">
                    <a:alpha val="2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F15-4289-BFF8-7B28938434FD}"/>
              </c:ext>
            </c:extLst>
          </c:dPt>
          <c:dPt>
            <c:idx val="2"/>
            <c:bubble3D val="0"/>
            <c:spPr>
              <a:solidFill>
                <a:srgbClr val="993300"/>
              </a:solidFill>
              <a:ln>
                <a:noFill/>
              </a:ln>
              <a:effectLst>
                <a:outerShdw dir="16200000" algn="tl">
                  <a:srgbClr val="000000">
                    <a:alpha val="2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F15-4289-BFF8-7B28938434FD}"/>
              </c:ext>
            </c:extLst>
          </c:dPt>
          <c:dPt>
            <c:idx val="3"/>
            <c:bubble3D val="0"/>
            <c:spPr>
              <a:solidFill>
                <a:srgbClr val="595959"/>
              </a:solidFill>
              <a:ln>
                <a:noFill/>
              </a:ln>
              <a:effectLst>
                <a:outerShdw dir="16200000" algn="tl">
                  <a:srgbClr val="000000">
                    <a:alpha val="2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F15-4289-BFF8-7B28938434FD}"/>
              </c:ext>
            </c:extLst>
          </c:dPt>
          <c:dPt>
            <c:idx val="4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dir="16200000" algn="tl">
                  <a:srgbClr val="000000">
                    <a:alpha val="2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DF15-4289-BFF8-7B28938434FD}"/>
              </c:ext>
            </c:extLst>
          </c:dPt>
          <c:dLbls>
            <c:dLbl>
              <c:idx val="4"/>
              <c:layout>
                <c:manualLayout>
                  <c:x val="1.9724970348269862E-2"/>
                  <c:y val="3.364856301610120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F15-4289-BFF8-7B28938434FD}"/>
                </c:ext>
              </c:extLst>
            </c:dLbl>
            <c:spPr>
              <a:blipFill>
                <a:blip xmlns:r="http://schemas.openxmlformats.org/officeDocument/2006/relationships" r:embed="rId1"/>
                <a:tile/>
              </a:blipFill>
              <a:ln>
                <a:noFill/>
              </a:ln>
              <a:effectLst>
                <a:outerShdw dist="38096" dir="2700000" algn="tl">
                  <a:srgbClr val="000000">
                    <a:alpha val="40000"/>
                  </a:srgbClr>
                </a:outerShdw>
              </a:effectLst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200" b="1" i="0" u="none" strike="noStrike" kern="1200" baseline="0">
                    <a:solidFill>
                      <a:srgbClr val="FFFFFF"/>
                    </a:solidFill>
                    <a:latin typeface="Montserrat" panose="00000500000000000000" pitchFamily="2" charset="-70"/>
                  </a:defRPr>
                </a:pPr>
                <a:endParaRPr lang="lv-LV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Sheet1!$A$1:$A$5</c:f>
              <c:strCache>
                <c:ptCount val="5"/>
                <c:pt idx="0">
                  <c:v>Egle</c:v>
                </c:pt>
                <c:pt idx="1">
                  <c:v>Priede</c:v>
                </c:pt>
                <c:pt idx="2">
                  <c:v>Liepa</c:v>
                </c:pt>
                <c:pt idx="3">
                  <c:v>Bērzs</c:v>
                </c:pt>
                <c:pt idx="4">
                  <c:v>Citi (blīgzna, ieva, vīksna, apse, goba, kļava vītols, melnalksnis)</c:v>
                </c:pt>
              </c:strCache>
            </c:strRef>
          </c:cat>
          <c:val>
            <c:numRef>
              <c:f>Sheet1!$B$1:$B$5</c:f>
              <c:numCache>
                <c:formatCode>General</c:formatCode>
                <c:ptCount val="5"/>
                <c:pt idx="0">
                  <c:v>14</c:v>
                </c:pt>
                <c:pt idx="1">
                  <c:v>103</c:v>
                </c:pt>
                <c:pt idx="2">
                  <c:v>30</c:v>
                </c:pt>
                <c:pt idx="3">
                  <c:v>82</c:v>
                </c:pt>
                <c:pt idx="4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F15-4289-BFF8-7B28938434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8" cap="flat">
      <a:noFill/>
      <a:prstDash val="solid"/>
      <a:round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n-US" sz="900" b="0" i="0" u="none" strike="noStrike" kern="1200" baseline="0">
          <a:solidFill>
            <a:srgbClr val="000000"/>
          </a:solidFill>
          <a:latin typeface="Calibri"/>
        </a:defRPr>
      </a:pPr>
      <a:endParaRPr lang="lv-LV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793717119208289"/>
          <c:y val="0.16608176864940399"/>
          <c:w val="0.78218886170782054"/>
          <c:h val="0.69315225625538857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9933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7C91-4C1D-BC80-DBE0C0D62C22}"/>
              </c:ext>
            </c:extLst>
          </c:dPt>
          <c:dPt>
            <c:idx val="1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7C91-4C1D-BC80-DBE0C0D62C22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7C91-4C1D-BC80-DBE0C0D62C2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7C91-4C1D-BC80-DBE0C0D62C22}"/>
              </c:ext>
            </c:extLst>
          </c:dPt>
          <c:dPt>
            <c:idx val="4"/>
            <c:bubble3D val="0"/>
            <c:spPr>
              <a:solidFill>
                <a:schemeClr val="bg2">
                  <a:lumMod val="9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7C91-4C1D-BC80-DBE0C0D62C22}"/>
              </c:ext>
            </c:extLst>
          </c:dPt>
          <c:dPt>
            <c:idx val="5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7C91-4C1D-BC80-DBE0C0D62C22}"/>
              </c:ext>
            </c:extLst>
          </c:dPt>
          <c:dPt>
            <c:idx val="6"/>
            <c:bubble3D val="0"/>
            <c:spPr>
              <a:solidFill>
                <a:srgbClr val="77A4BE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7C91-4C1D-BC80-DBE0C0D62C22}"/>
              </c:ext>
            </c:extLst>
          </c:dPt>
          <c:dLbls>
            <c:dLbl>
              <c:idx val="5"/>
              <c:layout>
                <c:manualLayout>
                  <c:x val="2.7962964772083345E-2"/>
                  <c:y val="3.453552683322793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C91-4C1D-BC80-DBE0C0D62C22}"/>
                </c:ext>
              </c:extLst>
            </c:dLbl>
            <c:spPr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-70"/>
                    <a:ea typeface="+mn-ea"/>
                    <a:cs typeface="+mn-cs"/>
                  </a:defRPr>
                </a:pPr>
                <a:endParaRPr lang="lv-LV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Sheet1!$P$10:$P$16</c:f>
              <c:strCache>
                <c:ptCount val="7"/>
                <c:pt idx="0">
                  <c:v>Būvatļauja</c:v>
                </c:pt>
                <c:pt idx="1">
                  <c:v>Diametrs zem 20 cm</c:v>
                </c:pt>
                <c:pt idx="2">
                  <c:v>Dzīvs, ainaviskums</c:v>
                </c:pt>
                <c:pt idx="3">
                  <c:v>Mežs</c:v>
                </c:pt>
                <c:pt idx="4">
                  <c:v>Nav īpašumā</c:v>
                </c:pt>
                <c:pt idx="5">
                  <c:v>Nav līdzīpašnieku vienošanās</c:v>
                </c:pt>
                <c:pt idx="6">
                  <c:v>Cits iemesls</c:v>
                </c:pt>
              </c:strCache>
            </c:strRef>
          </c:cat>
          <c:val>
            <c:numRef>
              <c:f>Sheet1!$Q$10:$Q$16</c:f>
              <c:numCache>
                <c:formatCode>General</c:formatCode>
                <c:ptCount val="7"/>
                <c:pt idx="0">
                  <c:v>14</c:v>
                </c:pt>
                <c:pt idx="1">
                  <c:v>5</c:v>
                </c:pt>
                <c:pt idx="2">
                  <c:v>24</c:v>
                </c:pt>
                <c:pt idx="3">
                  <c:v>4</c:v>
                </c:pt>
                <c:pt idx="4">
                  <c:v>3</c:v>
                </c:pt>
                <c:pt idx="5">
                  <c:v>2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C91-4C1D-BC80-DBE0C0D62C2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70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3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4A827-6EE8-417B-88FC-F60D750D0180}" type="datetimeFigureOut">
              <a:rPr lang="lv-LV" smtClean="0"/>
              <a:t>27.02.2024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1F8578-B21C-4979-AB10-B9D2640BD13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81499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541C8-3AEE-92D0-6BC7-43B9298F41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B5853E-7624-0FE6-9FFF-82B092C16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6A15C-33BA-109B-C718-857CACB99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DBD1-BBC6-144F-BB04-668AE50EEAA2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F34E3-512D-C7E8-C9A1-C78861BE7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Ādažu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7C26C-60F9-7124-6965-208FDD909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76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CECC4-E968-3D5F-03A5-A4E8DD09E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C209E-3B70-2EEE-3172-85E0E4BC3A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690F4-4792-117B-6615-1DA3855EC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2B9F0-4552-AC48-AA4F-42211AD280FC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5E789-7E16-BCEA-D165-29D3EA95E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Ādažu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CF779-A07C-29D5-7113-0D73DB7D8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304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F72C63-D56C-29F1-9C66-0F53431B77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B5D915-09E9-64BF-214D-C4117A112E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2A7ED-2898-66C5-8B14-CAF10E38C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F4B85-EE1C-824B-90CF-74BDD2F38CBA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0F789-33AC-09E2-11AD-9629C7886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Ādažu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D5682-811F-8F9D-7DA1-21B71EA85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39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0E1CA-2EFD-6603-4315-1C84DECD1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92AD5-3197-4D2C-8385-2C304E03D2CA}" type="datetime1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640C2-33D1-542C-2884-5C2CFE99E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Ādažu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68959-F6FC-D170-E699-BF7D63B75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035D6-4E28-4ADB-BE94-16700282A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915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520B9-F7FB-3065-3873-9EB42FAD7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68E27-3CF2-495C-847D-6F4A4A4C980D}" type="datetime1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C9F97-BCEB-87A9-391D-2808BDDC7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Ādažu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D86B5-F59D-7D7E-C0A6-BD1333908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9099A-0DB0-48D3-9426-EF29BF0CCC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406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7D775-4E3B-7784-5F2D-3B2206C94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67317-47FB-4E39-9E8E-746D0A8F9490}" type="datetime1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0331D1-39F0-93AD-E839-2DCD89615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Ādažu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5341D-10BD-9103-D4D6-D6B6408B8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ECECB-593A-4D39-BAF6-4F1F0A5D19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16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93843C-E113-DF62-D9BF-16A45A15B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A9399-D933-489D-B2E0-6D10A9C04BD5}" type="datetime1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943B73F-8754-3C65-D73E-3DDDCFDDA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Ādažu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03F37FB-9CCC-9F90-8621-74A70C776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0EF40-8B13-455D-8753-E51D71113E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27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950B624-4F91-7417-8B5C-C26CB0514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CBCF8-3FBB-4064-BF02-A0A7D1B5108B}" type="datetime1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7010297-9947-4D21-DD32-B858F80A7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Ādažu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117ABA0-0EA2-9F1A-2111-9FC9600FA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6BD95-C4A6-48BD-B683-B4A51F631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86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FB5CC32-E014-5DA4-C688-581C8DFF6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1B4F6-552C-4B71-96AE-3E92C8824D86}" type="datetime1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72AABAE-2BE2-6A63-EEEF-B6E9469BA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Ādažu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6ED2D5A-7DF9-77BF-E69D-C90CCDB1F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EF66E-634D-4DCC-BFB5-CC148459A2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01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0A304FB-1ACF-24B8-49DB-8CEDB507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52D1C-84E2-40E7-8CA9-776B1E55BE2F}" type="datetime1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D8E8EBD-E3AC-4814-1520-7C873DC0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Ādažu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5F46ADE-C1B6-2274-FBE4-9048E8FC3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EAA0A-9BB7-4EB7-B54E-77AF0E66F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09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8851C20-EA40-31A3-E467-86BABB4D9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AF5F9-3979-4272-8B59-3840865B6E70}" type="datetime1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6A4253-77E9-B3F4-1452-3C8A88ABD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Ādažu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2147288-BF12-2DDE-CD43-6D2A8EA17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C6402-F2D1-4C6F-A416-D6C4746F4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5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E5D27-CFB8-6153-AFDF-92C8AF72B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23432-3351-EE92-DC29-797117BD9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66F2B-CBAE-511B-DF3A-726E8FE20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8FE41-FDFF-8047-B79B-356A78FD3E08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F8B86A-7330-3189-51EC-BC8929C52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Ādažu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7A196-DFA2-AAF7-EC91-6BC8AA594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214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endParaRPr lang="en-LV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15CD90A-B8F1-51A2-E972-5F99A78FA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690F0-460F-4004-B179-A990667652B9}" type="datetime1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4FBB38A-8C83-A422-6361-38AF18990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Ādažu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307BE9B-F452-2E75-1012-608090B9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33F63-5AFF-45CF-B6AE-12A8814B0A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21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8E2AE-A386-96E2-8F66-223B5E9FD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E5D3D-E2AB-4BAD-A307-2FA2B18B1896}" type="datetime1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BF44C-BD2D-B22A-73EA-5E9A8E086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Ādažu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D6ACC-B324-CF19-3D69-F0068205B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58CC2-3356-468B-A0F0-84DC6E6D75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166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4CC98-F19E-6182-6830-D54823A85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C949B-A39B-4FE3-8656-9E30674F2F8E}" type="datetime1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28A5-AA6E-81D3-333E-3F91A0794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Ādažu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04374-603B-CE8F-3081-C4B1478BE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3813F-8B19-4590-9565-3E9BA67081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53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A6080-85A1-2BCE-DD4A-744EDE674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DCFDBD-BC6E-47B5-E97C-F392EFE33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650B6-31BE-D0E5-FBBD-D6C76947F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4E0E-0A54-0C4A-A6CD-2D1CE1D43E84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3D1AE-D253-228A-7B9E-C7AC2A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Ādažu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522A7-AC36-79E5-5420-725C999A1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94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8E326-4237-8C99-A138-C1AD8BB9E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63024-7751-26EA-428C-2497E4D11A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FAC09D-1B7E-3147-32EF-ED6BCB15D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8949EF-83E8-87AD-CBA1-DAC812DA5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80C60-2641-914D-8720-24CB9E1544F8}" type="datetime1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8BB95-20DC-906F-19A8-2F37569E0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Ādažu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908B5-0AAB-EE31-068F-43822183C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37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3844F-BA58-53F9-0B1E-A3AE12488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BB852-EB59-4733-F019-52D320C33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41A709-738A-0ACA-8E91-C7EAE6E69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E12C7B-5E80-8DB1-4700-6C29C2D72B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01D052-34EE-7525-5892-BA95E22BED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8A356C-9086-F788-A384-04A08B872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1618D-AFDF-4441-B6AC-AB7256007DBD}" type="datetime1">
              <a:rPr lang="en-US" smtClean="0"/>
              <a:t>2/27/2024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5E61E3-D88C-E4D3-B411-2D18686FF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Ādažu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AF31C9-BBD9-6921-93CF-46488A81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70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0E216-8084-B633-9437-CBA62A0AA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91758F-5162-D689-4336-005E6C00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D66EA-52B9-B847-AD9B-694F049B33E6}" type="datetime1">
              <a:rPr lang="en-US" smtClean="0"/>
              <a:t>2/27/2024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0B3810-4CF9-82A3-8E86-847DD431F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Ādažu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3C755D-5FC6-111E-7F40-7D4924788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63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33EF83-3619-4F9B-E568-FE7EED132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9F490-1998-4A44-A624-42F54DBDC226}" type="datetime1">
              <a:rPr lang="en-US" smtClean="0"/>
              <a:t>2/27/2024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2AA65-086E-6BC2-BF9E-C82C5EEA6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Ādažu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7080E-3244-9936-7994-24FEB990A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72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556D6-553C-1328-806D-78813C4F0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A23D2-74A7-7103-2CEB-12001FA2E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E10250-889D-60F7-4147-A5FED3A264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086620-40C3-9948-9875-F0890D755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FAB0-4578-A449-A906-ABE38DB7018B}" type="datetime1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BE6BF5-E51A-4DAF-8676-D9C8C961F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Ādažu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DB26A9-C2C1-690A-C2BC-BF3517804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72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927AA-DC63-A17E-AC4E-58AA75E6E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19806E-8F6B-C676-3F01-A45287EFF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C2FCF3-9663-C5C5-FA78-B176809D05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30C00F-2371-269C-218C-4EB909E1D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1D72-1054-794F-87B7-D0056D5203D5}" type="datetime1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46921E-EAFD-D74A-0F32-ED7C19A8E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Ādažu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B1CAB2-07BA-9CE5-EC9C-2236DBE1E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51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0916EE-EC74-18A7-E5A4-450427377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49A7A5-BDBE-5F10-6794-A795F3BF6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F1445-A891-5DDD-B88C-909AC5DB63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800B1-4C03-4D41-B773-165D95B0D0CA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F3E9B-179C-D21C-7EF0-0D4601B545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Ādažu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E1A7A-0032-9C2B-8E90-115F829F0D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dt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975B64F0-072A-6C50-60DE-EA7EF67ACB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v-LV"/>
              <a:t>Click to edit Master title style</a:t>
            </a:r>
            <a:endParaRPr lang="lv-LV" altLang="lv-LV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6BC0F52B-7710-2D46-B923-B0DCE63D0A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v-LV"/>
              <a:t>Click to edit Master text styles</a:t>
            </a:r>
          </a:p>
          <a:p>
            <a:pPr lvl="1"/>
            <a:r>
              <a:rPr lang="en-GB" altLang="lv-LV"/>
              <a:t>Second level</a:t>
            </a:r>
          </a:p>
          <a:p>
            <a:pPr lvl="2"/>
            <a:r>
              <a:rPr lang="en-GB" altLang="lv-LV"/>
              <a:t>Third level</a:t>
            </a:r>
          </a:p>
          <a:p>
            <a:pPr lvl="3"/>
            <a:r>
              <a:rPr lang="en-GB" altLang="lv-LV"/>
              <a:t>Fourth level</a:t>
            </a:r>
          </a:p>
          <a:p>
            <a:pPr lvl="4"/>
            <a:r>
              <a:rPr lang="en-GB" altLang="lv-LV"/>
              <a:t>Fifth level</a:t>
            </a:r>
            <a:endParaRPr lang="lv-LV" alt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F3536-DF2E-7AEC-5E10-DEDFCE497E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F3EEA1C-671F-4268-BAA5-2EC72ACD45F4}" type="datetime1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E67C4-392F-8700-3579-B861769F94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Ādažu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887B8-D574-E8EC-243D-57D031456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7B9EEF7-066A-472F-953B-5285FB1E3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80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dt="0"/>
  <p:txStyles>
    <p:titleStyle>
      <a:lvl1pPr algn="l" defTabSz="914446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4446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4446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4446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4446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304815" algn="l" defTabSz="914446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609630" algn="l" defTabSz="914446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914446" algn="l" defTabSz="914446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219261" algn="l" defTabSz="914446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11" indent="-228611" algn="l" defTabSz="914446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V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95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3">
            <a:extLst>
              <a:ext uri="{FF2B5EF4-FFF2-40B4-BE49-F238E27FC236}">
                <a16:creationId xmlns:a16="http://schemas.microsoft.com/office/drawing/2014/main" id="{EFDEC1E8-A57A-418D-A7D7-F5216C6D4614}"/>
              </a:ext>
            </a:extLst>
          </p:cNvPr>
          <p:cNvSpPr>
            <a:spLocks noChangeShapeType="1"/>
          </p:cNvSpPr>
          <p:nvPr/>
        </p:nvSpPr>
        <p:spPr bwMode="auto">
          <a:xfrm rot="1789">
            <a:off x="-3176" y="6326717"/>
            <a:ext cx="12198351" cy="0"/>
          </a:xfrm>
          <a:prstGeom prst="line">
            <a:avLst/>
          </a:prstGeom>
          <a:noFill/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endParaRPr lang="lv-LV" sz="12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5125" name="TextBox 4">
            <a:extLst>
              <a:ext uri="{FF2B5EF4-FFF2-40B4-BE49-F238E27FC236}">
                <a16:creationId xmlns:a16="http://schemas.microsoft.com/office/drawing/2014/main" id="{708B4332-1487-85C8-A02D-94D4CF683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75" y="4191000"/>
            <a:ext cx="12195175" cy="133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630" fontAlgn="base">
              <a:lnSpc>
                <a:spcPts val="5284"/>
              </a:lnSpc>
              <a:spcBef>
                <a:spcPct val="0"/>
              </a:spcBef>
              <a:spcAft>
                <a:spcPct val="0"/>
              </a:spcAft>
            </a:pPr>
            <a:r>
              <a:rPr lang="lv-LV" altLang="lv-LV" sz="4400" cap="all" dirty="0">
                <a:solidFill>
                  <a:srgbClr val="FFFFFF"/>
                </a:solidFill>
                <a:latin typeface="Montserrat Semi-Bold Bold"/>
              </a:rPr>
              <a:t>Koku izvērtēšanas komisijas 2023.gada Pārskats</a:t>
            </a:r>
            <a:endParaRPr lang="en-US" altLang="lv-LV" sz="4400" cap="all" dirty="0">
              <a:solidFill>
                <a:srgbClr val="FFFFFF"/>
              </a:solidFill>
              <a:latin typeface="Montserrat Semi-Bold Bold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4FBEF70-8336-C3AD-3858-0667D315B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" b="626"/>
          <a:stretch>
            <a:fillRect/>
          </a:stretch>
        </p:blipFill>
        <p:spPr bwMode="auto">
          <a:xfrm>
            <a:off x="5438955" y="528108"/>
            <a:ext cx="1314090" cy="156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7BD0FDD-1E87-0CFC-8588-AE4B94A7B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457" y="2126383"/>
            <a:ext cx="4279908" cy="34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2875"/>
              </a:lnSpc>
            </a:pPr>
            <a:r>
              <a:rPr lang="en-US" altLang="lv-LV" sz="2000" dirty="0">
                <a:solidFill>
                  <a:srgbClr val="FFFFFF"/>
                </a:solidFill>
                <a:latin typeface="Montserrat" panose="00000500000000000000" pitchFamily="2" charset="-70"/>
              </a:rPr>
              <a:t>ĀDAŽU NOVAD</a:t>
            </a:r>
            <a:r>
              <a:rPr lang="lv-LV" altLang="lv-LV" sz="2000" dirty="0">
                <a:solidFill>
                  <a:srgbClr val="FFFFFF"/>
                </a:solidFill>
                <a:latin typeface="Montserrat" panose="00000500000000000000" pitchFamily="2" charset="-70"/>
              </a:rPr>
              <a:t>A PAŠVALDĪBA</a:t>
            </a:r>
            <a:endParaRPr lang="en-US" altLang="lv-LV" sz="2000" dirty="0">
              <a:solidFill>
                <a:srgbClr val="FFFFFF"/>
              </a:solidFill>
              <a:latin typeface="Montserrat" panose="00000500000000000000" pitchFamily="2" charset="-7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7E890D-A920-BE95-A689-90B7AA076906}"/>
              </a:ext>
            </a:extLst>
          </p:cNvPr>
          <p:cNvSpPr txBox="1"/>
          <p:nvPr/>
        </p:nvSpPr>
        <p:spPr>
          <a:xfrm>
            <a:off x="3013074" y="2494056"/>
            <a:ext cx="6162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000" dirty="0">
                <a:solidFill>
                  <a:schemeClr val="bg1"/>
                </a:solidFill>
                <a:latin typeface="Montserrat" panose="00000500000000000000" pitchFamily="2" charset="-70"/>
              </a:rPr>
              <a:t>KOKU IZVĒRTĒŠANAS KOMISIJA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E49A5FDC-BBE9-D16D-4032-2E327E877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84" y="6380692"/>
            <a:ext cx="1206923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630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lv-LV" sz="1000" dirty="0">
                <a:solidFill>
                  <a:srgbClr val="FFFFFF"/>
                </a:solidFill>
                <a:latin typeface="Montserrat" panose="00000500000000000000" pitchFamily="2" charset="-70"/>
              </a:rPr>
              <a:t>ĀDAŽU NOVADA PAŠVALDĪBA   I  </a:t>
            </a:r>
            <a:r>
              <a:rPr lang="lv-LV" altLang="lv-LV" sz="1000" dirty="0">
                <a:solidFill>
                  <a:srgbClr val="FFFFFF"/>
                </a:solidFill>
                <a:latin typeface="Montserrat" panose="00000500000000000000" pitchFamily="2" charset="-70"/>
              </a:rPr>
              <a:t>EDGARS SLIEDE  </a:t>
            </a:r>
            <a:r>
              <a:rPr lang="en-US" altLang="lv-LV" sz="1000" dirty="0">
                <a:solidFill>
                  <a:srgbClr val="FFFFFF"/>
                </a:solidFill>
                <a:latin typeface="Montserrat" panose="00000500000000000000" pitchFamily="2" charset="-70"/>
              </a:rPr>
              <a:t>I </a:t>
            </a:r>
            <a:r>
              <a:rPr lang="lv-LV" altLang="lv-LV" sz="1000" dirty="0">
                <a:solidFill>
                  <a:srgbClr val="FFFFFF"/>
                </a:solidFill>
                <a:latin typeface="Montserrat" panose="00000500000000000000" pitchFamily="2" charset="-70"/>
              </a:rPr>
              <a:t>  14</a:t>
            </a:r>
            <a:r>
              <a:rPr lang="en-US" altLang="lv-LV" sz="1000" dirty="0">
                <a:solidFill>
                  <a:schemeClr val="bg1"/>
                </a:solidFill>
                <a:latin typeface="Montserrat" panose="00000500000000000000" pitchFamily="2" charset="-70"/>
              </a:rPr>
              <a:t>.0</a:t>
            </a:r>
            <a:r>
              <a:rPr lang="lv-LV" altLang="lv-LV" sz="1000" dirty="0">
                <a:solidFill>
                  <a:schemeClr val="bg1"/>
                </a:solidFill>
                <a:latin typeface="Montserrat" panose="00000500000000000000" pitchFamily="2" charset="-70"/>
              </a:rPr>
              <a:t>2</a:t>
            </a:r>
            <a:r>
              <a:rPr lang="en-US" altLang="lv-LV" sz="1000" dirty="0">
                <a:solidFill>
                  <a:schemeClr val="bg1"/>
                </a:solidFill>
                <a:latin typeface="Montserrat" panose="00000500000000000000" pitchFamily="2" charset="-70"/>
              </a:rPr>
              <a:t>.202</a:t>
            </a:r>
            <a:r>
              <a:rPr lang="lv-LV" altLang="lv-LV" sz="1000" dirty="0">
                <a:solidFill>
                  <a:schemeClr val="bg1"/>
                </a:solidFill>
                <a:latin typeface="Montserrat" panose="00000500000000000000" pitchFamily="2" charset="-70"/>
              </a:rPr>
              <a:t>4</a:t>
            </a:r>
            <a:r>
              <a:rPr lang="en-US" altLang="lv-LV" sz="1000" dirty="0">
                <a:solidFill>
                  <a:srgbClr val="FFFFFF"/>
                </a:solidFill>
                <a:latin typeface="Montserrat" panose="00000500000000000000" pitchFamily="2" charset="-70"/>
              </a:rPr>
              <a:t>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1789">
            <a:off x="-3176" y="6326505"/>
            <a:ext cx="12198351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CFCB85BE-8443-54E6-377B-0D2895F60974}"/>
              </a:ext>
            </a:extLst>
          </p:cNvPr>
          <p:cNvSpPr txBox="1"/>
          <p:nvPr/>
        </p:nvSpPr>
        <p:spPr>
          <a:xfrm>
            <a:off x="1574800" y="2449957"/>
            <a:ext cx="8893177" cy="7434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lv-LV" sz="3600" b="1" cap="all" dirty="0">
                <a:solidFill>
                  <a:srgbClr val="595959"/>
                </a:solidFill>
              </a:rPr>
              <a:t>Paldies par uzmanību!</a:t>
            </a:r>
            <a:endParaRPr lang="en-US" altLang="x-none" sz="3334" b="1" i="1" cap="all" dirty="0">
              <a:solidFill>
                <a:srgbClr val="595959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42560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B2917-A394-6CEE-62DF-91DF60780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200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Iesniegumi koku ciršanas atļaujas saņemšanai</a:t>
            </a:r>
            <a:endParaRPr lang="lv-LV" sz="3200" dirty="0"/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1BC1C185-C3B8-5AA1-6445-A3F1772ED8B1}"/>
              </a:ext>
            </a:extLst>
          </p:cNvPr>
          <p:cNvSpPr/>
          <p:nvPr/>
        </p:nvSpPr>
        <p:spPr>
          <a:xfrm rot="1789">
            <a:off x="-3176" y="6326505"/>
            <a:ext cx="12198351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AB6615-4832-D90C-F25C-09D5EDC0C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84" y="6380692"/>
            <a:ext cx="1206923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630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ĀDAŽU NOVADA PAŠVALDĪBA   I  </a:t>
            </a:r>
            <a:r>
              <a:rPr lang="lv-LV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EDGARS SLIEDE  </a:t>
            </a:r>
            <a:r>
              <a:rPr lang="en-US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I</a:t>
            </a:r>
            <a:r>
              <a:rPr lang="lv-LV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  </a:t>
            </a:r>
            <a:r>
              <a:rPr lang="en-US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 </a:t>
            </a:r>
            <a:r>
              <a:rPr lang="lv-LV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14</a:t>
            </a:r>
            <a:r>
              <a:rPr lang="en-US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.0</a:t>
            </a:r>
            <a:r>
              <a:rPr lang="lv-LV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2</a:t>
            </a:r>
            <a:r>
              <a:rPr lang="en-US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.202</a:t>
            </a:r>
            <a:r>
              <a:rPr lang="lv-LV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4</a:t>
            </a:r>
            <a:r>
              <a:rPr lang="en-US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.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CB43BB8-38B1-1DCD-8991-C15D2CD48D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1419937"/>
              </p:ext>
            </p:extLst>
          </p:nvPr>
        </p:nvGraphicFramePr>
        <p:xfrm>
          <a:off x="444630" y="2057400"/>
          <a:ext cx="5371707" cy="3334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5972684-45D2-7292-6493-27A53B4487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291164"/>
              </p:ext>
            </p:extLst>
          </p:nvPr>
        </p:nvGraphicFramePr>
        <p:xfrm>
          <a:off x="6095998" y="2057399"/>
          <a:ext cx="5548133" cy="3334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68254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1674E-1F0E-D96B-F2EC-B6C48BF16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200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koku ciršanas atļaujas saņemšana</a:t>
            </a:r>
            <a:endParaRPr lang="lv-LV" sz="3200" dirty="0"/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BC716F31-012C-E5F5-B586-890ECD91678B}"/>
              </a:ext>
            </a:extLst>
          </p:cNvPr>
          <p:cNvSpPr/>
          <p:nvPr/>
        </p:nvSpPr>
        <p:spPr>
          <a:xfrm rot="1789">
            <a:off x="-3176" y="6326505"/>
            <a:ext cx="12198351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34AFB3-3D15-41FB-CEB0-7CEDA80C7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84" y="6380692"/>
            <a:ext cx="1206923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630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ĀDAŽU NOVADA PAŠVALDĪBA   I  </a:t>
            </a:r>
            <a:r>
              <a:rPr lang="lv-LV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EDGARS SLIEDE  </a:t>
            </a:r>
            <a:r>
              <a:rPr lang="en-US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I</a:t>
            </a:r>
            <a:r>
              <a:rPr lang="lv-LV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  </a:t>
            </a:r>
            <a:r>
              <a:rPr lang="en-US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 </a:t>
            </a:r>
            <a:r>
              <a:rPr lang="lv-LV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14</a:t>
            </a:r>
            <a:r>
              <a:rPr lang="en-US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.0</a:t>
            </a:r>
            <a:r>
              <a:rPr lang="lv-LV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2</a:t>
            </a:r>
            <a:r>
              <a:rPr lang="en-US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.202</a:t>
            </a:r>
            <a:r>
              <a:rPr lang="lv-LV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4</a:t>
            </a:r>
            <a:r>
              <a:rPr lang="en-US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.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C770FC1-87AC-684E-2CA5-012924F8ED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3146180"/>
              </p:ext>
            </p:extLst>
          </p:nvPr>
        </p:nvGraphicFramePr>
        <p:xfrm>
          <a:off x="472751" y="1741701"/>
          <a:ext cx="5701806" cy="3730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A805C51-E3F0-5D8A-6B94-99F64E31CC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4018791"/>
              </p:ext>
            </p:extLst>
          </p:nvPr>
        </p:nvGraphicFramePr>
        <p:xfrm>
          <a:off x="6297105" y="1741701"/>
          <a:ext cx="5533534" cy="3730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30838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95468-D6E0-20B4-5B35-C796FA093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2800" b="1" dirty="0">
                <a:solidFill>
                  <a:srgbClr val="595959"/>
                </a:solidFill>
                <a:latin typeface="Montserrat" panose="00000500000000000000" pitchFamily="2" charset="-70"/>
              </a:rPr>
              <a:t>KOKU CIRŠANAS ATĻAUJA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BBEE33-4CAE-4A7F-FD03-652DE29A7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84" y="6380692"/>
            <a:ext cx="1206923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630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ĀDAŽU NOVADA PAŠVALDĪBA   I  </a:t>
            </a:r>
            <a:r>
              <a:rPr lang="lv-LV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EDGARS SLIEDE  </a:t>
            </a:r>
            <a:r>
              <a:rPr lang="en-US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I   </a:t>
            </a:r>
            <a:r>
              <a:rPr lang="lv-LV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14</a:t>
            </a:r>
            <a:r>
              <a:rPr lang="en-US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.0</a:t>
            </a:r>
            <a:r>
              <a:rPr lang="lv-LV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2</a:t>
            </a:r>
            <a:r>
              <a:rPr lang="en-US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.202</a:t>
            </a:r>
            <a:r>
              <a:rPr lang="lv-LV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4</a:t>
            </a:r>
            <a:r>
              <a:rPr lang="en-US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.</a:t>
            </a: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0E09176F-8E0C-4195-3B95-F619A6496147}"/>
              </a:ext>
            </a:extLst>
          </p:cNvPr>
          <p:cNvSpPr/>
          <p:nvPr/>
        </p:nvSpPr>
        <p:spPr>
          <a:xfrm rot="1789">
            <a:off x="-3176" y="6326505"/>
            <a:ext cx="12198351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D6323B0-0A31-1F3E-E313-ACDBEC00FA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0833663"/>
              </p:ext>
            </p:extLst>
          </p:nvPr>
        </p:nvGraphicFramePr>
        <p:xfrm>
          <a:off x="683219" y="1204274"/>
          <a:ext cx="11335956" cy="5112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85724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076CA-659E-216F-E41C-81527A784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lv-LV" sz="2800" b="1" dirty="0">
                <a:solidFill>
                  <a:srgbClr val="595959"/>
                </a:solidFill>
                <a:latin typeface="Montserrat" panose="00000500000000000000" pitchFamily="2" charset="-70"/>
              </a:rPr>
              <a:t>KOKU SUGAS, KAM IZDOTAS CIRŠANAS ATĻAUJAS, ATZĪSTOT TO PAR BĪSTAMU VAI MAKSĀJOT KOMEPNSĀCIJU</a:t>
            </a:r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3E55CE7A-7350-48A8-4396-3BFEEB26555A}"/>
              </a:ext>
            </a:extLst>
          </p:cNvPr>
          <p:cNvSpPr/>
          <p:nvPr/>
        </p:nvSpPr>
        <p:spPr>
          <a:xfrm rot="1789">
            <a:off x="-3176" y="6326505"/>
            <a:ext cx="12198351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AF2988-4E20-75CB-4576-817658A90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84" y="6380692"/>
            <a:ext cx="1206923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630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ĀDAŽU NOVADA PAŠVALDĪBA   I  </a:t>
            </a:r>
            <a:r>
              <a:rPr lang="lv-LV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EDGARS SLIEDE  </a:t>
            </a:r>
            <a:r>
              <a:rPr lang="en-US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I </a:t>
            </a:r>
            <a:r>
              <a:rPr lang="lv-LV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  14</a:t>
            </a:r>
            <a:r>
              <a:rPr lang="en-US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.0</a:t>
            </a:r>
            <a:r>
              <a:rPr lang="lv-LV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2</a:t>
            </a:r>
            <a:r>
              <a:rPr lang="en-US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.202</a:t>
            </a:r>
            <a:r>
              <a:rPr lang="lv-LV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4</a:t>
            </a:r>
            <a:r>
              <a:rPr lang="en-US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.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660E9DB-8632-2EA6-1FFB-905842F7F4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1990113"/>
              </p:ext>
            </p:extLst>
          </p:nvPr>
        </p:nvGraphicFramePr>
        <p:xfrm>
          <a:off x="367645" y="1621791"/>
          <a:ext cx="11415860" cy="4552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26812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1789">
            <a:off x="-3176" y="6326505"/>
            <a:ext cx="12198351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8685D6-1E60-2C4C-81BB-61A5BE0E7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lv-LV" sz="3200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Atļaujas atteikumu iemesli</a:t>
            </a:r>
            <a:endParaRPr lang="en-US" sz="3200" b="1" cap="all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2D65FA2-DD6F-D9FC-4F9E-EDDF4B69A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240" y="1219665"/>
            <a:ext cx="10515600" cy="4965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v-LV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Kopumā ciršanas atļauja atteikta 58 iesniegumiem</a:t>
            </a:r>
          </a:p>
          <a:p>
            <a:endParaRPr lang="lv-LV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B64EC5-FF6F-33C3-21CB-0DB28177C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84" y="6380692"/>
            <a:ext cx="1206923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630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ĀDAŽU NOVADA PAŠVALDĪBA   I  </a:t>
            </a:r>
            <a:r>
              <a:rPr lang="lv-LV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EDGARS SLIEDE  </a:t>
            </a:r>
            <a:r>
              <a:rPr lang="en-US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I </a:t>
            </a:r>
            <a:r>
              <a:rPr lang="lv-LV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  14</a:t>
            </a:r>
            <a:r>
              <a:rPr lang="en-US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.0</a:t>
            </a:r>
            <a:r>
              <a:rPr lang="lv-LV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2</a:t>
            </a:r>
            <a:r>
              <a:rPr lang="en-US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.202</a:t>
            </a:r>
            <a:r>
              <a:rPr lang="lv-LV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4</a:t>
            </a:r>
            <a:r>
              <a:rPr lang="en-US" altLang="lv-LV" sz="1000" dirty="0">
                <a:solidFill>
                  <a:srgbClr val="595959"/>
                </a:solidFill>
                <a:latin typeface="Montserrat" panose="00000500000000000000" pitchFamily="2" charset="-70"/>
              </a:rPr>
              <a:t>.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4CDE634-3919-C271-B074-7EF9203796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3307631"/>
              </p:ext>
            </p:extLst>
          </p:nvPr>
        </p:nvGraphicFramePr>
        <p:xfrm>
          <a:off x="1640840" y="2015596"/>
          <a:ext cx="10236200" cy="4282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2880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4B4AD1-4BAB-1778-F62B-A5C0F28C69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2" r="1521"/>
          <a:stretch/>
        </p:blipFill>
        <p:spPr>
          <a:xfrm>
            <a:off x="99526" y="3429001"/>
            <a:ext cx="7150360" cy="33179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DFC201-FE19-9EA4-8C6B-A655CEBDAA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2" t="2813" r="1521"/>
          <a:stretch/>
        </p:blipFill>
        <p:spPr>
          <a:xfrm>
            <a:off x="99526" y="93307"/>
            <a:ext cx="7150359" cy="32246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FD3916-B348-0EE9-CB5F-B4A68FFDCA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3" t="6513"/>
          <a:stretch/>
        </p:blipFill>
        <p:spPr>
          <a:xfrm rot="5400000">
            <a:off x="6400351" y="1054807"/>
            <a:ext cx="6653620" cy="47306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CEF424-CBE5-A0BC-F6C8-1F739AC3182B}"/>
              </a:ext>
            </a:extLst>
          </p:cNvPr>
          <p:cNvSpPr txBox="1"/>
          <p:nvPr/>
        </p:nvSpPr>
        <p:spPr>
          <a:xfrm>
            <a:off x="9041363" y="6307494"/>
            <a:ext cx="2052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b="1" dirty="0">
                <a:solidFill>
                  <a:schemeClr val="bg1"/>
                </a:solidFill>
                <a:latin typeface="Montserrat" panose="00000500000000000000" pitchFamily="2" charset="-70"/>
              </a:rPr>
              <a:t>Apdedzis koks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B38931-979B-9B5E-1C4A-6472AA870201}"/>
              </a:ext>
            </a:extLst>
          </p:cNvPr>
          <p:cNvSpPr txBox="1"/>
          <p:nvPr/>
        </p:nvSpPr>
        <p:spPr>
          <a:xfrm>
            <a:off x="164840" y="2865634"/>
            <a:ext cx="2052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b="1" dirty="0">
                <a:solidFill>
                  <a:schemeClr val="bg1"/>
                </a:solidFill>
                <a:latin typeface="Montserrat" panose="00000500000000000000" pitchFamily="2" charset="-70"/>
              </a:rPr>
              <a:t>Bojā ēku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51DB3B-7EC2-2FEC-16F6-D3B4FD3A3718}"/>
              </a:ext>
            </a:extLst>
          </p:cNvPr>
          <p:cNvSpPr txBox="1"/>
          <p:nvPr/>
        </p:nvSpPr>
        <p:spPr>
          <a:xfrm>
            <a:off x="71534" y="6429822"/>
            <a:ext cx="2052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b="1" dirty="0">
                <a:solidFill>
                  <a:schemeClr val="bg1"/>
                </a:solidFill>
                <a:latin typeface="Montserrat" panose="00000500000000000000" pitchFamily="2" charset="-70"/>
              </a:rPr>
              <a:t>Bīstams</a:t>
            </a:r>
          </a:p>
        </p:txBody>
      </p:sp>
    </p:spTree>
    <p:extLst>
      <p:ext uri="{BB962C8B-B14F-4D97-AF65-F5344CB8AC3E}">
        <p14:creationId xmlns:p14="http://schemas.microsoft.com/office/powerpoint/2010/main" val="457554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5B5834-CCBD-8B1E-8CAA-AEF231288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Ādažu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381653-284F-7961-0145-6ADBFDECA8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99" r="6538"/>
          <a:stretch/>
        </p:blipFill>
        <p:spPr>
          <a:xfrm rot="5400000">
            <a:off x="333222" y="-185490"/>
            <a:ext cx="3193316" cy="3676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1C5760-2A3C-A1CA-8AF8-F82506B111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18" t="11962"/>
          <a:stretch/>
        </p:blipFill>
        <p:spPr>
          <a:xfrm rot="5400000">
            <a:off x="211924" y="3245932"/>
            <a:ext cx="3435912" cy="36762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E3C40B-E8AF-FFC2-A920-B9181B68DA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61" r="18345"/>
          <a:stretch/>
        </p:blipFill>
        <p:spPr>
          <a:xfrm>
            <a:off x="8674744" y="55981"/>
            <a:ext cx="3366797" cy="67264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1838B6-AFB2-2482-FADB-341E40DFC4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42" t="25571" r="18503" b="4739"/>
          <a:stretch/>
        </p:blipFill>
        <p:spPr>
          <a:xfrm rot="5400000">
            <a:off x="2848357" y="1101157"/>
            <a:ext cx="6746038" cy="46361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D610C0-1C95-6B86-CBFA-E471469CE23F}"/>
              </a:ext>
            </a:extLst>
          </p:cNvPr>
          <p:cNvSpPr txBox="1"/>
          <p:nvPr/>
        </p:nvSpPr>
        <p:spPr>
          <a:xfrm>
            <a:off x="360782" y="55982"/>
            <a:ext cx="2052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b="1" dirty="0">
                <a:solidFill>
                  <a:schemeClr val="bg1"/>
                </a:solidFill>
                <a:latin typeface="Montserrat" panose="00000500000000000000" pitchFamily="2" charset="-70"/>
              </a:rPr>
              <a:t>Bīstams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048A93-6AF1-E89F-069D-947CE79F65C1}"/>
              </a:ext>
            </a:extLst>
          </p:cNvPr>
          <p:cNvSpPr txBox="1"/>
          <p:nvPr/>
        </p:nvSpPr>
        <p:spPr>
          <a:xfrm>
            <a:off x="110024" y="3342779"/>
            <a:ext cx="2052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b="1" dirty="0">
                <a:solidFill>
                  <a:schemeClr val="bg1"/>
                </a:solidFill>
                <a:latin typeface="Montserrat" panose="00000500000000000000" pitchFamily="2" charset="-70"/>
              </a:rPr>
              <a:t>Zaudējis </a:t>
            </a:r>
            <a:br>
              <a:rPr lang="lv-LV" sz="1400" b="1" dirty="0">
                <a:solidFill>
                  <a:schemeClr val="bg1"/>
                </a:solidFill>
                <a:latin typeface="Montserrat" panose="00000500000000000000" pitchFamily="2" charset="-70"/>
              </a:rPr>
            </a:br>
            <a:r>
              <a:rPr lang="lv-LV" sz="1400" b="1" dirty="0" err="1">
                <a:solidFill>
                  <a:schemeClr val="bg1"/>
                </a:solidFill>
                <a:latin typeface="Montserrat" panose="00000500000000000000" pitchFamily="2" charset="-70"/>
              </a:rPr>
              <a:t>augspēju</a:t>
            </a:r>
            <a:endParaRPr lang="lv-LV" sz="1400" b="1" dirty="0">
              <a:solidFill>
                <a:schemeClr val="bg1"/>
              </a:solidFill>
              <a:latin typeface="Montserrat" panose="00000500000000000000" pitchFamily="2" charset="-7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4D9A82-87F7-A66E-58EA-0622F602196F}"/>
              </a:ext>
            </a:extLst>
          </p:cNvPr>
          <p:cNvSpPr txBox="1"/>
          <p:nvPr/>
        </p:nvSpPr>
        <p:spPr>
          <a:xfrm>
            <a:off x="3903303" y="6449085"/>
            <a:ext cx="2052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b="1" dirty="0">
                <a:solidFill>
                  <a:schemeClr val="bg1"/>
                </a:solidFill>
                <a:latin typeface="Montserrat" panose="00000500000000000000" pitchFamily="2" charset="-70"/>
              </a:rPr>
              <a:t>Nokaltis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635A8C-6984-6A3E-721C-875BA7891EA2}"/>
              </a:ext>
            </a:extLst>
          </p:cNvPr>
          <p:cNvSpPr txBox="1"/>
          <p:nvPr/>
        </p:nvSpPr>
        <p:spPr>
          <a:xfrm>
            <a:off x="8758331" y="6474699"/>
            <a:ext cx="2052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b="1" dirty="0">
                <a:solidFill>
                  <a:schemeClr val="bg1"/>
                </a:solidFill>
                <a:latin typeface="Montserrat" panose="00000500000000000000" pitchFamily="2" charset="-70"/>
              </a:rPr>
              <a:t>Nokaltis</a:t>
            </a:r>
          </a:p>
        </p:txBody>
      </p:sp>
    </p:spTree>
    <p:extLst>
      <p:ext uri="{BB962C8B-B14F-4D97-AF65-F5344CB8AC3E}">
        <p14:creationId xmlns:p14="http://schemas.microsoft.com/office/powerpoint/2010/main" val="1961888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0634E-772B-DA4A-DE8A-F6A98C8E2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EFA276-F975-06E2-B5FB-35A7B58377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325" b="24471"/>
          <a:stretch/>
        </p:blipFill>
        <p:spPr>
          <a:xfrm rot="5400000">
            <a:off x="2458403" y="1754482"/>
            <a:ext cx="6708479" cy="33679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486920-885E-DBD0-569F-62FAB49A26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39" b="16757"/>
          <a:stretch/>
        </p:blipFill>
        <p:spPr>
          <a:xfrm rot="5400000">
            <a:off x="-1320361" y="1466655"/>
            <a:ext cx="6708479" cy="3924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065D6F-21CC-9815-A9B9-27D8C9D0F0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72" r="19065"/>
          <a:stretch/>
        </p:blipFill>
        <p:spPr>
          <a:xfrm>
            <a:off x="7629063" y="65315"/>
            <a:ext cx="4491402" cy="67273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408C95-1BE4-5346-4519-9BE82AF1755C}"/>
              </a:ext>
            </a:extLst>
          </p:cNvPr>
          <p:cNvSpPr txBox="1"/>
          <p:nvPr/>
        </p:nvSpPr>
        <p:spPr>
          <a:xfrm>
            <a:off x="2873499" y="6321574"/>
            <a:ext cx="541208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lv-LV" sz="2400" b="1" dirty="0">
                <a:latin typeface="Montserrat" panose="00000500000000000000" pitchFamily="2" charset="-70"/>
              </a:rPr>
              <a:t>Kokiem ciršanas atļauja atteikta</a:t>
            </a:r>
          </a:p>
        </p:txBody>
      </p:sp>
    </p:spTree>
    <p:extLst>
      <p:ext uri="{BB962C8B-B14F-4D97-AF65-F5344CB8AC3E}">
        <p14:creationId xmlns:p14="http://schemas.microsoft.com/office/powerpoint/2010/main" val="1206377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0D9C60C813EB46BBE1E60110B66861" ma:contentTypeVersion="0" ma:contentTypeDescription="Create a new document." ma:contentTypeScope="" ma:versionID="163c06e50924a046c8042680f44ce54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6844c0d118ff8ded165e2b3180cbee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6404388-E8D1-49A5-893B-E0BB1C4FF72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E24B9D-5AC3-47BF-8984-DF5B96A056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8FE4A25-CD11-48C2-9E01-67275D5F21C4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15467</TotalTime>
  <Words>226</Words>
  <Application>Microsoft Office PowerPoint</Application>
  <PresentationFormat>Widescreen</PresentationFormat>
  <Paragraphs>37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Montserrat</vt:lpstr>
      <vt:lpstr>Montserrat Medium</vt:lpstr>
      <vt:lpstr>Montserrat Semi-Bold Bold</vt:lpstr>
      <vt:lpstr>Office Theme</vt:lpstr>
      <vt:lpstr>1_Office Theme</vt:lpstr>
      <vt:lpstr>PowerPoint Presentation</vt:lpstr>
      <vt:lpstr>Iesniegumi koku ciršanas atļaujas saņemšanai</vt:lpstr>
      <vt:lpstr>koku ciršanas atļaujas saņemšana</vt:lpstr>
      <vt:lpstr>KOKU CIRŠANAS ATĻAUJA</vt:lpstr>
      <vt:lpstr>KOKU SUGAS, KAM IZDOTAS CIRŠANAS ATĻAUJAS, ATZĪSTOT TO PAR BĪSTAMU VAI MAKSĀJOT KOMEPNSĀCIJU</vt:lpstr>
      <vt:lpstr>Atļaujas atteikumu iemesli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Siltumapgādes tarifs</dc:title>
  <dc:creator>CND Office10</dc:creator>
  <cp:lastModifiedBy>Sintija Tenisa</cp:lastModifiedBy>
  <cp:revision>239</cp:revision>
  <cp:lastPrinted>2023-06-14T05:48:47Z</cp:lastPrinted>
  <dcterms:created xsi:type="dcterms:W3CDTF">2016-05-19T10:18:40Z</dcterms:created>
  <dcterms:modified xsi:type="dcterms:W3CDTF">2024-02-27T14:08:54Z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0x0101001A0D9C60C813EB46BBE1E60110B66861</vt:lpwstr>
  </property>
</Properties>
</file>