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303" r:id="rId3"/>
    <p:sldId id="271" r:id="rId4"/>
    <p:sldId id="309" r:id="rId5"/>
    <p:sldId id="310" r:id="rId6"/>
    <p:sldId id="304" r:id="rId7"/>
    <p:sldId id="313" r:id="rId8"/>
    <p:sldId id="259" r:id="rId9"/>
    <p:sldId id="311" r:id="rId10"/>
    <p:sldId id="314" r:id="rId11"/>
    <p:sldId id="312"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056087-54BA-2A85-B44B-F0E2A65F5688}" name="Lasma Dene" initials="LD" userId="S::lasma.dene@Adazi.lv::95b17ef8-687e-4970-aa74-8ea5beea2078"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F4A68A-B8BB-4DE4-A8BC-BA6AC76AAF9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lv-LV"/>
        </a:p>
      </dgm:t>
    </dgm:pt>
    <dgm:pt modelId="{0812805F-092F-439C-96F3-D0BFEA12066E}">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v-LV" sz="2400" b="1" dirty="0">
              <a:latin typeface="Tahoma" panose="020B0604030504040204" pitchFamily="34" charset="0"/>
              <a:ea typeface="Tahoma" panose="020B0604030504040204" pitchFamily="34" charset="0"/>
              <a:cs typeface="Tahoma" panose="020B0604030504040204" pitchFamily="34" charset="0"/>
            </a:rPr>
            <a:t>1) Pēc iespējas agrāk: </a:t>
          </a:r>
          <a:endParaRPr lang="lv-LV" sz="1400" b="1" dirty="0">
            <a:latin typeface="Tahoma" panose="020B0604030504040204" pitchFamily="34" charset="0"/>
            <a:ea typeface="Tahoma" panose="020B0604030504040204" pitchFamily="34" charset="0"/>
            <a:cs typeface="Tahoma" panose="020B0604030504040204" pitchFamily="34" charset="0"/>
          </a:endParaRPr>
        </a:p>
      </dgm:t>
    </dgm:pt>
    <dgm:pt modelId="{3A33B0BA-C354-48FD-A4BF-D5301FE52F01}" type="parTrans" cxnId="{67472239-05CF-4D80-91BF-EA96FE77C94C}">
      <dgm:prSet/>
      <dgm:spPr/>
      <dgm:t>
        <a:bodyPr/>
        <a:lstStyle/>
        <a:p>
          <a:endParaRPr lang="lv-LV"/>
        </a:p>
      </dgm:t>
    </dgm:pt>
    <dgm:pt modelId="{4658E0FA-44AF-43D5-9F73-982E763F62E0}" type="sibTrans" cxnId="{67472239-05CF-4D80-91BF-EA96FE77C94C}">
      <dgm:prSet/>
      <dgm:spPr/>
      <dgm:t>
        <a:bodyPr/>
        <a:lstStyle/>
        <a:p>
          <a:endParaRPr lang="lv-LV"/>
        </a:p>
      </dgm:t>
    </dgm:pt>
    <dgm:pt modelId="{0BC7148C-6B76-4B8C-B8BD-D02BD7FD38D8}">
      <dgm:prSet phldrT="[Tex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agrīnas noteikšanas un iejaukšanās, kā arī </a:t>
          </a:r>
          <a:r>
            <a:rPr lang="lv-LV" sz="2000" dirty="0" err="1">
              <a:latin typeface="Tahoma" panose="020B0604030504040204" pitchFamily="34" charset="0"/>
              <a:ea typeface="Tahoma" panose="020B0604030504040204" pitchFamily="34" charset="0"/>
              <a:cs typeface="Tahoma" panose="020B0604030504040204" pitchFamily="34" charset="0"/>
            </a:rPr>
            <a:t>proaktīvu</a:t>
          </a:r>
          <a:r>
            <a:rPr lang="lv-LV" sz="2000" dirty="0">
              <a:latin typeface="Tahoma" panose="020B0604030504040204" pitchFamily="34" charset="0"/>
              <a:ea typeface="Tahoma" panose="020B0604030504040204" pitchFamily="34" charset="0"/>
              <a:cs typeface="Tahoma" panose="020B0604030504040204" pitchFamily="34" charset="0"/>
            </a:rPr>
            <a:t> pasākumu pozitīvā ietekme</a:t>
          </a:r>
        </a:p>
      </dgm:t>
    </dgm:pt>
    <dgm:pt modelId="{27845ECD-720A-4FA0-87D7-DCFB8C30EDF9}" type="parTrans" cxnId="{E89FFFF4-6A17-409B-9E80-DC230C63875B}">
      <dgm:prSet/>
      <dgm:spPr/>
      <dgm:t>
        <a:bodyPr/>
        <a:lstStyle/>
        <a:p>
          <a:endParaRPr lang="lv-LV"/>
        </a:p>
      </dgm:t>
    </dgm:pt>
    <dgm:pt modelId="{FCF7BE13-41C1-44C5-996D-06D72C28438D}" type="sibTrans" cxnId="{E89FFFF4-6A17-409B-9E80-DC230C63875B}">
      <dgm:prSet/>
      <dgm:spPr/>
      <dgm:t>
        <a:bodyPr/>
        <a:lstStyle/>
        <a:p>
          <a:endParaRPr lang="lv-LV"/>
        </a:p>
      </dgm:t>
    </dgm:pt>
    <dgm:pt modelId="{A6A3AD75-ABED-42C3-8F74-27DFBE43290D}">
      <dgm:prSet phldrT="[Text]" custT="1"/>
      <dgm:spPr/>
      <dgm:t>
        <a:bodyPr/>
        <a:lstStyle/>
        <a:p>
          <a:r>
            <a:rPr lang="lv-LV" sz="2400" b="1" dirty="0">
              <a:latin typeface="Tahoma" panose="020B0604030504040204" pitchFamily="34" charset="0"/>
              <a:ea typeface="Tahoma" panose="020B0604030504040204" pitchFamily="34" charset="0"/>
              <a:cs typeface="Tahoma" panose="020B0604030504040204" pitchFamily="34" charset="0"/>
            </a:rPr>
            <a:t>3) Profesionāļi ar augstu kvalifikāciju: </a:t>
          </a:r>
        </a:p>
      </dgm:t>
    </dgm:pt>
    <dgm:pt modelId="{299EF053-7B76-4F91-BDB3-E2F96B245DA1}" type="parTrans" cxnId="{EC6C6AF3-48CE-4F9A-94CE-3587E53BF7AE}">
      <dgm:prSet/>
      <dgm:spPr/>
      <dgm:t>
        <a:bodyPr/>
        <a:lstStyle/>
        <a:p>
          <a:endParaRPr lang="lv-LV"/>
        </a:p>
      </dgm:t>
    </dgm:pt>
    <dgm:pt modelId="{0158CA61-D9D4-4875-95DA-6620BF426162}" type="sibTrans" cxnId="{EC6C6AF3-48CE-4F9A-94CE-3587E53BF7AE}">
      <dgm:prSet/>
      <dgm:spPr/>
      <dgm:t>
        <a:bodyPr/>
        <a:lstStyle/>
        <a:p>
          <a:endParaRPr lang="lv-LV"/>
        </a:p>
      </dgm:t>
    </dgm:pt>
    <dgm:pt modelId="{D2572D54-E4D6-458E-95B6-A86F2F7491E5}">
      <dgm:prSet phldrT="[Tex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ir svarīgi, lai būtu pieejami profesionāļi, it sevišķi skolotāji, ar augstu kvalifikāciju</a:t>
          </a:r>
          <a:endParaRPr lang="lv-LV" sz="1800" dirty="0">
            <a:latin typeface="Tahoma" panose="020B0604030504040204" pitchFamily="34" charset="0"/>
            <a:ea typeface="Tahoma" panose="020B0604030504040204" pitchFamily="34" charset="0"/>
            <a:cs typeface="Tahoma" panose="020B0604030504040204" pitchFamily="34" charset="0"/>
          </a:endParaRPr>
        </a:p>
      </dgm:t>
    </dgm:pt>
    <dgm:pt modelId="{9C6B3A43-000C-441C-82E6-773C12D0B9A8}" type="parTrans" cxnId="{B90218FD-9519-4053-AE32-5E41BEFDF7C3}">
      <dgm:prSet/>
      <dgm:spPr/>
      <dgm:t>
        <a:bodyPr/>
        <a:lstStyle/>
        <a:p>
          <a:endParaRPr lang="lv-LV"/>
        </a:p>
      </dgm:t>
    </dgm:pt>
    <dgm:pt modelId="{EF1788D7-951A-4044-824C-4A6C259714CB}" type="sibTrans" cxnId="{B90218FD-9519-4053-AE32-5E41BEFDF7C3}">
      <dgm:prSet/>
      <dgm:spPr/>
      <dgm:t>
        <a:bodyPr/>
        <a:lstStyle/>
        <a:p>
          <a:endParaRPr lang="lv-LV"/>
        </a:p>
      </dgm:t>
    </dgm:pt>
    <dgm:pt modelId="{758AEBC3-4375-4454-9BA7-B989FCFD6CB8}">
      <dgm:prSet custT="1"/>
      <dgm:spPr/>
      <dgm:t>
        <a:bodyPr/>
        <a:lstStyle/>
        <a:p>
          <a:r>
            <a:rPr lang="lv-LV" sz="2400" b="1" dirty="0">
              <a:latin typeface="Tahoma" panose="020B0604030504040204" pitchFamily="34" charset="0"/>
              <a:ea typeface="Tahoma" panose="020B0604030504040204" pitchFamily="34" charset="0"/>
              <a:cs typeface="Tahoma" panose="020B0604030504040204" pitchFamily="34" charset="0"/>
            </a:rPr>
            <a:t>2) Iekļaujoša izglītība sniedz ieguvumus ikvienam:</a:t>
          </a:r>
        </a:p>
      </dgm:t>
    </dgm:pt>
    <dgm:pt modelId="{4E45B9D2-F500-4285-8389-AECB62B63B81}" type="parTrans" cxnId="{5C2733C3-F111-4F51-A54F-8F65F8290709}">
      <dgm:prSet/>
      <dgm:spPr/>
      <dgm:t>
        <a:bodyPr/>
        <a:lstStyle/>
        <a:p>
          <a:endParaRPr lang="lv-LV"/>
        </a:p>
      </dgm:t>
    </dgm:pt>
    <dgm:pt modelId="{3AA406A0-2392-4664-8432-75DF9E910F4D}" type="sibTrans" cxnId="{5C2733C3-F111-4F51-A54F-8F65F8290709}">
      <dgm:prSet/>
      <dgm:spPr/>
      <dgm:t>
        <a:bodyPr/>
        <a:lstStyle/>
        <a:p>
          <a:endParaRPr lang="lv-LV"/>
        </a:p>
      </dgm:t>
    </dgm:pt>
    <dgm:pt modelId="{3C80A709-88E3-485F-A1E4-0C8D75D54FCA}">
      <dgm:prSe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iekļaujošas izglītības pozitīvā ietekme uz izglītības un sociālo jomu</a:t>
          </a:r>
        </a:p>
      </dgm:t>
    </dgm:pt>
    <dgm:pt modelId="{8B5EB4F3-855D-43F7-A13D-58CEB7C8FE5C}" type="parTrans" cxnId="{B1BCEE7C-C0C4-4AC9-9B83-AA678D8E4EE8}">
      <dgm:prSet/>
      <dgm:spPr/>
      <dgm:t>
        <a:bodyPr/>
        <a:lstStyle/>
        <a:p>
          <a:endParaRPr lang="lv-LV"/>
        </a:p>
      </dgm:t>
    </dgm:pt>
    <dgm:pt modelId="{1C2E652F-66DD-4044-BF89-5FE607DE0C36}" type="sibTrans" cxnId="{B1BCEE7C-C0C4-4AC9-9B83-AA678D8E4EE8}">
      <dgm:prSet/>
      <dgm:spPr/>
      <dgm:t>
        <a:bodyPr/>
        <a:lstStyle/>
        <a:p>
          <a:endParaRPr lang="lv-LV"/>
        </a:p>
      </dgm:t>
    </dgm:pt>
    <dgm:pt modelId="{C5E49497-B3E8-4004-922A-8FC3FB32A377}">
      <dgm:prSet phldrT="[Text]" custT="1"/>
      <dgm:spPr/>
      <dgm:t>
        <a:bodyPr/>
        <a:lstStyle/>
        <a:p>
          <a:r>
            <a:rPr lang="lv-LV" sz="2400" b="1" dirty="0">
              <a:latin typeface="Tahoma" panose="020B0604030504040204" pitchFamily="34" charset="0"/>
              <a:ea typeface="Tahoma" panose="020B0604030504040204" pitchFamily="34" charset="0"/>
              <a:cs typeface="Tahoma" panose="020B0604030504040204" pitchFamily="34" charset="0"/>
            </a:rPr>
            <a:t>4) Atbalsta sistēmas un finansējuma mehānismi:</a:t>
          </a:r>
        </a:p>
      </dgm:t>
    </dgm:pt>
    <dgm:pt modelId="{AFFA573B-FB28-4C16-AA66-15817086FB77}" type="parTrans" cxnId="{6B660BE9-1BF6-44D8-A238-0BCF02B2C207}">
      <dgm:prSet/>
      <dgm:spPr/>
      <dgm:t>
        <a:bodyPr/>
        <a:lstStyle/>
        <a:p>
          <a:endParaRPr lang="lv-LV"/>
        </a:p>
      </dgm:t>
    </dgm:pt>
    <dgm:pt modelId="{CC191D40-9F76-4097-B86E-39DD3955B279}" type="sibTrans" cxnId="{6B660BE9-1BF6-44D8-A238-0BCF02B2C207}">
      <dgm:prSet/>
      <dgm:spPr/>
      <dgm:t>
        <a:bodyPr/>
        <a:lstStyle/>
        <a:p>
          <a:endParaRPr lang="lv-LV"/>
        </a:p>
      </dgm:t>
    </dgm:pt>
    <dgm:pt modelId="{FC0F828E-EB23-4ACF-89C3-EC82902DB2B7}">
      <dgm:prSet custT="1"/>
      <dgm:spPr/>
      <dgm:t>
        <a:bodyPr/>
        <a:lstStyle/>
        <a:p>
          <a:pPr algn="r">
            <a:buNone/>
          </a:pPr>
          <a:r>
            <a:rPr lang="lv-LV" sz="1800" dirty="0">
              <a:latin typeface="Tahoma" panose="020B0604030504040204" pitchFamily="34" charset="0"/>
              <a:ea typeface="Tahoma" panose="020B0604030504040204" pitchFamily="34" charset="0"/>
              <a:cs typeface="Tahoma" panose="020B0604030504040204" pitchFamily="34" charset="0"/>
            </a:rPr>
            <a:t>nepieciešamība pēc stabilām atbalsta sistēmām un ar tām saistītajiem finansējuma mehānismiem</a:t>
          </a:r>
        </a:p>
      </dgm:t>
    </dgm:pt>
    <dgm:pt modelId="{20A3DEC8-A5EF-45EF-8217-E9ABFCBDAF6E}" type="parTrans" cxnId="{3397974B-5165-406A-8374-B2DB2DD6DF58}">
      <dgm:prSet/>
      <dgm:spPr/>
      <dgm:t>
        <a:bodyPr/>
        <a:lstStyle/>
        <a:p>
          <a:endParaRPr lang="lv-LV"/>
        </a:p>
      </dgm:t>
    </dgm:pt>
    <dgm:pt modelId="{ADB7A461-83F2-46F1-A400-98FCB7C405DE}" type="sibTrans" cxnId="{3397974B-5165-406A-8374-B2DB2DD6DF58}">
      <dgm:prSet/>
      <dgm:spPr/>
      <dgm:t>
        <a:bodyPr/>
        <a:lstStyle/>
        <a:p>
          <a:endParaRPr lang="lv-LV"/>
        </a:p>
      </dgm:t>
    </dgm:pt>
    <dgm:pt modelId="{2B564B3E-A3BC-468A-A763-525AA066CDB6}">
      <dgm:prSet phldrT="[Text]" custT="1"/>
      <dgm:spPr/>
      <dgm:t>
        <a:bodyPr/>
        <a:lstStyle/>
        <a:p>
          <a:r>
            <a:rPr lang="lv-LV" sz="2400" b="1" dirty="0">
              <a:latin typeface="Tahoma" panose="020B0604030504040204" pitchFamily="34" charset="0"/>
              <a:ea typeface="Tahoma" panose="020B0604030504040204" pitchFamily="34" charset="0"/>
              <a:cs typeface="Tahoma" panose="020B0604030504040204" pitchFamily="34" charset="0"/>
            </a:rPr>
            <a:t>5) Uzticami dati:</a:t>
          </a:r>
        </a:p>
      </dgm:t>
    </dgm:pt>
    <dgm:pt modelId="{3FB93717-BF19-4FA5-9BCD-D8B4E474F813}" type="parTrans" cxnId="{E12F18C9-B7F7-4FE9-B940-61C4838C9B8E}">
      <dgm:prSet/>
      <dgm:spPr/>
      <dgm:t>
        <a:bodyPr/>
        <a:lstStyle/>
        <a:p>
          <a:endParaRPr lang="lv-LV"/>
        </a:p>
      </dgm:t>
    </dgm:pt>
    <dgm:pt modelId="{07877242-0BB2-483A-BC65-60E027EDC746}" type="sibTrans" cxnId="{E12F18C9-B7F7-4FE9-B940-61C4838C9B8E}">
      <dgm:prSet/>
      <dgm:spPr/>
      <dgm:t>
        <a:bodyPr/>
        <a:lstStyle/>
        <a:p>
          <a:endParaRPr lang="lv-LV"/>
        </a:p>
      </dgm:t>
    </dgm:pt>
    <dgm:pt modelId="{704D292F-46CB-434B-9803-C68B218001B3}">
      <dgm:prSe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datu būtiskā nozīme, kā arī to izmantošanas ieguvumi un ierobežojumi</a:t>
          </a:r>
        </a:p>
      </dgm:t>
    </dgm:pt>
    <dgm:pt modelId="{945217C2-3704-433B-83CB-5C18AC11B1A4}" type="parTrans" cxnId="{1E2A6AB9-E763-4988-A170-B061CCA5BC01}">
      <dgm:prSet/>
      <dgm:spPr/>
      <dgm:t>
        <a:bodyPr/>
        <a:lstStyle/>
        <a:p>
          <a:endParaRPr lang="lv-LV"/>
        </a:p>
      </dgm:t>
    </dgm:pt>
    <dgm:pt modelId="{8BFA94C5-79F1-434C-AE7E-542B3EEED992}" type="sibTrans" cxnId="{1E2A6AB9-E763-4988-A170-B061CCA5BC01}">
      <dgm:prSet/>
      <dgm:spPr/>
      <dgm:t>
        <a:bodyPr/>
        <a:lstStyle/>
        <a:p>
          <a:endParaRPr lang="lv-LV"/>
        </a:p>
      </dgm:t>
    </dgm:pt>
    <dgm:pt modelId="{20F1426D-2B01-4FB0-8E2B-731BB19715B9}">
      <dgm:prSet phldrT="[Tex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 </a:t>
          </a:r>
        </a:p>
      </dgm:t>
    </dgm:pt>
    <dgm:pt modelId="{6A3636BE-B5BE-4BD1-9373-C73BD333D4E5}" type="parTrans" cxnId="{F47198F0-B7FB-45DD-B40A-EDC89206385B}">
      <dgm:prSet/>
      <dgm:spPr/>
      <dgm:t>
        <a:bodyPr/>
        <a:lstStyle/>
        <a:p>
          <a:endParaRPr lang="lv-LV"/>
        </a:p>
      </dgm:t>
    </dgm:pt>
    <dgm:pt modelId="{316E7E98-BB73-48ED-83EA-5B5B2227DFA9}" type="sibTrans" cxnId="{F47198F0-B7FB-45DD-B40A-EDC89206385B}">
      <dgm:prSet/>
      <dgm:spPr/>
      <dgm:t>
        <a:bodyPr/>
        <a:lstStyle/>
        <a:p>
          <a:endParaRPr lang="lv-LV"/>
        </a:p>
      </dgm:t>
    </dgm:pt>
    <dgm:pt modelId="{5D9A1CE8-E55A-433C-A231-4133ABCE7707}">
      <dgm:prSet custT="1"/>
      <dgm:spPr/>
      <dgm:t>
        <a:bodyPr/>
        <a:lstStyle/>
        <a:p>
          <a:pPr algn="r">
            <a:buNone/>
          </a:pPr>
          <a:r>
            <a:rPr lang="lv-LV" sz="2000" dirty="0">
              <a:latin typeface="Tahoma" panose="020B0604030504040204" pitchFamily="34" charset="0"/>
              <a:ea typeface="Tahoma" panose="020B0604030504040204" pitchFamily="34" charset="0"/>
              <a:cs typeface="Tahoma" panose="020B0604030504040204" pitchFamily="34" charset="0"/>
            </a:rPr>
            <a:t> </a:t>
          </a:r>
        </a:p>
      </dgm:t>
    </dgm:pt>
    <dgm:pt modelId="{810582A8-62BF-46EA-865B-4142F56C9FB7}" type="parTrans" cxnId="{97655CC9-3588-417E-8AFF-4D2B04B18CDF}">
      <dgm:prSet/>
      <dgm:spPr/>
      <dgm:t>
        <a:bodyPr/>
        <a:lstStyle/>
        <a:p>
          <a:endParaRPr lang="lv-LV"/>
        </a:p>
      </dgm:t>
    </dgm:pt>
    <dgm:pt modelId="{6758FEEC-79FB-48A6-A8FC-D68BC6A831C2}" type="sibTrans" cxnId="{97655CC9-3588-417E-8AFF-4D2B04B18CDF}">
      <dgm:prSet/>
      <dgm:spPr/>
      <dgm:t>
        <a:bodyPr/>
        <a:lstStyle/>
        <a:p>
          <a:endParaRPr lang="lv-LV"/>
        </a:p>
      </dgm:t>
    </dgm:pt>
    <dgm:pt modelId="{348EF7C6-F3EE-4ADD-B987-542C21647F8D}">
      <dgm:prSet phldrT="[Text]" custT="1"/>
      <dgm:spPr/>
      <dgm:t>
        <a:bodyPr/>
        <a:lstStyle/>
        <a:p>
          <a:pPr algn="r">
            <a:buNone/>
          </a:pPr>
          <a:endParaRPr lang="lv-LV" sz="1800" dirty="0">
            <a:latin typeface="Tahoma" panose="020B0604030504040204" pitchFamily="34" charset="0"/>
            <a:ea typeface="Tahoma" panose="020B0604030504040204" pitchFamily="34" charset="0"/>
            <a:cs typeface="Tahoma" panose="020B0604030504040204" pitchFamily="34" charset="0"/>
          </a:endParaRPr>
        </a:p>
      </dgm:t>
    </dgm:pt>
    <dgm:pt modelId="{FCCE1A16-710D-4798-B45D-2EF4DBFD3C63}" type="parTrans" cxnId="{28B7F248-C7D1-460F-AFFA-7E66D07C579B}">
      <dgm:prSet/>
      <dgm:spPr/>
      <dgm:t>
        <a:bodyPr/>
        <a:lstStyle/>
        <a:p>
          <a:endParaRPr lang="lv-LV"/>
        </a:p>
      </dgm:t>
    </dgm:pt>
    <dgm:pt modelId="{3FAF3F09-5596-42B1-BA6D-FA7472431043}" type="sibTrans" cxnId="{28B7F248-C7D1-460F-AFFA-7E66D07C579B}">
      <dgm:prSet/>
      <dgm:spPr/>
      <dgm:t>
        <a:bodyPr/>
        <a:lstStyle/>
        <a:p>
          <a:endParaRPr lang="lv-LV"/>
        </a:p>
      </dgm:t>
    </dgm:pt>
    <dgm:pt modelId="{0054708C-9B0E-4B30-B9BB-5A5FEE88B009}">
      <dgm:prSet custT="1"/>
      <dgm:spPr/>
      <dgm:t>
        <a:bodyPr/>
        <a:lstStyle/>
        <a:p>
          <a:pPr algn="r">
            <a:buNone/>
          </a:pPr>
          <a:r>
            <a:rPr lang="lv-LV" sz="1800" dirty="0">
              <a:latin typeface="Tahoma" panose="020B0604030504040204" pitchFamily="34" charset="0"/>
              <a:ea typeface="Tahoma" panose="020B0604030504040204" pitchFamily="34" charset="0"/>
              <a:cs typeface="Tahoma" panose="020B0604030504040204" pitchFamily="34" charset="0"/>
            </a:rPr>
            <a:t> </a:t>
          </a:r>
        </a:p>
      </dgm:t>
    </dgm:pt>
    <dgm:pt modelId="{44D28608-4FF6-4CC3-A203-87939F039EFD}" type="parTrans" cxnId="{BFB55361-CD3C-4F4A-AFFE-B5314BF25338}">
      <dgm:prSet/>
      <dgm:spPr/>
      <dgm:t>
        <a:bodyPr/>
        <a:lstStyle/>
        <a:p>
          <a:endParaRPr lang="lv-LV"/>
        </a:p>
      </dgm:t>
    </dgm:pt>
    <dgm:pt modelId="{03DEFC34-BA90-46C3-B6F2-A083E645667E}" type="sibTrans" cxnId="{BFB55361-CD3C-4F4A-AFFE-B5314BF25338}">
      <dgm:prSet/>
      <dgm:spPr/>
      <dgm:t>
        <a:bodyPr/>
        <a:lstStyle/>
        <a:p>
          <a:endParaRPr lang="lv-LV"/>
        </a:p>
      </dgm:t>
    </dgm:pt>
    <dgm:pt modelId="{7611C165-F8A0-430D-9409-DE8E0D1CFDF9}">
      <dgm:prSet custT="1"/>
      <dgm:spPr/>
      <dgm:t>
        <a:bodyPr/>
        <a:lstStyle/>
        <a:p>
          <a:pPr algn="r">
            <a:buNone/>
          </a:pPr>
          <a:endParaRPr lang="lv-LV" sz="2000" dirty="0">
            <a:latin typeface="Tahoma" panose="020B0604030504040204" pitchFamily="34" charset="0"/>
            <a:ea typeface="Tahoma" panose="020B0604030504040204" pitchFamily="34" charset="0"/>
            <a:cs typeface="Tahoma" panose="020B0604030504040204" pitchFamily="34" charset="0"/>
          </a:endParaRPr>
        </a:p>
      </dgm:t>
    </dgm:pt>
    <dgm:pt modelId="{D0A93B0C-F1C1-4B0B-B08E-C674742E1020}" type="parTrans" cxnId="{14BA5992-3ADF-4A44-94E1-A3D0D894FD10}">
      <dgm:prSet/>
      <dgm:spPr/>
      <dgm:t>
        <a:bodyPr/>
        <a:lstStyle/>
        <a:p>
          <a:endParaRPr lang="lv-LV"/>
        </a:p>
      </dgm:t>
    </dgm:pt>
    <dgm:pt modelId="{C00712E4-907D-4211-BEE3-DB680270FD73}" type="sibTrans" cxnId="{14BA5992-3ADF-4A44-94E1-A3D0D894FD10}">
      <dgm:prSet/>
      <dgm:spPr/>
      <dgm:t>
        <a:bodyPr/>
        <a:lstStyle/>
        <a:p>
          <a:endParaRPr lang="lv-LV"/>
        </a:p>
      </dgm:t>
    </dgm:pt>
    <dgm:pt modelId="{F01DE96B-52F5-4E78-ACE1-7E197DBF1F25}" type="pres">
      <dgm:prSet presAssocID="{16F4A68A-B8BB-4DE4-A8BC-BA6AC76AAF97}" presName="linear" presStyleCnt="0">
        <dgm:presLayoutVars>
          <dgm:animLvl val="lvl"/>
          <dgm:resizeHandles val="exact"/>
        </dgm:presLayoutVars>
      </dgm:prSet>
      <dgm:spPr/>
    </dgm:pt>
    <dgm:pt modelId="{516A6883-85B0-47E7-8781-F2400716ACA1}" type="pres">
      <dgm:prSet presAssocID="{0812805F-092F-439C-96F3-D0BFEA12066E}" presName="parentText" presStyleLbl="node1" presStyleIdx="0" presStyleCnt="5" custLinFactNeighborX="-239" custLinFactNeighborY="-477">
        <dgm:presLayoutVars>
          <dgm:chMax val="0"/>
          <dgm:bulletEnabled val="1"/>
        </dgm:presLayoutVars>
      </dgm:prSet>
      <dgm:spPr/>
    </dgm:pt>
    <dgm:pt modelId="{8E9D50D3-51CA-4243-ABBA-6F96D4B4D2FC}" type="pres">
      <dgm:prSet presAssocID="{0812805F-092F-439C-96F3-D0BFEA12066E}" presName="childText" presStyleLbl="revTx" presStyleIdx="0" presStyleCnt="5">
        <dgm:presLayoutVars>
          <dgm:bulletEnabled val="1"/>
        </dgm:presLayoutVars>
      </dgm:prSet>
      <dgm:spPr/>
    </dgm:pt>
    <dgm:pt modelId="{EB873015-B883-46FF-9F21-D18EECE2371D}" type="pres">
      <dgm:prSet presAssocID="{758AEBC3-4375-4454-9BA7-B989FCFD6CB8}" presName="parentText" presStyleLbl="node1" presStyleIdx="1" presStyleCnt="5">
        <dgm:presLayoutVars>
          <dgm:chMax val="0"/>
          <dgm:bulletEnabled val="1"/>
        </dgm:presLayoutVars>
      </dgm:prSet>
      <dgm:spPr/>
    </dgm:pt>
    <dgm:pt modelId="{B3E69BAB-C17B-4546-8B53-28E790BC1C77}" type="pres">
      <dgm:prSet presAssocID="{758AEBC3-4375-4454-9BA7-B989FCFD6CB8}" presName="childText" presStyleLbl="revTx" presStyleIdx="1" presStyleCnt="5">
        <dgm:presLayoutVars>
          <dgm:bulletEnabled val="1"/>
        </dgm:presLayoutVars>
      </dgm:prSet>
      <dgm:spPr/>
    </dgm:pt>
    <dgm:pt modelId="{43B6F5A0-CF63-457E-B9E6-0EFB171AD06A}" type="pres">
      <dgm:prSet presAssocID="{A6A3AD75-ABED-42C3-8F74-27DFBE43290D}" presName="parentText" presStyleLbl="node1" presStyleIdx="2" presStyleCnt="5">
        <dgm:presLayoutVars>
          <dgm:chMax val="0"/>
          <dgm:bulletEnabled val="1"/>
        </dgm:presLayoutVars>
      </dgm:prSet>
      <dgm:spPr/>
    </dgm:pt>
    <dgm:pt modelId="{09012424-8EAC-45EA-8CDF-8C77CDFCFC0F}" type="pres">
      <dgm:prSet presAssocID="{A6A3AD75-ABED-42C3-8F74-27DFBE43290D}" presName="childText" presStyleLbl="revTx" presStyleIdx="2" presStyleCnt="5">
        <dgm:presLayoutVars>
          <dgm:bulletEnabled val="1"/>
        </dgm:presLayoutVars>
      </dgm:prSet>
      <dgm:spPr/>
    </dgm:pt>
    <dgm:pt modelId="{B2C378C8-ED69-4E03-9FA6-9DC96819DD50}" type="pres">
      <dgm:prSet presAssocID="{C5E49497-B3E8-4004-922A-8FC3FB32A377}" presName="parentText" presStyleLbl="node1" presStyleIdx="3" presStyleCnt="5">
        <dgm:presLayoutVars>
          <dgm:chMax val="0"/>
          <dgm:bulletEnabled val="1"/>
        </dgm:presLayoutVars>
      </dgm:prSet>
      <dgm:spPr/>
    </dgm:pt>
    <dgm:pt modelId="{DB6A3825-672D-4F44-A121-193240812DFE}" type="pres">
      <dgm:prSet presAssocID="{C5E49497-B3E8-4004-922A-8FC3FB32A377}" presName="childText" presStyleLbl="revTx" presStyleIdx="3" presStyleCnt="5">
        <dgm:presLayoutVars>
          <dgm:bulletEnabled val="1"/>
        </dgm:presLayoutVars>
      </dgm:prSet>
      <dgm:spPr/>
    </dgm:pt>
    <dgm:pt modelId="{2F4C635A-C21E-4A9C-B40A-6B5015B53EC0}" type="pres">
      <dgm:prSet presAssocID="{2B564B3E-A3BC-468A-A763-525AA066CDB6}" presName="parentText" presStyleLbl="node1" presStyleIdx="4" presStyleCnt="5">
        <dgm:presLayoutVars>
          <dgm:chMax val="0"/>
          <dgm:bulletEnabled val="1"/>
        </dgm:presLayoutVars>
      </dgm:prSet>
      <dgm:spPr/>
    </dgm:pt>
    <dgm:pt modelId="{EF797F99-940A-4E17-A085-235F98B056D7}" type="pres">
      <dgm:prSet presAssocID="{2B564B3E-A3BC-468A-A763-525AA066CDB6}" presName="childText" presStyleLbl="revTx" presStyleIdx="4" presStyleCnt="5">
        <dgm:presLayoutVars>
          <dgm:bulletEnabled val="1"/>
        </dgm:presLayoutVars>
      </dgm:prSet>
      <dgm:spPr/>
    </dgm:pt>
  </dgm:ptLst>
  <dgm:cxnLst>
    <dgm:cxn modelId="{09D6290D-A9E3-46CB-8A2D-1B0864104CDA}" type="presOf" srcId="{348EF7C6-F3EE-4ADD-B987-542C21647F8D}" destId="{09012424-8EAC-45EA-8CDF-8C77CDFCFC0F}" srcOrd="0" destOrd="1" presId="urn:microsoft.com/office/officeart/2005/8/layout/vList2"/>
    <dgm:cxn modelId="{5DEA7913-ADD1-4A53-A6AB-0B97B6A5E1D5}" type="presOf" srcId="{0812805F-092F-439C-96F3-D0BFEA12066E}" destId="{516A6883-85B0-47E7-8781-F2400716ACA1}" srcOrd="0" destOrd="0" presId="urn:microsoft.com/office/officeart/2005/8/layout/vList2"/>
    <dgm:cxn modelId="{67472239-05CF-4D80-91BF-EA96FE77C94C}" srcId="{16F4A68A-B8BB-4DE4-A8BC-BA6AC76AAF97}" destId="{0812805F-092F-439C-96F3-D0BFEA12066E}" srcOrd="0" destOrd="0" parTransId="{3A33B0BA-C354-48FD-A4BF-D5301FE52F01}" sibTransId="{4658E0FA-44AF-43D5-9F73-982E763F62E0}"/>
    <dgm:cxn modelId="{3324583E-016C-4222-A787-4F361CB77F07}" type="presOf" srcId="{C5E49497-B3E8-4004-922A-8FC3FB32A377}" destId="{B2C378C8-ED69-4E03-9FA6-9DC96819DD50}" srcOrd="0" destOrd="0" presId="urn:microsoft.com/office/officeart/2005/8/layout/vList2"/>
    <dgm:cxn modelId="{BFB55361-CD3C-4F4A-AFFE-B5314BF25338}" srcId="{C5E49497-B3E8-4004-922A-8FC3FB32A377}" destId="{0054708C-9B0E-4B30-B9BB-5A5FEE88B009}" srcOrd="1" destOrd="0" parTransId="{44D28608-4FF6-4CC3-A203-87939F039EFD}" sibTransId="{03DEFC34-BA90-46C3-B6F2-A083E645667E}"/>
    <dgm:cxn modelId="{7506BC41-8109-4998-A609-6B2194A8F1A6}" type="presOf" srcId="{704D292F-46CB-434B-9803-C68B218001B3}" destId="{EF797F99-940A-4E17-A085-235F98B056D7}" srcOrd="0" destOrd="0" presId="urn:microsoft.com/office/officeart/2005/8/layout/vList2"/>
    <dgm:cxn modelId="{69651542-41B6-4481-A03F-8F0BB7F0B1A9}" type="presOf" srcId="{758AEBC3-4375-4454-9BA7-B989FCFD6CB8}" destId="{EB873015-B883-46FF-9F21-D18EECE2371D}" srcOrd="0" destOrd="0" presId="urn:microsoft.com/office/officeart/2005/8/layout/vList2"/>
    <dgm:cxn modelId="{28B7F248-C7D1-460F-AFFA-7E66D07C579B}" srcId="{A6A3AD75-ABED-42C3-8F74-27DFBE43290D}" destId="{348EF7C6-F3EE-4ADD-B987-542C21647F8D}" srcOrd="1" destOrd="0" parTransId="{FCCE1A16-710D-4798-B45D-2EF4DBFD3C63}" sibTransId="{3FAF3F09-5596-42B1-BA6D-FA7472431043}"/>
    <dgm:cxn modelId="{5A71E349-3362-4E06-AE89-2F03AD4D8452}" type="presOf" srcId="{A6A3AD75-ABED-42C3-8F74-27DFBE43290D}" destId="{43B6F5A0-CF63-457E-B9E6-0EFB171AD06A}" srcOrd="0" destOrd="0" presId="urn:microsoft.com/office/officeart/2005/8/layout/vList2"/>
    <dgm:cxn modelId="{0743BE6A-FF18-43AF-B05F-418A31A3B64F}" type="presOf" srcId="{0054708C-9B0E-4B30-B9BB-5A5FEE88B009}" destId="{DB6A3825-672D-4F44-A121-193240812DFE}" srcOrd="0" destOrd="1" presId="urn:microsoft.com/office/officeart/2005/8/layout/vList2"/>
    <dgm:cxn modelId="{3397974B-5165-406A-8374-B2DB2DD6DF58}" srcId="{C5E49497-B3E8-4004-922A-8FC3FB32A377}" destId="{FC0F828E-EB23-4ACF-89C3-EC82902DB2B7}" srcOrd="0" destOrd="0" parTransId="{20A3DEC8-A5EF-45EF-8217-E9ABFCBDAF6E}" sibTransId="{ADB7A461-83F2-46F1-A400-98FCB7C405DE}"/>
    <dgm:cxn modelId="{0CFC3C6C-4DCD-433A-AA26-1FB63A65B18F}" type="presOf" srcId="{16F4A68A-B8BB-4DE4-A8BC-BA6AC76AAF97}" destId="{F01DE96B-52F5-4E78-ACE1-7E197DBF1F25}" srcOrd="0" destOrd="0" presId="urn:microsoft.com/office/officeart/2005/8/layout/vList2"/>
    <dgm:cxn modelId="{BB6FDC70-2BA6-4A42-B52B-EDB76E55D8AC}" type="presOf" srcId="{FC0F828E-EB23-4ACF-89C3-EC82902DB2B7}" destId="{DB6A3825-672D-4F44-A121-193240812DFE}" srcOrd="0" destOrd="0" presId="urn:microsoft.com/office/officeart/2005/8/layout/vList2"/>
    <dgm:cxn modelId="{5C092572-1C57-4717-BA3B-6EFE87701A2B}" type="presOf" srcId="{2B564B3E-A3BC-468A-A763-525AA066CDB6}" destId="{2F4C635A-C21E-4A9C-B40A-6B5015B53EC0}" srcOrd="0" destOrd="0" presId="urn:microsoft.com/office/officeart/2005/8/layout/vList2"/>
    <dgm:cxn modelId="{E1228A59-888D-43BD-B935-D033D5D71245}" type="presOf" srcId="{D2572D54-E4D6-458E-95B6-A86F2F7491E5}" destId="{09012424-8EAC-45EA-8CDF-8C77CDFCFC0F}" srcOrd="0" destOrd="0" presId="urn:microsoft.com/office/officeart/2005/8/layout/vList2"/>
    <dgm:cxn modelId="{B1BCEE7C-C0C4-4AC9-9B83-AA678D8E4EE8}" srcId="{758AEBC3-4375-4454-9BA7-B989FCFD6CB8}" destId="{3C80A709-88E3-485F-A1E4-0C8D75D54FCA}" srcOrd="0" destOrd="0" parTransId="{8B5EB4F3-855D-43F7-A13D-58CEB7C8FE5C}" sibTransId="{1C2E652F-66DD-4044-BF89-5FE607DE0C36}"/>
    <dgm:cxn modelId="{D48AF591-975F-4BE5-8F4C-023BC0E1A6B2}" type="presOf" srcId="{0BC7148C-6B76-4B8C-B8BD-D02BD7FD38D8}" destId="{8E9D50D3-51CA-4243-ABBA-6F96D4B4D2FC}" srcOrd="0" destOrd="0" presId="urn:microsoft.com/office/officeart/2005/8/layout/vList2"/>
    <dgm:cxn modelId="{14BA5992-3ADF-4A44-94E1-A3D0D894FD10}" srcId="{2B564B3E-A3BC-468A-A763-525AA066CDB6}" destId="{7611C165-F8A0-430D-9409-DE8E0D1CFDF9}" srcOrd="1" destOrd="0" parTransId="{D0A93B0C-F1C1-4B0B-B08E-C674742E1020}" sibTransId="{C00712E4-907D-4211-BEE3-DB680270FD73}"/>
    <dgm:cxn modelId="{CB884099-A0C6-46C9-8C87-15B5F0EF2933}" type="presOf" srcId="{7611C165-F8A0-430D-9409-DE8E0D1CFDF9}" destId="{EF797F99-940A-4E17-A085-235F98B056D7}" srcOrd="0" destOrd="1" presId="urn:microsoft.com/office/officeart/2005/8/layout/vList2"/>
    <dgm:cxn modelId="{1E2A6AB9-E763-4988-A170-B061CCA5BC01}" srcId="{2B564B3E-A3BC-468A-A763-525AA066CDB6}" destId="{704D292F-46CB-434B-9803-C68B218001B3}" srcOrd="0" destOrd="0" parTransId="{945217C2-3704-433B-83CB-5C18AC11B1A4}" sibTransId="{8BFA94C5-79F1-434C-AE7E-542B3EEED992}"/>
    <dgm:cxn modelId="{5C2733C3-F111-4F51-A54F-8F65F8290709}" srcId="{16F4A68A-B8BB-4DE4-A8BC-BA6AC76AAF97}" destId="{758AEBC3-4375-4454-9BA7-B989FCFD6CB8}" srcOrd="1" destOrd="0" parTransId="{4E45B9D2-F500-4285-8389-AECB62B63B81}" sibTransId="{3AA406A0-2392-4664-8432-75DF9E910F4D}"/>
    <dgm:cxn modelId="{27C319C6-2780-4B2E-9E41-947A50F68514}" type="presOf" srcId="{3C80A709-88E3-485F-A1E4-0C8D75D54FCA}" destId="{B3E69BAB-C17B-4546-8B53-28E790BC1C77}" srcOrd="0" destOrd="0" presId="urn:microsoft.com/office/officeart/2005/8/layout/vList2"/>
    <dgm:cxn modelId="{E12F18C9-B7F7-4FE9-B940-61C4838C9B8E}" srcId="{16F4A68A-B8BB-4DE4-A8BC-BA6AC76AAF97}" destId="{2B564B3E-A3BC-468A-A763-525AA066CDB6}" srcOrd="4" destOrd="0" parTransId="{3FB93717-BF19-4FA5-9BCD-D8B4E474F813}" sibTransId="{07877242-0BB2-483A-BC65-60E027EDC746}"/>
    <dgm:cxn modelId="{97655CC9-3588-417E-8AFF-4D2B04B18CDF}" srcId="{758AEBC3-4375-4454-9BA7-B989FCFD6CB8}" destId="{5D9A1CE8-E55A-433C-A231-4133ABCE7707}" srcOrd="1" destOrd="0" parTransId="{810582A8-62BF-46EA-865B-4142F56C9FB7}" sibTransId="{6758FEEC-79FB-48A6-A8FC-D68BC6A831C2}"/>
    <dgm:cxn modelId="{73E3EDD1-B4E8-454D-980E-84B1AFEED866}" type="presOf" srcId="{5D9A1CE8-E55A-433C-A231-4133ABCE7707}" destId="{B3E69BAB-C17B-4546-8B53-28E790BC1C77}" srcOrd="0" destOrd="1" presId="urn:microsoft.com/office/officeart/2005/8/layout/vList2"/>
    <dgm:cxn modelId="{1C1AF6DD-D853-45BD-BAA4-0D7F58BBF751}" type="presOf" srcId="{20F1426D-2B01-4FB0-8E2B-731BB19715B9}" destId="{8E9D50D3-51CA-4243-ABBA-6F96D4B4D2FC}" srcOrd="0" destOrd="1" presId="urn:microsoft.com/office/officeart/2005/8/layout/vList2"/>
    <dgm:cxn modelId="{6B660BE9-1BF6-44D8-A238-0BCF02B2C207}" srcId="{16F4A68A-B8BB-4DE4-A8BC-BA6AC76AAF97}" destId="{C5E49497-B3E8-4004-922A-8FC3FB32A377}" srcOrd="3" destOrd="0" parTransId="{AFFA573B-FB28-4C16-AA66-15817086FB77}" sibTransId="{CC191D40-9F76-4097-B86E-39DD3955B279}"/>
    <dgm:cxn modelId="{F47198F0-B7FB-45DD-B40A-EDC89206385B}" srcId="{0812805F-092F-439C-96F3-D0BFEA12066E}" destId="{20F1426D-2B01-4FB0-8E2B-731BB19715B9}" srcOrd="1" destOrd="0" parTransId="{6A3636BE-B5BE-4BD1-9373-C73BD333D4E5}" sibTransId="{316E7E98-BB73-48ED-83EA-5B5B2227DFA9}"/>
    <dgm:cxn modelId="{EC6C6AF3-48CE-4F9A-94CE-3587E53BF7AE}" srcId="{16F4A68A-B8BB-4DE4-A8BC-BA6AC76AAF97}" destId="{A6A3AD75-ABED-42C3-8F74-27DFBE43290D}" srcOrd="2" destOrd="0" parTransId="{299EF053-7B76-4F91-BDB3-E2F96B245DA1}" sibTransId="{0158CA61-D9D4-4875-95DA-6620BF426162}"/>
    <dgm:cxn modelId="{E89FFFF4-6A17-409B-9E80-DC230C63875B}" srcId="{0812805F-092F-439C-96F3-D0BFEA12066E}" destId="{0BC7148C-6B76-4B8C-B8BD-D02BD7FD38D8}" srcOrd="0" destOrd="0" parTransId="{27845ECD-720A-4FA0-87D7-DCFB8C30EDF9}" sibTransId="{FCF7BE13-41C1-44C5-996D-06D72C28438D}"/>
    <dgm:cxn modelId="{B90218FD-9519-4053-AE32-5E41BEFDF7C3}" srcId="{A6A3AD75-ABED-42C3-8F74-27DFBE43290D}" destId="{D2572D54-E4D6-458E-95B6-A86F2F7491E5}" srcOrd="0" destOrd="0" parTransId="{9C6B3A43-000C-441C-82E6-773C12D0B9A8}" sibTransId="{EF1788D7-951A-4044-824C-4A6C259714CB}"/>
    <dgm:cxn modelId="{1D4DE9A1-C842-47FA-85FF-788D915A6875}" type="presParOf" srcId="{F01DE96B-52F5-4E78-ACE1-7E197DBF1F25}" destId="{516A6883-85B0-47E7-8781-F2400716ACA1}" srcOrd="0" destOrd="0" presId="urn:microsoft.com/office/officeart/2005/8/layout/vList2"/>
    <dgm:cxn modelId="{795A98E8-6A3B-42A9-AF91-B715A717D50A}" type="presParOf" srcId="{F01DE96B-52F5-4E78-ACE1-7E197DBF1F25}" destId="{8E9D50D3-51CA-4243-ABBA-6F96D4B4D2FC}" srcOrd="1" destOrd="0" presId="urn:microsoft.com/office/officeart/2005/8/layout/vList2"/>
    <dgm:cxn modelId="{F7B06822-857A-49AC-B279-2B3265D3DC32}" type="presParOf" srcId="{F01DE96B-52F5-4E78-ACE1-7E197DBF1F25}" destId="{EB873015-B883-46FF-9F21-D18EECE2371D}" srcOrd="2" destOrd="0" presId="urn:microsoft.com/office/officeart/2005/8/layout/vList2"/>
    <dgm:cxn modelId="{928CE092-FC96-44C2-B699-56A5D237A206}" type="presParOf" srcId="{F01DE96B-52F5-4E78-ACE1-7E197DBF1F25}" destId="{B3E69BAB-C17B-4546-8B53-28E790BC1C77}" srcOrd="3" destOrd="0" presId="urn:microsoft.com/office/officeart/2005/8/layout/vList2"/>
    <dgm:cxn modelId="{C908836B-5DB0-41BA-B610-1BADE7E14C21}" type="presParOf" srcId="{F01DE96B-52F5-4E78-ACE1-7E197DBF1F25}" destId="{43B6F5A0-CF63-457E-B9E6-0EFB171AD06A}" srcOrd="4" destOrd="0" presId="urn:microsoft.com/office/officeart/2005/8/layout/vList2"/>
    <dgm:cxn modelId="{91BEADC7-1C1B-4CD8-88F8-D697710BFB2A}" type="presParOf" srcId="{F01DE96B-52F5-4E78-ACE1-7E197DBF1F25}" destId="{09012424-8EAC-45EA-8CDF-8C77CDFCFC0F}" srcOrd="5" destOrd="0" presId="urn:microsoft.com/office/officeart/2005/8/layout/vList2"/>
    <dgm:cxn modelId="{19468A2A-6147-460C-8021-3FD9A87AE096}" type="presParOf" srcId="{F01DE96B-52F5-4E78-ACE1-7E197DBF1F25}" destId="{B2C378C8-ED69-4E03-9FA6-9DC96819DD50}" srcOrd="6" destOrd="0" presId="urn:microsoft.com/office/officeart/2005/8/layout/vList2"/>
    <dgm:cxn modelId="{0FA8BCC4-63E7-43E9-976C-553969CF9729}" type="presParOf" srcId="{F01DE96B-52F5-4E78-ACE1-7E197DBF1F25}" destId="{DB6A3825-672D-4F44-A121-193240812DFE}" srcOrd="7" destOrd="0" presId="urn:microsoft.com/office/officeart/2005/8/layout/vList2"/>
    <dgm:cxn modelId="{6E1E1910-85FD-46C4-A6F3-1BCC2A771CEA}" type="presParOf" srcId="{F01DE96B-52F5-4E78-ACE1-7E197DBF1F25}" destId="{2F4C635A-C21E-4A9C-B40A-6B5015B53EC0}" srcOrd="8" destOrd="0" presId="urn:microsoft.com/office/officeart/2005/8/layout/vList2"/>
    <dgm:cxn modelId="{53C61BFE-5928-4673-B280-5D7F9BECF59A}" type="presParOf" srcId="{F01DE96B-52F5-4E78-ACE1-7E197DBF1F25}" destId="{EF797F99-940A-4E17-A085-235F98B056D7}"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6A6883-85B0-47E7-8781-F2400716ACA1}">
      <dsp:nvSpPr>
        <dsp:cNvPr id="0" name=""/>
        <dsp:cNvSpPr/>
      </dsp:nvSpPr>
      <dsp:spPr>
        <a:xfrm>
          <a:off x="0" y="2667"/>
          <a:ext cx="10386259" cy="47793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lv-LV" sz="2400" b="1" kern="1200" dirty="0">
              <a:latin typeface="Tahoma" panose="020B0604030504040204" pitchFamily="34" charset="0"/>
              <a:ea typeface="Tahoma" panose="020B0604030504040204" pitchFamily="34" charset="0"/>
              <a:cs typeface="Tahoma" panose="020B0604030504040204" pitchFamily="34" charset="0"/>
            </a:rPr>
            <a:t>1) Pēc iespējas agrāk: </a:t>
          </a:r>
          <a:endParaRPr lang="lv-LV" sz="1400" b="1" kern="1200" dirty="0">
            <a:latin typeface="Tahoma" panose="020B0604030504040204" pitchFamily="34" charset="0"/>
            <a:ea typeface="Tahoma" panose="020B0604030504040204" pitchFamily="34" charset="0"/>
            <a:cs typeface="Tahoma" panose="020B0604030504040204" pitchFamily="34" charset="0"/>
          </a:endParaRPr>
        </a:p>
      </dsp:txBody>
      <dsp:txXfrm>
        <a:off x="23331" y="25998"/>
        <a:ext cx="10339597" cy="431268"/>
      </dsp:txXfrm>
    </dsp:sp>
    <dsp:sp modelId="{8E9D50D3-51CA-4243-ABBA-6F96D4B4D2FC}">
      <dsp:nvSpPr>
        <dsp:cNvPr id="0" name=""/>
        <dsp:cNvSpPr/>
      </dsp:nvSpPr>
      <dsp:spPr>
        <a:xfrm>
          <a:off x="0" y="483109"/>
          <a:ext cx="10386259" cy="526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764" tIns="25400" rIns="142240" bIns="25400" numCol="1" spcCol="1270" anchor="t" anchorCtr="0">
          <a:noAutofit/>
        </a:bodyPr>
        <a:lstStyle/>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agrīnas noteikšanas un iejaukšanās, kā arī </a:t>
          </a:r>
          <a:r>
            <a:rPr lang="lv-LV" sz="2000" kern="1200" dirty="0" err="1">
              <a:latin typeface="Tahoma" panose="020B0604030504040204" pitchFamily="34" charset="0"/>
              <a:ea typeface="Tahoma" panose="020B0604030504040204" pitchFamily="34" charset="0"/>
              <a:cs typeface="Tahoma" panose="020B0604030504040204" pitchFamily="34" charset="0"/>
            </a:rPr>
            <a:t>proaktīvu</a:t>
          </a:r>
          <a:r>
            <a:rPr lang="lv-LV" sz="2000" kern="1200" dirty="0">
              <a:latin typeface="Tahoma" panose="020B0604030504040204" pitchFamily="34" charset="0"/>
              <a:ea typeface="Tahoma" panose="020B0604030504040204" pitchFamily="34" charset="0"/>
              <a:cs typeface="Tahoma" panose="020B0604030504040204" pitchFamily="34" charset="0"/>
            </a:rPr>
            <a:t> pasākumu pozitīvā ietekme</a:t>
          </a:r>
        </a:p>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 </a:t>
          </a:r>
        </a:p>
      </dsp:txBody>
      <dsp:txXfrm>
        <a:off x="0" y="483109"/>
        <a:ext cx="10386259" cy="526486"/>
      </dsp:txXfrm>
    </dsp:sp>
    <dsp:sp modelId="{EB873015-B883-46FF-9F21-D18EECE2371D}">
      <dsp:nvSpPr>
        <dsp:cNvPr id="0" name=""/>
        <dsp:cNvSpPr/>
      </dsp:nvSpPr>
      <dsp:spPr>
        <a:xfrm>
          <a:off x="0" y="1009595"/>
          <a:ext cx="10386259" cy="47793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lv-LV" sz="2400" b="1" kern="1200" dirty="0">
              <a:latin typeface="Tahoma" panose="020B0604030504040204" pitchFamily="34" charset="0"/>
              <a:ea typeface="Tahoma" panose="020B0604030504040204" pitchFamily="34" charset="0"/>
              <a:cs typeface="Tahoma" panose="020B0604030504040204" pitchFamily="34" charset="0"/>
            </a:rPr>
            <a:t>2) Iekļaujoša izglītība sniedz ieguvumus ikvienam:</a:t>
          </a:r>
        </a:p>
      </dsp:txBody>
      <dsp:txXfrm>
        <a:off x="23331" y="1032926"/>
        <a:ext cx="10339597" cy="431268"/>
      </dsp:txXfrm>
    </dsp:sp>
    <dsp:sp modelId="{B3E69BAB-C17B-4546-8B53-28E790BC1C77}">
      <dsp:nvSpPr>
        <dsp:cNvPr id="0" name=""/>
        <dsp:cNvSpPr/>
      </dsp:nvSpPr>
      <dsp:spPr>
        <a:xfrm>
          <a:off x="0" y="1487525"/>
          <a:ext cx="10386259" cy="526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764" tIns="25400" rIns="142240" bIns="25400" numCol="1" spcCol="1270" anchor="t" anchorCtr="0">
          <a:noAutofit/>
        </a:bodyPr>
        <a:lstStyle/>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iekļaujošas izglītības pozitīvā ietekme uz izglītības un sociālo jomu</a:t>
          </a:r>
        </a:p>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 </a:t>
          </a:r>
        </a:p>
      </dsp:txBody>
      <dsp:txXfrm>
        <a:off x="0" y="1487525"/>
        <a:ext cx="10386259" cy="526486"/>
      </dsp:txXfrm>
    </dsp:sp>
    <dsp:sp modelId="{43B6F5A0-CF63-457E-B9E6-0EFB171AD06A}">
      <dsp:nvSpPr>
        <dsp:cNvPr id="0" name=""/>
        <dsp:cNvSpPr/>
      </dsp:nvSpPr>
      <dsp:spPr>
        <a:xfrm>
          <a:off x="0" y="2014012"/>
          <a:ext cx="10386259" cy="47793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lv-LV" sz="2400" b="1" kern="1200" dirty="0">
              <a:latin typeface="Tahoma" panose="020B0604030504040204" pitchFamily="34" charset="0"/>
              <a:ea typeface="Tahoma" panose="020B0604030504040204" pitchFamily="34" charset="0"/>
              <a:cs typeface="Tahoma" panose="020B0604030504040204" pitchFamily="34" charset="0"/>
            </a:rPr>
            <a:t>3) Profesionāļi ar augstu kvalifikāciju: </a:t>
          </a:r>
        </a:p>
      </dsp:txBody>
      <dsp:txXfrm>
        <a:off x="23331" y="2037343"/>
        <a:ext cx="10339597" cy="431268"/>
      </dsp:txXfrm>
    </dsp:sp>
    <dsp:sp modelId="{09012424-8EAC-45EA-8CDF-8C77CDFCFC0F}">
      <dsp:nvSpPr>
        <dsp:cNvPr id="0" name=""/>
        <dsp:cNvSpPr/>
      </dsp:nvSpPr>
      <dsp:spPr>
        <a:xfrm>
          <a:off x="0" y="2491942"/>
          <a:ext cx="10386259" cy="494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764" tIns="25400" rIns="142240" bIns="25400" numCol="1" spcCol="1270" anchor="t" anchorCtr="0">
          <a:noAutofit/>
        </a:bodyPr>
        <a:lstStyle/>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ir svarīgi, lai būtu pieejami profesionāļi, it sevišķi skolotāji, ar augstu kvalifikāciju</a:t>
          </a:r>
          <a:endParaRPr lang="lv-LV" sz="1800" kern="1200" dirty="0">
            <a:latin typeface="Tahoma" panose="020B0604030504040204" pitchFamily="34" charset="0"/>
            <a:ea typeface="Tahoma" panose="020B0604030504040204" pitchFamily="34" charset="0"/>
            <a:cs typeface="Tahoma" panose="020B0604030504040204" pitchFamily="34" charset="0"/>
          </a:endParaRPr>
        </a:p>
        <a:p>
          <a:pPr marL="171450" lvl="1" indent="-171450" algn="r" defTabSz="800100">
            <a:lnSpc>
              <a:spcPct val="90000"/>
            </a:lnSpc>
            <a:spcBef>
              <a:spcPct val="0"/>
            </a:spcBef>
            <a:spcAft>
              <a:spcPct val="20000"/>
            </a:spcAft>
            <a:buNone/>
          </a:pPr>
          <a:endParaRPr lang="lv-LV" sz="1800" kern="1200" dirty="0">
            <a:latin typeface="Tahoma" panose="020B0604030504040204" pitchFamily="34" charset="0"/>
            <a:ea typeface="Tahoma" panose="020B0604030504040204" pitchFamily="34" charset="0"/>
            <a:cs typeface="Tahoma" panose="020B0604030504040204" pitchFamily="34" charset="0"/>
          </a:endParaRPr>
        </a:p>
      </dsp:txBody>
      <dsp:txXfrm>
        <a:off x="0" y="2491942"/>
        <a:ext cx="10386259" cy="494578"/>
      </dsp:txXfrm>
    </dsp:sp>
    <dsp:sp modelId="{B2C378C8-ED69-4E03-9FA6-9DC96819DD50}">
      <dsp:nvSpPr>
        <dsp:cNvPr id="0" name=""/>
        <dsp:cNvSpPr/>
      </dsp:nvSpPr>
      <dsp:spPr>
        <a:xfrm>
          <a:off x="0" y="2986520"/>
          <a:ext cx="10386259" cy="47793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lv-LV" sz="2400" b="1" kern="1200" dirty="0">
              <a:latin typeface="Tahoma" panose="020B0604030504040204" pitchFamily="34" charset="0"/>
              <a:ea typeface="Tahoma" panose="020B0604030504040204" pitchFamily="34" charset="0"/>
              <a:cs typeface="Tahoma" panose="020B0604030504040204" pitchFamily="34" charset="0"/>
            </a:rPr>
            <a:t>4) Atbalsta sistēmas un finansējuma mehānismi:</a:t>
          </a:r>
        </a:p>
      </dsp:txBody>
      <dsp:txXfrm>
        <a:off x="23331" y="3009851"/>
        <a:ext cx="10339597" cy="431268"/>
      </dsp:txXfrm>
    </dsp:sp>
    <dsp:sp modelId="{DB6A3825-672D-4F44-A121-193240812DFE}">
      <dsp:nvSpPr>
        <dsp:cNvPr id="0" name=""/>
        <dsp:cNvSpPr/>
      </dsp:nvSpPr>
      <dsp:spPr>
        <a:xfrm>
          <a:off x="0" y="3464450"/>
          <a:ext cx="10386259" cy="462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764" tIns="22860" rIns="128016" bIns="22860" numCol="1" spcCol="1270" anchor="t" anchorCtr="0">
          <a:noAutofit/>
        </a:bodyPr>
        <a:lstStyle/>
        <a:p>
          <a:pPr marL="171450" lvl="1" indent="-171450" algn="r" defTabSz="800100">
            <a:lnSpc>
              <a:spcPct val="90000"/>
            </a:lnSpc>
            <a:spcBef>
              <a:spcPct val="0"/>
            </a:spcBef>
            <a:spcAft>
              <a:spcPct val="20000"/>
            </a:spcAft>
            <a:buNone/>
          </a:pPr>
          <a:r>
            <a:rPr lang="lv-LV" sz="1800" kern="1200" dirty="0">
              <a:latin typeface="Tahoma" panose="020B0604030504040204" pitchFamily="34" charset="0"/>
              <a:ea typeface="Tahoma" panose="020B0604030504040204" pitchFamily="34" charset="0"/>
              <a:cs typeface="Tahoma" panose="020B0604030504040204" pitchFamily="34" charset="0"/>
            </a:rPr>
            <a:t>nepieciešamība pēc stabilām atbalsta sistēmām un ar tām saistītajiem finansējuma mehānismiem</a:t>
          </a:r>
        </a:p>
        <a:p>
          <a:pPr marL="171450" lvl="1" indent="-171450" algn="r" defTabSz="800100">
            <a:lnSpc>
              <a:spcPct val="90000"/>
            </a:lnSpc>
            <a:spcBef>
              <a:spcPct val="0"/>
            </a:spcBef>
            <a:spcAft>
              <a:spcPct val="20000"/>
            </a:spcAft>
            <a:buNone/>
          </a:pPr>
          <a:r>
            <a:rPr lang="lv-LV" sz="1800" kern="1200" dirty="0">
              <a:latin typeface="Tahoma" panose="020B0604030504040204" pitchFamily="34" charset="0"/>
              <a:ea typeface="Tahoma" panose="020B0604030504040204" pitchFamily="34" charset="0"/>
              <a:cs typeface="Tahoma" panose="020B0604030504040204" pitchFamily="34" charset="0"/>
            </a:rPr>
            <a:t> </a:t>
          </a:r>
        </a:p>
      </dsp:txBody>
      <dsp:txXfrm>
        <a:off x="0" y="3464450"/>
        <a:ext cx="10386259" cy="462669"/>
      </dsp:txXfrm>
    </dsp:sp>
    <dsp:sp modelId="{2F4C635A-C21E-4A9C-B40A-6B5015B53EC0}">
      <dsp:nvSpPr>
        <dsp:cNvPr id="0" name=""/>
        <dsp:cNvSpPr/>
      </dsp:nvSpPr>
      <dsp:spPr>
        <a:xfrm>
          <a:off x="0" y="3927120"/>
          <a:ext cx="10386259" cy="47793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lv-LV" sz="2400" b="1" kern="1200" dirty="0">
              <a:latin typeface="Tahoma" panose="020B0604030504040204" pitchFamily="34" charset="0"/>
              <a:ea typeface="Tahoma" panose="020B0604030504040204" pitchFamily="34" charset="0"/>
              <a:cs typeface="Tahoma" panose="020B0604030504040204" pitchFamily="34" charset="0"/>
            </a:rPr>
            <a:t>5) Uzticami dati:</a:t>
          </a:r>
        </a:p>
      </dsp:txBody>
      <dsp:txXfrm>
        <a:off x="23331" y="3950451"/>
        <a:ext cx="10339597" cy="431268"/>
      </dsp:txXfrm>
    </dsp:sp>
    <dsp:sp modelId="{EF797F99-940A-4E17-A085-235F98B056D7}">
      <dsp:nvSpPr>
        <dsp:cNvPr id="0" name=""/>
        <dsp:cNvSpPr/>
      </dsp:nvSpPr>
      <dsp:spPr>
        <a:xfrm>
          <a:off x="0" y="4405050"/>
          <a:ext cx="10386259" cy="526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764" tIns="25400" rIns="142240" bIns="25400" numCol="1" spcCol="1270" anchor="t" anchorCtr="0">
          <a:noAutofit/>
        </a:bodyPr>
        <a:lstStyle/>
        <a:p>
          <a:pPr marL="228600" lvl="1" indent="-228600" algn="r" defTabSz="889000">
            <a:lnSpc>
              <a:spcPct val="90000"/>
            </a:lnSpc>
            <a:spcBef>
              <a:spcPct val="0"/>
            </a:spcBef>
            <a:spcAft>
              <a:spcPct val="20000"/>
            </a:spcAft>
            <a:buNone/>
          </a:pPr>
          <a:r>
            <a:rPr lang="lv-LV" sz="2000" kern="1200" dirty="0">
              <a:latin typeface="Tahoma" panose="020B0604030504040204" pitchFamily="34" charset="0"/>
              <a:ea typeface="Tahoma" panose="020B0604030504040204" pitchFamily="34" charset="0"/>
              <a:cs typeface="Tahoma" panose="020B0604030504040204" pitchFamily="34" charset="0"/>
            </a:rPr>
            <a:t>datu būtiskā nozīme, kā arī to izmantošanas ieguvumi un ierobežojumi</a:t>
          </a:r>
        </a:p>
        <a:p>
          <a:pPr marL="228600" lvl="1" indent="-228600" algn="r" defTabSz="889000">
            <a:lnSpc>
              <a:spcPct val="90000"/>
            </a:lnSpc>
            <a:spcBef>
              <a:spcPct val="0"/>
            </a:spcBef>
            <a:spcAft>
              <a:spcPct val="20000"/>
            </a:spcAft>
            <a:buNone/>
          </a:pPr>
          <a:endParaRPr lang="lv-LV" sz="2000" kern="1200" dirty="0">
            <a:latin typeface="Tahoma" panose="020B0604030504040204" pitchFamily="34" charset="0"/>
            <a:ea typeface="Tahoma" panose="020B0604030504040204" pitchFamily="34" charset="0"/>
            <a:cs typeface="Tahoma" panose="020B0604030504040204" pitchFamily="34" charset="0"/>
          </a:endParaRPr>
        </a:p>
      </dsp:txBody>
      <dsp:txXfrm>
        <a:off x="0" y="4405050"/>
        <a:ext cx="10386259" cy="5264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8E9A4D-0019-4134-8EB4-6214999AAAC3}" type="datetimeFigureOut">
              <a:rPr lang="lv-LV" smtClean="0"/>
              <a:t>19.02.2024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087F62-E285-4808-99F2-A0942CA850BA}" type="slidenum">
              <a:rPr lang="lv-LV" smtClean="0"/>
              <a:t>‹#›</a:t>
            </a:fld>
            <a:endParaRPr lang="lv-LV"/>
          </a:p>
        </p:txBody>
      </p:sp>
    </p:spTree>
    <p:extLst>
      <p:ext uri="{BB962C8B-B14F-4D97-AF65-F5344CB8AC3E}">
        <p14:creationId xmlns:p14="http://schemas.microsoft.com/office/powerpoint/2010/main" val="3923501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9087F62-E285-4808-99F2-A0942CA850BA}" type="slidenum">
              <a:rPr lang="lv-LV" smtClean="0"/>
              <a:t>2</a:t>
            </a:fld>
            <a:endParaRPr lang="lv-LV"/>
          </a:p>
        </p:txBody>
      </p:sp>
    </p:spTree>
    <p:extLst>
      <p:ext uri="{BB962C8B-B14F-4D97-AF65-F5344CB8AC3E}">
        <p14:creationId xmlns:p14="http://schemas.microsoft.com/office/powerpoint/2010/main" val="1528434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9087F62-E285-4808-99F2-A0942CA850BA}" type="slidenum">
              <a:rPr lang="lv-LV" smtClean="0"/>
              <a:t>6</a:t>
            </a:fld>
            <a:endParaRPr lang="lv-LV"/>
          </a:p>
        </p:txBody>
      </p:sp>
    </p:spTree>
    <p:extLst>
      <p:ext uri="{BB962C8B-B14F-4D97-AF65-F5344CB8AC3E}">
        <p14:creationId xmlns:p14="http://schemas.microsoft.com/office/powerpoint/2010/main" val="4252896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9087F62-E285-4808-99F2-A0942CA850BA}" type="slidenum">
              <a:rPr lang="lv-LV" smtClean="0"/>
              <a:t>7</a:t>
            </a:fld>
            <a:endParaRPr lang="lv-LV"/>
          </a:p>
        </p:txBody>
      </p:sp>
    </p:spTree>
    <p:extLst>
      <p:ext uri="{BB962C8B-B14F-4D97-AF65-F5344CB8AC3E}">
        <p14:creationId xmlns:p14="http://schemas.microsoft.com/office/powerpoint/2010/main" val="1501210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9087F62-E285-4808-99F2-A0942CA850BA}" type="slidenum">
              <a:rPr lang="lv-LV" smtClean="0"/>
              <a:t>9</a:t>
            </a:fld>
            <a:endParaRPr lang="lv-LV"/>
          </a:p>
        </p:txBody>
      </p:sp>
    </p:spTree>
    <p:extLst>
      <p:ext uri="{BB962C8B-B14F-4D97-AF65-F5344CB8AC3E}">
        <p14:creationId xmlns:p14="http://schemas.microsoft.com/office/powerpoint/2010/main" val="293695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67799-908C-52FB-8D1B-7D6EAFA262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768B7B65-A02B-C657-1717-B580AEBF16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E9E85748-B877-96B2-6C4C-67D6AAECA449}"/>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0A59175B-9EE0-F691-855C-F2D9AE502D3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4A4FCED-71CF-54E8-2DE4-0476EA4B6634}"/>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308183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1137D-F644-6B71-9984-CDC3F3BA90D8}"/>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8C048289-FA04-D054-61D8-8F9D08B5A5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89E19E4-5010-E556-4A85-5AAA8899DA2D}"/>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C2496B52-A590-E4D9-FF89-6719FF9B159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706F183-8402-2893-6BA4-CCF34A84D003}"/>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83303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DC7081-DF46-25EE-1DB8-7B4B354D9F1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C07C993E-CE3C-4A79-5ABC-D4D4BB21B2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E6408C7-D00D-E464-4C04-700D057CDC84}"/>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3D87F197-71F7-4EAB-6591-EDD7258527B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08B25CB-AE90-15C3-5D6E-E95E4DA12857}"/>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171501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04326-D526-9901-B27B-B786248D5F74}"/>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F6FC8E8-8398-AB6A-D48C-DAA9A9653A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56CB281-1524-DCEE-178F-F360B12E7A60}"/>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1D572557-751F-5101-147E-3A3B00CCA05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E4ADE3A-A998-5575-6EA6-BC1643C38644}"/>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3150999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1EA3F-1B6B-68A3-578D-C36CC15ED3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6BD108D6-7902-082B-337C-413FDA3599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F3AF63-6AC5-28BA-4798-C6FAFCBE3714}"/>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F3B124E8-EEB6-B80B-1411-91B727A1CFC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7E44234-393E-D3DF-8820-64C0F485566D}"/>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2877176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4DD1B-F3AB-04C3-1275-4DBDF027871C}"/>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7AA9FE3-8438-6BB0-20E3-003AA7C1D0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E9EE934A-D832-BC8D-E8B8-30C5D73A80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C22562B1-ABAC-1687-EF15-8CFABC4D1AA9}"/>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6" name="Footer Placeholder 5">
            <a:extLst>
              <a:ext uri="{FF2B5EF4-FFF2-40B4-BE49-F238E27FC236}">
                <a16:creationId xmlns:a16="http://schemas.microsoft.com/office/drawing/2014/main" id="{2ED1D6E7-BFB7-C262-494C-0169EE9FD35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EC96A5A0-A5C8-4A99-D9C2-E1F0AF80A5AB}"/>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413935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F397B-CCA3-F716-2B4F-F1618922BFF7}"/>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76EAD3BB-F4B4-DB78-911E-F0DAA16363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7056D4-BD48-2152-D4F9-F247E91811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8C09E230-28A2-03DA-4280-AAC9D9F88C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7B341D-4A72-84D0-936A-AE597B5317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C98A4CE0-E88F-4FCF-8533-6DD10B230957}"/>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8" name="Footer Placeholder 7">
            <a:extLst>
              <a:ext uri="{FF2B5EF4-FFF2-40B4-BE49-F238E27FC236}">
                <a16:creationId xmlns:a16="http://schemas.microsoft.com/office/drawing/2014/main" id="{7469C570-2040-6385-7F31-D888AFEE2974}"/>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12EA25D8-F2F8-ECCC-C6E4-2272805DC41D}"/>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445988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EC1FD-D5E4-2102-E152-0F3C93B15569}"/>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5805F26D-5604-AA11-CD28-A493797AC13F}"/>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4" name="Footer Placeholder 3">
            <a:extLst>
              <a:ext uri="{FF2B5EF4-FFF2-40B4-BE49-F238E27FC236}">
                <a16:creationId xmlns:a16="http://schemas.microsoft.com/office/drawing/2014/main" id="{2D29CFB5-1364-1297-B02B-864298CC180A}"/>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594CECFF-9FBE-65BE-5A26-18595309A912}"/>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4054467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2CAFC6-42CF-A02D-2BAF-FA54D41F3FAE}"/>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3" name="Footer Placeholder 2">
            <a:extLst>
              <a:ext uri="{FF2B5EF4-FFF2-40B4-BE49-F238E27FC236}">
                <a16:creationId xmlns:a16="http://schemas.microsoft.com/office/drawing/2014/main" id="{851C5F8F-1949-1936-2A4B-A9DED8E7D31C}"/>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D839D686-300E-951C-968D-596BF9118494}"/>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373212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08A7A-5016-AE54-9EE0-0DFBC68EE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9811B333-CD32-A4AC-A50B-0FC0D4177B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930838A5-FED0-B6FF-F938-EAADB3BAF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B63639-A039-CBB6-8A09-1A27B5BD9FD4}"/>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6" name="Footer Placeholder 5">
            <a:extLst>
              <a:ext uri="{FF2B5EF4-FFF2-40B4-BE49-F238E27FC236}">
                <a16:creationId xmlns:a16="http://schemas.microsoft.com/office/drawing/2014/main" id="{F00B2442-872F-7EAF-1E57-E514C0766CB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EB3438B-5F8A-B251-B2FB-21366F629930}"/>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3903082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968F-49F3-FF2A-2A14-88F626BEE3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4BC3FE3B-DBE8-58A6-2A0B-74A62C516F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CADC90F4-3283-BA72-DC79-6748DEB8D9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62F017-73A7-B44C-D165-87218E2CF4A2}"/>
              </a:ext>
            </a:extLst>
          </p:cNvPr>
          <p:cNvSpPr>
            <a:spLocks noGrp="1"/>
          </p:cNvSpPr>
          <p:nvPr>
            <p:ph type="dt" sz="half" idx="10"/>
          </p:nvPr>
        </p:nvSpPr>
        <p:spPr/>
        <p:txBody>
          <a:bodyPr/>
          <a:lstStyle/>
          <a:p>
            <a:fld id="{F9206C14-E22C-426B-BACA-3ECA95628F9D}" type="datetimeFigureOut">
              <a:rPr lang="lv-LV" smtClean="0"/>
              <a:t>19.02.2024</a:t>
            </a:fld>
            <a:endParaRPr lang="lv-LV"/>
          </a:p>
        </p:txBody>
      </p:sp>
      <p:sp>
        <p:nvSpPr>
          <p:cNvPr id="6" name="Footer Placeholder 5">
            <a:extLst>
              <a:ext uri="{FF2B5EF4-FFF2-40B4-BE49-F238E27FC236}">
                <a16:creationId xmlns:a16="http://schemas.microsoft.com/office/drawing/2014/main" id="{CE18EA6C-FA19-3050-034F-3FCB86FC470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DA96256-BB0C-6FE2-8A82-C6AE5488CE42}"/>
              </a:ext>
            </a:extLst>
          </p:cNvPr>
          <p:cNvSpPr>
            <a:spLocks noGrp="1"/>
          </p:cNvSpPr>
          <p:nvPr>
            <p:ph type="sldNum" sz="quarter" idx="12"/>
          </p:nvPr>
        </p:nvSpPr>
        <p:spPr/>
        <p:txBody>
          <a:bodyPr/>
          <a:lstStyle/>
          <a:p>
            <a:fld id="{E5C34E84-DFC7-4FBB-B263-0E176011607D}" type="slidenum">
              <a:rPr lang="lv-LV" smtClean="0"/>
              <a:t>‹#›</a:t>
            </a:fld>
            <a:endParaRPr lang="lv-LV"/>
          </a:p>
        </p:txBody>
      </p:sp>
    </p:spTree>
    <p:extLst>
      <p:ext uri="{BB962C8B-B14F-4D97-AF65-F5344CB8AC3E}">
        <p14:creationId xmlns:p14="http://schemas.microsoft.com/office/powerpoint/2010/main" val="816135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1E1506-3AC1-1B3F-E209-B4CE84982A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48083FA-A153-9152-CA1C-AABCE6E7F1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BD51EA9-FDBC-E1CB-D9A4-7D08CB0AD5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06C14-E22C-426B-BACA-3ECA95628F9D}" type="datetimeFigureOut">
              <a:rPr lang="lv-LV" smtClean="0"/>
              <a:t>19.02.2024</a:t>
            </a:fld>
            <a:endParaRPr lang="lv-LV"/>
          </a:p>
        </p:txBody>
      </p:sp>
      <p:sp>
        <p:nvSpPr>
          <p:cNvPr id="5" name="Footer Placeholder 4">
            <a:extLst>
              <a:ext uri="{FF2B5EF4-FFF2-40B4-BE49-F238E27FC236}">
                <a16:creationId xmlns:a16="http://schemas.microsoft.com/office/drawing/2014/main" id="{B60BC130-B5DD-6CE9-91BA-F09C35C8C9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845F18D3-B851-7275-A861-F6E9A92461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34E84-DFC7-4FBB-B263-0E176011607D}" type="slidenum">
              <a:rPr lang="lv-LV" smtClean="0"/>
              <a:t>‹#›</a:t>
            </a:fld>
            <a:endParaRPr lang="lv-LV"/>
          </a:p>
        </p:txBody>
      </p:sp>
    </p:spTree>
    <p:extLst>
      <p:ext uri="{BB962C8B-B14F-4D97-AF65-F5344CB8AC3E}">
        <p14:creationId xmlns:p14="http://schemas.microsoft.com/office/powerpoint/2010/main" val="859300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73017-8543-37AC-CAFD-C958E4102307}"/>
              </a:ext>
            </a:extLst>
          </p:cNvPr>
          <p:cNvSpPr>
            <a:spLocks noGrp="1"/>
          </p:cNvSpPr>
          <p:nvPr>
            <p:ph type="ctrTitle"/>
          </p:nvPr>
        </p:nvSpPr>
        <p:spPr>
          <a:xfrm>
            <a:off x="1524000" y="1338645"/>
            <a:ext cx="9144000" cy="2387600"/>
          </a:xfrm>
        </p:spPr>
        <p:txBody>
          <a:bodyPr>
            <a:normAutofit fontScale="90000"/>
          </a:bodyPr>
          <a:lstStyle/>
          <a:p>
            <a:r>
              <a:rPr lang="lv-LV" sz="4800" dirty="0">
                <a:latin typeface="Tahoma" panose="020B0604030504040204" pitchFamily="34" charset="0"/>
                <a:ea typeface="Tahoma" panose="020B0604030504040204" pitchFamily="34" charset="0"/>
                <a:cs typeface="Tahoma" panose="020B0604030504040204" pitchFamily="34" charset="0"/>
              </a:rPr>
              <a:t>Par speciālās izglītības programmas bērniem ar garīgās attīstības traucējumiem īstenošanu </a:t>
            </a:r>
            <a:br>
              <a:rPr lang="lv-LV" sz="4800" dirty="0">
                <a:latin typeface="Tahoma" panose="020B0604030504040204" pitchFamily="34" charset="0"/>
                <a:ea typeface="Tahoma" panose="020B0604030504040204" pitchFamily="34" charset="0"/>
                <a:cs typeface="Tahoma" panose="020B0604030504040204" pitchFamily="34" charset="0"/>
              </a:rPr>
            </a:br>
            <a:r>
              <a:rPr lang="lv-LV" sz="4800" dirty="0">
                <a:latin typeface="Tahoma" panose="020B0604030504040204" pitchFamily="34" charset="0"/>
                <a:ea typeface="Tahoma" panose="020B0604030504040204" pitchFamily="34" charset="0"/>
                <a:cs typeface="Tahoma" panose="020B0604030504040204" pitchFamily="34" charset="0"/>
              </a:rPr>
              <a:t>Ādažu novadā</a:t>
            </a:r>
            <a:endParaRPr lang="lv-LV" sz="3600" dirty="0">
              <a:latin typeface="Tahoma" panose="020B0604030504040204" pitchFamily="34" charset="0"/>
              <a:ea typeface="Tahoma" panose="020B0604030504040204" pitchFamily="34" charset="0"/>
              <a:cs typeface="Tahoma" panose="020B0604030504040204" pitchFamily="34" charset="0"/>
            </a:endParaRPr>
          </a:p>
        </p:txBody>
      </p:sp>
      <p:sp>
        <p:nvSpPr>
          <p:cNvPr id="3" name="Subtitle 2">
            <a:extLst>
              <a:ext uri="{FF2B5EF4-FFF2-40B4-BE49-F238E27FC236}">
                <a16:creationId xmlns:a16="http://schemas.microsoft.com/office/drawing/2014/main" id="{D8B67B72-7D6C-7CE9-02FF-7A430FC55D6E}"/>
              </a:ext>
            </a:extLst>
          </p:cNvPr>
          <p:cNvSpPr>
            <a:spLocks noGrp="1"/>
          </p:cNvSpPr>
          <p:nvPr>
            <p:ph type="subTitle" idx="1"/>
          </p:nvPr>
        </p:nvSpPr>
        <p:spPr/>
        <p:txBody>
          <a:bodyPr>
            <a:normAutofit lnSpcReduction="10000"/>
          </a:bodyPr>
          <a:lstStyle/>
          <a:p>
            <a:pPr algn="r"/>
            <a:endParaRPr lang="lv-LV" sz="1600" dirty="0"/>
          </a:p>
          <a:p>
            <a:pPr algn="r"/>
            <a:endParaRPr lang="lv-LV" sz="1600" dirty="0"/>
          </a:p>
          <a:p>
            <a:pPr algn="r"/>
            <a:endParaRPr lang="lv-LV" sz="1600" dirty="0"/>
          </a:p>
          <a:p>
            <a:pPr algn="r"/>
            <a:r>
              <a:rPr lang="lv-LV" sz="1600" dirty="0">
                <a:latin typeface="Tahoma" panose="020B0604030504040204" pitchFamily="34" charset="0"/>
                <a:ea typeface="Tahoma" panose="020B0604030504040204" pitchFamily="34" charset="0"/>
                <a:cs typeface="Tahoma" panose="020B0604030504040204" pitchFamily="34" charset="0"/>
              </a:rPr>
              <a:t>Izglītības, kultūras, sporta un sociālas komitejas sēde, 07.02.2024. </a:t>
            </a:r>
          </a:p>
          <a:p>
            <a:pPr algn="r"/>
            <a:r>
              <a:rPr lang="lv-LV" sz="1600" dirty="0">
                <a:latin typeface="Tahoma" panose="020B0604030504040204" pitchFamily="34" charset="0"/>
                <a:ea typeface="Tahoma" panose="020B0604030504040204" pitchFamily="34" charset="0"/>
                <a:cs typeface="Tahoma" panose="020B0604030504040204" pitchFamily="34" charset="0"/>
              </a:rPr>
              <a:t>Ziņotājs: Izglītības kvalitātes un satura speciāliste Lāsma Dene</a:t>
            </a:r>
          </a:p>
          <a:p>
            <a:pPr algn="r"/>
            <a:endParaRPr lang="lv-LV" sz="1600" dirty="0">
              <a:latin typeface="Tahoma" panose="020B0604030504040204" pitchFamily="34" charset="0"/>
              <a:ea typeface="Tahoma" panose="020B0604030504040204" pitchFamily="34" charset="0"/>
              <a:cs typeface="Tahoma" panose="020B0604030504040204" pitchFamily="34" charset="0"/>
            </a:endParaRPr>
          </a:p>
          <a:p>
            <a:pPr algn="r"/>
            <a:endParaRPr lang="lv-LV" sz="1600" dirty="0"/>
          </a:p>
        </p:txBody>
      </p:sp>
      <p:pic>
        <p:nvPicPr>
          <p:cNvPr id="4" name="Picture 3">
            <a:extLst>
              <a:ext uri="{FF2B5EF4-FFF2-40B4-BE49-F238E27FC236}">
                <a16:creationId xmlns:a16="http://schemas.microsoft.com/office/drawing/2014/main" id="{F727AA9A-B9BC-4F41-F0A0-BF21C0C7F338}"/>
              </a:ext>
            </a:extLst>
          </p:cNvPr>
          <p:cNvPicPr>
            <a:picLocks noChangeAspect="1"/>
          </p:cNvPicPr>
          <p:nvPr/>
        </p:nvPicPr>
        <p:blipFill>
          <a:blip r:embed="rId2"/>
          <a:stretch>
            <a:fillRect/>
          </a:stretch>
        </p:blipFill>
        <p:spPr>
          <a:xfrm>
            <a:off x="10668000" y="351007"/>
            <a:ext cx="804742" cy="987638"/>
          </a:xfrm>
          <a:prstGeom prst="rect">
            <a:avLst/>
          </a:prstGeom>
        </p:spPr>
      </p:pic>
    </p:spTree>
    <p:extLst>
      <p:ext uri="{BB962C8B-B14F-4D97-AF65-F5344CB8AC3E}">
        <p14:creationId xmlns:p14="http://schemas.microsoft.com/office/powerpoint/2010/main" val="2958083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29B1A-A12B-DE86-AA07-B91952D5BDD2}"/>
              </a:ext>
            </a:extLst>
          </p:cNvPr>
          <p:cNvSpPr>
            <a:spLocks noGrp="1"/>
          </p:cNvSpPr>
          <p:nvPr>
            <p:ph type="title"/>
          </p:nvPr>
        </p:nvSpPr>
        <p:spPr/>
        <p:txBody>
          <a:bodyPr>
            <a:normAutofit/>
          </a:bodyPr>
          <a:lstStyle/>
          <a:p>
            <a:r>
              <a:rPr lang="it-IT" sz="3600" dirty="0">
                <a:latin typeface="Tahoma" panose="020B0604030504040204" pitchFamily="34" charset="0"/>
                <a:ea typeface="Tahoma" panose="020B0604030504040204" pitchFamily="34" charset="0"/>
                <a:cs typeface="Tahoma" panose="020B0604030504040204" pitchFamily="34" charset="0"/>
              </a:rPr>
              <a:t>Deputātu un vecāku saruna 31.01.</a:t>
            </a:r>
            <a:endParaRPr lang="lv-LV" sz="36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22C1B66E-BB71-88F1-C764-81CC43F4DD87}"/>
              </a:ext>
            </a:extLst>
          </p:cNvPr>
          <p:cNvSpPr>
            <a:spLocks noGrp="1"/>
          </p:cNvSpPr>
          <p:nvPr>
            <p:ph idx="1"/>
          </p:nvPr>
        </p:nvSpPr>
        <p:spPr>
          <a:xfrm>
            <a:off x="838200" y="1690688"/>
            <a:ext cx="10515600" cy="4654694"/>
          </a:xfrm>
        </p:spPr>
        <p:txBody>
          <a:bodyPr>
            <a:normAutofit fontScale="92500" lnSpcReduction="20000"/>
          </a:bodyPr>
          <a:lstStyle/>
          <a:p>
            <a:pPr algn="just"/>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Ierosinājumi, idejas, priekšlikumi:</a:t>
            </a:r>
          </a:p>
          <a:p>
            <a:pPr lvl="1" algn="just"/>
            <a:r>
              <a:rPr lang="lv-LV" sz="2600" dirty="0">
                <a:latin typeface="Tahoma" panose="020B0604030504040204" pitchFamily="34" charset="0"/>
                <a:ea typeface="Tahoma" panose="020B0604030504040204" pitchFamily="34" charset="0"/>
                <a:cs typeface="Tahoma" panose="020B0604030504040204" pitchFamily="34" charset="0"/>
              </a:rPr>
              <a:t>Bērniem ar speciālām vajadzībām būtu nepieciešama </a:t>
            </a:r>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atsevišķa iestāde </a:t>
            </a:r>
            <a:r>
              <a:rPr lang="lv-LV" sz="2600" dirty="0">
                <a:latin typeface="Tahoma" panose="020B0604030504040204" pitchFamily="34" charset="0"/>
                <a:ea typeface="Tahoma" panose="020B0604030504040204" pitchFamily="34" charset="0"/>
                <a:cs typeface="Tahoma" panose="020B0604030504040204" pitchFamily="34" charset="0"/>
              </a:rPr>
              <a:t>vai vismaz atdalīts korpuss/daļa (ideāli iecerētais skolas projekts Podnieku ciemā);</a:t>
            </a:r>
          </a:p>
          <a:p>
            <a:pPr marL="457200" lvl="1" indent="0" algn="just">
              <a:buNone/>
            </a:pPr>
            <a:endParaRPr lang="lv-LV" sz="1300" dirty="0">
              <a:latin typeface="Tahoma" panose="020B0604030504040204" pitchFamily="34" charset="0"/>
              <a:ea typeface="Tahoma" panose="020B0604030504040204" pitchFamily="34" charset="0"/>
              <a:cs typeface="Tahoma" panose="020B0604030504040204" pitchFamily="34" charset="0"/>
            </a:endParaRPr>
          </a:p>
          <a:p>
            <a:pPr lvl="1" algn="just"/>
            <a:r>
              <a:rPr lang="lv-LV" sz="2600" dirty="0">
                <a:latin typeface="Tahoma" panose="020B0604030504040204" pitchFamily="34" charset="0"/>
                <a:ea typeface="Tahoma" panose="020B0604030504040204" pitchFamily="34" charset="0"/>
                <a:cs typeface="Tahoma" panose="020B0604030504040204" pitchFamily="34" charset="0"/>
              </a:rPr>
              <a:t>Speciālās izglītības programmas apgūšanai </a:t>
            </a:r>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jārod iespēja izvēlēties </a:t>
            </a:r>
            <a:r>
              <a:rPr lang="lv-LV" sz="2600" dirty="0">
                <a:latin typeface="Tahoma" panose="020B0604030504040204" pitchFamily="34" charset="0"/>
                <a:ea typeface="Tahoma" panose="020B0604030504040204" pitchFamily="34" charset="0"/>
                <a:cs typeface="Tahoma" panose="020B0604030504040204" pitchFamily="34" charset="0"/>
              </a:rPr>
              <a:t>(speciālā skolā vai vispārizglītojošā skolā vai privātā skolā). Arī izvelēties vietu – Ādažos vai citā novadā;</a:t>
            </a:r>
          </a:p>
          <a:p>
            <a:pPr lvl="1" algn="just"/>
            <a:endParaRPr lang="lv-LV" sz="1200" dirty="0">
              <a:latin typeface="Tahoma" panose="020B0604030504040204" pitchFamily="34" charset="0"/>
              <a:ea typeface="Tahoma" panose="020B0604030504040204" pitchFamily="34" charset="0"/>
              <a:cs typeface="Tahoma" panose="020B0604030504040204" pitchFamily="34" charset="0"/>
            </a:endParaRPr>
          </a:p>
          <a:p>
            <a:pPr lvl="1" algn="just"/>
            <a:r>
              <a:rPr lang="lv-LV" sz="2600" dirty="0">
                <a:latin typeface="Tahoma" panose="020B0604030504040204" pitchFamily="34" charset="0"/>
                <a:ea typeface="Tahoma" panose="020B0604030504040204" pitchFamily="34" charset="0"/>
                <a:cs typeface="Tahoma" panose="020B0604030504040204" pitchFamily="34" charset="0"/>
              </a:rPr>
              <a:t>Bērni ar speciālām vajadzībām </a:t>
            </a:r>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nepaliks mazāk</a:t>
            </a:r>
            <a:r>
              <a:rPr lang="lv-LV" sz="2600" dirty="0">
                <a:latin typeface="Tahoma" panose="020B0604030504040204" pitchFamily="34" charset="0"/>
                <a:ea typeface="Tahoma" panose="020B0604030504040204" pitchFamily="34" charset="0"/>
                <a:cs typeface="Tahoma" panose="020B0604030504040204" pitchFamily="34" charset="0"/>
              </a:rPr>
              <a:t>, jāsāk «iekļaut», citādi problēmas tikai samilzīs;</a:t>
            </a:r>
          </a:p>
          <a:p>
            <a:pPr lvl="1" algn="just"/>
            <a:endParaRPr lang="lv-LV" sz="1300" dirty="0">
              <a:latin typeface="Tahoma" panose="020B0604030504040204" pitchFamily="34" charset="0"/>
              <a:ea typeface="Tahoma" panose="020B0604030504040204" pitchFamily="34" charset="0"/>
              <a:cs typeface="Tahoma" panose="020B0604030504040204" pitchFamily="34" charset="0"/>
            </a:endParaRPr>
          </a:p>
          <a:p>
            <a:pPr lvl="1" algn="just"/>
            <a:r>
              <a:rPr lang="lv-LV" sz="2600" dirty="0">
                <a:latin typeface="Tahoma" panose="020B0604030504040204" pitchFamily="34" charset="0"/>
                <a:ea typeface="Tahoma" panose="020B0604030504040204" pitchFamily="34" charset="0"/>
                <a:cs typeface="Tahoma" panose="020B0604030504040204" pitchFamily="34" charset="0"/>
              </a:rPr>
              <a:t>Svarīgs </a:t>
            </a:r>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Sociālā dienesta atbalsts</a:t>
            </a:r>
            <a:r>
              <a:rPr lang="lv-LV" sz="2600" dirty="0">
                <a:latin typeface="Tahoma" panose="020B0604030504040204" pitchFamily="34" charset="0"/>
                <a:ea typeface="Tahoma" panose="020B0604030504040204" pitchFamily="34" charset="0"/>
                <a:cs typeface="Tahoma" panose="020B0604030504040204" pitchFamily="34" charset="0"/>
              </a:rPr>
              <a:t>. Vecāki vēlētos izglītojošus, izklaidējošus pasākumus, kuros iesaistīt savus bērnus, lai socializējas (īpaši vasaras periodā, kad ir skolu brīvlaiks). Bērniem ar speciālajām vajadzībām </a:t>
            </a:r>
            <a:r>
              <a:rPr lang="lv-LV" sz="26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ir jābūt citu bērnu vidē</a:t>
            </a:r>
            <a:r>
              <a:rPr lang="lv-LV" sz="2600" dirty="0">
                <a:latin typeface="Tahoma" panose="020B0604030504040204" pitchFamily="34" charset="0"/>
                <a:ea typeface="Tahoma" panose="020B0604030504040204" pitchFamily="34" charset="0"/>
                <a:cs typeface="Tahoma" panose="020B0604030504040204" pitchFamily="34" charset="0"/>
              </a:rPr>
              <a:t>;</a:t>
            </a:r>
          </a:p>
          <a:p>
            <a:pPr lvl="1" algn="just"/>
            <a:r>
              <a:rPr lang="lv-LV" sz="2600" dirty="0">
                <a:latin typeface="Tahoma" panose="020B0604030504040204" pitchFamily="34" charset="0"/>
                <a:ea typeface="Tahoma" panose="020B0604030504040204" pitchFamily="34" charset="0"/>
                <a:cs typeface="Tahoma" panose="020B0604030504040204" pitchFamily="34" charset="0"/>
              </a:rPr>
              <a:t>u.c.</a:t>
            </a:r>
          </a:p>
          <a:p>
            <a:pPr lvl="1" algn="just"/>
            <a:endParaRPr lang="lv-LV" sz="2000" dirty="0">
              <a:latin typeface="Tahoma" panose="020B0604030504040204" pitchFamily="34" charset="0"/>
              <a:ea typeface="Tahoma" panose="020B0604030504040204" pitchFamily="34" charset="0"/>
              <a:cs typeface="Tahoma" panose="020B0604030504040204" pitchFamily="34" charset="0"/>
            </a:endParaRPr>
          </a:p>
          <a:p>
            <a:pPr lvl="1" algn="just"/>
            <a:endParaRPr lang="lv-LV" sz="2000" dirty="0">
              <a:latin typeface="Tahoma" panose="020B0604030504040204" pitchFamily="34" charset="0"/>
              <a:ea typeface="Tahoma" panose="020B0604030504040204" pitchFamily="34" charset="0"/>
              <a:cs typeface="Tahoma" panose="020B0604030504040204" pitchFamily="34" charset="0"/>
            </a:endParaRPr>
          </a:p>
          <a:p>
            <a:pPr lvl="1" algn="just"/>
            <a:endParaRPr lang="lv-LV" sz="2000" dirty="0">
              <a:latin typeface="Tahoma" panose="020B0604030504040204" pitchFamily="34" charset="0"/>
              <a:ea typeface="Tahoma" panose="020B0604030504040204" pitchFamily="34" charset="0"/>
              <a:cs typeface="Tahoma" panose="020B0604030504040204" pitchFamily="34" charset="0"/>
            </a:endParaRPr>
          </a:p>
          <a:p>
            <a:pPr lvl="1" algn="just"/>
            <a:endParaRPr lang="lv-LV" sz="1800" dirty="0">
              <a:latin typeface="Tahoma" panose="020B0604030504040204" pitchFamily="34" charset="0"/>
              <a:ea typeface="Tahoma" panose="020B0604030504040204" pitchFamily="34" charset="0"/>
              <a:cs typeface="Tahoma" panose="020B0604030504040204" pitchFamily="34" charset="0"/>
            </a:endParaRPr>
          </a:p>
          <a:p>
            <a:pPr lvl="1" algn="just"/>
            <a:endParaRPr lang="lv-LV" sz="1800" dirty="0">
              <a:latin typeface="Tahoma" panose="020B0604030504040204" pitchFamily="34" charset="0"/>
              <a:ea typeface="Tahoma" panose="020B0604030504040204" pitchFamily="34" charset="0"/>
              <a:cs typeface="Tahoma" panose="020B0604030504040204" pitchFamily="34" charset="0"/>
            </a:endParaRPr>
          </a:p>
          <a:p>
            <a:pPr lvl="1" algn="just"/>
            <a:endParaRPr lang="lv-LV" sz="1800" dirty="0">
              <a:latin typeface="Tahoma" panose="020B0604030504040204" pitchFamily="34" charset="0"/>
              <a:ea typeface="Tahoma" panose="020B0604030504040204" pitchFamily="34" charset="0"/>
              <a:cs typeface="Tahoma" panose="020B0604030504040204" pitchFamily="34" charset="0"/>
            </a:endParaRPr>
          </a:p>
          <a:p>
            <a:pPr algn="just"/>
            <a:endParaRPr lang="lv-LV" sz="2200" dirty="0">
              <a:latin typeface="Tahoma" panose="020B0604030504040204" pitchFamily="34" charset="0"/>
              <a:ea typeface="Tahoma" panose="020B0604030504040204" pitchFamily="34" charset="0"/>
              <a:cs typeface="Tahoma" panose="020B0604030504040204" pitchFamily="34" charset="0"/>
            </a:endParaRPr>
          </a:p>
          <a:p>
            <a:endParaRPr lang="lv-LV" sz="3200" dirty="0"/>
          </a:p>
        </p:txBody>
      </p:sp>
      <p:pic>
        <p:nvPicPr>
          <p:cNvPr id="4" name="Picture 3">
            <a:extLst>
              <a:ext uri="{FF2B5EF4-FFF2-40B4-BE49-F238E27FC236}">
                <a16:creationId xmlns:a16="http://schemas.microsoft.com/office/drawing/2014/main" id="{9F4991A0-D46E-901A-2996-89E52EFB114B}"/>
              </a:ext>
            </a:extLst>
          </p:cNvPr>
          <p:cNvPicPr>
            <a:picLocks noChangeAspect="1"/>
          </p:cNvPicPr>
          <p:nvPr/>
        </p:nvPicPr>
        <p:blipFill>
          <a:blip r:embed="rId2"/>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1693372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48D1-4C06-E6B0-6C8B-C3C48E5DC5B0}"/>
              </a:ext>
            </a:extLst>
          </p:cNvPr>
          <p:cNvSpPr>
            <a:spLocks noGrp="1"/>
          </p:cNvSpPr>
          <p:nvPr>
            <p:ph type="title"/>
          </p:nvPr>
        </p:nvSpPr>
        <p:spPr/>
        <p:txBody>
          <a:bodyPr>
            <a:normAutofit/>
          </a:bodyPr>
          <a:lstStyle/>
          <a:p>
            <a:r>
              <a:rPr lang="lv-LV" sz="4000" dirty="0">
                <a:latin typeface="Tahoma" panose="020B0604030504040204" pitchFamily="34" charset="0"/>
                <a:ea typeface="Tahoma" panose="020B0604030504040204" pitchFamily="34" charset="0"/>
                <a:cs typeface="Tahoma" panose="020B0604030504040204" pitchFamily="34" charset="0"/>
              </a:rPr>
              <a:t>Turpmākie uzdevumi</a:t>
            </a:r>
          </a:p>
        </p:txBody>
      </p:sp>
      <p:sp>
        <p:nvSpPr>
          <p:cNvPr id="3" name="Content Placeholder 2">
            <a:extLst>
              <a:ext uri="{FF2B5EF4-FFF2-40B4-BE49-F238E27FC236}">
                <a16:creationId xmlns:a16="http://schemas.microsoft.com/office/drawing/2014/main" id="{6FE0F8E3-750F-2425-277E-79FC7B8A56C5}"/>
              </a:ext>
            </a:extLst>
          </p:cNvPr>
          <p:cNvSpPr>
            <a:spLocks noGrp="1"/>
          </p:cNvSpPr>
          <p:nvPr>
            <p:ph idx="1"/>
          </p:nvPr>
        </p:nvSpPr>
        <p:spPr>
          <a:xfrm>
            <a:off x="838200" y="1524000"/>
            <a:ext cx="10515600" cy="4849091"/>
          </a:xfrm>
        </p:spPr>
        <p:txBody>
          <a:bodyPr>
            <a:normAutofit fontScale="77500" lnSpcReduction="20000"/>
          </a:bodyPr>
          <a:lstStyle/>
          <a:p>
            <a:pPr marL="0" indent="0" algn="just">
              <a:buNone/>
            </a:pPr>
            <a:r>
              <a:rPr lang="lv-LV" sz="3600" b="1" dirty="0">
                <a:latin typeface="Tahoma" panose="020B0604030504040204" pitchFamily="34" charset="0"/>
                <a:ea typeface="Tahoma" panose="020B0604030504040204" pitchFamily="34" charset="0"/>
                <a:cs typeface="Tahoma" panose="020B0604030504040204" pitchFamily="34" charset="0"/>
              </a:rPr>
              <a:t>Izglītības un jaunatnes nodaļai:</a:t>
            </a:r>
          </a:p>
          <a:p>
            <a:pPr marL="0" indent="0" algn="just">
              <a:buNone/>
            </a:pPr>
            <a:r>
              <a:rPr lang="lv-LV" dirty="0">
                <a:latin typeface="Tahoma" panose="020B0604030504040204" pitchFamily="34" charset="0"/>
                <a:ea typeface="Tahoma" panose="020B0604030504040204" pitchFamily="34" charset="0"/>
                <a:cs typeface="Tahoma" panose="020B0604030504040204" pitchFamily="34" charset="0"/>
              </a:rPr>
              <a:t>	1. </a:t>
            </a:r>
            <a:r>
              <a:rPr lang="lv-LV" sz="3300" dirty="0">
                <a:latin typeface="Tahoma" panose="020B0604030504040204" pitchFamily="34" charset="0"/>
                <a:ea typeface="Tahoma" panose="020B0604030504040204" pitchFamily="34" charset="0"/>
                <a:cs typeface="Tahoma" panose="020B0604030504040204" pitchFamily="34" charset="0"/>
              </a:rPr>
              <a:t>sekot normatīvā regulējuma virzībai, līdz ar tā apstiprināšanu kopā ar Carnikavas pamatskolas un Ādažu vidusskolas direktoriem </a:t>
            </a:r>
            <a:r>
              <a:rPr lang="lv-LV" sz="33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pārskatī</a:t>
            </a:r>
            <a:r>
              <a:rPr lang="lv-LV" sz="3300" dirty="0">
                <a:latin typeface="Tahoma" panose="020B0604030504040204" pitchFamily="34" charset="0"/>
                <a:ea typeface="Tahoma" panose="020B0604030504040204" pitchFamily="34" charset="0"/>
                <a:cs typeface="Tahoma" panose="020B0604030504040204" pitchFamily="34" charset="0"/>
              </a:rPr>
              <a:t>t speciālās izglītības  programmas klases atvēršanas iespējas Ādažu novadā;</a:t>
            </a:r>
          </a:p>
          <a:p>
            <a:pPr marL="0" indent="0" algn="just">
              <a:buNone/>
            </a:pPr>
            <a:endParaRPr lang="lv-LV" sz="12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dirty="0">
                <a:latin typeface="Tahoma" panose="020B0604030504040204" pitchFamily="34" charset="0"/>
                <a:ea typeface="Tahoma" panose="020B0604030504040204" pitchFamily="34" charset="0"/>
                <a:cs typeface="Tahoma" panose="020B0604030504040204" pitchFamily="34" charset="0"/>
              </a:rPr>
              <a:t>	</a:t>
            </a:r>
            <a:r>
              <a:rPr lang="lv-LV" sz="3300" dirty="0">
                <a:latin typeface="Tahoma" panose="020B0604030504040204" pitchFamily="34" charset="0"/>
                <a:ea typeface="Tahoma" panose="020B0604030504040204" pitchFamily="34" charset="0"/>
                <a:cs typeface="Tahoma" panose="020B0604030504040204" pitchFamily="34" charset="0"/>
              </a:rPr>
              <a:t>2. paralēli </a:t>
            </a:r>
            <a:r>
              <a:rPr lang="lv-LV" sz="33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apzināt izglītības iestādes</a:t>
            </a:r>
            <a:r>
              <a:rPr lang="lv-LV" sz="3300" dirty="0">
                <a:latin typeface="Tahoma" panose="020B0604030504040204" pitchFamily="34" charset="0"/>
                <a:ea typeface="Tahoma" panose="020B0604030504040204" pitchFamily="34" charset="0"/>
                <a:cs typeface="Tahoma" panose="020B0604030504040204" pitchFamily="34" charset="0"/>
              </a:rPr>
              <a:t>, kurās mācās Ādažu novada speciālās izglītības programmu bērni un noskaidrot vai nākošajā mācību gadā (līdz ar jauno regulējumu) vietas saglabāsies šiem bērniem;</a:t>
            </a:r>
          </a:p>
          <a:p>
            <a:pPr marL="0" indent="0" algn="just">
              <a:buNone/>
            </a:pPr>
            <a:endParaRPr lang="lv-LV" sz="12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dirty="0">
                <a:latin typeface="Tahoma" panose="020B0604030504040204" pitchFamily="34" charset="0"/>
                <a:ea typeface="Tahoma" panose="020B0604030504040204" pitchFamily="34" charset="0"/>
                <a:cs typeface="Tahoma" panose="020B0604030504040204" pitchFamily="34" charset="0"/>
              </a:rPr>
              <a:t>	</a:t>
            </a:r>
            <a:r>
              <a:rPr lang="lv-LV" sz="3000" dirty="0">
                <a:latin typeface="Tahoma" panose="020B0604030504040204" pitchFamily="34" charset="0"/>
                <a:ea typeface="Tahoma" panose="020B0604030504040204" pitchFamily="34" charset="0"/>
                <a:cs typeface="Tahoma" panose="020B0604030504040204" pitchFamily="34" charset="0"/>
              </a:rPr>
              <a:t>3. </a:t>
            </a:r>
            <a:r>
              <a:rPr lang="lv-LV" sz="3100" dirty="0">
                <a:latin typeface="Tahoma" panose="020B0604030504040204" pitchFamily="34" charset="0"/>
                <a:ea typeface="Tahoma" panose="020B0604030504040204" pitchFamily="34" charset="0"/>
                <a:cs typeface="Tahoma" panose="020B0604030504040204" pitchFamily="34" charset="0"/>
              </a:rPr>
              <a:t>sazināties vecākiem, kuru bērni </a:t>
            </a:r>
            <a:r>
              <a:rPr lang="lv-LV" sz="31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uzsāks mācības 1. klasē speciālās izglītības programmās </a:t>
            </a:r>
            <a:r>
              <a:rPr lang="lv-LV" sz="3100" dirty="0">
                <a:latin typeface="Tahoma" panose="020B0604030504040204" pitchFamily="34" charset="0"/>
                <a:ea typeface="Tahoma" panose="020B0604030504040204" pitchFamily="34" charset="0"/>
                <a:cs typeface="Tahoma" panose="020B0604030504040204" pitchFamily="34" charset="0"/>
              </a:rPr>
              <a:t>( 55., 58., un 59. kods), informēt par esošo situāciju un, ja nepieciešams, sniegt atbalstu izglītības iestādes meklēšanā (ja Ādažu novada iestādēs nebūs iespēja nodrošināt šīs programmas).</a:t>
            </a:r>
            <a:endParaRPr lang="lv-LV" sz="26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A2DAA874-5FA1-A40A-139D-D276EEB55339}"/>
              </a:ext>
            </a:extLst>
          </p:cNvPr>
          <p:cNvPicPr>
            <a:picLocks noChangeAspect="1"/>
          </p:cNvPicPr>
          <p:nvPr/>
        </p:nvPicPr>
        <p:blipFill>
          <a:blip r:embed="rId2"/>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219417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99178-32F4-E931-D2D8-A75CE8F62452}"/>
              </a:ext>
            </a:extLst>
          </p:cNvPr>
          <p:cNvSpPr>
            <a:spLocks noGrp="1"/>
          </p:cNvSpPr>
          <p:nvPr>
            <p:ph type="title"/>
          </p:nvPr>
        </p:nvSpPr>
        <p:spPr/>
        <p:txBody>
          <a:bodyPr>
            <a:normAutofit/>
          </a:bodyPr>
          <a:lstStyle/>
          <a:p>
            <a:r>
              <a:rPr lang="lv-LV" sz="4000" dirty="0">
                <a:latin typeface="Tahoma" panose="020B0604030504040204" pitchFamily="34" charset="0"/>
                <a:ea typeface="Tahoma" panose="020B0604030504040204" pitchFamily="34" charset="0"/>
                <a:cs typeface="Tahoma" panose="020B0604030504040204" pitchFamily="34" charset="0"/>
              </a:rPr>
              <a:t>Jautājuma aktualitāte</a:t>
            </a:r>
          </a:p>
        </p:txBody>
      </p:sp>
      <p:sp>
        <p:nvSpPr>
          <p:cNvPr id="3" name="Content Placeholder 2">
            <a:extLst>
              <a:ext uri="{FF2B5EF4-FFF2-40B4-BE49-F238E27FC236}">
                <a16:creationId xmlns:a16="http://schemas.microsoft.com/office/drawing/2014/main" id="{0B1B5747-A437-E1F7-9C01-A8544FF9F84D}"/>
              </a:ext>
            </a:extLst>
          </p:cNvPr>
          <p:cNvSpPr>
            <a:spLocks noGrp="1"/>
          </p:cNvSpPr>
          <p:nvPr>
            <p:ph idx="1"/>
          </p:nvPr>
        </p:nvSpPr>
        <p:spPr>
          <a:xfrm>
            <a:off x="838200" y="1482435"/>
            <a:ext cx="10515600" cy="5010439"/>
          </a:xfrm>
        </p:spPr>
        <p:txBody>
          <a:bodyPr>
            <a:normAutofit fontScale="85000" lnSpcReduction="10000"/>
          </a:bodyPr>
          <a:lstStyle/>
          <a:p>
            <a:pPr marL="0" indent="0" algn="just">
              <a:buNone/>
            </a:pPr>
            <a:r>
              <a:rPr lang="lv-LV" sz="2000" dirty="0">
                <a:solidFill>
                  <a:srgbClr val="212529"/>
                </a:solidFill>
                <a:latin typeface="Tahoma" panose="020B0604030504040204" pitchFamily="34" charset="0"/>
                <a:ea typeface="Tahoma" panose="020B0604030504040204" pitchFamily="34" charset="0"/>
                <a:cs typeface="Tahoma" panose="020B0604030504040204" pitchFamily="34" charset="0"/>
              </a:rPr>
              <a:t>- </a:t>
            </a: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Pašvaldībā saņemti </a:t>
            </a:r>
            <a:r>
              <a:rPr lang="lv-LV" sz="2400" b="1" dirty="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vecāku iesniegumi ar lūgumu </a:t>
            </a: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nodrošināt speciālās izglītības programmas (58.kods) pieejamību Ādažu novadā;</a:t>
            </a:r>
          </a:p>
          <a:p>
            <a:pPr marL="0" indent="0" algn="just">
              <a:buNone/>
            </a:pPr>
            <a:endParaRPr lang="lv-LV" sz="1100" dirty="0">
              <a:solidFill>
                <a:srgbClr val="212529"/>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- 2023./2024.m.g. speciālās izglītības programma (58.kods) Ādažu novadā </a:t>
            </a:r>
            <a:r>
              <a:rPr lang="lv-LV" sz="2400" b="1" dirty="0">
                <a:solidFill>
                  <a:srgbClr val="212529"/>
                </a:solidFill>
                <a:latin typeface="Tahoma" panose="020B0604030504040204" pitchFamily="34" charset="0"/>
                <a:ea typeface="Tahoma" panose="020B0604030504040204" pitchFamily="34" charset="0"/>
                <a:cs typeface="Tahoma" panose="020B0604030504040204" pitchFamily="34" charset="0"/>
              </a:rPr>
              <a:t>netiek īstenota</a:t>
            </a: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 Pašvaldība </a:t>
            </a:r>
            <a:r>
              <a:rPr lang="lv-LV" sz="2400" b="1" dirty="0">
                <a:solidFill>
                  <a:srgbClr val="212529"/>
                </a:solidFill>
                <a:latin typeface="Tahoma" panose="020B0604030504040204" pitchFamily="34" charset="0"/>
                <a:ea typeface="Tahoma" panose="020B0604030504040204" pitchFamily="34" charset="0"/>
                <a:cs typeface="Tahoma" panose="020B0604030504040204" pitchFamily="34" charset="0"/>
              </a:rPr>
              <a:t>sniedz atbalstu vecākiem</a:t>
            </a: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 nodrošinot transportu vai izmaksājot kompensāciju par to;</a:t>
            </a:r>
          </a:p>
          <a:p>
            <a:pPr marL="0" indent="0" algn="just">
              <a:buNone/>
            </a:pPr>
            <a:endParaRPr lang="lv-LV" sz="1100" dirty="0">
              <a:solidFill>
                <a:srgbClr val="212529"/>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 Likuma normas nosaka, </a:t>
            </a:r>
            <a:r>
              <a:rPr lang="lv-LV" sz="2400" dirty="0">
                <a:effectLst/>
                <a:latin typeface="Tahoma" panose="020B0604030504040204" pitchFamily="34" charset="0"/>
                <a:ea typeface="Tahoma" panose="020B0604030504040204" pitchFamily="34" charset="0"/>
                <a:cs typeface="Tahoma" panose="020B0604030504040204" pitchFamily="34" charset="0"/>
              </a:rPr>
              <a:t>ka katras pašvaldības pienākums ir nodrošināt bērniem, kuru dzīvesvieta deklarēta pašvaldības administratīvajā teritorijā, iespēju iegūt pirmsskolas izglītību un pamatizglītību bērna </a:t>
            </a:r>
            <a:r>
              <a:rPr lang="lv-LV" sz="2400" b="1" dirty="0">
                <a:effectLst/>
                <a:latin typeface="Tahoma" panose="020B0604030504040204" pitchFamily="34" charset="0"/>
                <a:ea typeface="Tahoma" panose="020B0604030504040204" pitchFamily="34" charset="0"/>
                <a:cs typeface="Tahoma" panose="020B0604030504040204" pitchFamily="34" charset="0"/>
              </a:rPr>
              <a:t>dzīvesvietai tuvākajā pašvaldības izglītības iestādē;</a:t>
            </a:r>
          </a:p>
          <a:p>
            <a:pPr marL="0" indent="0" algn="just">
              <a:buNone/>
            </a:pPr>
            <a:endParaRPr lang="lv-LV" sz="1100" dirty="0">
              <a:solidFill>
                <a:srgbClr val="212529"/>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lv-LV" sz="2400" i="0" dirty="0">
                <a:solidFill>
                  <a:srgbClr val="212529"/>
                </a:solidFill>
                <a:effectLst/>
                <a:latin typeface="Tahoma" panose="020B0604030504040204" pitchFamily="34" charset="0"/>
                <a:ea typeface="Tahoma" panose="020B0604030504040204" pitchFamily="34" charset="0"/>
                <a:cs typeface="Tahoma" panose="020B0604030504040204" pitchFamily="34" charset="0"/>
              </a:rPr>
              <a:t>- </a:t>
            </a:r>
            <a:r>
              <a:rPr lang="lv-LV" sz="2400" b="1" i="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rPr>
              <a:t>Jautājums skatīts </a:t>
            </a:r>
            <a:r>
              <a:rPr lang="lv-LV" sz="2400" i="0" dirty="0">
                <a:solidFill>
                  <a:srgbClr val="212529"/>
                </a:solidFill>
                <a:effectLst/>
                <a:latin typeface="Tahoma" panose="020B0604030504040204" pitchFamily="34" charset="0"/>
                <a:ea typeface="Tahoma" panose="020B0604030504040204" pitchFamily="34" charset="0"/>
                <a:cs typeface="Tahoma" panose="020B0604030504040204" pitchFamily="34" charset="0"/>
              </a:rPr>
              <a:t>Izglītības, kultūras, sporta un sociālās komitejas 04.10.2023., 06.12.2023. un  03.01.2024. sēdēs, virzīts izskatīt </a:t>
            </a:r>
            <a:r>
              <a:rPr lang="lv-LV" sz="2400" b="1" i="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rPr>
              <a:t>atkārtoti ar </a:t>
            </a:r>
            <a:r>
              <a:rPr lang="lv-LV" sz="2400" b="1" dirty="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uzdevumiem</a:t>
            </a: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lv-LV" sz="2400" dirty="0">
                <a:solidFill>
                  <a:srgbClr val="212529"/>
                </a:solidFill>
                <a:latin typeface="Tahoma" panose="020B0604030504040204" pitchFamily="34" charset="0"/>
                <a:ea typeface="Tahoma" panose="020B0604030504040204" pitchFamily="34" charset="0"/>
                <a:cs typeface="Tahoma" panose="020B0604030504040204" pitchFamily="34" charset="0"/>
              </a:rPr>
              <a:t>1) </a:t>
            </a:r>
            <a:r>
              <a:rPr lang="lv-LV" sz="2400" dirty="0">
                <a:latin typeface="Tahoma" panose="020B0604030504040204" pitchFamily="34" charset="0"/>
                <a:ea typeface="Tahoma" panose="020B0604030504040204" pitchFamily="34" charset="0"/>
                <a:cs typeface="Tahoma" panose="020B0604030504040204" pitchFamily="34" charset="0"/>
              </a:rPr>
              <a:t>sagatavot argumentus (ieguvumu un trūkumu izvērtējamu) programmas īstenošanai pašvaldības izglītības iestādē vai privātajā izglītības iestādē; 2) aprēķināt pašvaldības finansējuma apmēru vienam izglītojamam speciālās izglītības programmas apguvei privātā izglītības iestādē; 3) organizēt šā gada 31. janvārī tikšanos ar vecākiem.</a:t>
            </a:r>
          </a:p>
        </p:txBody>
      </p:sp>
      <p:pic>
        <p:nvPicPr>
          <p:cNvPr id="4" name="Picture 3">
            <a:extLst>
              <a:ext uri="{FF2B5EF4-FFF2-40B4-BE49-F238E27FC236}">
                <a16:creationId xmlns:a16="http://schemas.microsoft.com/office/drawing/2014/main" id="{F727AA9A-B9BC-4F41-F0A0-BF21C0C7F338}"/>
              </a:ext>
            </a:extLst>
          </p:cNvPr>
          <p:cNvPicPr>
            <a:picLocks noChangeAspect="1"/>
          </p:cNvPicPr>
          <p:nvPr/>
        </p:nvPicPr>
        <p:blipFill>
          <a:blip r:embed="rId3"/>
          <a:stretch>
            <a:fillRect/>
          </a:stretch>
        </p:blipFill>
        <p:spPr>
          <a:xfrm>
            <a:off x="10951429" y="365125"/>
            <a:ext cx="804742" cy="987638"/>
          </a:xfrm>
          <a:prstGeom prst="rect">
            <a:avLst/>
          </a:prstGeom>
        </p:spPr>
      </p:pic>
    </p:spTree>
    <p:extLst>
      <p:ext uri="{BB962C8B-B14F-4D97-AF65-F5344CB8AC3E}">
        <p14:creationId xmlns:p14="http://schemas.microsoft.com/office/powerpoint/2010/main" val="1928210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0A609-D50A-B2C1-0FB2-6C3B0E5BABB1}"/>
              </a:ext>
            </a:extLst>
          </p:cNvPr>
          <p:cNvSpPr>
            <a:spLocks noGrp="1"/>
          </p:cNvSpPr>
          <p:nvPr>
            <p:ph type="title"/>
          </p:nvPr>
        </p:nvSpPr>
        <p:spPr/>
        <p:txBody>
          <a:bodyPr>
            <a:normAutofit/>
          </a:bodyPr>
          <a:lstStyle/>
          <a:p>
            <a:r>
              <a:rPr lang="lv-LV" sz="4000" dirty="0">
                <a:latin typeface="Tahoma" panose="020B0604030504040204" pitchFamily="34" charset="0"/>
                <a:ea typeface="Tahoma" panose="020B0604030504040204" pitchFamily="34" charset="0"/>
                <a:cs typeface="Tahoma" panose="020B0604030504040204" pitchFamily="34" charset="0"/>
              </a:rPr>
              <a:t>Grozījumi Vispārējās izglītības likumā </a:t>
            </a:r>
            <a:r>
              <a:rPr lang="lv-LV" sz="2800" dirty="0">
                <a:latin typeface="Tahoma" panose="020B0604030504040204" pitchFamily="34" charset="0"/>
                <a:ea typeface="Tahoma" panose="020B0604030504040204" pitchFamily="34" charset="0"/>
                <a:cs typeface="Tahoma" panose="020B0604030504040204" pitchFamily="34" charset="0"/>
              </a:rPr>
              <a:t>(likumprojekts)</a:t>
            </a:r>
            <a:endParaRPr lang="lv-LV"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CC26E34A-B0F9-6844-5509-DE61677636B5}"/>
              </a:ext>
            </a:extLst>
          </p:cNvPr>
          <p:cNvSpPr>
            <a:spLocks noGrp="1"/>
          </p:cNvSpPr>
          <p:nvPr>
            <p:ph idx="1"/>
          </p:nvPr>
        </p:nvSpPr>
        <p:spPr>
          <a:xfrm>
            <a:off x="838200" y="1825625"/>
            <a:ext cx="10515600" cy="4667250"/>
          </a:xfrm>
        </p:spPr>
        <p:txBody>
          <a:bodyPr>
            <a:normAutofit/>
          </a:bodyPr>
          <a:lstStyle/>
          <a:p>
            <a:pPr marL="0" indent="0" algn="just">
              <a:buNone/>
            </a:pPr>
            <a:r>
              <a:rPr lang="lv-LV" dirty="0">
                <a:latin typeface="Tahoma" panose="020B0604030504040204" pitchFamily="34" charset="0"/>
                <a:ea typeface="Tahoma" panose="020B0604030504040204" pitchFamily="34" charset="0"/>
                <a:cs typeface="Tahoma" panose="020B0604030504040204" pitchFamily="34" charset="0"/>
              </a:rPr>
              <a:t>Ar </a:t>
            </a:r>
            <a:r>
              <a:rPr lang="lv-LV"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2024. gada 1. septembri </a:t>
            </a:r>
            <a:r>
              <a:rPr lang="lv-LV" dirty="0">
                <a:latin typeface="Tahoma" panose="020B0604030504040204" pitchFamily="34" charset="0"/>
                <a:ea typeface="Tahoma" panose="020B0604030504040204" pitchFamily="34" charset="0"/>
                <a:cs typeface="Tahoma" panose="020B0604030504040204" pitchFamily="34" charset="0"/>
              </a:rPr>
              <a:t>izglītojamos ar garīgās attīstības traucējumiem (58.kods) un izglītojamos ar smagiem garīgās attīstības traucējumiem vai vairākiem smagiem attīstības traucējumiem (59.kods) </a:t>
            </a:r>
            <a:r>
              <a:rPr lang="lv-LV"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vispārējās izglītības iestādes </a:t>
            </a:r>
            <a:r>
              <a:rPr lang="lv-LV" u="sng" dirty="0">
                <a:latin typeface="Tahoma" panose="020B0604030504040204" pitchFamily="34" charset="0"/>
                <a:ea typeface="Tahoma" panose="020B0604030504040204" pitchFamily="34" charset="0"/>
                <a:cs typeface="Tahoma" panose="020B0604030504040204" pitchFamily="34" charset="0"/>
              </a:rPr>
              <a:t>var uzņemt tikai attiecīgajās speciālās pamatizglītības programmās</a:t>
            </a:r>
            <a:r>
              <a:rPr lang="lv-LV" dirty="0">
                <a:latin typeface="Tahoma" panose="020B0604030504040204" pitchFamily="34" charset="0"/>
                <a:ea typeface="Tahoma" panose="020B0604030504040204" pitchFamily="34" charset="0"/>
                <a:cs typeface="Tahoma" panose="020B0604030504040204" pitchFamily="34" charset="0"/>
              </a:rPr>
              <a:t>, </a:t>
            </a:r>
            <a:r>
              <a:rPr lang="lv-LV"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nevis </a:t>
            </a:r>
            <a:r>
              <a:rPr lang="lv-LV" dirty="0">
                <a:latin typeface="Tahoma" panose="020B0604030504040204" pitchFamily="34" charset="0"/>
                <a:ea typeface="Tahoma" panose="020B0604030504040204" pitchFamily="34" charset="0"/>
                <a:cs typeface="Tahoma" panose="020B0604030504040204" pitchFamily="34" charset="0"/>
              </a:rPr>
              <a:t>vispārējās izglītības programmās </a:t>
            </a:r>
            <a:r>
              <a:rPr lang="lv-LV"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ar atbalsta pasākumiem</a:t>
            </a:r>
            <a:r>
              <a:rPr lang="lv-LV" dirty="0">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lv-LV" sz="2200" b="0" i="1" dirty="0">
              <a:solidFill>
                <a:srgbClr val="525252"/>
              </a:solidFill>
              <a:effectLst/>
              <a:latin typeface="Verdana" panose="020B0604030504040204" pitchFamily="34" charset="0"/>
            </a:endParaRPr>
          </a:p>
          <a:p>
            <a:pPr marL="0" indent="0" algn="just">
              <a:buNone/>
            </a:pPr>
            <a:r>
              <a:rPr lang="lv-LV" sz="2000" b="0" i="1" dirty="0">
                <a:solidFill>
                  <a:srgbClr val="525252"/>
                </a:solidFill>
                <a:effectLst/>
                <a:latin typeface="Verdana" panose="020B0604030504040204" pitchFamily="34" charset="0"/>
              </a:rPr>
              <a:t>Šāda pieeja nodrošinās izglītojamiem ar speciālām vajadzībām izglītību iegūt </a:t>
            </a:r>
            <a:r>
              <a:rPr lang="lv-LV" sz="2000" b="0" i="1" u="sng" dirty="0">
                <a:solidFill>
                  <a:srgbClr val="525252"/>
                </a:solidFill>
                <a:effectLst/>
                <a:latin typeface="Verdana" panose="020B0604030504040204" pitchFamily="34" charset="0"/>
              </a:rPr>
              <a:t>atbilstošā speciālās izglītības programmā</a:t>
            </a:r>
            <a:r>
              <a:rPr lang="lv-LV" sz="2000" b="0" i="1" dirty="0">
                <a:solidFill>
                  <a:srgbClr val="525252"/>
                </a:solidFill>
                <a:effectLst/>
                <a:latin typeface="Verdana" panose="020B0604030504040204" pitchFamily="34" charset="0"/>
              </a:rPr>
              <a:t>, ievērojot izglītojamā spējas un vajadzības.</a:t>
            </a:r>
          </a:p>
          <a:p>
            <a:pPr marL="0" indent="0" algn="just">
              <a:buNone/>
            </a:pPr>
            <a:r>
              <a:rPr lang="lv-LV" sz="2000" b="0" i="1" dirty="0">
                <a:solidFill>
                  <a:srgbClr val="525252"/>
                </a:solidFill>
                <a:effectLst/>
                <a:latin typeface="Verdana" panose="020B0604030504040204" pitchFamily="34" charset="0"/>
              </a:rPr>
              <a:t> </a:t>
            </a:r>
          </a:p>
        </p:txBody>
      </p:sp>
      <p:graphicFrame>
        <p:nvGraphicFramePr>
          <p:cNvPr id="4" name="Table 3">
            <a:extLst>
              <a:ext uri="{FF2B5EF4-FFF2-40B4-BE49-F238E27FC236}">
                <a16:creationId xmlns:a16="http://schemas.microsoft.com/office/drawing/2014/main" id="{923D3F12-93F2-88A8-CCC1-F46E2BFD17BB}"/>
              </a:ext>
            </a:extLst>
          </p:cNvPr>
          <p:cNvGraphicFramePr>
            <a:graphicFrameLocks noGrp="1"/>
          </p:cNvGraphicFramePr>
          <p:nvPr/>
        </p:nvGraphicFramePr>
        <p:xfrm>
          <a:off x="838200" y="6122035"/>
          <a:ext cx="2653443" cy="370840"/>
        </p:xfrm>
        <a:graphic>
          <a:graphicData uri="http://schemas.openxmlformats.org/drawingml/2006/table">
            <a:tbl>
              <a:tblPr firstRow="1" bandRow="1">
                <a:tableStyleId>{5C22544A-7EE6-4342-B048-85BDC9FD1C3A}</a:tableStyleId>
              </a:tblPr>
              <a:tblGrid>
                <a:gridCol w="2653443">
                  <a:extLst>
                    <a:ext uri="{9D8B030D-6E8A-4147-A177-3AD203B41FA5}">
                      <a16:colId xmlns:a16="http://schemas.microsoft.com/office/drawing/2014/main" val="2114374684"/>
                    </a:ext>
                  </a:extLst>
                </a:gridCol>
              </a:tblGrid>
              <a:tr h="370840">
                <a:tc>
                  <a:txBody>
                    <a:bodyPr/>
                    <a:lstStyle/>
                    <a:p>
                      <a:r>
                        <a:rPr lang="lv-LV" sz="1100" b="0" i="1" dirty="0">
                          <a:solidFill>
                            <a:schemeClr val="tx1"/>
                          </a:solidFill>
                        </a:rPr>
                        <a:t>Avots: MK Tiesību aktu projekts 23-TA-669</a:t>
                      </a:r>
                    </a:p>
                  </a:txBody>
                  <a:tcPr>
                    <a:noFill/>
                  </a:tcPr>
                </a:tc>
                <a:extLst>
                  <a:ext uri="{0D108BD9-81ED-4DB2-BD59-A6C34878D82A}">
                    <a16:rowId xmlns:a16="http://schemas.microsoft.com/office/drawing/2014/main" val="155456026"/>
                  </a:ext>
                </a:extLst>
              </a:tr>
            </a:tbl>
          </a:graphicData>
        </a:graphic>
      </p:graphicFrame>
      <p:pic>
        <p:nvPicPr>
          <p:cNvPr id="5" name="Picture 4">
            <a:extLst>
              <a:ext uri="{FF2B5EF4-FFF2-40B4-BE49-F238E27FC236}">
                <a16:creationId xmlns:a16="http://schemas.microsoft.com/office/drawing/2014/main" id="{F727AA9A-B9BC-4F41-F0A0-BF21C0C7F338}"/>
              </a:ext>
            </a:extLst>
          </p:cNvPr>
          <p:cNvPicPr>
            <a:picLocks noChangeAspect="1"/>
          </p:cNvPicPr>
          <p:nvPr/>
        </p:nvPicPr>
        <p:blipFill>
          <a:blip r:embed="rId2"/>
          <a:stretch>
            <a:fillRect/>
          </a:stretch>
        </p:blipFill>
        <p:spPr>
          <a:xfrm>
            <a:off x="10951429" y="365125"/>
            <a:ext cx="804742" cy="987638"/>
          </a:xfrm>
          <a:prstGeom prst="rect">
            <a:avLst/>
          </a:prstGeom>
        </p:spPr>
      </p:pic>
    </p:spTree>
    <p:extLst>
      <p:ext uri="{BB962C8B-B14F-4D97-AF65-F5344CB8AC3E}">
        <p14:creationId xmlns:p14="http://schemas.microsoft.com/office/powerpoint/2010/main" val="1439633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37B3C-D7F5-12BD-5EE1-A84328D9A7D2}"/>
              </a:ext>
            </a:extLst>
          </p:cNvPr>
          <p:cNvSpPr>
            <a:spLocks noGrp="1"/>
          </p:cNvSpPr>
          <p:nvPr>
            <p:ph type="title"/>
          </p:nvPr>
        </p:nvSpPr>
        <p:spPr/>
        <p:txBody>
          <a:bodyPr>
            <a:normAutofit/>
          </a:bodyPr>
          <a:lstStyle/>
          <a:p>
            <a:r>
              <a:rPr lang="lv-LV" sz="4000" dirty="0">
                <a:latin typeface="Tahoma" panose="020B0604030504040204" pitchFamily="34" charset="0"/>
                <a:ea typeface="Tahoma" panose="020B0604030504040204" pitchFamily="34" charset="0"/>
                <a:cs typeface="Tahoma" panose="020B0604030504040204" pitchFamily="34" charset="0"/>
              </a:rPr>
              <a:t>Skola  VISIEM </a:t>
            </a:r>
          </a:p>
        </p:txBody>
      </p:sp>
      <p:sp>
        <p:nvSpPr>
          <p:cNvPr id="3" name="Content Placeholder 2">
            <a:extLst>
              <a:ext uri="{FF2B5EF4-FFF2-40B4-BE49-F238E27FC236}">
                <a16:creationId xmlns:a16="http://schemas.microsoft.com/office/drawing/2014/main" id="{082376D4-8116-16D4-2052-CA7F3D034C23}"/>
              </a:ext>
            </a:extLst>
          </p:cNvPr>
          <p:cNvSpPr>
            <a:spLocks noGrp="1"/>
          </p:cNvSpPr>
          <p:nvPr>
            <p:ph idx="1"/>
          </p:nvPr>
        </p:nvSpPr>
        <p:spPr/>
        <p:txBody>
          <a:bodyPr>
            <a:normAutofit/>
          </a:bodyPr>
          <a:lstStyle/>
          <a:p>
            <a:pPr marL="0" indent="0" algn="just">
              <a:lnSpc>
                <a:spcPct val="100000"/>
              </a:lnSpc>
              <a:buNone/>
            </a:pPr>
            <a:r>
              <a:rPr lang="lv-LV" dirty="0">
                <a:latin typeface="Tahoma" panose="020B0604030504040204" pitchFamily="34" charset="0"/>
                <a:ea typeface="Tahoma" panose="020B0604030504040204" pitchFamily="34" charset="0"/>
                <a:cs typeface="Tahoma" panose="020B0604030504040204" pitchFamily="34" charset="0"/>
              </a:rPr>
              <a:t>…, kurā tiek nodrošinātas atbilstošas </a:t>
            </a:r>
            <a:r>
              <a:rPr lang="lv-LV"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visu izglītojamo DAUDZVEIDĪGAS vajadzības</a:t>
            </a:r>
            <a:r>
              <a:rPr lang="lv-LV" dirty="0">
                <a:latin typeface="Tahoma" panose="020B0604030504040204" pitchFamily="34" charset="0"/>
                <a:ea typeface="Tahoma" panose="020B0604030504040204" pitchFamily="34" charset="0"/>
                <a:cs typeface="Tahoma" panose="020B0604030504040204" pitchFamily="34" charset="0"/>
              </a:rPr>
              <a:t>, palielinot ikviena izglītojamā līdzdalības iespējas mācību procesā, kultūrā un dažādās kopienās un samazinot izslēgšanas iespējas no izglītības ieguves procesa</a:t>
            </a:r>
          </a:p>
        </p:txBody>
      </p:sp>
      <p:pic>
        <p:nvPicPr>
          <p:cNvPr id="4" name="Picture 3">
            <a:extLst>
              <a:ext uri="{FF2B5EF4-FFF2-40B4-BE49-F238E27FC236}">
                <a16:creationId xmlns:a16="http://schemas.microsoft.com/office/drawing/2014/main" id="{F727AA9A-B9BC-4F41-F0A0-BF21C0C7F338}"/>
              </a:ext>
            </a:extLst>
          </p:cNvPr>
          <p:cNvPicPr>
            <a:picLocks noChangeAspect="1"/>
          </p:cNvPicPr>
          <p:nvPr/>
        </p:nvPicPr>
        <p:blipFill>
          <a:blip r:embed="rId2"/>
          <a:stretch>
            <a:fillRect/>
          </a:stretch>
        </p:blipFill>
        <p:spPr>
          <a:xfrm>
            <a:off x="10951429" y="534087"/>
            <a:ext cx="804742" cy="987638"/>
          </a:xfrm>
          <a:prstGeom prst="rect">
            <a:avLst/>
          </a:prstGeom>
        </p:spPr>
      </p:pic>
    </p:spTree>
    <p:extLst>
      <p:ext uri="{BB962C8B-B14F-4D97-AF65-F5344CB8AC3E}">
        <p14:creationId xmlns:p14="http://schemas.microsoft.com/office/powerpoint/2010/main" val="2674240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0475A-6801-A4ED-E16B-E96F5CE96749}"/>
              </a:ext>
            </a:extLst>
          </p:cNvPr>
          <p:cNvSpPr>
            <a:spLocks noGrp="1"/>
          </p:cNvSpPr>
          <p:nvPr>
            <p:ph type="title"/>
          </p:nvPr>
        </p:nvSpPr>
        <p:spPr>
          <a:xfrm>
            <a:off x="838200" y="365125"/>
            <a:ext cx="10321345" cy="1071789"/>
          </a:xfrm>
        </p:spPr>
        <p:txBody>
          <a:bodyPr>
            <a:normAutofit/>
          </a:bodyPr>
          <a:lstStyle/>
          <a:p>
            <a:r>
              <a:rPr lang="lv-LV" sz="4000" dirty="0">
                <a:latin typeface="Tahoma" panose="020B0604030504040204" pitchFamily="34" charset="0"/>
                <a:ea typeface="Tahoma" panose="020B0604030504040204" pitchFamily="34" charset="0"/>
                <a:cs typeface="Tahoma" panose="020B0604030504040204" pitchFamily="34" charset="0"/>
              </a:rPr>
              <a:t>Uzstādījumi</a:t>
            </a:r>
            <a:endParaRPr lang="lv-LV" sz="4000" dirty="0"/>
          </a:p>
        </p:txBody>
      </p:sp>
      <p:graphicFrame>
        <p:nvGraphicFramePr>
          <p:cNvPr id="7" name="Diagram 6">
            <a:extLst>
              <a:ext uri="{FF2B5EF4-FFF2-40B4-BE49-F238E27FC236}">
                <a16:creationId xmlns:a16="http://schemas.microsoft.com/office/drawing/2014/main" id="{86135BB5-776C-91D9-E8A6-A423279BC239}"/>
              </a:ext>
            </a:extLst>
          </p:cNvPr>
          <p:cNvGraphicFramePr/>
          <p:nvPr>
            <p:extLst>
              <p:ext uri="{D42A27DB-BD31-4B8C-83A1-F6EECF244321}">
                <p14:modId xmlns:p14="http://schemas.microsoft.com/office/powerpoint/2010/main" val="3689168017"/>
              </p:ext>
            </p:extLst>
          </p:nvPr>
        </p:nvGraphicFramePr>
        <p:xfrm>
          <a:off x="773285" y="1352763"/>
          <a:ext cx="10386260" cy="49367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Content Placeholder 2">
            <a:extLst>
              <a:ext uri="{FF2B5EF4-FFF2-40B4-BE49-F238E27FC236}">
                <a16:creationId xmlns:a16="http://schemas.microsoft.com/office/drawing/2014/main" id="{B7525BC9-0B61-38F9-82A2-65E5DEA04B66}"/>
              </a:ext>
            </a:extLst>
          </p:cNvPr>
          <p:cNvSpPr txBox="1">
            <a:spLocks/>
          </p:cNvSpPr>
          <p:nvPr/>
        </p:nvSpPr>
        <p:spPr>
          <a:xfrm>
            <a:off x="838200" y="6247534"/>
            <a:ext cx="6255327" cy="2453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000" dirty="0"/>
              <a:t>https://www.european-agency.org/sites/default/files/Five_Key_Messages_for_Inclusive_Education_LV.pdf</a:t>
            </a:r>
          </a:p>
          <a:p>
            <a:endParaRPr lang="lv-LV" sz="3200" dirty="0"/>
          </a:p>
        </p:txBody>
      </p:sp>
      <p:pic>
        <p:nvPicPr>
          <p:cNvPr id="3" name="Picture 2">
            <a:extLst>
              <a:ext uri="{FF2B5EF4-FFF2-40B4-BE49-F238E27FC236}">
                <a16:creationId xmlns:a16="http://schemas.microsoft.com/office/drawing/2014/main" id="{F727AA9A-B9BC-4F41-F0A0-BF21C0C7F338}"/>
              </a:ext>
            </a:extLst>
          </p:cNvPr>
          <p:cNvPicPr>
            <a:picLocks noChangeAspect="1"/>
          </p:cNvPicPr>
          <p:nvPr/>
        </p:nvPicPr>
        <p:blipFill>
          <a:blip r:embed="rId7"/>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45986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8CED-8B4F-27DE-AF18-316ACEF9C255}"/>
              </a:ext>
            </a:extLst>
          </p:cNvPr>
          <p:cNvSpPr>
            <a:spLocks noGrp="1"/>
          </p:cNvSpPr>
          <p:nvPr>
            <p:ph type="title"/>
          </p:nvPr>
        </p:nvSpPr>
        <p:spPr/>
        <p:txBody>
          <a:bodyPr>
            <a:normAutofit/>
          </a:bodyPr>
          <a:lstStyle/>
          <a:p>
            <a:r>
              <a:rPr lang="lv-LV" sz="3600" dirty="0">
                <a:latin typeface="Tahoma" panose="020B0604030504040204" pitchFamily="34" charset="0"/>
                <a:ea typeface="Tahoma" panose="020B0604030504040204" pitchFamily="34" charset="0"/>
                <a:cs typeface="Tahoma" panose="020B0604030504040204" pitchFamily="34" charset="0"/>
              </a:rPr>
              <a:t>Ja, 58.koda programma licencēta un īstenota </a:t>
            </a:r>
            <a:r>
              <a:rPr lang="lv-LV" sz="3600"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pašvaldības</a:t>
            </a:r>
            <a:r>
              <a:rPr lang="lv-LV" sz="3600" dirty="0">
                <a:latin typeface="Tahoma" panose="020B0604030504040204" pitchFamily="34" charset="0"/>
                <a:ea typeface="Tahoma" panose="020B0604030504040204" pitchFamily="34" charset="0"/>
                <a:cs typeface="Tahoma" panose="020B0604030504040204" pitchFamily="34" charset="0"/>
              </a:rPr>
              <a:t> izglītības iestādē/-</a:t>
            </a:r>
            <a:r>
              <a:rPr lang="lv-LV" sz="3600" dirty="0" err="1">
                <a:latin typeface="Tahoma" panose="020B0604030504040204" pitchFamily="34" charset="0"/>
                <a:ea typeface="Tahoma" panose="020B0604030504040204" pitchFamily="34" charset="0"/>
                <a:cs typeface="Tahoma" panose="020B0604030504040204" pitchFamily="34" charset="0"/>
              </a:rPr>
              <a:t>ēs</a:t>
            </a:r>
            <a:r>
              <a:rPr lang="lv-LV" sz="3600" dirty="0">
                <a:latin typeface="Tahoma" panose="020B0604030504040204" pitchFamily="34" charset="0"/>
                <a:ea typeface="Tahoma" panose="020B0604030504040204" pitchFamily="34" charset="0"/>
                <a:cs typeface="Tahoma" panose="020B0604030504040204" pitchFamily="34" charset="0"/>
              </a:rPr>
              <a:t> </a:t>
            </a:r>
          </a:p>
        </p:txBody>
      </p:sp>
      <p:graphicFrame>
        <p:nvGraphicFramePr>
          <p:cNvPr id="5" name="Content Placeholder 4">
            <a:extLst>
              <a:ext uri="{FF2B5EF4-FFF2-40B4-BE49-F238E27FC236}">
                <a16:creationId xmlns:a16="http://schemas.microsoft.com/office/drawing/2014/main" id="{90824B25-53C2-1E1B-3953-0E801CCD1B04}"/>
              </a:ext>
            </a:extLst>
          </p:cNvPr>
          <p:cNvGraphicFramePr>
            <a:graphicFrameLocks noGrp="1"/>
          </p:cNvGraphicFramePr>
          <p:nvPr>
            <p:ph idx="1"/>
            <p:extLst>
              <p:ext uri="{D42A27DB-BD31-4B8C-83A1-F6EECF244321}">
                <p14:modId xmlns:p14="http://schemas.microsoft.com/office/powerpoint/2010/main" val="2419350761"/>
              </p:ext>
            </p:extLst>
          </p:nvPr>
        </p:nvGraphicFramePr>
        <p:xfrm>
          <a:off x="692726" y="1690688"/>
          <a:ext cx="10848110" cy="4905692"/>
        </p:xfrm>
        <a:graphic>
          <a:graphicData uri="http://schemas.openxmlformats.org/drawingml/2006/table">
            <a:tbl>
              <a:tblPr firstRow="1" bandRow="1">
                <a:tableStyleId>{E8B1032C-EA38-4F05-BA0D-38AFFFC7BED3}</a:tableStyleId>
              </a:tblPr>
              <a:tblGrid>
                <a:gridCol w="5424055">
                  <a:extLst>
                    <a:ext uri="{9D8B030D-6E8A-4147-A177-3AD203B41FA5}">
                      <a16:colId xmlns:a16="http://schemas.microsoft.com/office/drawing/2014/main" val="813153492"/>
                    </a:ext>
                  </a:extLst>
                </a:gridCol>
                <a:gridCol w="5424055">
                  <a:extLst>
                    <a:ext uri="{9D8B030D-6E8A-4147-A177-3AD203B41FA5}">
                      <a16:colId xmlns:a16="http://schemas.microsoft.com/office/drawing/2014/main" val="2528550974"/>
                    </a:ext>
                  </a:extLst>
                </a:gridCol>
              </a:tblGrid>
              <a:tr h="379412">
                <a:tc>
                  <a:txBody>
                    <a:bodyPr/>
                    <a:lstStyle/>
                    <a:p>
                      <a:r>
                        <a:rPr lang="lv-LV" dirty="0"/>
                        <a:t>(+)</a:t>
                      </a:r>
                    </a:p>
                  </a:txBody>
                  <a:tcPr/>
                </a:tc>
                <a:tc>
                  <a:txBody>
                    <a:bodyPr/>
                    <a:lstStyle/>
                    <a:p>
                      <a:r>
                        <a:rPr lang="lv-LV" dirty="0"/>
                        <a:t>(-)</a:t>
                      </a:r>
                    </a:p>
                  </a:txBody>
                  <a:tcPr/>
                </a:tc>
                <a:extLst>
                  <a:ext uri="{0D108BD9-81ED-4DB2-BD59-A6C34878D82A}">
                    <a16:rowId xmlns:a16="http://schemas.microsoft.com/office/drawing/2014/main" val="2370389757"/>
                  </a:ext>
                </a:extLst>
              </a:tr>
              <a:tr h="3977025">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Pašvaldība pilda savu funkciju t.i. </a:t>
                      </a:r>
                      <a:r>
                        <a:rPr lang="lv-LV" sz="1900" b="1" dirty="0">
                          <a:latin typeface="Tahoma" panose="020B0604030504040204" pitchFamily="34" charset="0"/>
                          <a:ea typeface="Tahoma" panose="020B0604030504040204" pitchFamily="34" charset="0"/>
                          <a:cs typeface="Tahoma" panose="020B0604030504040204" pitchFamily="34" charset="0"/>
                        </a:rPr>
                        <a:t>nodrošina obligātās izglītības pieejamību</a:t>
                      </a:r>
                      <a:r>
                        <a:rPr lang="lv-LV" sz="1900" dirty="0">
                          <a:latin typeface="Tahoma" panose="020B0604030504040204" pitchFamily="34" charset="0"/>
                          <a:ea typeface="Tahoma" panose="020B0604030504040204" pitchFamily="34" charset="0"/>
                          <a:cs typeface="Tahoma" panose="020B0604030504040204" pitchFamily="34" charset="0"/>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Ir «sadzirdēti» bērnu vecāki (</a:t>
                      </a:r>
                      <a:r>
                        <a:rPr lang="lv-LV" sz="1900" b="1" dirty="0">
                          <a:latin typeface="Tahoma" panose="020B0604030504040204" pitchFamily="34" charset="0"/>
                          <a:ea typeface="Tahoma" panose="020B0604030504040204" pitchFamily="34" charset="0"/>
                          <a:cs typeface="Tahoma" panose="020B0604030504040204" pitchFamily="34" charset="0"/>
                        </a:rPr>
                        <a:t>vienādas tiesības </a:t>
                      </a:r>
                      <a:r>
                        <a:rPr lang="lv-LV" sz="1900" dirty="0">
                          <a:latin typeface="Tahoma" panose="020B0604030504040204" pitchFamily="34" charset="0"/>
                          <a:ea typeface="Tahoma" panose="020B0604030504040204" pitchFamily="34" charset="0"/>
                          <a:cs typeface="Tahoma" panose="020B0604030504040204" pitchFamily="34" charset="0"/>
                        </a:rPr>
                        <a:t>visiem bērniem);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5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Sekmēta «</a:t>
                      </a:r>
                      <a:r>
                        <a:rPr lang="lv-LV" sz="1900" b="1" dirty="0">
                          <a:latin typeface="Tahoma" panose="020B0604030504040204" pitchFamily="34" charset="0"/>
                          <a:ea typeface="Tahoma" panose="020B0604030504040204" pitchFamily="34" charset="0"/>
                          <a:cs typeface="Tahoma" panose="020B0604030504040204" pitchFamily="34" charset="0"/>
                        </a:rPr>
                        <a:t>iekļaujoša izglītība</a:t>
                      </a:r>
                      <a:r>
                        <a:rPr lang="lv-LV" sz="1900" dirty="0">
                          <a:latin typeface="Tahoma" panose="020B0604030504040204" pitchFamily="34" charset="0"/>
                          <a:ea typeface="Tahoma" panose="020B0604030504040204" pitchFamily="34" charset="0"/>
                          <a:cs typeface="Tahoma" panose="020B0604030504040204" pitchFamily="34" charset="0"/>
                        </a:rPr>
                        <a:t>», atbilstība novada izglītības ekosistēmas attīstības stratēģijas plānotajam;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50" dirty="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lv-LV" sz="1900" b="1" dirty="0">
                          <a:latin typeface="Tahoma" panose="020B0604030504040204" pitchFamily="34" charset="0"/>
                          <a:ea typeface="Tahoma" panose="020B0604030504040204" pitchFamily="34" charset="0"/>
                          <a:cs typeface="Tahoma" panose="020B0604030504040204" pitchFamily="34" charset="0"/>
                        </a:rPr>
                        <a:t>Ietaupīts budžets </a:t>
                      </a:r>
                      <a:r>
                        <a:rPr lang="lv-LV" sz="1900" dirty="0">
                          <a:latin typeface="Tahoma" panose="020B0604030504040204" pitchFamily="34" charset="0"/>
                          <a:ea typeface="Tahoma" panose="020B0604030504040204" pitchFamily="34" charset="0"/>
                          <a:cs typeface="Tahoma" panose="020B0604030504040204" pitchFamily="34" charset="0"/>
                        </a:rPr>
                        <a:t>transporta izdevumiem un kompensācijām;</a:t>
                      </a:r>
                    </a:p>
                    <a:p>
                      <a:pPr marL="285750" indent="-285750" algn="just">
                        <a:buFont typeface="Arial" panose="020B0604020202020204" pitchFamily="34" charset="0"/>
                        <a:buChar char="•"/>
                      </a:pPr>
                      <a:endParaRPr lang="lv-LV" sz="105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Izglītības iestādēm </a:t>
                      </a:r>
                      <a:r>
                        <a:rPr lang="lv-LV" sz="1900" b="0" dirty="0">
                          <a:latin typeface="Tahoma" panose="020B0604030504040204" pitchFamily="34" charset="0"/>
                          <a:ea typeface="Tahoma" panose="020B0604030504040204" pitchFamily="34" charset="0"/>
                          <a:cs typeface="Tahoma" panose="020B0604030504040204" pitchFamily="34" charset="0"/>
                        </a:rPr>
                        <a:t>jauna pieredze</a:t>
                      </a:r>
                      <a:r>
                        <a:rPr lang="lv-LV" sz="1900" dirty="0">
                          <a:latin typeface="Tahoma" panose="020B0604030504040204" pitchFamily="34" charset="0"/>
                          <a:ea typeface="Tahoma" panose="020B0604030504040204" pitchFamily="34" charset="0"/>
                          <a:cs typeface="Tahoma" panose="020B0604030504040204" pitchFamily="34" charset="0"/>
                        </a:rPr>
                        <a:t>, paplašināts redzesloks, </a:t>
                      </a:r>
                      <a:r>
                        <a:rPr lang="lv-LV" sz="1900" b="1" dirty="0">
                          <a:latin typeface="Tahoma" panose="020B0604030504040204" pitchFamily="34" charset="0"/>
                          <a:ea typeface="Tahoma" panose="020B0604030504040204" pitchFamily="34" charset="0"/>
                          <a:cs typeface="Tahoma" panose="020B0604030504040204" pitchFamily="34" charset="0"/>
                        </a:rPr>
                        <a:t>teorija pielietota praksē.</a:t>
                      </a:r>
                      <a:endParaRPr lang="lv-LV" sz="19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b="1" dirty="0">
                          <a:latin typeface="Tahoma" panose="020B0604030504040204" pitchFamily="34" charset="0"/>
                          <a:ea typeface="Tahoma" panose="020B0604030504040204" pitchFamily="34" charset="0"/>
                          <a:cs typeface="Tahoma" panose="020B0604030504040204" pitchFamily="34" charset="0"/>
                        </a:rPr>
                        <a:t>Izaicinājums</a:t>
                      </a:r>
                      <a:r>
                        <a:rPr lang="lv-LV" sz="1900" dirty="0">
                          <a:latin typeface="Tahoma" panose="020B0604030504040204" pitchFamily="34" charset="0"/>
                          <a:ea typeface="Tahoma" panose="020B0604030504040204" pitchFamily="34" charset="0"/>
                          <a:cs typeface="Tahoma" panose="020B0604030504040204" pitchFamily="34" charset="0"/>
                        </a:rPr>
                        <a:t> iestāžu vadītājiem (nav pieredzējušu speciālistu, skolās nav īstenota speciālā programma);</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lv-LV" sz="10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dirty="0">
                          <a:latin typeface="Tahoma" panose="020B0604030504040204" pitchFamily="34" charset="0"/>
                          <a:ea typeface="Tahoma" panose="020B0604030504040204" pitchFamily="34" charset="0"/>
                          <a:cs typeface="Tahoma" panose="020B0604030504040204" pitchFamily="34" charset="0"/>
                        </a:rPr>
                        <a:t>Iestādēm </a:t>
                      </a:r>
                      <a:r>
                        <a:rPr lang="lv-LV" b="1" dirty="0">
                          <a:latin typeface="Tahoma" panose="020B0604030504040204" pitchFamily="34" charset="0"/>
                          <a:ea typeface="Tahoma" panose="020B0604030504040204" pitchFamily="34" charset="0"/>
                          <a:cs typeface="Tahoma" panose="020B0604030504040204" pitchFamily="34" charset="0"/>
                        </a:rPr>
                        <a:t>jāveic priekšdarbi </a:t>
                      </a:r>
                      <a:r>
                        <a:rPr lang="lv-LV" dirty="0">
                          <a:latin typeface="Tahoma" panose="020B0604030504040204" pitchFamily="34" charset="0"/>
                          <a:ea typeface="Tahoma" panose="020B0604030504040204" pitchFamily="34" charset="0"/>
                          <a:cs typeface="Tahoma" panose="020B0604030504040204" pitchFamily="34" charset="0"/>
                        </a:rPr>
                        <a:t>(jāizstrādā jaunas mācību programmas; jālicencē programmas; jāpiesaista darbinieki; jāiekārto telpas un atbilstoša vide; jāveido mācību materiālā bāze, u.c. darbi);</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b="1" dirty="0">
                          <a:latin typeface="Tahoma" panose="020B0604030504040204" pitchFamily="34" charset="0"/>
                          <a:ea typeface="Tahoma" panose="020B0604030504040204" pitchFamily="34" charset="0"/>
                          <a:cs typeface="Tahoma" panose="020B0604030504040204" pitchFamily="34" charset="0"/>
                        </a:rPr>
                        <a:t>Atbilstoši pieprasījumam, jānodrošina arī citas pieprasītās programmas </a:t>
                      </a:r>
                      <a:r>
                        <a:rPr lang="lv-LV" sz="1900" dirty="0">
                          <a:latin typeface="Tahoma" panose="020B0604030504040204" pitchFamily="34" charset="0"/>
                          <a:ea typeface="Tahoma" panose="020B0604030504040204" pitchFamily="34" charset="0"/>
                          <a:cs typeface="Tahoma" panose="020B0604030504040204" pitchFamily="34" charset="0"/>
                        </a:rPr>
                        <a:t>(piemēram, 55., 59.kods);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Jaunajā (iecerētajā) izglītības iestādē speciālā programma varētu tikt </a:t>
                      </a:r>
                      <a:r>
                        <a:rPr lang="lv-LV" sz="1900" b="1" dirty="0">
                          <a:latin typeface="Tahoma" panose="020B0604030504040204" pitchFamily="34" charset="0"/>
                          <a:ea typeface="Tahoma" panose="020B0604030504040204" pitchFamily="34" charset="0"/>
                          <a:cs typeface="Tahoma" panose="020B0604030504040204" pitchFamily="34" charset="0"/>
                        </a:rPr>
                        <a:t>īstenota apmēram pēc 5 gadiem. </a:t>
                      </a:r>
                      <a:endParaRPr lang="lv-LV" sz="1900" b="1" dirty="0"/>
                    </a:p>
                  </a:txBody>
                  <a:tcPr>
                    <a:solidFill>
                      <a:schemeClr val="accent1">
                        <a:lumMod val="75000"/>
                        <a:alpha val="20000"/>
                      </a:schemeClr>
                    </a:solidFill>
                  </a:tcPr>
                </a:tc>
                <a:extLst>
                  <a:ext uri="{0D108BD9-81ED-4DB2-BD59-A6C34878D82A}">
                    <a16:rowId xmlns:a16="http://schemas.microsoft.com/office/drawing/2014/main" val="2238150643"/>
                  </a:ext>
                </a:extLst>
              </a:tr>
            </a:tbl>
          </a:graphicData>
        </a:graphic>
      </p:graphicFrame>
      <p:pic>
        <p:nvPicPr>
          <p:cNvPr id="3" name="Picture 2">
            <a:extLst>
              <a:ext uri="{FF2B5EF4-FFF2-40B4-BE49-F238E27FC236}">
                <a16:creationId xmlns:a16="http://schemas.microsoft.com/office/drawing/2014/main" id="{10BA7457-5EE0-D14B-B948-99A1ED010ED5}"/>
              </a:ext>
            </a:extLst>
          </p:cNvPr>
          <p:cNvPicPr>
            <a:picLocks noChangeAspect="1"/>
          </p:cNvPicPr>
          <p:nvPr/>
        </p:nvPicPr>
        <p:blipFill>
          <a:blip r:embed="rId3"/>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2581447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8CED-8B4F-27DE-AF18-316ACEF9C255}"/>
              </a:ext>
            </a:extLst>
          </p:cNvPr>
          <p:cNvSpPr>
            <a:spLocks noGrp="1"/>
          </p:cNvSpPr>
          <p:nvPr>
            <p:ph type="title"/>
          </p:nvPr>
        </p:nvSpPr>
        <p:spPr/>
        <p:txBody>
          <a:bodyPr>
            <a:normAutofit/>
          </a:bodyPr>
          <a:lstStyle/>
          <a:p>
            <a:r>
              <a:rPr lang="lv-LV" sz="3600" dirty="0">
                <a:latin typeface="Tahoma" panose="020B0604030504040204" pitchFamily="34" charset="0"/>
                <a:ea typeface="Tahoma" panose="020B0604030504040204" pitchFamily="34" charset="0"/>
                <a:cs typeface="Tahoma" panose="020B0604030504040204" pitchFamily="34" charset="0"/>
              </a:rPr>
              <a:t>Ja, 58.koda programma licencēta un īstenota </a:t>
            </a:r>
            <a:r>
              <a:rPr lang="lv-LV" sz="3600"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privātā</a:t>
            </a:r>
            <a:r>
              <a:rPr lang="lv-LV" sz="3600" dirty="0">
                <a:latin typeface="Tahoma" panose="020B0604030504040204" pitchFamily="34" charset="0"/>
                <a:ea typeface="Tahoma" panose="020B0604030504040204" pitchFamily="34" charset="0"/>
                <a:cs typeface="Tahoma" panose="020B0604030504040204" pitchFamily="34" charset="0"/>
              </a:rPr>
              <a:t> izglītības iestādē</a:t>
            </a:r>
          </a:p>
        </p:txBody>
      </p:sp>
      <p:graphicFrame>
        <p:nvGraphicFramePr>
          <p:cNvPr id="5" name="Content Placeholder 4">
            <a:extLst>
              <a:ext uri="{FF2B5EF4-FFF2-40B4-BE49-F238E27FC236}">
                <a16:creationId xmlns:a16="http://schemas.microsoft.com/office/drawing/2014/main" id="{90824B25-53C2-1E1B-3953-0E801CCD1B04}"/>
              </a:ext>
            </a:extLst>
          </p:cNvPr>
          <p:cNvGraphicFramePr>
            <a:graphicFrameLocks noGrp="1"/>
          </p:cNvGraphicFramePr>
          <p:nvPr>
            <p:ph idx="1"/>
            <p:extLst>
              <p:ext uri="{D42A27DB-BD31-4B8C-83A1-F6EECF244321}">
                <p14:modId xmlns:p14="http://schemas.microsoft.com/office/powerpoint/2010/main" val="73816433"/>
              </p:ext>
            </p:extLst>
          </p:nvPr>
        </p:nvGraphicFramePr>
        <p:xfrm>
          <a:off x="665018" y="1690688"/>
          <a:ext cx="10834256" cy="4900613"/>
        </p:xfrm>
        <a:graphic>
          <a:graphicData uri="http://schemas.openxmlformats.org/drawingml/2006/table">
            <a:tbl>
              <a:tblPr firstRow="1" bandRow="1">
                <a:tableStyleId>{E8B1032C-EA38-4F05-BA0D-38AFFFC7BED3}</a:tableStyleId>
              </a:tblPr>
              <a:tblGrid>
                <a:gridCol w="5417128">
                  <a:extLst>
                    <a:ext uri="{9D8B030D-6E8A-4147-A177-3AD203B41FA5}">
                      <a16:colId xmlns:a16="http://schemas.microsoft.com/office/drawing/2014/main" val="813153492"/>
                    </a:ext>
                  </a:extLst>
                </a:gridCol>
                <a:gridCol w="5417128">
                  <a:extLst>
                    <a:ext uri="{9D8B030D-6E8A-4147-A177-3AD203B41FA5}">
                      <a16:colId xmlns:a16="http://schemas.microsoft.com/office/drawing/2014/main" val="2528550974"/>
                    </a:ext>
                  </a:extLst>
                </a:gridCol>
              </a:tblGrid>
              <a:tr h="428235">
                <a:tc>
                  <a:txBody>
                    <a:bodyPr/>
                    <a:lstStyle/>
                    <a:p>
                      <a:r>
                        <a:rPr lang="lv-LV" dirty="0"/>
                        <a:t>(+)</a:t>
                      </a:r>
                    </a:p>
                  </a:txBody>
                  <a:tcPr/>
                </a:tc>
                <a:tc>
                  <a:txBody>
                    <a:bodyPr/>
                    <a:lstStyle/>
                    <a:p>
                      <a:r>
                        <a:rPr lang="lv-LV" dirty="0"/>
                        <a:t>(-)</a:t>
                      </a:r>
                    </a:p>
                  </a:txBody>
                  <a:tcPr/>
                </a:tc>
                <a:extLst>
                  <a:ext uri="{0D108BD9-81ED-4DB2-BD59-A6C34878D82A}">
                    <a16:rowId xmlns:a16="http://schemas.microsoft.com/office/drawing/2014/main" val="2370389757"/>
                  </a:ext>
                </a:extLst>
              </a:tr>
              <a:tr h="4472378">
                <a:tc>
                  <a:txBody>
                    <a:bodyPr/>
                    <a:lstStyle/>
                    <a:p>
                      <a:pPr marL="285750" indent="-285750" algn="just">
                        <a:buFont typeface="Arial" panose="020B0604020202020204" pitchFamily="34" charset="0"/>
                        <a:buChar char="•"/>
                      </a:pPr>
                      <a:r>
                        <a:rPr lang="lv-LV" sz="1900" dirty="0">
                          <a:latin typeface="Tahoma" panose="020B0604030504040204" pitchFamily="34" charset="0"/>
                          <a:ea typeface="Tahoma" panose="020B0604030504040204" pitchFamily="34" charset="0"/>
                          <a:cs typeface="Tahoma" panose="020B0604030504040204" pitchFamily="34" charset="0"/>
                        </a:rPr>
                        <a:t>Daļēji izpildīta vecāku vēlme – bērni </a:t>
                      </a:r>
                      <a:r>
                        <a:rPr lang="lv-LV" sz="1900" b="1" dirty="0">
                          <a:latin typeface="Tahoma" panose="020B0604030504040204" pitchFamily="34" charset="0"/>
                          <a:ea typeface="Tahoma" panose="020B0604030504040204" pitchFamily="34" charset="0"/>
                          <a:cs typeface="Tahoma" panose="020B0604030504040204" pitchFamily="34" charset="0"/>
                        </a:rPr>
                        <a:t>izglītību iegūst savā novadā</a:t>
                      </a:r>
                      <a:r>
                        <a:rPr lang="lv-LV" sz="1900" dirty="0">
                          <a:latin typeface="Tahoma" panose="020B0604030504040204" pitchFamily="34" charset="0"/>
                          <a:ea typeface="Tahoma" panose="020B0604030504040204" pitchFamily="34" charset="0"/>
                          <a:cs typeface="Tahoma" panose="020B0604030504040204" pitchFamily="34" charset="0"/>
                        </a:rPr>
                        <a:t> (ne skolā tuvāk dzīvesvietai);</a:t>
                      </a:r>
                    </a:p>
                    <a:p>
                      <a:pPr marL="285750" indent="-285750" algn="just">
                        <a:buFont typeface="Arial" panose="020B0604020202020204" pitchFamily="34" charset="0"/>
                        <a:buChar char="•"/>
                      </a:pPr>
                      <a:endParaRPr lang="lv-LV"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Uzņēmējs </a:t>
                      </a:r>
                      <a:r>
                        <a:rPr lang="lv-LV" sz="1900" b="1" dirty="0">
                          <a:latin typeface="Tahoma" panose="020B0604030504040204" pitchFamily="34" charset="0"/>
                          <a:ea typeface="Tahoma" panose="020B0604030504040204" pitchFamily="34" charset="0"/>
                          <a:cs typeface="Tahoma" panose="020B0604030504040204" pitchFamily="34" charset="0"/>
                        </a:rPr>
                        <a:t>nodrošina visu izglītības procesu </a:t>
                      </a:r>
                      <a:r>
                        <a:rPr lang="lv-LV" sz="1900" dirty="0">
                          <a:latin typeface="Tahoma" panose="020B0604030504040204" pitchFamily="34" charset="0"/>
                          <a:ea typeface="Tahoma" panose="020B0604030504040204" pitchFamily="34" charset="0"/>
                          <a:cs typeface="Tahoma" panose="020B0604030504040204" pitchFamily="34" charset="0"/>
                        </a:rPr>
                        <a:t>(ieskaitot speciālistu piesaisti, mācību materiālu nodrošinājumu, bērnu uzņemšanu utt.); </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lv-LV"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Vecākiem </a:t>
                      </a:r>
                      <a:r>
                        <a:rPr lang="lv-LV" sz="1900" b="1" dirty="0">
                          <a:latin typeface="Tahoma" panose="020B0604030504040204" pitchFamily="34" charset="0"/>
                          <a:ea typeface="Tahoma" panose="020B0604030504040204" pitchFamily="34" charset="0"/>
                          <a:cs typeface="Tahoma" panose="020B0604030504040204" pitchFamily="34" charset="0"/>
                        </a:rPr>
                        <a:t>iespēja izvēlēties </a:t>
                      </a:r>
                      <a:r>
                        <a:rPr lang="lv-LV" sz="1900" dirty="0">
                          <a:latin typeface="Tahoma" panose="020B0604030504040204" pitchFamily="34" charset="0"/>
                          <a:ea typeface="Tahoma" panose="020B0604030504040204" pitchFamily="34" charset="0"/>
                          <a:cs typeface="Tahoma" panose="020B0604030504040204" pitchFamily="34" charset="0"/>
                        </a:rPr>
                        <a:t>iestādi, kurā ir mazs bērnu skaits (ģimeniskāka vide).</a:t>
                      </a:r>
                    </a:p>
                    <a:p>
                      <a:pPr marL="285750" indent="-285750" algn="just">
                        <a:buFont typeface="Arial" panose="020B0604020202020204" pitchFamily="34" charset="0"/>
                        <a:buChar char="•"/>
                      </a:pPr>
                      <a:endParaRPr lang="lv-LV" dirty="0">
                        <a:latin typeface="Tahoma" panose="020B0604030504040204" pitchFamily="34" charset="0"/>
                        <a:ea typeface="Tahoma" panose="020B0604030504040204" pitchFamily="34" charset="0"/>
                        <a:cs typeface="Tahoma" panose="020B0604030504040204" pitchFamily="34" charset="0"/>
                      </a:endParaRPr>
                    </a:p>
                    <a:p>
                      <a:pPr algn="just"/>
                      <a:endParaRPr lang="lv-LV"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Pašvaldības funkcija, ko pilnībā </a:t>
                      </a:r>
                      <a:r>
                        <a:rPr lang="lv-LV" sz="1900" b="1" dirty="0">
                          <a:latin typeface="Tahoma" panose="020B0604030504040204" pitchFamily="34" charset="0"/>
                          <a:ea typeface="Tahoma" panose="020B0604030504040204" pitchFamily="34" charset="0"/>
                          <a:cs typeface="Tahoma" panose="020B0604030504040204" pitchFamily="34" charset="0"/>
                        </a:rPr>
                        <a:t>nevar nodot uzņēmējam</a:t>
                      </a:r>
                      <a:r>
                        <a:rPr lang="lv-LV" sz="1900" dirty="0">
                          <a:latin typeface="Tahoma" panose="020B0604030504040204" pitchFamily="34" charset="0"/>
                          <a:ea typeface="Tahoma" panose="020B0604030504040204" pitchFamily="34" charset="0"/>
                          <a:cs typeface="Tahoma" panose="020B0604030504040204" pitchFamily="34" charset="0"/>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050" dirty="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lv-LV" b="1" dirty="0">
                          <a:latin typeface="Tahoma" panose="020B0604030504040204" pitchFamily="34" charset="0"/>
                          <a:ea typeface="Tahoma" panose="020B0604030504040204" pitchFamily="34" charset="0"/>
                          <a:cs typeface="Tahoma" panose="020B0604030504040204" pitchFamily="34" charset="0"/>
                        </a:rPr>
                        <a:t>Risks</a:t>
                      </a:r>
                      <a:r>
                        <a:rPr lang="lv-LV" dirty="0">
                          <a:latin typeface="Tahoma" panose="020B0604030504040204" pitchFamily="34" charset="0"/>
                          <a:ea typeface="Tahoma" panose="020B0604030504040204" pitchFamily="34" charset="0"/>
                          <a:cs typeface="Tahoma" panose="020B0604030504040204" pitchFamily="34" charset="0"/>
                        </a:rPr>
                        <a:t> gan uzņēmējam, gan pašvaldībai (1)nav garantijas, ka  vecāki šo iestādi izvēlēsies; (2) pastāvīgās pārmaiņas izglītības politikā (jauni regulējumi utt.) nerada drošību un pārliecību ilggadējām sadarbības saistībām;</a:t>
                      </a:r>
                    </a:p>
                    <a:p>
                      <a:pPr marL="285750" indent="-285750" algn="just">
                        <a:buFont typeface="Arial" panose="020B0604020202020204" pitchFamily="34" charset="0"/>
                        <a:buChar char="•"/>
                      </a:pPr>
                      <a:endParaRPr lang="lv-LV" sz="10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dirty="0">
                          <a:latin typeface="Tahoma" panose="020B0604030504040204" pitchFamily="34" charset="0"/>
                          <a:ea typeface="Tahoma" panose="020B0604030504040204" pitchFamily="34" charset="0"/>
                          <a:cs typeface="Tahoma" panose="020B0604030504040204" pitchFamily="34" charset="0"/>
                        </a:rPr>
                        <a:t>Novada privātajās izglītības iestādēs šobrīd </a:t>
                      </a:r>
                      <a:r>
                        <a:rPr lang="lv-LV" sz="1900" b="1" dirty="0">
                          <a:latin typeface="Tahoma" panose="020B0604030504040204" pitchFamily="34" charset="0"/>
                          <a:ea typeface="Tahoma" panose="020B0604030504040204" pitchFamily="34" charset="0"/>
                          <a:cs typeface="Tahoma" panose="020B0604030504040204" pitchFamily="34" charset="0"/>
                        </a:rPr>
                        <a:t>nav licencēta </a:t>
                      </a:r>
                      <a:r>
                        <a:rPr lang="lv-LV" sz="1900" dirty="0">
                          <a:latin typeface="Tahoma" panose="020B0604030504040204" pitchFamily="34" charset="0"/>
                          <a:ea typeface="Tahoma" panose="020B0604030504040204" pitchFamily="34" charset="0"/>
                          <a:cs typeface="Tahoma" panose="020B0604030504040204" pitchFamily="34" charset="0"/>
                        </a:rPr>
                        <a:t>58. koda programma (nav zināms  pēc </a:t>
                      </a:r>
                      <a:r>
                        <a:rPr lang="lv-LV" sz="1900" b="1" dirty="0">
                          <a:latin typeface="Tahoma" panose="020B0604030504040204" pitchFamily="34" charset="0"/>
                          <a:ea typeface="Tahoma" panose="020B0604030504040204" pitchFamily="34" charset="0"/>
                          <a:cs typeface="Tahoma" panose="020B0604030504040204" pitchFamily="34" charset="0"/>
                        </a:rPr>
                        <a:t>cik ilga laika </a:t>
                      </a:r>
                      <a:r>
                        <a:rPr lang="lv-LV" sz="1900" dirty="0">
                          <a:latin typeface="Tahoma" panose="020B0604030504040204" pitchFamily="34" charset="0"/>
                          <a:ea typeface="Tahoma" panose="020B0604030504040204" pitchFamily="34" charset="0"/>
                          <a:cs typeface="Tahoma" panose="020B0604030504040204" pitchFamily="34" charset="0"/>
                        </a:rPr>
                        <a:t>pakalpojums būs pieejams);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v-LV" sz="1100" dirty="0">
                        <a:latin typeface="Tahoma" panose="020B0604030504040204" pitchFamily="34" charset="0"/>
                        <a:ea typeface="Tahoma" panose="020B0604030504040204" pitchFamily="34" charset="0"/>
                        <a:cs typeface="Tahoma" panose="020B060403050404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900" b="1" dirty="0">
                          <a:latin typeface="Tahoma" panose="020B0604030504040204" pitchFamily="34" charset="0"/>
                          <a:ea typeface="Tahoma" panose="020B0604030504040204" pitchFamily="34" charset="0"/>
                          <a:cs typeface="Tahoma" panose="020B0604030504040204" pitchFamily="34" charset="0"/>
                        </a:rPr>
                        <a:t>Jāparedz papildus izmaksas pašvaldībai</a:t>
                      </a:r>
                      <a:r>
                        <a:rPr lang="lv-LV" sz="1900" dirty="0">
                          <a:latin typeface="Tahoma" panose="020B0604030504040204" pitchFamily="34" charset="0"/>
                          <a:ea typeface="Tahoma" panose="020B0604030504040204" pitchFamily="34" charset="0"/>
                          <a:cs typeface="Tahoma" panose="020B0604030504040204" pitchFamily="34" charset="0"/>
                        </a:rPr>
                        <a:t> (līdzfinansējums/ pakalpojuma maksa).</a:t>
                      </a:r>
                    </a:p>
                  </a:txBody>
                  <a:tcPr>
                    <a:solidFill>
                      <a:schemeClr val="accent1">
                        <a:lumMod val="60000"/>
                        <a:lumOff val="40000"/>
                        <a:alpha val="20000"/>
                      </a:schemeClr>
                    </a:solidFill>
                  </a:tcPr>
                </a:tc>
                <a:extLst>
                  <a:ext uri="{0D108BD9-81ED-4DB2-BD59-A6C34878D82A}">
                    <a16:rowId xmlns:a16="http://schemas.microsoft.com/office/drawing/2014/main" val="2238150643"/>
                  </a:ext>
                </a:extLst>
              </a:tr>
            </a:tbl>
          </a:graphicData>
        </a:graphic>
      </p:graphicFrame>
      <p:pic>
        <p:nvPicPr>
          <p:cNvPr id="3" name="Picture 2">
            <a:extLst>
              <a:ext uri="{FF2B5EF4-FFF2-40B4-BE49-F238E27FC236}">
                <a16:creationId xmlns:a16="http://schemas.microsoft.com/office/drawing/2014/main" id="{EDC63C60-E8BD-3878-4315-2F508AC71D8F}"/>
              </a:ext>
            </a:extLst>
          </p:cNvPr>
          <p:cNvPicPr>
            <a:picLocks noChangeAspect="1"/>
          </p:cNvPicPr>
          <p:nvPr/>
        </p:nvPicPr>
        <p:blipFill>
          <a:blip r:embed="rId3"/>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4276355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6DC36-71B8-94EF-17BA-80583E48B8E5}"/>
              </a:ext>
            </a:extLst>
          </p:cNvPr>
          <p:cNvSpPr>
            <a:spLocks noGrp="1"/>
          </p:cNvSpPr>
          <p:nvPr>
            <p:ph type="title"/>
          </p:nvPr>
        </p:nvSpPr>
        <p:spPr/>
        <p:txBody>
          <a:bodyPr>
            <a:normAutofit/>
          </a:bodyPr>
          <a:lstStyle/>
          <a:p>
            <a:r>
              <a:rPr lang="lv-LV" sz="3600" dirty="0">
                <a:latin typeface="Tahoma" panose="020B0604030504040204" pitchFamily="34" charset="0"/>
                <a:ea typeface="Tahoma" panose="020B0604030504040204" pitchFamily="34" charset="0"/>
                <a:cs typeface="Tahoma" panose="020B0604030504040204" pitchFamily="34" charset="0"/>
              </a:rPr>
              <a:t>Par prognozējamo finansējuma apmēru </a:t>
            </a:r>
            <a:br>
              <a:rPr lang="lv-LV" sz="3600" dirty="0">
                <a:latin typeface="Tahoma" panose="020B0604030504040204" pitchFamily="34" charset="0"/>
                <a:ea typeface="Tahoma" panose="020B0604030504040204" pitchFamily="34" charset="0"/>
                <a:cs typeface="Tahoma" panose="020B0604030504040204" pitchFamily="34" charset="0"/>
              </a:rPr>
            </a:br>
            <a:r>
              <a:rPr lang="lv-LV" sz="2000" dirty="0">
                <a:latin typeface="Tahoma" panose="020B0604030504040204" pitchFamily="34" charset="0"/>
                <a:ea typeface="Tahoma" panose="020B0604030504040204" pitchFamily="34" charset="0"/>
                <a:cs typeface="Tahoma" panose="020B0604030504040204" pitchFamily="34" charset="0"/>
              </a:rPr>
              <a:t>vienam izglītojamam speciālās izglītības programmas apguvei privātā izglītības iestādē</a:t>
            </a:r>
            <a:endParaRPr lang="lv-LV" sz="3600" dirty="0"/>
          </a:p>
        </p:txBody>
      </p:sp>
      <p:sp>
        <p:nvSpPr>
          <p:cNvPr id="3" name="Content Placeholder 2">
            <a:extLst>
              <a:ext uri="{FF2B5EF4-FFF2-40B4-BE49-F238E27FC236}">
                <a16:creationId xmlns:a16="http://schemas.microsoft.com/office/drawing/2014/main" id="{06FA39DA-07C8-AE1E-500D-7EDE35B6BDC3}"/>
              </a:ext>
            </a:extLst>
          </p:cNvPr>
          <p:cNvSpPr>
            <a:spLocks noGrp="1"/>
          </p:cNvSpPr>
          <p:nvPr>
            <p:ph idx="1"/>
          </p:nvPr>
        </p:nvSpPr>
        <p:spPr>
          <a:xfrm>
            <a:off x="838200" y="1524433"/>
            <a:ext cx="10515600" cy="4968442"/>
          </a:xfrm>
        </p:spPr>
        <p:txBody>
          <a:bodyPr>
            <a:normAutofit fontScale="25000" lnSpcReduction="20000"/>
          </a:bodyPr>
          <a:lstStyle/>
          <a:p>
            <a:pPr algn="just"/>
            <a:endParaRPr lang="lv-LV" sz="3800" dirty="0">
              <a:latin typeface="Tahoma" panose="020B0604030504040204" pitchFamily="34" charset="0"/>
              <a:ea typeface="Tahoma" panose="020B0604030504040204" pitchFamily="34" charset="0"/>
              <a:cs typeface="Tahoma" panose="020B0604030504040204" pitchFamily="34" charset="0"/>
            </a:endParaRPr>
          </a:p>
          <a:p>
            <a:pPr algn="just"/>
            <a:r>
              <a:rPr lang="lv-LV" sz="8800" dirty="0">
                <a:latin typeface="Tahoma" panose="020B0604030504040204" pitchFamily="34" charset="0"/>
                <a:ea typeface="Tahoma" panose="020B0604030504040204" pitchFamily="34" charset="0"/>
                <a:cs typeface="Tahoma" panose="020B0604030504040204" pitchFamily="34" charset="0"/>
              </a:rPr>
              <a:t>Līdzfinansējums privātajām izglītības iestādēm (izņemot pirmsskolas), netiek noteikts ar normatīvo aktu regulējumu, līdz ar to tā ir </a:t>
            </a:r>
            <a:r>
              <a:rPr lang="lv-LV" sz="8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pašvaldības brīvprātīgā iniciatīva</a:t>
            </a:r>
            <a:r>
              <a:rPr lang="lv-LV" sz="88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
            </a:r>
          </a:p>
          <a:p>
            <a:pPr algn="just"/>
            <a:endParaRPr lang="lv-LV" sz="3600" dirty="0">
              <a:latin typeface="Tahoma" panose="020B0604030504040204" pitchFamily="34" charset="0"/>
              <a:ea typeface="Tahoma" panose="020B0604030504040204" pitchFamily="34" charset="0"/>
              <a:cs typeface="Tahoma" panose="020B0604030504040204" pitchFamily="34" charset="0"/>
            </a:endParaRPr>
          </a:p>
          <a:p>
            <a:pPr algn="just"/>
            <a:r>
              <a:rPr lang="lv-LV" sz="8800" dirty="0">
                <a:latin typeface="Tahoma" panose="020B0604030504040204" pitchFamily="34" charset="0"/>
                <a:ea typeface="Tahoma" panose="020B0604030504040204" pitchFamily="34" charset="0"/>
                <a:cs typeface="Tahoma" panose="020B0604030504040204" pitchFamily="34" charset="0"/>
              </a:rPr>
              <a:t>Balstoties uz ĀNP SN Nr. 28/2023 «Par pašvaldības līdzfinansējumu privātajām vispārējās izglītības iestādēm», </a:t>
            </a:r>
            <a:r>
              <a:rPr lang="lv-LV" sz="8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katru gadu tiek pārskatīts </a:t>
            </a:r>
            <a:r>
              <a:rPr lang="lv-LV" sz="8800" dirty="0">
                <a:latin typeface="Tahoma" panose="020B0604030504040204" pitchFamily="34" charset="0"/>
                <a:ea typeface="Tahoma" panose="020B0604030504040204" pitchFamily="34" charset="0"/>
                <a:cs typeface="Tahoma" panose="020B0604030504040204" pitchFamily="34" charset="0"/>
              </a:rPr>
              <a:t>un pēc budžeta iespējām noteikts līdzfinansējuma apmērs. 2024. gadā tie ir </a:t>
            </a:r>
            <a:r>
              <a:rPr lang="lv-LV" sz="8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90 </a:t>
            </a:r>
            <a:r>
              <a:rPr lang="lv-LV" sz="88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euro</a:t>
            </a:r>
            <a:r>
              <a:rPr lang="lv-LV" sz="8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/mēnesī</a:t>
            </a:r>
            <a:r>
              <a:rPr lang="lv-LV" sz="88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lv-LV" sz="8800" dirty="0">
                <a:latin typeface="Tahoma" panose="020B0604030504040204" pitchFamily="34" charset="0"/>
                <a:ea typeface="Tahoma" panose="020B0604030504040204" pitchFamily="34" charset="0"/>
                <a:cs typeface="Tahoma" panose="020B0604030504040204" pitchFamily="34" charset="0"/>
              </a:rPr>
              <a:t>(tālmācības programmām 45 </a:t>
            </a:r>
            <a:r>
              <a:rPr lang="lv-LV" sz="8800" dirty="0" err="1">
                <a:latin typeface="Tahoma" panose="020B0604030504040204" pitchFamily="34" charset="0"/>
                <a:ea typeface="Tahoma" panose="020B0604030504040204" pitchFamily="34" charset="0"/>
                <a:cs typeface="Tahoma" panose="020B0604030504040204" pitchFamily="34" charset="0"/>
              </a:rPr>
              <a:t>euro</a:t>
            </a:r>
            <a:r>
              <a:rPr lang="lv-LV" sz="8800" dirty="0">
                <a:latin typeface="Tahoma" panose="020B0604030504040204" pitchFamily="34" charset="0"/>
                <a:ea typeface="Tahoma" panose="020B0604030504040204" pitchFamily="34" charset="0"/>
                <a:cs typeface="Tahoma" panose="020B0604030504040204" pitchFamily="34" charset="0"/>
              </a:rPr>
              <a:t>/ mēnesī);</a:t>
            </a:r>
          </a:p>
          <a:p>
            <a:pPr marL="0" indent="0" algn="just">
              <a:buNone/>
            </a:pPr>
            <a:endParaRPr lang="lv-LV" sz="3200" dirty="0">
              <a:latin typeface="Tahoma" panose="020B0604030504040204" pitchFamily="34" charset="0"/>
              <a:ea typeface="Tahoma" panose="020B0604030504040204" pitchFamily="34" charset="0"/>
              <a:cs typeface="Tahoma" panose="020B0604030504040204" pitchFamily="34" charset="0"/>
            </a:endParaRPr>
          </a:p>
          <a:p>
            <a:pPr algn="just"/>
            <a:r>
              <a:rPr lang="lv-LV" sz="8800" dirty="0">
                <a:latin typeface="Tahoma" panose="020B0604030504040204" pitchFamily="34" charset="0"/>
                <a:ea typeface="Tahoma" panose="020B0604030504040204" pitchFamily="34" charset="0"/>
                <a:cs typeface="Tahoma" panose="020B0604030504040204" pitchFamily="34" charset="0"/>
              </a:rPr>
              <a:t>MK noteikumi Nr. 376 «Kārtība, kādā aprēķina un sadala valsts budžeta mērķdotāciju pedagogu darba samaksai pašvaldību vispārējās izglītības iestādēs un valsts augstskolu vispārējās vidējās izglītības iestādēs» nosaka valsts mērķdotāciju apmēru, ko saņem programmas īstenotājs no valsts budžeta (speciālās izglītības programmām tiek noteikti papildus koeficienti,  </a:t>
            </a:r>
            <a:r>
              <a:rPr lang="lv-LV" sz="8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58.kodam – 3,75</a:t>
            </a:r>
            <a:r>
              <a:rPr lang="lv-LV" sz="8800" dirty="0">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lv-LV" sz="72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Precīzāks aprēķins šobrīd nav veicams. Ja pakalpojums nākotnē tiks sniegts un būs nepieciešams pārskatīt līdzfinansējuma apmēru (izdalot atsevišķi speciālo izglītību), tad nepieciešama pakalpojuma sniedzēja tāme un papildus izmaksu pamatojums</a:t>
            </a:r>
            <a:r>
              <a:rPr lang="lv-LV" sz="80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
            </a:r>
          </a:p>
          <a:p>
            <a:endParaRPr lang="lv-LV" dirty="0"/>
          </a:p>
        </p:txBody>
      </p:sp>
      <p:pic>
        <p:nvPicPr>
          <p:cNvPr id="4" name="Picture 3">
            <a:extLst>
              <a:ext uri="{FF2B5EF4-FFF2-40B4-BE49-F238E27FC236}">
                <a16:creationId xmlns:a16="http://schemas.microsoft.com/office/drawing/2014/main" id="{79A14C50-0EAF-01A3-78B6-C4FB45382474}"/>
              </a:ext>
            </a:extLst>
          </p:cNvPr>
          <p:cNvPicPr>
            <a:picLocks noChangeAspect="1"/>
          </p:cNvPicPr>
          <p:nvPr/>
        </p:nvPicPr>
        <p:blipFill>
          <a:blip r:embed="rId2"/>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2661847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29B1A-A12B-DE86-AA07-B91952D5BDD2}"/>
              </a:ext>
            </a:extLst>
          </p:cNvPr>
          <p:cNvSpPr>
            <a:spLocks noGrp="1"/>
          </p:cNvSpPr>
          <p:nvPr>
            <p:ph type="title"/>
          </p:nvPr>
        </p:nvSpPr>
        <p:spPr/>
        <p:txBody>
          <a:bodyPr>
            <a:normAutofit/>
          </a:bodyPr>
          <a:lstStyle/>
          <a:p>
            <a:r>
              <a:rPr lang="lv-LV" sz="3600" dirty="0">
                <a:latin typeface="Tahoma" panose="020B0604030504040204" pitchFamily="34" charset="0"/>
                <a:ea typeface="Tahoma" panose="020B0604030504040204" pitchFamily="34" charset="0"/>
                <a:cs typeface="Tahoma" panose="020B0604030504040204" pitchFamily="34" charset="0"/>
              </a:rPr>
              <a:t>Deputātu un vecāku saruna 31.01.</a:t>
            </a:r>
          </a:p>
        </p:txBody>
      </p:sp>
      <p:sp>
        <p:nvSpPr>
          <p:cNvPr id="3" name="Content Placeholder 2">
            <a:extLst>
              <a:ext uri="{FF2B5EF4-FFF2-40B4-BE49-F238E27FC236}">
                <a16:creationId xmlns:a16="http://schemas.microsoft.com/office/drawing/2014/main" id="{22C1B66E-BB71-88F1-C764-81CC43F4DD87}"/>
              </a:ext>
            </a:extLst>
          </p:cNvPr>
          <p:cNvSpPr>
            <a:spLocks noGrp="1"/>
          </p:cNvSpPr>
          <p:nvPr>
            <p:ph idx="1"/>
          </p:nvPr>
        </p:nvSpPr>
        <p:spPr/>
        <p:txBody>
          <a:bodyPr>
            <a:normAutofit/>
          </a:bodyPr>
          <a:lstStyle/>
          <a:p>
            <a:pPr marL="0" indent="0" algn="just">
              <a:buNone/>
            </a:pPr>
            <a:r>
              <a:rPr lang="lv-LV" sz="2400" dirty="0">
                <a:latin typeface="Tahoma" panose="020B0604030504040204" pitchFamily="34" charset="0"/>
                <a:ea typeface="Tahoma" panose="020B0604030504040204" pitchFamily="34" charset="0"/>
                <a:cs typeface="Tahoma" panose="020B0604030504040204" pitchFamily="34" charset="0"/>
              </a:rPr>
              <a:t>Sarunā ar deputātiem </a:t>
            </a:r>
          </a:p>
          <a:p>
            <a:pPr algn="just"/>
            <a:r>
              <a:rPr lang="lv-LV" sz="2400" dirty="0">
                <a:latin typeface="Tahoma" panose="020B0604030504040204" pitchFamily="34" charset="0"/>
                <a:ea typeface="Tahoma" panose="020B0604030504040204" pitchFamily="34" charset="0"/>
                <a:cs typeface="Tahoma" panose="020B0604030504040204" pitchFamily="34" charset="0"/>
              </a:rPr>
              <a:t>piedalījās </a:t>
            </a:r>
            <a:r>
              <a:rPr lang="lv-LV" sz="24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35 personas</a:t>
            </a:r>
            <a:r>
              <a:rPr lang="lv-LV" sz="2400" dirty="0">
                <a:latin typeface="Tahoma" panose="020B0604030504040204" pitchFamily="34" charset="0"/>
                <a:ea typeface="Tahoma" panose="020B0604030504040204" pitchFamily="34" charset="0"/>
                <a:cs typeface="Tahoma" panose="020B0604030504040204" pitchFamily="34" charset="0"/>
              </a:rPr>
              <a:t> (to vidū vecāki, kuru ģimenēs aug bērni ar garīgās attīstības traucējumiem, izglītības iestāžu un biedrību pārstāvji); </a:t>
            </a:r>
          </a:p>
          <a:p>
            <a:pPr algn="just"/>
            <a:endParaRPr lang="lv-LV" sz="1400" dirty="0">
              <a:latin typeface="Tahoma" panose="020B0604030504040204" pitchFamily="34" charset="0"/>
              <a:ea typeface="Tahoma" panose="020B0604030504040204" pitchFamily="34" charset="0"/>
              <a:cs typeface="Tahoma" panose="020B0604030504040204" pitchFamily="34" charset="0"/>
            </a:endParaRPr>
          </a:p>
          <a:p>
            <a:pPr algn="just"/>
            <a:r>
              <a:rPr lang="lv-LV" sz="2400" dirty="0">
                <a:latin typeface="Tahoma" panose="020B0604030504040204" pitchFamily="34" charset="0"/>
                <a:ea typeface="Tahoma" panose="020B0604030504040204" pitchFamily="34" charset="0"/>
                <a:cs typeface="Tahoma" panose="020B0604030504040204" pitchFamily="34" charset="0"/>
              </a:rPr>
              <a:t>tika </a:t>
            </a:r>
            <a:r>
              <a:rPr lang="lv-LV" sz="24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uzklausīti vecāki</a:t>
            </a:r>
            <a:r>
              <a:rPr lang="lv-LV" sz="2400" dirty="0">
                <a:latin typeface="Tahoma" panose="020B0604030504040204" pitchFamily="34" charset="0"/>
                <a:ea typeface="Tahoma" panose="020B0604030504040204" pitchFamily="34" charset="0"/>
                <a:cs typeface="Tahoma" panose="020B0604030504040204" pitchFamily="34" charset="0"/>
              </a:rPr>
              <a:t>, kuri dalījās ar savu pozitīvo un negatīvo pieredzi saņemot bērna izglītības pakalpojumu vispārizglītojošā skolā (iekļaujošā izglītība) un speciālā izglītības iestādē;</a:t>
            </a:r>
          </a:p>
          <a:p>
            <a:pPr algn="just"/>
            <a:endParaRPr lang="lv-LV" sz="1200" dirty="0">
              <a:latin typeface="Tahoma" panose="020B0604030504040204" pitchFamily="34" charset="0"/>
              <a:ea typeface="Tahoma" panose="020B0604030504040204" pitchFamily="34" charset="0"/>
              <a:cs typeface="Tahoma" panose="020B0604030504040204" pitchFamily="34" charset="0"/>
            </a:endParaRPr>
          </a:p>
          <a:p>
            <a:pPr algn="just"/>
            <a:r>
              <a:rPr lang="lv-LV" sz="2400" dirty="0">
                <a:latin typeface="Tahoma" panose="020B0604030504040204" pitchFamily="34" charset="0"/>
                <a:ea typeface="Tahoma" panose="020B0604030504040204" pitchFamily="34" charset="0"/>
                <a:cs typeface="Tahoma" panose="020B0604030504040204" pitchFamily="34" charset="0"/>
              </a:rPr>
              <a:t>izvērtās</a:t>
            </a:r>
            <a:r>
              <a:rPr lang="lv-LV" sz="24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lv-LV" sz="24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diskusijas</a:t>
            </a:r>
            <a:r>
              <a:rPr lang="lv-LV" sz="24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lv-LV" sz="2400" dirty="0">
                <a:latin typeface="Tahoma" panose="020B0604030504040204" pitchFamily="34" charset="0"/>
                <a:ea typeface="Tahoma" panose="020B0604030504040204" pitchFamily="34" charset="0"/>
                <a:cs typeface="Tahoma" panose="020B0604030504040204" pitchFamily="34" charset="0"/>
              </a:rPr>
              <a:t>par </a:t>
            </a:r>
            <a:r>
              <a:rPr lang="lv-LV" sz="24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piemērotu vidi </a:t>
            </a:r>
            <a:r>
              <a:rPr lang="lv-LV" sz="2400" dirty="0">
                <a:latin typeface="Tahoma" panose="020B0604030504040204" pitchFamily="34" charset="0"/>
                <a:ea typeface="Tahoma" panose="020B0604030504040204" pitchFamily="34" charset="0"/>
                <a:cs typeface="Tahoma" panose="020B0604030504040204" pitchFamily="34" charset="0"/>
              </a:rPr>
              <a:t>un </a:t>
            </a:r>
            <a:r>
              <a:rPr lang="lv-LV" sz="24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atbilstošu skolu </a:t>
            </a:r>
            <a:r>
              <a:rPr lang="lv-LV" sz="2400" dirty="0">
                <a:latin typeface="Tahoma" panose="020B0604030504040204" pitchFamily="34" charset="0"/>
                <a:ea typeface="Tahoma" panose="020B0604030504040204" pitchFamily="34" charset="0"/>
                <a:cs typeface="Tahoma" panose="020B0604030504040204" pitchFamily="34" charset="0"/>
              </a:rPr>
              <a:t>bērniem ar speciālām vajadzībām. Viedokļi bija dažādi (arī pretēji), kas liecina, ka piedāvājumam jābūt un dažādam.</a:t>
            </a:r>
            <a:endParaRPr lang="lv-LV" sz="2200"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9F4991A0-D46E-901A-2996-89E52EFB114B}"/>
              </a:ext>
            </a:extLst>
          </p:cNvPr>
          <p:cNvPicPr>
            <a:picLocks noChangeAspect="1"/>
          </p:cNvPicPr>
          <p:nvPr/>
        </p:nvPicPr>
        <p:blipFill>
          <a:blip r:embed="rId3"/>
          <a:stretch>
            <a:fillRect/>
          </a:stretch>
        </p:blipFill>
        <p:spPr>
          <a:xfrm>
            <a:off x="11159545" y="365125"/>
            <a:ext cx="804742" cy="987638"/>
          </a:xfrm>
          <a:prstGeom prst="rect">
            <a:avLst/>
          </a:prstGeom>
        </p:spPr>
      </p:pic>
    </p:spTree>
    <p:extLst>
      <p:ext uri="{BB962C8B-B14F-4D97-AF65-F5344CB8AC3E}">
        <p14:creationId xmlns:p14="http://schemas.microsoft.com/office/powerpoint/2010/main" val="1740603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TotalTime>
  <Words>1240</Words>
  <Application>Microsoft Office PowerPoint</Application>
  <PresentationFormat>Widescreen</PresentationFormat>
  <Paragraphs>114</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Tahoma</vt:lpstr>
      <vt:lpstr>Verdana</vt:lpstr>
      <vt:lpstr>Office Theme</vt:lpstr>
      <vt:lpstr>Par speciālās izglītības programmas bērniem ar garīgās attīstības traucējumiem īstenošanu  Ādažu novadā</vt:lpstr>
      <vt:lpstr>Jautājuma aktualitāte</vt:lpstr>
      <vt:lpstr>Grozījumi Vispārējās izglītības likumā (likumprojekts)</vt:lpstr>
      <vt:lpstr>Skola  VISIEM </vt:lpstr>
      <vt:lpstr>Uzstādījumi</vt:lpstr>
      <vt:lpstr>Ja, 58.koda programma licencēta un īstenota pašvaldības izglītības iestādē/-ēs </vt:lpstr>
      <vt:lpstr>Ja, 58.koda programma licencēta un īstenota privātā izglītības iestādē</vt:lpstr>
      <vt:lpstr>Par prognozējamo finansējuma apmēru  vienam izglītojamam speciālās izglītības programmas apguvei privātā izglītības iestādē</vt:lpstr>
      <vt:lpstr>Deputātu un vecāku saruna 31.01.</vt:lpstr>
      <vt:lpstr>Deputātu un vecāku saruna 31.01.</vt:lpstr>
      <vt:lpstr>Turpmākie uzdevumi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Speciālās izglītības programmas (bērniem ar garīgās attīstības traucējumiem, 58.kods) nodrošinājums</dc:title>
  <dc:creator>Lasma Dene</dc:creator>
  <cp:lastModifiedBy>Sintija Tenisa</cp:lastModifiedBy>
  <cp:revision>23</cp:revision>
  <dcterms:created xsi:type="dcterms:W3CDTF">2024-01-27T18:09:23Z</dcterms:created>
  <dcterms:modified xsi:type="dcterms:W3CDTF">2024-02-19T07:24:01Z</dcterms:modified>
</cp:coreProperties>
</file>