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8" r:id="rId10"/>
    <p:sldId id="264" r:id="rId11"/>
    <p:sldId id="266" r:id="rId12"/>
    <p:sldId id="267" r:id="rId13"/>
    <p:sldId id="268" r:id="rId14"/>
    <p:sldId id="269" r:id="rId15"/>
    <p:sldId id="270" r:id="rId16"/>
    <p:sldId id="271" r:id="rId17"/>
    <p:sldId id="272" r:id="rId18"/>
    <p:sldId id="274" r:id="rId19"/>
    <p:sldId id="275" r:id="rId20"/>
    <p:sldId id="277" r:id="rId21"/>
    <p:sldId id="276" r:id="rId2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26DAF0-2143-D3D1-5CAB-85835F1AE252}" name="Inga Reke" initials="IR" userId="S::inga.reke@Adazi.lv::167744bb-0684-4468-985a-ae74807f07c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7"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8/10/relationships/authors" Targe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D4172-92B2-9870-D849-7E143A94C9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0934C279-C1F2-DECB-DCD2-8CAF5A9181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A95F9289-E383-4824-5B86-CEFFD7E0BAB0}"/>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5" name="Footer Placeholder 4">
            <a:extLst>
              <a:ext uri="{FF2B5EF4-FFF2-40B4-BE49-F238E27FC236}">
                <a16:creationId xmlns:a16="http://schemas.microsoft.com/office/drawing/2014/main" id="{5104966A-C7CB-412C-8EFE-046A747E0E0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94D8D70-0053-A0AD-9883-A15CCBBE1FB7}"/>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201801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91D3-20FB-1746-6A36-8C6EB74DEC9C}"/>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C75C5CED-6EC7-8868-2B31-A5CA8C44A5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3C47515-397F-263D-22C8-FBF37A08FDAE}"/>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5" name="Footer Placeholder 4">
            <a:extLst>
              <a:ext uri="{FF2B5EF4-FFF2-40B4-BE49-F238E27FC236}">
                <a16:creationId xmlns:a16="http://schemas.microsoft.com/office/drawing/2014/main" id="{3C8E6DFE-F42F-1F1B-86F3-3F3F73669520}"/>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77F98BB-08B8-B7C3-0E76-324F7067C841}"/>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252966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2A5E79-AAA9-FD64-A378-71ADF94BF3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11E7783B-E7B6-8D45-0778-ADAA62FF2E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3A1BFA36-6D8F-947E-ADE0-64CA0AB13329}"/>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5" name="Footer Placeholder 4">
            <a:extLst>
              <a:ext uri="{FF2B5EF4-FFF2-40B4-BE49-F238E27FC236}">
                <a16:creationId xmlns:a16="http://schemas.microsoft.com/office/drawing/2014/main" id="{3951E45A-811C-7479-3C3D-FFCC1CC25E9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A9AC752-DFE9-4232-A578-825C39850A28}"/>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150124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B24EA-10F1-68EC-349B-4633D7EB617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FFAB24B6-FEB0-625A-2D17-A8B2A57BF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31A33AC-A856-ED0A-0769-C96531AE0F43}"/>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5" name="Footer Placeholder 4">
            <a:extLst>
              <a:ext uri="{FF2B5EF4-FFF2-40B4-BE49-F238E27FC236}">
                <a16:creationId xmlns:a16="http://schemas.microsoft.com/office/drawing/2014/main" id="{BF33EE50-0909-41BA-9AD8-0A16A283A5C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46464D34-1724-07BA-241B-1B1BF469D5F3}"/>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117444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29BE-8BDA-47A5-7686-CEAFD60161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6086F162-C2CD-0B04-4542-B3BCC2CD4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4E723C-C0D5-302E-30AA-D7DE01B46056}"/>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5" name="Footer Placeholder 4">
            <a:extLst>
              <a:ext uri="{FF2B5EF4-FFF2-40B4-BE49-F238E27FC236}">
                <a16:creationId xmlns:a16="http://schemas.microsoft.com/office/drawing/2014/main" id="{E6E0A2AD-AEB5-330F-3A97-9D38A125AF8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24E6D7C5-0DCD-7D62-8EA2-51271134A822}"/>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324599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9A8E7-A517-4A32-B3BD-8440CFD0BF31}"/>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F9807C3E-32BF-BFED-D00F-D0391F30B5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647D8450-CD5C-321E-76DC-975B3CF67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0B59009B-8E28-0FEA-F857-DF28A6668521}"/>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6" name="Footer Placeholder 5">
            <a:extLst>
              <a:ext uri="{FF2B5EF4-FFF2-40B4-BE49-F238E27FC236}">
                <a16:creationId xmlns:a16="http://schemas.microsoft.com/office/drawing/2014/main" id="{71B25A72-3312-2FD7-BB7F-F4F2AA603317}"/>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AEF0D4A-3158-BCA7-CC29-02529B0F231C}"/>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139704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9C62-B8EB-243D-8C3A-C862B037E028}"/>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57D9A24-4E9D-BB5C-5883-166D46473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A8D1E1-B01F-0C58-14D1-2F228C2CCE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416ECC58-528F-0B81-0141-F3388CDFC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76406F-8A6B-FC1F-FAC5-6DD9BBE1D5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9029159A-81CA-AB2C-06F7-8065460E5BF6}"/>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8" name="Footer Placeholder 7">
            <a:extLst>
              <a:ext uri="{FF2B5EF4-FFF2-40B4-BE49-F238E27FC236}">
                <a16:creationId xmlns:a16="http://schemas.microsoft.com/office/drawing/2014/main" id="{7F11007F-3D6F-2FEE-33AE-34239430F1AE}"/>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E3DBF6D1-0BB9-C691-67B4-19902CCDA579}"/>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275785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BFD5-F7CE-55F2-0EBD-6068783B794C}"/>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350206F-AE22-494A-DCF8-EC914C923E30}"/>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4" name="Footer Placeholder 3">
            <a:extLst>
              <a:ext uri="{FF2B5EF4-FFF2-40B4-BE49-F238E27FC236}">
                <a16:creationId xmlns:a16="http://schemas.microsoft.com/office/drawing/2014/main" id="{A17BE4CE-83EA-92DA-59F0-CF7CDC14E77E}"/>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166BCFB0-EF62-DE14-4E2B-333080647982}"/>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25240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BFDEF-517F-E053-66A9-BA93AD4A6CC8}"/>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3" name="Footer Placeholder 2">
            <a:extLst>
              <a:ext uri="{FF2B5EF4-FFF2-40B4-BE49-F238E27FC236}">
                <a16:creationId xmlns:a16="http://schemas.microsoft.com/office/drawing/2014/main" id="{A04C2B0A-E860-0BA9-3BD2-085B51ECF49B}"/>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A1132742-1D46-055F-5B92-5AA2063C265E}"/>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111933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24DD0-D6FE-CAD9-43F7-947EA442F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64101498-F36A-3D88-7CFD-9762C7F17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16FAF0B1-99C9-475A-AACE-570FF138D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F6668-793E-434B-EAAF-612F30FAFD68}"/>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6" name="Footer Placeholder 5">
            <a:extLst>
              <a:ext uri="{FF2B5EF4-FFF2-40B4-BE49-F238E27FC236}">
                <a16:creationId xmlns:a16="http://schemas.microsoft.com/office/drawing/2014/main" id="{75CAFEFA-40D7-A92C-761F-F4026E93804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C6BF9BA8-A24F-E120-2600-D3F12FDCE044}"/>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1732626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C989-C551-C3E8-159E-0481F4BB4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6DB3E949-3335-7D51-29D7-157EAFF69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915A9DCB-CEF9-70DC-FE00-67979DD25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3248D1-E62E-6BC2-9F3A-3D108351C67D}"/>
              </a:ext>
            </a:extLst>
          </p:cNvPr>
          <p:cNvSpPr>
            <a:spLocks noGrp="1"/>
          </p:cNvSpPr>
          <p:nvPr>
            <p:ph type="dt" sz="half" idx="10"/>
          </p:nvPr>
        </p:nvSpPr>
        <p:spPr/>
        <p:txBody>
          <a:bodyPr/>
          <a:lstStyle/>
          <a:p>
            <a:fld id="{43499E9C-C83B-44B9-AF58-DAD08056C1EE}" type="datetimeFigureOut">
              <a:rPr lang="lv-LV" smtClean="0"/>
              <a:t>19.02.2024</a:t>
            </a:fld>
            <a:endParaRPr lang="lv-LV"/>
          </a:p>
        </p:txBody>
      </p:sp>
      <p:sp>
        <p:nvSpPr>
          <p:cNvPr id="6" name="Footer Placeholder 5">
            <a:extLst>
              <a:ext uri="{FF2B5EF4-FFF2-40B4-BE49-F238E27FC236}">
                <a16:creationId xmlns:a16="http://schemas.microsoft.com/office/drawing/2014/main" id="{1EC8A68E-55F4-9638-9977-7A35F16648A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4AB866C5-8355-A976-9E61-46AAABFE7C81}"/>
              </a:ext>
            </a:extLst>
          </p:cNvPr>
          <p:cNvSpPr>
            <a:spLocks noGrp="1"/>
          </p:cNvSpPr>
          <p:nvPr>
            <p:ph type="sldNum" sz="quarter" idx="12"/>
          </p:nvPr>
        </p:nvSpPr>
        <p:spPr/>
        <p:txBody>
          <a:bodyPr/>
          <a:lstStyle/>
          <a:p>
            <a:fld id="{E31834EA-8183-4C6A-B809-62DC9D2615B0}" type="slidenum">
              <a:rPr lang="lv-LV" smtClean="0"/>
              <a:t>‹#›</a:t>
            </a:fld>
            <a:endParaRPr lang="lv-LV"/>
          </a:p>
        </p:txBody>
      </p:sp>
    </p:spTree>
    <p:extLst>
      <p:ext uri="{BB962C8B-B14F-4D97-AF65-F5344CB8AC3E}">
        <p14:creationId xmlns:p14="http://schemas.microsoft.com/office/powerpoint/2010/main" val="174621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F4BFDD-CFA2-B3A8-77EB-BC116B772D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095947AD-A2DD-3E89-6022-D2FF14133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E6996A6-FECC-949A-F603-6FCD6B1FD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99E9C-C83B-44B9-AF58-DAD08056C1EE}" type="datetimeFigureOut">
              <a:rPr lang="lv-LV" smtClean="0"/>
              <a:t>19.02.2024</a:t>
            </a:fld>
            <a:endParaRPr lang="lv-LV"/>
          </a:p>
        </p:txBody>
      </p:sp>
      <p:sp>
        <p:nvSpPr>
          <p:cNvPr id="5" name="Footer Placeholder 4">
            <a:extLst>
              <a:ext uri="{FF2B5EF4-FFF2-40B4-BE49-F238E27FC236}">
                <a16:creationId xmlns:a16="http://schemas.microsoft.com/office/drawing/2014/main" id="{64998C86-A2AA-A1D1-D687-FCF659B67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47C1C320-C64C-8594-4416-EBBCD7BC0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834EA-8183-4C6A-B809-62DC9D2615B0}" type="slidenum">
              <a:rPr lang="lv-LV" smtClean="0"/>
              <a:t>‹#›</a:t>
            </a:fld>
            <a:endParaRPr lang="lv-LV"/>
          </a:p>
        </p:txBody>
      </p:sp>
    </p:spTree>
    <p:extLst>
      <p:ext uri="{BB962C8B-B14F-4D97-AF65-F5344CB8AC3E}">
        <p14:creationId xmlns:p14="http://schemas.microsoft.com/office/powerpoint/2010/main" val="6613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BF23-B54D-B323-44AF-0724D50423E2}"/>
              </a:ext>
            </a:extLst>
          </p:cNvPr>
          <p:cNvSpPr>
            <a:spLocks noGrp="1"/>
          </p:cNvSpPr>
          <p:nvPr>
            <p:ph type="ctrTitle"/>
          </p:nvPr>
        </p:nvSpPr>
        <p:spPr/>
        <p:txBody>
          <a:bodyPr/>
          <a:lstStyle/>
          <a:p>
            <a:r>
              <a:rPr lang="lv-LV" dirty="0">
                <a:latin typeface="Times New Roman" panose="02020603050405020304" pitchFamily="18" charset="0"/>
                <a:cs typeface="Times New Roman" panose="02020603050405020304" pitchFamily="18" charset="0"/>
              </a:rPr>
              <a:t>Ziņojums par brīvu vietu pieejamību pašvaldības PII</a:t>
            </a:r>
          </a:p>
        </p:txBody>
      </p:sp>
      <p:sp>
        <p:nvSpPr>
          <p:cNvPr id="3" name="Subtitle 2">
            <a:extLst>
              <a:ext uri="{FF2B5EF4-FFF2-40B4-BE49-F238E27FC236}">
                <a16:creationId xmlns:a16="http://schemas.microsoft.com/office/drawing/2014/main" id="{B5D3B676-07D9-47F2-DFE7-8FA442B38EA1}"/>
              </a:ext>
            </a:extLst>
          </p:cNvPr>
          <p:cNvSpPr>
            <a:spLocks noGrp="1"/>
          </p:cNvSpPr>
          <p:nvPr>
            <p:ph type="subTitle" idx="1"/>
          </p:nvPr>
        </p:nvSpPr>
        <p:spPr>
          <a:xfrm>
            <a:off x="1523999" y="3602038"/>
            <a:ext cx="10232571" cy="2798762"/>
          </a:xfrm>
        </p:spPr>
        <p:txBody>
          <a:bodyPr>
            <a:normAutofit fontScale="92500" lnSpcReduction="10000"/>
          </a:bodyPr>
          <a:lstStyle/>
          <a:p>
            <a:pPr algn="r"/>
            <a:endParaRPr lang="lv-LV" dirty="0">
              <a:latin typeface="Times New Roman" panose="02020603050405020304" pitchFamily="18" charset="0"/>
              <a:cs typeface="Times New Roman" panose="02020603050405020304" pitchFamily="18" charset="0"/>
            </a:endParaRPr>
          </a:p>
          <a:p>
            <a:pPr algn="r"/>
            <a:endParaRPr lang="lv-LV" dirty="0">
              <a:latin typeface="Times New Roman" panose="02020603050405020304" pitchFamily="18" charset="0"/>
              <a:cs typeface="Times New Roman" panose="02020603050405020304" pitchFamily="18" charset="0"/>
            </a:endParaRPr>
          </a:p>
          <a:p>
            <a:pPr algn="r"/>
            <a:endParaRPr lang="lv-LV" dirty="0">
              <a:latin typeface="Times New Roman" panose="02020603050405020304" pitchFamily="18" charset="0"/>
              <a:cs typeface="Times New Roman" panose="02020603050405020304" pitchFamily="18" charset="0"/>
            </a:endParaRPr>
          </a:p>
          <a:p>
            <a:pPr algn="r"/>
            <a:r>
              <a:rPr lang="lv-LV" sz="3300" dirty="0">
                <a:latin typeface="Times New Roman" panose="02020603050405020304" pitchFamily="18" charset="0"/>
                <a:cs typeface="Times New Roman" panose="02020603050405020304" pitchFamily="18" charset="0"/>
              </a:rPr>
              <a:t>Ziņotājs: Ligita Anspoka</a:t>
            </a:r>
          </a:p>
          <a:p>
            <a:pPr algn="r"/>
            <a:endParaRPr lang="lv-LV" sz="3300" dirty="0">
              <a:latin typeface="Times New Roman" panose="02020603050405020304" pitchFamily="18" charset="0"/>
              <a:cs typeface="Times New Roman" panose="02020603050405020304" pitchFamily="18" charset="0"/>
            </a:endParaRPr>
          </a:p>
          <a:p>
            <a:r>
              <a:rPr lang="lv-LV" sz="3300" dirty="0">
                <a:latin typeface="Times New Roman" panose="02020603050405020304" pitchFamily="18" charset="0"/>
                <a:cs typeface="Times New Roman" panose="02020603050405020304" pitchFamily="18" charset="0"/>
              </a:rPr>
              <a:t>07.02.2024.</a:t>
            </a:r>
          </a:p>
        </p:txBody>
      </p:sp>
    </p:spTree>
    <p:extLst>
      <p:ext uri="{BB962C8B-B14F-4D97-AF65-F5344CB8AC3E}">
        <p14:creationId xmlns:p14="http://schemas.microsoft.com/office/powerpoint/2010/main" val="1202847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5A48-D05D-69C0-8814-9CB5566D7CD9}"/>
              </a:ext>
            </a:extLst>
          </p:cNvPr>
          <p:cNvSpPr>
            <a:spLocks noGrp="1"/>
          </p:cNvSpPr>
          <p:nvPr>
            <p:ph type="title"/>
          </p:nvPr>
        </p:nvSpPr>
        <p:spPr/>
        <p:txBody>
          <a:bodyPr/>
          <a:lstStyle/>
          <a:p>
            <a:pPr algn="ctr"/>
            <a:r>
              <a:rPr lang="lv-LV" dirty="0">
                <a:latin typeface="Times New Roman" panose="02020603050405020304" pitchFamily="18" charset="0"/>
                <a:cs typeface="Times New Roman" panose="02020603050405020304" pitchFamily="18" charset="0"/>
              </a:rPr>
              <a:t>Carnikavas PII «Riekstiņš»</a:t>
            </a:r>
          </a:p>
        </p:txBody>
      </p:sp>
      <p:pic>
        <p:nvPicPr>
          <p:cNvPr id="4" name="Picture 2">
            <a:extLst>
              <a:ext uri="{FF2B5EF4-FFF2-40B4-BE49-F238E27FC236}">
                <a16:creationId xmlns:a16="http://schemas.microsoft.com/office/drawing/2014/main" id="{11954D44-5CC4-39BB-02E5-8A4D1D908E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35623" y="2545431"/>
            <a:ext cx="10118598" cy="278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077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7A61D-E252-4546-A451-1AB249CE352E}"/>
              </a:ext>
            </a:extLst>
          </p:cNvPr>
          <p:cNvSpPr>
            <a:spLocks noGrp="1"/>
          </p:cNvSpPr>
          <p:nvPr>
            <p:ph type="title"/>
          </p:nvPr>
        </p:nvSpPr>
        <p:spPr/>
        <p:txBody>
          <a:bodyPr/>
          <a:lstStyle/>
          <a:p>
            <a:r>
              <a:rPr lang="lv-LV" b="1" dirty="0"/>
              <a:t>Iestādes vecā korpusa grupas</a:t>
            </a:r>
          </a:p>
        </p:txBody>
      </p:sp>
      <p:graphicFrame>
        <p:nvGraphicFramePr>
          <p:cNvPr id="7" name="Table 7">
            <a:extLst>
              <a:ext uri="{FF2B5EF4-FFF2-40B4-BE49-F238E27FC236}">
                <a16:creationId xmlns:a16="http://schemas.microsoft.com/office/drawing/2014/main" id="{99BC079C-CD25-46C0-8398-C44DA51B472A}"/>
              </a:ext>
            </a:extLst>
          </p:cNvPr>
          <p:cNvGraphicFramePr>
            <a:graphicFrameLocks noGrp="1"/>
          </p:cNvGraphicFramePr>
          <p:nvPr>
            <p:ph idx="1"/>
            <p:extLst>
              <p:ext uri="{D42A27DB-BD31-4B8C-83A1-F6EECF244321}">
                <p14:modId xmlns:p14="http://schemas.microsoft.com/office/powerpoint/2010/main" val="504718403"/>
              </p:ext>
            </p:extLst>
          </p:nvPr>
        </p:nvGraphicFramePr>
        <p:xfrm>
          <a:off x="623751" y="1475468"/>
          <a:ext cx="10944497" cy="5120640"/>
        </p:xfrm>
        <a:graphic>
          <a:graphicData uri="http://schemas.openxmlformats.org/drawingml/2006/table">
            <a:tbl>
              <a:tblPr firstRow="1" bandRow="1">
                <a:tableStyleId>{00A15C55-8517-42AA-B614-E9B94910E393}</a:tableStyleId>
              </a:tblPr>
              <a:tblGrid>
                <a:gridCol w="956855">
                  <a:extLst>
                    <a:ext uri="{9D8B030D-6E8A-4147-A177-3AD203B41FA5}">
                      <a16:colId xmlns:a16="http://schemas.microsoft.com/office/drawing/2014/main" val="560709814"/>
                    </a:ext>
                  </a:extLst>
                </a:gridCol>
                <a:gridCol w="1339093">
                  <a:extLst>
                    <a:ext uri="{9D8B030D-6E8A-4147-A177-3AD203B41FA5}">
                      <a16:colId xmlns:a16="http://schemas.microsoft.com/office/drawing/2014/main" val="1457052047"/>
                    </a:ext>
                  </a:extLst>
                </a:gridCol>
                <a:gridCol w="1626175">
                  <a:extLst>
                    <a:ext uri="{9D8B030D-6E8A-4147-A177-3AD203B41FA5}">
                      <a16:colId xmlns:a16="http://schemas.microsoft.com/office/drawing/2014/main" val="2845363040"/>
                    </a:ext>
                  </a:extLst>
                </a:gridCol>
                <a:gridCol w="1280557">
                  <a:extLst>
                    <a:ext uri="{9D8B030D-6E8A-4147-A177-3AD203B41FA5}">
                      <a16:colId xmlns:a16="http://schemas.microsoft.com/office/drawing/2014/main" val="1423346287"/>
                    </a:ext>
                  </a:extLst>
                </a:gridCol>
                <a:gridCol w="1913939">
                  <a:extLst>
                    <a:ext uri="{9D8B030D-6E8A-4147-A177-3AD203B41FA5}">
                      <a16:colId xmlns:a16="http://schemas.microsoft.com/office/drawing/2014/main" val="3252092523"/>
                    </a:ext>
                  </a:extLst>
                </a:gridCol>
                <a:gridCol w="1913939">
                  <a:extLst>
                    <a:ext uri="{9D8B030D-6E8A-4147-A177-3AD203B41FA5}">
                      <a16:colId xmlns:a16="http://schemas.microsoft.com/office/drawing/2014/main" val="4275545191"/>
                    </a:ext>
                  </a:extLst>
                </a:gridCol>
                <a:gridCol w="1913939">
                  <a:extLst>
                    <a:ext uri="{9D8B030D-6E8A-4147-A177-3AD203B41FA5}">
                      <a16:colId xmlns:a16="http://schemas.microsoft.com/office/drawing/2014/main" val="3717471580"/>
                    </a:ext>
                  </a:extLst>
                </a:gridCol>
              </a:tblGrid>
              <a:tr h="1123481">
                <a:tc>
                  <a:txBody>
                    <a:bodyPr/>
                    <a:lstStyle/>
                    <a:p>
                      <a:pPr algn="ctr"/>
                      <a:r>
                        <a:rPr lang="lv-LV" sz="2000" dirty="0">
                          <a:latin typeface="Times New Roman" panose="02020603050405020304" pitchFamily="18" charset="0"/>
                          <a:cs typeface="Times New Roman" panose="02020603050405020304" pitchFamily="18" charset="0"/>
                        </a:rPr>
                        <a:t>Grupa</a:t>
                      </a:r>
                    </a:p>
                  </a:txBody>
                  <a:tcPr/>
                </a:tc>
                <a:tc>
                  <a:txBody>
                    <a:bodyPr/>
                    <a:lstStyle/>
                    <a:p>
                      <a:pPr algn="ctr"/>
                      <a:r>
                        <a:rPr lang="lv-LV" sz="2000" dirty="0">
                          <a:latin typeface="Times New Roman" panose="02020603050405020304" pitchFamily="18" charset="0"/>
                          <a:cs typeface="Times New Roman" panose="02020603050405020304" pitchFamily="18" charset="0"/>
                        </a:rPr>
                        <a:t>Grupas telpas platība m²</a:t>
                      </a:r>
                    </a:p>
                  </a:txBody>
                  <a:tcPr/>
                </a:tc>
                <a:tc>
                  <a:txBody>
                    <a:bodyPr/>
                    <a:lstStyle/>
                    <a:p>
                      <a:pPr algn="ctr"/>
                      <a:r>
                        <a:rPr lang="lv-LV" sz="2000" dirty="0">
                          <a:latin typeface="Times New Roman" panose="02020603050405020304" pitchFamily="18" charset="0"/>
                          <a:cs typeface="Times New Roman" panose="02020603050405020304" pitchFamily="18" charset="0"/>
                        </a:rPr>
                        <a:t>Guļamtelpas </a:t>
                      </a:r>
                    </a:p>
                    <a:p>
                      <a:pPr algn="ctr"/>
                      <a:r>
                        <a:rPr lang="lv-LV" sz="2000" dirty="0">
                          <a:latin typeface="Times New Roman" panose="02020603050405020304" pitchFamily="18" charset="0"/>
                          <a:cs typeface="Times New Roman" panose="02020603050405020304" pitchFamily="18" charset="0"/>
                        </a:rPr>
                        <a:t>platība m²</a:t>
                      </a:r>
                    </a:p>
                  </a:txBody>
                  <a:tcPr/>
                </a:tc>
                <a:tc>
                  <a:txBody>
                    <a:bodyPr/>
                    <a:lstStyle/>
                    <a:p>
                      <a:pPr algn="ctr"/>
                      <a:r>
                        <a:rPr lang="lv-LV" sz="2000" dirty="0">
                          <a:latin typeface="Times New Roman" panose="02020603050405020304" pitchFamily="18" charset="0"/>
                          <a:cs typeface="Times New Roman" panose="02020603050405020304" pitchFamily="18" charset="0"/>
                        </a:rPr>
                        <a:t>Bērnu skaits grupā</a:t>
                      </a:r>
                    </a:p>
                  </a:txBody>
                  <a:tcPr/>
                </a:tc>
                <a:tc>
                  <a:txBody>
                    <a:bodyPr/>
                    <a:lstStyle/>
                    <a:p>
                      <a:pPr algn="ctr"/>
                      <a:r>
                        <a:rPr lang="lv-LV" sz="2000" dirty="0">
                          <a:latin typeface="Times New Roman" panose="02020603050405020304" pitchFamily="18" charset="0"/>
                          <a:cs typeface="Times New Roman" panose="02020603050405020304" pitchFamily="18" charset="0"/>
                        </a:rPr>
                        <a:t>Pieļaujamais bērnu skaits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000" dirty="0">
                          <a:latin typeface="Times New Roman" panose="02020603050405020304" pitchFamily="18" charset="0"/>
                          <a:cs typeface="Times New Roman" panose="02020603050405020304" pitchFamily="18" charset="0"/>
                        </a:rPr>
                        <a:t>Bērnu vecums</a:t>
                      </a:r>
                    </a:p>
                  </a:txBody>
                  <a:tcPr/>
                </a:tc>
                <a:tc>
                  <a:txBody>
                    <a:bodyPr/>
                    <a:lstStyle/>
                    <a:p>
                      <a:pPr algn="ctr"/>
                      <a:r>
                        <a:rPr lang="lv-LV" sz="2000" dirty="0">
                          <a:latin typeface="Times New Roman" panose="02020603050405020304" pitchFamily="18" charset="0"/>
                          <a:cs typeface="Times New Roman" panose="02020603050405020304" pitchFamily="18" charset="0"/>
                        </a:rPr>
                        <a:t>Izglītojamo skaits ar individuālajiem plāniem</a:t>
                      </a:r>
                    </a:p>
                  </a:txBody>
                  <a:tcPr/>
                </a:tc>
                <a:extLst>
                  <a:ext uri="{0D108BD9-81ED-4DB2-BD59-A6C34878D82A}">
                    <a16:rowId xmlns:a16="http://schemas.microsoft.com/office/drawing/2014/main" val="966468441"/>
                  </a:ext>
                </a:extLst>
              </a:tr>
              <a:tr h="545691">
                <a:tc>
                  <a:txBody>
                    <a:bodyPr/>
                    <a:lstStyle/>
                    <a:p>
                      <a:r>
                        <a:rPr lang="lv-LV" sz="2000" dirty="0">
                          <a:latin typeface="Times New Roman" panose="02020603050405020304" pitchFamily="18" charset="0"/>
                          <a:cs typeface="Times New Roman" panose="02020603050405020304" pitchFamily="18" charset="0"/>
                        </a:rPr>
                        <a:t>1. </a:t>
                      </a:r>
                    </a:p>
                  </a:txBody>
                  <a:tcPr/>
                </a:tc>
                <a:tc>
                  <a:txBody>
                    <a:bodyPr/>
                    <a:lstStyle/>
                    <a:p>
                      <a:pPr algn="ctr"/>
                      <a:r>
                        <a:rPr lang="lv-LV" sz="2000" dirty="0">
                          <a:latin typeface="Times New Roman" panose="02020603050405020304" pitchFamily="18" charset="0"/>
                          <a:cs typeface="Times New Roman" panose="02020603050405020304" pitchFamily="18" charset="0"/>
                        </a:rPr>
                        <a:t>61.3</a:t>
                      </a:r>
                    </a:p>
                  </a:txBody>
                  <a:tcPr/>
                </a:tc>
                <a:tc>
                  <a:txBody>
                    <a:bodyPr/>
                    <a:lstStyle/>
                    <a:p>
                      <a:pPr algn="ctr"/>
                      <a:r>
                        <a:rPr lang="lv-LV" sz="2000" dirty="0">
                          <a:latin typeface="Times New Roman" panose="02020603050405020304" pitchFamily="18" charset="0"/>
                          <a:cs typeface="Times New Roman" panose="02020603050405020304" pitchFamily="18" charset="0"/>
                        </a:rPr>
                        <a:t>35.8</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latin typeface="Times New Roman" panose="02020603050405020304" pitchFamily="18" charset="0"/>
                          <a:cs typeface="Times New Roman" panose="02020603050405020304" pitchFamily="18" charset="0"/>
                        </a:rPr>
                        <a:t>vecāki par 3 gadiem</a:t>
                      </a:r>
                    </a:p>
                  </a:txBody>
                  <a:tcPr/>
                </a:tc>
                <a:tc>
                  <a:txBody>
                    <a:bodyPr/>
                    <a:lstStyle/>
                    <a:p>
                      <a:r>
                        <a:rPr lang="lv-LV" sz="2000" dirty="0">
                          <a:latin typeface="Times New Roman" panose="02020603050405020304" pitchFamily="18" charset="0"/>
                          <a:cs typeface="Times New Roman" panose="02020603050405020304" pitchFamily="18" charset="0"/>
                        </a:rPr>
                        <a:t>1 mācīšanās grūtības</a:t>
                      </a:r>
                    </a:p>
                  </a:txBody>
                  <a:tcPr/>
                </a:tc>
                <a:extLst>
                  <a:ext uri="{0D108BD9-81ED-4DB2-BD59-A6C34878D82A}">
                    <a16:rowId xmlns:a16="http://schemas.microsoft.com/office/drawing/2014/main" val="3276106409"/>
                  </a:ext>
                </a:extLst>
              </a:tr>
              <a:tr h="545691">
                <a:tc>
                  <a:txBody>
                    <a:bodyPr/>
                    <a:lstStyle/>
                    <a:p>
                      <a:r>
                        <a:rPr lang="lv-LV" sz="2000" dirty="0">
                          <a:latin typeface="Times New Roman" panose="02020603050405020304" pitchFamily="18" charset="0"/>
                          <a:cs typeface="Times New Roman" panose="02020603050405020304" pitchFamily="18" charset="0"/>
                        </a:rPr>
                        <a:t>2. </a:t>
                      </a:r>
                    </a:p>
                  </a:txBody>
                  <a:tcPr/>
                </a:tc>
                <a:tc>
                  <a:txBody>
                    <a:bodyPr/>
                    <a:lstStyle/>
                    <a:p>
                      <a:pPr algn="ctr"/>
                      <a:r>
                        <a:rPr lang="lv-LV" sz="2000" dirty="0">
                          <a:latin typeface="Times New Roman" panose="02020603050405020304" pitchFamily="18" charset="0"/>
                          <a:cs typeface="Times New Roman" panose="02020603050405020304" pitchFamily="18" charset="0"/>
                        </a:rPr>
                        <a:t>63.7</a:t>
                      </a:r>
                    </a:p>
                  </a:txBody>
                  <a:tcPr/>
                </a:tc>
                <a:tc>
                  <a:txBody>
                    <a:bodyPr/>
                    <a:lstStyle/>
                    <a:p>
                      <a:pPr algn="ctr"/>
                      <a:r>
                        <a:rPr lang="lv-LV" sz="2000" dirty="0">
                          <a:latin typeface="Times New Roman" panose="02020603050405020304" pitchFamily="18" charset="0"/>
                          <a:cs typeface="Times New Roman" panose="02020603050405020304" pitchFamily="18" charset="0"/>
                        </a:rPr>
                        <a:t>44.4</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algn="ctr"/>
                      <a:r>
                        <a:rPr lang="lv-LV" sz="2000" dirty="0">
                          <a:latin typeface="Times New Roman" panose="02020603050405020304" pitchFamily="18" charset="0"/>
                          <a:cs typeface="Times New Roman" panose="02020603050405020304" pitchFamily="18" charset="0"/>
                        </a:rPr>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latin typeface="Times New Roman" panose="02020603050405020304" pitchFamily="18" charset="0"/>
                          <a:cs typeface="Times New Roman" panose="02020603050405020304" pitchFamily="18" charset="0"/>
                        </a:rPr>
                        <a:t>vecāki par 3 gadiem</a:t>
                      </a:r>
                    </a:p>
                  </a:txBody>
                  <a:tcPr/>
                </a:tc>
                <a:tc>
                  <a:txBody>
                    <a:bodyPr/>
                    <a:lstStyle/>
                    <a:p>
                      <a:r>
                        <a:rPr lang="lv-LV" sz="2000" dirty="0">
                          <a:latin typeface="Times New Roman" panose="02020603050405020304" pitchFamily="18" charset="0"/>
                          <a:cs typeface="Times New Roman" panose="02020603050405020304" pitchFamily="18" charset="0"/>
                        </a:rPr>
                        <a:t>1 uz izpēti</a:t>
                      </a:r>
                    </a:p>
                  </a:txBody>
                  <a:tcPr/>
                </a:tc>
                <a:extLst>
                  <a:ext uri="{0D108BD9-81ED-4DB2-BD59-A6C34878D82A}">
                    <a16:rowId xmlns:a16="http://schemas.microsoft.com/office/drawing/2014/main" val="1665729144"/>
                  </a:ext>
                </a:extLst>
              </a:tr>
              <a:tr h="545691">
                <a:tc>
                  <a:txBody>
                    <a:bodyPr/>
                    <a:lstStyle/>
                    <a:p>
                      <a:r>
                        <a:rPr lang="lv-LV" sz="2000" dirty="0">
                          <a:latin typeface="Times New Roman" panose="02020603050405020304" pitchFamily="18" charset="0"/>
                          <a:cs typeface="Times New Roman" panose="02020603050405020304" pitchFamily="18" charset="0"/>
                        </a:rPr>
                        <a:t>3. </a:t>
                      </a:r>
                    </a:p>
                  </a:txBody>
                  <a:tcPr/>
                </a:tc>
                <a:tc>
                  <a:txBody>
                    <a:bodyPr/>
                    <a:lstStyle/>
                    <a:p>
                      <a:pPr algn="ctr"/>
                      <a:r>
                        <a:rPr lang="lv-LV" sz="2000" dirty="0">
                          <a:latin typeface="Times New Roman" panose="02020603050405020304" pitchFamily="18" charset="0"/>
                          <a:cs typeface="Times New Roman" panose="02020603050405020304" pitchFamily="18" charset="0"/>
                        </a:rPr>
                        <a:t>61.3</a:t>
                      </a:r>
                    </a:p>
                  </a:txBody>
                  <a:tcPr/>
                </a:tc>
                <a:tc>
                  <a:txBody>
                    <a:bodyPr/>
                    <a:lstStyle/>
                    <a:p>
                      <a:pPr algn="ctr"/>
                      <a:r>
                        <a:rPr lang="lv-LV" sz="2000" dirty="0">
                          <a:latin typeface="Times New Roman" panose="02020603050405020304" pitchFamily="18" charset="0"/>
                          <a:cs typeface="Times New Roman" panose="02020603050405020304" pitchFamily="18" charset="0"/>
                        </a:rPr>
                        <a:t>35.3</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Times New Roman" panose="02020603050405020304" pitchFamily="18" charset="0"/>
                          <a:cs typeface="Times New Roman" panose="02020603050405020304" pitchFamily="18" charset="0"/>
                        </a:rPr>
                        <a:t>līdz </a:t>
                      </a:r>
                      <a:r>
                        <a:rPr lang="lv-LV" sz="2000" dirty="0">
                          <a:latin typeface="Times New Roman" panose="02020603050405020304" pitchFamily="18" charset="0"/>
                          <a:cs typeface="Times New Roman" panose="02020603050405020304" pitchFamily="18" charset="0"/>
                        </a:rPr>
                        <a:t>3 gadiem</a:t>
                      </a:r>
                    </a:p>
                  </a:txBody>
                  <a:tcPr/>
                </a:tc>
                <a:tc>
                  <a:txBody>
                    <a:bodyPr/>
                    <a:lstStyle/>
                    <a:p>
                      <a:r>
                        <a:rPr lang="lv-LV" sz="2000" dirty="0">
                          <a:latin typeface="Times New Roman" panose="02020603050405020304" pitchFamily="18" charset="0"/>
                          <a:cs typeface="Times New Roman" panose="02020603050405020304" pitchFamily="18" charset="0"/>
                        </a:rPr>
                        <a:t>1 ar uzvedības trauc.</a:t>
                      </a:r>
                    </a:p>
                  </a:txBody>
                  <a:tcPr/>
                </a:tc>
                <a:extLst>
                  <a:ext uri="{0D108BD9-81ED-4DB2-BD59-A6C34878D82A}">
                    <a16:rowId xmlns:a16="http://schemas.microsoft.com/office/drawing/2014/main" val="3932000356"/>
                  </a:ext>
                </a:extLst>
              </a:tr>
              <a:tr h="545691">
                <a:tc>
                  <a:txBody>
                    <a:bodyPr/>
                    <a:lstStyle/>
                    <a:p>
                      <a:r>
                        <a:rPr lang="lv-LV" sz="2000" dirty="0">
                          <a:latin typeface="Times New Roman" panose="02020603050405020304" pitchFamily="18" charset="0"/>
                          <a:cs typeface="Times New Roman" panose="02020603050405020304" pitchFamily="18" charset="0"/>
                        </a:rPr>
                        <a:t>4. </a:t>
                      </a:r>
                    </a:p>
                  </a:txBody>
                  <a:tcPr/>
                </a:tc>
                <a:tc>
                  <a:txBody>
                    <a:bodyPr/>
                    <a:lstStyle/>
                    <a:p>
                      <a:pPr algn="ctr"/>
                      <a:r>
                        <a:rPr lang="lv-LV" sz="2000" dirty="0">
                          <a:latin typeface="Times New Roman" panose="02020603050405020304" pitchFamily="18" charset="0"/>
                          <a:cs typeface="Times New Roman" panose="02020603050405020304" pitchFamily="18" charset="0"/>
                        </a:rPr>
                        <a:t>63.8</a:t>
                      </a:r>
                    </a:p>
                  </a:txBody>
                  <a:tcPr/>
                </a:tc>
                <a:tc>
                  <a:txBody>
                    <a:bodyPr/>
                    <a:lstStyle/>
                    <a:p>
                      <a:pPr algn="ctr"/>
                      <a:r>
                        <a:rPr lang="lv-LV" sz="2000" dirty="0">
                          <a:latin typeface="Times New Roman" panose="02020603050405020304" pitchFamily="18" charset="0"/>
                          <a:cs typeface="Times New Roman" panose="02020603050405020304" pitchFamily="18" charset="0"/>
                        </a:rPr>
                        <a:t>45.2</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000" dirty="0">
                          <a:latin typeface="Times New Roman" panose="02020603050405020304" pitchFamily="18" charset="0"/>
                          <a:cs typeface="Times New Roman" panose="02020603050405020304" pitchFamily="18" charset="0"/>
                        </a:rPr>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dirty="0">
                          <a:latin typeface="Times New Roman" panose="02020603050405020304" pitchFamily="18" charset="0"/>
                          <a:cs typeface="Times New Roman" panose="02020603050405020304" pitchFamily="18" charset="0"/>
                        </a:rPr>
                        <a:t>vecāki par 3 gadiem</a:t>
                      </a:r>
                    </a:p>
                  </a:txBody>
                  <a:tcPr/>
                </a:tc>
                <a:tc>
                  <a:txBody>
                    <a:bodyPr/>
                    <a:lstStyle/>
                    <a:p>
                      <a:r>
                        <a:rPr lang="lv-LV" sz="2000" dirty="0">
                          <a:latin typeface="Times New Roman" panose="02020603050405020304" pitchFamily="18" charset="0"/>
                          <a:cs typeface="Times New Roman" panose="02020603050405020304" pitchFamily="18" charset="0"/>
                        </a:rPr>
                        <a:t>1 uz izpēti</a:t>
                      </a:r>
                    </a:p>
                  </a:txBody>
                  <a:tcPr/>
                </a:tc>
                <a:extLst>
                  <a:ext uri="{0D108BD9-81ED-4DB2-BD59-A6C34878D82A}">
                    <a16:rowId xmlns:a16="http://schemas.microsoft.com/office/drawing/2014/main" val="4174048208"/>
                  </a:ext>
                </a:extLst>
              </a:tr>
              <a:tr h="674088">
                <a:tc>
                  <a:txBody>
                    <a:bodyPr/>
                    <a:lstStyle/>
                    <a:p>
                      <a:r>
                        <a:rPr lang="lv-LV" sz="2000" dirty="0">
                          <a:latin typeface="Times New Roman" panose="02020603050405020304" pitchFamily="18" charset="0"/>
                          <a:cs typeface="Times New Roman" panose="02020603050405020304" pitchFamily="18" charset="0"/>
                        </a:rPr>
                        <a:t>5. </a:t>
                      </a:r>
                    </a:p>
                  </a:txBody>
                  <a:tcPr/>
                </a:tc>
                <a:tc>
                  <a:txBody>
                    <a:bodyPr/>
                    <a:lstStyle/>
                    <a:p>
                      <a:pPr algn="ctr"/>
                      <a:r>
                        <a:rPr lang="lv-LV" sz="2000" dirty="0">
                          <a:latin typeface="Times New Roman" panose="02020603050405020304" pitchFamily="18" charset="0"/>
                          <a:cs typeface="Times New Roman" panose="02020603050405020304" pitchFamily="18" charset="0"/>
                        </a:rPr>
                        <a:t>61.4</a:t>
                      </a:r>
                    </a:p>
                  </a:txBody>
                  <a:tcPr/>
                </a:tc>
                <a:tc>
                  <a:txBody>
                    <a:bodyPr/>
                    <a:lstStyle/>
                    <a:p>
                      <a:pPr algn="ctr"/>
                      <a:r>
                        <a:rPr lang="lv-LV" sz="2000" dirty="0">
                          <a:latin typeface="Times New Roman" panose="02020603050405020304" pitchFamily="18" charset="0"/>
                          <a:cs typeface="Times New Roman" panose="02020603050405020304" pitchFamily="18" charset="0"/>
                        </a:rPr>
                        <a:t>34.7</a:t>
                      </a:r>
                    </a:p>
                  </a:txBody>
                  <a:tcPr/>
                </a:tc>
                <a:tc>
                  <a:txBody>
                    <a:bodyPr/>
                    <a:lstStyle/>
                    <a:p>
                      <a:pPr algn="ctr"/>
                      <a:r>
                        <a:rPr lang="lv-LV" sz="20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000" dirty="0">
                          <a:latin typeface="Times New Roman" panose="02020603050405020304" pitchFamily="18" charset="0"/>
                          <a:cs typeface="Times New Roman" panose="02020603050405020304" pitchFamily="18" charset="0"/>
                        </a:rPr>
                        <a:t>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000" b="1" dirty="0">
                          <a:latin typeface="Times New Roman" panose="02020603050405020304" pitchFamily="18" charset="0"/>
                          <a:cs typeface="Times New Roman" panose="02020603050405020304" pitchFamily="18" charset="0"/>
                        </a:rPr>
                        <a:t>līdz</a:t>
                      </a:r>
                      <a:r>
                        <a:rPr lang="lv-LV" sz="2000" dirty="0">
                          <a:latin typeface="Times New Roman" panose="02020603050405020304" pitchFamily="18" charset="0"/>
                          <a:cs typeface="Times New Roman" panose="02020603050405020304" pitchFamily="18" charset="0"/>
                        </a:rPr>
                        <a:t> 3 gadiem</a:t>
                      </a:r>
                    </a:p>
                  </a:txBody>
                  <a:tcPr/>
                </a:tc>
                <a:tc>
                  <a:txBody>
                    <a:bodyPr/>
                    <a:lstStyle/>
                    <a:p>
                      <a:r>
                        <a:rPr lang="lv-LV" sz="2000" dirty="0">
                          <a:latin typeface="Times New Roman" panose="02020603050405020304" pitchFamily="18" charset="0"/>
                          <a:cs typeface="Times New Roman" panose="02020603050405020304" pitchFamily="18" charset="0"/>
                        </a:rPr>
                        <a:t>2 (</a:t>
                      </a:r>
                      <a:r>
                        <a:rPr lang="lv-LV" sz="2000" dirty="0" err="1">
                          <a:latin typeface="Times New Roman" panose="02020603050405020304" pitchFamily="18" charset="0"/>
                          <a:cs typeface="Times New Roman" panose="02020603050405020304" pitchFamily="18" charset="0"/>
                        </a:rPr>
                        <a:t>adapt</a:t>
                      </a:r>
                      <a:r>
                        <a:rPr lang="lv-LV" sz="2000" dirty="0">
                          <a:latin typeface="Times New Roman" panose="02020603050405020304" pitchFamily="18" charset="0"/>
                          <a:cs typeface="Times New Roman" panose="02020603050405020304" pitchFamily="18" charset="0"/>
                        </a:rPr>
                        <a:t>. grūtības, uzvedība) </a:t>
                      </a:r>
                    </a:p>
                  </a:txBody>
                  <a:tcPr/>
                </a:tc>
                <a:extLst>
                  <a:ext uri="{0D108BD9-81ED-4DB2-BD59-A6C34878D82A}">
                    <a16:rowId xmlns:a16="http://schemas.microsoft.com/office/drawing/2014/main" val="1010921209"/>
                  </a:ext>
                </a:extLst>
              </a:tr>
            </a:tbl>
          </a:graphicData>
        </a:graphic>
      </p:graphicFrame>
    </p:spTree>
    <p:extLst>
      <p:ext uri="{BB962C8B-B14F-4D97-AF65-F5344CB8AC3E}">
        <p14:creationId xmlns:p14="http://schemas.microsoft.com/office/powerpoint/2010/main" val="890828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3F2F-0EB7-49CA-8188-8ABA4B999DC7}"/>
              </a:ext>
            </a:extLst>
          </p:cNvPr>
          <p:cNvSpPr>
            <a:spLocks noGrp="1"/>
          </p:cNvSpPr>
          <p:nvPr>
            <p:ph type="title"/>
          </p:nvPr>
        </p:nvSpPr>
        <p:spPr>
          <a:xfrm>
            <a:off x="938588" y="268068"/>
            <a:ext cx="10515600" cy="646332"/>
          </a:xfrm>
        </p:spPr>
        <p:txBody>
          <a:bodyPr>
            <a:normAutofit fontScale="90000"/>
          </a:bodyPr>
          <a:lstStyle/>
          <a:p>
            <a:r>
              <a:rPr lang="lv-LV" b="1" dirty="0">
                <a:latin typeface="Times New Roman" panose="02020603050405020304" pitchFamily="18" charset="0"/>
                <a:cs typeface="Times New Roman" panose="02020603050405020304" pitchFamily="18" charset="0"/>
              </a:rPr>
              <a:t>Iestādes jaunā korpusa grupas</a:t>
            </a:r>
          </a:p>
        </p:txBody>
      </p:sp>
      <p:graphicFrame>
        <p:nvGraphicFramePr>
          <p:cNvPr id="4" name="Table 4">
            <a:extLst>
              <a:ext uri="{FF2B5EF4-FFF2-40B4-BE49-F238E27FC236}">
                <a16:creationId xmlns:a16="http://schemas.microsoft.com/office/drawing/2014/main" id="{781E91D0-A2DA-42EF-A20D-7A4CE37C905B}"/>
              </a:ext>
            </a:extLst>
          </p:cNvPr>
          <p:cNvGraphicFramePr>
            <a:graphicFrameLocks noGrp="1"/>
          </p:cNvGraphicFramePr>
          <p:nvPr>
            <p:ph idx="1"/>
            <p:extLst>
              <p:ext uri="{D42A27DB-BD31-4B8C-83A1-F6EECF244321}">
                <p14:modId xmlns:p14="http://schemas.microsoft.com/office/powerpoint/2010/main" val="1378585953"/>
              </p:ext>
            </p:extLst>
          </p:nvPr>
        </p:nvGraphicFramePr>
        <p:xfrm>
          <a:off x="1338703" y="914400"/>
          <a:ext cx="10115485" cy="5943600"/>
        </p:xfrm>
        <a:graphic>
          <a:graphicData uri="http://schemas.openxmlformats.org/drawingml/2006/table">
            <a:tbl>
              <a:tblPr firstRow="1" bandRow="1">
                <a:tableStyleId>{00A15C55-8517-42AA-B614-E9B94910E393}</a:tableStyleId>
              </a:tblPr>
              <a:tblGrid>
                <a:gridCol w="960360">
                  <a:extLst>
                    <a:ext uri="{9D8B030D-6E8A-4147-A177-3AD203B41FA5}">
                      <a16:colId xmlns:a16="http://schemas.microsoft.com/office/drawing/2014/main" val="3228319193"/>
                    </a:ext>
                  </a:extLst>
                </a:gridCol>
                <a:gridCol w="1674987">
                  <a:extLst>
                    <a:ext uri="{9D8B030D-6E8A-4147-A177-3AD203B41FA5}">
                      <a16:colId xmlns:a16="http://schemas.microsoft.com/office/drawing/2014/main" val="72039440"/>
                    </a:ext>
                  </a:extLst>
                </a:gridCol>
                <a:gridCol w="976773">
                  <a:extLst>
                    <a:ext uri="{9D8B030D-6E8A-4147-A177-3AD203B41FA5}">
                      <a16:colId xmlns:a16="http://schemas.microsoft.com/office/drawing/2014/main" val="2067092171"/>
                    </a:ext>
                  </a:extLst>
                </a:gridCol>
                <a:gridCol w="1476103">
                  <a:extLst>
                    <a:ext uri="{9D8B030D-6E8A-4147-A177-3AD203B41FA5}">
                      <a16:colId xmlns:a16="http://schemas.microsoft.com/office/drawing/2014/main" val="4256114816"/>
                    </a:ext>
                  </a:extLst>
                </a:gridCol>
                <a:gridCol w="1162594">
                  <a:extLst>
                    <a:ext uri="{9D8B030D-6E8A-4147-A177-3AD203B41FA5}">
                      <a16:colId xmlns:a16="http://schemas.microsoft.com/office/drawing/2014/main" val="360872675"/>
                    </a:ext>
                  </a:extLst>
                </a:gridCol>
                <a:gridCol w="1567543">
                  <a:extLst>
                    <a:ext uri="{9D8B030D-6E8A-4147-A177-3AD203B41FA5}">
                      <a16:colId xmlns:a16="http://schemas.microsoft.com/office/drawing/2014/main" val="386338562"/>
                    </a:ext>
                  </a:extLst>
                </a:gridCol>
                <a:gridCol w="2297125">
                  <a:extLst>
                    <a:ext uri="{9D8B030D-6E8A-4147-A177-3AD203B41FA5}">
                      <a16:colId xmlns:a16="http://schemas.microsoft.com/office/drawing/2014/main" val="2469222041"/>
                    </a:ext>
                  </a:extLst>
                </a:gridCol>
              </a:tblGrid>
              <a:tr h="771028">
                <a:tc>
                  <a:txBody>
                    <a:bodyPr/>
                    <a:lstStyle/>
                    <a:p>
                      <a:pPr algn="ctr"/>
                      <a:r>
                        <a:rPr lang="lv-LV" sz="1600" dirty="0">
                          <a:latin typeface="Times New Roman" panose="02020603050405020304" pitchFamily="18" charset="0"/>
                          <a:cs typeface="Times New Roman" panose="02020603050405020304" pitchFamily="18" charset="0"/>
                        </a:rPr>
                        <a:t>Grupa</a:t>
                      </a:r>
                    </a:p>
                  </a:txBody>
                  <a:tcPr/>
                </a:tc>
                <a:tc>
                  <a:txBody>
                    <a:bodyPr/>
                    <a:lstStyle/>
                    <a:p>
                      <a:pPr algn="ctr"/>
                      <a:r>
                        <a:rPr lang="lv-LV" sz="1600" dirty="0">
                          <a:latin typeface="Times New Roman" panose="02020603050405020304" pitchFamily="18" charset="0"/>
                          <a:cs typeface="Times New Roman" panose="02020603050405020304" pitchFamily="18" charset="0"/>
                        </a:rPr>
                        <a:t>Grupas telpas platība (apvienota ar guļamtelpu) m²</a:t>
                      </a:r>
                    </a:p>
                  </a:txBody>
                  <a:tcPr/>
                </a:tc>
                <a:tc>
                  <a:txBody>
                    <a:bodyPr/>
                    <a:lstStyle/>
                    <a:p>
                      <a:pPr algn="ctr"/>
                      <a:r>
                        <a:rPr lang="lv-LV" sz="1600" dirty="0">
                          <a:latin typeface="Times New Roman" panose="02020603050405020304" pitchFamily="18" charset="0"/>
                          <a:cs typeface="Times New Roman" panose="02020603050405020304" pitchFamily="18" charset="0"/>
                        </a:rPr>
                        <a:t>Bērnu skaits grupā </a:t>
                      </a:r>
                    </a:p>
                  </a:txBody>
                  <a:tcPr/>
                </a:tc>
                <a:tc>
                  <a:txBody>
                    <a:bodyPr/>
                    <a:lstStyle/>
                    <a:p>
                      <a:pPr algn="ctr"/>
                      <a:r>
                        <a:rPr lang="lv-LV" sz="1600" dirty="0">
                          <a:latin typeface="Times New Roman" panose="02020603050405020304" pitchFamily="18" charset="0"/>
                          <a:cs typeface="Times New Roman" panose="02020603050405020304" pitchFamily="18" charset="0"/>
                        </a:rPr>
                        <a:t>Pieļaujamais bērnu skaits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Bērnu vecums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Garderobes</a:t>
                      </a:r>
                    </a:p>
                    <a:p>
                      <a:pPr algn="ctr"/>
                      <a:endParaRPr lang="lv-LV" sz="1600" dirty="0">
                        <a:latin typeface="Times New Roman" panose="02020603050405020304" pitchFamily="18" charset="0"/>
                        <a:cs typeface="Times New Roman" panose="02020603050405020304" pitchFamily="18" charset="0"/>
                      </a:endParaRPr>
                    </a:p>
                  </a:txBody>
                  <a:tcPr/>
                </a:tc>
                <a:tc>
                  <a:txBody>
                    <a:bodyPr/>
                    <a:lstStyle/>
                    <a:p>
                      <a:pPr algn="ctr"/>
                      <a:r>
                        <a:rPr lang="lv-LV" sz="1600" dirty="0">
                          <a:latin typeface="Times New Roman" panose="02020603050405020304" pitchFamily="18" charset="0"/>
                          <a:cs typeface="Times New Roman" panose="02020603050405020304" pitchFamily="18" charset="0"/>
                        </a:rPr>
                        <a:t>Izglītojamie ar individuālajiem </a:t>
                      </a:r>
                    </a:p>
                    <a:p>
                      <a:pPr algn="ctr"/>
                      <a:r>
                        <a:rPr lang="lv-LV" sz="1600" dirty="0">
                          <a:latin typeface="Times New Roman" panose="02020603050405020304" pitchFamily="18" charset="0"/>
                          <a:cs typeface="Times New Roman" panose="02020603050405020304" pitchFamily="18" charset="0"/>
                        </a:rPr>
                        <a:t>plāniem</a:t>
                      </a:r>
                    </a:p>
                  </a:txBody>
                  <a:tcPr/>
                </a:tc>
                <a:extLst>
                  <a:ext uri="{0D108BD9-81ED-4DB2-BD59-A6C34878D82A}">
                    <a16:rowId xmlns:a16="http://schemas.microsoft.com/office/drawing/2014/main" val="2655003487"/>
                  </a:ext>
                </a:extLst>
              </a:tr>
              <a:tr h="370840">
                <a:tc>
                  <a:txBody>
                    <a:bodyPr/>
                    <a:lstStyle/>
                    <a:p>
                      <a:pPr algn="ctr"/>
                      <a:r>
                        <a:rPr lang="lv-LV" sz="1600" dirty="0">
                          <a:latin typeface="Times New Roman" panose="02020603050405020304" pitchFamily="18" charset="0"/>
                          <a:cs typeface="Times New Roman" panose="02020603050405020304" pitchFamily="18" charset="0"/>
                        </a:rPr>
                        <a:t>6. </a:t>
                      </a:r>
                    </a:p>
                  </a:txBody>
                  <a:tcPr/>
                </a:tc>
                <a:tc>
                  <a:txBody>
                    <a:bodyPr/>
                    <a:lstStyle/>
                    <a:p>
                      <a:pPr algn="ctr"/>
                      <a:r>
                        <a:rPr lang="lv-LV" sz="1600" dirty="0">
                          <a:latin typeface="Times New Roman" panose="02020603050405020304" pitchFamily="18" charset="0"/>
                          <a:cs typeface="Times New Roman" panose="02020603050405020304" pitchFamily="18" charset="0"/>
                        </a:rPr>
                        <a:t>80.8</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b="1" dirty="0">
                          <a:latin typeface="Times New Roman" panose="02020603050405020304" pitchFamily="18" charset="0"/>
                          <a:cs typeface="Times New Roman" panose="02020603050405020304" pitchFamily="18" charset="0"/>
                        </a:rPr>
                        <a:t>jaunāki</a:t>
                      </a:r>
                      <a:r>
                        <a:rPr lang="lv-LV" sz="1600" dirty="0">
                          <a:latin typeface="Times New Roman" panose="02020603050405020304" pitchFamily="18" charset="0"/>
                          <a:cs typeface="Times New Roman" panose="02020603050405020304" pitchFamily="18" charset="0"/>
                        </a:rPr>
                        <a:t> par 3 gadiem</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apvienotā garderobe</a:t>
                      </a:r>
                    </a:p>
                  </a:txBody>
                  <a:tcPr/>
                </a:tc>
                <a:tc>
                  <a:txBody>
                    <a:bodyPr/>
                    <a:lstStyle/>
                    <a:p>
                      <a:r>
                        <a:rPr lang="lv-LV" sz="1600" dirty="0">
                          <a:latin typeface="Times New Roman" panose="02020603050405020304" pitchFamily="18" charset="0"/>
                          <a:cs typeface="Times New Roman" panose="02020603050405020304" pitchFamily="18" charset="0"/>
                        </a:rPr>
                        <a:t>4 uz izpēti (2 mācīšanās grūtības, 2 uzvedības trauc.)</a:t>
                      </a:r>
                    </a:p>
                  </a:txBody>
                  <a:tcPr/>
                </a:tc>
                <a:extLst>
                  <a:ext uri="{0D108BD9-81ED-4DB2-BD59-A6C34878D82A}">
                    <a16:rowId xmlns:a16="http://schemas.microsoft.com/office/drawing/2014/main" val="1210226211"/>
                  </a:ext>
                </a:extLst>
              </a:tr>
              <a:tr h="370840">
                <a:tc>
                  <a:txBody>
                    <a:bodyPr/>
                    <a:lstStyle/>
                    <a:p>
                      <a:pPr algn="ctr"/>
                      <a:r>
                        <a:rPr lang="lv-LV" sz="1600" dirty="0">
                          <a:latin typeface="Times New Roman" panose="02020603050405020304" pitchFamily="18" charset="0"/>
                          <a:cs typeface="Times New Roman" panose="02020603050405020304" pitchFamily="18" charset="0"/>
                        </a:rPr>
                        <a:t>7. </a:t>
                      </a:r>
                    </a:p>
                  </a:txBody>
                  <a:tcPr/>
                </a:tc>
                <a:tc>
                  <a:txBody>
                    <a:bodyPr/>
                    <a:lstStyle/>
                    <a:p>
                      <a:pPr algn="ctr"/>
                      <a:r>
                        <a:rPr lang="lv-LV" sz="1600" dirty="0">
                          <a:latin typeface="Times New Roman" panose="02020603050405020304" pitchFamily="18" charset="0"/>
                          <a:cs typeface="Times New Roman" panose="02020603050405020304" pitchFamily="18" charset="0"/>
                        </a:rPr>
                        <a:t>81.2</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algn="ct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vMerge="1">
                  <a:txBody>
                    <a:bodyPr/>
                    <a:lstStyle/>
                    <a:p>
                      <a:pPr algn="ctr"/>
                      <a:endParaRPr lang="lv-LV" sz="1800" dirty="0"/>
                    </a:p>
                  </a:txBody>
                  <a:tcPr/>
                </a:tc>
                <a:tc>
                  <a:txBody>
                    <a:bodyPr/>
                    <a:lstStyle/>
                    <a:p>
                      <a:r>
                        <a:rPr lang="lv-LV" sz="1600" dirty="0">
                          <a:latin typeface="Times New Roman" panose="02020603050405020304" pitchFamily="18" charset="0"/>
                          <a:cs typeface="Times New Roman" panose="02020603050405020304" pitchFamily="18" charset="0"/>
                        </a:rPr>
                        <a:t>2 (viens ar uzvedības </a:t>
                      </a:r>
                      <a:r>
                        <a:rPr lang="lv-LV" sz="1600" dirty="0" err="1">
                          <a:latin typeface="Times New Roman" panose="02020603050405020304" pitchFamily="18" charset="0"/>
                          <a:cs typeface="Times New Roman" panose="02020603050405020304" pitchFamily="18" charset="0"/>
                        </a:rPr>
                        <a:t>prob</a:t>
                      </a:r>
                      <a:r>
                        <a:rPr lang="lv-LV"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274294887"/>
                  </a:ext>
                </a:extLst>
              </a:tr>
              <a:tr h="370840">
                <a:tc>
                  <a:txBody>
                    <a:bodyPr/>
                    <a:lstStyle/>
                    <a:p>
                      <a:pPr algn="ctr"/>
                      <a:r>
                        <a:rPr lang="lv-LV" sz="1600" dirty="0">
                          <a:latin typeface="Times New Roman" panose="02020603050405020304" pitchFamily="18" charset="0"/>
                          <a:cs typeface="Times New Roman" panose="02020603050405020304" pitchFamily="18" charset="0"/>
                        </a:rPr>
                        <a:t>8. </a:t>
                      </a:r>
                    </a:p>
                  </a:txBody>
                  <a:tcPr/>
                </a:tc>
                <a:tc>
                  <a:txBody>
                    <a:bodyPr/>
                    <a:lstStyle/>
                    <a:p>
                      <a:pPr algn="ctr"/>
                      <a:r>
                        <a:rPr lang="lv-LV" sz="1600" dirty="0">
                          <a:latin typeface="Times New Roman" panose="02020603050405020304" pitchFamily="18" charset="0"/>
                          <a:cs typeface="Times New Roman" panose="02020603050405020304" pitchFamily="18" charset="0"/>
                        </a:rPr>
                        <a:t>81.9</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apvienotā garderobe</a:t>
                      </a:r>
                    </a:p>
                  </a:txBody>
                  <a:tcPr/>
                </a:tc>
                <a:tc>
                  <a:txBody>
                    <a:bodyPr/>
                    <a:lstStyle/>
                    <a:p>
                      <a:r>
                        <a:rPr lang="lv-LV" sz="1600" dirty="0">
                          <a:latin typeface="Times New Roman" panose="02020603050405020304" pitchFamily="18" charset="0"/>
                          <a:cs typeface="Times New Roman" panose="02020603050405020304" pitchFamily="18" charset="0"/>
                        </a:rPr>
                        <a:t>3 </a:t>
                      </a:r>
                      <a:r>
                        <a:rPr lang="lv-LV" sz="1600" dirty="0" err="1">
                          <a:latin typeface="Times New Roman" panose="02020603050405020304" pitchFamily="18" charset="0"/>
                          <a:cs typeface="Times New Roman" panose="02020603050405020304" pitchFamily="18" charset="0"/>
                        </a:rPr>
                        <a:t>ind</a:t>
                      </a:r>
                      <a:r>
                        <a:rPr lang="lv-LV" sz="1600" dirty="0">
                          <a:latin typeface="Times New Roman" panose="02020603050405020304" pitchFamily="18" charset="0"/>
                          <a:cs typeface="Times New Roman" panose="02020603050405020304" pitchFamily="18" charset="0"/>
                        </a:rPr>
                        <a:t>. p., 2 iekļauti stop 4-7</a:t>
                      </a:r>
                    </a:p>
                  </a:txBody>
                  <a:tcPr/>
                </a:tc>
                <a:extLst>
                  <a:ext uri="{0D108BD9-81ED-4DB2-BD59-A6C34878D82A}">
                    <a16:rowId xmlns:a16="http://schemas.microsoft.com/office/drawing/2014/main" val="2930639348"/>
                  </a:ext>
                </a:extLst>
              </a:tr>
              <a:tr h="370840">
                <a:tc>
                  <a:txBody>
                    <a:bodyPr/>
                    <a:lstStyle/>
                    <a:p>
                      <a:pPr algn="ctr"/>
                      <a:r>
                        <a:rPr lang="lv-LV" sz="1600" dirty="0">
                          <a:latin typeface="Times New Roman" panose="02020603050405020304" pitchFamily="18" charset="0"/>
                          <a:cs typeface="Times New Roman" panose="02020603050405020304" pitchFamily="18" charset="0"/>
                        </a:rPr>
                        <a:t>9. </a:t>
                      </a:r>
                    </a:p>
                  </a:txBody>
                  <a:tcPr/>
                </a:tc>
                <a:tc>
                  <a:txBody>
                    <a:bodyPr/>
                    <a:lstStyle/>
                    <a:p>
                      <a:pPr algn="ctr"/>
                      <a:r>
                        <a:rPr lang="lv-LV" sz="1600" dirty="0">
                          <a:latin typeface="Times New Roman" panose="02020603050405020304" pitchFamily="18" charset="0"/>
                          <a:cs typeface="Times New Roman" panose="02020603050405020304" pitchFamily="18" charset="0"/>
                        </a:rPr>
                        <a:t>80.8</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1800" dirty="0"/>
                    </a:p>
                  </a:txBody>
                  <a:tcPr/>
                </a:tc>
                <a:tc>
                  <a:txBody>
                    <a:bodyPr/>
                    <a:lstStyle/>
                    <a:p>
                      <a:r>
                        <a:rPr lang="lv-LV" sz="1600" dirty="0">
                          <a:latin typeface="Times New Roman" panose="02020603050405020304" pitchFamily="18" charset="0"/>
                          <a:cs typeface="Times New Roman" panose="02020603050405020304" pitchFamily="18" charset="0"/>
                        </a:rPr>
                        <a:t>3 </a:t>
                      </a:r>
                      <a:r>
                        <a:rPr lang="lv-LV" sz="1600" dirty="0" err="1">
                          <a:latin typeface="Times New Roman" panose="02020603050405020304" pitchFamily="18" charset="0"/>
                          <a:cs typeface="Times New Roman" panose="02020603050405020304" pitchFamily="18" charset="0"/>
                        </a:rPr>
                        <a:t>individ</a:t>
                      </a:r>
                      <a:r>
                        <a:rPr lang="lv-LV" sz="1600" dirty="0">
                          <a:latin typeface="Times New Roman" panose="02020603050405020304" pitchFamily="18" charset="0"/>
                          <a:cs typeface="Times New Roman" panose="02020603050405020304" pitchFamily="18" charset="0"/>
                        </a:rPr>
                        <a:t>. p. (1 </a:t>
                      </a:r>
                      <a:r>
                        <a:rPr lang="lv-LV" sz="1600" dirty="0" err="1">
                          <a:latin typeface="Times New Roman" panose="02020603050405020304" pitchFamily="18" charset="0"/>
                          <a:cs typeface="Times New Roman" panose="02020603050405020304" pitchFamily="18" charset="0"/>
                        </a:rPr>
                        <a:t>autisms</a:t>
                      </a:r>
                      <a:r>
                        <a:rPr lang="lv-LV" sz="1600" dirty="0">
                          <a:latin typeface="Times New Roman" panose="02020603050405020304" pitchFamily="18" charset="0"/>
                          <a:cs typeface="Times New Roman" panose="02020603050405020304" pitchFamily="18" charset="0"/>
                        </a:rPr>
                        <a:t>, 56 </a:t>
                      </a:r>
                      <a:r>
                        <a:rPr lang="lv-LV" sz="1600" dirty="0" err="1">
                          <a:latin typeface="Times New Roman" panose="02020603050405020304" pitchFamily="18" charset="0"/>
                          <a:cs typeface="Times New Roman" panose="02020603050405020304" pitchFamily="18" charset="0"/>
                        </a:rPr>
                        <a:t>pr</a:t>
                      </a:r>
                      <a:r>
                        <a:rPr lang="lv-LV"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4123092776"/>
                  </a:ext>
                </a:extLst>
              </a:tr>
              <a:tr h="370840">
                <a:tc>
                  <a:txBody>
                    <a:bodyPr/>
                    <a:lstStyle/>
                    <a:p>
                      <a:pPr algn="ctr"/>
                      <a:r>
                        <a:rPr lang="lv-LV" sz="1600" dirty="0">
                          <a:latin typeface="Times New Roman" panose="02020603050405020304" pitchFamily="18" charset="0"/>
                          <a:cs typeface="Times New Roman" panose="02020603050405020304" pitchFamily="18" charset="0"/>
                        </a:rPr>
                        <a:t>10.</a:t>
                      </a:r>
                    </a:p>
                  </a:txBody>
                  <a:tcPr/>
                </a:tc>
                <a:tc>
                  <a:txBody>
                    <a:bodyPr/>
                    <a:lstStyle/>
                    <a:p>
                      <a:pPr algn="ctr"/>
                      <a:r>
                        <a:rPr lang="lv-LV" sz="1600" dirty="0">
                          <a:latin typeface="Times New Roman" panose="02020603050405020304" pitchFamily="18" charset="0"/>
                          <a:cs typeface="Times New Roman" panose="02020603050405020304" pitchFamily="18" charset="0"/>
                        </a:rPr>
                        <a:t>80.8</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apvienotā garderobe</a:t>
                      </a:r>
                    </a:p>
                  </a:txBody>
                  <a:tcPr/>
                </a:tc>
                <a:tc>
                  <a:txBody>
                    <a:bodyPr/>
                    <a:lstStyle/>
                    <a:p>
                      <a:r>
                        <a:rPr lang="lv-LV" sz="1600" dirty="0">
                          <a:latin typeface="Times New Roman" panose="02020603050405020304" pitchFamily="18" charset="0"/>
                          <a:cs typeface="Times New Roman" panose="02020603050405020304" pitchFamily="18" charset="0"/>
                        </a:rPr>
                        <a:t>3 </a:t>
                      </a:r>
                      <a:r>
                        <a:rPr lang="lv-LV" sz="1600" dirty="0" err="1">
                          <a:latin typeface="Times New Roman" panose="02020603050405020304" pitchFamily="18" charset="0"/>
                          <a:cs typeface="Times New Roman" panose="02020603050405020304" pitchFamily="18" charset="0"/>
                        </a:rPr>
                        <a:t>individ.p</a:t>
                      </a:r>
                      <a:r>
                        <a:rPr lang="lv-LV" sz="1600" dirty="0">
                          <a:latin typeface="Times New Roman" panose="02020603050405020304" pitchFamily="18" charset="0"/>
                          <a:cs typeface="Times New Roman" panose="02020603050405020304" pitchFamily="18" charset="0"/>
                        </a:rPr>
                        <a:t>., 1 uz </a:t>
                      </a:r>
                      <a:r>
                        <a:rPr lang="lv-LV" sz="1600" dirty="0" err="1">
                          <a:latin typeface="Times New Roman" panose="02020603050405020304" pitchFamily="18" charset="0"/>
                          <a:cs typeface="Times New Roman" panose="02020603050405020304" pitchFamily="18" charset="0"/>
                        </a:rPr>
                        <a:t>izp</a:t>
                      </a:r>
                      <a:r>
                        <a:rPr lang="lv-LV"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108141856"/>
                  </a:ext>
                </a:extLst>
              </a:tr>
              <a:tr h="370840">
                <a:tc>
                  <a:txBody>
                    <a:bodyPr/>
                    <a:lstStyle/>
                    <a:p>
                      <a:pPr algn="ctr"/>
                      <a:r>
                        <a:rPr lang="lv-LV" sz="1600" dirty="0">
                          <a:latin typeface="Times New Roman" panose="02020603050405020304" pitchFamily="18" charset="0"/>
                          <a:cs typeface="Times New Roman" panose="02020603050405020304" pitchFamily="18" charset="0"/>
                        </a:rPr>
                        <a:t>11. </a:t>
                      </a:r>
                    </a:p>
                  </a:txBody>
                  <a:tcPr/>
                </a:tc>
                <a:tc>
                  <a:txBody>
                    <a:bodyPr/>
                    <a:lstStyle/>
                    <a:p>
                      <a:pPr algn="ctr"/>
                      <a:r>
                        <a:rPr lang="lv-LV" sz="1600" dirty="0">
                          <a:latin typeface="Times New Roman" panose="02020603050405020304" pitchFamily="18" charset="0"/>
                          <a:cs typeface="Times New Roman" panose="02020603050405020304" pitchFamily="18" charset="0"/>
                        </a:rPr>
                        <a:t>80.9</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1800" dirty="0"/>
                    </a:p>
                  </a:txBody>
                  <a:tcPr/>
                </a:tc>
                <a:tc>
                  <a:txBody>
                    <a:bodyPr/>
                    <a:lstStyle/>
                    <a:p>
                      <a:r>
                        <a:rPr lang="lv-LV" sz="1600" dirty="0">
                          <a:latin typeface="Times New Roman" panose="02020603050405020304" pitchFamily="18" charset="0"/>
                          <a:cs typeface="Times New Roman" panose="02020603050405020304" pitchFamily="18" charset="0"/>
                        </a:rPr>
                        <a:t>1 </a:t>
                      </a:r>
                      <a:r>
                        <a:rPr lang="lv-LV" sz="1600" dirty="0" err="1">
                          <a:latin typeface="Times New Roman" panose="02020603050405020304" pitchFamily="18" charset="0"/>
                          <a:cs typeface="Times New Roman" panose="02020603050405020304" pitchFamily="18" charset="0"/>
                        </a:rPr>
                        <a:t>individ</a:t>
                      </a:r>
                      <a:r>
                        <a:rPr lang="lv-LV" sz="1600" dirty="0">
                          <a:latin typeface="Times New Roman" panose="02020603050405020304" pitchFamily="18" charset="0"/>
                          <a:cs typeface="Times New Roman" panose="02020603050405020304" pitchFamily="18" charset="0"/>
                        </a:rPr>
                        <a:t>. P (56 </a:t>
                      </a:r>
                      <a:r>
                        <a:rPr lang="lv-LV" sz="1600" dirty="0" err="1">
                          <a:latin typeface="Times New Roman" panose="02020603050405020304" pitchFamily="18" charset="0"/>
                          <a:cs typeface="Times New Roman" panose="02020603050405020304" pitchFamily="18" charset="0"/>
                        </a:rPr>
                        <a:t>pr</a:t>
                      </a:r>
                      <a:r>
                        <a:rPr lang="lv-LV"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717074819"/>
                  </a:ext>
                </a:extLst>
              </a:tr>
              <a:tr h="370840">
                <a:tc>
                  <a:txBody>
                    <a:bodyPr/>
                    <a:lstStyle/>
                    <a:p>
                      <a:pPr algn="ctr"/>
                      <a:r>
                        <a:rPr lang="lv-LV" sz="1600" dirty="0">
                          <a:latin typeface="Times New Roman" panose="02020603050405020304" pitchFamily="18" charset="0"/>
                          <a:cs typeface="Times New Roman" panose="02020603050405020304" pitchFamily="18" charset="0"/>
                        </a:rPr>
                        <a:t>12. </a:t>
                      </a:r>
                    </a:p>
                  </a:txBody>
                  <a:tcPr/>
                </a:tc>
                <a:tc>
                  <a:txBody>
                    <a:bodyPr/>
                    <a:lstStyle/>
                    <a:p>
                      <a:pPr algn="ctr"/>
                      <a:r>
                        <a:rPr lang="lv-LV" sz="1600" dirty="0">
                          <a:latin typeface="Times New Roman" panose="02020603050405020304" pitchFamily="18" charset="0"/>
                          <a:cs typeface="Times New Roman" panose="02020603050405020304" pitchFamily="18" charset="0"/>
                        </a:rPr>
                        <a:t>81.8</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apvienotā garderobe</a:t>
                      </a:r>
                    </a:p>
                  </a:txBody>
                  <a:tcPr/>
                </a:tc>
                <a:tc>
                  <a:txBody>
                    <a:bodyPr/>
                    <a:lstStyle/>
                    <a:p>
                      <a:endParaRPr lang="lv-LV"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5235700"/>
                  </a:ext>
                </a:extLst>
              </a:tr>
              <a:tr h="370840">
                <a:tc>
                  <a:txBody>
                    <a:bodyPr/>
                    <a:lstStyle/>
                    <a:p>
                      <a:pPr algn="ctr"/>
                      <a:r>
                        <a:rPr lang="lv-LV" sz="1600" dirty="0">
                          <a:latin typeface="Times New Roman" panose="02020603050405020304" pitchFamily="18" charset="0"/>
                          <a:cs typeface="Times New Roman" panose="02020603050405020304" pitchFamily="18" charset="0"/>
                        </a:rPr>
                        <a:t>13.</a:t>
                      </a:r>
                    </a:p>
                  </a:txBody>
                  <a:tcPr/>
                </a:tc>
                <a:tc>
                  <a:txBody>
                    <a:bodyPr/>
                    <a:lstStyle/>
                    <a:p>
                      <a:pPr algn="ctr"/>
                      <a:r>
                        <a:rPr lang="lv-LV" sz="1600" dirty="0">
                          <a:latin typeface="Times New Roman" panose="02020603050405020304" pitchFamily="18" charset="0"/>
                          <a:cs typeface="Times New Roman" panose="02020603050405020304" pitchFamily="18" charset="0"/>
                        </a:rPr>
                        <a:t>80.9</a:t>
                      </a:r>
                    </a:p>
                  </a:txBody>
                  <a:tcPr/>
                </a:tc>
                <a:tc>
                  <a:txBody>
                    <a:bodyPr/>
                    <a:lstStyle/>
                    <a:p>
                      <a:pPr algn="ctr"/>
                      <a:r>
                        <a:rPr lang="lv-LV" sz="1600" dirty="0">
                          <a:latin typeface="Times New Roman" panose="02020603050405020304" pitchFamily="18" charset="0"/>
                          <a:cs typeface="Times New Roman" panose="02020603050405020304" pitchFamily="18" charset="0"/>
                        </a:rPr>
                        <a:t>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dirty="0">
                          <a:latin typeface="Times New Roman" panose="02020603050405020304" pitchFamily="18" charset="0"/>
                          <a:cs typeface="Times New Roman" panose="02020603050405020304" pitchFamily="18" charset="0"/>
                        </a:rPr>
                        <a:t>vecāki par 3 gadiem</a:t>
                      </a:r>
                    </a:p>
                  </a:txBody>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1800" dirty="0"/>
                    </a:p>
                  </a:txBody>
                  <a:tcPr/>
                </a:tc>
                <a:tc>
                  <a:txBody>
                    <a:bodyPr/>
                    <a:lstStyle/>
                    <a:p>
                      <a:r>
                        <a:rPr lang="lv-LV" sz="1600" dirty="0">
                          <a:latin typeface="Times New Roman" panose="02020603050405020304" pitchFamily="18" charset="0"/>
                          <a:cs typeface="Times New Roman" panose="02020603050405020304" pitchFamily="18" charset="0"/>
                        </a:rPr>
                        <a:t>1 </a:t>
                      </a:r>
                      <a:r>
                        <a:rPr lang="lv-LV" sz="1600" dirty="0" err="1">
                          <a:latin typeface="Times New Roman" panose="02020603050405020304" pitchFamily="18" charset="0"/>
                          <a:cs typeface="Times New Roman" panose="02020603050405020304" pitchFamily="18" charset="0"/>
                        </a:rPr>
                        <a:t>individ.p</a:t>
                      </a:r>
                      <a:r>
                        <a:rPr lang="lv-LV" sz="16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620517493"/>
                  </a:ext>
                </a:extLst>
              </a:tr>
            </a:tbl>
          </a:graphicData>
        </a:graphic>
      </p:graphicFrame>
    </p:spTree>
    <p:extLst>
      <p:ext uri="{BB962C8B-B14F-4D97-AF65-F5344CB8AC3E}">
        <p14:creationId xmlns:p14="http://schemas.microsoft.com/office/powerpoint/2010/main" val="1167634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atura vietturis 4" descr="Attēls, kurā ir diagramma, plāns, rasējums, shemātisks&#10;&#10;Apraksts ģenerēts automātiski">
            <a:extLst>
              <a:ext uri="{FF2B5EF4-FFF2-40B4-BE49-F238E27FC236}">
                <a16:creationId xmlns:a16="http://schemas.microsoft.com/office/drawing/2014/main" id="{891908D2-FA1C-2D55-3A47-A31E1036A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9148" y="643467"/>
            <a:ext cx="8913704" cy="5571065"/>
          </a:xfrm>
          <a:prstGeom prst="rect">
            <a:avLst/>
          </a:prstGeom>
          <a:ln>
            <a:noFill/>
          </a:ln>
        </p:spPr>
      </p:pic>
      <p:sp>
        <p:nvSpPr>
          <p:cNvPr id="2" name="TextBox 1">
            <a:extLst>
              <a:ext uri="{FF2B5EF4-FFF2-40B4-BE49-F238E27FC236}">
                <a16:creationId xmlns:a16="http://schemas.microsoft.com/office/drawing/2014/main" id="{43690E79-FB8C-14DE-B4E8-18BC7D82B3BA}"/>
              </a:ext>
            </a:extLst>
          </p:cNvPr>
          <p:cNvSpPr txBox="1"/>
          <p:nvPr/>
        </p:nvSpPr>
        <p:spPr>
          <a:xfrm>
            <a:off x="569343" y="207034"/>
            <a:ext cx="3364302" cy="369332"/>
          </a:xfrm>
          <a:prstGeom prst="rect">
            <a:avLst/>
          </a:prstGeom>
          <a:noFill/>
        </p:spPr>
        <p:txBody>
          <a:bodyPr wrap="square" rtlCol="0">
            <a:spAutoFit/>
          </a:bodyPr>
          <a:lstStyle/>
          <a:p>
            <a:r>
              <a:rPr lang="lv-LV" dirty="0"/>
              <a:t>1. Veida grupas jaunajā korpusā</a:t>
            </a:r>
          </a:p>
        </p:txBody>
      </p:sp>
    </p:spTree>
    <p:extLst>
      <p:ext uri="{BB962C8B-B14F-4D97-AF65-F5344CB8AC3E}">
        <p14:creationId xmlns:p14="http://schemas.microsoft.com/office/powerpoint/2010/main" val="703110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0AB70-CD55-42EE-8D0F-4B4BA365BE4A}"/>
              </a:ext>
            </a:extLst>
          </p:cNvPr>
          <p:cNvPicPr>
            <a:picLocks noChangeAspect="1"/>
          </p:cNvPicPr>
          <p:nvPr/>
        </p:nvPicPr>
        <p:blipFill>
          <a:blip r:embed="rId2"/>
          <a:stretch>
            <a:fillRect/>
          </a:stretch>
        </p:blipFill>
        <p:spPr>
          <a:xfrm>
            <a:off x="962164" y="1064818"/>
            <a:ext cx="6249052" cy="4686789"/>
          </a:xfrm>
          <a:prstGeom prst="rect">
            <a:avLst/>
          </a:prstGeom>
        </p:spPr>
      </p:pic>
      <p:pic>
        <p:nvPicPr>
          <p:cNvPr id="3" name="Picture 2">
            <a:extLst>
              <a:ext uri="{FF2B5EF4-FFF2-40B4-BE49-F238E27FC236}">
                <a16:creationId xmlns:a16="http://schemas.microsoft.com/office/drawing/2014/main" id="{F8CA6EAB-ACAC-4FA1-8C6E-1BC235596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496" y="809626"/>
            <a:ext cx="3850481" cy="5133974"/>
          </a:xfrm>
          <a:prstGeom prst="rect">
            <a:avLst/>
          </a:prstGeom>
        </p:spPr>
      </p:pic>
    </p:spTree>
    <p:extLst>
      <p:ext uri="{BB962C8B-B14F-4D97-AF65-F5344CB8AC3E}">
        <p14:creationId xmlns:p14="http://schemas.microsoft.com/office/powerpoint/2010/main" val="425075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69BCF-98B3-4D67-9D32-6DC9DC591EC6}"/>
              </a:ext>
            </a:extLst>
          </p:cNvPr>
          <p:cNvPicPr>
            <a:picLocks noChangeAspect="1"/>
          </p:cNvPicPr>
          <p:nvPr/>
        </p:nvPicPr>
        <p:blipFill rotWithShape="1">
          <a:blip r:embed="rId2">
            <a:extLst>
              <a:ext uri="{28A0092B-C50C-407E-A947-70E740481C1C}">
                <a14:useLocalDpi xmlns:a14="http://schemas.microsoft.com/office/drawing/2010/main" val="0"/>
              </a:ext>
            </a:extLst>
          </a:blip>
          <a:srcRect b="15359"/>
          <a:stretch/>
        </p:blipFill>
        <p:spPr>
          <a:xfrm>
            <a:off x="2830419" y="770965"/>
            <a:ext cx="5328596" cy="5410850"/>
          </a:xfrm>
          <a:prstGeom prst="rect">
            <a:avLst/>
          </a:prstGeom>
        </p:spPr>
      </p:pic>
      <p:sp>
        <p:nvSpPr>
          <p:cNvPr id="2" name="TextBox 1">
            <a:extLst>
              <a:ext uri="{FF2B5EF4-FFF2-40B4-BE49-F238E27FC236}">
                <a16:creationId xmlns:a16="http://schemas.microsoft.com/office/drawing/2014/main" id="{630B3692-887D-D092-D07E-A865D2EF7A37}"/>
              </a:ext>
            </a:extLst>
          </p:cNvPr>
          <p:cNvSpPr txBox="1"/>
          <p:nvPr/>
        </p:nvSpPr>
        <p:spPr>
          <a:xfrm>
            <a:off x="569343" y="207034"/>
            <a:ext cx="3364302" cy="369332"/>
          </a:xfrm>
          <a:prstGeom prst="rect">
            <a:avLst/>
          </a:prstGeom>
          <a:noFill/>
        </p:spPr>
        <p:txBody>
          <a:bodyPr wrap="square" rtlCol="0">
            <a:spAutoFit/>
          </a:bodyPr>
          <a:lstStyle/>
          <a:p>
            <a:r>
              <a:rPr lang="lv-LV" dirty="0"/>
              <a:t>2. Veida grupas jaunajā korpusā</a:t>
            </a:r>
          </a:p>
        </p:txBody>
      </p:sp>
    </p:spTree>
    <p:extLst>
      <p:ext uri="{BB962C8B-B14F-4D97-AF65-F5344CB8AC3E}">
        <p14:creationId xmlns:p14="http://schemas.microsoft.com/office/powerpoint/2010/main" val="3093695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77023-C82F-40EB-8FB3-160115F8146A}"/>
              </a:ext>
            </a:extLst>
          </p:cNvPr>
          <p:cNvPicPr>
            <a:picLocks noChangeAspect="1"/>
          </p:cNvPicPr>
          <p:nvPr/>
        </p:nvPicPr>
        <p:blipFill rotWithShape="1">
          <a:blip r:embed="rId2">
            <a:extLst>
              <a:ext uri="{28A0092B-C50C-407E-A947-70E740481C1C}">
                <a14:useLocalDpi xmlns:a14="http://schemas.microsoft.com/office/drawing/2010/main" val="0"/>
              </a:ext>
            </a:extLst>
          </a:blip>
          <a:srcRect l="8035" r="17942" b="-2"/>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1ECD0A13-D0BF-424C-99C0-AF2E6C1D208D}"/>
              </a:ext>
            </a:extLst>
          </p:cNvPr>
          <p:cNvPicPr>
            <a:picLocks noChangeAspect="1"/>
          </p:cNvPicPr>
          <p:nvPr/>
        </p:nvPicPr>
        <p:blipFill rotWithShape="1">
          <a:blip r:embed="rId3">
            <a:extLst>
              <a:ext uri="{28A0092B-C50C-407E-A947-70E740481C1C}">
                <a14:useLocalDpi xmlns:a14="http://schemas.microsoft.com/office/drawing/2010/main" val="0"/>
              </a:ext>
            </a:extLst>
          </a:blip>
          <a:srcRect t="12181" r="-2" b="11909"/>
          <a:stretch/>
        </p:blipFill>
        <p:spPr>
          <a:xfrm>
            <a:off x="6195375" y="557189"/>
            <a:ext cx="5674893" cy="5743618"/>
          </a:xfrm>
          <a:prstGeom prst="rect">
            <a:avLst/>
          </a:prstGeom>
        </p:spPr>
      </p:pic>
    </p:spTree>
    <p:extLst>
      <p:ext uri="{BB962C8B-B14F-4D97-AF65-F5344CB8AC3E}">
        <p14:creationId xmlns:p14="http://schemas.microsoft.com/office/powerpoint/2010/main" val="355788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198DE69-259B-4B1B-AC6C-9EA664E43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4210" y="288485"/>
            <a:ext cx="4769470" cy="6027865"/>
          </a:xfrm>
          <a:prstGeom prst="rect">
            <a:avLst/>
          </a:prstGeom>
        </p:spPr>
      </p:pic>
      <p:sp>
        <p:nvSpPr>
          <p:cNvPr id="2" name="TextBox 1">
            <a:extLst>
              <a:ext uri="{FF2B5EF4-FFF2-40B4-BE49-F238E27FC236}">
                <a16:creationId xmlns:a16="http://schemas.microsoft.com/office/drawing/2014/main" id="{E4F5FF52-5264-7B99-1471-E03250F07060}"/>
              </a:ext>
            </a:extLst>
          </p:cNvPr>
          <p:cNvSpPr txBox="1"/>
          <p:nvPr/>
        </p:nvSpPr>
        <p:spPr>
          <a:xfrm>
            <a:off x="569343" y="207034"/>
            <a:ext cx="3364302" cy="369332"/>
          </a:xfrm>
          <a:prstGeom prst="rect">
            <a:avLst/>
          </a:prstGeom>
          <a:noFill/>
        </p:spPr>
        <p:txBody>
          <a:bodyPr wrap="square" rtlCol="0">
            <a:spAutoFit/>
          </a:bodyPr>
          <a:lstStyle/>
          <a:p>
            <a:r>
              <a:rPr lang="lv-LV" dirty="0"/>
              <a:t>3. Veida grupas jaunajā korpusā</a:t>
            </a:r>
          </a:p>
        </p:txBody>
      </p:sp>
    </p:spTree>
    <p:extLst>
      <p:ext uri="{BB962C8B-B14F-4D97-AF65-F5344CB8AC3E}">
        <p14:creationId xmlns:p14="http://schemas.microsoft.com/office/powerpoint/2010/main" val="1926743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5D1FB6-1BF7-410D-8465-2CED4AA24A8D}"/>
              </a:ext>
            </a:extLst>
          </p:cNvPr>
          <p:cNvPicPr>
            <a:picLocks noChangeAspect="1"/>
          </p:cNvPicPr>
          <p:nvPr/>
        </p:nvPicPr>
        <p:blipFill rotWithShape="1">
          <a:blip r:embed="rId2">
            <a:extLst>
              <a:ext uri="{28A0092B-C50C-407E-A947-70E740481C1C}">
                <a14:useLocalDpi xmlns:a14="http://schemas.microsoft.com/office/drawing/2010/main" val="0"/>
              </a:ext>
            </a:extLst>
          </a:blip>
          <a:srcRect l="5420" r="39064" b="-1"/>
          <a:stretch/>
        </p:blipFill>
        <p:spPr>
          <a:xfrm>
            <a:off x="321731" y="557189"/>
            <a:ext cx="5668684" cy="5743618"/>
          </a:xfrm>
          <a:prstGeom prst="rect">
            <a:avLst/>
          </a:prstGeom>
        </p:spPr>
      </p:pic>
      <p:pic>
        <p:nvPicPr>
          <p:cNvPr id="3" name="Picture 2">
            <a:extLst>
              <a:ext uri="{FF2B5EF4-FFF2-40B4-BE49-F238E27FC236}">
                <a16:creationId xmlns:a16="http://schemas.microsoft.com/office/drawing/2014/main" id="{32684A62-C814-48ED-8BCA-BF47A94E1B7E}"/>
              </a:ext>
            </a:extLst>
          </p:cNvPr>
          <p:cNvPicPr>
            <a:picLocks noChangeAspect="1"/>
          </p:cNvPicPr>
          <p:nvPr/>
        </p:nvPicPr>
        <p:blipFill rotWithShape="1">
          <a:blip r:embed="rId3">
            <a:extLst>
              <a:ext uri="{28A0092B-C50C-407E-A947-70E740481C1C}">
                <a14:useLocalDpi xmlns:a14="http://schemas.microsoft.com/office/drawing/2010/main" val="0"/>
              </a:ext>
            </a:extLst>
          </a:blip>
          <a:srcRect l="12009" r="32414" b="-1"/>
          <a:stretch/>
        </p:blipFill>
        <p:spPr>
          <a:xfrm>
            <a:off x="6195375" y="557189"/>
            <a:ext cx="5674893" cy="5743618"/>
          </a:xfrm>
          <a:prstGeom prst="rect">
            <a:avLst/>
          </a:prstGeom>
        </p:spPr>
      </p:pic>
    </p:spTree>
    <p:extLst>
      <p:ext uri="{BB962C8B-B14F-4D97-AF65-F5344CB8AC3E}">
        <p14:creationId xmlns:p14="http://schemas.microsoft.com/office/powerpoint/2010/main" val="3692630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575A-CC67-4D15-B4F4-6B355C4A697F}"/>
              </a:ext>
            </a:extLst>
          </p:cNvPr>
          <p:cNvSpPr>
            <a:spLocks noGrp="1"/>
          </p:cNvSpPr>
          <p:nvPr>
            <p:ph type="title"/>
          </p:nvPr>
        </p:nvSpPr>
        <p:spPr>
          <a:xfrm>
            <a:off x="838200" y="365125"/>
            <a:ext cx="10515600" cy="1082675"/>
          </a:xfrm>
        </p:spPr>
        <p:txBody>
          <a:bodyPr>
            <a:normAutofit/>
          </a:bodyPr>
          <a:lstStyle/>
          <a:p>
            <a:r>
              <a:rPr lang="lv-LV" sz="3600" b="1" dirty="0">
                <a:latin typeface="Times New Roman" panose="02020603050405020304" pitchFamily="18" charset="0"/>
                <a:cs typeface="Times New Roman" panose="02020603050405020304" pitchFamily="18" charset="0"/>
              </a:rPr>
              <a:t>Kas būtu jāņem vērā, plānojot bērnu skaita palielināšanu grupās:</a:t>
            </a:r>
          </a:p>
        </p:txBody>
      </p:sp>
      <p:sp>
        <p:nvSpPr>
          <p:cNvPr id="3" name="Content Placeholder 2">
            <a:extLst>
              <a:ext uri="{FF2B5EF4-FFF2-40B4-BE49-F238E27FC236}">
                <a16:creationId xmlns:a16="http://schemas.microsoft.com/office/drawing/2014/main" id="{5C442286-A7D7-453C-8F5A-AFFD79ECD1AC}"/>
              </a:ext>
            </a:extLst>
          </p:cNvPr>
          <p:cNvSpPr>
            <a:spLocks noGrp="1"/>
          </p:cNvSpPr>
          <p:nvPr>
            <p:ph idx="1"/>
          </p:nvPr>
        </p:nvSpPr>
        <p:spPr>
          <a:xfrm>
            <a:off x="838200" y="1608667"/>
            <a:ext cx="10515600" cy="4568296"/>
          </a:xfrm>
        </p:spPr>
        <p:txBody>
          <a:bodyPr>
            <a:normAutofit/>
          </a:bodyPr>
          <a:lstStyle/>
          <a:p>
            <a:r>
              <a:rPr lang="lv-LV" dirty="0">
                <a:latin typeface="Times New Roman" panose="02020603050405020304" pitchFamily="18" charset="0"/>
                <a:cs typeface="Times New Roman" panose="02020603050405020304" pitchFamily="18" charset="0"/>
              </a:rPr>
              <a:t>šobrīd iestādē ir 2 speciālās izglītības programmas izglītojamie; </a:t>
            </a:r>
          </a:p>
          <a:p>
            <a:r>
              <a:rPr lang="lv-LV" dirty="0">
                <a:latin typeface="Times New Roman" panose="02020603050405020304" pitchFamily="18" charset="0"/>
                <a:cs typeface="Times New Roman" panose="02020603050405020304" pitchFamily="18" charset="0"/>
              </a:rPr>
              <a:t>10 izglītojamajiem ir individuālie izglītības plāni, 4 izglītojamie ir procesā uz individuālajiem plāniem;</a:t>
            </a:r>
          </a:p>
          <a:p>
            <a:r>
              <a:rPr lang="lv-LV" dirty="0">
                <a:latin typeface="Times New Roman" panose="02020603050405020304" pitchFamily="18" charset="0"/>
                <a:cs typeface="Times New Roman" panose="02020603050405020304" pitchFamily="18" charset="0"/>
              </a:rPr>
              <a:t>būs nepieciešami papildus līdzekļi, kas nav ieplānoti šī gada budžetā, grupu un ģērbtuvju pielāgošanai;</a:t>
            </a:r>
          </a:p>
          <a:p>
            <a:r>
              <a:rPr lang="lv-LV" dirty="0">
                <a:latin typeface="Times New Roman" panose="02020603050405020304" pitchFamily="18" charset="0"/>
                <a:cs typeface="Times New Roman" panose="02020603050405020304" pitchFamily="18" charset="0"/>
              </a:rPr>
              <a:t>pusi no šī mācību gada strādājām ar divām skolotāju vakancēm, kas ir papildus slogs strādājošajiem darbiniekiem, un izglītojamo skaita pieaugums šo slogu palielinās.</a:t>
            </a: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56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791E-7F7B-5EAA-9940-3073E5E47494}"/>
              </a:ext>
            </a:extLst>
          </p:cNvPr>
          <p:cNvSpPr>
            <a:spLocks noGrp="1"/>
          </p:cNvSpPr>
          <p:nvPr>
            <p:ph type="title"/>
          </p:nvPr>
        </p:nvSpPr>
        <p:spPr/>
        <p:txBody>
          <a:bodyPr/>
          <a:lstStyle/>
          <a:p>
            <a:pPr algn="ctr"/>
            <a:r>
              <a:rPr lang="lv-LV" dirty="0">
                <a:latin typeface="Times New Roman" panose="02020603050405020304" pitchFamily="18" charset="0"/>
                <a:cs typeface="Times New Roman" panose="02020603050405020304" pitchFamily="18" charset="0"/>
              </a:rPr>
              <a:t>20.12.2023. Finanšu komisijas uzdevums</a:t>
            </a:r>
          </a:p>
        </p:txBody>
      </p:sp>
      <p:sp>
        <p:nvSpPr>
          <p:cNvPr id="3" name="Content Placeholder 2">
            <a:extLst>
              <a:ext uri="{FF2B5EF4-FFF2-40B4-BE49-F238E27FC236}">
                <a16:creationId xmlns:a16="http://schemas.microsoft.com/office/drawing/2014/main" id="{08EB0C3C-8965-F848-34DF-C6032AE0FDDD}"/>
              </a:ext>
            </a:extLst>
          </p:cNvPr>
          <p:cNvSpPr>
            <a:spLocks noGrp="1"/>
          </p:cNvSpPr>
          <p:nvPr>
            <p:ph idx="1"/>
          </p:nvPr>
        </p:nvSpPr>
        <p:spPr/>
        <p:txBody>
          <a:bodyPr/>
          <a:lstStyle/>
          <a:p>
            <a:pPr algn="just"/>
            <a:r>
              <a:rPr lang="lv-LV" dirty="0">
                <a:latin typeface="Times New Roman" panose="02020603050405020304" pitchFamily="18" charset="0"/>
                <a:cs typeface="Times New Roman" panose="02020603050405020304" pitchFamily="18" charset="0"/>
              </a:rPr>
              <a:t>Uzdot pašvaldības Centrālās pārvaldes Izglītības un jaunatnes nodaļas vadītājai L. </a:t>
            </a:r>
            <a:r>
              <a:rPr lang="lv-LV" dirty="0" err="1">
                <a:latin typeface="Times New Roman" panose="02020603050405020304" pitchFamily="18" charset="0"/>
                <a:cs typeface="Times New Roman" panose="02020603050405020304" pitchFamily="18" charset="0"/>
              </a:rPr>
              <a:t>Anspokai</a:t>
            </a:r>
            <a:r>
              <a:rPr lang="lv-LV" dirty="0">
                <a:latin typeface="Times New Roman" panose="02020603050405020304" pitchFamily="18" charset="0"/>
                <a:cs typeface="Times New Roman" panose="02020603050405020304" pitchFamily="18" charset="0"/>
              </a:rPr>
              <a:t> izvērtēt iespējas par pirmsskolas grupas izveidi pirmsskolas izglītības iestādes “Piejūra” telpās uz noteiktu laiku.</a:t>
            </a:r>
          </a:p>
        </p:txBody>
      </p:sp>
    </p:spTree>
    <p:extLst>
      <p:ext uri="{BB962C8B-B14F-4D97-AF65-F5344CB8AC3E}">
        <p14:creationId xmlns:p14="http://schemas.microsoft.com/office/powerpoint/2010/main" val="1019936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272E-1FE4-47FD-5D74-BE3339C65F2B}"/>
              </a:ext>
            </a:extLst>
          </p:cNvPr>
          <p:cNvSpPr>
            <a:spLocks noGrp="1"/>
          </p:cNvSpPr>
          <p:nvPr>
            <p:ph type="title"/>
          </p:nvPr>
        </p:nvSpPr>
        <p:spPr/>
        <p:txBody>
          <a:bodyPr/>
          <a:lstStyle/>
          <a:p>
            <a:r>
              <a:rPr lang="lv-LV" sz="4400" dirty="0">
                <a:effectLst/>
                <a:latin typeface="Times New Roman" panose="02020603050405020304" pitchFamily="18" charset="0"/>
                <a:ea typeface="Times New Roman" panose="02020603050405020304" pitchFamily="18" charset="0"/>
                <a:cs typeface="Times New Roman" panose="02020603050405020304" pitchFamily="18" charset="0"/>
              </a:rPr>
              <a:t>2022. gada 22. jūnijā </a:t>
            </a:r>
            <a:r>
              <a:rPr lang="lv-LV" sz="4400" dirty="0" err="1">
                <a:effectLst/>
                <a:latin typeface="Times New Roman" panose="02020603050405020304" pitchFamily="18" charset="0"/>
                <a:ea typeface="Times New Roman" panose="02020603050405020304" pitchFamily="18" charset="0"/>
                <a:cs typeface="Times New Roman" panose="02020603050405020304" pitchFamily="18" charset="0"/>
              </a:rPr>
              <a:t>p</a:t>
            </a:r>
            <a:r>
              <a:rPr lang="lv-LV" dirty="0" err="1">
                <a:latin typeface="Times New Roman" panose="02020603050405020304" pitchFamily="18" charset="0"/>
                <a:cs typeface="Times New Roman" panose="02020603050405020304" pitchFamily="18" charset="0"/>
              </a:rPr>
              <a:t>rotokollēmums</a:t>
            </a:r>
            <a:r>
              <a:rPr lang="lv-LV" dirty="0">
                <a:latin typeface="Times New Roman" panose="02020603050405020304" pitchFamily="18" charset="0"/>
                <a:cs typeface="Times New Roman" panose="02020603050405020304" pitchFamily="18" charset="0"/>
              </a:rPr>
              <a:t> Nr. 18</a:t>
            </a:r>
            <a:r>
              <a:rPr lang="lv-LV"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v-LV"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1CBC27D-F366-07B5-A764-058EF3B8FC9E}"/>
              </a:ext>
            </a:extLst>
          </p:cNvPr>
          <p:cNvSpPr>
            <a:spLocks noGrp="1"/>
          </p:cNvSpPr>
          <p:nvPr>
            <p:ph idx="1"/>
          </p:nvPr>
        </p:nvSpPr>
        <p:spPr/>
        <p:txBody>
          <a:bodyPr/>
          <a:lstStyle/>
          <a:p>
            <a:pPr marL="0" indent="0" algn="just">
              <a:spcAft>
                <a:spcPts val="600"/>
              </a:spcAft>
              <a:buNone/>
            </a:pPr>
            <a:r>
              <a:rPr lang="lv-LV" sz="1800" dirty="0">
                <a:effectLst/>
                <a:latin typeface="Times New Roman" panose="02020603050405020304" pitchFamily="18" charset="0"/>
                <a:ea typeface="Times New Roman" panose="02020603050405020304" pitchFamily="18" charset="0"/>
              </a:rPr>
              <a:t>Pašvaldības administrācijas Izglītības un jaunatnes nodaļa un pašvaldības PII izskatīja divus alternatīvus risinājumus (3. pielikumā) – par pedagoga palīgu papildu amatu vietu izveidi (1. modelis) un par progresīvām piemaksām pedagogiem un pedagogu palīgiem (2. modelis), atkarībā no izglītojamo skaita. </a:t>
            </a:r>
          </a:p>
          <a:p>
            <a:pPr marL="0" indent="0" algn="just">
              <a:spcAft>
                <a:spcPts val="600"/>
              </a:spcAft>
              <a:buNone/>
            </a:pPr>
            <a:r>
              <a:rPr lang="lv-LV" sz="1800" dirty="0">
                <a:effectLst/>
                <a:latin typeface="Times New Roman" panose="02020603050405020304" pitchFamily="18" charset="0"/>
                <a:ea typeface="Times New Roman" panose="02020603050405020304" pitchFamily="18" charset="0"/>
              </a:rPr>
              <a:t>1. modelis ir ekonomiski un organizatoriski optimālāks – izveidojot KPII un ĀPII papildu vienu pedagoga palīga amata vietu uz trīs 3 – 6 gadu vecuma bērnu grupām (bērnu skaits virs 20). Tādējādi darba intensitāte tiks samazināta un iestādes iegūs arī papildu resursu prombūtnē esošu darbinieku aizvietošanai. </a:t>
            </a:r>
          </a:p>
          <a:p>
            <a:pPr marL="0" indent="0">
              <a:buNone/>
            </a:pPr>
            <a:r>
              <a:rPr lang="lv-LV" sz="1800" b="1" dirty="0">
                <a:effectLst/>
                <a:latin typeface="Times New Roman" panose="02020603050405020304" pitchFamily="18" charset="0"/>
                <a:ea typeface="Times New Roman" panose="02020603050405020304" pitchFamily="18" charset="0"/>
              </a:rPr>
              <a:t>PAŠVALDĪBAS DOME NOLEMJ</a:t>
            </a:r>
            <a:r>
              <a:rPr lang="lv-LV" sz="1800" dirty="0">
                <a:effectLst/>
                <a:latin typeface="Times New Roman" panose="02020603050405020304" pitchFamily="18" charset="0"/>
                <a:ea typeface="Times New Roman" panose="02020603050405020304" pitchFamily="18" charset="0"/>
              </a:rPr>
              <a:t>:</a:t>
            </a:r>
            <a:endParaRPr lang="lv-LV" sz="1800" b="1" dirty="0">
              <a:effectLst/>
              <a:latin typeface="Times New Roman" panose="02020603050405020304" pitchFamily="18" charset="0"/>
              <a:ea typeface="Times New Roman" panose="02020603050405020304" pitchFamily="18" charset="0"/>
            </a:endParaRPr>
          </a:p>
          <a:p>
            <a:r>
              <a:rPr lang="lv-LV" sz="1800" b="1" dirty="0">
                <a:effectLst/>
                <a:latin typeface="Times New Roman" panose="02020603050405020304" pitchFamily="18" charset="0"/>
                <a:ea typeface="Times New Roman" panose="02020603050405020304" pitchFamily="18" charset="0"/>
              </a:rPr>
              <a:t>Konceptuāli atbalstīt</a:t>
            </a:r>
            <a:r>
              <a:rPr lang="lv-LV" sz="1800" dirty="0">
                <a:effectLst/>
                <a:latin typeface="Times New Roman" panose="02020603050405020304" pitchFamily="18" charset="0"/>
                <a:ea typeface="Times New Roman" panose="02020603050405020304" pitchFamily="18" charset="0"/>
              </a:rPr>
              <a:t> vienas pedagoga palīga papildu amata vietas izveidi ar šā gada 1. septembri </a:t>
            </a:r>
            <a:r>
              <a:rPr lang="lv-LV" sz="1800" dirty="0" err="1">
                <a:effectLst/>
                <a:latin typeface="Times New Roman" panose="02020603050405020304" pitchFamily="18" charset="0"/>
                <a:ea typeface="Times New Roman" panose="02020603050405020304" pitchFamily="18" charset="0"/>
              </a:rPr>
              <a:t>Kadagas</a:t>
            </a:r>
            <a:r>
              <a:rPr lang="lv-LV" sz="1800" dirty="0">
                <a:effectLst/>
                <a:latin typeface="Times New Roman" panose="02020603050405020304" pitchFamily="18" charset="0"/>
                <a:ea typeface="Times New Roman" panose="02020603050405020304" pitchFamily="18" charset="0"/>
              </a:rPr>
              <a:t> pirmsskolas izglītības iestādē “</a:t>
            </a:r>
            <a:r>
              <a:rPr lang="lv-LV" sz="1800" dirty="0" err="1">
                <a:effectLst/>
                <a:latin typeface="Times New Roman" panose="02020603050405020304" pitchFamily="18" charset="0"/>
                <a:ea typeface="Times New Roman" panose="02020603050405020304" pitchFamily="18" charset="0"/>
              </a:rPr>
              <a:t>Mežavēji</a:t>
            </a:r>
            <a:r>
              <a:rPr lang="lv-LV" sz="1800" dirty="0">
                <a:effectLst/>
                <a:latin typeface="Times New Roman" panose="02020603050405020304" pitchFamily="18" charset="0"/>
                <a:ea typeface="Times New Roman" panose="02020603050405020304" pitchFamily="18" charset="0"/>
              </a:rPr>
              <a:t>” un Ādažu pirmsskolas izglītības iestādē “Strautiņš” uz trim 3 – 6 gadus vecu bērnu pirmsskolas grupām, kurās bērnu skaits ir vairāk par 20. </a:t>
            </a:r>
          </a:p>
          <a:p>
            <a:endParaRPr lang="lv-LV" dirty="0"/>
          </a:p>
        </p:txBody>
      </p:sp>
    </p:spTree>
    <p:extLst>
      <p:ext uri="{BB962C8B-B14F-4D97-AF65-F5344CB8AC3E}">
        <p14:creationId xmlns:p14="http://schemas.microsoft.com/office/powerpoint/2010/main" val="2195341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1C4D-94B2-B89F-486E-F2B19C7E99EC}"/>
              </a:ext>
            </a:extLst>
          </p:cNvPr>
          <p:cNvSpPr>
            <a:spLocks noGrp="1"/>
          </p:cNvSpPr>
          <p:nvPr>
            <p:ph type="title"/>
          </p:nvPr>
        </p:nvSpPr>
        <p:spPr/>
        <p:txBody>
          <a:bodyPr/>
          <a:lstStyle/>
          <a:p>
            <a:pPr algn="ctr"/>
            <a:r>
              <a:rPr lang="lv-LV" dirty="0">
                <a:latin typeface="Times New Roman" panose="02020603050405020304" pitchFamily="18" charset="0"/>
                <a:cs typeface="Times New Roman" panose="02020603050405020304" pitchFamily="18" charset="0"/>
              </a:rPr>
              <a:t>Kopsavilkums</a:t>
            </a:r>
          </a:p>
        </p:txBody>
      </p:sp>
      <p:graphicFrame>
        <p:nvGraphicFramePr>
          <p:cNvPr id="4" name="Content Placeholder 3">
            <a:extLst>
              <a:ext uri="{FF2B5EF4-FFF2-40B4-BE49-F238E27FC236}">
                <a16:creationId xmlns:a16="http://schemas.microsoft.com/office/drawing/2014/main" id="{25788770-BDEF-4F17-57A8-871652A462B6}"/>
              </a:ext>
            </a:extLst>
          </p:cNvPr>
          <p:cNvGraphicFramePr>
            <a:graphicFrameLocks noGrp="1"/>
          </p:cNvGraphicFramePr>
          <p:nvPr>
            <p:ph idx="1"/>
            <p:extLst>
              <p:ext uri="{D42A27DB-BD31-4B8C-83A1-F6EECF244321}">
                <p14:modId xmlns:p14="http://schemas.microsoft.com/office/powerpoint/2010/main" val="319985017"/>
              </p:ext>
            </p:extLst>
          </p:nvPr>
        </p:nvGraphicFramePr>
        <p:xfrm>
          <a:off x="1138686" y="2162055"/>
          <a:ext cx="9368287" cy="2926080"/>
        </p:xfrm>
        <a:graphic>
          <a:graphicData uri="http://schemas.openxmlformats.org/drawingml/2006/table">
            <a:tbl>
              <a:tblPr firstRow="1" bandRow="1">
                <a:tableStyleId>{5C22544A-7EE6-4342-B048-85BDC9FD1C3A}</a:tableStyleId>
              </a:tblPr>
              <a:tblGrid>
                <a:gridCol w="3982983">
                  <a:extLst>
                    <a:ext uri="{9D8B030D-6E8A-4147-A177-3AD203B41FA5}">
                      <a16:colId xmlns:a16="http://schemas.microsoft.com/office/drawing/2014/main" val="1747882628"/>
                    </a:ext>
                  </a:extLst>
                </a:gridCol>
                <a:gridCol w="5385304">
                  <a:extLst>
                    <a:ext uri="{9D8B030D-6E8A-4147-A177-3AD203B41FA5}">
                      <a16:colId xmlns:a16="http://schemas.microsoft.com/office/drawing/2014/main" val="3621344822"/>
                    </a:ext>
                  </a:extLst>
                </a:gridCol>
              </a:tblGrid>
              <a:tr h="369846">
                <a:tc>
                  <a:txBody>
                    <a:bodyPr/>
                    <a:lstStyle/>
                    <a:p>
                      <a:r>
                        <a:rPr lang="lv-LV" sz="2800" dirty="0">
                          <a:latin typeface="Times New Roman" panose="02020603050405020304" pitchFamily="18" charset="0"/>
                          <a:cs typeface="Times New Roman" panose="02020603050405020304" pitchFamily="18" charset="0"/>
                        </a:rPr>
                        <a:t>Izglītības iestāde</a:t>
                      </a:r>
                    </a:p>
                  </a:txBody>
                  <a:tcPr/>
                </a:tc>
                <a:tc>
                  <a:txBody>
                    <a:bodyPr/>
                    <a:lstStyle/>
                    <a:p>
                      <a:r>
                        <a:rPr lang="lv-LV" sz="2800" dirty="0">
                          <a:latin typeface="Times New Roman" panose="02020603050405020304" pitchFamily="18" charset="0"/>
                          <a:cs typeface="Times New Roman" panose="02020603050405020304" pitchFamily="18" charset="0"/>
                        </a:rPr>
                        <a:t>Papildus iespējamais bērnu skaits</a:t>
                      </a:r>
                    </a:p>
                  </a:txBody>
                  <a:tcPr/>
                </a:tc>
                <a:extLst>
                  <a:ext uri="{0D108BD9-81ED-4DB2-BD59-A6C34878D82A}">
                    <a16:rowId xmlns:a16="http://schemas.microsoft.com/office/drawing/2014/main" val="3288528830"/>
                  </a:ext>
                </a:extLst>
              </a:tr>
              <a:tr h="369846">
                <a:tc>
                  <a:txBody>
                    <a:bodyPr/>
                    <a:lstStyle/>
                    <a:p>
                      <a:r>
                        <a:rPr lang="lv-LV" sz="2800" b="0" dirty="0" err="1">
                          <a:latin typeface="Times New Roman" panose="02020603050405020304" pitchFamily="18" charset="0"/>
                          <a:cs typeface="Times New Roman" panose="02020603050405020304" pitchFamily="18" charset="0"/>
                        </a:rPr>
                        <a:t>Siguļu</a:t>
                      </a:r>
                      <a:r>
                        <a:rPr lang="lv-LV" sz="2800" b="0" dirty="0">
                          <a:latin typeface="Times New Roman" panose="02020603050405020304" pitchFamily="18" charset="0"/>
                          <a:cs typeface="Times New Roman" panose="02020603050405020304" pitchFamily="18" charset="0"/>
                        </a:rPr>
                        <a:t> PII «Piejūra» Ligzda</a:t>
                      </a:r>
                    </a:p>
                  </a:txBody>
                  <a:tcPr/>
                </a:tc>
                <a:tc>
                  <a:txBody>
                    <a:bodyPr/>
                    <a:lstStyle/>
                    <a:p>
                      <a:r>
                        <a:rPr lang="lv-LV" sz="2800" b="0" dirty="0">
                          <a:solidFill>
                            <a:schemeClr val="tx1"/>
                          </a:solidFill>
                          <a:latin typeface="Times New Roman" panose="02020603050405020304" pitchFamily="18" charset="0"/>
                          <a:cs typeface="Times New Roman" panose="02020603050405020304" pitchFamily="18" charset="0"/>
                        </a:rPr>
                        <a:t>18 bērni</a:t>
                      </a:r>
                    </a:p>
                  </a:txBody>
                  <a:tcPr/>
                </a:tc>
                <a:extLst>
                  <a:ext uri="{0D108BD9-81ED-4DB2-BD59-A6C34878D82A}">
                    <a16:rowId xmlns:a16="http://schemas.microsoft.com/office/drawing/2014/main" val="309667035"/>
                  </a:ext>
                </a:extLst>
              </a:tr>
              <a:tr h="369846">
                <a:tc>
                  <a:txBody>
                    <a:bodyPr/>
                    <a:lstStyle/>
                    <a:p>
                      <a:r>
                        <a:rPr lang="lv-LV" sz="2800" b="0" dirty="0" err="1">
                          <a:effectLst/>
                          <a:latin typeface="Times New Roman" panose="02020603050405020304" pitchFamily="18" charset="0"/>
                          <a:ea typeface="Calibri" panose="020F0502020204030204" pitchFamily="34" charset="0"/>
                          <a:cs typeface="Times New Roman" panose="02020603050405020304" pitchFamily="18" charset="0"/>
                        </a:rPr>
                        <a:t>Kadagas</a:t>
                      </a:r>
                      <a:r>
                        <a:rPr lang="lv-LV" sz="2800" b="0" dirty="0">
                          <a:effectLst/>
                          <a:latin typeface="Times New Roman" panose="02020603050405020304" pitchFamily="18" charset="0"/>
                          <a:ea typeface="Calibri" panose="020F0502020204030204" pitchFamily="34" charset="0"/>
                          <a:cs typeface="Times New Roman" panose="02020603050405020304" pitchFamily="18" charset="0"/>
                        </a:rPr>
                        <a:t> PII “</a:t>
                      </a:r>
                      <a:r>
                        <a:rPr lang="lv-LV" sz="2800" b="0" dirty="0" err="1">
                          <a:effectLst/>
                          <a:latin typeface="Times New Roman" panose="02020603050405020304" pitchFamily="18" charset="0"/>
                          <a:ea typeface="Calibri" panose="020F0502020204030204" pitchFamily="34" charset="0"/>
                          <a:cs typeface="Times New Roman" panose="02020603050405020304" pitchFamily="18" charset="0"/>
                        </a:rPr>
                        <a:t>Mežavēji</a:t>
                      </a:r>
                      <a:r>
                        <a:rPr lang="lv-LV" sz="2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lv-LV" sz="2800" b="0" dirty="0">
                        <a:latin typeface="Times New Roman" panose="02020603050405020304" pitchFamily="18" charset="0"/>
                        <a:cs typeface="Times New Roman" panose="02020603050405020304" pitchFamily="18" charset="0"/>
                      </a:endParaRPr>
                    </a:p>
                  </a:txBody>
                  <a:tcPr/>
                </a:tc>
                <a:tc>
                  <a:txBody>
                    <a:bodyPr/>
                    <a:lstStyle/>
                    <a:p>
                      <a:r>
                        <a:rPr lang="lv-LV"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bērni (iespējams 8 bērni) </a:t>
                      </a:r>
                      <a:endParaRPr lang="lv-LV" sz="28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26476590"/>
                  </a:ext>
                </a:extLst>
              </a:tr>
              <a:tr h="369846">
                <a:tc>
                  <a:txBody>
                    <a:bodyPr/>
                    <a:lstStyle/>
                    <a:p>
                      <a:r>
                        <a:rPr lang="lv-LV" sz="2800" b="0" dirty="0">
                          <a:latin typeface="Times New Roman" panose="02020603050405020304" pitchFamily="18" charset="0"/>
                          <a:cs typeface="Times New Roman" panose="02020603050405020304" pitchFamily="18" charset="0"/>
                        </a:rPr>
                        <a:t>Carnikavas PII «Riekstiņš»</a:t>
                      </a:r>
                    </a:p>
                  </a:txBody>
                  <a:tcPr/>
                </a:tc>
                <a:tc>
                  <a:txBody>
                    <a:bodyPr/>
                    <a:lstStyle/>
                    <a:p>
                      <a:r>
                        <a:rPr lang="lv-LV" sz="2800" b="0" dirty="0">
                          <a:solidFill>
                            <a:schemeClr val="tx1"/>
                          </a:solidFill>
                          <a:latin typeface="Times New Roman" panose="02020603050405020304" pitchFamily="18" charset="0"/>
                          <a:cs typeface="Times New Roman" panose="02020603050405020304" pitchFamily="18" charset="0"/>
                        </a:rPr>
                        <a:t>16 bērni</a:t>
                      </a:r>
                    </a:p>
                  </a:txBody>
                  <a:tcPr/>
                </a:tc>
                <a:extLst>
                  <a:ext uri="{0D108BD9-81ED-4DB2-BD59-A6C34878D82A}">
                    <a16:rowId xmlns:a16="http://schemas.microsoft.com/office/drawing/2014/main" val="4008046883"/>
                  </a:ext>
                </a:extLst>
              </a:tr>
            </a:tbl>
          </a:graphicData>
        </a:graphic>
      </p:graphicFrame>
    </p:spTree>
    <p:extLst>
      <p:ext uri="{BB962C8B-B14F-4D97-AF65-F5344CB8AC3E}">
        <p14:creationId xmlns:p14="http://schemas.microsoft.com/office/powerpoint/2010/main" val="3395948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A64893-38BC-8FF5-D62F-06E494CA3275}"/>
              </a:ext>
            </a:extLst>
          </p:cNvPr>
          <p:cNvSpPr>
            <a:spLocks noGrp="1"/>
          </p:cNvSpPr>
          <p:nvPr>
            <p:ph type="ctrTitle"/>
          </p:nvPr>
        </p:nvSpPr>
        <p:spPr>
          <a:xfrm>
            <a:off x="238777" y="1319349"/>
            <a:ext cx="4876800" cy="3758157"/>
          </a:xfrm>
        </p:spPr>
        <p:txBody>
          <a:bodyPr>
            <a:normAutofit fontScale="90000"/>
          </a:bodyPr>
          <a:lstStyle/>
          <a:p>
            <a:r>
              <a:rPr lang="lv-LV" sz="4400" dirty="0">
                <a:latin typeface="Times New Roman" panose="02020603050405020304" pitchFamily="18" charset="0"/>
                <a:cs typeface="Times New Roman" panose="02020603050405020304" pitchFamily="18" charset="0"/>
              </a:rPr>
              <a:t>Bērnu un pieaugušo izaugsmes nama “Ligzda” renovācijas provizoriskais darba apjoms un aptuvenās izmaksas</a:t>
            </a:r>
          </a:p>
        </p:txBody>
      </p:sp>
      <p:pic>
        <p:nvPicPr>
          <p:cNvPr id="7" name="Picture 6">
            <a:extLst>
              <a:ext uri="{FF2B5EF4-FFF2-40B4-BE49-F238E27FC236}">
                <a16:creationId xmlns:a16="http://schemas.microsoft.com/office/drawing/2014/main" id="{56B55A50-2AD9-DA0C-BB1C-6F570909F592}"/>
              </a:ext>
            </a:extLst>
          </p:cNvPr>
          <p:cNvPicPr>
            <a:picLocks noChangeAspect="1"/>
          </p:cNvPicPr>
          <p:nvPr/>
        </p:nvPicPr>
        <p:blipFill rotWithShape="1">
          <a:blip r:embed="rId2">
            <a:extLst>
              <a:ext uri="{28A0092B-C50C-407E-A947-70E740481C1C}">
                <a14:useLocalDpi xmlns:a14="http://schemas.microsoft.com/office/drawing/2010/main" val="0"/>
              </a:ext>
            </a:extLst>
          </a:blip>
          <a:srcRect l="29079" r="29456" b="36858"/>
          <a:stretch/>
        </p:blipFill>
        <p:spPr>
          <a:xfrm>
            <a:off x="5502296" y="953588"/>
            <a:ext cx="6450927" cy="5525589"/>
          </a:xfrm>
          <a:prstGeom prst="rect">
            <a:avLst/>
          </a:prstGeom>
        </p:spPr>
      </p:pic>
    </p:spTree>
    <p:extLst>
      <p:ext uri="{BB962C8B-B14F-4D97-AF65-F5344CB8AC3E}">
        <p14:creationId xmlns:p14="http://schemas.microsoft.com/office/powerpoint/2010/main" val="556318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2E31-2BAF-2F28-84C5-F1F191DD69E4}"/>
              </a:ext>
            </a:extLst>
          </p:cNvPr>
          <p:cNvSpPr>
            <a:spLocks noGrp="1"/>
          </p:cNvSpPr>
          <p:nvPr>
            <p:ph type="title"/>
          </p:nvPr>
        </p:nvSpPr>
        <p:spPr/>
        <p:txBody>
          <a:bodyPr>
            <a:normAutofit/>
          </a:bodyPr>
          <a:lstStyle/>
          <a:p>
            <a:pPr algn="ctr"/>
            <a:r>
              <a:rPr lang="lv-LV" sz="4800" dirty="0">
                <a:latin typeface="Times New Roman" panose="02020603050405020304" pitchFamily="18" charset="0"/>
                <a:cs typeface="Times New Roman" panose="02020603050405020304" pitchFamily="18" charset="0"/>
              </a:rPr>
              <a:t>Renovācijas izmaksas</a:t>
            </a:r>
          </a:p>
        </p:txBody>
      </p:sp>
      <p:graphicFrame>
        <p:nvGraphicFramePr>
          <p:cNvPr id="4" name="Content Placeholder 3">
            <a:extLst>
              <a:ext uri="{FF2B5EF4-FFF2-40B4-BE49-F238E27FC236}">
                <a16:creationId xmlns:a16="http://schemas.microsoft.com/office/drawing/2014/main" id="{CC261EC6-69A5-14CE-42AC-FDD3C21010F1}"/>
              </a:ext>
            </a:extLst>
          </p:cNvPr>
          <p:cNvGraphicFramePr>
            <a:graphicFrameLocks noGrp="1"/>
          </p:cNvGraphicFramePr>
          <p:nvPr>
            <p:ph idx="1"/>
            <p:extLst>
              <p:ext uri="{D42A27DB-BD31-4B8C-83A1-F6EECF244321}">
                <p14:modId xmlns:p14="http://schemas.microsoft.com/office/powerpoint/2010/main" val="3389994990"/>
              </p:ext>
            </p:extLst>
          </p:nvPr>
        </p:nvGraphicFramePr>
        <p:xfrm>
          <a:off x="838200" y="1825625"/>
          <a:ext cx="10515600" cy="1981200"/>
        </p:xfrm>
        <a:graphic>
          <a:graphicData uri="http://schemas.openxmlformats.org/drawingml/2006/table">
            <a:tbl>
              <a:tblPr firstRow="1" bandRow="1">
                <a:tableStyleId>{5C22544A-7EE6-4342-B048-85BDC9FD1C3A}</a:tableStyleId>
              </a:tblPr>
              <a:tblGrid>
                <a:gridCol w="964474">
                  <a:extLst>
                    <a:ext uri="{9D8B030D-6E8A-4147-A177-3AD203B41FA5}">
                      <a16:colId xmlns:a16="http://schemas.microsoft.com/office/drawing/2014/main" val="3171956780"/>
                    </a:ext>
                  </a:extLst>
                </a:gridCol>
                <a:gridCol w="6045926">
                  <a:extLst>
                    <a:ext uri="{9D8B030D-6E8A-4147-A177-3AD203B41FA5}">
                      <a16:colId xmlns:a16="http://schemas.microsoft.com/office/drawing/2014/main" val="51461709"/>
                    </a:ext>
                  </a:extLst>
                </a:gridCol>
                <a:gridCol w="3505200">
                  <a:extLst>
                    <a:ext uri="{9D8B030D-6E8A-4147-A177-3AD203B41FA5}">
                      <a16:colId xmlns:a16="http://schemas.microsoft.com/office/drawing/2014/main" val="4202936762"/>
                    </a:ext>
                  </a:extLst>
                </a:gridCol>
              </a:tblGrid>
              <a:tr h="370840">
                <a:tc>
                  <a:txBody>
                    <a:bodyPr/>
                    <a:lstStyle/>
                    <a:p>
                      <a:pPr algn="ctr"/>
                      <a:r>
                        <a:rPr lang="lv-LV" sz="2800" dirty="0">
                          <a:latin typeface="Times New Roman" panose="02020603050405020304" pitchFamily="18" charset="0"/>
                          <a:cs typeface="Times New Roman" panose="02020603050405020304" pitchFamily="18" charset="0"/>
                        </a:rPr>
                        <a:t>Nr. </a:t>
                      </a:r>
                    </a:p>
                    <a:p>
                      <a:pPr algn="ctr"/>
                      <a:r>
                        <a:rPr lang="lv-LV" sz="2800" dirty="0">
                          <a:latin typeface="Times New Roman" panose="02020603050405020304" pitchFamily="18" charset="0"/>
                          <a:cs typeface="Times New Roman" panose="02020603050405020304" pitchFamily="18" charset="0"/>
                        </a:rPr>
                        <a:t>p.k.</a:t>
                      </a:r>
                    </a:p>
                  </a:txBody>
                  <a:tcPr anchor="ctr"/>
                </a:tc>
                <a:tc>
                  <a:txBody>
                    <a:bodyPr/>
                    <a:lstStyle/>
                    <a:p>
                      <a:pPr algn="ctr"/>
                      <a:r>
                        <a:rPr lang="lv-LV" sz="2800" dirty="0">
                          <a:latin typeface="Times New Roman" panose="02020603050405020304" pitchFamily="18" charset="0"/>
                          <a:cs typeface="Times New Roman" panose="02020603050405020304" pitchFamily="18" charset="0"/>
                        </a:rPr>
                        <a:t>Piedāvājums</a:t>
                      </a:r>
                    </a:p>
                  </a:txBody>
                  <a:tcPr anchor="ctr"/>
                </a:tc>
                <a:tc>
                  <a:txBody>
                    <a:bodyPr/>
                    <a:lstStyle/>
                    <a:p>
                      <a:pPr algn="ctr"/>
                      <a:r>
                        <a:rPr lang="lv-LV" sz="2800" dirty="0">
                          <a:latin typeface="Times New Roman" panose="02020603050405020304" pitchFamily="18" charset="0"/>
                          <a:cs typeface="Times New Roman" panose="02020603050405020304" pitchFamily="18" charset="0"/>
                        </a:rPr>
                        <a:t>Nepieciešamais finansējums</a:t>
                      </a:r>
                    </a:p>
                  </a:txBody>
                  <a:tcPr anchor="ctr"/>
                </a:tc>
                <a:extLst>
                  <a:ext uri="{0D108BD9-81ED-4DB2-BD59-A6C34878D82A}">
                    <a16:rowId xmlns:a16="http://schemas.microsoft.com/office/drawing/2014/main" val="4057003513"/>
                  </a:ext>
                </a:extLst>
              </a:tr>
              <a:tr h="370840">
                <a:tc>
                  <a:txBody>
                    <a:bodyPr/>
                    <a:lstStyle/>
                    <a:p>
                      <a:pPr algn="ctr"/>
                      <a:r>
                        <a:rPr lang="lv-LV" sz="2800" dirty="0">
                          <a:latin typeface="Times New Roman" panose="02020603050405020304" pitchFamily="18" charset="0"/>
                          <a:cs typeface="Times New Roman" panose="02020603050405020304" pitchFamily="18" charset="0"/>
                        </a:rPr>
                        <a:t>1.</a:t>
                      </a:r>
                    </a:p>
                  </a:txBody>
                  <a:tcPr anchor="ctr"/>
                </a:tc>
                <a:tc>
                  <a:txBody>
                    <a:bodyPr/>
                    <a:lstStyle/>
                    <a:p>
                      <a:pPr algn="ctr"/>
                      <a:r>
                        <a:rPr lang="lv-LV" sz="2800" kern="100" dirty="0">
                          <a:effectLst/>
                          <a:latin typeface="Times New Roman" panose="02020603050405020304" pitchFamily="18" charset="0"/>
                          <a:ea typeface="Calibri" panose="020F0502020204030204" pitchFamily="34" charset="0"/>
                          <a:cs typeface="Times New Roman" panose="02020603050405020304" pitchFamily="18" charset="0"/>
                        </a:rPr>
                        <a:t>Lētākā versija bez jumta maiņas</a:t>
                      </a:r>
                      <a:endParaRPr lang="lv-LV" sz="28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800" kern="1200" dirty="0">
                          <a:solidFill>
                            <a:schemeClr val="dk1"/>
                          </a:solidFill>
                          <a:effectLst/>
                          <a:latin typeface="Times New Roman" panose="02020603050405020304" pitchFamily="18" charset="0"/>
                          <a:ea typeface="+mn-ea"/>
                          <a:cs typeface="Times New Roman" panose="02020603050405020304" pitchFamily="18" charset="0"/>
                        </a:rPr>
                        <a:t>83 176 </a:t>
                      </a:r>
                      <a:r>
                        <a:rPr lang="lv-LV" sz="2800" i="1" kern="1200" dirty="0" err="1">
                          <a:solidFill>
                            <a:schemeClr val="dk1"/>
                          </a:solidFill>
                          <a:effectLst/>
                          <a:latin typeface="Times New Roman" panose="02020603050405020304" pitchFamily="18" charset="0"/>
                          <a:ea typeface="+mn-ea"/>
                          <a:cs typeface="Times New Roman" panose="02020603050405020304" pitchFamily="18" charset="0"/>
                        </a:rPr>
                        <a:t>euro</a:t>
                      </a:r>
                      <a:endParaRPr lang="lv-LV" sz="2800" i="1"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2103146031"/>
                  </a:ext>
                </a:extLst>
              </a:tr>
              <a:tr h="370840">
                <a:tc>
                  <a:txBody>
                    <a:bodyPr/>
                    <a:lstStyle/>
                    <a:p>
                      <a:pPr algn="ctr"/>
                      <a:r>
                        <a:rPr lang="lv-LV" sz="2800" dirty="0">
                          <a:latin typeface="Times New Roman" panose="02020603050405020304" pitchFamily="18" charset="0"/>
                          <a:cs typeface="Times New Roman" panose="02020603050405020304" pitchFamily="18" charset="0"/>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800" kern="100" dirty="0">
                          <a:effectLst/>
                          <a:latin typeface="Times New Roman" panose="02020603050405020304" pitchFamily="18" charset="0"/>
                          <a:ea typeface="Calibri" panose="020F0502020204030204" pitchFamily="34" charset="0"/>
                          <a:cs typeface="Times New Roman" panose="02020603050405020304" pitchFamily="18" charset="0"/>
                        </a:rPr>
                        <a:t>Dārgākā versija ar jumta maiņu</a:t>
                      </a:r>
                      <a:endParaRPr lang="lv-LV" sz="2800" dirty="0">
                        <a:latin typeface="Times New Roman" panose="02020603050405020304" pitchFamily="18" charset="0"/>
                        <a:cs typeface="Times New Roman" panose="02020603050405020304" pitchFamily="18" charset="0"/>
                      </a:endParaRPr>
                    </a:p>
                  </a:txBody>
                  <a:tcPr anchor="ctr"/>
                </a:tc>
                <a:tc>
                  <a:txBody>
                    <a:bodyPr/>
                    <a:lstStyle/>
                    <a:p>
                      <a:pPr algn="ctr"/>
                      <a:r>
                        <a:rPr lang="lv-LV" sz="2800" dirty="0">
                          <a:latin typeface="Times New Roman" panose="02020603050405020304" pitchFamily="18" charset="0"/>
                          <a:cs typeface="Times New Roman" panose="02020603050405020304" pitchFamily="18" charset="0"/>
                        </a:rPr>
                        <a:t>121 176 </a:t>
                      </a:r>
                      <a:r>
                        <a:rPr lang="lv-LV" sz="2800" i="1" dirty="0" err="1">
                          <a:latin typeface="Times New Roman" panose="02020603050405020304" pitchFamily="18" charset="0"/>
                          <a:cs typeface="Times New Roman" panose="02020603050405020304" pitchFamily="18" charset="0"/>
                        </a:rPr>
                        <a:t>euro</a:t>
                      </a:r>
                      <a:endParaRPr lang="lv-LV" sz="2800" i="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99777800"/>
                  </a:ext>
                </a:extLst>
              </a:tr>
            </a:tbl>
          </a:graphicData>
        </a:graphic>
      </p:graphicFrame>
      <p:sp>
        <p:nvSpPr>
          <p:cNvPr id="5" name="TextBox 4">
            <a:extLst>
              <a:ext uri="{FF2B5EF4-FFF2-40B4-BE49-F238E27FC236}">
                <a16:creationId xmlns:a16="http://schemas.microsoft.com/office/drawing/2014/main" id="{97CE7E55-1116-C239-15B3-B5B14AF01262}"/>
              </a:ext>
            </a:extLst>
          </p:cNvPr>
          <p:cNvSpPr txBox="1"/>
          <p:nvPr/>
        </p:nvSpPr>
        <p:spPr>
          <a:xfrm>
            <a:off x="838200" y="4193177"/>
            <a:ext cx="5771606" cy="523220"/>
          </a:xfrm>
          <a:prstGeom prst="rect">
            <a:avLst/>
          </a:prstGeom>
          <a:noFill/>
        </p:spPr>
        <p:txBody>
          <a:bodyPr wrap="square" rtlCol="0">
            <a:spAutoFit/>
          </a:bodyPr>
          <a:lstStyle/>
          <a:p>
            <a:r>
              <a:rPr lang="lv-LV" sz="2800" i="1" dirty="0">
                <a:solidFill>
                  <a:srgbClr val="FF0000"/>
                </a:solidFill>
                <a:latin typeface="Times New Roman" panose="02020603050405020304" pitchFamily="18" charset="0"/>
                <a:cs typeface="Times New Roman" panose="02020603050405020304" pitchFamily="18" charset="0"/>
              </a:rPr>
              <a:t>Tāmes pievienotas pielikumā.</a:t>
            </a:r>
          </a:p>
        </p:txBody>
      </p:sp>
      <p:sp>
        <p:nvSpPr>
          <p:cNvPr id="3" name="TextBox 2">
            <a:extLst>
              <a:ext uri="{FF2B5EF4-FFF2-40B4-BE49-F238E27FC236}">
                <a16:creationId xmlns:a16="http://schemas.microsoft.com/office/drawing/2014/main" id="{A0ACB3C9-F64F-BF92-161A-891C7019C9D9}"/>
              </a:ext>
            </a:extLst>
          </p:cNvPr>
          <p:cNvSpPr txBox="1"/>
          <p:nvPr/>
        </p:nvSpPr>
        <p:spPr>
          <a:xfrm>
            <a:off x="655608" y="5279366"/>
            <a:ext cx="9747849" cy="523220"/>
          </a:xfrm>
          <a:prstGeom prst="rect">
            <a:avLst/>
          </a:prstGeom>
          <a:noFill/>
        </p:spPr>
        <p:txBody>
          <a:bodyPr wrap="square" rtlCol="0">
            <a:spAutoFit/>
          </a:bodyPr>
          <a:lstStyle/>
          <a:p>
            <a:r>
              <a:rPr lang="lv-LV" sz="2800" dirty="0">
                <a:latin typeface="Times New Roman" panose="02020603050405020304" pitchFamily="18" charset="0"/>
                <a:cs typeface="Times New Roman" panose="02020603050405020304" pitchFamily="18" charset="0"/>
              </a:rPr>
              <a:t>Ēkā var uzņemt līdz 18 bērniem. </a:t>
            </a:r>
          </a:p>
        </p:txBody>
      </p:sp>
    </p:spTree>
    <p:extLst>
      <p:ext uri="{BB962C8B-B14F-4D97-AF65-F5344CB8AC3E}">
        <p14:creationId xmlns:p14="http://schemas.microsoft.com/office/powerpoint/2010/main" val="232850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A5DC0-4474-CDB7-3E6A-148BE6DE060A}"/>
              </a:ext>
            </a:extLst>
          </p:cNvPr>
          <p:cNvSpPr>
            <a:spLocks noGrp="1"/>
          </p:cNvSpPr>
          <p:nvPr>
            <p:ph type="title"/>
          </p:nvPr>
        </p:nvSpPr>
        <p:spPr/>
        <p:txBody>
          <a:bodyPr/>
          <a:lstStyle/>
          <a:p>
            <a:pPr algn="ctr"/>
            <a:r>
              <a:rPr lang="lv-LV" dirty="0">
                <a:latin typeface="Times New Roman" panose="02020603050405020304" pitchFamily="18" charset="0"/>
                <a:cs typeface="Times New Roman" panose="02020603050405020304" pitchFamily="18" charset="0"/>
              </a:rPr>
              <a:t>Papildus vietas citās pašvaldības PII</a:t>
            </a:r>
          </a:p>
        </p:txBody>
      </p:sp>
      <p:sp>
        <p:nvSpPr>
          <p:cNvPr id="3" name="Content Placeholder 2">
            <a:extLst>
              <a:ext uri="{FF2B5EF4-FFF2-40B4-BE49-F238E27FC236}">
                <a16:creationId xmlns:a16="http://schemas.microsoft.com/office/drawing/2014/main" id="{4B350B53-2817-494C-C696-827773BAFDFD}"/>
              </a:ext>
            </a:extLst>
          </p:cNvPr>
          <p:cNvSpPr>
            <a:spLocks noGrp="1"/>
          </p:cNvSpPr>
          <p:nvPr>
            <p:ph idx="1"/>
          </p:nvPr>
        </p:nvSpPr>
        <p:spPr>
          <a:xfrm>
            <a:off x="582385" y="1690688"/>
            <a:ext cx="11027229" cy="4351338"/>
          </a:xfrm>
        </p:spPr>
        <p:txBody>
          <a:bodyPr>
            <a:normAutofit/>
          </a:bodyPr>
          <a:lstStyle/>
          <a:p>
            <a:pPr marL="0" indent="0">
              <a:buNone/>
            </a:pPr>
            <a:r>
              <a:rPr lang="nn-NO" b="1" i="0" dirty="0">
                <a:effectLst/>
                <a:latin typeface="Times New Roman" panose="02020603050405020304" pitchFamily="18" charset="0"/>
                <a:cs typeface="Times New Roman" panose="02020603050405020304" pitchFamily="18" charset="0"/>
              </a:rPr>
              <a:t>M</a:t>
            </a:r>
            <a:r>
              <a:rPr lang="lv-LV" b="1" i="0" dirty="0">
                <a:effectLst/>
                <a:latin typeface="Times New Roman" panose="02020603050405020304" pitchFamily="18" charset="0"/>
                <a:cs typeface="Times New Roman" panose="02020603050405020304" pitchFamily="18" charset="0"/>
              </a:rPr>
              <a:t>K </a:t>
            </a:r>
            <a:r>
              <a:rPr lang="nn-NO" b="1" i="0" dirty="0">
                <a:effectLst/>
                <a:latin typeface="Times New Roman" panose="02020603050405020304" pitchFamily="18" charset="0"/>
                <a:cs typeface="Times New Roman" panose="02020603050405020304" pitchFamily="18" charset="0"/>
              </a:rPr>
              <a:t>noteikumi Nr.890</a:t>
            </a:r>
            <a:endParaRPr lang="lv-LV" b="1" i="0" dirty="0">
              <a:effectLst/>
              <a:latin typeface="Times New Roman" panose="02020603050405020304" pitchFamily="18" charset="0"/>
              <a:cs typeface="Times New Roman" panose="02020603050405020304" pitchFamily="18" charset="0"/>
            </a:endParaRPr>
          </a:p>
          <a:p>
            <a:pPr marL="0" indent="0" algn="just">
              <a:buNone/>
            </a:pPr>
            <a:r>
              <a:rPr lang="lv-LV" b="0" i="0" dirty="0">
                <a:effectLst/>
                <a:latin typeface="Times New Roman" panose="02020603050405020304" pitchFamily="18" charset="0"/>
                <a:cs typeface="Times New Roman" panose="02020603050405020304" pitchFamily="18" charset="0"/>
              </a:rPr>
              <a:t>19. Pakalpojuma sniedzējs ievēro šādu minimālo telpu platību (ja guļamtelpa apvienota ar grupas telpu, tad platību grupas telpā vienam bērnam aprēķina, atskaitot no telpas kopējās platības gultu aizņemto platību saliktā veidā. Jaukta vecuma bērnu grupām platību nosaka atbilstoši vecākajai bērnu grupai) vienam bērnam:</a:t>
            </a:r>
          </a:p>
          <a:p>
            <a:pPr algn="just"/>
            <a:r>
              <a:rPr lang="lv-LV" b="0" i="0" dirty="0">
                <a:effectLst/>
                <a:latin typeface="Times New Roman" panose="02020603050405020304" pitchFamily="18" charset="0"/>
                <a:cs typeface="Times New Roman" panose="02020603050405020304" pitchFamily="18" charset="0"/>
              </a:rPr>
              <a:t>19.1. jaunākam par trim gadiem – grupas telpa 2,5 m</a:t>
            </a:r>
            <a:r>
              <a:rPr lang="lv-LV" b="0" i="0" baseline="30000" dirty="0">
                <a:effectLst/>
                <a:latin typeface="Times New Roman" panose="02020603050405020304" pitchFamily="18" charset="0"/>
                <a:cs typeface="Times New Roman" panose="02020603050405020304" pitchFamily="18" charset="0"/>
              </a:rPr>
              <a:t>2</a:t>
            </a:r>
            <a:r>
              <a:rPr lang="lv-LV" b="0" i="0" dirty="0">
                <a:effectLst/>
                <a:latin typeface="Times New Roman" panose="02020603050405020304" pitchFamily="18" charset="0"/>
                <a:cs typeface="Times New Roman" panose="02020603050405020304" pitchFamily="18" charset="0"/>
              </a:rPr>
              <a:t>, guļamtelpa 1,8 m</a:t>
            </a:r>
            <a:r>
              <a:rPr lang="lv-LV" b="0" i="0" baseline="30000" dirty="0">
                <a:effectLst/>
                <a:latin typeface="Times New Roman" panose="02020603050405020304" pitchFamily="18" charset="0"/>
                <a:cs typeface="Times New Roman" panose="02020603050405020304" pitchFamily="18" charset="0"/>
              </a:rPr>
              <a:t>2</a:t>
            </a:r>
            <a:r>
              <a:rPr lang="lv-LV" b="0" i="0" dirty="0">
                <a:effectLst/>
                <a:latin typeface="Times New Roman" panose="02020603050405020304" pitchFamily="18" charset="0"/>
                <a:cs typeface="Times New Roman" panose="02020603050405020304" pitchFamily="18" charset="0"/>
              </a:rPr>
              <a:t>;</a:t>
            </a:r>
          </a:p>
          <a:p>
            <a:pPr algn="just"/>
            <a:r>
              <a:rPr lang="lv-LV" b="0" i="0" dirty="0">
                <a:effectLst/>
                <a:latin typeface="Times New Roman" panose="02020603050405020304" pitchFamily="18" charset="0"/>
                <a:cs typeface="Times New Roman" panose="02020603050405020304" pitchFamily="18" charset="0"/>
              </a:rPr>
              <a:t>19.2. vecākam par trim gadiem – grupas telpa 3,0 m</a:t>
            </a:r>
            <a:r>
              <a:rPr lang="lv-LV" b="0" i="0" baseline="30000" dirty="0">
                <a:effectLst/>
                <a:latin typeface="Times New Roman" panose="02020603050405020304" pitchFamily="18" charset="0"/>
                <a:cs typeface="Times New Roman" panose="02020603050405020304" pitchFamily="18" charset="0"/>
              </a:rPr>
              <a:t>2</a:t>
            </a:r>
            <a:r>
              <a:rPr lang="lv-LV" b="0" i="0" dirty="0">
                <a:effectLst/>
                <a:latin typeface="Times New Roman" panose="02020603050405020304" pitchFamily="18" charset="0"/>
                <a:cs typeface="Times New Roman" panose="02020603050405020304" pitchFamily="18" charset="0"/>
              </a:rPr>
              <a:t>, guļamtelpa 2,0 m</a:t>
            </a:r>
            <a:r>
              <a:rPr lang="lv-LV" b="0" i="0" baseline="30000" dirty="0">
                <a:effectLst/>
                <a:latin typeface="Times New Roman" panose="02020603050405020304" pitchFamily="18" charset="0"/>
                <a:cs typeface="Times New Roman" panose="02020603050405020304" pitchFamily="18" charset="0"/>
              </a:rPr>
              <a:t>2</a:t>
            </a:r>
            <a:r>
              <a:rPr lang="lv-LV" b="0" i="0" dirty="0">
                <a:effectLst/>
                <a:latin typeface="Times New Roman" panose="02020603050405020304" pitchFamily="18" charset="0"/>
                <a:cs typeface="Times New Roman" panose="02020603050405020304" pitchFamily="18" charset="0"/>
              </a:rPr>
              <a:t>.</a:t>
            </a: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894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B86B-46F6-116D-CBF5-56AD622F2CAD}"/>
              </a:ext>
            </a:extLst>
          </p:cNvPr>
          <p:cNvSpPr>
            <a:spLocks noGrp="1"/>
          </p:cNvSpPr>
          <p:nvPr>
            <p:ph type="title"/>
          </p:nvPr>
        </p:nvSpPr>
        <p:spPr/>
        <p:txBody>
          <a:bodyPr/>
          <a:lstStyle/>
          <a:p>
            <a:pPr algn="ctr"/>
            <a:r>
              <a:rPr lang="lv-LV" dirty="0">
                <a:latin typeface="Times New Roman" panose="02020603050405020304" pitchFamily="18" charset="0"/>
                <a:ea typeface="Times New Roman" panose="02020603050405020304" pitchFamily="18" charset="0"/>
                <a:cs typeface="Times New Roman" panose="02020603050405020304" pitchFamily="18" charset="0"/>
              </a:rPr>
              <a:t>T</a:t>
            </a:r>
            <a:r>
              <a:rPr lang="lv-LV" sz="4400" dirty="0">
                <a:effectLst/>
                <a:latin typeface="Times New Roman" panose="02020603050405020304" pitchFamily="18" charset="0"/>
                <a:ea typeface="Times New Roman" panose="02020603050405020304" pitchFamily="18" charset="0"/>
                <a:cs typeface="Times New Roman" panose="02020603050405020304" pitchFamily="18" charset="0"/>
              </a:rPr>
              <a:t>ualetes </a:t>
            </a:r>
            <a:r>
              <a:rPr lang="lv-LV" dirty="0">
                <a:latin typeface="Times New Roman" panose="02020603050405020304" pitchFamily="18" charset="0"/>
                <a:cs typeface="Times New Roman" panose="02020603050405020304" pitchFamily="18" charset="0"/>
              </a:rPr>
              <a:t>prasības</a:t>
            </a:r>
          </a:p>
        </p:txBody>
      </p:sp>
      <p:sp>
        <p:nvSpPr>
          <p:cNvPr id="3" name="Content Placeholder 2">
            <a:extLst>
              <a:ext uri="{FF2B5EF4-FFF2-40B4-BE49-F238E27FC236}">
                <a16:creationId xmlns:a16="http://schemas.microsoft.com/office/drawing/2014/main" id="{0368122E-8A01-6C4C-CC6A-442E3335FBFD}"/>
              </a:ext>
            </a:extLst>
          </p:cNvPr>
          <p:cNvSpPr>
            <a:spLocks noGrp="1"/>
          </p:cNvSpPr>
          <p:nvPr>
            <p:ph idx="1"/>
          </p:nvPr>
        </p:nvSpPr>
        <p:spPr/>
        <p:txBody>
          <a:bodyPr>
            <a:normAutofit/>
          </a:bodyPr>
          <a:lstStyle/>
          <a:p>
            <a:r>
              <a:rPr lang="lv-LV" dirty="0">
                <a:effectLst/>
                <a:latin typeface="Times New Roman" panose="02020603050405020304" pitchFamily="18" charset="0"/>
                <a:ea typeface="Times New Roman" panose="02020603050405020304" pitchFamily="18" charset="0"/>
              </a:rPr>
              <a:t>33. Bērnu grupu telpu tualetēs nodrošina vienu mazgātni uz astoņiem bērniem un vienu mazgātni personālam.</a:t>
            </a:r>
          </a:p>
          <a:p>
            <a:r>
              <a:rPr lang="lv-LV" dirty="0">
                <a:effectLst/>
                <a:latin typeface="Times New Roman" panose="02020603050405020304" pitchFamily="18" charset="0"/>
                <a:ea typeface="Times New Roman" panose="02020603050405020304" pitchFamily="18" charset="0"/>
              </a:rPr>
              <a:t>35. Tualetē, kas paredzēta bērniem, vecākiem par trim gadiem, nodrošina vienu klozetpodu uz astoņiem bērniem, ja iespējams, ierīkojot atsevišķas kabīnes meitenēm un zēniem.</a:t>
            </a:r>
          </a:p>
          <a:p>
            <a:endParaRPr lang="lv-LV" dirty="0"/>
          </a:p>
        </p:txBody>
      </p:sp>
    </p:spTree>
    <p:extLst>
      <p:ext uri="{BB962C8B-B14F-4D97-AF65-F5344CB8AC3E}">
        <p14:creationId xmlns:p14="http://schemas.microsoft.com/office/powerpoint/2010/main" val="203802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99E0-C7EB-8DD7-CCF3-1937BB03F421}"/>
              </a:ext>
            </a:extLst>
          </p:cNvPr>
          <p:cNvSpPr>
            <a:spLocks noGrp="1"/>
          </p:cNvSpPr>
          <p:nvPr>
            <p:ph type="title"/>
          </p:nvPr>
        </p:nvSpPr>
        <p:spPr/>
        <p:txBody>
          <a:bodyPr>
            <a:normAutofit/>
          </a:bodyPr>
          <a:lstStyle/>
          <a:p>
            <a:pPr algn="ctr"/>
            <a:r>
              <a:rPr lang="lv-LV" sz="3200" b="1" dirty="0" err="1">
                <a:effectLst/>
                <a:latin typeface="Times New Roman" panose="02020603050405020304" pitchFamily="18" charset="0"/>
                <a:ea typeface="Calibri" panose="020F0502020204030204" pitchFamily="34" charset="0"/>
                <a:cs typeface="Times New Roman" panose="02020603050405020304" pitchFamily="18" charset="0"/>
              </a:rPr>
              <a:t>Kadagas</a:t>
            </a:r>
            <a:r>
              <a:rPr lang="lv-LV" sz="3200" b="1" dirty="0">
                <a:effectLst/>
                <a:latin typeface="Times New Roman" panose="02020603050405020304" pitchFamily="18" charset="0"/>
                <a:ea typeface="Calibri" panose="020F0502020204030204" pitchFamily="34" charset="0"/>
                <a:cs typeface="Times New Roman" panose="02020603050405020304" pitchFamily="18" charset="0"/>
              </a:rPr>
              <a:t> PII “</a:t>
            </a:r>
            <a:r>
              <a:rPr lang="lv-LV" sz="3200" b="1" dirty="0" err="1">
                <a:effectLst/>
                <a:latin typeface="Times New Roman" panose="02020603050405020304" pitchFamily="18" charset="0"/>
                <a:ea typeface="Calibri" panose="020F0502020204030204" pitchFamily="34" charset="0"/>
                <a:cs typeface="Times New Roman" panose="02020603050405020304" pitchFamily="18" charset="0"/>
              </a:rPr>
              <a:t>Mežavēji</a:t>
            </a:r>
            <a:r>
              <a:rPr lang="lv-LV"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lv-LV" sz="3200" dirty="0">
              <a:latin typeface="Times New Roman" panose="02020603050405020304" pitchFamily="18" charset="0"/>
              <a:cs typeface="Times New Roman" panose="02020603050405020304" pitchFamily="18" charset="0"/>
            </a:endParaRPr>
          </a:p>
        </p:txBody>
      </p:sp>
      <p:pic>
        <p:nvPicPr>
          <p:cNvPr id="1026" name="Picture 2" descr="1. Izglītības iestādes vispārīgs raksturojums">
            <a:extLst>
              <a:ext uri="{FF2B5EF4-FFF2-40B4-BE49-F238E27FC236}">
                <a16:creationId xmlns:a16="http://schemas.microsoft.com/office/drawing/2014/main" id="{1B65449C-58E1-BB8F-F75D-BAE6CCFE6E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3680" y="3541073"/>
            <a:ext cx="5366308" cy="2880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C234C5-0FED-FF3D-E00F-C3EAFA1CA539}"/>
              </a:ext>
            </a:extLst>
          </p:cNvPr>
          <p:cNvSpPr txBox="1"/>
          <p:nvPr/>
        </p:nvSpPr>
        <p:spPr>
          <a:xfrm>
            <a:off x="613954" y="1354915"/>
            <a:ext cx="9810206" cy="4801314"/>
          </a:xfrm>
          <a:prstGeom prst="rect">
            <a:avLst/>
          </a:prstGeom>
          <a:noFill/>
        </p:spPr>
        <p:txBody>
          <a:bodyPr wrap="square" rtlCol="0">
            <a:spAutoFit/>
          </a:bodyPr>
          <a:lstStyle/>
          <a:p>
            <a:pPr marL="285750" indent="-285750">
              <a:buFont typeface="Arial" panose="020B0604020202020204" pitchFamily="34" charset="0"/>
              <a:buChar char="•"/>
            </a:pPr>
            <a:r>
              <a:rPr lang="lv-LV" sz="3200" dirty="0">
                <a:latin typeface="Times New Roman" panose="02020603050405020304" pitchFamily="18" charset="0"/>
                <a:cs typeface="Times New Roman" panose="02020603050405020304" pitchFamily="18" charset="0"/>
              </a:rPr>
              <a:t>Izglītības iestādē 9 grupas</a:t>
            </a:r>
          </a:p>
          <a:p>
            <a:pPr marL="285750" indent="-285750">
              <a:buFont typeface="Arial" panose="020B0604020202020204" pitchFamily="34" charset="0"/>
              <a:buChar char="•"/>
            </a:pPr>
            <a:r>
              <a:rPr lang="lv-LV" sz="3200" dirty="0">
                <a:latin typeface="Times New Roman" panose="02020603050405020304" pitchFamily="18" charset="0"/>
                <a:cs typeface="Times New Roman" panose="02020603050405020304" pitchFamily="18" charset="0"/>
              </a:rPr>
              <a:t>Izglītojamo skaits grupā ir 16 bērni (1 grupa), 20 bērni (3 grupas) vai 24 bērni (5 grupas)</a:t>
            </a:r>
          </a:p>
          <a:p>
            <a:pPr marL="285750" indent="-285750">
              <a:buFont typeface="Arial" panose="020B0604020202020204" pitchFamily="34" charset="0"/>
              <a:buChar char="•"/>
            </a:pPr>
            <a:r>
              <a:rPr lang="lv-LV" sz="3200" dirty="0">
                <a:latin typeface="Times New Roman" panose="02020603050405020304" pitchFamily="18" charset="0"/>
                <a:cs typeface="Times New Roman" panose="02020603050405020304" pitchFamily="18" charset="0"/>
              </a:rPr>
              <a:t>Bērnu skaits atbilst noteiktajām prasībām un nav palielināms</a:t>
            </a:r>
          </a:p>
          <a:p>
            <a:pPr marL="285750" indent="-285750">
              <a:buFont typeface="Arial" panose="020B0604020202020204" pitchFamily="34" charset="0"/>
              <a:buChar char="•"/>
            </a:pPr>
            <a:r>
              <a:rPr lang="lv-LV" sz="3200" dirty="0">
                <a:latin typeface="Times New Roman" panose="02020603050405020304" pitchFamily="18" charset="0"/>
                <a:cs typeface="Times New Roman" panose="02020603050405020304" pitchFamily="18" charset="0"/>
              </a:rPr>
              <a:t>27.07.2022. lēmums Nr. 319 </a:t>
            </a:r>
          </a:p>
          <a:p>
            <a:r>
              <a:rPr lang="lv-LV" sz="3200" dirty="0">
                <a:latin typeface="Times New Roman" panose="02020603050405020304" pitchFamily="18" charset="0"/>
                <a:cs typeface="Times New Roman" panose="02020603050405020304" pitchFamily="18" charset="0"/>
              </a:rPr>
              <a:t>“Par bērnu skaita samazināšanu</a:t>
            </a:r>
          </a:p>
          <a:p>
            <a:r>
              <a:rPr lang="lv-LV" sz="3200" dirty="0">
                <a:latin typeface="Times New Roman" panose="02020603050405020304" pitchFamily="18" charset="0"/>
                <a:cs typeface="Times New Roman" panose="02020603050405020304" pitchFamily="18" charset="0"/>
              </a:rPr>
              <a:t> KPII “</a:t>
            </a:r>
            <a:r>
              <a:rPr lang="lv-LV" sz="3200" dirty="0" err="1">
                <a:latin typeface="Times New Roman" panose="02020603050405020304" pitchFamily="18" charset="0"/>
                <a:cs typeface="Times New Roman" panose="02020603050405020304" pitchFamily="18" charset="0"/>
              </a:rPr>
              <a:t>Mežavēji</a:t>
            </a:r>
            <a:r>
              <a:rPr lang="lv-LV" sz="3200" dirty="0">
                <a:latin typeface="Times New Roman" panose="02020603050405020304" pitchFamily="18" charset="0"/>
                <a:cs typeface="Times New Roman" panose="02020603050405020304" pitchFamily="18" charset="0"/>
              </a:rPr>
              <a:t>” grupā”.</a:t>
            </a:r>
          </a:p>
          <a:p>
            <a:r>
              <a:rPr lang="lv-LV" sz="3200" dirty="0">
                <a:latin typeface="Times New Roman" panose="02020603050405020304" pitchFamily="18" charset="0"/>
                <a:cs typeface="Times New Roman" panose="02020603050405020304" pitchFamily="18" charset="0"/>
              </a:rPr>
              <a:t> (programmas kods – 0101 59 11)</a:t>
            </a:r>
          </a:p>
          <a:p>
            <a:pPr marL="285750" indent="-285750">
              <a:buFont typeface="Arial" panose="020B0604020202020204" pitchFamily="34" charset="0"/>
              <a:buChar char="•"/>
            </a:pPr>
            <a:endParaRPr lang="lv-LV" dirty="0"/>
          </a:p>
        </p:txBody>
      </p:sp>
      <p:sp>
        <p:nvSpPr>
          <p:cNvPr id="6" name="TextBox 5">
            <a:extLst>
              <a:ext uri="{FF2B5EF4-FFF2-40B4-BE49-F238E27FC236}">
                <a16:creationId xmlns:a16="http://schemas.microsoft.com/office/drawing/2014/main" id="{1C7D9727-977C-76ED-8C7A-3A0784C943A6}"/>
              </a:ext>
            </a:extLst>
          </p:cNvPr>
          <p:cNvSpPr txBox="1"/>
          <p:nvPr/>
        </p:nvSpPr>
        <p:spPr>
          <a:xfrm>
            <a:off x="210095" y="5894619"/>
            <a:ext cx="7119257" cy="523220"/>
          </a:xfrm>
          <a:prstGeom prst="rect">
            <a:avLst/>
          </a:prstGeom>
          <a:noFill/>
        </p:spPr>
        <p:txBody>
          <a:bodyPr wrap="square">
            <a:spAutoFit/>
          </a:bodyPr>
          <a:lstStyle/>
          <a:p>
            <a:r>
              <a:rPr lang="lv-LV" sz="2800" b="1" dirty="0">
                <a:solidFill>
                  <a:srgbClr val="FF0000"/>
                </a:solidFill>
                <a:effectLst/>
                <a:latin typeface="Times New Roman" panose="02020603050405020304" pitchFamily="18" charset="0"/>
                <a:ea typeface="Calibri" panose="020F0502020204030204" pitchFamily="34" charset="0"/>
              </a:rPr>
              <a:t>Ar 1. septembri + 4 (iespējams 8) vietas</a:t>
            </a:r>
            <a:endParaRPr lang="lv-LV" sz="2800" dirty="0"/>
          </a:p>
        </p:txBody>
      </p:sp>
    </p:spTree>
    <p:extLst>
      <p:ext uri="{BB962C8B-B14F-4D97-AF65-F5344CB8AC3E}">
        <p14:creationId xmlns:p14="http://schemas.microsoft.com/office/powerpoint/2010/main" val="168989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0432-134B-2018-DBEE-DE7C31ADCF1E}"/>
              </a:ext>
            </a:extLst>
          </p:cNvPr>
          <p:cNvSpPr>
            <a:spLocks noGrp="1"/>
          </p:cNvSpPr>
          <p:nvPr>
            <p:ph type="title"/>
          </p:nvPr>
        </p:nvSpPr>
        <p:spPr/>
        <p:txBody>
          <a:bodyPr/>
          <a:lstStyle/>
          <a:p>
            <a:pPr algn="ctr"/>
            <a:r>
              <a:rPr lang="lv-LV" dirty="0">
                <a:latin typeface="Times New Roman" panose="02020603050405020304" pitchFamily="18" charset="0"/>
                <a:cs typeface="Times New Roman" panose="02020603050405020304" pitchFamily="18" charset="0"/>
              </a:rPr>
              <a:t>Ādažu PII “Strautiņš” </a:t>
            </a:r>
          </a:p>
        </p:txBody>
      </p:sp>
      <p:sp>
        <p:nvSpPr>
          <p:cNvPr id="3" name="Content Placeholder 2">
            <a:extLst>
              <a:ext uri="{FF2B5EF4-FFF2-40B4-BE49-F238E27FC236}">
                <a16:creationId xmlns:a16="http://schemas.microsoft.com/office/drawing/2014/main" id="{47B5E4C5-3596-DFB1-E4E5-194686025C0C}"/>
              </a:ext>
            </a:extLst>
          </p:cNvPr>
          <p:cNvSpPr>
            <a:spLocks noGrp="1"/>
          </p:cNvSpPr>
          <p:nvPr>
            <p:ph idx="1"/>
          </p:nvPr>
        </p:nvSpPr>
        <p:spPr>
          <a:xfrm>
            <a:off x="838200" y="1825625"/>
            <a:ext cx="6294120" cy="4351338"/>
          </a:xfrm>
        </p:spPr>
        <p:txBody>
          <a:bodyPr>
            <a:normAutofit/>
          </a:bodyPr>
          <a:lstStyle/>
          <a:p>
            <a:pPr marL="285750" indent="-285750">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Izglītības iestādē 17 grupas</a:t>
            </a:r>
          </a:p>
          <a:p>
            <a:pPr marL="285750" indent="-285750">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Izglītojamo skaits grupā ir 15 bērni (</a:t>
            </a:r>
            <a:r>
              <a:rPr lang="lv-LV" dirty="0">
                <a:latin typeface="Times New Roman" panose="02020603050405020304" pitchFamily="18" charset="0"/>
                <a:cs typeface="Times New Roman" panose="02020603050405020304" pitchFamily="18" charset="0"/>
              </a:rPr>
              <a:t>1</a:t>
            </a:r>
            <a:r>
              <a:rPr lang="lv-LV" sz="2800" dirty="0">
                <a:latin typeface="Times New Roman" panose="02020603050405020304" pitchFamily="18" charset="0"/>
                <a:cs typeface="Times New Roman" panose="02020603050405020304" pitchFamily="18" charset="0"/>
              </a:rPr>
              <a:t> grupa), 16 bērni (1 grupa), 20 bērni (3 grupas), 23 bērni (2 grupas), 24 bērni (9 grupas), 25 bērni (1 grupa, 1 bērns mājmācība)</a:t>
            </a:r>
          </a:p>
          <a:p>
            <a:pPr marL="285750" indent="-285750">
              <a:buFont typeface="Arial" panose="020B0604020202020204" pitchFamily="34" charset="0"/>
              <a:buChar char="•"/>
            </a:pPr>
            <a:r>
              <a:rPr lang="lv-LV" sz="2800" dirty="0">
                <a:latin typeface="Times New Roman" panose="02020603050405020304" pitchFamily="18" charset="0"/>
                <a:cs typeface="Times New Roman" panose="02020603050405020304" pitchFamily="18" charset="0"/>
              </a:rPr>
              <a:t>Bērnu skaits atbilst noteiktajām prasībām un nav palielināms.</a:t>
            </a:r>
          </a:p>
          <a:p>
            <a:pPr marL="0" indent="0">
              <a:buNone/>
            </a:pPr>
            <a:r>
              <a:rPr lang="lv-LV" sz="2400" dirty="0">
                <a:solidFill>
                  <a:srgbClr val="FF0000"/>
                </a:solidFill>
                <a:latin typeface="Times New Roman" panose="02020603050405020304" pitchFamily="18" charset="0"/>
                <a:cs typeface="Times New Roman" panose="02020603050405020304" pitchFamily="18" charset="0"/>
              </a:rPr>
              <a:t>      </a:t>
            </a:r>
            <a:endParaRPr lang="lv-LV" dirty="0">
              <a:solidFill>
                <a:srgbClr val="FF0000"/>
              </a:solidFill>
            </a:endParaRPr>
          </a:p>
        </p:txBody>
      </p:sp>
      <p:pic>
        <p:nvPicPr>
          <p:cNvPr id="2050" name="Picture 2" descr="Ādažu bērnudārzs “Strautiņš” | Ādaži">
            <a:extLst>
              <a:ext uri="{FF2B5EF4-FFF2-40B4-BE49-F238E27FC236}">
                <a16:creationId xmlns:a16="http://schemas.microsoft.com/office/drawing/2014/main" id="{3612D8BB-FCD2-A3CB-7B1C-25FFD0212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509" y="2325189"/>
            <a:ext cx="4901151" cy="32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34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D06F-7A2E-4E1C-9F01-59CA0D6612A1}"/>
              </a:ext>
            </a:extLst>
          </p:cNvPr>
          <p:cNvSpPr>
            <a:spLocks noGrp="1"/>
          </p:cNvSpPr>
          <p:nvPr>
            <p:ph type="title"/>
          </p:nvPr>
        </p:nvSpPr>
        <p:spPr/>
        <p:txBody>
          <a:bodyPr/>
          <a:lstStyle/>
          <a:p>
            <a:r>
              <a:rPr lang="lv-LV" sz="4400" kern="100" dirty="0">
                <a:effectLst/>
                <a:latin typeface="Times New Roman" panose="02020603050405020304" pitchFamily="18" charset="0"/>
                <a:ea typeface="Calibri" panose="020F0502020204030204" pitchFamily="34" charset="0"/>
                <a:cs typeface="Times New Roman" panose="02020603050405020304" pitchFamily="18" charset="0"/>
              </a:rPr>
              <a:t>29.09.2021. gada domes lēmumu Nr. 82</a:t>
            </a:r>
            <a:endParaRPr lang="lv-LV" dirty="0"/>
          </a:p>
        </p:txBody>
      </p:sp>
      <p:sp>
        <p:nvSpPr>
          <p:cNvPr id="3" name="Content Placeholder 2">
            <a:extLst>
              <a:ext uri="{FF2B5EF4-FFF2-40B4-BE49-F238E27FC236}">
                <a16:creationId xmlns:a16="http://schemas.microsoft.com/office/drawing/2014/main" id="{A95CD28F-597F-8065-E2F7-E2A3480AEFE5}"/>
              </a:ext>
            </a:extLst>
          </p:cNvPr>
          <p:cNvSpPr>
            <a:spLocks noGrp="1"/>
          </p:cNvSpPr>
          <p:nvPr>
            <p:ph idx="1"/>
          </p:nvPr>
        </p:nvSpPr>
        <p:spPr>
          <a:xfrm>
            <a:off x="838200" y="1825625"/>
            <a:ext cx="4786223" cy="4351338"/>
          </a:xfrm>
        </p:spPr>
        <p:txBody>
          <a:bodyPr/>
          <a:lstStyle/>
          <a:p>
            <a:pPr marL="0" indent="0">
              <a:buNone/>
            </a:pPr>
            <a:r>
              <a:rPr lang="lv-LV" sz="1800" b="1" dirty="0">
                <a:solidFill>
                  <a:srgbClr val="000000"/>
                </a:solidFill>
                <a:effectLst/>
                <a:latin typeface="Times New Roman" panose="02020603050405020304" pitchFamily="18" charset="0"/>
                <a:ea typeface="Calibri" panose="020F0502020204030204" pitchFamily="34" charset="0"/>
              </a:rPr>
              <a:t>Par izglītojamo skaita samazināšanu PII “Strautiņš” ģimenes grupās </a:t>
            </a:r>
            <a:endParaRPr lang="lv-LV" sz="1800" dirty="0">
              <a:effectLst/>
              <a:latin typeface="Times New Roman" panose="02020603050405020304" pitchFamily="18" charset="0"/>
              <a:ea typeface="Calibri" panose="020F0502020204030204" pitchFamily="34" charset="0"/>
            </a:endParaRPr>
          </a:p>
          <a:p>
            <a:pPr marL="0" indent="0">
              <a:buNone/>
            </a:pPr>
            <a:r>
              <a:rPr lang="lv-LV" sz="1800" dirty="0">
                <a:solidFill>
                  <a:srgbClr val="000000"/>
                </a:solidFill>
                <a:effectLst/>
                <a:latin typeface="Times New Roman" panose="02020603050405020304" pitchFamily="18" charset="0"/>
                <a:ea typeface="Calibri" panose="020F0502020204030204" pitchFamily="34" charset="0"/>
              </a:rPr>
              <a:t>Ādažu PII “Strautiņš” ir lielākais izglītojamo skaits grupās, salīdzinot ar citām iestādēm, jo Ādažu vidusskolas pirmsskolas PII, Carnikavas PII “Riekstiņš” un </a:t>
            </a:r>
            <a:r>
              <a:rPr lang="lv-LV" sz="1800" dirty="0" err="1">
                <a:solidFill>
                  <a:srgbClr val="000000"/>
                </a:solidFill>
                <a:effectLst/>
                <a:latin typeface="Times New Roman" panose="02020603050405020304" pitchFamily="18" charset="0"/>
                <a:ea typeface="Calibri" panose="020F0502020204030204" pitchFamily="34" charset="0"/>
              </a:rPr>
              <a:t>Siguļu</a:t>
            </a:r>
            <a:r>
              <a:rPr lang="lv-LV" sz="1800" dirty="0">
                <a:solidFill>
                  <a:srgbClr val="000000"/>
                </a:solidFill>
                <a:effectLst/>
                <a:latin typeface="Times New Roman" panose="02020603050405020304" pitchFamily="18" charset="0"/>
                <a:ea typeface="Calibri" panose="020F0502020204030204" pitchFamily="34" charset="0"/>
              </a:rPr>
              <a:t> PII “Piejūra” izglītojamo skaits grupās ir 20 izglītojamie, bet </a:t>
            </a:r>
            <a:r>
              <a:rPr lang="lv-LV" sz="1800" dirty="0" err="1">
                <a:solidFill>
                  <a:srgbClr val="000000"/>
                </a:solidFill>
                <a:effectLst/>
                <a:latin typeface="Times New Roman" panose="02020603050405020304" pitchFamily="18" charset="0"/>
                <a:ea typeface="Calibri" panose="020F0502020204030204" pitchFamily="34" charset="0"/>
              </a:rPr>
              <a:t>Kadagas</a:t>
            </a:r>
            <a:r>
              <a:rPr lang="lv-LV" sz="1800" dirty="0">
                <a:solidFill>
                  <a:srgbClr val="000000"/>
                </a:solidFill>
                <a:effectLst/>
                <a:latin typeface="Times New Roman" panose="02020603050405020304" pitchFamily="18" charset="0"/>
                <a:ea typeface="Calibri" panose="020F0502020204030204" pitchFamily="34" charset="0"/>
              </a:rPr>
              <a:t> PII “</a:t>
            </a:r>
            <a:r>
              <a:rPr lang="lv-LV" sz="1800" dirty="0" err="1">
                <a:solidFill>
                  <a:srgbClr val="000000"/>
                </a:solidFill>
                <a:effectLst/>
                <a:latin typeface="Times New Roman" panose="02020603050405020304" pitchFamily="18" charset="0"/>
                <a:ea typeface="Calibri" panose="020F0502020204030204" pitchFamily="34" charset="0"/>
              </a:rPr>
              <a:t>Mežavēji</a:t>
            </a:r>
            <a:r>
              <a:rPr lang="lv-LV" sz="1800" dirty="0">
                <a:solidFill>
                  <a:srgbClr val="000000"/>
                </a:solidFill>
                <a:effectLst/>
                <a:latin typeface="Times New Roman" panose="02020603050405020304" pitchFamily="18" charset="0"/>
                <a:ea typeface="Calibri" panose="020F0502020204030204" pitchFamily="34" charset="0"/>
              </a:rPr>
              <a:t>” - 24 izglītojamie. </a:t>
            </a:r>
            <a:endParaRPr lang="lv-LV" sz="1800" dirty="0">
              <a:effectLst/>
              <a:latin typeface="Times New Roman" panose="02020603050405020304" pitchFamily="18" charset="0"/>
              <a:ea typeface="Calibri" panose="020F0502020204030204" pitchFamily="34" charset="0"/>
            </a:endParaRPr>
          </a:p>
          <a:p>
            <a:pPr marL="0" indent="0">
              <a:buNone/>
            </a:pPr>
            <a:r>
              <a:rPr lang="lv-LV" sz="1800" dirty="0">
                <a:effectLst/>
                <a:latin typeface="Times New Roman" panose="02020603050405020304" pitchFamily="18" charset="0"/>
                <a:ea typeface="Times New Roman" panose="02020603050405020304" pitchFamily="18" charset="0"/>
              </a:rPr>
              <a:t>Līdz 2022./2023. mācību gadam pakāpeniski samazināt izglītojamo skaitu PII “Strautiņš” ģimenes grupās.</a:t>
            </a:r>
          </a:p>
          <a:p>
            <a:pPr marL="0" indent="0">
              <a:buNone/>
            </a:pPr>
            <a:endParaRPr lang="lv-LV" dirty="0"/>
          </a:p>
        </p:txBody>
      </p:sp>
      <p:pic>
        <p:nvPicPr>
          <p:cNvPr id="5" name="Picture 4">
            <a:extLst>
              <a:ext uri="{FF2B5EF4-FFF2-40B4-BE49-F238E27FC236}">
                <a16:creationId xmlns:a16="http://schemas.microsoft.com/office/drawing/2014/main" id="{C6E4F792-0085-CBF2-8FDD-617DD303F075}"/>
              </a:ext>
            </a:extLst>
          </p:cNvPr>
          <p:cNvPicPr>
            <a:picLocks noChangeAspect="1"/>
          </p:cNvPicPr>
          <p:nvPr/>
        </p:nvPicPr>
        <p:blipFill>
          <a:blip r:embed="rId2"/>
          <a:stretch>
            <a:fillRect/>
          </a:stretch>
        </p:blipFill>
        <p:spPr>
          <a:xfrm>
            <a:off x="5970052" y="1426101"/>
            <a:ext cx="5383748" cy="4750862"/>
          </a:xfrm>
          <a:prstGeom prst="rect">
            <a:avLst/>
          </a:prstGeom>
        </p:spPr>
      </p:pic>
    </p:spTree>
    <p:extLst>
      <p:ext uri="{BB962C8B-B14F-4D97-AF65-F5344CB8AC3E}">
        <p14:creationId xmlns:p14="http://schemas.microsoft.com/office/powerpoint/2010/main" val="453974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1037</Words>
  <Application>Microsoft Office PowerPoint</Application>
  <PresentationFormat>Widescreen</PresentationFormat>
  <Paragraphs>176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Ziņojums par brīvu vietu pieejamību pašvaldības PII</vt:lpstr>
      <vt:lpstr>20.12.2023. Finanšu komisijas uzdevums</vt:lpstr>
      <vt:lpstr>Bērnu un pieaugušo izaugsmes nama “Ligzda” renovācijas provizoriskais darba apjoms un aptuvenās izmaksas</vt:lpstr>
      <vt:lpstr>Renovācijas izmaksas</vt:lpstr>
      <vt:lpstr>Papildus vietas citās pašvaldības PII</vt:lpstr>
      <vt:lpstr>Tualetes prasības</vt:lpstr>
      <vt:lpstr>Kadagas PII “Mežavēji”</vt:lpstr>
      <vt:lpstr>Ādažu PII “Strautiņš” </vt:lpstr>
      <vt:lpstr>29.09.2021. gada domes lēmumu Nr. 82</vt:lpstr>
      <vt:lpstr>Carnikavas PII «Riekstiņš»</vt:lpstr>
      <vt:lpstr>Iestādes vecā korpusa grupas</vt:lpstr>
      <vt:lpstr>Iestādes jaunā korpusa grupas</vt:lpstr>
      <vt:lpstr>PowerPoint Presentation</vt:lpstr>
      <vt:lpstr>PowerPoint Presentation</vt:lpstr>
      <vt:lpstr>PowerPoint Presentation</vt:lpstr>
      <vt:lpstr>PowerPoint Presentation</vt:lpstr>
      <vt:lpstr>PowerPoint Presentation</vt:lpstr>
      <vt:lpstr>PowerPoint Presentation</vt:lpstr>
      <vt:lpstr>Kas būtu jāņem vērā, plānojot bērnu skaita palielināšanu grupās:</vt:lpstr>
      <vt:lpstr>2022. gada 22. jūnijā protokollēmums Nr. 18  </vt:lpstr>
      <vt:lpstr>Kopsavilkums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Ligita Anspoka</dc:creator>
  <cp:lastModifiedBy>Sintija Tenisa</cp:lastModifiedBy>
  <cp:revision>8</cp:revision>
  <dcterms:created xsi:type="dcterms:W3CDTF">2024-02-01T12:36:25Z</dcterms:created>
  <dcterms:modified xsi:type="dcterms:W3CDTF">2024-02-19T07:23:19Z</dcterms:modified>
</cp:coreProperties>
</file>