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72" r:id="rId4"/>
    <p:sldId id="277" r:id="rId5"/>
    <p:sldId id="273" r:id="rId6"/>
    <p:sldId id="275" r:id="rId7"/>
    <p:sldId id="274" r:id="rId8"/>
    <p:sldId id="276" r:id="rId9"/>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ga Švarce" initials="IŠ" lastIdx="1" clrIdx="0">
    <p:extLst>
      <p:ext uri="{19B8F6BF-5375-455C-9EA6-DF929625EA0E}">
        <p15:presenceInfo xmlns:p15="http://schemas.microsoft.com/office/powerpoint/2012/main" userId="S::inga.svarce@Adazi.lv::a97de39a-48f0-474f-9f5a-e92faff91d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3C3DA-7358-7BD7-CB93-36062045A5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7498C43F-56DE-63A5-E86A-9D777731D0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72199A73-2AC2-9146-F3F1-A203A243CAC6}"/>
              </a:ext>
            </a:extLst>
          </p:cNvPr>
          <p:cNvSpPr>
            <a:spLocks noGrp="1"/>
          </p:cNvSpPr>
          <p:nvPr>
            <p:ph type="dt" sz="half" idx="10"/>
          </p:nvPr>
        </p:nvSpPr>
        <p:spPr/>
        <p:txBody>
          <a:bodyPr/>
          <a:lstStyle/>
          <a:p>
            <a:fld id="{944DBC85-DEB6-40FC-A99C-C75B02F0BB41}" type="datetimeFigureOut">
              <a:rPr lang="lv-LV" smtClean="0"/>
              <a:t>15.01.2024</a:t>
            </a:fld>
            <a:endParaRPr lang="lv-LV"/>
          </a:p>
        </p:txBody>
      </p:sp>
      <p:sp>
        <p:nvSpPr>
          <p:cNvPr id="5" name="Footer Placeholder 4">
            <a:extLst>
              <a:ext uri="{FF2B5EF4-FFF2-40B4-BE49-F238E27FC236}">
                <a16:creationId xmlns:a16="http://schemas.microsoft.com/office/drawing/2014/main" id="{FEC8B40C-6882-F333-BFC5-ED0B317F89F7}"/>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D679C52C-1410-F725-3975-38FD948A8B77}"/>
              </a:ext>
            </a:extLst>
          </p:cNvPr>
          <p:cNvSpPr>
            <a:spLocks noGrp="1"/>
          </p:cNvSpPr>
          <p:nvPr>
            <p:ph type="sldNum" sz="quarter" idx="12"/>
          </p:nvPr>
        </p:nvSpPr>
        <p:spPr/>
        <p:txBody>
          <a:bodyPr/>
          <a:lstStyle/>
          <a:p>
            <a:fld id="{059EC890-54E7-47AF-9EFF-ADC3FEAB4F62}" type="slidenum">
              <a:rPr lang="lv-LV" smtClean="0"/>
              <a:t>‹#›</a:t>
            </a:fld>
            <a:endParaRPr lang="lv-LV"/>
          </a:p>
        </p:txBody>
      </p:sp>
    </p:spTree>
    <p:extLst>
      <p:ext uri="{BB962C8B-B14F-4D97-AF65-F5344CB8AC3E}">
        <p14:creationId xmlns:p14="http://schemas.microsoft.com/office/powerpoint/2010/main" val="1426881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CCDB-AE3F-0FD5-ADAD-B87476257CB8}"/>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979DE9E6-825D-77AE-F297-E2CADFAEA4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9A99AE20-0526-2A1D-87C3-F0FAEE3F6E27}"/>
              </a:ext>
            </a:extLst>
          </p:cNvPr>
          <p:cNvSpPr>
            <a:spLocks noGrp="1"/>
          </p:cNvSpPr>
          <p:nvPr>
            <p:ph type="dt" sz="half" idx="10"/>
          </p:nvPr>
        </p:nvSpPr>
        <p:spPr/>
        <p:txBody>
          <a:bodyPr/>
          <a:lstStyle/>
          <a:p>
            <a:fld id="{944DBC85-DEB6-40FC-A99C-C75B02F0BB41}" type="datetimeFigureOut">
              <a:rPr lang="lv-LV" smtClean="0"/>
              <a:t>15.01.2024</a:t>
            </a:fld>
            <a:endParaRPr lang="lv-LV"/>
          </a:p>
        </p:txBody>
      </p:sp>
      <p:sp>
        <p:nvSpPr>
          <p:cNvPr id="5" name="Footer Placeholder 4">
            <a:extLst>
              <a:ext uri="{FF2B5EF4-FFF2-40B4-BE49-F238E27FC236}">
                <a16:creationId xmlns:a16="http://schemas.microsoft.com/office/drawing/2014/main" id="{A36BA1DA-7884-3B6A-E61D-71BD1FDFAF5C}"/>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7CDD7CED-7926-4F0F-4718-BF13D8BE2E28}"/>
              </a:ext>
            </a:extLst>
          </p:cNvPr>
          <p:cNvSpPr>
            <a:spLocks noGrp="1"/>
          </p:cNvSpPr>
          <p:nvPr>
            <p:ph type="sldNum" sz="quarter" idx="12"/>
          </p:nvPr>
        </p:nvSpPr>
        <p:spPr/>
        <p:txBody>
          <a:bodyPr/>
          <a:lstStyle/>
          <a:p>
            <a:fld id="{059EC890-54E7-47AF-9EFF-ADC3FEAB4F62}" type="slidenum">
              <a:rPr lang="lv-LV" smtClean="0"/>
              <a:t>‹#›</a:t>
            </a:fld>
            <a:endParaRPr lang="lv-LV"/>
          </a:p>
        </p:txBody>
      </p:sp>
    </p:spTree>
    <p:extLst>
      <p:ext uri="{BB962C8B-B14F-4D97-AF65-F5344CB8AC3E}">
        <p14:creationId xmlns:p14="http://schemas.microsoft.com/office/powerpoint/2010/main" val="572462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79A5EE-DD3B-A816-A5E9-DF831E447C2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AA66EA21-BB12-68F0-8696-42F29E2EFC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889A5E38-D1C2-369D-695E-5CA775CAF86C}"/>
              </a:ext>
            </a:extLst>
          </p:cNvPr>
          <p:cNvSpPr>
            <a:spLocks noGrp="1"/>
          </p:cNvSpPr>
          <p:nvPr>
            <p:ph type="dt" sz="half" idx="10"/>
          </p:nvPr>
        </p:nvSpPr>
        <p:spPr/>
        <p:txBody>
          <a:bodyPr/>
          <a:lstStyle/>
          <a:p>
            <a:fld id="{944DBC85-DEB6-40FC-A99C-C75B02F0BB41}" type="datetimeFigureOut">
              <a:rPr lang="lv-LV" smtClean="0"/>
              <a:t>15.01.2024</a:t>
            </a:fld>
            <a:endParaRPr lang="lv-LV"/>
          </a:p>
        </p:txBody>
      </p:sp>
      <p:sp>
        <p:nvSpPr>
          <p:cNvPr id="5" name="Footer Placeholder 4">
            <a:extLst>
              <a:ext uri="{FF2B5EF4-FFF2-40B4-BE49-F238E27FC236}">
                <a16:creationId xmlns:a16="http://schemas.microsoft.com/office/drawing/2014/main" id="{FE7C273B-4F87-872F-B450-DA9C19A36023}"/>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005CB5FB-DB51-78C9-F479-0396E69B730C}"/>
              </a:ext>
            </a:extLst>
          </p:cNvPr>
          <p:cNvSpPr>
            <a:spLocks noGrp="1"/>
          </p:cNvSpPr>
          <p:nvPr>
            <p:ph type="sldNum" sz="quarter" idx="12"/>
          </p:nvPr>
        </p:nvSpPr>
        <p:spPr/>
        <p:txBody>
          <a:bodyPr/>
          <a:lstStyle/>
          <a:p>
            <a:fld id="{059EC890-54E7-47AF-9EFF-ADC3FEAB4F62}" type="slidenum">
              <a:rPr lang="lv-LV" smtClean="0"/>
              <a:t>‹#›</a:t>
            </a:fld>
            <a:endParaRPr lang="lv-LV"/>
          </a:p>
        </p:txBody>
      </p:sp>
    </p:spTree>
    <p:extLst>
      <p:ext uri="{BB962C8B-B14F-4D97-AF65-F5344CB8AC3E}">
        <p14:creationId xmlns:p14="http://schemas.microsoft.com/office/powerpoint/2010/main" val="4121930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A7F5C-5509-59B4-1236-05F9FCA0BE9F}"/>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81D3C21A-4191-082E-2C0F-C70C6586B0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4FCB87AD-CFC8-B0F3-AE93-3827AB513166}"/>
              </a:ext>
            </a:extLst>
          </p:cNvPr>
          <p:cNvSpPr>
            <a:spLocks noGrp="1"/>
          </p:cNvSpPr>
          <p:nvPr>
            <p:ph type="dt" sz="half" idx="10"/>
          </p:nvPr>
        </p:nvSpPr>
        <p:spPr/>
        <p:txBody>
          <a:bodyPr/>
          <a:lstStyle/>
          <a:p>
            <a:fld id="{944DBC85-DEB6-40FC-A99C-C75B02F0BB41}" type="datetimeFigureOut">
              <a:rPr lang="lv-LV" smtClean="0"/>
              <a:t>15.01.2024</a:t>
            </a:fld>
            <a:endParaRPr lang="lv-LV"/>
          </a:p>
        </p:txBody>
      </p:sp>
      <p:sp>
        <p:nvSpPr>
          <p:cNvPr id="5" name="Footer Placeholder 4">
            <a:extLst>
              <a:ext uri="{FF2B5EF4-FFF2-40B4-BE49-F238E27FC236}">
                <a16:creationId xmlns:a16="http://schemas.microsoft.com/office/drawing/2014/main" id="{764CC5C6-98F9-CE1B-612C-F10DEF9BCFBC}"/>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8658E326-4809-3EAD-A063-BF89056724A2}"/>
              </a:ext>
            </a:extLst>
          </p:cNvPr>
          <p:cNvSpPr>
            <a:spLocks noGrp="1"/>
          </p:cNvSpPr>
          <p:nvPr>
            <p:ph type="sldNum" sz="quarter" idx="12"/>
          </p:nvPr>
        </p:nvSpPr>
        <p:spPr/>
        <p:txBody>
          <a:bodyPr/>
          <a:lstStyle/>
          <a:p>
            <a:fld id="{059EC890-54E7-47AF-9EFF-ADC3FEAB4F62}" type="slidenum">
              <a:rPr lang="lv-LV" smtClean="0"/>
              <a:t>‹#›</a:t>
            </a:fld>
            <a:endParaRPr lang="lv-LV"/>
          </a:p>
        </p:txBody>
      </p:sp>
    </p:spTree>
    <p:extLst>
      <p:ext uri="{BB962C8B-B14F-4D97-AF65-F5344CB8AC3E}">
        <p14:creationId xmlns:p14="http://schemas.microsoft.com/office/powerpoint/2010/main" val="2561431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1435B-B7FC-4AFA-A63F-AF9B61513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63CA0FBE-24E3-398B-403E-530030DE53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28C275-F57E-7720-977A-A7D08CAFBC19}"/>
              </a:ext>
            </a:extLst>
          </p:cNvPr>
          <p:cNvSpPr>
            <a:spLocks noGrp="1"/>
          </p:cNvSpPr>
          <p:nvPr>
            <p:ph type="dt" sz="half" idx="10"/>
          </p:nvPr>
        </p:nvSpPr>
        <p:spPr/>
        <p:txBody>
          <a:bodyPr/>
          <a:lstStyle/>
          <a:p>
            <a:fld id="{944DBC85-DEB6-40FC-A99C-C75B02F0BB41}" type="datetimeFigureOut">
              <a:rPr lang="lv-LV" smtClean="0"/>
              <a:t>15.01.2024</a:t>
            </a:fld>
            <a:endParaRPr lang="lv-LV"/>
          </a:p>
        </p:txBody>
      </p:sp>
      <p:sp>
        <p:nvSpPr>
          <p:cNvPr id="5" name="Footer Placeholder 4">
            <a:extLst>
              <a:ext uri="{FF2B5EF4-FFF2-40B4-BE49-F238E27FC236}">
                <a16:creationId xmlns:a16="http://schemas.microsoft.com/office/drawing/2014/main" id="{E42FC501-7265-F6C2-949F-B2EC44F9700D}"/>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BF9EFA2-B7E9-C92E-AB19-DF00E36B947D}"/>
              </a:ext>
            </a:extLst>
          </p:cNvPr>
          <p:cNvSpPr>
            <a:spLocks noGrp="1"/>
          </p:cNvSpPr>
          <p:nvPr>
            <p:ph type="sldNum" sz="quarter" idx="12"/>
          </p:nvPr>
        </p:nvSpPr>
        <p:spPr/>
        <p:txBody>
          <a:bodyPr/>
          <a:lstStyle/>
          <a:p>
            <a:fld id="{059EC890-54E7-47AF-9EFF-ADC3FEAB4F62}" type="slidenum">
              <a:rPr lang="lv-LV" smtClean="0"/>
              <a:t>‹#›</a:t>
            </a:fld>
            <a:endParaRPr lang="lv-LV"/>
          </a:p>
        </p:txBody>
      </p:sp>
    </p:spTree>
    <p:extLst>
      <p:ext uri="{BB962C8B-B14F-4D97-AF65-F5344CB8AC3E}">
        <p14:creationId xmlns:p14="http://schemas.microsoft.com/office/powerpoint/2010/main" val="502214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B8BFD-C3CC-0600-0720-C0E1DD81B828}"/>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BAF8B530-63AF-7F33-98F3-41E29E3327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DEB1BB78-740E-6AE0-D55D-B70C030F1C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2BA4D5E5-415F-BC74-E39C-F40EB80F38F3}"/>
              </a:ext>
            </a:extLst>
          </p:cNvPr>
          <p:cNvSpPr>
            <a:spLocks noGrp="1"/>
          </p:cNvSpPr>
          <p:nvPr>
            <p:ph type="dt" sz="half" idx="10"/>
          </p:nvPr>
        </p:nvSpPr>
        <p:spPr/>
        <p:txBody>
          <a:bodyPr/>
          <a:lstStyle/>
          <a:p>
            <a:fld id="{944DBC85-DEB6-40FC-A99C-C75B02F0BB41}" type="datetimeFigureOut">
              <a:rPr lang="lv-LV" smtClean="0"/>
              <a:t>15.01.2024</a:t>
            </a:fld>
            <a:endParaRPr lang="lv-LV"/>
          </a:p>
        </p:txBody>
      </p:sp>
      <p:sp>
        <p:nvSpPr>
          <p:cNvPr id="6" name="Footer Placeholder 5">
            <a:extLst>
              <a:ext uri="{FF2B5EF4-FFF2-40B4-BE49-F238E27FC236}">
                <a16:creationId xmlns:a16="http://schemas.microsoft.com/office/drawing/2014/main" id="{2572B200-75E2-F985-CF80-944D8944DD03}"/>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DCF1A75A-5577-126F-E162-8D45AF142F09}"/>
              </a:ext>
            </a:extLst>
          </p:cNvPr>
          <p:cNvSpPr>
            <a:spLocks noGrp="1"/>
          </p:cNvSpPr>
          <p:nvPr>
            <p:ph type="sldNum" sz="quarter" idx="12"/>
          </p:nvPr>
        </p:nvSpPr>
        <p:spPr/>
        <p:txBody>
          <a:bodyPr/>
          <a:lstStyle/>
          <a:p>
            <a:fld id="{059EC890-54E7-47AF-9EFF-ADC3FEAB4F62}" type="slidenum">
              <a:rPr lang="lv-LV" smtClean="0"/>
              <a:t>‹#›</a:t>
            </a:fld>
            <a:endParaRPr lang="lv-LV"/>
          </a:p>
        </p:txBody>
      </p:sp>
    </p:spTree>
    <p:extLst>
      <p:ext uri="{BB962C8B-B14F-4D97-AF65-F5344CB8AC3E}">
        <p14:creationId xmlns:p14="http://schemas.microsoft.com/office/powerpoint/2010/main" val="2183371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9C5B9-F789-CD0D-1AD3-19E5055F6A8B}"/>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35B99D77-4403-0825-BF79-6DD1F9F84F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E98481-798E-D0D5-BA8D-6C77FE1770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CD611589-123E-FAA1-50D1-53C83F47E5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2E55FF-B382-6BE3-9034-116311B5C0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6AEB8D25-A6F1-4C66-DC21-34CBE2A11ADB}"/>
              </a:ext>
            </a:extLst>
          </p:cNvPr>
          <p:cNvSpPr>
            <a:spLocks noGrp="1"/>
          </p:cNvSpPr>
          <p:nvPr>
            <p:ph type="dt" sz="half" idx="10"/>
          </p:nvPr>
        </p:nvSpPr>
        <p:spPr/>
        <p:txBody>
          <a:bodyPr/>
          <a:lstStyle/>
          <a:p>
            <a:fld id="{944DBC85-DEB6-40FC-A99C-C75B02F0BB41}" type="datetimeFigureOut">
              <a:rPr lang="lv-LV" smtClean="0"/>
              <a:t>15.01.2024</a:t>
            </a:fld>
            <a:endParaRPr lang="lv-LV"/>
          </a:p>
        </p:txBody>
      </p:sp>
      <p:sp>
        <p:nvSpPr>
          <p:cNvPr id="8" name="Footer Placeholder 7">
            <a:extLst>
              <a:ext uri="{FF2B5EF4-FFF2-40B4-BE49-F238E27FC236}">
                <a16:creationId xmlns:a16="http://schemas.microsoft.com/office/drawing/2014/main" id="{5C57BA40-BF44-A3B3-88B3-0BA6129583C2}"/>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003E9337-74C5-BAEC-ECEF-814B18EDCA42}"/>
              </a:ext>
            </a:extLst>
          </p:cNvPr>
          <p:cNvSpPr>
            <a:spLocks noGrp="1"/>
          </p:cNvSpPr>
          <p:nvPr>
            <p:ph type="sldNum" sz="quarter" idx="12"/>
          </p:nvPr>
        </p:nvSpPr>
        <p:spPr/>
        <p:txBody>
          <a:bodyPr/>
          <a:lstStyle/>
          <a:p>
            <a:fld id="{059EC890-54E7-47AF-9EFF-ADC3FEAB4F62}" type="slidenum">
              <a:rPr lang="lv-LV" smtClean="0"/>
              <a:t>‹#›</a:t>
            </a:fld>
            <a:endParaRPr lang="lv-LV"/>
          </a:p>
        </p:txBody>
      </p:sp>
    </p:spTree>
    <p:extLst>
      <p:ext uri="{BB962C8B-B14F-4D97-AF65-F5344CB8AC3E}">
        <p14:creationId xmlns:p14="http://schemas.microsoft.com/office/powerpoint/2010/main" val="3893480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7AB6D-F017-5437-80F2-125FA8511552}"/>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09704B8F-5456-FEB7-0F85-D2EC9C8AC6CB}"/>
              </a:ext>
            </a:extLst>
          </p:cNvPr>
          <p:cNvSpPr>
            <a:spLocks noGrp="1"/>
          </p:cNvSpPr>
          <p:nvPr>
            <p:ph type="dt" sz="half" idx="10"/>
          </p:nvPr>
        </p:nvSpPr>
        <p:spPr/>
        <p:txBody>
          <a:bodyPr/>
          <a:lstStyle/>
          <a:p>
            <a:fld id="{944DBC85-DEB6-40FC-A99C-C75B02F0BB41}" type="datetimeFigureOut">
              <a:rPr lang="lv-LV" smtClean="0"/>
              <a:t>15.01.2024</a:t>
            </a:fld>
            <a:endParaRPr lang="lv-LV"/>
          </a:p>
        </p:txBody>
      </p:sp>
      <p:sp>
        <p:nvSpPr>
          <p:cNvPr id="4" name="Footer Placeholder 3">
            <a:extLst>
              <a:ext uri="{FF2B5EF4-FFF2-40B4-BE49-F238E27FC236}">
                <a16:creationId xmlns:a16="http://schemas.microsoft.com/office/drawing/2014/main" id="{287A4887-7DD1-F092-3A44-E9E6DDD110E3}"/>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6BA58778-B334-CFBB-9064-06C82FA9FC2D}"/>
              </a:ext>
            </a:extLst>
          </p:cNvPr>
          <p:cNvSpPr>
            <a:spLocks noGrp="1"/>
          </p:cNvSpPr>
          <p:nvPr>
            <p:ph type="sldNum" sz="quarter" idx="12"/>
          </p:nvPr>
        </p:nvSpPr>
        <p:spPr/>
        <p:txBody>
          <a:bodyPr/>
          <a:lstStyle/>
          <a:p>
            <a:fld id="{059EC890-54E7-47AF-9EFF-ADC3FEAB4F62}" type="slidenum">
              <a:rPr lang="lv-LV" smtClean="0"/>
              <a:t>‹#›</a:t>
            </a:fld>
            <a:endParaRPr lang="lv-LV"/>
          </a:p>
        </p:txBody>
      </p:sp>
    </p:spTree>
    <p:extLst>
      <p:ext uri="{BB962C8B-B14F-4D97-AF65-F5344CB8AC3E}">
        <p14:creationId xmlns:p14="http://schemas.microsoft.com/office/powerpoint/2010/main" val="628042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FDB9B4-6AA9-4E36-D93F-89BCD2080DF4}"/>
              </a:ext>
            </a:extLst>
          </p:cNvPr>
          <p:cNvSpPr>
            <a:spLocks noGrp="1"/>
          </p:cNvSpPr>
          <p:nvPr>
            <p:ph type="dt" sz="half" idx="10"/>
          </p:nvPr>
        </p:nvSpPr>
        <p:spPr/>
        <p:txBody>
          <a:bodyPr/>
          <a:lstStyle/>
          <a:p>
            <a:fld id="{944DBC85-DEB6-40FC-A99C-C75B02F0BB41}" type="datetimeFigureOut">
              <a:rPr lang="lv-LV" smtClean="0"/>
              <a:t>15.01.2024</a:t>
            </a:fld>
            <a:endParaRPr lang="lv-LV"/>
          </a:p>
        </p:txBody>
      </p:sp>
      <p:sp>
        <p:nvSpPr>
          <p:cNvPr id="3" name="Footer Placeholder 2">
            <a:extLst>
              <a:ext uri="{FF2B5EF4-FFF2-40B4-BE49-F238E27FC236}">
                <a16:creationId xmlns:a16="http://schemas.microsoft.com/office/drawing/2014/main" id="{21F955E8-5BC9-4C0C-409D-5997CB56647A}"/>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7F97C373-5843-F866-CC1B-B6D513193DB7}"/>
              </a:ext>
            </a:extLst>
          </p:cNvPr>
          <p:cNvSpPr>
            <a:spLocks noGrp="1"/>
          </p:cNvSpPr>
          <p:nvPr>
            <p:ph type="sldNum" sz="quarter" idx="12"/>
          </p:nvPr>
        </p:nvSpPr>
        <p:spPr/>
        <p:txBody>
          <a:bodyPr/>
          <a:lstStyle/>
          <a:p>
            <a:fld id="{059EC890-54E7-47AF-9EFF-ADC3FEAB4F62}" type="slidenum">
              <a:rPr lang="lv-LV" smtClean="0"/>
              <a:t>‹#›</a:t>
            </a:fld>
            <a:endParaRPr lang="lv-LV"/>
          </a:p>
        </p:txBody>
      </p:sp>
    </p:spTree>
    <p:extLst>
      <p:ext uri="{BB962C8B-B14F-4D97-AF65-F5344CB8AC3E}">
        <p14:creationId xmlns:p14="http://schemas.microsoft.com/office/powerpoint/2010/main" val="2518931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9DD56-EFA0-30A4-050C-30CA4ED881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39B23F70-61D9-BFFD-37B6-0BCD209891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4FD1C7F5-59DD-435F-6A31-C879CABCA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2BFE2A-DA8F-C485-F5C5-12A7660D1616}"/>
              </a:ext>
            </a:extLst>
          </p:cNvPr>
          <p:cNvSpPr>
            <a:spLocks noGrp="1"/>
          </p:cNvSpPr>
          <p:nvPr>
            <p:ph type="dt" sz="half" idx="10"/>
          </p:nvPr>
        </p:nvSpPr>
        <p:spPr/>
        <p:txBody>
          <a:bodyPr/>
          <a:lstStyle/>
          <a:p>
            <a:fld id="{944DBC85-DEB6-40FC-A99C-C75B02F0BB41}" type="datetimeFigureOut">
              <a:rPr lang="lv-LV" smtClean="0"/>
              <a:t>15.01.2024</a:t>
            </a:fld>
            <a:endParaRPr lang="lv-LV"/>
          </a:p>
        </p:txBody>
      </p:sp>
      <p:sp>
        <p:nvSpPr>
          <p:cNvPr id="6" name="Footer Placeholder 5">
            <a:extLst>
              <a:ext uri="{FF2B5EF4-FFF2-40B4-BE49-F238E27FC236}">
                <a16:creationId xmlns:a16="http://schemas.microsoft.com/office/drawing/2014/main" id="{56A72E1A-3228-AE01-0B66-488209E77389}"/>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91735268-84AA-53F0-B972-A96889DA88D9}"/>
              </a:ext>
            </a:extLst>
          </p:cNvPr>
          <p:cNvSpPr>
            <a:spLocks noGrp="1"/>
          </p:cNvSpPr>
          <p:nvPr>
            <p:ph type="sldNum" sz="quarter" idx="12"/>
          </p:nvPr>
        </p:nvSpPr>
        <p:spPr/>
        <p:txBody>
          <a:bodyPr/>
          <a:lstStyle/>
          <a:p>
            <a:fld id="{059EC890-54E7-47AF-9EFF-ADC3FEAB4F62}" type="slidenum">
              <a:rPr lang="lv-LV" smtClean="0"/>
              <a:t>‹#›</a:t>
            </a:fld>
            <a:endParaRPr lang="lv-LV"/>
          </a:p>
        </p:txBody>
      </p:sp>
    </p:spTree>
    <p:extLst>
      <p:ext uri="{BB962C8B-B14F-4D97-AF65-F5344CB8AC3E}">
        <p14:creationId xmlns:p14="http://schemas.microsoft.com/office/powerpoint/2010/main" val="2626796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7D221-295B-84F8-0900-5DB3956578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EB789E2C-D7B6-6C25-3117-4EFA29DDCF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40BD284F-E071-7867-9F7B-607BC308D1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95A654-4B98-3D13-B8A5-2C0DEC789FA1}"/>
              </a:ext>
            </a:extLst>
          </p:cNvPr>
          <p:cNvSpPr>
            <a:spLocks noGrp="1"/>
          </p:cNvSpPr>
          <p:nvPr>
            <p:ph type="dt" sz="half" idx="10"/>
          </p:nvPr>
        </p:nvSpPr>
        <p:spPr/>
        <p:txBody>
          <a:bodyPr/>
          <a:lstStyle/>
          <a:p>
            <a:fld id="{944DBC85-DEB6-40FC-A99C-C75B02F0BB41}" type="datetimeFigureOut">
              <a:rPr lang="lv-LV" smtClean="0"/>
              <a:t>15.01.2024</a:t>
            </a:fld>
            <a:endParaRPr lang="lv-LV"/>
          </a:p>
        </p:txBody>
      </p:sp>
      <p:sp>
        <p:nvSpPr>
          <p:cNvPr id="6" name="Footer Placeholder 5">
            <a:extLst>
              <a:ext uri="{FF2B5EF4-FFF2-40B4-BE49-F238E27FC236}">
                <a16:creationId xmlns:a16="http://schemas.microsoft.com/office/drawing/2014/main" id="{7DBB47D4-3131-80C5-4E61-057590D30112}"/>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A6D91208-82FC-2568-348E-8E3F4117AAE9}"/>
              </a:ext>
            </a:extLst>
          </p:cNvPr>
          <p:cNvSpPr>
            <a:spLocks noGrp="1"/>
          </p:cNvSpPr>
          <p:nvPr>
            <p:ph type="sldNum" sz="quarter" idx="12"/>
          </p:nvPr>
        </p:nvSpPr>
        <p:spPr/>
        <p:txBody>
          <a:bodyPr/>
          <a:lstStyle/>
          <a:p>
            <a:fld id="{059EC890-54E7-47AF-9EFF-ADC3FEAB4F62}" type="slidenum">
              <a:rPr lang="lv-LV" smtClean="0"/>
              <a:t>‹#›</a:t>
            </a:fld>
            <a:endParaRPr lang="lv-LV"/>
          </a:p>
        </p:txBody>
      </p:sp>
    </p:spTree>
    <p:extLst>
      <p:ext uri="{BB962C8B-B14F-4D97-AF65-F5344CB8AC3E}">
        <p14:creationId xmlns:p14="http://schemas.microsoft.com/office/powerpoint/2010/main" val="3759824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13A47F-BC2E-0933-12CA-FF6DA98A67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6198EC8B-8A09-BDBA-8085-9B2BAD6697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2E8FAE8F-57CA-6309-ACF1-376A01F21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4DBC85-DEB6-40FC-A99C-C75B02F0BB41}" type="datetimeFigureOut">
              <a:rPr lang="lv-LV" smtClean="0"/>
              <a:t>15.01.2024</a:t>
            </a:fld>
            <a:endParaRPr lang="lv-LV"/>
          </a:p>
        </p:txBody>
      </p:sp>
      <p:sp>
        <p:nvSpPr>
          <p:cNvPr id="5" name="Footer Placeholder 4">
            <a:extLst>
              <a:ext uri="{FF2B5EF4-FFF2-40B4-BE49-F238E27FC236}">
                <a16:creationId xmlns:a16="http://schemas.microsoft.com/office/drawing/2014/main" id="{699F0B3B-DE30-7D77-CA96-19F6D4F4B5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5CAD57BA-0430-FE9F-58F2-B01761C07E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9EC890-54E7-47AF-9EFF-ADC3FEAB4F62}" type="slidenum">
              <a:rPr lang="lv-LV" smtClean="0"/>
              <a:t>‹#›</a:t>
            </a:fld>
            <a:endParaRPr lang="lv-LV"/>
          </a:p>
        </p:txBody>
      </p:sp>
    </p:spTree>
    <p:extLst>
      <p:ext uri="{BB962C8B-B14F-4D97-AF65-F5344CB8AC3E}">
        <p14:creationId xmlns:p14="http://schemas.microsoft.com/office/powerpoint/2010/main" val="858744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87F2F-F93C-3A1D-D204-B49474978920}"/>
              </a:ext>
            </a:extLst>
          </p:cNvPr>
          <p:cNvSpPr>
            <a:spLocks noGrp="1"/>
          </p:cNvSpPr>
          <p:nvPr>
            <p:ph type="ctrTitle"/>
          </p:nvPr>
        </p:nvSpPr>
        <p:spPr>
          <a:xfrm>
            <a:off x="1676400" y="1132114"/>
            <a:ext cx="9144000" cy="2829150"/>
          </a:xfrm>
        </p:spPr>
        <p:txBody>
          <a:bodyPr>
            <a:normAutofit/>
          </a:bodyPr>
          <a:lstStyle/>
          <a:p>
            <a:r>
              <a:rPr lang="lv-LV" sz="4900" b="1" dirty="0">
                <a:solidFill>
                  <a:schemeClr val="accent6">
                    <a:lumMod val="50000"/>
                  </a:schemeClr>
                </a:solidFill>
                <a:latin typeface="Arial" panose="020B0604020202020204" pitchFamily="34" charset="0"/>
                <a:cs typeface="Arial" panose="020B0604020202020204" pitchFamily="34" charset="0"/>
              </a:rPr>
              <a:t>ĀDAŽU NOVADA TERITORIJAS PLĀNOJUMA 2025.-2037.GADAM IZSTRĀDE</a:t>
            </a:r>
            <a:br>
              <a:rPr lang="lv-LV" sz="5300" b="1" dirty="0">
                <a:solidFill>
                  <a:schemeClr val="accent6">
                    <a:lumMod val="50000"/>
                  </a:schemeClr>
                </a:solidFill>
                <a:latin typeface="Arial" panose="020B0604020202020204" pitchFamily="34" charset="0"/>
                <a:cs typeface="Arial" panose="020B0604020202020204" pitchFamily="34" charset="0"/>
              </a:rPr>
            </a:br>
            <a:r>
              <a:rPr lang="lv-LV" sz="2700" b="1" dirty="0">
                <a:solidFill>
                  <a:schemeClr val="accent6">
                    <a:lumMod val="50000"/>
                  </a:schemeClr>
                </a:solidFill>
                <a:latin typeface="Arial" panose="020B0604020202020204" pitchFamily="34" charset="0"/>
                <a:cs typeface="Arial" panose="020B0604020202020204" pitchFamily="34" charset="0"/>
              </a:rPr>
              <a:t>NO 2023.GADA OKTOBRA LĪDZ DECEMBRIM</a:t>
            </a:r>
          </a:p>
        </p:txBody>
      </p:sp>
      <p:pic>
        <p:nvPicPr>
          <p:cNvPr id="5" name="Picture 4">
            <a:extLst>
              <a:ext uri="{FF2B5EF4-FFF2-40B4-BE49-F238E27FC236}">
                <a16:creationId xmlns:a16="http://schemas.microsoft.com/office/drawing/2014/main" id="{8A4DFB01-2A7F-374F-7173-BC307C0C7D3B}"/>
              </a:ext>
            </a:extLst>
          </p:cNvPr>
          <p:cNvPicPr>
            <a:picLocks noChangeAspect="1"/>
          </p:cNvPicPr>
          <p:nvPr/>
        </p:nvPicPr>
        <p:blipFill rotWithShape="1">
          <a:blip r:embed="rId2">
            <a:alphaModFix amt="50000"/>
          </a:blip>
          <a:srcRect b="7172"/>
          <a:stretch/>
        </p:blipFill>
        <p:spPr>
          <a:xfrm>
            <a:off x="0" y="0"/>
            <a:ext cx="12192000" cy="6858000"/>
          </a:xfrm>
          <a:prstGeom prst="rect">
            <a:avLst/>
          </a:prstGeom>
        </p:spPr>
      </p:pic>
      <p:sp>
        <p:nvSpPr>
          <p:cNvPr id="3" name="Subtitle 2">
            <a:extLst>
              <a:ext uri="{FF2B5EF4-FFF2-40B4-BE49-F238E27FC236}">
                <a16:creationId xmlns:a16="http://schemas.microsoft.com/office/drawing/2014/main" id="{2DC4EBD9-C5AA-21EB-BE8B-B74B6DAFD8D5}"/>
              </a:ext>
            </a:extLst>
          </p:cNvPr>
          <p:cNvSpPr>
            <a:spLocks noGrp="1"/>
          </p:cNvSpPr>
          <p:nvPr>
            <p:ph type="subTitle" idx="1"/>
          </p:nvPr>
        </p:nvSpPr>
        <p:spPr>
          <a:xfrm>
            <a:off x="1600200" y="4483782"/>
            <a:ext cx="9144000" cy="654276"/>
          </a:xfrm>
        </p:spPr>
        <p:txBody>
          <a:bodyPr>
            <a:normAutofit/>
          </a:bodyPr>
          <a:lstStyle/>
          <a:p>
            <a:r>
              <a:rPr lang="lv-LV" sz="2800" b="1" dirty="0">
                <a:solidFill>
                  <a:schemeClr val="accent6">
                    <a:lumMod val="50000"/>
                  </a:schemeClr>
                </a:solidFill>
                <a:latin typeface="Arial" panose="020B0604020202020204" pitchFamily="34" charset="0"/>
                <a:cs typeface="Arial" panose="020B0604020202020204" pitchFamily="34" charset="0"/>
              </a:rPr>
              <a:t>INFORMATĪVAIS ZIŅOJUMS</a:t>
            </a:r>
          </a:p>
        </p:txBody>
      </p:sp>
      <p:sp>
        <p:nvSpPr>
          <p:cNvPr id="6" name="Subtitle 2">
            <a:extLst>
              <a:ext uri="{FF2B5EF4-FFF2-40B4-BE49-F238E27FC236}">
                <a16:creationId xmlns:a16="http://schemas.microsoft.com/office/drawing/2014/main" id="{432FC204-4F44-670C-0E47-FE4FADE0BC01}"/>
              </a:ext>
            </a:extLst>
          </p:cNvPr>
          <p:cNvSpPr txBox="1">
            <a:spLocks/>
          </p:cNvSpPr>
          <p:nvPr/>
        </p:nvSpPr>
        <p:spPr>
          <a:xfrm>
            <a:off x="8599713" y="5900058"/>
            <a:ext cx="3592287" cy="6154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v-LV" sz="1800" b="1" dirty="0">
                <a:solidFill>
                  <a:schemeClr val="accent6">
                    <a:lumMod val="50000"/>
                  </a:schemeClr>
                </a:solidFill>
                <a:latin typeface="Arial" panose="020B0604020202020204" pitchFamily="34" charset="0"/>
                <a:cs typeface="Arial" panose="020B0604020202020204" pitchFamily="34" charset="0"/>
              </a:rPr>
              <a:t>FINANŠU KOMITEJA</a:t>
            </a:r>
          </a:p>
          <a:p>
            <a:r>
              <a:rPr lang="lv-LV" sz="1800" b="1" dirty="0">
                <a:solidFill>
                  <a:schemeClr val="accent6">
                    <a:lumMod val="50000"/>
                  </a:schemeClr>
                </a:solidFill>
                <a:latin typeface="Arial" panose="020B0604020202020204" pitchFamily="34" charset="0"/>
                <a:cs typeface="Arial" panose="020B0604020202020204" pitchFamily="34" charset="0"/>
              </a:rPr>
              <a:t>17.01.2024.</a:t>
            </a:r>
          </a:p>
        </p:txBody>
      </p:sp>
    </p:spTree>
    <p:extLst>
      <p:ext uri="{BB962C8B-B14F-4D97-AF65-F5344CB8AC3E}">
        <p14:creationId xmlns:p14="http://schemas.microsoft.com/office/powerpoint/2010/main" val="4221501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82A6-89FA-6047-8B31-94B974EC2E84}"/>
              </a:ext>
            </a:extLst>
          </p:cNvPr>
          <p:cNvSpPr>
            <a:spLocks noGrp="1"/>
          </p:cNvSpPr>
          <p:nvPr>
            <p:ph type="title"/>
          </p:nvPr>
        </p:nvSpPr>
        <p:spPr>
          <a:xfrm>
            <a:off x="838200" y="206828"/>
            <a:ext cx="10515600" cy="1325563"/>
          </a:xfrm>
        </p:spPr>
        <p:txBody>
          <a:bodyPr/>
          <a:lstStyle/>
          <a:p>
            <a:r>
              <a:rPr lang="lv-LV" b="1" dirty="0">
                <a:solidFill>
                  <a:schemeClr val="accent6">
                    <a:lumMod val="50000"/>
                  </a:schemeClr>
                </a:solidFill>
                <a:latin typeface="+mn-lt"/>
              </a:rPr>
              <a:t>PAMATOJUMS</a:t>
            </a:r>
          </a:p>
        </p:txBody>
      </p:sp>
      <p:cxnSp>
        <p:nvCxnSpPr>
          <p:cNvPr id="6" name="Straight Connector 5">
            <a:extLst>
              <a:ext uri="{FF2B5EF4-FFF2-40B4-BE49-F238E27FC236}">
                <a16:creationId xmlns:a16="http://schemas.microsoft.com/office/drawing/2014/main" id="{ADC30ACF-6ED6-6CC4-4F87-63B9ED08FC53}"/>
              </a:ext>
            </a:extLst>
          </p:cNvPr>
          <p:cNvCxnSpPr>
            <a:cxnSpLocks/>
          </p:cNvCxnSpPr>
          <p:nvPr/>
        </p:nvCxnSpPr>
        <p:spPr>
          <a:xfrm>
            <a:off x="838200" y="1335767"/>
            <a:ext cx="10515600" cy="0"/>
          </a:xfrm>
          <a:prstGeom prst="line">
            <a:avLst/>
          </a:prstGeom>
          <a:ln w="76200">
            <a:solidFill>
              <a:schemeClr val="accent6">
                <a:lumMod val="75000"/>
              </a:schemeClr>
            </a:solidFill>
          </a:ln>
        </p:spPr>
        <p:style>
          <a:lnRef idx="3">
            <a:schemeClr val="accent6"/>
          </a:lnRef>
          <a:fillRef idx="0">
            <a:schemeClr val="accent6"/>
          </a:fillRef>
          <a:effectRef idx="2">
            <a:schemeClr val="accent6"/>
          </a:effectRef>
          <a:fontRef idx="minor">
            <a:schemeClr val="tx1"/>
          </a:fontRef>
        </p:style>
      </p:cxnSp>
      <p:sp>
        <p:nvSpPr>
          <p:cNvPr id="3" name="Content Placeholder 2">
            <a:extLst>
              <a:ext uri="{FF2B5EF4-FFF2-40B4-BE49-F238E27FC236}">
                <a16:creationId xmlns:a16="http://schemas.microsoft.com/office/drawing/2014/main" id="{435CEB2F-1807-4380-57A2-4071035AAA6B}"/>
              </a:ext>
            </a:extLst>
          </p:cNvPr>
          <p:cNvSpPr txBox="1">
            <a:spLocks/>
          </p:cNvSpPr>
          <p:nvPr/>
        </p:nvSpPr>
        <p:spPr>
          <a:xfrm>
            <a:off x="838200" y="1532390"/>
            <a:ext cx="10515600" cy="49881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sz="1800" dirty="0">
                <a:solidFill>
                  <a:schemeClr val="accent6">
                    <a:lumMod val="50000"/>
                  </a:schemeClr>
                </a:solidFill>
                <a:effectLst/>
                <a:ea typeface="Calibri" panose="020F0502020204030204" pitchFamily="34" charset="0"/>
                <a:cs typeface="Calibri" panose="020F0502020204030204" pitchFamily="34" charset="0"/>
              </a:rPr>
              <a:t>Ādažu novada pašvaldības domes 23.11.2022. lēmums Nr. 558 "Par Ādažu novada teritorijas plānojuma izstrādes uzsākšanu«, apstiprināts Darba uzdevums un izstrādes grafiks, ieplānoti līdzekļi Teritorijas plānošanas nodaļas (TPN) budžetā speciālām piemaksām TPN darbiniekiem </a:t>
            </a:r>
            <a:r>
              <a:rPr lang="lv-LV" sz="1800" dirty="0">
                <a:solidFill>
                  <a:schemeClr val="accent6">
                    <a:lumMod val="50000"/>
                  </a:schemeClr>
                </a:solidFill>
                <a:effectLst/>
                <a:ea typeface="Calibri" panose="020F0502020204030204" pitchFamily="34" charset="0"/>
              </a:rPr>
              <a:t>par papildus darbu pie teritorijas plānojuma izstrādes</a:t>
            </a:r>
            <a:endParaRPr lang="lv-LV" sz="1800" dirty="0">
              <a:solidFill>
                <a:schemeClr val="accent6">
                  <a:lumMod val="50000"/>
                </a:schemeClr>
              </a:solidFill>
              <a:effectLst/>
              <a:ea typeface="Calibri" panose="020F0502020204030204" pitchFamily="34" charset="0"/>
              <a:cs typeface="Calibri" panose="020F0502020204030204" pitchFamily="34" charset="0"/>
            </a:endParaRPr>
          </a:p>
          <a:p>
            <a:pPr marL="0" indent="0">
              <a:buFont typeface="Arial" panose="020B0604020202020204" pitchFamily="34" charset="0"/>
              <a:buNone/>
            </a:pPr>
            <a:r>
              <a:rPr lang="lv-LV" sz="18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2023.gadā Finanšu komitejas maija un septembra sēdēs sniegti starpziņojumi  par darbinieku papildu pienākumu faktiskās izpildes apjomu, rezultātiem un piemaksas atbilstību tās mērķim</a:t>
            </a:r>
          </a:p>
          <a:p>
            <a:pPr marL="0" indent="0">
              <a:buFont typeface="Arial" panose="020B0604020202020204" pitchFamily="34" charset="0"/>
              <a:buNone/>
            </a:pPr>
            <a:r>
              <a:rPr lang="lv-LV" sz="18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Ādažu novada domes 28.09.2023. sēdes </a:t>
            </a:r>
            <a:r>
              <a:rPr lang="lv-LV" sz="1800" dirty="0" err="1">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protokollēmuma</a:t>
            </a:r>
            <a:r>
              <a:rPr lang="lv-LV" sz="18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 (protokols Nr. 24, 51.§) </a:t>
            </a:r>
            <a:r>
              <a:rPr lang="lv-LV" sz="1800" dirty="0">
                <a:solidFill>
                  <a:schemeClr val="accent6">
                    <a:lumMod val="50000"/>
                  </a:schemeClr>
                </a:solidFill>
                <a:effectLst/>
                <a:ea typeface="Calibri" panose="020F0502020204030204" pitchFamily="34" charset="0"/>
                <a:cs typeface="Calibri" panose="020F0502020204030204" pitchFamily="34" charset="0"/>
              </a:rPr>
              <a:t>"</a:t>
            </a:r>
            <a:r>
              <a:rPr lang="lv-LV" sz="18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Par speciālo piemaksu Ādažu novada pašvaldības Centrālās pārvaldes Teritorijas plānošanas nodaļas darbiniekiem</a:t>
            </a:r>
            <a:r>
              <a:rPr lang="lv-LV" sz="1800" dirty="0">
                <a:solidFill>
                  <a:schemeClr val="accent6">
                    <a:lumMod val="50000"/>
                  </a:schemeClr>
                </a:solidFill>
                <a:effectLst/>
                <a:ea typeface="Calibri" panose="020F0502020204030204" pitchFamily="34" charset="0"/>
                <a:cs typeface="Calibri" panose="020F0502020204030204" pitchFamily="34" charset="0"/>
              </a:rPr>
              <a:t>"</a:t>
            </a:r>
            <a:r>
              <a:rPr lang="lv-LV" sz="18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 </a:t>
            </a:r>
            <a:r>
              <a:rPr lang="lv-LV" sz="1800" dirty="0">
                <a:solidFill>
                  <a:schemeClr val="accent6">
                    <a:lumMod val="50000"/>
                  </a:schemeClr>
                </a:solidFill>
                <a:effectLst/>
                <a:ea typeface="Calibri" panose="020F0502020204030204" pitchFamily="34" charset="0"/>
                <a:cs typeface="Calibri" panose="020F0502020204030204" pitchFamily="34" charset="0"/>
              </a:rPr>
              <a:t>8.punktā uzdots teritorijas plānojuma izstrādes vadītājai Indrai </a:t>
            </a:r>
            <a:r>
              <a:rPr lang="lv-LV" sz="1800" dirty="0" err="1">
                <a:solidFill>
                  <a:schemeClr val="accent6">
                    <a:lumMod val="50000"/>
                  </a:schemeClr>
                </a:solidFill>
                <a:effectLst/>
                <a:ea typeface="Calibri" panose="020F0502020204030204" pitchFamily="34" charset="0"/>
                <a:cs typeface="Calibri" panose="020F0502020204030204" pitchFamily="34" charset="0"/>
              </a:rPr>
              <a:t>Murziņai</a:t>
            </a:r>
            <a:r>
              <a:rPr lang="lv-LV" sz="1800" dirty="0">
                <a:solidFill>
                  <a:schemeClr val="accent6">
                    <a:lumMod val="50000"/>
                  </a:schemeClr>
                </a:solidFill>
                <a:effectLst/>
                <a:ea typeface="Calibri" panose="020F0502020204030204" pitchFamily="34" charset="0"/>
                <a:cs typeface="Calibri" panose="020F0502020204030204" pitchFamily="34" charset="0"/>
              </a:rPr>
              <a:t> sniegt starpziņojumu Finanšu komitejai par šī nolēmuma 1. – 6. punktā noteikto darbinieku papildu pienākumu faktiskās izpildes apjomu, rezultātiem un piemaksas atbilstību tās mērķim</a:t>
            </a:r>
            <a:endParaRPr lang="lv-LV" sz="24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92552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82A6-89FA-6047-8B31-94B974EC2E84}"/>
              </a:ext>
            </a:extLst>
          </p:cNvPr>
          <p:cNvSpPr>
            <a:spLocks noGrp="1"/>
          </p:cNvSpPr>
          <p:nvPr>
            <p:ph type="title"/>
          </p:nvPr>
        </p:nvSpPr>
        <p:spPr>
          <a:xfrm>
            <a:off x="912845" y="234819"/>
            <a:ext cx="10515600" cy="1325563"/>
          </a:xfrm>
        </p:spPr>
        <p:txBody>
          <a:bodyPr>
            <a:normAutofit fontScale="90000"/>
          </a:bodyPr>
          <a:lstStyle/>
          <a:p>
            <a:r>
              <a:rPr lang="lv-LV" sz="2800" b="1"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Laikā no 2023.gada oktobra līdz decembrim Teritorijas plānošanas nodaļas (turpmāk – TPN) darbinieki veikuši šādus papildu pienākumus Ādažu novada teritorijas plānojuma 2025.-2037.gada izstrādes ietvaros</a:t>
            </a:r>
          </a:p>
        </p:txBody>
      </p:sp>
      <p:cxnSp>
        <p:nvCxnSpPr>
          <p:cNvPr id="6" name="Straight Connector 5">
            <a:extLst>
              <a:ext uri="{FF2B5EF4-FFF2-40B4-BE49-F238E27FC236}">
                <a16:creationId xmlns:a16="http://schemas.microsoft.com/office/drawing/2014/main" id="{ADC30ACF-6ED6-6CC4-4F87-63B9ED08FC53}"/>
              </a:ext>
            </a:extLst>
          </p:cNvPr>
          <p:cNvCxnSpPr>
            <a:cxnSpLocks/>
          </p:cNvCxnSpPr>
          <p:nvPr/>
        </p:nvCxnSpPr>
        <p:spPr>
          <a:xfrm>
            <a:off x="838200" y="1662338"/>
            <a:ext cx="10515600" cy="0"/>
          </a:xfrm>
          <a:prstGeom prst="line">
            <a:avLst/>
          </a:prstGeom>
          <a:ln w="76200">
            <a:solidFill>
              <a:schemeClr val="accent6">
                <a:lumMod val="75000"/>
              </a:schemeClr>
            </a:solidFill>
          </a:ln>
        </p:spPr>
        <p:style>
          <a:lnRef idx="3">
            <a:schemeClr val="accent6"/>
          </a:lnRef>
          <a:fillRef idx="0">
            <a:schemeClr val="accent6"/>
          </a:fillRef>
          <a:effectRef idx="2">
            <a:schemeClr val="accent6"/>
          </a:effectRef>
          <a:fontRef idx="minor">
            <a:schemeClr val="tx1"/>
          </a:fontRef>
        </p:style>
      </p:cxnSp>
      <p:sp>
        <p:nvSpPr>
          <p:cNvPr id="3" name="Content Placeholder 2">
            <a:extLst>
              <a:ext uri="{FF2B5EF4-FFF2-40B4-BE49-F238E27FC236}">
                <a16:creationId xmlns:a16="http://schemas.microsoft.com/office/drawing/2014/main" id="{435CEB2F-1807-4380-57A2-4071035AAA6B}"/>
              </a:ext>
            </a:extLst>
          </p:cNvPr>
          <p:cNvSpPr txBox="1">
            <a:spLocks/>
          </p:cNvSpPr>
          <p:nvPr/>
        </p:nvSpPr>
        <p:spPr>
          <a:xfrm>
            <a:off x="707571" y="1886953"/>
            <a:ext cx="7326086" cy="458693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lv-LV" sz="1800" dirty="0">
                <a:solidFill>
                  <a:schemeClr val="accent6">
                    <a:lumMod val="50000"/>
                  </a:schemeClr>
                </a:solidFill>
                <a:effectLst/>
                <a:ea typeface="Calibri" panose="020F0502020204030204" pitchFamily="34" charset="0"/>
                <a:cs typeface="Calibri" panose="020F0502020204030204" pitchFamily="34" charset="0"/>
              </a:rPr>
              <a:t> apkopoti un izvērtēti 103 rakstiski saņemtie fizisku un juridisku personu priekšlikumi teritorijas plānojuma izstrādei;</a:t>
            </a:r>
          </a:p>
          <a:p>
            <a:pPr>
              <a:buFont typeface="Wingdings" panose="05000000000000000000" pitchFamily="2" charset="2"/>
              <a:buChar char="q"/>
            </a:pPr>
            <a:r>
              <a:rPr lang="lv-LV" sz="18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 apkopoti no sanāksmēm ar iedzīvotājiem protokolos fiksētie priekšlikumi </a:t>
            </a:r>
            <a:r>
              <a:rPr lang="lv-LV" sz="1800" dirty="0">
                <a:solidFill>
                  <a:schemeClr val="accent6">
                    <a:lumMod val="50000"/>
                  </a:schemeClr>
                </a:solidFill>
                <a:effectLst/>
                <a:ea typeface="Calibri" panose="020F0502020204030204" pitchFamily="34" charset="0"/>
                <a:cs typeface="Calibri" panose="020F0502020204030204" pitchFamily="34" charset="0"/>
              </a:rPr>
              <a:t>teritorijas plānojuma izstrādei</a:t>
            </a:r>
            <a:r>
              <a:rPr lang="lv-LV" sz="18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a:t>
            </a:r>
          </a:p>
          <a:p>
            <a:pPr algn="just">
              <a:lnSpc>
                <a:spcPct val="107000"/>
              </a:lnSpc>
              <a:buFont typeface="Wingdings" panose="05000000000000000000" pitchFamily="2" charset="2"/>
              <a:buChar char="q"/>
            </a:pPr>
            <a:r>
              <a:rPr lang="lv-LV"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lv-LV" sz="1800" kern="100" dirty="0">
                <a:solidFill>
                  <a:schemeClr val="accent6">
                    <a:lumMod val="50000"/>
                  </a:schemeClr>
                </a:solidFill>
                <a:effectLst/>
                <a:latin typeface="Times New Roman" panose="02020603050405020304" pitchFamily="18" charset="0"/>
                <a:ea typeface="Calibri" panose="020F0502020204030204" pitchFamily="34" charset="0"/>
                <a:cs typeface="Calibri" panose="020F0502020204030204" pitchFamily="34" charset="0"/>
              </a:rPr>
              <a:t>t</a:t>
            </a:r>
            <a:r>
              <a:rPr lang="lv-LV" sz="1800" dirty="0">
                <a:solidFill>
                  <a:schemeClr val="accent6">
                    <a:lumMod val="50000"/>
                  </a:schemeClr>
                </a:solidFill>
                <a:effectLst/>
                <a:ea typeface="Calibri" panose="020F0502020204030204" pitchFamily="34" charset="0"/>
                <a:cs typeface="Calibri" panose="020F0502020204030204" pitchFamily="34" charset="0"/>
              </a:rPr>
              <a:t>urpināts darbs pie spēkā esošo teritorijas plānojumu Teritorijas izmantošanas un apbūves noteikumu izvērtēšanas, salīdzināšanas</a:t>
            </a:r>
            <a:r>
              <a:rPr lang="lv-LV" sz="1800" dirty="0">
                <a:solidFill>
                  <a:schemeClr val="accent6">
                    <a:lumMod val="50000"/>
                  </a:schemeClr>
                </a:solidFill>
                <a:ea typeface="Calibri" panose="020F0502020204030204" pitchFamily="34" charset="0"/>
                <a:cs typeface="Calibri" panose="020F0502020204030204" pitchFamily="34" charset="0"/>
              </a:rPr>
              <a:t> un konsolidētas redakcijas sagatavošanas, pārskatot </a:t>
            </a:r>
            <a:r>
              <a:rPr lang="lv-LV" sz="1800" dirty="0">
                <a:solidFill>
                  <a:schemeClr val="accent6">
                    <a:lumMod val="50000"/>
                  </a:schemeClr>
                </a:solidFill>
              </a:rPr>
              <a:t>spēkā esošos Ādažu un Carnikavas novadu teritorijas plānojumu apbūves noteikumus un to normu pamatotību, tajā skaitā normatīvajos aktos noteiktos deleģējumus teritorijas plānojuma izstrādei, kas mainījušies kopš spēkā esošo teritorijas plānojumu apstiprināšanas brīža;</a:t>
            </a:r>
            <a:endParaRPr lang="lv-LV" sz="1800" dirty="0">
              <a:solidFill>
                <a:schemeClr val="accent6">
                  <a:lumMod val="50000"/>
                </a:schemeClr>
              </a:solidFill>
              <a:effectLst/>
              <a:ea typeface="Calibri" panose="020F0502020204030204" pitchFamily="34" charset="0"/>
              <a:cs typeface="Calibri" panose="020F0502020204030204" pitchFamily="34" charset="0"/>
            </a:endParaRPr>
          </a:p>
          <a:p>
            <a:pPr algn="just">
              <a:lnSpc>
                <a:spcPct val="107000"/>
              </a:lnSpc>
              <a:buFont typeface="Wingdings" panose="05000000000000000000" pitchFamily="2" charset="2"/>
              <a:buChar char="q"/>
            </a:pPr>
            <a:r>
              <a:rPr lang="lv-LV" sz="1800" dirty="0">
                <a:solidFill>
                  <a:schemeClr val="accent6">
                    <a:lumMod val="50000"/>
                  </a:schemeClr>
                </a:solidFill>
                <a:ea typeface="Calibri" panose="020F0502020204030204" pitchFamily="34" charset="0"/>
                <a:cs typeface="Calibri" panose="020F0502020204030204" pitchFamily="34" charset="0"/>
              </a:rPr>
              <a:t> pašvaldības īpašumu teritorijas izmantošanas (zonējumu) izvērtēšana sadarbībā ar NĪN, tikšanās, informācijas sagatavošana;</a:t>
            </a:r>
          </a:p>
          <a:p>
            <a:pPr algn="just">
              <a:lnSpc>
                <a:spcPct val="107000"/>
              </a:lnSpc>
              <a:buFont typeface="Wingdings" panose="05000000000000000000" pitchFamily="2" charset="2"/>
              <a:buChar char="q"/>
            </a:pPr>
            <a:r>
              <a:rPr lang="lv-LV" sz="1800" dirty="0">
                <a:solidFill>
                  <a:schemeClr val="accent6">
                    <a:lumMod val="50000"/>
                  </a:schemeClr>
                </a:solidFill>
                <a:effectLst/>
                <a:ea typeface="Calibri" panose="020F0502020204030204" pitchFamily="34" charset="0"/>
                <a:cs typeface="Calibri" panose="020F0502020204030204" pitchFamily="34" charset="0"/>
              </a:rPr>
              <a:t> Izveidota darba grupa (vadītājs Zintis Varts) Ūdenssaimniecīb</a:t>
            </a:r>
            <a:r>
              <a:rPr lang="lv-LV" sz="1800" dirty="0">
                <a:solidFill>
                  <a:schemeClr val="accent6">
                    <a:lumMod val="50000"/>
                  </a:schemeClr>
                </a:solidFill>
                <a:ea typeface="Calibri" panose="020F0502020204030204" pitchFamily="34" charset="0"/>
                <a:cs typeface="Calibri" panose="020F0502020204030204" pitchFamily="34" charset="0"/>
              </a:rPr>
              <a:t>as aglomerāciju precizēšanai, notikusi sanāksme 14.12.2023., uzdevums CKS un SIA «Ādažu ūdens» līdz 31.janvārim izskatīt šobrīd spēkā esošās aglomerāciju robežas, nolemts, ka šī darba grupa strādās arī pie pilsētas un ciemu robežu precizēšanas; </a:t>
            </a:r>
            <a:endParaRPr lang="lv-LV" sz="1800" dirty="0">
              <a:solidFill>
                <a:schemeClr val="accent6">
                  <a:lumMod val="50000"/>
                </a:schemeClr>
              </a:solidFill>
              <a:effectLst/>
              <a:ea typeface="Calibri" panose="020F0502020204030204" pitchFamily="34" charset="0"/>
              <a:cs typeface="Calibri" panose="020F0502020204030204" pitchFamily="34" charset="0"/>
            </a:endParaRPr>
          </a:p>
          <a:p>
            <a:pPr lvl="0" algn="just">
              <a:lnSpc>
                <a:spcPct val="107000"/>
              </a:lnSpc>
              <a:buFont typeface="Wingdings" panose="05000000000000000000" pitchFamily="2" charset="2"/>
              <a:buChar char="q"/>
            </a:pPr>
            <a:endParaRPr lang="lv-LV" sz="18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q"/>
            </a:pPr>
            <a:endParaRPr lang="lv-LV" sz="24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49CDEEE5-A9FB-C298-9B2C-5F74B7AB0063}"/>
              </a:ext>
            </a:extLst>
          </p:cNvPr>
          <p:cNvPicPr>
            <a:picLocks noChangeAspect="1"/>
          </p:cNvPicPr>
          <p:nvPr/>
        </p:nvPicPr>
        <p:blipFill>
          <a:blip r:embed="rId2"/>
          <a:stretch>
            <a:fillRect/>
          </a:stretch>
        </p:blipFill>
        <p:spPr>
          <a:xfrm>
            <a:off x="8234805" y="2006085"/>
            <a:ext cx="3118995" cy="2250132"/>
          </a:xfrm>
          <a:prstGeom prst="rect">
            <a:avLst/>
          </a:prstGeom>
        </p:spPr>
      </p:pic>
      <p:pic>
        <p:nvPicPr>
          <p:cNvPr id="5" name="Picture 4">
            <a:extLst>
              <a:ext uri="{FF2B5EF4-FFF2-40B4-BE49-F238E27FC236}">
                <a16:creationId xmlns:a16="http://schemas.microsoft.com/office/drawing/2014/main" id="{D63F05BB-7481-D85C-8A04-34A022F57EA3}"/>
              </a:ext>
            </a:extLst>
          </p:cNvPr>
          <p:cNvPicPr>
            <a:picLocks noChangeAspect="1"/>
          </p:cNvPicPr>
          <p:nvPr/>
        </p:nvPicPr>
        <p:blipFill>
          <a:blip r:embed="rId3"/>
          <a:stretch>
            <a:fillRect/>
          </a:stretch>
        </p:blipFill>
        <p:spPr>
          <a:xfrm>
            <a:off x="8234805" y="4256217"/>
            <a:ext cx="3118994" cy="2185482"/>
          </a:xfrm>
          <a:prstGeom prst="rect">
            <a:avLst/>
          </a:prstGeom>
        </p:spPr>
      </p:pic>
    </p:spTree>
    <p:extLst>
      <p:ext uri="{BB962C8B-B14F-4D97-AF65-F5344CB8AC3E}">
        <p14:creationId xmlns:p14="http://schemas.microsoft.com/office/powerpoint/2010/main" val="2899919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5CEB2F-1807-4380-57A2-4071035AAA6B}"/>
              </a:ext>
            </a:extLst>
          </p:cNvPr>
          <p:cNvSpPr txBox="1">
            <a:spLocks/>
          </p:cNvSpPr>
          <p:nvPr/>
        </p:nvSpPr>
        <p:spPr>
          <a:xfrm>
            <a:off x="838200" y="2036245"/>
            <a:ext cx="8707016" cy="45869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lv-LV" sz="1800" dirty="0">
                <a:solidFill>
                  <a:schemeClr val="accent6">
                    <a:lumMod val="50000"/>
                  </a:schemeClr>
                </a:solidFill>
                <a:effectLst/>
                <a:ea typeface="Calibri" panose="020F0502020204030204" pitchFamily="34" charset="0"/>
                <a:cs typeface="Calibri" panose="020F0502020204030204" pitchFamily="34" charset="0"/>
              </a:rPr>
              <a:t> Sagatavots nacionāla, reģionāla un pašvaldības līmeņa attīstības plānošanas dokumentu </a:t>
            </a:r>
            <a:r>
              <a:rPr lang="lv-LV" sz="1800" dirty="0" err="1">
                <a:solidFill>
                  <a:schemeClr val="accent6">
                    <a:lumMod val="50000"/>
                  </a:schemeClr>
                </a:solidFill>
                <a:effectLst/>
                <a:ea typeface="Calibri" panose="020F0502020204030204" pitchFamily="34" charset="0"/>
                <a:cs typeface="Calibri" panose="020F0502020204030204" pitchFamily="34" charset="0"/>
              </a:rPr>
              <a:t>izvērtējums</a:t>
            </a:r>
            <a:r>
              <a:rPr lang="lv-LV" sz="1800" dirty="0">
                <a:solidFill>
                  <a:schemeClr val="accent6">
                    <a:lumMod val="50000"/>
                  </a:schemeClr>
                </a:solidFill>
                <a:effectLst/>
                <a:ea typeface="Calibri" panose="020F0502020204030204" pitchFamily="34" charset="0"/>
                <a:cs typeface="Calibri" panose="020F0502020204030204" pitchFamily="34" charset="0"/>
              </a:rPr>
              <a:t> (TP darba uzdevuma 4.1.punkts) un tajos noteiktās vadlīnijas teritorijas plānojuma izstrādei – Ilgtspējīgas attīstības stratēģijas, Attīstības programmas, spēkā esošo teritorijas plānojumu atbilstība tiem;</a:t>
            </a:r>
          </a:p>
          <a:p>
            <a:pPr>
              <a:buFont typeface="Wingdings" panose="05000000000000000000" pitchFamily="2" charset="2"/>
              <a:buChar char="q"/>
            </a:pPr>
            <a:r>
              <a:rPr lang="lv-LV" sz="1800" dirty="0">
                <a:solidFill>
                  <a:schemeClr val="accent6">
                    <a:lumMod val="50000"/>
                  </a:schemeClr>
                </a:solidFill>
                <a:ea typeface="Calibri" panose="020F0502020204030204" pitchFamily="34" charset="0"/>
                <a:cs typeface="Calibri" panose="020F0502020204030204" pitchFamily="34" charset="0"/>
              </a:rPr>
              <a:t>Iesaiste Garkalnes sadalīšanas plāna izstrādes aktivitātēm (TP darba uzdevuma 4.14.punkts) – dalība Ropažu novada komiteju un domes sēdēs, publiskajās apspriešanās, konsultācijās ar VARAM;</a:t>
            </a:r>
            <a:endParaRPr lang="lv-LV" sz="1800" dirty="0">
              <a:solidFill>
                <a:schemeClr val="accent6">
                  <a:lumMod val="50000"/>
                </a:schemeClr>
              </a:solidFill>
              <a:effectLst/>
              <a:ea typeface="Calibri" panose="020F0502020204030204" pitchFamily="34" charset="0"/>
              <a:cs typeface="Calibri" panose="020F0502020204030204" pitchFamily="34" charset="0"/>
            </a:endParaRPr>
          </a:p>
          <a:p>
            <a:pPr>
              <a:buFont typeface="Wingdings" panose="05000000000000000000" pitchFamily="2" charset="2"/>
              <a:buChar char="q"/>
            </a:pPr>
            <a:endParaRPr lang="lv-LV" sz="18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q"/>
            </a:pPr>
            <a:endParaRPr lang="lv-LV" sz="24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7" name="Title 1">
            <a:extLst>
              <a:ext uri="{FF2B5EF4-FFF2-40B4-BE49-F238E27FC236}">
                <a16:creationId xmlns:a16="http://schemas.microsoft.com/office/drawing/2014/main" id="{6823F3E1-F4D6-795F-8839-E094D85072FC}"/>
              </a:ext>
            </a:extLst>
          </p:cNvPr>
          <p:cNvSpPr>
            <a:spLocks noGrp="1"/>
          </p:cNvSpPr>
          <p:nvPr>
            <p:ph type="title"/>
          </p:nvPr>
        </p:nvSpPr>
        <p:spPr>
          <a:xfrm>
            <a:off x="912845" y="234819"/>
            <a:ext cx="10515600" cy="1325563"/>
          </a:xfrm>
        </p:spPr>
        <p:txBody>
          <a:bodyPr>
            <a:normAutofit fontScale="90000"/>
          </a:bodyPr>
          <a:lstStyle/>
          <a:p>
            <a:r>
              <a:rPr lang="lv-LV" sz="2800" b="1"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Laikā no 2023.gada oktobra līdz decembrim Teritorijas plānošanas nodaļas (turpmāk – TPN) darbinieki veikuši šādus papildu pienākumus Ādažu novada teritorijas plānojuma 2025.-2037.gada izstrādes ietvaros</a:t>
            </a:r>
          </a:p>
        </p:txBody>
      </p:sp>
      <p:cxnSp>
        <p:nvCxnSpPr>
          <p:cNvPr id="8" name="Straight Connector 7">
            <a:extLst>
              <a:ext uri="{FF2B5EF4-FFF2-40B4-BE49-F238E27FC236}">
                <a16:creationId xmlns:a16="http://schemas.microsoft.com/office/drawing/2014/main" id="{269F48CD-A59E-4129-46AD-8106AC906240}"/>
              </a:ext>
            </a:extLst>
          </p:cNvPr>
          <p:cNvCxnSpPr>
            <a:cxnSpLocks/>
          </p:cNvCxnSpPr>
          <p:nvPr/>
        </p:nvCxnSpPr>
        <p:spPr>
          <a:xfrm>
            <a:off x="838200" y="1662338"/>
            <a:ext cx="10515600" cy="0"/>
          </a:xfrm>
          <a:prstGeom prst="line">
            <a:avLst/>
          </a:prstGeom>
          <a:ln w="76200">
            <a:solidFill>
              <a:schemeClr val="accent6">
                <a:lumMod val="75000"/>
              </a:schemeClr>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450793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5CEB2F-1807-4380-57A2-4071035AAA6B}"/>
              </a:ext>
            </a:extLst>
          </p:cNvPr>
          <p:cNvSpPr txBox="1">
            <a:spLocks/>
          </p:cNvSpPr>
          <p:nvPr/>
        </p:nvSpPr>
        <p:spPr>
          <a:xfrm>
            <a:off x="623596" y="608659"/>
            <a:ext cx="8240485" cy="588544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lv-LV" sz="2400" b="1" kern="1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 Detālplānojumu izvērtēšana:</a:t>
            </a:r>
          </a:p>
          <a:p>
            <a:pPr lvl="1" algn="just">
              <a:lnSpc>
                <a:spcPct val="107000"/>
              </a:lnSpc>
              <a:buFont typeface="Wingdings" panose="05000000000000000000" pitchFamily="2" charset="2"/>
              <a:buChar char="§"/>
            </a:pPr>
            <a:r>
              <a:rPr lang="lv-LV" sz="1600" kern="100" dirty="0">
                <a:solidFill>
                  <a:schemeClr val="accent6">
                    <a:lumMod val="50000"/>
                  </a:schemeClr>
                </a:solidFill>
                <a:effectLst/>
                <a:ea typeface="Calibri" panose="020F0502020204030204" pitchFamily="34" charset="0"/>
                <a:cs typeface="Times New Roman" panose="02020603050405020304" pitchFamily="18" charset="0"/>
              </a:rPr>
              <a:t>turpināta detālplānojumu informācijas sakārtošana TAPIS sistēmā (dubultie ieraksti, neprecīzas robežas, nepublicēti lēmumi u.c.), detālplānojumu izvērtēšana, nosūtītas vēstules 20 zemes īpašniekiem, saņemtas un apkopotas 2 atbildes;</a:t>
            </a:r>
          </a:p>
          <a:p>
            <a:pPr lvl="1" algn="just">
              <a:lnSpc>
                <a:spcPct val="107000"/>
              </a:lnSpc>
              <a:buFont typeface="Wingdings" panose="05000000000000000000" pitchFamily="2" charset="2"/>
              <a:buChar char="§"/>
            </a:pPr>
            <a:r>
              <a:rPr lang="lv-LV" sz="1600" kern="100" dirty="0">
                <a:solidFill>
                  <a:schemeClr val="accent6">
                    <a:lumMod val="50000"/>
                  </a:schemeClr>
                </a:solidFill>
                <a:ea typeface="Calibri" panose="020F0502020204030204" pitchFamily="34" charset="0"/>
                <a:cs typeface="Times New Roman" panose="02020603050405020304" pitchFamily="18" charset="0"/>
              </a:rPr>
              <a:t>p</a:t>
            </a:r>
            <a:r>
              <a:rPr lang="lv-LV" sz="1600" kern="100" dirty="0">
                <a:solidFill>
                  <a:schemeClr val="accent6">
                    <a:lumMod val="50000"/>
                  </a:schemeClr>
                </a:solidFill>
                <a:effectLst/>
                <a:ea typeface="Calibri" panose="020F0502020204030204" pitchFamily="34" charset="0"/>
                <a:cs typeface="Times New Roman" panose="02020603050405020304" pitchFamily="18" charset="0"/>
              </a:rPr>
              <a:t>rocesu apgrūtina atbilžu nesniegšana un vēstulēm, kā arī kopš Carnikavas novada TP apstiprināšanas un spēkā stāšanās nav pagājuši 5 gadi un nevar piemērot TIAN punktus, kuri dod pašvaldībai tiesības atcelt detālplānojumus, ja to īstenošana nav uzsākta 5 gadu laikā no TP spēkā stāšanās; </a:t>
            </a:r>
          </a:p>
          <a:p>
            <a:pPr lvl="1" algn="just">
              <a:lnSpc>
                <a:spcPct val="107000"/>
              </a:lnSpc>
              <a:buFont typeface="Wingdings" panose="05000000000000000000" pitchFamily="2" charset="2"/>
              <a:buChar char="§"/>
            </a:pPr>
            <a:r>
              <a:rPr lang="lv-LV" sz="1600" kern="100" dirty="0">
                <a:solidFill>
                  <a:schemeClr val="accent6">
                    <a:lumMod val="50000"/>
                  </a:schemeClr>
                </a:solidFill>
                <a:effectLst/>
                <a:ea typeface="Calibri" panose="020F0502020204030204" pitchFamily="34" charset="0"/>
                <a:cs typeface="Times New Roman" panose="02020603050405020304" pitchFamily="18" charset="0"/>
              </a:rPr>
              <a:t>Ādažu pagasta detālplānojumiem katrai zemes vienībai pārbaudīta BIS s</a:t>
            </a:r>
            <a:r>
              <a:rPr lang="lv-LV" sz="1600" kern="100" dirty="0">
                <a:solidFill>
                  <a:schemeClr val="accent6">
                    <a:lumMod val="50000"/>
                  </a:schemeClr>
                </a:solidFill>
                <a:ea typeface="Calibri" panose="020F0502020204030204" pitchFamily="34" charset="0"/>
                <a:cs typeface="Times New Roman" panose="02020603050405020304" pitchFamily="18" charset="0"/>
              </a:rPr>
              <a:t>pēkā esošas būvatļaujas esamība, kas ir pamats, lai detālplānojuma īstenošanu uzskatītu par uzsāktu;</a:t>
            </a:r>
          </a:p>
          <a:p>
            <a:pPr lvl="1" algn="just">
              <a:lnSpc>
                <a:spcPct val="107000"/>
              </a:lnSpc>
              <a:buFont typeface="Wingdings" panose="05000000000000000000" pitchFamily="2" charset="2"/>
              <a:buChar char="§"/>
            </a:pPr>
            <a:r>
              <a:rPr lang="lv-LV" sz="1600" kern="100" dirty="0">
                <a:solidFill>
                  <a:schemeClr val="accent6">
                    <a:lumMod val="50000"/>
                  </a:schemeClr>
                </a:solidFill>
                <a:ea typeface="Calibri" panose="020F0502020204030204" pitchFamily="34" charset="0"/>
                <a:cs typeface="Times New Roman" panose="02020603050405020304" pitchFamily="18" charset="0"/>
              </a:rPr>
              <a:t>Detālplānojumi sadalīti kategorijās – neuzsākti, daļēji īstenoti, īstenoti, statusa precizēšana turpinās. Apstiprinot jauno TP daļēji īstenotie paliks spēkā, īstenotie zaudēs spēku;</a:t>
            </a:r>
            <a:endParaRPr lang="lv-LV" sz="1600" kern="100" dirty="0">
              <a:solidFill>
                <a:schemeClr val="accent6">
                  <a:lumMod val="50000"/>
                </a:schemeClr>
              </a:solidFill>
              <a:effectLst/>
              <a:ea typeface="Calibri" panose="020F0502020204030204" pitchFamily="34" charset="0"/>
              <a:cs typeface="Times New Roman" panose="02020603050405020304" pitchFamily="18" charset="0"/>
            </a:endParaRPr>
          </a:p>
          <a:p>
            <a:pPr lvl="1" algn="just">
              <a:lnSpc>
                <a:spcPct val="107000"/>
              </a:lnSpc>
              <a:buFont typeface="Wingdings" panose="05000000000000000000" pitchFamily="2" charset="2"/>
              <a:buChar char="§"/>
            </a:pPr>
            <a:r>
              <a:rPr lang="lv-LV" sz="1600" kern="100" dirty="0">
                <a:solidFill>
                  <a:schemeClr val="accent6">
                    <a:lumMod val="50000"/>
                  </a:schemeClr>
                </a:solidFill>
                <a:effectLst/>
                <a:ea typeface="Calibri" panose="020F0502020204030204" pitchFamily="34" charset="0"/>
                <a:cs typeface="Times New Roman" panose="02020603050405020304" pitchFamily="18" charset="0"/>
              </a:rPr>
              <a:t>pēc VARAM vadlīniju izstrādes septembrī un publicēšanas uzsākta </a:t>
            </a:r>
            <a:r>
              <a:rPr lang="lv-LV" sz="1600" kern="100" dirty="0">
                <a:solidFill>
                  <a:schemeClr val="accent6">
                    <a:lumMod val="50000"/>
                  </a:schemeClr>
                </a:solidFill>
                <a:ea typeface="Calibri" panose="020F0502020204030204" pitchFamily="34" charset="0"/>
                <a:cs typeface="Times New Roman" panose="02020603050405020304" pitchFamily="18" charset="0"/>
              </a:rPr>
              <a:t>lēmumu sagatavošana – domē apstiprināti </a:t>
            </a:r>
            <a:r>
              <a:rPr lang="lv-LV" sz="1600" kern="100" dirty="0">
                <a:solidFill>
                  <a:schemeClr val="accent6">
                    <a:lumMod val="50000"/>
                  </a:schemeClr>
                </a:solidFill>
                <a:effectLst/>
                <a:ea typeface="Calibri" panose="020F0502020204030204" pitchFamily="34" charset="0"/>
                <a:cs typeface="Times New Roman" panose="02020603050405020304" pitchFamily="18" charset="0"/>
              </a:rPr>
              <a:t>6 lēmumi par neuzsāktu vai īstenotu detālplānojumu atcelšanu un 2 par atcelšanu daļā, visi Ādažos un </a:t>
            </a:r>
            <a:r>
              <a:rPr lang="lv-LV" sz="1600" kern="100" dirty="0">
                <a:solidFill>
                  <a:schemeClr val="accent6">
                    <a:lumMod val="50000"/>
                  </a:schemeClr>
                </a:solidFill>
                <a:ea typeface="Calibri" panose="020F0502020204030204" pitchFamily="34" charset="0"/>
                <a:cs typeface="Times New Roman" panose="02020603050405020304" pitchFamily="18" charset="0"/>
              </a:rPr>
              <a:t>Ā</a:t>
            </a:r>
            <a:r>
              <a:rPr lang="lv-LV" sz="1600" kern="100" dirty="0">
                <a:solidFill>
                  <a:schemeClr val="accent6">
                    <a:lumMod val="50000"/>
                  </a:schemeClr>
                </a:solidFill>
                <a:effectLst/>
                <a:ea typeface="Calibri" panose="020F0502020204030204" pitchFamily="34" charset="0"/>
                <a:cs typeface="Times New Roman" panose="02020603050405020304" pitchFamily="18" charset="0"/>
              </a:rPr>
              <a:t>dažu pagastā;</a:t>
            </a:r>
          </a:p>
          <a:p>
            <a:pPr lvl="1" algn="just">
              <a:lnSpc>
                <a:spcPct val="107000"/>
              </a:lnSpc>
              <a:buFont typeface="Wingdings" panose="05000000000000000000" pitchFamily="2" charset="2"/>
              <a:buChar char="§"/>
            </a:pPr>
            <a:r>
              <a:rPr lang="lv-LV" sz="1600" kern="1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notikušas tikšanās ar detālplānojumu zemes īpašniekiem un attīstītājiem par detālplānojumu īstenošanas iespējām;</a:t>
            </a:r>
          </a:p>
          <a:p>
            <a:pPr lvl="1" algn="just">
              <a:lnSpc>
                <a:spcPct val="107000"/>
              </a:lnSpc>
              <a:buFont typeface="Wingdings" panose="05000000000000000000" pitchFamily="2" charset="2"/>
              <a:buChar char="§"/>
            </a:pPr>
            <a:r>
              <a:rPr lang="lv-LV" sz="1600" kern="100" dirty="0">
                <a:solidFill>
                  <a:schemeClr val="accent6">
                    <a:lumMod val="50000"/>
                  </a:schemeClr>
                </a:solidFill>
                <a:effectLst/>
                <a:ea typeface="Calibri" panose="020F0502020204030204" pitchFamily="34" charset="0"/>
                <a:cs typeface="Times New Roman" panose="02020603050405020304" pitchFamily="18" charset="0"/>
              </a:rPr>
              <a:t>detālplānojumu izvērtēšanas procesu apgrūtina tas, ka nav apstiprināti TAPL 7.panta pirmās daļas 4</a:t>
            </a:r>
            <a:r>
              <a:rPr lang="lv-LV" sz="1600" kern="100" baseline="30000" dirty="0">
                <a:solidFill>
                  <a:schemeClr val="accent6">
                    <a:lumMod val="50000"/>
                  </a:schemeClr>
                </a:solidFill>
                <a:effectLst/>
                <a:ea typeface="Calibri" panose="020F0502020204030204" pitchFamily="34" charset="0"/>
                <a:cs typeface="Times New Roman" panose="02020603050405020304" pitchFamily="18" charset="0"/>
              </a:rPr>
              <a:t>1</a:t>
            </a:r>
            <a:r>
              <a:rPr lang="lv-LV" sz="1600" kern="100" dirty="0">
                <a:solidFill>
                  <a:schemeClr val="accent6">
                    <a:lumMod val="50000"/>
                  </a:schemeClr>
                </a:solidFill>
                <a:effectLst/>
                <a:ea typeface="Calibri" panose="020F0502020204030204" pitchFamily="34" charset="0"/>
                <a:cs typeface="Times New Roman" panose="02020603050405020304" pitchFamily="18" charset="0"/>
              </a:rPr>
              <a:t>.punktā paredzētie MK noteikumi, kas nosaka kritērijus un kārtību detālplānojumu pārskatīšanai - grozījumi MK noteikumos Nr.628 “Noteikumi par pašvaldību plānošanas dokumentiem”) – VARAM plāno tos virzīt uz MK 2-24.gada janvārī.</a:t>
            </a:r>
          </a:p>
          <a:p>
            <a:pPr>
              <a:buFont typeface="Wingdings" panose="05000000000000000000" pitchFamily="2" charset="2"/>
              <a:buChar char="q"/>
            </a:pPr>
            <a:endParaRPr lang="lv-LV" sz="18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q"/>
            </a:pPr>
            <a:endParaRPr lang="lv-LV" sz="24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1B5168B2-55FA-E40E-CE10-3C2D409977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2221" y="139959"/>
            <a:ext cx="2847654" cy="4040156"/>
          </a:xfrm>
          <a:prstGeom prst="rect">
            <a:avLst/>
          </a:prstGeom>
        </p:spPr>
      </p:pic>
      <p:pic>
        <p:nvPicPr>
          <p:cNvPr id="13" name="Picture 12">
            <a:extLst>
              <a:ext uri="{FF2B5EF4-FFF2-40B4-BE49-F238E27FC236}">
                <a16:creationId xmlns:a16="http://schemas.microsoft.com/office/drawing/2014/main" id="{EFF4E9EC-0198-ABFD-2EAD-6DB3A3C2C863}"/>
              </a:ext>
            </a:extLst>
          </p:cNvPr>
          <p:cNvPicPr>
            <a:picLocks noChangeAspect="1"/>
          </p:cNvPicPr>
          <p:nvPr/>
        </p:nvPicPr>
        <p:blipFill>
          <a:blip r:embed="rId3"/>
          <a:stretch>
            <a:fillRect/>
          </a:stretch>
        </p:blipFill>
        <p:spPr>
          <a:xfrm>
            <a:off x="8971883" y="3429000"/>
            <a:ext cx="2937991" cy="3320008"/>
          </a:xfrm>
          <a:prstGeom prst="rect">
            <a:avLst/>
          </a:prstGeom>
        </p:spPr>
      </p:pic>
    </p:spTree>
    <p:extLst>
      <p:ext uri="{BB962C8B-B14F-4D97-AF65-F5344CB8AC3E}">
        <p14:creationId xmlns:p14="http://schemas.microsoft.com/office/powerpoint/2010/main" val="61736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5CEB2F-1807-4380-57A2-4071035AAA6B}"/>
              </a:ext>
            </a:extLst>
          </p:cNvPr>
          <p:cNvSpPr txBox="1">
            <a:spLocks/>
          </p:cNvSpPr>
          <p:nvPr/>
        </p:nvSpPr>
        <p:spPr>
          <a:xfrm>
            <a:off x="744894" y="580668"/>
            <a:ext cx="7671318" cy="572682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lv-LV" sz="2400" dirty="0">
                <a:solidFill>
                  <a:schemeClr val="accent6">
                    <a:lumMod val="50000"/>
                  </a:schemeClr>
                </a:solidFill>
                <a:effectLst/>
                <a:ea typeface="Calibri" panose="020F0502020204030204" pitchFamily="34" charset="0"/>
                <a:cs typeface="Calibri" panose="020F0502020204030204" pitchFamily="34" charset="0"/>
              </a:rPr>
              <a:t> </a:t>
            </a:r>
            <a:r>
              <a:rPr lang="lv-LV" sz="2400" b="1" dirty="0">
                <a:solidFill>
                  <a:schemeClr val="accent6">
                    <a:lumMod val="50000"/>
                  </a:schemeClr>
                </a:solidFill>
                <a:effectLst/>
                <a:ea typeface="Calibri" panose="020F0502020204030204" pitchFamily="34" charset="0"/>
                <a:cs typeface="Calibri" panose="020F0502020204030204" pitchFamily="34" charset="0"/>
              </a:rPr>
              <a:t>Ainavu tematiskā plāna izstrāde:</a:t>
            </a:r>
          </a:p>
          <a:p>
            <a:pPr>
              <a:buFont typeface="Wingdings" panose="05000000000000000000" pitchFamily="2" charset="2"/>
              <a:buChar char="§"/>
            </a:pPr>
            <a:r>
              <a:rPr lang="lv-LV" sz="18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ar rīkojumu izveidota darba grupa (vadītāja Indra Murziņa);</a:t>
            </a:r>
          </a:p>
          <a:p>
            <a:pPr>
              <a:buFont typeface="Wingdings" panose="05000000000000000000" pitchFamily="2" charset="2"/>
              <a:buChar char="§"/>
            </a:pPr>
            <a:r>
              <a:rPr lang="lv-LV" sz="18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notikušas 2 darba grupas sanāksmes kopā ar plāna izstrādātājiem SIA «Grupa93» par izstrādes progresu;</a:t>
            </a:r>
          </a:p>
          <a:p>
            <a:pPr>
              <a:buFont typeface="Wingdings" panose="05000000000000000000" pitchFamily="2" charset="2"/>
              <a:buChar char="§"/>
            </a:pPr>
            <a:r>
              <a:rPr lang="lv-LV" sz="18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22.novembrī Carnikavā organizēta diskusija ar novada iedzīvotājiem par ainavu vērtībām un plāna izstrādi;</a:t>
            </a:r>
          </a:p>
          <a:p>
            <a:pPr>
              <a:buFont typeface="Wingdings" panose="05000000000000000000" pitchFamily="2" charset="2"/>
              <a:buChar char="§"/>
            </a:pPr>
            <a:r>
              <a:rPr lang="lv-LV" sz="18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izskatīts un sniegti komentāri par izstrādātāju sagatavoto iedzīvotāju aptaujas projektu, aptauja notiek līdz 21.janvārim.</a:t>
            </a:r>
          </a:p>
          <a:p>
            <a:pPr>
              <a:buFont typeface="Wingdings" panose="05000000000000000000" pitchFamily="2" charset="2"/>
              <a:buChar char="q"/>
            </a:pPr>
            <a:endParaRPr lang="lv-LV" sz="18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q"/>
            </a:pPr>
            <a:r>
              <a:rPr lang="lv-LV" sz="2400" b="1"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Transporta attīstības tematiskā plāna izstrāde:</a:t>
            </a:r>
          </a:p>
          <a:p>
            <a:pPr>
              <a:buFont typeface="Wingdings" panose="05000000000000000000" pitchFamily="2" charset="2"/>
              <a:buChar char="§"/>
            </a:pPr>
            <a:r>
              <a:rPr lang="lv-LV" sz="18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ar rīkojumu izveidota darba grupa (vadītājs Miķelis Cinis);</a:t>
            </a:r>
          </a:p>
          <a:p>
            <a:pPr>
              <a:buFont typeface="Wingdings" panose="05000000000000000000" pitchFamily="2" charset="2"/>
              <a:buChar char="§"/>
            </a:pPr>
            <a:r>
              <a:rPr lang="lv-LV" sz="18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notikušas 2 darba grupas sanāksmes kopā ar plāna izstrādātājiem SIA «Grupa93» par izstrādes progresu, ielu un ceļu klasifikāciju, izvērtētas spēkā esošajā Ādažu novada teritorijas plānojumā noteiktās TIN72 teritorijas -  </a:t>
            </a:r>
            <a:r>
              <a:rPr lang="lv-LV" sz="1800" i="1"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Perspektīvie pašvaldības ceļi un ielas, </a:t>
            </a:r>
            <a:r>
              <a:rPr lang="lv-LV" sz="18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kā arī plānotie tilti un savienojumi;</a:t>
            </a:r>
          </a:p>
          <a:p>
            <a:pPr>
              <a:buFont typeface="Wingdings" panose="05000000000000000000" pitchFamily="2" charset="2"/>
              <a:buChar char="§"/>
            </a:pPr>
            <a:r>
              <a:rPr lang="lv-LV" sz="18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izstrādi apgrūtina (ne)sadarbība ar VSIA «Latvijas valsts ceļi», kura nesniedz nepieciešamo informāciju par valsts autoceļu un transporta mezglu projektiem.</a:t>
            </a:r>
          </a:p>
          <a:p>
            <a:pPr>
              <a:buFont typeface="Wingdings" panose="05000000000000000000" pitchFamily="2" charset="2"/>
              <a:buChar char="§"/>
            </a:pPr>
            <a:endParaRPr lang="lv-LV" sz="18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
            </a:pPr>
            <a:endParaRPr lang="lv-LV" sz="18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q"/>
            </a:pPr>
            <a:endParaRPr lang="lv-LV" sz="18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q"/>
            </a:pPr>
            <a:endParaRPr lang="lv-LV" sz="24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5DECE94-6F8F-C666-868B-E659273A74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975" y="3117591"/>
            <a:ext cx="3711262" cy="2783447"/>
          </a:xfrm>
          <a:prstGeom prst="rect">
            <a:avLst/>
          </a:prstGeom>
        </p:spPr>
      </p:pic>
      <p:pic>
        <p:nvPicPr>
          <p:cNvPr id="6" name="Picture 5">
            <a:extLst>
              <a:ext uri="{FF2B5EF4-FFF2-40B4-BE49-F238E27FC236}">
                <a16:creationId xmlns:a16="http://schemas.microsoft.com/office/drawing/2014/main" id="{B524050E-CE3C-30F1-FD7E-8514A0BDEC7D}"/>
              </a:ext>
            </a:extLst>
          </p:cNvPr>
          <p:cNvPicPr>
            <a:picLocks noChangeAspect="1"/>
          </p:cNvPicPr>
          <p:nvPr/>
        </p:nvPicPr>
        <p:blipFill>
          <a:blip r:embed="rId3"/>
          <a:stretch>
            <a:fillRect/>
          </a:stretch>
        </p:blipFill>
        <p:spPr>
          <a:xfrm>
            <a:off x="8257975" y="878531"/>
            <a:ext cx="3711262" cy="2080440"/>
          </a:xfrm>
          <a:prstGeom prst="rect">
            <a:avLst/>
          </a:prstGeom>
        </p:spPr>
      </p:pic>
    </p:spTree>
    <p:extLst>
      <p:ext uri="{BB962C8B-B14F-4D97-AF65-F5344CB8AC3E}">
        <p14:creationId xmlns:p14="http://schemas.microsoft.com/office/powerpoint/2010/main" val="1101430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5CEB2F-1807-4380-57A2-4071035AAA6B}"/>
              </a:ext>
            </a:extLst>
          </p:cNvPr>
          <p:cNvSpPr txBox="1">
            <a:spLocks/>
          </p:cNvSpPr>
          <p:nvPr/>
        </p:nvSpPr>
        <p:spPr>
          <a:xfrm>
            <a:off x="660919" y="198111"/>
            <a:ext cx="8707016" cy="5792141"/>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endParaRPr lang="lv-LV" sz="1800" kern="1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q"/>
            </a:pPr>
            <a:r>
              <a:rPr lang="lv-LV" b="1" kern="1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Grafisko datu apstrāde un sagatavošana:</a:t>
            </a:r>
            <a:endParaRPr lang="lv-LV" b="1" kern="1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
            </a:pPr>
            <a:r>
              <a:rPr lang="lv-LV" sz="2200" kern="1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grafisko datu apstrāde un sagatavošana, institūciju nosacījumu izpilde grafiskajā daļā:</a:t>
            </a:r>
          </a:p>
          <a:p>
            <a:pPr>
              <a:buFont typeface="Wingdings" panose="05000000000000000000" pitchFamily="2" charset="2"/>
              <a:buChar char="§"/>
            </a:pPr>
            <a:r>
              <a:rPr lang="lv-LV" sz="2200" kern="1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TP grozījumiem sarkano līniju atcelšanas karšu izgatavošana;</a:t>
            </a:r>
          </a:p>
          <a:p>
            <a:pPr>
              <a:buFont typeface="Wingdings" panose="05000000000000000000" pitchFamily="2" charset="2"/>
              <a:buChar char="§"/>
            </a:pPr>
            <a:r>
              <a:rPr lang="lv-LV" sz="2200" kern="1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detālplānojumu izvērtēšanai – zemes vienību kadastra apzīmējumu un adrešu atlasīšana;</a:t>
            </a:r>
          </a:p>
          <a:p>
            <a:pPr>
              <a:buFont typeface="Wingdings" panose="05000000000000000000" pitchFamily="2" charset="2"/>
              <a:buChar char="§"/>
            </a:pPr>
            <a:r>
              <a:rPr lang="lv-LV" sz="2200" kern="1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detālplānojumu robežu precizēšana TAPIS sistēmai;</a:t>
            </a:r>
          </a:p>
          <a:p>
            <a:pPr>
              <a:buFont typeface="Wingdings" panose="05000000000000000000" pitchFamily="2" charset="2"/>
              <a:buChar char="§"/>
            </a:pPr>
            <a:r>
              <a:rPr lang="lv-LV" sz="2200" kern="1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ražošanas zonējuma aplikācijas izstrāde apsekošanai Ainavu plānam, apsekotas ražošanas zonējuma teritorijas visā novadā, sagatavotas fotogrāfijas ar koordinātu piesaisti Ainavu plāna vajadzībām;</a:t>
            </a:r>
          </a:p>
          <a:p>
            <a:pPr>
              <a:buFont typeface="Wingdings" panose="05000000000000000000" pitchFamily="2" charset="2"/>
              <a:buChar char="§"/>
            </a:pPr>
            <a:r>
              <a:rPr lang="lv-LV" sz="2200" kern="1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pašvaldības nekustamo īpašumu aplikācijas izveide, prezentēšana NĪN darbiniekiem.</a:t>
            </a:r>
          </a:p>
          <a:p>
            <a:pPr>
              <a:buFont typeface="Wingdings" panose="05000000000000000000" pitchFamily="2" charset="2"/>
              <a:buChar char="q"/>
            </a:pPr>
            <a:endParaRPr lang="lv-LV" sz="1800" kern="1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q"/>
            </a:pPr>
            <a:r>
              <a:rPr lang="lv-LV" dirty="0">
                <a:solidFill>
                  <a:schemeClr val="accent6">
                    <a:lumMod val="50000"/>
                  </a:schemeClr>
                </a:solidFill>
                <a:effectLst/>
                <a:ea typeface="Calibri" panose="020F0502020204030204" pitchFamily="34" charset="0"/>
                <a:cs typeface="Calibri" panose="020F0502020204030204" pitchFamily="34" charset="0"/>
              </a:rPr>
              <a:t> </a:t>
            </a:r>
            <a:r>
              <a:rPr lang="lv-LV" b="1" dirty="0">
                <a:solidFill>
                  <a:schemeClr val="accent6">
                    <a:lumMod val="50000"/>
                  </a:schemeClr>
                </a:solidFill>
                <a:effectLst/>
                <a:ea typeface="Calibri" panose="020F0502020204030204" pitchFamily="34" charset="0"/>
                <a:cs typeface="Calibri" panose="020F0502020204030204" pitchFamily="34" charset="0"/>
              </a:rPr>
              <a:t>Tuvākās plānotās aktivitātes:</a:t>
            </a:r>
          </a:p>
          <a:p>
            <a:pPr>
              <a:buFont typeface="Wingdings" panose="05000000000000000000" pitchFamily="2" charset="2"/>
              <a:buChar char="§"/>
            </a:pPr>
            <a:r>
              <a:rPr lang="lv-LV" sz="2200" dirty="0">
                <a:solidFill>
                  <a:schemeClr val="accent6">
                    <a:lumMod val="50000"/>
                  </a:schemeClr>
                </a:solidFill>
                <a:ea typeface="Calibri" panose="020F0502020204030204" pitchFamily="34" charset="0"/>
                <a:cs typeface="Calibri" panose="020F0502020204030204" pitchFamily="34" charset="0"/>
              </a:rPr>
              <a:t>f</a:t>
            </a:r>
            <a:r>
              <a:rPr lang="lv-LV" sz="2200" dirty="0">
                <a:solidFill>
                  <a:schemeClr val="accent6">
                    <a:lumMod val="50000"/>
                  </a:schemeClr>
                </a:solidFill>
                <a:effectLst/>
                <a:ea typeface="Calibri" panose="020F0502020204030204" pitchFamily="34" charset="0"/>
                <a:cs typeface="Calibri" panose="020F0502020204030204" pitchFamily="34" charset="0"/>
              </a:rPr>
              <a:t>ebruāra beigās tikšanās ar uzņēmējiem;</a:t>
            </a:r>
          </a:p>
          <a:p>
            <a:pPr>
              <a:buFont typeface="Wingdings" panose="05000000000000000000" pitchFamily="2" charset="2"/>
              <a:buChar char="§"/>
            </a:pPr>
            <a:r>
              <a:rPr lang="lv-LV" sz="2200" dirty="0">
                <a:solidFill>
                  <a:schemeClr val="accent6">
                    <a:lumMod val="50000"/>
                  </a:schemeClr>
                </a:solidFill>
                <a:ea typeface="Calibri" panose="020F0502020204030204" pitchFamily="34" charset="0"/>
                <a:cs typeface="Calibri" panose="020F0502020204030204" pitchFamily="34" charset="0"/>
              </a:rPr>
              <a:t>komunikācija ar zemes īpašniekiem par Ādažu pilsētas robežas grozīšanu saistībā ar saņemtajiem priekšlikumiem, ciemu robežu pārskatīšana;</a:t>
            </a:r>
          </a:p>
          <a:p>
            <a:pPr>
              <a:buFont typeface="Wingdings" panose="05000000000000000000" pitchFamily="2" charset="2"/>
              <a:buChar char="§"/>
            </a:pPr>
            <a:r>
              <a:rPr lang="lv-LV" sz="2200" dirty="0">
                <a:solidFill>
                  <a:schemeClr val="accent6">
                    <a:lumMod val="50000"/>
                  </a:schemeClr>
                </a:solidFill>
                <a:ea typeface="Calibri" panose="020F0502020204030204" pitchFamily="34" charset="0"/>
                <a:cs typeface="Calibri" panose="020F0502020204030204" pitchFamily="34" charset="0"/>
              </a:rPr>
              <a:t>tematisko plānojumu izstrāde – sagatavoto redakciju izskatīšana darba grupās, publiskās apspriešanas organizēšana;</a:t>
            </a:r>
          </a:p>
          <a:p>
            <a:pPr>
              <a:buFont typeface="Wingdings" panose="05000000000000000000" pitchFamily="2" charset="2"/>
              <a:buChar char="§"/>
            </a:pPr>
            <a:r>
              <a:rPr lang="lv-LV" sz="2200" dirty="0">
                <a:solidFill>
                  <a:schemeClr val="accent6">
                    <a:lumMod val="50000"/>
                  </a:schemeClr>
                </a:solidFill>
                <a:ea typeface="Calibri" panose="020F0502020204030204" pitchFamily="34" charset="0"/>
                <a:cs typeface="Calibri" panose="020F0502020204030204" pitchFamily="34" charset="0"/>
              </a:rPr>
              <a:t>Ūdenssaimniecības aglomerāciju darba grupa februārī;</a:t>
            </a:r>
          </a:p>
          <a:p>
            <a:pPr>
              <a:buFont typeface="Wingdings" panose="05000000000000000000" pitchFamily="2" charset="2"/>
              <a:buChar char="§"/>
            </a:pPr>
            <a:r>
              <a:rPr lang="lv-LV" sz="2200" dirty="0">
                <a:solidFill>
                  <a:schemeClr val="accent6">
                    <a:lumMod val="50000"/>
                  </a:schemeClr>
                </a:solidFill>
                <a:ea typeface="Calibri" panose="020F0502020204030204" pitchFamily="34" charset="0"/>
                <a:cs typeface="Calibri" panose="020F0502020204030204" pitchFamily="34" charset="0"/>
              </a:rPr>
              <a:t>detālplānojumu izvērtēšanas turpināšana;</a:t>
            </a:r>
          </a:p>
          <a:p>
            <a:pPr>
              <a:buFont typeface="Wingdings" panose="05000000000000000000" pitchFamily="2" charset="2"/>
              <a:buChar char="§"/>
            </a:pPr>
            <a:r>
              <a:rPr lang="lv-LV" sz="2200" dirty="0">
                <a:solidFill>
                  <a:schemeClr val="accent6">
                    <a:lumMod val="50000"/>
                  </a:schemeClr>
                </a:solidFill>
                <a:ea typeface="Calibri" panose="020F0502020204030204" pitchFamily="34" charset="0"/>
                <a:cs typeface="Calibri" panose="020F0502020204030204" pitchFamily="34" charset="0"/>
              </a:rPr>
              <a:t>dabas aizsardzības plānu izvērtēšana un integrēšana TP (DP «Piejūra» dabas aizsardzības plāns apstiprināts 21.04.2020.);</a:t>
            </a:r>
          </a:p>
          <a:p>
            <a:pPr>
              <a:buFont typeface="Wingdings" panose="05000000000000000000" pitchFamily="2" charset="2"/>
              <a:buChar char="§"/>
            </a:pPr>
            <a:r>
              <a:rPr lang="lv-LV" sz="2200" dirty="0">
                <a:solidFill>
                  <a:schemeClr val="accent6">
                    <a:lumMod val="50000"/>
                  </a:schemeClr>
                </a:solidFill>
                <a:ea typeface="Calibri" panose="020F0502020204030204" pitchFamily="34" charset="0"/>
                <a:cs typeface="Calibri" panose="020F0502020204030204" pitchFamily="34" charset="0"/>
              </a:rPr>
              <a:t>u.c. darbi saskaņā ar darba uzdevumu un laika grafiku.</a:t>
            </a:r>
          </a:p>
          <a:p>
            <a:pPr>
              <a:buFont typeface="Wingdings" panose="05000000000000000000" pitchFamily="2" charset="2"/>
              <a:buChar char="§"/>
            </a:pPr>
            <a:endParaRPr lang="lv-LV" sz="2200" dirty="0">
              <a:solidFill>
                <a:schemeClr val="accent6">
                  <a:lumMod val="50000"/>
                </a:schemeClr>
              </a:solidFill>
              <a:ea typeface="Calibri" panose="020F0502020204030204" pitchFamily="34" charset="0"/>
              <a:cs typeface="Calibri" panose="020F0502020204030204" pitchFamily="34" charset="0"/>
            </a:endParaRPr>
          </a:p>
          <a:p>
            <a:pPr>
              <a:buFont typeface="Wingdings" panose="05000000000000000000" pitchFamily="2" charset="2"/>
              <a:buChar char="§"/>
            </a:pPr>
            <a:endParaRPr lang="lv-LV" sz="2200" dirty="0">
              <a:solidFill>
                <a:schemeClr val="accent6">
                  <a:lumMod val="50000"/>
                </a:schemeClr>
              </a:solidFill>
              <a:ea typeface="Calibri" panose="020F0502020204030204" pitchFamily="34" charset="0"/>
              <a:cs typeface="Calibri" panose="020F0502020204030204" pitchFamily="34" charset="0"/>
            </a:endParaRPr>
          </a:p>
          <a:p>
            <a:pPr>
              <a:buFont typeface="Wingdings" panose="05000000000000000000" pitchFamily="2" charset="2"/>
              <a:buChar char="§"/>
            </a:pPr>
            <a:endParaRPr lang="lv-LV" sz="2200" dirty="0">
              <a:solidFill>
                <a:schemeClr val="accent6">
                  <a:lumMod val="50000"/>
                </a:schemeClr>
              </a:solidFill>
              <a:ea typeface="Calibri" panose="020F0502020204030204" pitchFamily="34" charset="0"/>
              <a:cs typeface="Calibri" panose="020F0502020204030204" pitchFamily="34" charset="0"/>
            </a:endParaRPr>
          </a:p>
          <a:p>
            <a:pPr>
              <a:buFont typeface="Wingdings" panose="05000000000000000000" pitchFamily="2" charset="2"/>
              <a:buChar char="§"/>
            </a:pPr>
            <a:endParaRPr lang="lv-LV" sz="2200" dirty="0">
              <a:solidFill>
                <a:schemeClr val="accent6">
                  <a:lumMod val="50000"/>
                </a:schemeClr>
              </a:solidFill>
              <a:ea typeface="Calibri" panose="020F0502020204030204" pitchFamily="34" charset="0"/>
              <a:cs typeface="Calibri" panose="020F0502020204030204" pitchFamily="34" charset="0"/>
            </a:endParaRPr>
          </a:p>
          <a:p>
            <a:pPr>
              <a:buFont typeface="Wingdings" panose="05000000000000000000" pitchFamily="2" charset="2"/>
              <a:buChar char="§"/>
            </a:pPr>
            <a:endParaRPr lang="lv-LV" sz="2200" dirty="0">
              <a:solidFill>
                <a:schemeClr val="accent6">
                  <a:lumMod val="50000"/>
                </a:schemeClr>
              </a:solidFill>
              <a:effectLst/>
              <a:ea typeface="Calibri" panose="020F0502020204030204" pitchFamily="34" charset="0"/>
              <a:cs typeface="Calibri" panose="020F0502020204030204" pitchFamily="34" charset="0"/>
            </a:endParaRPr>
          </a:p>
          <a:p>
            <a:pPr marL="0" indent="0">
              <a:buNone/>
            </a:pPr>
            <a:endParaRPr lang="lv-LV" sz="18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q"/>
            </a:pPr>
            <a:endParaRPr lang="lv-LV" sz="24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0419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A79249-BE97-092B-7E6D-E0C98765D2BF}"/>
              </a:ext>
            </a:extLst>
          </p:cNvPr>
          <p:cNvSpPr>
            <a:spLocks noGrp="1"/>
          </p:cNvSpPr>
          <p:nvPr>
            <p:ph idx="1"/>
          </p:nvPr>
        </p:nvSpPr>
        <p:spPr>
          <a:xfrm>
            <a:off x="838200" y="1825625"/>
            <a:ext cx="10515600" cy="3754081"/>
          </a:xfrm>
        </p:spPr>
        <p:txBody>
          <a:bodyPr>
            <a:normAutofit/>
          </a:bodyPr>
          <a:lstStyle/>
          <a:p>
            <a:pPr marL="0" indent="0">
              <a:buNone/>
            </a:pPr>
            <a:r>
              <a:rPr lang="lv-LV" b="1" dirty="0">
                <a:solidFill>
                  <a:schemeClr val="accent6">
                    <a:lumMod val="50000"/>
                  </a:schemeClr>
                </a:solidFill>
              </a:rPr>
              <a:t>Priekšlikums</a:t>
            </a:r>
          </a:p>
          <a:p>
            <a:pPr marL="0" indent="0">
              <a:buNone/>
            </a:pPr>
            <a:r>
              <a:rPr lang="lv-LV" sz="2400" dirty="0">
                <a:solidFill>
                  <a:schemeClr val="accent6">
                    <a:lumMod val="50000"/>
                  </a:schemeClr>
                </a:solidFill>
              </a:rPr>
              <a:t>Izvērtējot Teritorijas plānošanas nodaļas darbinieku paveikto Ādažu novada teritorijas plānojuma izstrādē un plānotos darbus atbilstoši Darba uzdevumam, izstrādes grafikam un 2024.gada budžetā plānoto finansējumu, ierosinu  noteikt piemaksas nodaļas darbiniekiem par ieguldījumu pašvaldībai stratēģiski svarīgu mērķu īstenošanā no 2024.gada 1.janvāra līdz 30.jūnijam.</a:t>
            </a:r>
          </a:p>
        </p:txBody>
      </p:sp>
    </p:spTree>
    <p:extLst>
      <p:ext uri="{BB962C8B-B14F-4D97-AF65-F5344CB8AC3E}">
        <p14:creationId xmlns:p14="http://schemas.microsoft.com/office/powerpoint/2010/main" val="26422335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1122</TotalTime>
  <Words>1058</Words>
  <Application>Microsoft Office PowerPoint</Application>
  <PresentationFormat>Widescreen</PresentationFormat>
  <Paragraphs>61</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Times New Roman</vt:lpstr>
      <vt:lpstr>Wingdings</vt:lpstr>
      <vt:lpstr>Office Theme</vt:lpstr>
      <vt:lpstr>ĀDAŽU NOVADA TERITORIJAS PLĀNOJUMA 2025.-2037.GADAM IZSTRĀDE NO 2023.GADA OKTOBRA LĪDZ DECEMBRIM</vt:lpstr>
      <vt:lpstr>PAMATOJUMS</vt:lpstr>
      <vt:lpstr>Laikā no 2023.gada oktobra līdz decembrim Teritorijas plānošanas nodaļas (turpmāk – TPN) darbinieki veikuši šādus papildu pienākumus Ādažu novada teritorijas plānojuma 2025.-2037.gada izstrādes ietvaros</vt:lpstr>
      <vt:lpstr>Laikā no 2023.gada oktobra līdz decembrim Teritorijas plānošanas nodaļas (turpmāk – TPN) darbinieki veikuši šādus papildu pienākumus Ādažu novada teritorijas plānojuma 2025.-2037.gada izstrādes ietvaros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TERITORIJAS PLĀNOŠANAS NODAĻAS  PAVEIKTAIS UN PLĀNOTAIS</dc:title>
  <dc:creator>Indra Murzina</dc:creator>
  <cp:lastModifiedBy>Indra Murzina</cp:lastModifiedBy>
  <cp:revision>34</cp:revision>
  <dcterms:created xsi:type="dcterms:W3CDTF">2023-01-03T08:26:33Z</dcterms:created>
  <dcterms:modified xsi:type="dcterms:W3CDTF">2024-01-15T08:12:14Z</dcterms:modified>
</cp:coreProperties>
</file>