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85" r:id="rId4"/>
  </p:sldMasterIdLst>
  <p:sldIdLst>
    <p:sldId id="431" r:id="rId5"/>
    <p:sldId id="455" r:id="rId6"/>
    <p:sldId id="457" r:id="rId7"/>
    <p:sldId id="462" r:id="rId8"/>
    <p:sldId id="464" r:id="rId9"/>
    <p:sldId id="460" r:id="rId10"/>
    <p:sldId id="441" r:id="rId1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95959"/>
    <a:srgbClr val="77A4BE"/>
    <a:srgbClr val="993300"/>
    <a:srgbClr val="AA4839"/>
    <a:srgbClr val="CDC847"/>
    <a:srgbClr val="F3DEA0"/>
    <a:srgbClr val="66FF33"/>
    <a:srgbClr val="990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5033" autoAdjust="0"/>
  </p:normalViewPr>
  <p:slideViewPr>
    <p:cSldViewPr snapToGrid="0">
      <p:cViewPr varScale="1">
        <p:scale>
          <a:sx n="81" d="100"/>
          <a:sy n="81" d="100"/>
        </p:scale>
        <p:origin x="1224"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1/23/2024</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376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1/23/2024</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30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1/23/2024</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33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1/23/2024</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321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1/23/2024</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09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1/23/2024</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893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1/23/2024</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87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1/23/2024</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36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1/23/2024</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027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1/23/2024</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787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1/23/2024</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75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1/23/2024</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54270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endParaRPr lang="lv-LV"/>
          </a:p>
        </p:txBody>
      </p:sp>
      <p:sp>
        <p:nvSpPr>
          <p:cNvPr id="11" name="TextBox 4">
            <a:extLst>
              <a:ext uri="{FF2B5EF4-FFF2-40B4-BE49-F238E27FC236}">
                <a16:creationId xmlns:a16="http://schemas.microsoft.com/office/drawing/2014/main" id="{06254985-7120-C57B-662F-36B1141C0B14}"/>
              </a:ext>
            </a:extLst>
          </p:cNvPr>
          <p:cNvSpPr txBox="1"/>
          <p:nvPr/>
        </p:nvSpPr>
        <p:spPr>
          <a:xfrm>
            <a:off x="60960" y="2817278"/>
            <a:ext cx="12195180" cy="3304494"/>
          </a:xfrm>
          <a:prstGeom prst="rect">
            <a:avLst/>
          </a:prstGeom>
        </p:spPr>
        <p:txBody>
          <a:bodyPr lIns="0" tIns="0" rIns="0" bIns="0" rtlCol="0" anchor="t">
            <a:spAutoFit/>
          </a:bodyPr>
          <a:lstStyle/>
          <a:p>
            <a:pPr algn="ctr" defTabSz="609630">
              <a:lnSpc>
                <a:spcPts val="5280"/>
              </a:lnSpc>
            </a:pPr>
            <a:r>
              <a:rPr lang="lv-LV" sz="4400" b="1" cap="all" dirty="0">
                <a:solidFill>
                  <a:srgbClr val="FFFFFF"/>
                </a:solidFill>
                <a:latin typeface="Montserrat" panose="00000500000000000000" pitchFamily="2" charset="-70"/>
              </a:rPr>
              <a:t>Tehniskā specifikācija </a:t>
            </a:r>
          </a:p>
          <a:p>
            <a:pPr algn="ctr" defTabSz="609630">
              <a:lnSpc>
                <a:spcPts val="5280"/>
              </a:lnSpc>
            </a:pPr>
            <a:r>
              <a:rPr lang="lv-LV" sz="2400" b="1" cap="all" dirty="0">
                <a:solidFill>
                  <a:srgbClr val="FFFFFF"/>
                </a:solidFill>
                <a:latin typeface="Montserrat" panose="00000500000000000000" pitchFamily="2" charset="-70"/>
              </a:rPr>
              <a:t>“</a:t>
            </a:r>
            <a:r>
              <a:rPr lang="lv-LV" sz="2400" b="1" cap="all" dirty="0">
                <a:solidFill>
                  <a:schemeClr val="bg1"/>
                </a:solidFill>
                <a:latin typeface="Montserrat" panose="00000500000000000000" pitchFamily="2" charset="-70"/>
              </a:rPr>
              <a:t>ietekmes uz tautsaimniecību novērtējumu apraksts</a:t>
            </a:r>
            <a:r>
              <a:rPr lang="lv-LV" sz="2400" b="1" cap="all" dirty="0">
                <a:solidFill>
                  <a:srgbClr val="FFFFFF"/>
                </a:solidFill>
                <a:latin typeface="Montserrat" panose="00000500000000000000" pitchFamily="2" charset="-70"/>
              </a:rPr>
              <a:t>”, kā arī “Gaujas upes hidrauliskais modelis posmā no Gaujas upes ietekas jūrā līdz Ādažu, Saulkrastu un Siguldas novada robežai” izstrāde</a:t>
            </a:r>
            <a:endParaRPr lang="en-US" sz="2400" b="1" cap="all" dirty="0">
              <a:solidFill>
                <a:srgbClr val="FFFFFF"/>
              </a:solidFill>
              <a:latin typeface="Montserrat" panose="00000500000000000000" pitchFamily="2" charset="-70"/>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srgbClr val="FFFFFF"/>
                </a:solidFill>
                <a:latin typeface="Montserrat" pitchFamily="2" charset="77"/>
              </a:rPr>
              <a:t>CARNIKAVAS KOMUNĀLSERVISS   </a:t>
            </a:r>
            <a:r>
              <a:rPr lang="en-US" sz="1000" dirty="0">
                <a:solidFill>
                  <a:srgbClr val="FFFFFF"/>
                </a:solidFill>
                <a:latin typeface="Montserrat" pitchFamily="2" charset="77"/>
              </a:rPr>
              <a:t>I   </a:t>
            </a:r>
            <a:r>
              <a:rPr lang="lv-LV" sz="1000" dirty="0">
                <a:solidFill>
                  <a:srgbClr val="FFFFFF"/>
                </a:solidFill>
                <a:latin typeface="Montserrat" pitchFamily="2" charset="77"/>
              </a:rPr>
              <a:t>05.01</a:t>
            </a:r>
            <a:r>
              <a:rPr lang="en-US" sz="1000" dirty="0">
                <a:solidFill>
                  <a:srgbClr val="FFFFFF"/>
                </a:solidFill>
                <a:latin typeface="Montserrat" pitchFamily="2" charset="77"/>
              </a:rPr>
              <a:t>.202</a:t>
            </a:r>
            <a:r>
              <a:rPr lang="lv-LV" sz="1000" dirty="0">
                <a:solidFill>
                  <a:srgbClr val="FFFFFF"/>
                </a:solidFill>
                <a:latin typeface="Montserrat" pitchFamily="2" charset="77"/>
              </a:rPr>
              <a:t>4</a:t>
            </a:r>
            <a:r>
              <a:rPr lang="en-US" sz="1000" dirty="0">
                <a:solidFill>
                  <a:srgbClr val="FFFFFF"/>
                </a:solidFill>
                <a:latin typeface="Montserrat" pitchFamily="2" charset="77"/>
              </a:rPr>
              <a:t>.</a:t>
            </a:r>
          </a:p>
        </p:txBody>
      </p:sp>
      <p:pic>
        <p:nvPicPr>
          <p:cNvPr id="2" name="Picture 1">
            <a:extLst>
              <a:ext uri="{FF2B5EF4-FFF2-40B4-BE49-F238E27FC236}">
                <a16:creationId xmlns:a16="http://schemas.microsoft.com/office/drawing/2014/main" id="{1DB2A215-8386-9EDE-5A19-F94513F13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376" y="380401"/>
            <a:ext cx="5160684" cy="2523466"/>
          </a:xfrm>
          <a:prstGeom prst="rect">
            <a:avLst/>
          </a:prstGeom>
        </p:spPr>
      </p:pic>
      <p:sp>
        <p:nvSpPr>
          <p:cNvPr id="4" name="TextBox 3">
            <a:extLst>
              <a:ext uri="{FF2B5EF4-FFF2-40B4-BE49-F238E27FC236}">
                <a16:creationId xmlns:a16="http://schemas.microsoft.com/office/drawing/2014/main" id="{BA0544D0-D28D-6816-768B-59447F8DFFB1}"/>
              </a:ext>
            </a:extLst>
          </p:cNvPr>
          <p:cNvSpPr txBox="1"/>
          <p:nvPr/>
        </p:nvSpPr>
        <p:spPr>
          <a:xfrm>
            <a:off x="9078012" y="380401"/>
            <a:ext cx="2922310" cy="1200329"/>
          </a:xfrm>
          <a:prstGeom prst="rect">
            <a:avLst/>
          </a:prstGeom>
          <a:noFill/>
        </p:spPr>
        <p:txBody>
          <a:bodyPr wrap="square" rtlCol="0">
            <a:spAutoFit/>
          </a:bodyPr>
          <a:lstStyle/>
          <a:p>
            <a:pPr algn="r"/>
            <a:r>
              <a:rPr lang="lv-LV" dirty="0"/>
              <a:t>2. pielikums </a:t>
            </a:r>
          </a:p>
          <a:p>
            <a:pPr algn="r"/>
            <a:r>
              <a:rPr lang="lv-LV" dirty="0"/>
              <a:t>Attīstības komitejas</a:t>
            </a:r>
          </a:p>
          <a:p>
            <a:pPr algn="r"/>
            <a:r>
              <a:rPr lang="lv-LV" dirty="0"/>
              <a:t> 2024. gada 10. janvāra</a:t>
            </a:r>
          </a:p>
          <a:p>
            <a:pPr algn="r"/>
            <a:r>
              <a:rPr lang="lv-LV" dirty="0"/>
              <a:t> sēdes protokolam Nr. 1</a:t>
            </a:r>
          </a:p>
        </p:txBody>
      </p:sp>
    </p:spTree>
    <p:extLst>
      <p:ext uri="{BB962C8B-B14F-4D97-AF65-F5344CB8AC3E}">
        <p14:creationId xmlns:p14="http://schemas.microsoft.com/office/powerpoint/2010/main" val="311955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05.01</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4</a:t>
            </a:r>
            <a:r>
              <a:rPr lang="en-US" sz="1000" dirty="0">
                <a:solidFill>
                  <a:prstClr val="black">
                    <a:lumMod val="65000"/>
                    <a:lumOff val="35000"/>
                  </a:prstClr>
                </a:solidFill>
                <a:latin typeface="Montserrat" pitchFamily="2" charset="77"/>
              </a:rPr>
              <a:t>.</a:t>
            </a:r>
          </a:p>
        </p:txBody>
      </p:sp>
      <p:sp>
        <p:nvSpPr>
          <p:cNvPr id="4" name="Title 3">
            <a:extLst>
              <a:ext uri="{FF2B5EF4-FFF2-40B4-BE49-F238E27FC236}">
                <a16:creationId xmlns:a16="http://schemas.microsoft.com/office/drawing/2014/main" id="{018685D6-1E60-2C4C-81BB-61A5BE0E724F}"/>
              </a:ext>
            </a:extLst>
          </p:cNvPr>
          <p:cNvSpPr>
            <a:spLocks noGrp="1"/>
          </p:cNvSpPr>
          <p:nvPr>
            <p:ph type="title"/>
          </p:nvPr>
        </p:nvSpPr>
        <p:spPr>
          <a:xfrm>
            <a:off x="4458242" y="398730"/>
            <a:ext cx="6000565" cy="801917"/>
          </a:xfrm>
        </p:spPr>
        <p:txBody>
          <a:bodyPr>
            <a:noAutofit/>
          </a:bodyPr>
          <a:lstStyle/>
          <a:p>
            <a:pPr>
              <a:spcBef>
                <a:spcPts val="0"/>
              </a:spcBef>
              <a:defRPr/>
            </a:pPr>
            <a:r>
              <a:rPr lang="lv-LV" sz="3200" b="1" cap="all" dirty="0">
                <a:solidFill>
                  <a:srgbClr val="595959"/>
                </a:solidFill>
                <a:latin typeface="Montserrat" panose="00000500000000000000" pitchFamily="2" charset="-70"/>
              </a:rPr>
              <a:t>Vispārēja informācija</a:t>
            </a:r>
            <a:endParaRPr lang="en-US" sz="3200" b="1" cap="all" dirty="0">
              <a:solidFill>
                <a:schemeClr val="tx1">
                  <a:lumMod val="65000"/>
                  <a:lumOff val="35000"/>
                </a:schemeClr>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8E49A5A3-CE79-0FC9-617E-03045F03936A}"/>
              </a:ext>
            </a:extLst>
          </p:cNvPr>
          <p:cNvSpPr>
            <a:spLocks noGrp="1"/>
          </p:cNvSpPr>
          <p:nvPr>
            <p:ph idx="1"/>
          </p:nvPr>
        </p:nvSpPr>
        <p:spPr>
          <a:xfrm>
            <a:off x="2883884" y="1200647"/>
            <a:ext cx="8901911" cy="4926195"/>
          </a:xfrm>
          <a:noFill/>
        </p:spPr>
        <p:txBody>
          <a:bodyPr>
            <a:normAutofit/>
          </a:bodyPr>
          <a:lstStyle/>
          <a:p>
            <a:pPr marL="0" indent="0" algn="just">
              <a:spcBef>
                <a:spcPts val="600"/>
              </a:spcBef>
              <a:spcAft>
                <a:spcPts val="600"/>
              </a:spcAft>
              <a:buNone/>
            </a:pPr>
            <a:r>
              <a:rPr lang="lv-LV" b="1" dirty="0">
                <a:latin typeface="Montserrat" panose="00000500000000000000" pitchFamily="2" charset="-70"/>
              </a:rPr>
              <a:t>28.12.2023. -</a:t>
            </a:r>
            <a:r>
              <a:rPr lang="lv-LV" dirty="0">
                <a:latin typeface="Montserrat" panose="00000500000000000000" pitchFamily="2" charset="-70"/>
              </a:rPr>
              <a:t> Ādažu novada pašvaldība 28.12.2023. pieņēma lēmumu Nr. 503 “Par dalību specifiska atbalsta mērķa 2.1.3. “Veicināt pielāgošanos klimata pārmaiņām, risku novēršanu un noturību pret katastrofām” pasākumā 2.1.3.2. “Nacionālas nozīmes plūdu un krasta erozijas pasākumi””.</a:t>
            </a:r>
          </a:p>
          <a:p>
            <a:pPr marL="0" indent="0" algn="just">
              <a:spcBef>
                <a:spcPts val="600"/>
              </a:spcBef>
              <a:spcAft>
                <a:spcPts val="600"/>
              </a:spcAft>
              <a:buNone/>
            </a:pPr>
            <a:endParaRPr lang="lv-LV" dirty="0">
              <a:latin typeface="Montserrat" panose="00000500000000000000" pitchFamily="2" charset="-70"/>
            </a:endParaRPr>
          </a:p>
          <a:p>
            <a:pPr marL="0" indent="0" algn="just">
              <a:spcBef>
                <a:spcPts val="600"/>
              </a:spcBef>
              <a:spcAft>
                <a:spcPts val="600"/>
              </a:spcAft>
              <a:buNone/>
            </a:pPr>
            <a:r>
              <a:rPr lang="lv-LV" b="1" dirty="0">
                <a:latin typeface="Montserrat" panose="00000500000000000000" pitchFamily="2" charset="-70"/>
              </a:rPr>
              <a:t>Projekta nosaukums: </a:t>
            </a:r>
            <a:r>
              <a:rPr lang="lv-LV" b="1" i="1" dirty="0">
                <a:latin typeface="Montserrat" panose="00000500000000000000" pitchFamily="2" charset="-70"/>
              </a:rPr>
              <a:t>- </a:t>
            </a:r>
            <a:r>
              <a:rPr lang="lv-LV" i="1" dirty="0">
                <a:latin typeface="Montserrat" panose="00000500000000000000" pitchFamily="2" charset="-70"/>
              </a:rPr>
              <a:t>‘’Jauna aizsargdambja un sūkņu stacijas izbūve, Gaujas upes kreisā krasta nostiprinājums Ādažu novadā’’</a:t>
            </a:r>
          </a:p>
          <a:p>
            <a:pPr marL="0" indent="0" algn="just">
              <a:spcBef>
                <a:spcPts val="600"/>
              </a:spcBef>
              <a:spcAft>
                <a:spcPts val="600"/>
              </a:spcAft>
              <a:buNone/>
            </a:pPr>
            <a:endParaRPr lang="lv-LV" sz="2200" dirty="0">
              <a:latin typeface="Montserrat" panose="00000500000000000000" pitchFamily="2" charset="-70"/>
            </a:endParaRPr>
          </a:p>
          <a:p>
            <a:pPr marL="0" indent="0" algn="just">
              <a:spcBef>
                <a:spcPts val="600"/>
              </a:spcBef>
              <a:spcAft>
                <a:spcPts val="600"/>
              </a:spcAft>
              <a:buNone/>
            </a:pPr>
            <a:endParaRPr lang="lv-LV" sz="2200" dirty="0">
              <a:latin typeface="Montserrat" panose="00000500000000000000" pitchFamily="2" charset="-70"/>
            </a:endParaRPr>
          </a:p>
          <a:p>
            <a:pPr marL="0" indent="0" algn="just">
              <a:spcBef>
                <a:spcPts val="600"/>
              </a:spcBef>
              <a:spcAft>
                <a:spcPts val="600"/>
              </a:spcAft>
              <a:buNone/>
            </a:pPr>
            <a:endParaRPr lang="lv-LV" sz="2200" dirty="0">
              <a:latin typeface="Montserrat" panose="00000500000000000000" pitchFamily="2" charset="-70"/>
            </a:endParaRPr>
          </a:p>
          <a:p>
            <a:pPr marL="0" indent="0" algn="just">
              <a:spcBef>
                <a:spcPts val="600"/>
              </a:spcBef>
              <a:spcAft>
                <a:spcPts val="600"/>
              </a:spcAft>
              <a:buNone/>
            </a:pPr>
            <a:endParaRPr lang="lv-LV" sz="2200" dirty="0">
              <a:latin typeface="Montserrat" panose="00000500000000000000" pitchFamily="2" charset="-70"/>
            </a:endParaRPr>
          </a:p>
          <a:p>
            <a:pPr algn="just">
              <a:spcBef>
                <a:spcPts val="600"/>
              </a:spcBef>
              <a:spcAft>
                <a:spcPts val="600"/>
              </a:spcAft>
            </a:pPr>
            <a:endParaRPr lang="lv-LV" sz="2200" dirty="0">
              <a:latin typeface="Montserrat" panose="00000500000000000000" pitchFamily="2" charset="-70"/>
            </a:endParaRPr>
          </a:p>
        </p:txBody>
      </p:sp>
    </p:spTree>
    <p:extLst>
      <p:ext uri="{BB962C8B-B14F-4D97-AF65-F5344CB8AC3E}">
        <p14:creationId xmlns:p14="http://schemas.microsoft.com/office/powerpoint/2010/main" val="1960438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05.01.</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4</a:t>
            </a:r>
            <a:r>
              <a:rPr lang="en-US" sz="1000" dirty="0">
                <a:solidFill>
                  <a:prstClr val="black">
                    <a:lumMod val="65000"/>
                    <a:lumOff val="35000"/>
                  </a:prstClr>
                </a:solidFill>
                <a:latin typeface="Montserrat" pitchFamily="2" charset="77"/>
              </a:rPr>
              <a:t>.</a:t>
            </a:r>
          </a:p>
        </p:txBody>
      </p:sp>
      <p:sp>
        <p:nvSpPr>
          <p:cNvPr id="5" name="Content Placeholder 4">
            <a:extLst>
              <a:ext uri="{FF2B5EF4-FFF2-40B4-BE49-F238E27FC236}">
                <a16:creationId xmlns:a16="http://schemas.microsoft.com/office/drawing/2014/main" id="{8E49A5A3-CE79-0FC9-617E-03045F03936A}"/>
              </a:ext>
            </a:extLst>
          </p:cNvPr>
          <p:cNvSpPr>
            <a:spLocks noGrp="1"/>
          </p:cNvSpPr>
          <p:nvPr>
            <p:ph idx="1"/>
          </p:nvPr>
        </p:nvSpPr>
        <p:spPr>
          <a:xfrm>
            <a:off x="2996901" y="205663"/>
            <a:ext cx="8788894" cy="5813397"/>
          </a:xfrm>
          <a:noFill/>
        </p:spPr>
        <p:txBody>
          <a:bodyPr>
            <a:normAutofit/>
          </a:bodyPr>
          <a:lstStyle/>
          <a:p>
            <a:pPr marL="0" indent="0" algn="ctr">
              <a:spcBef>
                <a:spcPts val="600"/>
              </a:spcBef>
              <a:spcAft>
                <a:spcPts val="600"/>
              </a:spcAft>
              <a:buNone/>
            </a:pPr>
            <a:r>
              <a:rPr lang="lv-LV" sz="2000" b="1" dirty="0">
                <a:latin typeface="Montserrat" panose="00000500000000000000" pitchFamily="2" charset="-70"/>
              </a:rPr>
              <a:t>‘’Jauna aizsargdambja un sūkņu stacijas izbūve, Gaujas upes kreisā krasta nostiprinājums Ādažu novadā’’</a:t>
            </a:r>
          </a:p>
          <a:p>
            <a:pPr marL="0" indent="0" algn="just">
              <a:spcBef>
                <a:spcPts val="600"/>
              </a:spcBef>
              <a:spcAft>
                <a:spcPts val="600"/>
              </a:spcAft>
              <a:buNone/>
            </a:pPr>
            <a:endParaRPr lang="lv-LV" sz="2000" dirty="0">
              <a:latin typeface="Montserrat" panose="00000500000000000000" pitchFamily="2" charset="-70"/>
            </a:endParaRPr>
          </a:p>
        </p:txBody>
      </p:sp>
      <p:pic>
        <p:nvPicPr>
          <p:cNvPr id="9" name="Picture 8">
            <a:extLst>
              <a:ext uri="{FF2B5EF4-FFF2-40B4-BE49-F238E27FC236}">
                <a16:creationId xmlns:a16="http://schemas.microsoft.com/office/drawing/2014/main" id="{895DE579-77E4-D3F7-3583-930C3577DBDE}"/>
              </a:ext>
            </a:extLst>
          </p:cNvPr>
          <p:cNvPicPr>
            <a:picLocks noChangeAspect="1"/>
          </p:cNvPicPr>
          <p:nvPr/>
        </p:nvPicPr>
        <p:blipFill>
          <a:blip r:embed="rId3"/>
          <a:stretch>
            <a:fillRect/>
          </a:stretch>
        </p:blipFill>
        <p:spPr>
          <a:xfrm>
            <a:off x="2996901" y="948190"/>
            <a:ext cx="8788893" cy="5220252"/>
          </a:xfrm>
          <a:prstGeom prst="rect">
            <a:avLst/>
          </a:prstGeom>
        </p:spPr>
      </p:pic>
    </p:spTree>
    <p:extLst>
      <p:ext uri="{BB962C8B-B14F-4D97-AF65-F5344CB8AC3E}">
        <p14:creationId xmlns:p14="http://schemas.microsoft.com/office/powerpoint/2010/main" val="322455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05.01</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4</a:t>
            </a:r>
            <a:r>
              <a:rPr lang="en-US" sz="1000" dirty="0">
                <a:solidFill>
                  <a:prstClr val="black">
                    <a:lumMod val="65000"/>
                    <a:lumOff val="35000"/>
                  </a:prstClr>
                </a:solidFill>
                <a:latin typeface="Montserrat" pitchFamily="2" charset="77"/>
              </a:rPr>
              <a:t>.</a:t>
            </a:r>
          </a:p>
        </p:txBody>
      </p:sp>
      <p:sp>
        <p:nvSpPr>
          <p:cNvPr id="5" name="Content Placeholder 4">
            <a:extLst>
              <a:ext uri="{FF2B5EF4-FFF2-40B4-BE49-F238E27FC236}">
                <a16:creationId xmlns:a16="http://schemas.microsoft.com/office/drawing/2014/main" id="{393FFC2F-E67F-03A0-B424-15304CD15D68}"/>
              </a:ext>
            </a:extLst>
          </p:cNvPr>
          <p:cNvSpPr>
            <a:spLocks noGrp="1"/>
          </p:cNvSpPr>
          <p:nvPr>
            <p:ph idx="1"/>
          </p:nvPr>
        </p:nvSpPr>
        <p:spPr>
          <a:xfrm>
            <a:off x="2883483" y="1455089"/>
            <a:ext cx="8612155" cy="3834500"/>
          </a:xfrm>
        </p:spPr>
        <p:txBody>
          <a:bodyPr/>
          <a:lstStyle/>
          <a:p>
            <a:pPr algn="ctr"/>
            <a:endParaRPr lang="lv-LV" dirty="0"/>
          </a:p>
          <a:p>
            <a:pPr marL="0" indent="0" algn="ctr">
              <a:buNone/>
            </a:pPr>
            <a:r>
              <a:rPr lang="lv-LV" dirty="0">
                <a:latin typeface="Montserrat" panose="00000500000000000000" pitchFamily="2" charset="-70"/>
                <a:cs typeface="Mongolian Baiti" panose="03000500000000000000" pitchFamily="66" charset="0"/>
              </a:rPr>
              <a:t>“Ietekmes uz tautsaimniecību novērtējuma apraksts” t.sk. izmaksu un ieguvumu analīzes novērtējums, kā arī “Gaujas upes hidrauliskais modelis posmā no Gaujas upes ietekas jūrā līdz Ādažu, Saulkrastu un Siguldas novada robežai” izstrāde</a:t>
            </a:r>
          </a:p>
        </p:txBody>
      </p:sp>
      <p:sp>
        <p:nvSpPr>
          <p:cNvPr id="4" name="Title 3">
            <a:extLst>
              <a:ext uri="{FF2B5EF4-FFF2-40B4-BE49-F238E27FC236}">
                <a16:creationId xmlns:a16="http://schemas.microsoft.com/office/drawing/2014/main" id="{6A50E1E0-D6C0-799C-9CA7-14C2CD40F618}"/>
              </a:ext>
            </a:extLst>
          </p:cNvPr>
          <p:cNvSpPr>
            <a:spLocks noGrp="1"/>
          </p:cNvSpPr>
          <p:nvPr>
            <p:ph type="title"/>
          </p:nvPr>
        </p:nvSpPr>
        <p:spPr>
          <a:xfrm>
            <a:off x="3458816" y="461176"/>
            <a:ext cx="6999991" cy="993913"/>
          </a:xfrm>
        </p:spPr>
        <p:txBody>
          <a:bodyPr>
            <a:noAutofit/>
          </a:bodyPr>
          <a:lstStyle/>
          <a:p>
            <a:pPr algn="ctr">
              <a:spcBef>
                <a:spcPts val="0"/>
              </a:spcBef>
              <a:defRPr/>
            </a:pPr>
            <a:r>
              <a:rPr lang="lv-LV" sz="3200" b="1" cap="all" dirty="0">
                <a:solidFill>
                  <a:schemeClr val="tx1">
                    <a:lumMod val="65000"/>
                    <a:lumOff val="35000"/>
                  </a:schemeClr>
                </a:solidFill>
                <a:latin typeface="Montserrat" panose="00000500000000000000" pitchFamily="2" charset="-70"/>
              </a:rPr>
              <a:t>Tehniskās specifikācijas mērķis</a:t>
            </a:r>
            <a:endParaRPr lang="en-US" sz="3200" b="1" cap="all" dirty="0">
              <a:solidFill>
                <a:schemeClr val="tx1">
                  <a:lumMod val="65000"/>
                  <a:lumOff val="35000"/>
                </a:schemeClr>
              </a:solidFill>
              <a:latin typeface="Montserrat" panose="00000500000000000000" pitchFamily="2" charset="-70"/>
            </a:endParaRPr>
          </a:p>
        </p:txBody>
      </p:sp>
    </p:spTree>
    <p:extLst>
      <p:ext uri="{BB962C8B-B14F-4D97-AF65-F5344CB8AC3E}">
        <p14:creationId xmlns:p14="http://schemas.microsoft.com/office/powerpoint/2010/main" val="293453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05.01</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4</a:t>
            </a:r>
            <a:r>
              <a:rPr lang="en-US" sz="1000" dirty="0">
                <a:solidFill>
                  <a:prstClr val="black">
                    <a:lumMod val="65000"/>
                    <a:lumOff val="35000"/>
                  </a:prstClr>
                </a:solidFill>
                <a:latin typeface="Montserrat" pitchFamily="2" charset="77"/>
              </a:rPr>
              <a:t>.</a:t>
            </a:r>
          </a:p>
        </p:txBody>
      </p:sp>
      <p:pic>
        <p:nvPicPr>
          <p:cNvPr id="9" name="Content Placeholder 8">
            <a:extLst>
              <a:ext uri="{FF2B5EF4-FFF2-40B4-BE49-F238E27FC236}">
                <a16:creationId xmlns:a16="http://schemas.microsoft.com/office/drawing/2014/main" id="{BA8088E3-D458-E14E-5251-B44B71F3E1FA}"/>
              </a:ext>
            </a:extLst>
          </p:cNvPr>
          <p:cNvPicPr>
            <a:picLocks noGrp="1" noChangeAspect="1"/>
          </p:cNvPicPr>
          <p:nvPr>
            <p:ph idx="1"/>
          </p:nvPr>
        </p:nvPicPr>
        <p:blipFill rotWithShape="1">
          <a:blip r:embed="rId3"/>
          <a:srcRect l="1049" t="1880"/>
          <a:stretch/>
        </p:blipFill>
        <p:spPr>
          <a:xfrm>
            <a:off x="3554964" y="323632"/>
            <a:ext cx="8292433" cy="5792522"/>
          </a:xfrm>
        </p:spPr>
      </p:pic>
    </p:spTree>
    <p:extLst>
      <p:ext uri="{BB962C8B-B14F-4D97-AF65-F5344CB8AC3E}">
        <p14:creationId xmlns:p14="http://schemas.microsoft.com/office/powerpoint/2010/main" val="2175795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     </a:t>
            </a:r>
            <a:r>
              <a:rPr lang="en-US" sz="1000" dirty="0">
                <a:solidFill>
                  <a:prstClr val="black">
                    <a:lumMod val="65000"/>
                    <a:lumOff val="35000"/>
                  </a:prstClr>
                </a:solidFill>
                <a:latin typeface="Montserrat" pitchFamily="2" charset="77"/>
              </a:rPr>
              <a:t>I   </a:t>
            </a:r>
            <a:r>
              <a:rPr lang="lv-LV" sz="1000" dirty="0">
                <a:solidFill>
                  <a:prstClr val="black">
                    <a:lumMod val="65000"/>
                    <a:lumOff val="35000"/>
                  </a:prstClr>
                </a:solidFill>
                <a:latin typeface="Montserrat" pitchFamily="2" charset="77"/>
              </a:rPr>
              <a:t>05.01</a:t>
            </a:r>
            <a:r>
              <a:rPr lang="en-US" sz="1000" dirty="0">
                <a:solidFill>
                  <a:prstClr val="black">
                    <a:lumMod val="65000"/>
                    <a:lumOff val="35000"/>
                  </a:prstClr>
                </a:solidFill>
                <a:latin typeface="Montserrat" pitchFamily="2" charset="77"/>
              </a:rPr>
              <a:t>.202</a:t>
            </a:r>
            <a:r>
              <a:rPr lang="lv-LV" sz="1000" dirty="0">
                <a:solidFill>
                  <a:prstClr val="black">
                    <a:lumMod val="65000"/>
                    <a:lumOff val="35000"/>
                  </a:prstClr>
                </a:solidFill>
                <a:latin typeface="Montserrat" pitchFamily="2" charset="77"/>
              </a:rPr>
              <a:t>4</a:t>
            </a:r>
            <a:r>
              <a:rPr lang="en-US" sz="1000" dirty="0">
                <a:solidFill>
                  <a:prstClr val="black">
                    <a:lumMod val="65000"/>
                    <a:lumOff val="35000"/>
                  </a:prstClr>
                </a:solidFill>
                <a:latin typeface="Montserrat" pitchFamily="2" charset="77"/>
              </a:rPr>
              <a:t>.</a:t>
            </a:r>
          </a:p>
        </p:txBody>
      </p:sp>
      <p:sp>
        <p:nvSpPr>
          <p:cNvPr id="4" name="Title 3">
            <a:extLst>
              <a:ext uri="{FF2B5EF4-FFF2-40B4-BE49-F238E27FC236}">
                <a16:creationId xmlns:a16="http://schemas.microsoft.com/office/drawing/2014/main" id="{018685D6-1E60-2C4C-81BB-61A5BE0E724F}"/>
              </a:ext>
            </a:extLst>
          </p:cNvPr>
          <p:cNvSpPr>
            <a:spLocks noGrp="1"/>
          </p:cNvSpPr>
          <p:nvPr>
            <p:ph type="title"/>
          </p:nvPr>
        </p:nvSpPr>
        <p:spPr>
          <a:xfrm>
            <a:off x="2911876" y="176158"/>
            <a:ext cx="8873919" cy="868871"/>
          </a:xfrm>
        </p:spPr>
        <p:txBody>
          <a:bodyPr>
            <a:noAutofit/>
          </a:bodyPr>
          <a:lstStyle/>
          <a:p>
            <a:pPr algn="ctr">
              <a:spcBef>
                <a:spcPts val="0"/>
              </a:spcBef>
              <a:defRPr/>
            </a:pPr>
            <a:r>
              <a:rPr lang="lv-LV" sz="3200" b="1" cap="all" dirty="0">
                <a:solidFill>
                  <a:srgbClr val="595959"/>
                </a:solidFill>
                <a:latin typeface="Montserrat" panose="00000500000000000000" pitchFamily="2" charset="-70"/>
              </a:rPr>
              <a:t>Svarīgākā informācija </a:t>
            </a:r>
            <a:br>
              <a:rPr lang="lv-LV" sz="3200" b="1" cap="all" dirty="0">
                <a:solidFill>
                  <a:srgbClr val="595959"/>
                </a:solidFill>
                <a:latin typeface="Montserrat" panose="00000500000000000000" pitchFamily="2" charset="-70"/>
              </a:rPr>
            </a:br>
            <a:r>
              <a:rPr lang="lv-LV" sz="3200" b="1" cap="all" dirty="0">
                <a:solidFill>
                  <a:srgbClr val="595959"/>
                </a:solidFill>
                <a:latin typeface="Montserrat" panose="00000500000000000000" pitchFamily="2" charset="-70"/>
              </a:rPr>
              <a:t>no Tehniskās specifikācijas</a:t>
            </a:r>
            <a:endParaRPr lang="en-US" sz="3200" b="1" cap="all" dirty="0">
              <a:solidFill>
                <a:schemeClr val="tx1">
                  <a:lumMod val="65000"/>
                  <a:lumOff val="35000"/>
                </a:schemeClr>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8E49A5A3-CE79-0FC9-617E-03045F03936A}"/>
              </a:ext>
            </a:extLst>
          </p:cNvPr>
          <p:cNvSpPr>
            <a:spLocks noGrp="1"/>
          </p:cNvSpPr>
          <p:nvPr>
            <p:ph idx="1"/>
          </p:nvPr>
        </p:nvSpPr>
        <p:spPr>
          <a:xfrm>
            <a:off x="2996901" y="1045029"/>
            <a:ext cx="8788894" cy="4974031"/>
          </a:xfrm>
          <a:noFill/>
        </p:spPr>
        <p:txBody>
          <a:bodyPr>
            <a:normAutofit lnSpcReduction="10000"/>
          </a:bodyPr>
          <a:lstStyle/>
          <a:p>
            <a:pPr algn="just">
              <a:spcBef>
                <a:spcPts val="600"/>
              </a:spcBef>
              <a:spcAft>
                <a:spcPts val="600"/>
              </a:spcAft>
            </a:pPr>
            <a:endParaRPr lang="lv-LV" sz="2200" dirty="0">
              <a:latin typeface="Montserrat" panose="00000500000000000000" pitchFamily="2" charset="-70"/>
            </a:endParaRPr>
          </a:p>
          <a:p>
            <a:pPr marL="457200" indent="-457200" algn="just">
              <a:spcBef>
                <a:spcPts val="600"/>
              </a:spcBef>
              <a:spcAft>
                <a:spcPts val="600"/>
              </a:spcAft>
              <a:buAutoNum type="arabicPeriod"/>
            </a:pPr>
            <a:r>
              <a:rPr lang="lv-LV" sz="2200" dirty="0">
                <a:latin typeface="Montserrat" panose="00000500000000000000" pitchFamily="2" charset="-70"/>
              </a:rPr>
              <a:t>Iepirkums tiek plānots viena iepirkuma ietvaros, kurā izstrādāti divi dokumenti:</a:t>
            </a:r>
          </a:p>
          <a:p>
            <a:pPr lvl="1" algn="just">
              <a:spcBef>
                <a:spcPts val="600"/>
              </a:spcBef>
              <a:spcAft>
                <a:spcPts val="600"/>
              </a:spcAft>
              <a:buFont typeface="Wingdings" panose="05000000000000000000" pitchFamily="2" charset="2"/>
              <a:buChar char="ü"/>
            </a:pPr>
            <a:r>
              <a:rPr lang="lv-LV" sz="1800" dirty="0">
                <a:latin typeface="Montserrat" panose="00000500000000000000" pitchFamily="2" charset="-70"/>
              </a:rPr>
              <a:t>Ietekmes uz tautsaimniecību novērtējuma apraksts, t.sk. izmaksu un ieguvumu analīzes novērtējums;</a:t>
            </a:r>
          </a:p>
          <a:p>
            <a:pPr lvl="1" algn="just">
              <a:spcBef>
                <a:spcPts val="600"/>
              </a:spcBef>
              <a:spcAft>
                <a:spcPts val="600"/>
              </a:spcAft>
              <a:buFont typeface="Wingdings" panose="05000000000000000000" pitchFamily="2" charset="2"/>
              <a:buChar char="ü"/>
            </a:pPr>
            <a:r>
              <a:rPr lang="lv-LV" sz="1800" dirty="0">
                <a:latin typeface="Montserrat" panose="00000500000000000000" pitchFamily="2" charset="-70"/>
              </a:rPr>
              <a:t>Hidrauliskā modeļa izstrāde.</a:t>
            </a:r>
          </a:p>
          <a:p>
            <a:pPr marL="457200" indent="-457200" algn="just">
              <a:spcBef>
                <a:spcPts val="600"/>
              </a:spcBef>
              <a:spcAft>
                <a:spcPts val="600"/>
              </a:spcAft>
              <a:buAutoNum type="arabicPeriod"/>
            </a:pPr>
            <a:r>
              <a:rPr lang="lv-LV" sz="2200" dirty="0">
                <a:latin typeface="Montserrat" panose="00000500000000000000" pitchFamily="2" charset="-70"/>
              </a:rPr>
              <a:t>Hidrauliskā modeļa izstrāde attiecas uz visu Ādažu novadu. </a:t>
            </a:r>
          </a:p>
          <a:p>
            <a:pPr marL="457200" indent="-457200" algn="just">
              <a:spcBef>
                <a:spcPts val="600"/>
              </a:spcBef>
              <a:spcAft>
                <a:spcPts val="600"/>
              </a:spcAft>
              <a:buAutoNum type="arabicPeriod"/>
            </a:pPr>
            <a:r>
              <a:rPr lang="lv-LV" sz="2200" dirty="0">
                <a:latin typeface="Montserrat" panose="00000500000000000000" pitchFamily="2" charset="-70"/>
              </a:rPr>
              <a:t>TS sastāv no Vispārīgas informācijas, </a:t>
            </a:r>
            <a:r>
              <a:rPr lang="lv-LV" sz="2000" dirty="0">
                <a:latin typeface="Montserrat" panose="00000500000000000000" pitchFamily="2" charset="-70"/>
              </a:rPr>
              <a:t>ietekmes uz tautsaimniecību novērtējuma apraksta un hidrauliskā modeļa izstrādes nosacījumiem, Samaksas kārtības un Pielikumiem. </a:t>
            </a:r>
          </a:p>
          <a:p>
            <a:pPr marL="457200" indent="-457200" algn="just">
              <a:spcBef>
                <a:spcPts val="600"/>
              </a:spcBef>
              <a:spcAft>
                <a:spcPts val="600"/>
              </a:spcAft>
              <a:buAutoNum type="arabicPeriod"/>
            </a:pPr>
            <a:r>
              <a:rPr lang="lv-LV" sz="2200" dirty="0">
                <a:latin typeface="Montserrat" panose="00000500000000000000" pitchFamily="2" charset="-70"/>
              </a:rPr>
              <a:t>Izpildes termiņš – Ietekmes uz tautsaimniecības novērtējuma izstrādei ir 9 mēneši t. sk. hidrauliskā modeļa izstrādei 6 mēneši.</a:t>
            </a:r>
          </a:p>
          <a:p>
            <a:pPr marL="457200" indent="-457200" algn="just">
              <a:spcBef>
                <a:spcPts val="600"/>
              </a:spcBef>
              <a:spcAft>
                <a:spcPts val="600"/>
              </a:spcAft>
              <a:buAutoNum type="arabicPeriod"/>
            </a:pPr>
            <a:endParaRPr lang="lv-LV" sz="2200" dirty="0">
              <a:latin typeface="Montserrat" panose="00000500000000000000" pitchFamily="2" charset="-70"/>
            </a:endParaRPr>
          </a:p>
          <a:p>
            <a:pPr marL="457200" indent="-457200" algn="just">
              <a:spcBef>
                <a:spcPts val="600"/>
              </a:spcBef>
              <a:spcAft>
                <a:spcPts val="600"/>
              </a:spcAft>
              <a:buAutoNum type="arabicPeriod"/>
            </a:pPr>
            <a:endParaRPr lang="lv-LV" sz="2200" dirty="0">
              <a:latin typeface="Montserrat" panose="00000500000000000000" pitchFamily="2" charset="-70"/>
            </a:endParaRPr>
          </a:p>
          <a:p>
            <a:pPr marL="0" indent="0" algn="just">
              <a:spcBef>
                <a:spcPts val="600"/>
              </a:spcBef>
              <a:spcAft>
                <a:spcPts val="600"/>
              </a:spcAft>
              <a:buNone/>
            </a:pPr>
            <a:endParaRPr lang="lv-LV" sz="2200" u="sng" baseline="30000" dirty="0">
              <a:latin typeface="Montserrat" panose="00000500000000000000" pitchFamily="2" charset="-70"/>
            </a:endParaRPr>
          </a:p>
          <a:p>
            <a:pPr marL="0" indent="0" algn="just">
              <a:spcBef>
                <a:spcPts val="600"/>
              </a:spcBef>
              <a:spcAft>
                <a:spcPts val="600"/>
              </a:spcAft>
              <a:buNone/>
            </a:pPr>
            <a:endParaRPr lang="lv-LV" sz="2200" baseline="30000" dirty="0">
              <a:latin typeface="Montserrat" panose="00000500000000000000" pitchFamily="2" charset="-70"/>
            </a:endParaRPr>
          </a:p>
        </p:txBody>
      </p:sp>
    </p:spTree>
    <p:extLst>
      <p:ext uri="{BB962C8B-B14F-4D97-AF65-F5344CB8AC3E}">
        <p14:creationId xmlns:p14="http://schemas.microsoft.com/office/powerpoint/2010/main" val="261974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6" name="TextBox 2">
            <a:extLst>
              <a:ext uri="{FF2B5EF4-FFF2-40B4-BE49-F238E27FC236}">
                <a16:creationId xmlns:a16="http://schemas.microsoft.com/office/drawing/2014/main" id="{4F177E85-A46D-305B-C2D3-32C54BFE7947}"/>
              </a:ext>
            </a:extLst>
          </p:cNvPr>
          <p:cNvSpPr txBox="1"/>
          <p:nvPr/>
        </p:nvSpPr>
        <p:spPr>
          <a:xfrm>
            <a:off x="60960" y="6380480"/>
            <a:ext cx="12070080" cy="153888"/>
          </a:xfrm>
          <a:prstGeom prst="rect">
            <a:avLst/>
          </a:prstGeom>
        </p:spPr>
        <p:txBody>
          <a:bodyPr lIns="0" tIns="0" rIns="0" bIns="0" rtlCol="0" anchor="t">
            <a:spAutoFit/>
          </a:bodyPr>
          <a:lstStyle/>
          <a:p>
            <a:pPr algn="ctr" defTabSz="609630">
              <a:lnSpc>
                <a:spcPts val="1200"/>
              </a:lnSpc>
            </a:pPr>
            <a:r>
              <a:rPr lang="lv-LV" sz="1000" dirty="0">
                <a:solidFill>
                  <a:prstClr val="black">
                    <a:lumMod val="65000"/>
                    <a:lumOff val="35000"/>
                  </a:prstClr>
                </a:solidFill>
                <a:latin typeface="Montserrat" pitchFamily="2" charset="77"/>
              </a:rPr>
              <a:t>CARNIKAVAS KOMUNĀLSERVISS</a:t>
            </a:r>
            <a:endParaRPr lang="en-US" sz="1000" dirty="0">
              <a:solidFill>
                <a:prstClr val="black">
                  <a:lumMod val="65000"/>
                  <a:lumOff val="35000"/>
                </a:prstClr>
              </a:solidFill>
              <a:latin typeface="Montserrat" pitchFamily="2" charset="77"/>
            </a:endParaRPr>
          </a:p>
        </p:txBody>
      </p:sp>
      <p:sp>
        <p:nvSpPr>
          <p:cNvPr id="9" name="TextBox 2">
            <a:extLst>
              <a:ext uri="{FF2B5EF4-FFF2-40B4-BE49-F238E27FC236}">
                <a16:creationId xmlns:a16="http://schemas.microsoft.com/office/drawing/2014/main" id="{CFCB85BE-8443-54E6-377B-0D2895F60974}"/>
              </a:ext>
            </a:extLst>
          </p:cNvPr>
          <p:cNvSpPr txBox="1"/>
          <p:nvPr/>
        </p:nvSpPr>
        <p:spPr>
          <a:xfrm>
            <a:off x="1574800" y="2449957"/>
            <a:ext cx="8893177" cy="743473"/>
          </a:xfrm>
          <a:prstGeom prst="rect">
            <a:avLst/>
          </a:prstGeom>
        </p:spPr>
        <p:txBody>
          <a:bodyPr wrap="square" lIns="0" tIns="0" rIns="0" bIns="0" rtlCol="0" anchor="t">
            <a:spAutoFit/>
          </a:bodyPr>
          <a:lstStyle/>
          <a:p>
            <a:pPr algn="ctr" defTabSz="609630">
              <a:lnSpc>
                <a:spcPct val="150000"/>
              </a:lnSpc>
            </a:pPr>
            <a:r>
              <a:rPr lang="lv-LV" sz="3600" b="1" cap="all" dirty="0">
                <a:solidFill>
                  <a:srgbClr val="595959"/>
                </a:solidFill>
              </a:rPr>
              <a:t>Paldies par uzmanību!</a:t>
            </a:r>
            <a:endParaRPr lang="en-US" altLang="x-none" sz="3334" b="1" i="1" cap="all" dirty="0">
              <a:solidFill>
                <a:srgbClr val="595959"/>
              </a:solidFill>
              <a:latin typeface="Montserrat Medium" pitchFamily="2" charset="77"/>
            </a:endParaRPr>
          </a:p>
        </p:txBody>
      </p:sp>
    </p:spTree>
    <p:extLst>
      <p:ext uri="{BB962C8B-B14F-4D97-AF65-F5344CB8AC3E}">
        <p14:creationId xmlns:p14="http://schemas.microsoft.com/office/powerpoint/2010/main" val="3842560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0D9C60C813EB46BBE1E60110B66861" ma:contentTypeVersion="0" ma:contentTypeDescription="Create a new document." ma:contentTypeScope="" ma:versionID="163c06e50924a046c8042680f44ce54a">
  <xsd:schema xmlns:xsd="http://www.w3.org/2001/XMLSchema" xmlns:xs="http://www.w3.org/2001/XMLSchema" xmlns:p="http://schemas.microsoft.com/office/2006/metadata/properties" targetNamespace="http://schemas.microsoft.com/office/2006/metadata/properties" ma:root="true" ma:fieldsID="36844c0d118ff8ded165e2b3180cbee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E24B9D-5AC3-47BF-8984-DF5B96A056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6404388-E8D1-49A5-893B-E0BB1C4FF727}">
  <ds:schemaRefs>
    <ds:schemaRef ds:uri="http://schemas.microsoft.com/sharepoint/v3/contenttype/forms"/>
  </ds:schemaRefs>
</ds:datastoreItem>
</file>

<file path=customXml/itemProps3.xml><?xml version="1.0" encoding="utf-8"?>
<ds:datastoreItem xmlns:ds="http://schemas.openxmlformats.org/officeDocument/2006/customXml" ds:itemID="{78FE4A25-CD11-48C2-9E01-67275D5F21C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14310</TotalTime>
  <Words>315</Words>
  <Application>Microsoft Office PowerPoint</Application>
  <PresentationFormat>Widescreen</PresentationFormat>
  <Paragraphs>35</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Montserrat</vt:lpstr>
      <vt:lpstr>Montserrat Medium</vt:lpstr>
      <vt:lpstr>Wingdings</vt:lpstr>
      <vt:lpstr>Office Theme</vt:lpstr>
      <vt:lpstr>PowerPoint Presentation</vt:lpstr>
      <vt:lpstr>Vispārēja informācija</vt:lpstr>
      <vt:lpstr>PowerPoint Presentation</vt:lpstr>
      <vt:lpstr>Tehniskās specifikācijas mērķis</vt:lpstr>
      <vt:lpstr>PowerPoint Presentation</vt:lpstr>
      <vt:lpstr>Svarīgākā informācija  no Tehniskās specifikācijas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Siltumapgādes tarifs</dc:title>
  <dc:creator>CND Office10</dc:creator>
  <cp:lastModifiedBy>Sintija Tenisa</cp:lastModifiedBy>
  <cp:revision>263</cp:revision>
  <cp:lastPrinted>2023-05-10T06:23:10Z</cp:lastPrinted>
  <dcterms:created xsi:type="dcterms:W3CDTF">2016-05-19T10:18:40Z</dcterms:created>
  <dcterms:modified xsi:type="dcterms:W3CDTF">2024-01-23T12:42:21Z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0x0101001A0D9C60C813EB46BBE1E60110B66861</vt:lpwstr>
  </property>
</Properties>
</file>