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51" r:id="rId2"/>
  </p:sldMasterIdLst>
  <p:notesMasterIdLst>
    <p:notesMasterId r:id="rId36"/>
  </p:notesMasterIdLst>
  <p:sldIdLst>
    <p:sldId id="431" r:id="rId3"/>
    <p:sldId id="443" r:id="rId4"/>
    <p:sldId id="276" r:id="rId5"/>
    <p:sldId id="300" r:id="rId6"/>
    <p:sldId id="302" r:id="rId7"/>
    <p:sldId id="298" r:id="rId8"/>
    <p:sldId id="304" r:id="rId9"/>
    <p:sldId id="278" r:id="rId10"/>
    <p:sldId id="287" r:id="rId11"/>
    <p:sldId id="277" r:id="rId12"/>
    <p:sldId id="258" r:id="rId13"/>
    <p:sldId id="259" r:id="rId14"/>
    <p:sldId id="279" r:id="rId15"/>
    <p:sldId id="280" r:id="rId16"/>
    <p:sldId id="263" r:id="rId17"/>
    <p:sldId id="261" r:id="rId18"/>
    <p:sldId id="272" r:id="rId19"/>
    <p:sldId id="274" r:id="rId20"/>
    <p:sldId id="260" r:id="rId21"/>
    <p:sldId id="262" r:id="rId22"/>
    <p:sldId id="264" r:id="rId23"/>
    <p:sldId id="265" r:id="rId24"/>
    <p:sldId id="266" r:id="rId25"/>
    <p:sldId id="267" r:id="rId26"/>
    <p:sldId id="275" r:id="rId27"/>
    <p:sldId id="273" r:id="rId28"/>
    <p:sldId id="284" r:id="rId29"/>
    <p:sldId id="286" r:id="rId30"/>
    <p:sldId id="268" r:id="rId31"/>
    <p:sldId id="442" r:id="rId32"/>
    <p:sldId id="305" r:id="rId33"/>
    <p:sldId id="288" r:id="rId34"/>
    <p:sldId id="441" r:id="rId35"/>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C95B46"/>
    <a:srgbClr val="ECD9C8"/>
    <a:srgbClr val="7395AD"/>
    <a:srgbClr val="828847"/>
    <a:srgbClr val="58585B"/>
    <a:srgbClr val="F0F0F0"/>
    <a:srgbClr val="E6E6E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8" autoAdjust="0"/>
    <p:restoredTop sz="96374" autoAdjust="0"/>
  </p:normalViewPr>
  <p:slideViewPr>
    <p:cSldViewPr snapToGrid="0">
      <p:cViewPr varScale="1">
        <p:scale>
          <a:sx n="106" d="100"/>
          <a:sy n="106" d="100"/>
        </p:scale>
        <p:origin x="64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Laura\AppData\Local\Temp\pid-23500\CKS%20Bud&#382;eta%20kopsavilkums%202022-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sz="1600" b="1" i="0" u="none" strike="noStrike" kern="1200" baseline="0" dirty="0">
                <a:solidFill>
                  <a:prstClr val="black">
                    <a:lumMod val="75000"/>
                    <a:lumOff val="25000"/>
                  </a:prstClr>
                </a:solidFill>
              </a:rPr>
              <a:t>Vidējais nodarbināto vecums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Lbls>
            <c:dLbl>
              <c:idx val="0"/>
              <c:layout>
                <c:manualLayout>
                  <c:x val="5.7152204646294235E-3"/>
                  <c:y val="0.17126177552407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77-4470-9C3C-57100699B492}"/>
                </c:ext>
              </c:extLst>
            </c:dLbl>
            <c:dLbl>
              <c:idx val="1"/>
              <c:layout>
                <c:manualLayout>
                  <c:x val="0"/>
                  <c:y val="0.17126177552407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77-4470-9C3C-57100699B492}"/>
                </c:ext>
              </c:extLst>
            </c:dLbl>
            <c:dLbl>
              <c:idx val="2"/>
              <c:layout>
                <c:manualLayout>
                  <c:x val="0"/>
                  <c:y val="0.18164127707098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77-4470-9C3C-57100699B492}"/>
                </c:ext>
              </c:extLst>
            </c:dLbl>
            <c:dLbl>
              <c:idx val="3"/>
              <c:layout>
                <c:manualLayout>
                  <c:x val="0"/>
                  <c:y val="0.17126177552407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77-4470-9C3C-57100699B492}"/>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Skaits!$B$29:$B$32</c:f>
              <c:numCache>
                <c:formatCode>General</c:formatCode>
                <c:ptCount val="4"/>
                <c:pt idx="0">
                  <c:v>2020</c:v>
                </c:pt>
                <c:pt idx="1">
                  <c:v>2021</c:v>
                </c:pt>
                <c:pt idx="2">
                  <c:v>2022</c:v>
                </c:pt>
                <c:pt idx="3">
                  <c:v>2023</c:v>
                </c:pt>
              </c:numCache>
            </c:numRef>
          </c:cat>
          <c:val>
            <c:numRef>
              <c:f>Skaits!$C$29:$C$32</c:f>
              <c:numCache>
                <c:formatCode>General</c:formatCode>
                <c:ptCount val="4"/>
                <c:pt idx="0">
                  <c:v>52</c:v>
                </c:pt>
                <c:pt idx="1">
                  <c:v>54</c:v>
                </c:pt>
                <c:pt idx="2">
                  <c:v>53</c:v>
                </c:pt>
                <c:pt idx="3">
                  <c:v>53</c:v>
                </c:pt>
              </c:numCache>
            </c:numRef>
          </c:val>
          <c:extLst>
            <c:ext xmlns:c16="http://schemas.microsoft.com/office/drawing/2014/chart" uri="{C3380CC4-5D6E-409C-BE32-E72D297353CC}">
              <c16:uniqueId val="{00000000-AB77-4470-9C3C-57100699B492}"/>
            </c:ext>
          </c:extLst>
        </c:ser>
        <c:dLbls>
          <c:showLegendKey val="0"/>
          <c:showVal val="0"/>
          <c:showCatName val="0"/>
          <c:showSerName val="0"/>
          <c:showPercent val="0"/>
          <c:showBubbleSize val="0"/>
        </c:dLbls>
        <c:gapWidth val="65"/>
        <c:shape val="box"/>
        <c:axId val="1362268608"/>
        <c:axId val="1550666336"/>
        <c:axId val="0"/>
      </c:bar3DChart>
      <c:catAx>
        <c:axId val="13622686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550666336"/>
        <c:crosses val="autoZero"/>
        <c:auto val="1"/>
        <c:lblAlgn val="ctr"/>
        <c:lblOffset val="100"/>
        <c:noMultiLvlLbl val="0"/>
      </c:catAx>
      <c:valAx>
        <c:axId val="1550666336"/>
        <c:scaling>
          <c:orientation val="minMax"/>
        </c:scaling>
        <c:delete val="1"/>
        <c:axPos val="l"/>
        <c:numFmt formatCode="General" sourceLinked="1"/>
        <c:majorTickMark val="none"/>
        <c:minorTickMark val="none"/>
        <c:tickLblPos val="nextTo"/>
        <c:crossAx val="13622686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a:scene3d>
      <a:camera prst="orthographicFront"/>
      <a:lightRig rig="threePt" dir="t"/>
    </a:scene3d>
    <a:sp3d>
      <a:bevelT w="0" h="0"/>
    </a:sp3d>
  </c:spPr>
  <c:txPr>
    <a:bodyPr/>
    <a:lstStyle/>
    <a:p>
      <a:pPr>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r>
              <a:rPr lang="lv-LV" sz="1400" dirty="0">
                <a:solidFill>
                  <a:srgbClr val="595959"/>
                </a:solidFill>
                <a:latin typeface="Montserrat" panose="00000500000000000000" pitchFamily="2" charset="-70"/>
              </a:rPr>
              <a:t>Aģentūras pamatbudžeta apgrozījums - izpilde</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18542646025962E-2"/>
          <c:y val="0.25067482730841184"/>
          <c:w val="0.94466005148952403"/>
          <c:h val="0.63692141409190162"/>
        </c:manualLayout>
      </c:layout>
      <c:bar3DChart>
        <c:barDir val="col"/>
        <c:grouping val="stacked"/>
        <c:varyColors val="0"/>
        <c:ser>
          <c:idx val="0"/>
          <c:order val="0"/>
          <c:spPr>
            <a:solidFill>
              <a:srgbClr val="ECD9C8"/>
            </a:solidFill>
            <a:ln w="9525" cap="flat" cmpd="sng" algn="ctr">
              <a:solidFill>
                <a:schemeClr val="bg1"/>
              </a:solidFill>
              <a:round/>
            </a:ln>
            <a:effectLst>
              <a:outerShdw blurRad="76200" dist="12700" dir="8100000" sy="-23000" kx="800400" algn="br" rotWithShape="0">
                <a:prstClr val="black">
                  <a:alpha val="20000"/>
                </a:prstClr>
              </a:outerShdw>
            </a:effectLst>
            <a:scene3d>
              <a:camera prst="orthographicFront"/>
              <a:lightRig rig="threePt" dir="t"/>
            </a:scene3d>
            <a:sp3d contourW="9525">
              <a:bevelT w="152400" h="50800" prst="softRound"/>
              <a:contourClr>
                <a:schemeClr val="bg1"/>
              </a:contourClr>
            </a:sp3d>
          </c:spPr>
          <c:invertIfNegative val="0"/>
          <c:dLbls>
            <c:dLbl>
              <c:idx val="0"/>
              <c:tx>
                <c:rich>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r>
                      <a:rPr lang="en-US" sz="1200" b="1" i="0" u="none" strike="noStrike" kern="1200" baseline="0" dirty="0">
                        <a:solidFill>
                          <a:schemeClr val="tx1"/>
                        </a:solidFill>
                      </a:rPr>
                      <a:t>PAMATLĪDZKĻI</a:t>
                    </a:r>
                    <a:endParaRPr lang="en-US" sz="1200" dirty="0"/>
                  </a:p>
                </c:rich>
              </c:tx>
              <c:spPr>
                <a:solidFill>
                  <a:srgbClr val="ECD9C8"/>
                </a:solid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20532388526844231"/>
                      <c:h val="5.4048717779097442E-2"/>
                    </c:manualLayout>
                  </c15:layout>
                  <c15:showDataLabelsRange val="0"/>
                </c:ext>
                <c:ext xmlns:c16="http://schemas.microsoft.com/office/drawing/2014/chart" uri="{C3380CC4-5D6E-409C-BE32-E72D297353CC}">
                  <c16:uniqueId val="{00000005-CBBA-4E57-9144-CFE2E5C3A68D}"/>
                </c:ext>
              </c:extLst>
            </c:dLbl>
            <c:dLbl>
              <c:idx val="1"/>
              <c:tx>
                <c:rich>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r>
                      <a:rPr lang="en-US" sz="1200" b="1" i="0" u="none" strike="noStrike" kern="1200" baseline="0" dirty="0">
                        <a:solidFill>
                          <a:schemeClr val="tx1"/>
                        </a:solidFill>
                      </a:rPr>
                      <a:t>PAMATLĪDZKĻI</a:t>
                    </a:r>
                    <a:endParaRPr lang="en-US" sz="1200" dirty="0"/>
                  </a:p>
                </c:rich>
              </c:tx>
              <c:spPr>
                <a:solidFill>
                  <a:srgbClr val="ECD9C8"/>
                </a:solid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19587826320503468"/>
                      <c:h val="4.4845659248358226E-2"/>
                    </c:manualLayout>
                  </c15:layout>
                  <c15:showDataLabelsRange val="0"/>
                </c:ext>
                <c:ext xmlns:c16="http://schemas.microsoft.com/office/drawing/2014/chart" uri="{C3380CC4-5D6E-409C-BE32-E72D297353CC}">
                  <c16:uniqueId val="{00000004-CBBA-4E57-9144-CFE2E5C3A68D}"/>
                </c:ext>
              </c:extLst>
            </c:dLbl>
            <c:dLbl>
              <c:idx val="2"/>
              <c:layout>
                <c:manualLayout>
                  <c:x val="1.2576270689594387E-3"/>
                  <c:y val="8.862778507580547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r>
                      <a:rPr lang="en-US" b="1" dirty="0">
                        <a:solidFill>
                          <a:schemeClr val="tx1"/>
                        </a:solidFill>
                      </a:rPr>
                      <a:t>PAMATLĪDZKĻI</a:t>
                    </a:r>
                  </a:p>
                </c:rich>
              </c:tx>
              <c:spPr>
                <a:solidFill>
                  <a:srgbClr val="ECD9C8"/>
                </a:solid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20975108114928034"/>
                      <c:h val="3.9776149942022075E-2"/>
                    </c:manualLayout>
                  </c15:layout>
                  <c15:showDataLabelsRange val="0"/>
                </c:ext>
                <c:ext xmlns:c16="http://schemas.microsoft.com/office/drawing/2014/chart" uri="{C3380CC4-5D6E-409C-BE32-E72D297353CC}">
                  <c16:uniqueId val="{00000003-CBBA-4E57-9144-CFE2E5C3A68D}"/>
                </c:ext>
              </c:extLst>
            </c:dLbl>
            <c:spPr>
              <a:solidFill>
                <a:srgbClr val="ECD9C8"/>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Sheet1!$H$12:$H$14</c:f>
              <c:numCache>
                <c:formatCode>General</c:formatCode>
                <c:ptCount val="3"/>
                <c:pt idx="0">
                  <c:v>2020</c:v>
                </c:pt>
                <c:pt idx="1">
                  <c:v>2021</c:v>
                </c:pt>
                <c:pt idx="2">
                  <c:v>2022</c:v>
                </c:pt>
              </c:numCache>
            </c:numRef>
          </c:cat>
          <c:val>
            <c:numRef>
              <c:f>Sheet1!$J$12:$J$14</c:f>
              <c:numCache>
                <c:formatCode>General</c:formatCode>
                <c:ptCount val="3"/>
                <c:pt idx="0">
                  <c:v>3018832</c:v>
                </c:pt>
                <c:pt idx="1">
                  <c:v>2171956</c:v>
                </c:pt>
                <c:pt idx="2">
                  <c:v>655024</c:v>
                </c:pt>
              </c:numCache>
            </c:numRef>
          </c:val>
          <c:extLst>
            <c:ext xmlns:c16="http://schemas.microsoft.com/office/drawing/2014/chart" uri="{C3380CC4-5D6E-409C-BE32-E72D297353CC}">
              <c16:uniqueId val="{00000000-90C8-4D84-A34F-DB2073B3ADFA}"/>
            </c:ext>
          </c:extLst>
        </c:ser>
        <c:ser>
          <c:idx val="1"/>
          <c:order val="1"/>
          <c:spPr>
            <a:solidFill>
              <a:srgbClr val="7395AD"/>
            </a:solidFill>
            <a:ln w="9525" cap="flat" cmpd="sng" algn="ctr">
              <a:solidFill>
                <a:schemeClr val="bg1"/>
              </a:solidFill>
              <a:round/>
            </a:ln>
            <a:effectLst/>
            <a:scene3d>
              <a:camera prst="orthographicFront"/>
              <a:lightRig rig="threePt" dir="t"/>
            </a:scene3d>
            <a:sp3d contourW="9525">
              <a:bevelT w="152400" h="50800" prst="softRound"/>
              <a:contourClr>
                <a:schemeClr val="bg1"/>
              </a:contourClr>
            </a:sp3d>
          </c:spPr>
          <c:invertIfNegative val="0"/>
          <c:dLbls>
            <c:dLbl>
              <c:idx val="0"/>
              <c:layout>
                <c:manualLayout>
                  <c:x val="0"/>
                  <c:y val="-0.16662023594251671"/>
                </c:manualLayout>
              </c:layout>
              <c:tx>
                <c:rich>
                  <a:bodyPr/>
                  <a:lstStyle/>
                  <a:p>
                    <a:r>
                      <a:rPr lang="en-US" sz="1400" b="1" dirty="0"/>
                      <a:t>5 902 102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BBA-4E57-9144-CFE2E5C3A68D}"/>
                </c:ext>
              </c:extLst>
            </c:dLbl>
            <c:dLbl>
              <c:idx val="1"/>
              <c:layout>
                <c:manualLayout>
                  <c:x val="7.546356615064905E-3"/>
                  <c:y val="-0.18789090436071038"/>
                </c:manualLayout>
              </c:layout>
              <c:tx>
                <c:rich>
                  <a:bodyPr/>
                  <a:lstStyle/>
                  <a:p>
                    <a:r>
                      <a:rPr lang="en-US" sz="1400" b="1" dirty="0"/>
                      <a:t>5 471 587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BBA-4E57-9144-CFE2E5C3A68D}"/>
                </c:ext>
              </c:extLst>
            </c:dLbl>
            <c:dLbl>
              <c:idx val="2"/>
              <c:layout>
                <c:manualLayout>
                  <c:x val="0"/>
                  <c:y val="-0.24106757540619439"/>
                </c:manualLayout>
              </c:layout>
              <c:tx>
                <c:rich>
                  <a:bodyPr/>
                  <a:lstStyle/>
                  <a:p>
                    <a:r>
                      <a:rPr lang="en-US" sz="1400" b="1" dirty="0"/>
                      <a:t>5</a:t>
                    </a:r>
                    <a:r>
                      <a:rPr lang="en-US" sz="1400" b="1" baseline="0" dirty="0"/>
                      <a:t> 333 252</a:t>
                    </a:r>
                    <a:endParaRPr lang="en-US" sz="1400"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BBA-4E57-9144-CFE2E5C3A6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Sheet1!$H$12:$H$14</c:f>
              <c:numCache>
                <c:formatCode>General</c:formatCode>
                <c:ptCount val="3"/>
                <c:pt idx="0">
                  <c:v>2020</c:v>
                </c:pt>
                <c:pt idx="1">
                  <c:v>2021</c:v>
                </c:pt>
                <c:pt idx="2">
                  <c:v>2022</c:v>
                </c:pt>
              </c:numCache>
            </c:numRef>
          </c:cat>
          <c:val>
            <c:numRef>
              <c:f>Sheet1!$K$12:$K$14</c:f>
              <c:numCache>
                <c:formatCode>General</c:formatCode>
                <c:ptCount val="3"/>
                <c:pt idx="0">
                  <c:v>2883270</c:v>
                </c:pt>
                <c:pt idx="1">
                  <c:v>3299631</c:v>
                </c:pt>
                <c:pt idx="2">
                  <c:v>4678228</c:v>
                </c:pt>
              </c:numCache>
            </c:numRef>
          </c:val>
          <c:extLst>
            <c:ext xmlns:c16="http://schemas.microsoft.com/office/drawing/2014/chart" uri="{C3380CC4-5D6E-409C-BE32-E72D297353CC}">
              <c16:uniqueId val="{00000001-90C8-4D84-A34F-DB2073B3ADFA}"/>
            </c:ext>
          </c:extLst>
        </c:ser>
        <c:dLbls>
          <c:showLegendKey val="0"/>
          <c:showVal val="1"/>
          <c:showCatName val="0"/>
          <c:showSerName val="0"/>
          <c:showPercent val="0"/>
          <c:showBubbleSize val="0"/>
        </c:dLbls>
        <c:gapWidth val="50"/>
        <c:shape val="box"/>
        <c:axId val="499101840"/>
        <c:axId val="499102496"/>
        <c:axId val="0"/>
      </c:bar3DChart>
      <c:catAx>
        <c:axId val="4991018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499102496"/>
        <c:crosses val="autoZero"/>
        <c:auto val="1"/>
        <c:lblAlgn val="ctr"/>
        <c:lblOffset val="100"/>
        <c:noMultiLvlLbl val="0"/>
      </c:catAx>
      <c:valAx>
        <c:axId val="499102496"/>
        <c:scaling>
          <c:orientation val="minMax"/>
        </c:scaling>
        <c:delete val="1"/>
        <c:axPos val="l"/>
        <c:numFmt formatCode="General" sourceLinked="1"/>
        <c:majorTickMark val="none"/>
        <c:minorTickMark val="none"/>
        <c:tickLblPos val="nextTo"/>
        <c:crossAx val="49910184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lv-LV"/>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ontserrat" panose="00000500000000000000" pitchFamily="2" charset="-70"/>
                <a:ea typeface="+mn-ea"/>
                <a:cs typeface="+mn-cs"/>
              </a:defRPr>
            </a:pPr>
            <a:r>
              <a:rPr lang="lv-LV" sz="1400" dirty="0">
                <a:solidFill>
                  <a:srgbClr val="595959"/>
                </a:solidFill>
                <a:latin typeface="Montserrat" panose="00000500000000000000" pitchFamily="2" charset="-70"/>
              </a:rPr>
              <a:t>Pamatbudžeta izdevumu sadalījums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ontserrat" panose="00000500000000000000" pitchFamily="2" charset="-70"/>
              <a:ea typeface="+mn-ea"/>
              <a:cs typeface="+mn-cs"/>
            </a:defRPr>
          </a:pPr>
          <a:endParaRPr lang="lv-LV"/>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68144669542583E-2"/>
          <c:y val="0.17952511264389556"/>
          <c:w val="0.89126704162798742"/>
          <c:h val="0.57382839512740036"/>
        </c:manualLayout>
      </c:layout>
      <c:pie3DChart>
        <c:varyColors val="1"/>
        <c:ser>
          <c:idx val="1"/>
          <c:order val="0"/>
          <c:dPt>
            <c:idx val="0"/>
            <c:bubble3D val="0"/>
            <c:spPr>
              <a:solidFill>
                <a:srgbClr val="7395AD"/>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E07C-47E0-98D5-BA573A03B665}"/>
              </c:ext>
            </c:extLst>
          </c:dPt>
          <c:dPt>
            <c:idx val="1"/>
            <c:bubble3D val="0"/>
            <c:spPr>
              <a:solidFill>
                <a:srgbClr val="C95B4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07C-47E0-98D5-BA573A03B665}"/>
              </c:ext>
            </c:extLst>
          </c:dPt>
          <c:dPt>
            <c:idx val="2"/>
            <c:bubble3D val="0"/>
            <c:spPr>
              <a:solidFill>
                <a:srgbClr val="E6E6E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E07C-47E0-98D5-BA573A03B665}"/>
              </c:ext>
            </c:extLst>
          </c:dPt>
          <c:dPt>
            <c:idx val="3"/>
            <c:bubble3D val="0"/>
            <c:spPr>
              <a:solidFill>
                <a:srgbClr val="58585B"/>
              </a:solidFill>
              <a:ln>
                <a:solidFill>
                  <a:srgbClr val="58585B"/>
                </a:solidFill>
              </a:ln>
              <a:effectLst>
                <a:outerShdw blurRad="254000" sx="102000" sy="102000" algn="ctr" rotWithShape="0">
                  <a:prstClr val="black">
                    <a:alpha val="20000"/>
                  </a:prstClr>
                </a:outerShdw>
              </a:effectLst>
              <a:sp3d>
                <a:contourClr>
                  <a:srgbClr val="58585B"/>
                </a:contourClr>
              </a:sp3d>
            </c:spPr>
            <c:extLst>
              <c:ext xmlns:c16="http://schemas.microsoft.com/office/drawing/2014/chart" uri="{C3380CC4-5D6E-409C-BE32-E72D297353CC}">
                <c16:uniqueId val="{00000003-E07C-47E0-98D5-BA573A03B665}"/>
              </c:ext>
            </c:extLst>
          </c:dPt>
          <c:dPt>
            <c:idx val="4"/>
            <c:bubble3D val="0"/>
            <c:spPr>
              <a:solidFill>
                <a:srgbClr val="ECD9C8"/>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E07C-47E0-98D5-BA573A03B665}"/>
              </c:ext>
            </c:extLst>
          </c:dPt>
          <c:dPt>
            <c:idx val="5"/>
            <c:bubble3D val="0"/>
            <c:spPr>
              <a:solidFill>
                <a:srgbClr val="828847"/>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07C-47E0-98D5-BA573A03B665}"/>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E07C-47E0-98D5-BA573A03B665}"/>
              </c:ext>
            </c:extLst>
          </c:dPt>
          <c:dLbls>
            <c:dLbl>
              <c:idx val="0"/>
              <c:layout>
                <c:manualLayout>
                  <c:x val="0.11103205373232131"/>
                  <c:y val="2.2794159657822617E-2"/>
                </c:manualLayout>
              </c:layout>
              <c:tx>
                <c:rich>
                  <a:bodyPr/>
                  <a:lstStyle/>
                  <a:p>
                    <a:r>
                      <a:rPr lang="en-US"/>
                      <a:t>5%</a:t>
                    </a:r>
                  </a:p>
                  <a:p>
                    <a:r>
                      <a:rPr lang="en-US"/>
                      <a:t>257 115 euro</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E07C-47E0-98D5-BA573A03B665}"/>
                </c:ext>
              </c:extLst>
            </c:dLbl>
            <c:dLbl>
              <c:idx val="1"/>
              <c:layout>
                <c:manualLayout>
                  <c:x val="-2.7892753781466717E-2"/>
                  <c:y val="-4.2109195808610646E-2"/>
                </c:manualLayout>
              </c:layout>
              <c:tx>
                <c:rich>
                  <a:bodyPr/>
                  <a:lstStyle/>
                  <a:p>
                    <a:r>
                      <a:rPr lang="it-IT"/>
                      <a:t>54%</a:t>
                    </a:r>
                    <a:br>
                      <a:rPr lang="it-IT"/>
                    </a:br>
                    <a:r>
                      <a:rPr lang="it-IT"/>
                      <a:t>2 856 277 euro</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E07C-47E0-98D5-BA573A03B665}"/>
                </c:ext>
              </c:extLst>
            </c:dLbl>
            <c:dLbl>
              <c:idx val="2"/>
              <c:layout>
                <c:manualLayout>
                  <c:x val="2.0632519703671325E-2"/>
                  <c:y val="-5.0749929975574898E-2"/>
                </c:manualLayout>
              </c:layout>
              <c:tx>
                <c:rich>
                  <a:bodyPr/>
                  <a:lstStyle/>
                  <a:p>
                    <a:r>
                      <a:rPr lang="en-US"/>
                      <a:t>7%</a:t>
                    </a:r>
                  </a:p>
                  <a:p>
                    <a:r>
                      <a:rPr lang="en-US"/>
                      <a:t>391 334 euro</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E07C-47E0-98D5-BA573A03B665}"/>
                </c:ext>
              </c:extLst>
            </c:dLbl>
            <c:dLbl>
              <c:idx val="3"/>
              <c:layout>
                <c:manualLayout>
                  <c:x val="2.8985056153188055E-2"/>
                  <c:y val="-5.3424230669474972E-2"/>
                </c:manualLayout>
              </c:layout>
              <c:tx>
                <c:rich>
                  <a:bodyPr/>
                  <a:lstStyle/>
                  <a:p>
                    <a:r>
                      <a:rPr lang="en-US"/>
                      <a:t>17%</a:t>
                    </a:r>
                    <a:br>
                      <a:rPr lang="en-US"/>
                    </a:br>
                    <a:r>
                      <a:rPr lang="en-US"/>
                      <a:t>885 665 euro</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E07C-47E0-98D5-BA573A03B665}"/>
                </c:ext>
              </c:extLst>
            </c:dLbl>
            <c:dLbl>
              <c:idx val="4"/>
              <c:layout>
                <c:manualLayout>
                  <c:x val="-2.5966617521250842E-2"/>
                  <c:y val="1.1340831762130767E-2"/>
                </c:manualLayout>
              </c:layout>
              <c:tx>
                <c:rich>
                  <a:bodyPr/>
                  <a:lstStyle/>
                  <a:p>
                    <a:r>
                      <a:rPr lang="en-US"/>
                      <a:t>3%</a:t>
                    </a:r>
                    <a:br>
                      <a:rPr lang="en-US"/>
                    </a:br>
                    <a:r>
                      <a:rPr lang="en-US"/>
                      <a:t>156 490 euro</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4-E07C-47E0-98D5-BA573A03B665}"/>
                </c:ext>
              </c:extLst>
            </c:dLbl>
            <c:dLbl>
              <c:idx val="5"/>
              <c:layout>
                <c:manualLayout>
                  <c:x val="-5.3006243288010346E-2"/>
                  <c:y val="-3.0456111731711508E-2"/>
                </c:manualLayout>
              </c:layout>
              <c:tx>
                <c:rich>
                  <a:bodyPr/>
                  <a:lstStyle/>
                  <a:p>
                    <a:r>
                      <a:rPr lang="en-US" dirty="0"/>
                      <a:t>5%</a:t>
                    </a:r>
                    <a:br>
                      <a:rPr lang="en-US" dirty="0"/>
                    </a:br>
                    <a:r>
                      <a:rPr lang="en-US" dirty="0"/>
                      <a:t>282 842 euro</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E07C-47E0-98D5-BA573A03B665}"/>
                </c:ext>
              </c:extLst>
            </c:dLbl>
            <c:dLbl>
              <c:idx val="6"/>
              <c:layout>
                <c:manualLayout>
                  <c:x val="2.7099146325925118E-2"/>
                  <c:y val="-3.1507783116911277E-2"/>
                </c:manualLayout>
              </c:layout>
              <c:tx>
                <c:rich>
                  <a:bodyPr/>
                  <a:lstStyle/>
                  <a:p>
                    <a:r>
                      <a:rPr lang="en-US" b="1" dirty="0">
                        <a:solidFill>
                          <a:schemeClr val="bg1"/>
                        </a:solidFill>
                        <a:latin typeface="+mn-lt"/>
                      </a:rPr>
                      <a:t>9%</a:t>
                    </a:r>
                    <a:br>
                      <a:rPr lang="en-US" b="1" dirty="0">
                        <a:solidFill>
                          <a:schemeClr val="bg1"/>
                        </a:solidFill>
                        <a:latin typeface="+mn-lt"/>
                      </a:rPr>
                    </a:br>
                    <a:r>
                      <a:rPr lang="en-US" b="1" dirty="0">
                        <a:solidFill>
                          <a:schemeClr val="bg1"/>
                        </a:solidFill>
                        <a:latin typeface="+mn-lt"/>
                      </a:rPr>
                      <a:t>503 529 euro</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6-E07C-47E0-98D5-BA573A03B66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lv-LV"/>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Sheet2!$A$3:$A$9</c:f>
              <c:strCache>
                <c:ptCount val="7"/>
                <c:pt idx="0">
                  <c:v>Ceļu uzturēšana</c:v>
                </c:pt>
                <c:pt idx="1">
                  <c:v>Īpašumu apsaimniekošana Ādažu novadā</c:v>
                </c:pt>
                <c:pt idx="2">
                  <c:v>Izglītības iestāžu apsaimniekošana</c:v>
                </c:pt>
                <c:pt idx="3">
                  <c:v>Siltumapgādes saimniecība</c:v>
                </c:pt>
                <c:pt idx="4">
                  <c:v>Ūdensagādes saimniecība</c:v>
                </c:pt>
                <c:pt idx="5">
                  <c:v>Attīrīšanas saimniecība</c:v>
                </c:pt>
                <c:pt idx="6">
                  <c:v>Carnikavas ūdenssaimniecības attīstība III kārta</c:v>
                </c:pt>
              </c:strCache>
            </c:strRef>
          </c:cat>
          <c:val>
            <c:numRef>
              <c:f>Sheet2!$B$3:$B$9</c:f>
              <c:numCache>
                <c:formatCode>0%</c:formatCode>
                <c:ptCount val="7"/>
                <c:pt idx="0">
                  <c:v>4.8209797699414914E-2</c:v>
                </c:pt>
                <c:pt idx="1">
                  <c:v>0.5355601047915981</c:v>
                </c:pt>
                <c:pt idx="2">
                  <c:v>7.3376243987720816E-2</c:v>
                </c:pt>
                <c:pt idx="3">
                  <c:v>0.1660647199869798</c:v>
                </c:pt>
                <c:pt idx="4">
                  <c:v>2.9342322470417674E-2</c:v>
                </c:pt>
                <c:pt idx="5">
                  <c:v>5.3033683763677397E-2</c:v>
                </c:pt>
                <c:pt idx="6">
                  <c:v>9.441312730019133E-2</c:v>
                </c:pt>
              </c:numCache>
            </c:numRef>
          </c:val>
          <c:extLst>
            <c:ext xmlns:c16="http://schemas.microsoft.com/office/drawing/2014/chart" uri="{C3380CC4-5D6E-409C-BE32-E72D297353CC}">
              <c16:uniqueId val="{00000007-E07C-47E0-98D5-BA573A03B665}"/>
            </c:ext>
          </c:extLst>
        </c:ser>
        <c:ser>
          <c:idx val="0"/>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E07C-47E0-98D5-BA573A03B66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E07C-47E0-98D5-BA573A03B66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E07C-47E0-98D5-BA573A03B665}"/>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E07C-47E0-98D5-BA573A03B665}"/>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E07C-47E0-98D5-BA573A03B665}"/>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3-E07C-47E0-98D5-BA573A03B665}"/>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5-E07C-47E0-98D5-BA573A03B66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lv-LV"/>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Sheet2!$A$3:$A$9</c:f>
              <c:strCache>
                <c:ptCount val="7"/>
                <c:pt idx="0">
                  <c:v>Ceļu uzturēšana</c:v>
                </c:pt>
                <c:pt idx="1">
                  <c:v>Īpašumu apsaimniekošana Ādažu novadā</c:v>
                </c:pt>
                <c:pt idx="2">
                  <c:v>Izglītības iestāžu apsaimniekošana</c:v>
                </c:pt>
                <c:pt idx="3">
                  <c:v>Siltumapgādes saimniecība</c:v>
                </c:pt>
                <c:pt idx="4">
                  <c:v>Ūdensagādes saimniecība</c:v>
                </c:pt>
                <c:pt idx="5">
                  <c:v>Attīrīšanas saimniecība</c:v>
                </c:pt>
                <c:pt idx="6">
                  <c:v>Carnikavas ūdenssaimniecības attīstība III kārta</c:v>
                </c:pt>
              </c:strCache>
            </c:strRef>
          </c:cat>
          <c:val>
            <c:numRef>
              <c:f>Sheet2!$B$3:$B$9</c:f>
              <c:numCache>
                <c:formatCode>0%</c:formatCode>
                <c:ptCount val="7"/>
                <c:pt idx="0">
                  <c:v>4.8209797699414914E-2</c:v>
                </c:pt>
                <c:pt idx="1">
                  <c:v>0.5355601047915981</c:v>
                </c:pt>
                <c:pt idx="2">
                  <c:v>7.3376243987720816E-2</c:v>
                </c:pt>
                <c:pt idx="3">
                  <c:v>0.1660647199869798</c:v>
                </c:pt>
                <c:pt idx="4">
                  <c:v>2.9342322470417674E-2</c:v>
                </c:pt>
                <c:pt idx="5">
                  <c:v>5.3033683763677397E-2</c:v>
                </c:pt>
                <c:pt idx="6">
                  <c:v>9.441312730019133E-2</c:v>
                </c:pt>
              </c:numCache>
            </c:numRef>
          </c:val>
          <c:extLst>
            <c:ext xmlns:c16="http://schemas.microsoft.com/office/drawing/2014/chart" uri="{C3380CC4-5D6E-409C-BE32-E72D297353CC}">
              <c16:uniqueId val="{00000016-E07C-47E0-98D5-BA573A03B665}"/>
            </c:ext>
          </c:extLst>
        </c:ser>
        <c:dLbls>
          <c:dLblPos val="ctr"/>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0.13000218424070334"/>
          <c:y val="0.73302476567243924"/>
          <c:w val="0.77004714319518008"/>
          <c:h val="0.2540067590706900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noFill/>
    <a:ln w="9525" cap="flat" cmpd="sng" algn="ctr">
      <a:noFill/>
      <a:round/>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772202309836716"/>
          <c:y val="4.9471800305198252E-2"/>
          <c:w val="0.60671047391477495"/>
          <c:h val="0.85032696498701621"/>
        </c:manualLayout>
      </c:layout>
      <c:bar3DChart>
        <c:barDir val="bar"/>
        <c:grouping val="clustered"/>
        <c:varyColors val="0"/>
        <c:ser>
          <c:idx val="0"/>
          <c:order val="0"/>
          <c:tx>
            <c:strRef>
              <c:f>Sheet3!$A$16</c:f>
              <c:strCache>
                <c:ptCount val="1"/>
                <c:pt idx="0">
                  <c:v>2020</c:v>
                </c:pt>
              </c:strCache>
            </c:strRef>
          </c:tx>
          <c:spPr>
            <a:solidFill>
              <a:srgbClr val="828847"/>
            </a:solidFill>
            <a:ln>
              <a:noFill/>
            </a:ln>
            <a:effectLst/>
            <a:scene3d>
              <a:camera prst="orthographicFront"/>
              <a:lightRig rig="threePt" dir="t"/>
            </a:scene3d>
            <a:sp3d>
              <a:bevelT w="152400" h="50800" prst="softRound"/>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Sheet3!$C$16:$E$16</c:f>
              <c:numCache>
                <c:formatCode>General</c:formatCode>
                <c:ptCount val="3"/>
                <c:pt idx="0">
                  <c:v>178</c:v>
                </c:pt>
                <c:pt idx="1">
                  <c:v>587</c:v>
                </c:pt>
                <c:pt idx="2">
                  <c:v>160</c:v>
                </c:pt>
              </c:numCache>
            </c:numRef>
          </c:val>
          <c:extLst>
            <c:ext xmlns:c16="http://schemas.microsoft.com/office/drawing/2014/chart" uri="{C3380CC4-5D6E-409C-BE32-E72D297353CC}">
              <c16:uniqueId val="{00000000-6516-489E-B24A-0E431820D628}"/>
            </c:ext>
          </c:extLst>
        </c:ser>
        <c:ser>
          <c:idx val="1"/>
          <c:order val="1"/>
          <c:tx>
            <c:strRef>
              <c:f>Sheet3!$A$17</c:f>
              <c:strCache>
                <c:ptCount val="1"/>
                <c:pt idx="0">
                  <c:v>2021</c:v>
                </c:pt>
              </c:strCache>
            </c:strRef>
          </c:tx>
          <c:spPr>
            <a:solidFill>
              <a:srgbClr val="ECD9C8"/>
            </a:solidFill>
            <a:ln>
              <a:noFill/>
            </a:ln>
            <a:effectLst/>
            <a:scene3d>
              <a:camera prst="orthographicFront"/>
              <a:lightRig rig="threePt" dir="t"/>
            </a:scene3d>
            <a:sp3d>
              <a:bevelT w="152400" h="50800" prst="softRound"/>
            </a:sp3d>
          </c:spPr>
          <c:invertIfNegative val="0"/>
          <c:dLbls>
            <c:dLbl>
              <c:idx val="0"/>
              <c:layout>
                <c:manualLayout>
                  <c:x val="4.93827160493818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2E-4157-B8FA-478EC539A483}"/>
                </c:ext>
              </c:extLst>
            </c:dLbl>
            <c:dLbl>
              <c:idx val="1"/>
              <c:layout>
                <c:manualLayout>
                  <c:x val="7.40740740740740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2E-4157-B8FA-478EC539A483}"/>
                </c:ext>
              </c:extLst>
            </c:dLbl>
            <c:dLbl>
              <c:idx val="2"/>
              <c:layout>
                <c:manualLayout>
                  <c:x val="6.1728395061728392E-3"/>
                  <c:y val="-2.80504970791040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2E-4157-B8FA-478EC539A48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Sheet3!$C$17:$E$17</c:f>
              <c:numCache>
                <c:formatCode>General</c:formatCode>
                <c:ptCount val="3"/>
                <c:pt idx="0">
                  <c:v>370</c:v>
                </c:pt>
                <c:pt idx="1">
                  <c:v>941</c:v>
                </c:pt>
                <c:pt idx="2">
                  <c:v>381</c:v>
                </c:pt>
              </c:numCache>
            </c:numRef>
          </c:val>
          <c:extLst>
            <c:ext xmlns:c16="http://schemas.microsoft.com/office/drawing/2014/chart" uri="{C3380CC4-5D6E-409C-BE32-E72D297353CC}">
              <c16:uniqueId val="{00000001-6516-489E-B24A-0E431820D628}"/>
            </c:ext>
          </c:extLst>
        </c:ser>
        <c:ser>
          <c:idx val="2"/>
          <c:order val="2"/>
          <c:tx>
            <c:strRef>
              <c:f>Sheet3!$A$18</c:f>
              <c:strCache>
                <c:ptCount val="1"/>
                <c:pt idx="0">
                  <c:v>2022</c:v>
                </c:pt>
              </c:strCache>
            </c:strRef>
          </c:tx>
          <c:spPr>
            <a:solidFill>
              <a:srgbClr val="595959"/>
            </a:solidFill>
            <a:ln>
              <a:solidFill>
                <a:srgbClr val="595959"/>
              </a:solidFill>
            </a:ln>
            <a:effectLst/>
            <a:scene3d>
              <a:camera prst="orthographicFront"/>
              <a:lightRig rig="threePt" dir="t"/>
            </a:scene3d>
            <a:sp3d>
              <a:bevelT w="152400" h="50800" prst="softRound"/>
              <a:contourClr>
                <a:srgbClr val="595959"/>
              </a:contourClr>
            </a:sp3d>
          </c:spPr>
          <c:invertIfNegative val="0"/>
          <c:dLbls>
            <c:dLbl>
              <c:idx val="0"/>
              <c:layout>
                <c:manualLayout>
                  <c:x val="7.4074074074073166E-3"/>
                  <c:y val="-2.8050497079104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16-489E-B24A-0E431820D628}"/>
                </c:ext>
              </c:extLst>
            </c:dLbl>
            <c:dLbl>
              <c:idx val="1"/>
              <c:layout>
                <c:manualLayout>
                  <c:x val="7.4074074074073166E-3"/>
                  <c:y val="-1.4025248539551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16-489E-B24A-0E431820D628}"/>
                </c:ext>
              </c:extLst>
            </c:dLbl>
            <c:dLbl>
              <c:idx val="2"/>
              <c:layout>
                <c:manualLayout>
                  <c:x val="1.2345679012345678E-2"/>
                  <c:y val="-1.285632931050937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16-489E-B24A-0E431820D62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Sheet3!$C$18:$E$18</c:f>
              <c:numCache>
                <c:formatCode>General</c:formatCode>
                <c:ptCount val="3"/>
                <c:pt idx="0">
                  <c:v>484</c:v>
                </c:pt>
                <c:pt idx="1">
                  <c:v>1161</c:v>
                </c:pt>
                <c:pt idx="2">
                  <c:v>402</c:v>
                </c:pt>
              </c:numCache>
            </c:numRef>
          </c:val>
          <c:extLst>
            <c:ext xmlns:c16="http://schemas.microsoft.com/office/drawing/2014/chart" uri="{C3380CC4-5D6E-409C-BE32-E72D297353CC}">
              <c16:uniqueId val="{00000005-6516-489E-B24A-0E431820D628}"/>
            </c:ext>
          </c:extLst>
        </c:ser>
        <c:ser>
          <c:idx val="3"/>
          <c:order val="3"/>
          <c:tx>
            <c:strRef>
              <c:f>Sheet3!$A$19</c:f>
              <c:strCache>
                <c:ptCount val="1"/>
                <c:pt idx="0">
                  <c:v>2023</c:v>
                </c:pt>
              </c:strCache>
            </c:strRef>
          </c:tx>
          <c:spPr>
            <a:solidFill>
              <a:srgbClr val="C95B46"/>
            </a:solidFill>
            <a:ln>
              <a:noFill/>
            </a:ln>
            <a:effectLst/>
            <a:scene3d>
              <a:camera prst="orthographicFront"/>
              <a:lightRig rig="threePt" dir="t"/>
            </a:scene3d>
            <a:sp3d>
              <a:bevelT w="152400" h="508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Sheet3!$C$19:$E$19</c:f>
              <c:numCache>
                <c:formatCode>General</c:formatCode>
                <c:ptCount val="3"/>
                <c:pt idx="0">
                  <c:v>480</c:v>
                </c:pt>
                <c:pt idx="1">
                  <c:v>1254</c:v>
                </c:pt>
                <c:pt idx="2">
                  <c:v>440</c:v>
                </c:pt>
              </c:numCache>
            </c:numRef>
          </c:val>
          <c:extLst>
            <c:ext xmlns:c16="http://schemas.microsoft.com/office/drawing/2014/chart" uri="{C3380CC4-5D6E-409C-BE32-E72D297353CC}">
              <c16:uniqueId val="{00000000-5679-47B5-890A-24AF435E1503}"/>
            </c:ext>
          </c:extLst>
        </c:ser>
        <c:dLbls>
          <c:showLegendKey val="0"/>
          <c:showVal val="1"/>
          <c:showCatName val="0"/>
          <c:showSerName val="0"/>
          <c:showPercent val="0"/>
          <c:showBubbleSize val="0"/>
        </c:dLbls>
        <c:gapWidth val="60"/>
        <c:shape val="box"/>
        <c:axId val="513266016"/>
        <c:axId val="513263720"/>
        <c:axId val="0"/>
      </c:bar3DChart>
      <c:catAx>
        <c:axId val="51326601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ontserrat" panose="00000500000000000000" pitchFamily="2" charset="-70"/>
                <a:ea typeface="+mn-ea"/>
                <a:cs typeface="+mn-cs"/>
              </a:defRPr>
            </a:pPr>
            <a:endParaRPr lang="lv-LV"/>
          </a:p>
        </c:txPr>
        <c:crossAx val="513263720"/>
        <c:crosses val="autoZero"/>
        <c:auto val="1"/>
        <c:lblAlgn val="ctr"/>
        <c:lblOffset val="100"/>
        <c:noMultiLvlLbl val="0"/>
      </c:catAx>
      <c:valAx>
        <c:axId val="51326372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51326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rgbClr val="595959"/>
                </a:solidFill>
                <a:latin typeface="+mn-lt"/>
                <a:ea typeface="+mn-ea"/>
                <a:cs typeface="+mn-cs"/>
              </a:defRPr>
            </a:pPr>
            <a:r>
              <a:rPr lang="lv-LV" sz="1800">
                <a:solidFill>
                  <a:srgbClr val="595959"/>
                </a:solidFill>
              </a:rPr>
              <a:t>Apsaimniekojamo īpašumu platības (ha)</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595959"/>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119388480613943"/>
          <c:w val="0.95338983050847459"/>
          <c:h val="0.76696458817744162"/>
        </c:manualLayout>
      </c:layout>
      <c:bar3DChart>
        <c:barDir val="col"/>
        <c:grouping val="clustered"/>
        <c:varyColors val="0"/>
        <c:ser>
          <c:idx val="0"/>
          <c:order val="0"/>
          <c:spPr>
            <a:solidFill>
              <a:srgbClr val="ECD9C8"/>
            </a:solidFill>
            <a:ln w="9525" cap="flat" cmpd="sng" algn="ctr">
              <a:solidFill>
                <a:schemeClr val="bg2">
                  <a:lumMod val="50000"/>
                </a:schemeClr>
              </a:solidFill>
              <a:round/>
            </a:ln>
            <a:effectLst>
              <a:outerShdw blurRad="76200" dist="12700" dir="8100000" sy="-23000" kx="800400" algn="br" rotWithShape="0">
                <a:prstClr val="black">
                  <a:alpha val="20000"/>
                </a:prstClr>
              </a:outerShdw>
            </a:effectLst>
            <a:scene3d>
              <a:camera prst="orthographicFront"/>
              <a:lightRig rig="threePt" dir="t"/>
            </a:scene3d>
            <a:sp3d contourW="9525">
              <a:bevelT w="152400" h="50800" prst="softRound"/>
              <a:contourClr>
                <a:schemeClr val="bg2">
                  <a:lumMod val="50000"/>
                </a:schemeClr>
              </a:contourClr>
            </a:sp3d>
          </c:spPr>
          <c:invertIfNegative val="0"/>
          <c:dLbls>
            <c:dLbl>
              <c:idx val="0"/>
              <c:layout>
                <c:manualLayout>
                  <c:x val="-4.2848695854763076E-17"/>
                  <c:y val="0.184006914550455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65-4442-B44C-B53279096584}"/>
                </c:ext>
              </c:extLst>
            </c:dLbl>
            <c:dLbl>
              <c:idx val="1"/>
              <c:layout>
                <c:manualLayout>
                  <c:x val="2.337228591630219E-3"/>
                  <c:y val="0.187352494815009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65-4442-B44C-B53279096584}"/>
                </c:ext>
              </c:extLst>
            </c:dLbl>
            <c:dLbl>
              <c:idx val="2"/>
              <c:layout>
                <c:manualLayout>
                  <c:x val="-8.5697391709526151E-17"/>
                  <c:y val="0.254264100106083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65-4442-B44C-B53279096584}"/>
                </c:ext>
              </c:extLst>
            </c:dLbl>
            <c:dLbl>
              <c:idx val="3"/>
              <c:layout>
                <c:manualLayout>
                  <c:x val="0"/>
                  <c:y val="0.194043655344116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65-4442-B44C-B53279096584}"/>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Sheet2!$D$3:$D$6</c:f>
              <c:numCache>
                <c:formatCode>General</c:formatCode>
                <c:ptCount val="4"/>
                <c:pt idx="0">
                  <c:v>2020</c:v>
                </c:pt>
                <c:pt idx="1">
                  <c:v>2021</c:v>
                </c:pt>
                <c:pt idx="2">
                  <c:v>2022</c:v>
                </c:pt>
                <c:pt idx="3">
                  <c:v>2023</c:v>
                </c:pt>
              </c:numCache>
            </c:numRef>
          </c:cat>
          <c:val>
            <c:numRef>
              <c:f>Sheet2!$H$3:$H$6</c:f>
              <c:numCache>
                <c:formatCode>General</c:formatCode>
                <c:ptCount val="4"/>
                <c:pt idx="0">
                  <c:v>525.20000000000005</c:v>
                </c:pt>
                <c:pt idx="1">
                  <c:v>555.70000000000005</c:v>
                </c:pt>
                <c:pt idx="2">
                  <c:v>850.5</c:v>
                </c:pt>
                <c:pt idx="3">
                  <c:v>881.5</c:v>
                </c:pt>
              </c:numCache>
            </c:numRef>
          </c:val>
          <c:extLst>
            <c:ext xmlns:c16="http://schemas.microsoft.com/office/drawing/2014/chart" uri="{C3380CC4-5D6E-409C-BE32-E72D297353CC}">
              <c16:uniqueId val="{00000000-66E5-4E92-AAF9-F1EF25F5F19D}"/>
            </c:ext>
          </c:extLst>
        </c:ser>
        <c:dLbls>
          <c:showLegendKey val="0"/>
          <c:showVal val="1"/>
          <c:showCatName val="0"/>
          <c:showSerName val="0"/>
          <c:showPercent val="0"/>
          <c:showBubbleSize val="0"/>
        </c:dLbls>
        <c:gapWidth val="55"/>
        <c:shape val="box"/>
        <c:axId val="424039320"/>
        <c:axId val="424037352"/>
        <c:axId val="0"/>
      </c:bar3DChart>
      <c:catAx>
        <c:axId val="424039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424037352"/>
        <c:crosses val="autoZero"/>
        <c:auto val="1"/>
        <c:lblAlgn val="ctr"/>
        <c:lblOffset val="100"/>
        <c:noMultiLvlLbl val="0"/>
      </c:catAx>
      <c:valAx>
        <c:axId val="424037352"/>
        <c:scaling>
          <c:orientation val="minMax"/>
        </c:scaling>
        <c:delete val="1"/>
        <c:axPos val="l"/>
        <c:numFmt formatCode="General" sourceLinked="1"/>
        <c:majorTickMark val="none"/>
        <c:minorTickMark val="none"/>
        <c:tickLblPos val="nextTo"/>
        <c:crossAx val="42403932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a:t>Apsaimniekojamo īpašumu skaits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354089281707778E-2"/>
          <c:y val="0.17348533343870604"/>
          <c:w val="0.94642100358024284"/>
          <c:h val="0.74720195993203464"/>
        </c:manualLayout>
      </c:layout>
      <c:bar3DChart>
        <c:barDir val="col"/>
        <c:grouping val="clustered"/>
        <c:varyColors val="0"/>
        <c:ser>
          <c:idx val="0"/>
          <c:order val="0"/>
          <c:spPr>
            <a:solidFill>
              <a:srgbClr val="7395AD"/>
            </a:solidFill>
            <a:ln w="9525" cap="flat" cmpd="sng" algn="ctr">
              <a:noFill/>
              <a:round/>
            </a:ln>
            <a:effectLst/>
            <a:scene3d>
              <a:camera prst="orthographicFront"/>
              <a:lightRig rig="threePt" dir="t"/>
            </a:scene3d>
            <a:sp3d>
              <a:bevelT w="152400"/>
            </a:sp3d>
          </c:spPr>
          <c:invertIfNegative val="0"/>
          <c:dLbls>
            <c:dLbl>
              <c:idx val="0"/>
              <c:layout>
                <c:manualLayout>
                  <c:x val="2.4354089281707777E-3"/>
                  <c:y val="0.21077172323862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88A-48F3-BFFA-1F5CEE1A325C}"/>
                </c:ext>
              </c:extLst>
            </c:dLbl>
            <c:dLbl>
              <c:idx val="1"/>
              <c:layout>
                <c:manualLayout>
                  <c:x val="0"/>
                  <c:y val="0.17731589415313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8A-48F3-BFFA-1F5CEE1A325C}"/>
                </c:ext>
              </c:extLst>
            </c:dLbl>
            <c:dLbl>
              <c:idx val="2"/>
              <c:layout>
                <c:manualLayout>
                  <c:x val="0"/>
                  <c:y val="0.22080847196427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8A-48F3-BFFA-1F5CEE1A325C}"/>
                </c:ext>
              </c:extLst>
            </c:dLbl>
            <c:dLbl>
              <c:idx val="3"/>
              <c:layout>
                <c:manualLayout>
                  <c:x val="4.8708178563415553E-3"/>
                  <c:y val="0.18735264287878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8A-48F3-BFFA-1F5CEE1A325C}"/>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Sheet1!$E$13:$H$13</c:f>
              <c:numCache>
                <c:formatCode>General</c:formatCode>
                <c:ptCount val="4"/>
                <c:pt idx="0">
                  <c:v>2020</c:v>
                </c:pt>
                <c:pt idx="1">
                  <c:v>2021</c:v>
                </c:pt>
                <c:pt idx="2">
                  <c:v>2022</c:v>
                </c:pt>
                <c:pt idx="3">
                  <c:v>2023</c:v>
                </c:pt>
              </c:numCache>
            </c:numRef>
          </c:cat>
          <c:val>
            <c:numRef>
              <c:f>Sheet1!$E$14:$H$14</c:f>
              <c:numCache>
                <c:formatCode>General</c:formatCode>
                <c:ptCount val="4"/>
                <c:pt idx="0">
                  <c:v>646</c:v>
                </c:pt>
                <c:pt idx="1">
                  <c:v>686</c:v>
                </c:pt>
                <c:pt idx="2">
                  <c:v>910</c:v>
                </c:pt>
                <c:pt idx="3">
                  <c:v>953</c:v>
                </c:pt>
              </c:numCache>
            </c:numRef>
          </c:val>
          <c:extLst>
            <c:ext xmlns:c16="http://schemas.microsoft.com/office/drawing/2014/chart" uri="{C3380CC4-5D6E-409C-BE32-E72D297353CC}">
              <c16:uniqueId val="{00000000-E88A-48F3-BFFA-1F5CEE1A325C}"/>
            </c:ext>
          </c:extLst>
        </c:ser>
        <c:dLbls>
          <c:showLegendKey val="0"/>
          <c:showVal val="1"/>
          <c:showCatName val="0"/>
          <c:showSerName val="0"/>
          <c:showPercent val="0"/>
          <c:showBubbleSize val="0"/>
        </c:dLbls>
        <c:gapWidth val="65"/>
        <c:shape val="box"/>
        <c:axId val="1235200799"/>
        <c:axId val="1248624127"/>
        <c:axId val="0"/>
      </c:bar3DChart>
      <c:catAx>
        <c:axId val="12352007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48624127"/>
        <c:crosses val="autoZero"/>
        <c:auto val="1"/>
        <c:lblAlgn val="ctr"/>
        <c:lblOffset val="100"/>
        <c:noMultiLvlLbl val="0"/>
      </c:catAx>
      <c:valAx>
        <c:axId val="1248624127"/>
        <c:scaling>
          <c:orientation val="minMax"/>
        </c:scaling>
        <c:delete val="1"/>
        <c:axPos val="l"/>
        <c:numFmt formatCode="General" sourceLinked="1"/>
        <c:majorTickMark val="none"/>
        <c:minorTickMark val="none"/>
        <c:tickLblPos val="nextTo"/>
        <c:crossAx val="1235200799"/>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lv-LV" sz="1200" dirty="0">
                <a:solidFill>
                  <a:srgbClr val="595959"/>
                </a:solidFill>
                <a:latin typeface="Montserrat" panose="00000500000000000000" pitchFamily="2" charset="-70"/>
              </a:rPr>
              <a:t>Noslēgti komunālo pakalpojumu līgumi</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4784306479573404"/>
          <c:w val="0.98055555555555551"/>
          <c:h val="0.6167943194135348"/>
        </c:manualLayout>
      </c:layout>
      <c:bar3DChart>
        <c:barDir val="col"/>
        <c:grouping val="clustered"/>
        <c:varyColors val="0"/>
        <c:ser>
          <c:idx val="0"/>
          <c:order val="0"/>
          <c:spPr>
            <a:solidFill>
              <a:srgbClr val="ECD9C8"/>
            </a:solidFill>
            <a:ln w="9525" cap="flat" cmpd="sng" algn="ctr">
              <a:solidFill>
                <a:srgbClr val="595959"/>
              </a:solidFill>
              <a:round/>
            </a:ln>
            <a:effectLst/>
            <a:scene3d>
              <a:camera prst="orthographicFront"/>
              <a:lightRig rig="threePt" dir="t"/>
            </a:scene3d>
            <a:sp3d contourW="9525">
              <a:bevelT w="152400" h="50800" prst="softRound"/>
              <a:contourClr>
                <a:srgbClr val="595959"/>
              </a:contourClr>
            </a:sp3d>
          </c:spPr>
          <c:invertIfNegative val="0"/>
          <c:dLbls>
            <c:dLbl>
              <c:idx val="0"/>
              <c:layout>
                <c:manualLayout>
                  <c:x val="0"/>
                  <c:y val="0.171233133236755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10-4398-B456-CB7B681CEA5A}"/>
                </c:ext>
              </c:extLst>
            </c:dLbl>
            <c:dLbl>
              <c:idx val="1"/>
              <c:layout>
                <c:manualLayout>
                  <c:x val="-2.9029493737058694E-3"/>
                  <c:y val="0.209284940622701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10-4398-B456-CB7B681CEA5A}"/>
                </c:ext>
              </c:extLst>
            </c:dLbl>
            <c:dLbl>
              <c:idx val="2"/>
              <c:layout>
                <c:manualLayout>
                  <c:x val="0"/>
                  <c:y val="0.271119127624863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10-4398-B456-CB7B681CEA5A}"/>
                </c:ext>
              </c:extLst>
            </c:dLbl>
            <c:dLbl>
              <c:idx val="3"/>
              <c:layout>
                <c:manualLayout>
                  <c:x val="-1.0185067526415994E-16"/>
                  <c:y val="0.259032310565712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0F-43A0-B87F-5091F53D027B}"/>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Sheet5!$B$24:$B$27</c:f>
              <c:numCache>
                <c:formatCode>General</c:formatCode>
                <c:ptCount val="4"/>
                <c:pt idx="0">
                  <c:v>2020</c:v>
                </c:pt>
                <c:pt idx="1">
                  <c:v>2021</c:v>
                </c:pt>
                <c:pt idx="2">
                  <c:v>2022</c:v>
                </c:pt>
                <c:pt idx="3">
                  <c:v>2023</c:v>
                </c:pt>
              </c:numCache>
            </c:numRef>
          </c:cat>
          <c:val>
            <c:numRef>
              <c:f>Sheet5!$C$24:$C$27</c:f>
              <c:numCache>
                <c:formatCode>General</c:formatCode>
                <c:ptCount val="4"/>
                <c:pt idx="0">
                  <c:v>96</c:v>
                </c:pt>
                <c:pt idx="1">
                  <c:v>144</c:v>
                </c:pt>
                <c:pt idx="2">
                  <c:v>192</c:v>
                </c:pt>
                <c:pt idx="3">
                  <c:v>187</c:v>
                </c:pt>
              </c:numCache>
            </c:numRef>
          </c:val>
          <c:extLst>
            <c:ext xmlns:c16="http://schemas.microsoft.com/office/drawing/2014/chart" uri="{C3380CC4-5D6E-409C-BE32-E72D297353CC}">
              <c16:uniqueId val="{00000000-DC10-4398-B456-CB7B681CEA5A}"/>
            </c:ext>
          </c:extLst>
        </c:ser>
        <c:dLbls>
          <c:showLegendKey val="0"/>
          <c:showVal val="1"/>
          <c:showCatName val="0"/>
          <c:showSerName val="0"/>
          <c:showPercent val="0"/>
          <c:showBubbleSize val="0"/>
        </c:dLbls>
        <c:gapWidth val="65"/>
        <c:shape val="box"/>
        <c:axId val="647306176"/>
        <c:axId val="647305848"/>
        <c:axId val="0"/>
      </c:bar3DChart>
      <c:catAx>
        <c:axId val="6473061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647305848"/>
        <c:crosses val="autoZero"/>
        <c:auto val="1"/>
        <c:lblAlgn val="ctr"/>
        <c:lblOffset val="100"/>
        <c:noMultiLvlLbl val="0"/>
      </c:catAx>
      <c:valAx>
        <c:axId val="647305848"/>
        <c:scaling>
          <c:orientation val="minMax"/>
        </c:scaling>
        <c:delete val="1"/>
        <c:axPos val="l"/>
        <c:numFmt formatCode="General" sourceLinked="1"/>
        <c:majorTickMark val="none"/>
        <c:minorTickMark val="none"/>
        <c:tickLblPos val="nextTo"/>
        <c:crossAx val="647306176"/>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r>
              <a:rPr lang="lv-LV" sz="1200">
                <a:solidFill>
                  <a:srgbClr val="58585B"/>
                </a:solidFill>
                <a:latin typeface="Montserrat" panose="00000500000000000000" pitchFamily="2" charset="-70"/>
              </a:rPr>
              <a:t>Jauni pieslēgumi pie centralizētajiem kanalizācijas un ūdensvada tīkliem</a:t>
            </a:r>
          </a:p>
        </c:rich>
      </c:tx>
      <c:overlay val="0"/>
      <c:spPr>
        <a:noFill/>
        <a:ln>
          <a:noFill/>
        </a:ln>
        <a:effectLst/>
      </c:spPr>
      <c:txPr>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Lbls>
            <c:dLbl>
              <c:idx val="0"/>
              <c:layout>
                <c:manualLayout>
                  <c:x val="-2.5462668816039986E-17"/>
                  <c:y val="0.189814814814814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6A-41DC-9257-12F94C59BBF6}"/>
                </c:ext>
              </c:extLst>
            </c:dLbl>
            <c:dLbl>
              <c:idx val="1"/>
              <c:layout>
                <c:manualLayout>
                  <c:x val="-5.5555555555555558E-3"/>
                  <c:y val="0.236111111111111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6A-41DC-9257-12F94C59BBF6}"/>
                </c:ext>
              </c:extLst>
            </c:dLbl>
            <c:dLbl>
              <c:idx val="2"/>
              <c:layout>
                <c:manualLayout>
                  <c:x val="0"/>
                  <c:y val="0.222222222222222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6A-41DC-9257-12F94C59BBF6}"/>
                </c:ext>
              </c:extLst>
            </c:dLbl>
            <c:dLbl>
              <c:idx val="3"/>
              <c:layout>
                <c:manualLayout>
                  <c:x val="-8.3333333333333332E-3"/>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6A-41DC-9257-12F94C59BBF6}"/>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Sheet1!$E$16:$H$16</c:f>
              <c:numCache>
                <c:formatCode>General</c:formatCode>
                <c:ptCount val="4"/>
                <c:pt idx="0">
                  <c:v>2020</c:v>
                </c:pt>
                <c:pt idx="1">
                  <c:v>2021</c:v>
                </c:pt>
                <c:pt idx="2">
                  <c:v>2022</c:v>
                </c:pt>
                <c:pt idx="3">
                  <c:v>2023</c:v>
                </c:pt>
              </c:numCache>
            </c:numRef>
          </c:cat>
          <c:val>
            <c:numRef>
              <c:f>Sheet1!$E$17:$H$17</c:f>
              <c:numCache>
                <c:formatCode>General</c:formatCode>
                <c:ptCount val="4"/>
                <c:pt idx="0">
                  <c:v>73</c:v>
                </c:pt>
                <c:pt idx="1">
                  <c:v>97</c:v>
                </c:pt>
                <c:pt idx="2">
                  <c:v>117</c:v>
                </c:pt>
                <c:pt idx="3">
                  <c:v>70</c:v>
                </c:pt>
              </c:numCache>
            </c:numRef>
          </c:val>
          <c:extLst>
            <c:ext xmlns:c16="http://schemas.microsoft.com/office/drawing/2014/chart" uri="{C3380CC4-5D6E-409C-BE32-E72D297353CC}">
              <c16:uniqueId val="{00000000-5F6A-41DC-9257-12F94C59BBF6}"/>
            </c:ext>
          </c:extLst>
        </c:ser>
        <c:dLbls>
          <c:showLegendKey val="0"/>
          <c:showVal val="0"/>
          <c:showCatName val="0"/>
          <c:showSerName val="0"/>
          <c:showPercent val="0"/>
          <c:showBubbleSize val="0"/>
        </c:dLbls>
        <c:gapWidth val="65"/>
        <c:shape val="box"/>
        <c:axId val="1244067823"/>
        <c:axId val="1248621647"/>
        <c:axId val="0"/>
      </c:bar3DChart>
      <c:catAx>
        <c:axId val="124406782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48621647"/>
        <c:crosses val="autoZero"/>
        <c:auto val="1"/>
        <c:lblAlgn val="ctr"/>
        <c:lblOffset val="100"/>
        <c:noMultiLvlLbl val="0"/>
      </c:catAx>
      <c:valAx>
        <c:axId val="1248621647"/>
        <c:scaling>
          <c:orientation val="minMax"/>
        </c:scaling>
        <c:delete val="1"/>
        <c:axPos val="l"/>
        <c:numFmt formatCode="General" sourceLinked="1"/>
        <c:majorTickMark val="out"/>
        <c:minorTickMark val="none"/>
        <c:tickLblPos val="nextTo"/>
        <c:crossAx val="1244067823"/>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r>
              <a:rPr lang="lv-LV" sz="1200">
                <a:solidFill>
                  <a:srgbClr val="58585B"/>
                </a:solidFill>
                <a:latin typeface="Montserrat" panose="00000500000000000000" pitchFamily="2" charset="-70"/>
              </a:rPr>
              <a:t>Reģistrēti pirmreizējie decentralizēto kanalizācijas sistēmu apliecinājumi</a:t>
            </a:r>
          </a:p>
        </c:rich>
      </c:tx>
      <c:overlay val="0"/>
      <c:spPr>
        <a:noFill/>
        <a:ln>
          <a:noFill/>
        </a:ln>
        <a:effectLst/>
      </c:spPr>
      <c:txPr>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Lbls>
            <c:dLbl>
              <c:idx val="0"/>
              <c:layout>
                <c:manualLayout>
                  <c:x val="0"/>
                  <c:y val="0.203703703703703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AA-4445-A96C-4B38DEF1344E}"/>
                </c:ext>
              </c:extLst>
            </c:dLbl>
            <c:dLbl>
              <c:idx val="1"/>
              <c:layout>
                <c:manualLayout>
                  <c:x val="-2.7777777777778286E-3"/>
                  <c:y val="0.1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AA-4445-A96C-4B38DEF1344E}"/>
                </c:ext>
              </c:extLst>
            </c:dLbl>
            <c:dLbl>
              <c:idx val="2"/>
              <c:layout>
                <c:manualLayout>
                  <c:x val="0"/>
                  <c:y val="0.134259259259259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AA-4445-A96C-4B38DEF1344E}"/>
                </c:ext>
              </c:extLst>
            </c:dLbl>
            <c:dLbl>
              <c:idx val="3"/>
              <c:layout>
                <c:manualLayout>
                  <c:x val="-1.0185067526415994E-16"/>
                  <c:y val="0.166666666666666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AA-4445-A96C-4B38DEF1344E}"/>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Sheet1!$E$20:$H$20</c:f>
              <c:numCache>
                <c:formatCode>General</c:formatCode>
                <c:ptCount val="4"/>
                <c:pt idx="0">
                  <c:v>2020</c:v>
                </c:pt>
                <c:pt idx="1">
                  <c:v>2021</c:v>
                </c:pt>
                <c:pt idx="2">
                  <c:v>2022</c:v>
                </c:pt>
                <c:pt idx="3">
                  <c:v>2023</c:v>
                </c:pt>
              </c:numCache>
            </c:numRef>
          </c:cat>
          <c:val>
            <c:numRef>
              <c:f>Sheet1!$E$21:$H$21</c:f>
              <c:numCache>
                <c:formatCode>General</c:formatCode>
                <c:ptCount val="4"/>
                <c:pt idx="0">
                  <c:v>760</c:v>
                </c:pt>
                <c:pt idx="1">
                  <c:v>212</c:v>
                </c:pt>
                <c:pt idx="2">
                  <c:v>252</c:v>
                </c:pt>
                <c:pt idx="3">
                  <c:v>366</c:v>
                </c:pt>
              </c:numCache>
            </c:numRef>
          </c:val>
          <c:extLst>
            <c:ext xmlns:c16="http://schemas.microsoft.com/office/drawing/2014/chart" uri="{C3380CC4-5D6E-409C-BE32-E72D297353CC}">
              <c16:uniqueId val="{00000000-EEAA-4445-A96C-4B38DEF1344E}"/>
            </c:ext>
          </c:extLst>
        </c:ser>
        <c:dLbls>
          <c:showLegendKey val="0"/>
          <c:showVal val="1"/>
          <c:showCatName val="0"/>
          <c:showSerName val="0"/>
          <c:showPercent val="0"/>
          <c:showBubbleSize val="0"/>
        </c:dLbls>
        <c:gapWidth val="65"/>
        <c:shape val="box"/>
        <c:axId val="1235173599"/>
        <c:axId val="1429012943"/>
        <c:axId val="0"/>
      </c:bar3DChart>
      <c:catAx>
        <c:axId val="12351735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429012943"/>
        <c:crosses val="autoZero"/>
        <c:auto val="1"/>
        <c:lblAlgn val="ctr"/>
        <c:lblOffset val="100"/>
        <c:noMultiLvlLbl val="0"/>
      </c:catAx>
      <c:valAx>
        <c:axId val="1429012943"/>
        <c:scaling>
          <c:orientation val="minMax"/>
        </c:scaling>
        <c:delete val="1"/>
        <c:axPos val="l"/>
        <c:numFmt formatCode="General" sourceLinked="1"/>
        <c:majorTickMark val="none"/>
        <c:minorTickMark val="none"/>
        <c:tickLblPos val="nextTo"/>
        <c:crossAx val="1235173599"/>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rgbClr val="595959"/>
                </a:solidFill>
                <a:latin typeface="Montserrat" panose="00000500000000000000" pitchFamily="2" charset="-70"/>
                <a:ea typeface="+mn-ea"/>
                <a:cs typeface="+mn-cs"/>
              </a:defRPr>
            </a:pPr>
            <a:r>
              <a:rPr lang="lv-LV" sz="1200">
                <a:solidFill>
                  <a:srgbClr val="595959"/>
                </a:solidFill>
                <a:latin typeface="Montserrat" panose="00000500000000000000" pitchFamily="2" charset="-70"/>
              </a:rPr>
              <a:t>Apsekotas adreses iespējamo nelegālo pieslēgumu meklēšanai ūdensvadam un kanalizācijai</a:t>
            </a:r>
          </a:p>
        </c:rich>
      </c:tx>
      <c:overlay val="0"/>
      <c:spPr>
        <a:noFill/>
        <a:ln>
          <a:noFill/>
        </a:ln>
        <a:effectLst/>
      </c:spPr>
      <c:txPr>
        <a:bodyPr rot="0" spcFirstLastPara="1" vertOverflow="ellipsis" vert="horz" wrap="square" anchor="ctr" anchorCtr="1"/>
        <a:lstStyle/>
        <a:p>
          <a:pPr>
            <a:defRPr sz="1200" b="1" i="0" u="none" strike="noStrike" kern="1200" baseline="0">
              <a:solidFill>
                <a:srgbClr val="595959"/>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ECD9C8"/>
            </a:solidFill>
            <a:ln w="9525" cap="flat" cmpd="sng" algn="ctr">
              <a:noFill/>
              <a:round/>
            </a:ln>
            <a:effectLst/>
            <a:scene3d>
              <a:camera prst="orthographicFront"/>
              <a:lightRig rig="threePt" dir="t"/>
            </a:scene3d>
            <a:sp3d>
              <a:bevelT w="152400"/>
            </a:sp3d>
          </c:spPr>
          <c:invertIfNegative val="0"/>
          <c:dLbls>
            <c:dLbl>
              <c:idx val="0"/>
              <c:layout>
                <c:manualLayout>
                  <c:x val="-8.3333333333333332E-3"/>
                  <c:y val="0.157407407407407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E6-4B79-B592-A513C6BABFF2}"/>
                </c:ext>
              </c:extLst>
            </c:dLbl>
            <c:dLbl>
              <c:idx val="1"/>
              <c:layout>
                <c:manualLayout>
                  <c:x val="-2.7777777777778286E-3"/>
                  <c:y val="0.152777777777777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E6-4B79-B592-A513C6BABFF2}"/>
                </c:ext>
              </c:extLst>
            </c:dLbl>
            <c:dLbl>
              <c:idx val="2"/>
              <c:layout>
                <c:manualLayout>
                  <c:x val="0"/>
                  <c:y val="0.124999999999999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E6-4B79-B592-A513C6BABFF2}"/>
                </c:ext>
              </c:extLst>
            </c:dLbl>
            <c:dLbl>
              <c:idx val="3"/>
              <c:layout>
                <c:manualLayout>
                  <c:x val="0"/>
                  <c:y val="0.166666666666666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E6-4B79-B592-A513C6BABFF2}"/>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Sheet1!$E$23:$H$23</c:f>
              <c:numCache>
                <c:formatCode>General</c:formatCode>
                <c:ptCount val="4"/>
                <c:pt idx="0">
                  <c:v>2020</c:v>
                </c:pt>
                <c:pt idx="1">
                  <c:v>2021</c:v>
                </c:pt>
                <c:pt idx="2">
                  <c:v>2022</c:v>
                </c:pt>
                <c:pt idx="3">
                  <c:v>2023</c:v>
                </c:pt>
              </c:numCache>
            </c:numRef>
          </c:cat>
          <c:val>
            <c:numRef>
              <c:f>Sheet1!$E$24:$H$24</c:f>
              <c:numCache>
                <c:formatCode>General</c:formatCode>
                <c:ptCount val="4"/>
                <c:pt idx="0">
                  <c:v>689</c:v>
                </c:pt>
                <c:pt idx="1">
                  <c:v>567</c:v>
                </c:pt>
                <c:pt idx="2">
                  <c:v>170</c:v>
                </c:pt>
                <c:pt idx="3">
                  <c:v>273</c:v>
                </c:pt>
              </c:numCache>
            </c:numRef>
          </c:val>
          <c:extLst>
            <c:ext xmlns:c16="http://schemas.microsoft.com/office/drawing/2014/chart" uri="{C3380CC4-5D6E-409C-BE32-E72D297353CC}">
              <c16:uniqueId val="{00000000-7CE6-4B79-B592-A513C6BABFF2}"/>
            </c:ext>
          </c:extLst>
        </c:ser>
        <c:dLbls>
          <c:showLegendKey val="0"/>
          <c:showVal val="1"/>
          <c:showCatName val="0"/>
          <c:showSerName val="0"/>
          <c:showPercent val="0"/>
          <c:showBubbleSize val="0"/>
        </c:dLbls>
        <c:gapWidth val="65"/>
        <c:shape val="box"/>
        <c:axId val="1427168351"/>
        <c:axId val="1429008975"/>
        <c:axId val="0"/>
      </c:bar3DChart>
      <c:catAx>
        <c:axId val="142716835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429008975"/>
        <c:crosses val="autoZero"/>
        <c:auto val="1"/>
        <c:lblAlgn val="ctr"/>
        <c:lblOffset val="100"/>
        <c:noMultiLvlLbl val="0"/>
      </c:catAx>
      <c:valAx>
        <c:axId val="1429008975"/>
        <c:scaling>
          <c:orientation val="minMax"/>
        </c:scaling>
        <c:delete val="1"/>
        <c:axPos val="l"/>
        <c:numFmt formatCode="General" sourceLinked="1"/>
        <c:majorTickMark val="none"/>
        <c:minorTickMark val="none"/>
        <c:tickLblPos val="nextTo"/>
        <c:crossAx val="1427168351"/>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ontserrat" panose="00000500000000000000" pitchFamily="2" charset="-70"/>
                <a:ea typeface="+mn-ea"/>
                <a:cs typeface="+mn-cs"/>
              </a:defRPr>
            </a:pPr>
            <a:r>
              <a:rPr lang="lv-LV" sz="1200">
                <a:latin typeface="Montserrat" panose="00000500000000000000" pitchFamily="2" charset="-70"/>
              </a:rPr>
              <a:t>Carnikavas NAI pieņemto sadzīves notekūdeņu uzskaite un analīze m3</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847769614752852E-2"/>
          <c:y val="0.21272864141380302"/>
          <c:w val="0.95030446077049424"/>
          <c:h val="0.62761813550259404"/>
        </c:manualLayout>
      </c:layout>
      <c:bar3DChart>
        <c:barDir val="col"/>
        <c:grouping val="clustered"/>
        <c:varyColors val="0"/>
        <c:ser>
          <c:idx val="0"/>
          <c:order val="0"/>
          <c:spPr>
            <a:solidFill>
              <a:srgbClr val="7395AD"/>
            </a:solidFill>
            <a:ln w="9525" cap="flat" cmpd="sng" algn="ctr">
              <a:noFill/>
              <a:round/>
            </a:ln>
            <a:effectLst/>
            <a:scene3d>
              <a:camera prst="orthographicFront"/>
              <a:lightRig rig="threePt" dir="t"/>
            </a:scene3d>
            <a:sp3d>
              <a:bevelT w="152400"/>
            </a:sp3d>
          </c:spPr>
          <c:invertIfNegative val="0"/>
          <c:dLbls>
            <c:dLbl>
              <c:idx val="0"/>
              <c:layout>
                <c:manualLayout>
                  <c:x val="-4.5177762935914483E-3"/>
                  <c:y val="0.172407526374585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39-49E9-BEAE-0C61C318AB48}"/>
                </c:ext>
              </c:extLst>
            </c:dLbl>
            <c:dLbl>
              <c:idx val="1"/>
              <c:layout>
                <c:manualLayout>
                  <c:x val="-4.5177762935914691E-3"/>
                  <c:y val="0.18353059259230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39-49E9-BEAE-0C61C318AB48}"/>
                </c:ext>
              </c:extLst>
            </c:dLbl>
            <c:dLbl>
              <c:idx val="2"/>
              <c:layout>
                <c:manualLayout>
                  <c:x val="0"/>
                  <c:y val="0.139038327721439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39-49E9-BEAE-0C61C318AB48}"/>
                </c:ext>
              </c:extLst>
            </c:dLbl>
            <c:dLbl>
              <c:idx val="3"/>
              <c:layout>
                <c:manualLayout>
                  <c:x val="-4.5177762935914275E-3"/>
                  <c:y val="0.139038327721439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39-49E9-BEAE-0C61C318AB48}"/>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Sheet1!$C$32:$F$32</c:f>
              <c:numCache>
                <c:formatCode>General</c:formatCode>
                <c:ptCount val="4"/>
                <c:pt idx="0">
                  <c:v>2020</c:v>
                </c:pt>
                <c:pt idx="1">
                  <c:v>2021</c:v>
                </c:pt>
                <c:pt idx="2">
                  <c:v>2022</c:v>
                </c:pt>
                <c:pt idx="3">
                  <c:v>2023</c:v>
                </c:pt>
              </c:numCache>
            </c:numRef>
          </c:cat>
          <c:val>
            <c:numRef>
              <c:f>Sheet1!$C$33:$F$33</c:f>
              <c:numCache>
                <c:formatCode>General</c:formatCode>
                <c:ptCount val="4"/>
                <c:pt idx="0">
                  <c:v>8157</c:v>
                </c:pt>
                <c:pt idx="1">
                  <c:v>9193</c:v>
                </c:pt>
                <c:pt idx="2">
                  <c:v>7991</c:v>
                </c:pt>
                <c:pt idx="3">
                  <c:v>7970</c:v>
                </c:pt>
              </c:numCache>
            </c:numRef>
          </c:val>
          <c:extLst>
            <c:ext xmlns:c16="http://schemas.microsoft.com/office/drawing/2014/chart" uri="{C3380CC4-5D6E-409C-BE32-E72D297353CC}">
              <c16:uniqueId val="{00000000-2A39-49E9-BEAE-0C61C318AB48}"/>
            </c:ext>
          </c:extLst>
        </c:ser>
        <c:dLbls>
          <c:showLegendKey val="0"/>
          <c:showVal val="1"/>
          <c:showCatName val="0"/>
          <c:showSerName val="0"/>
          <c:showPercent val="0"/>
          <c:showBubbleSize val="0"/>
        </c:dLbls>
        <c:gapWidth val="65"/>
        <c:shape val="box"/>
        <c:axId val="1427169791"/>
        <c:axId val="1354693375"/>
        <c:axId val="0"/>
      </c:bar3DChart>
      <c:catAx>
        <c:axId val="142716979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354693375"/>
        <c:crosses val="autoZero"/>
        <c:auto val="1"/>
        <c:lblAlgn val="ctr"/>
        <c:lblOffset val="100"/>
        <c:noMultiLvlLbl val="0"/>
      </c:catAx>
      <c:valAx>
        <c:axId val="1354693375"/>
        <c:scaling>
          <c:orientation val="minMax"/>
        </c:scaling>
        <c:delete val="1"/>
        <c:axPos val="l"/>
        <c:numFmt formatCode="General" sourceLinked="1"/>
        <c:majorTickMark val="none"/>
        <c:minorTickMark val="none"/>
        <c:tickLblPos val="nextTo"/>
        <c:crossAx val="1427169791"/>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lv-LV" sz="1600"/>
              <a:t>Darbu sākuši jauni darbinieki</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rgbClr val="C95B46"/>
            </a:solidFill>
            <a:ln w="9525" cap="flat" cmpd="sng" algn="ctr">
              <a:noFill/>
              <a:round/>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Skaits!$I$31:$I$34</c:f>
              <c:numCache>
                <c:formatCode>General</c:formatCode>
                <c:ptCount val="4"/>
                <c:pt idx="0">
                  <c:v>2020</c:v>
                </c:pt>
                <c:pt idx="1">
                  <c:v>2021</c:v>
                </c:pt>
                <c:pt idx="2">
                  <c:v>2022</c:v>
                </c:pt>
                <c:pt idx="3">
                  <c:v>2023</c:v>
                </c:pt>
              </c:numCache>
            </c:numRef>
          </c:cat>
          <c:val>
            <c:numRef>
              <c:f>Skaits!$J$31:$J$34</c:f>
              <c:numCache>
                <c:formatCode>General</c:formatCode>
                <c:ptCount val="4"/>
                <c:pt idx="0">
                  <c:v>16</c:v>
                </c:pt>
                <c:pt idx="1">
                  <c:v>18</c:v>
                </c:pt>
                <c:pt idx="2">
                  <c:v>19</c:v>
                </c:pt>
                <c:pt idx="3">
                  <c:v>15</c:v>
                </c:pt>
              </c:numCache>
            </c:numRef>
          </c:val>
          <c:extLst>
            <c:ext xmlns:c16="http://schemas.microsoft.com/office/drawing/2014/chart" uri="{C3380CC4-5D6E-409C-BE32-E72D297353CC}">
              <c16:uniqueId val="{00000000-0B82-4C1C-8CA8-7D5491FC6B48}"/>
            </c:ext>
          </c:extLst>
        </c:ser>
        <c:ser>
          <c:idx val="1"/>
          <c:order val="1"/>
          <c:spPr>
            <a:solidFill>
              <a:srgbClr val="ECD9C8"/>
            </a:solidFill>
            <a:ln w="9525" cap="flat" cmpd="sng" algn="ctr">
              <a:noFill/>
              <a:round/>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Skaits!$I$31:$I$34</c:f>
              <c:numCache>
                <c:formatCode>General</c:formatCode>
                <c:ptCount val="4"/>
                <c:pt idx="0">
                  <c:v>2020</c:v>
                </c:pt>
                <c:pt idx="1">
                  <c:v>2021</c:v>
                </c:pt>
                <c:pt idx="2">
                  <c:v>2022</c:v>
                </c:pt>
                <c:pt idx="3">
                  <c:v>2023</c:v>
                </c:pt>
              </c:numCache>
            </c:numRef>
          </c:cat>
          <c:val>
            <c:numRef>
              <c:f>Skaits!$K$31:$K$34</c:f>
              <c:numCache>
                <c:formatCode>General</c:formatCode>
                <c:ptCount val="4"/>
                <c:pt idx="0">
                  <c:v>7</c:v>
                </c:pt>
                <c:pt idx="1">
                  <c:v>1</c:v>
                </c:pt>
                <c:pt idx="2">
                  <c:v>36</c:v>
                </c:pt>
                <c:pt idx="3">
                  <c:v>1</c:v>
                </c:pt>
              </c:numCache>
            </c:numRef>
          </c:val>
          <c:extLst>
            <c:ext xmlns:c16="http://schemas.microsoft.com/office/drawing/2014/chart" uri="{C3380CC4-5D6E-409C-BE32-E72D297353CC}">
              <c16:uniqueId val="{00000001-0B82-4C1C-8CA8-7D5491FC6B48}"/>
            </c:ext>
          </c:extLst>
        </c:ser>
        <c:dLbls>
          <c:showLegendKey val="0"/>
          <c:showVal val="1"/>
          <c:showCatName val="0"/>
          <c:showSerName val="0"/>
          <c:showPercent val="0"/>
          <c:showBubbleSize val="0"/>
        </c:dLbls>
        <c:gapWidth val="65"/>
        <c:shape val="box"/>
        <c:axId val="1567251360"/>
        <c:axId val="1362571440"/>
        <c:axId val="0"/>
      </c:bar3DChart>
      <c:catAx>
        <c:axId val="15672513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362571440"/>
        <c:crosses val="autoZero"/>
        <c:auto val="1"/>
        <c:lblAlgn val="ctr"/>
        <c:lblOffset val="100"/>
        <c:noMultiLvlLbl val="0"/>
      </c:catAx>
      <c:valAx>
        <c:axId val="1362571440"/>
        <c:scaling>
          <c:orientation val="minMax"/>
        </c:scaling>
        <c:delete val="1"/>
        <c:axPos val="l"/>
        <c:numFmt formatCode="General" sourceLinked="1"/>
        <c:majorTickMark val="none"/>
        <c:minorTickMark val="none"/>
        <c:tickLblPos val="nextTo"/>
        <c:crossAx val="15672513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5795620894823"/>
          <c:y val="1.7769618988586866E-2"/>
          <c:w val="0.58332901360478873"/>
          <c:h val="0.8912339412894108"/>
        </c:manualLayout>
      </c:layout>
      <c:barChart>
        <c:barDir val="bar"/>
        <c:grouping val="clustered"/>
        <c:varyColors val="0"/>
        <c:ser>
          <c:idx val="0"/>
          <c:order val="0"/>
          <c:tx>
            <c:strRef>
              <c:f>Sheet1!$B$36</c:f>
              <c:strCache>
                <c:ptCount val="1"/>
                <c:pt idx="0">
                  <c:v>2020</c:v>
                </c:pt>
              </c:strCache>
            </c:strRef>
          </c:tx>
          <c:spPr>
            <a:solidFill>
              <a:srgbClr val="828847"/>
            </a:solidFill>
            <a:ln>
              <a:noFill/>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Sheet1!$A$37:$A$39</c:f>
              <c:strCache>
                <c:ptCount val="3"/>
                <c:pt idx="0">
                  <c:v>Uzstādīti jauni ūdens patēriņa skaitītāji</c:v>
                </c:pt>
                <c:pt idx="1">
                  <c:v>Noplombēti ūdensskaitītāji</c:v>
                </c:pt>
                <c:pt idx="2">
                  <c:v>Uzstādīti tālvadības mērījumu skaitītāji</c:v>
                </c:pt>
              </c:strCache>
            </c:strRef>
          </c:cat>
          <c:val>
            <c:numRef>
              <c:f>Sheet1!$B$37:$B$39</c:f>
              <c:numCache>
                <c:formatCode>General</c:formatCode>
                <c:ptCount val="3"/>
                <c:pt idx="0">
                  <c:v>165</c:v>
                </c:pt>
                <c:pt idx="1">
                  <c:v>216</c:v>
                </c:pt>
                <c:pt idx="2">
                  <c:v>165</c:v>
                </c:pt>
              </c:numCache>
            </c:numRef>
          </c:val>
          <c:extLst>
            <c:ext xmlns:c16="http://schemas.microsoft.com/office/drawing/2014/chart" uri="{C3380CC4-5D6E-409C-BE32-E72D297353CC}">
              <c16:uniqueId val="{00000000-C7F6-408E-B653-1B63EB1E429C}"/>
            </c:ext>
          </c:extLst>
        </c:ser>
        <c:ser>
          <c:idx val="1"/>
          <c:order val="1"/>
          <c:tx>
            <c:strRef>
              <c:f>Sheet1!$C$36</c:f>
              <c:strCache>
                <c:ptCount val="1"/>
                <c:pt idx="0">
                  <c:v>2021</c:v>
                </c:pt>
              </c:strCache>
            </c:strRef>
          </c:tx>
          <c:spPr>
            <a:solidFill>
              <a:srgbClr val="ECD9C8"/>
            </a:solidFill>
            <a:ln>
              <a:noFill/>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Sheet1!$A$37:$A$39</c:f>
              <c:strCache>
                <c:ptCount val="3"/>
                <c:pt idx="0">
                  <c:v>Uzstādīti jauni ūdens patēriņa skaitītāji</c:v>
                </c:pt>
                <c:pt idx="1">
                  <c:v>Noplombēti ūdensskaitītāji</c:v>
                </c:pt>
                <c:pt idx="2">
                  <c:v>Uzstādīti tālvadības mērījumu skaitītāji</c:v>
                </c:pt>
              </c:strCache>
            </c:strRef>
          </c:cat>
          <c:val>
            <c:numRef>
              <c:f>Sheet1!$C$37:$C$39</c:f>
              <c:numCache>
                <c:formatCode>General</c:formatCode>
                <c:ptCount val="3"/>
                <c:pt idx="0">
                  <c:v>133</c:v>
                </c:pt>
                <c:pt idx="1">
                  <c:v>248</c:v>
                </c:pt>
                <c:pt idx="2">
                  <c:v>213</c:v>
                </c:pt>
              </c:numCache>
            </c:numRef>
          </c:val>
          <c:extLst>
            <c:ext xmlns:c16="http://schemas.microsoft.com/office/drawing/2014/chart" uri="{C3380CC4-5D6E-409C-BE32-E72D297353CC}">
              <c16:uniqueId val="{00000001-C7F6-408E-B653-1B63EB1E429C}"/>
            </c:ext>
          </c:extLst>
        </c:ser>
        <c:ser>
          <c:idx val="2"/>
          <c:order val="2"/>
          <c:tx>
            <c:strRef>
              <c:f>Sheet1!$D$36</c:f>
              <c:strCache>
                <c:ptCount val="1"/>
                <c:pt idx="0">
                  <c:v>2022</c:v>
                </c:pt>
              </c:strCache>
            </c:strRef>
          </c:tx>
          <c:spPr>
            <a:solidFill>
              <a:srgbClr val="595959"/>
            </a:solidFill>
            <a:ln>
              <a:noFill/>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Sheet1!$A$37:$A$39</c:f>
              <c:strCache>
                <c:ptCount val="3"/>
                <c:pt idx="0">
                  <c:v>Uzstādīti jauni ūdens patēriņa skaitītāji</c:v>
                </c:pt>
                <c:pt idx="1">
                  <c:v>Noplombēti ūdensskaitītāji</c:v>
                </c:pt>
                <c:pt idx="2">
                  <c:v>Uzstādīti tālvadības mērījumu skaitītāji</c:v>
                </c:pt>
              </c:strCache>
            </c:strRef>
          </c:cat>
          <c:val>
            <c:numRef>
              <c:f>Sheet1!$D$37:$D$39</c:f>
              <c:numCache>
                <c:formatCode>General</c:formatCode>
                <c:ptCount val="3"/>
                <c:pt idx="0">
                  <c:v>284</c:v>
                </c:pt>
                <c:pt idx="1">
                  <c:v>276</c:v>
                </c:pt>
                <c:pt idx="2">
                  <c:v>1000</c:v>
                </c:pt>
              </c:numCache>
            </c:numRef>
          </c:val>
          <c:extLst>
            <c:ext xmlns:c16="http://schemas.microsoft.com/office/drawing/2014/chart" uri="{C3380CC4-5D6E-409C-BE32-E72D297353CC}">
              <c16:uniqueId val="{00000002-C7F6-408E-B653-1B63EB1E429C}"/>
            </c:ext>
          </c:extLst>
        </c:ser>
        <c:ser>
          <c:idx val="3"/>
          <c:order val="3"/>
          <c:tx>
            <c:strRef>
              <c:f>Sheet1!$E$36</c:f>
              <c:strCache>
                <c:ptCount val="1"/>
                <c:pt idx="0">
                  <c:v>2023</c:v>
                </c:pt>
              </c:strCache>
            </c:strRef>
          </c:tx>
          <c:spPr>
            <a:solidFill>
              <a:srgbClr val="739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Sheet1!$A$37:$A$39</c:f>
              <c:strCache>
                <c:ptCount val="3"/>
                <c:pt idx="0">
                  <c:v>Uzstādīti jauni ūdens patēriņa skaitītāji</c:v>
                </c:pt>
                <c:pt idx="1">
                  <c:v>Noplombēti ūdensskaitītāji</c:v>
                </c:pt>
                <c:pt idx="2">
                  <c:v>Uzstādīti tālvadības mērījumu skaitītāji</c:v>
                </c:pt>
              </c:strCache>
            </c:strRef>
          </c:cat>
          <c:val>
            <c:numRef>
              <c:f>Sheet1!$E$37:$E$39</c:f>
              <c:numCache>
                <c:formatCode>General</c:formatCode>
                <c:ptCount val="3"/>
                <c:pt idx="0">
                  <c:v>294</c:v>
                </c:pt>
                <c:pt idx="1">
                  <c:v>364</c:v>
                </c:pt>
              </c:numCache>
            </c:numRef>
          </c:val>
          <c:extLst>
            <c:ext xmlns:c16="http://schemas.microsoft.com/office/drawing/2014/chart" uri="{C3380CC4-5D6E-409C-BE32-E72D297353CC}">
              <c16:uniqueId val="{00000003-C7F6-408E-B653-1B63EB1E429C}"/>
            </c:ext>
          </c:extLst>
        </c:ser>
        <c:dLbls>
          <c:dLblPos val="outEnd"/>
          <c:showLegendKey val="0"/>
          <c:showVal val="1"/>
          <c:showCatName val="0"/>
          <c:showSerName val="0"/>
          <c:showPercent val="0"/>
          <c:showBubbleSize val="0"/>
        </c:dLbls>
        <c:gapWidth val="182"/>
        <c:axId val="1438299375"/>
        <c:axId val="1439280927"/>
      </c:barChart>
      <c:catAx>
        <c:axId val="14382993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2" charset="-70"/>
                <a:ea typeface="+mn-ea"/>
                <a:cs typeface="+mn-cs"/>
              </a:defRPr>
            </a:pPr>
            <a:endParaRPr lang="lv-LV"/>
          </a:p>
        </c:txPr>
        <c:crossAx val="1439280927"/>
        <c:crosses val="autoZero"/>
        <c:auto val="1"/>
        <c:lblAlgn val="ctr"/>
        <c:lblOffset val="100"/>
        <c:noMultiLvlLbl val="0"/>
      </c:catAx>
      <c:valAx>
        <c:axId val="1439280927"/>
        <c:scaling>
          <c:orientation val="minMax"/>
        </c:scaling>
        <c:delete val="1"/>
        <c:axPos val="b"/>
        <c:numFmt formatCode="General" sourceLinked="1"/>
        <c:majorTickMark val="none"/>
        <c:minorTickMark val="none"/>
        <c:tickLblPos val="nextTo"/>
        <c:crossAx val="1438299375"/>
        <c:crosses val="autoZero"/>
        <c:crossBetween val="between"/>
      </c:valAx>
      <c:spPr>
        <a:noFill/>
        <a:ln>
          <a:noFill/>
        </a:ln>
        <a:effectLst/>
      </c:spPr>
    </c:plotArea>
    <c:legend>
      <c:legendPos val="b"/>
      <c:layout>
        <c:manualLayout>
          <c:xMode val="edge"/>
          <c:yMode val="edge"/>
          <c:x val="0.36087580170234768"/>
          <c:y val="0.90555219663096342"/>
          <c:w val="0.27824827576373706"/>
          <c:h val="8.172803260534623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pitchFamily="2" charset="-70"/>
              <a:ea typeface="+mn-ea"/>
              <a:cs typeface="+mn-cs"/>
            </a:defRPr>
          </a:pPr>
          <a:endParaRPr lang="lv-LV"/>
        </a:p>
      </c:txPr>
    </c:legend>
    <c:plotVisOnly val="1"/>
    <c:dispBlanksAs val="gap"/>
    <c:showDLblsOverMax val="0"/>
  </c:chart>
  <c:spPr>
    <a:noFill/>
    <a:ln>
      <a:solidFill>
        <a:schemeClr val="bg2">
          <a:lumMod val="90000"/>
        </a:schemeClr>
      </a:solid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lv-LV" sz="1600"/>
              <a:t>Pastāvīgi nodarbināto kopskaits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2385604285934518E-2"/>
          <c:y val="0.16882259266054822"/>
          <c:w val="0.93522879142813098"/>
          <c:h val="0.58066691157931483"/>
        </c:manualLayout>
      </c:layout>
      <c:bar3DChart>
        <c:barDir val="col"/>
        <c:grouping val="stacked"/>
        <c:varyColors val="0"/>
        <c:ser>
          <c:idx val="0"/>
          <c:order val="0"/>
          <c:tx>
            <c:strRef>
              <c:f>Skaits!$G$18</c:f>
              <c:strCache>
                <c:ptCount val="1"/>
                <c:pt idx="0">
                  <c:v>vīrieši</c:v>
                </c:pt>
              </c:strCache>
            </c:strRef>
          </c:tx>
          <c:spPr>
            <a:solidFill>
              <a:srgbClr val="C95B46"/>
            </a:solidFill>
            <a:ln w="9525" cap="flat" cmpd="sng" algn="ctr">
              <a:noFill/>
              <a:round/>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Skaits!$F$19:$F$22</c:f>
              <c:numCache>
                <c:formatCode>General</c:formatCode>
                <c:ptCount val="4"/>
                <c:pt idx="0">
                  <c:v>2020</c:v>
                </c:pt>
                <c:pt idx="1">
                  <c:v>2021</c:v>
                </c:pt>
                <c:pt idx="2">
                  <c:v>2022</c:v>
                </c:pt>
                <c:pt idx="3">
                  <c:v>2023</c:v>
                </c:pt>
              </c:numCache>
            </c:numRef>
          </c:cat>
          <c:val>
            <c:numRef>
              <c:f>Skaits!$G$19:$G$22</c:f>
              <c:numCache>
                <c:formatCode>General</c:formatCode>
                <c:ptCount val="4"/>
                <c:pt idx="0">
                  <c:v>57</c:v>
                </c:pt>
                <c:pt idx="1">
                  <c:v>51</c:v>
                </c:pt>
                <c:pt idx="2">
                  <c:v>78</c:v>
                </c:pt>
                <c:pt idx="3">
                  <c:v>79</c:v>
                </c:pt>
              </c:numCache>
            </c:numRef>
          </c:val>
          <c:extLst>
            <c:ext xmlns:c16="http://schemas.microsoft.com/office/drawing/2014/chart" uri="{C3380CC4-5D6E-409C-BE32-E72D297353CC}">
              <c16:uniqueId val="{00000000-5160-4D8C-8091-1D6657BFDA89}"/>
            </c:ext>
          </c:extLst>
        </c:ser>
        <c:ser>
          <c:idx val="1"/>
          <c:order val="1"/>
          <c:tx>
            <c:strRef>
              <c:f>Skaits!$H$18</c:f>
              <c:strCache>
                <c:ptCount val="1"/>
                <c:pt idx="0">
                  <c:v>sievietes</c:v>
                </c:pt>
              </c:strCache>
            </c:strRef>
          </c:tx>
          <c:spPr>
            <a:solidFill>
              <a:srgbClr val="ECD9C8"/>
            </a:solidFill>
            <a:ln w="9525" cap="flat" cmpd="sng" algn="ctr">
              <a:solidFill>
                <a:schemeClr val="bg1"/>
              </a:solidFill>
              <a:round/>
            </a:ln>
            <a:effectLst/>
            <a:scene3d>
              <a:camera prst="orthographicFront"/>
              <a:lightRig rig="threePt" dir="t"/>
            </a:scene3d>
            <a:sp3d contourW="9525">
              <a:bevelT w="152400"/>
              <a:contourClr>
                <a:schemeClr val="bg1"/>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Skaits!$F$19:$F$22</c:f>
              <c:numCache>
                <c:formatCode>General</c:formatCode>
                <c:ptCount val="4"/>
                <c:pt idx="0">
                  <c:v>2020</c:v>
                </c:pt>
                <c:pt idx="1">
                  <c:v>2021</c:v>
                </c:pt>
                <c:pt idx="2">
                  <c:v>2022</c:v>
                </c:pt>
                <c:pt idx="3">
                  <c:v>2023</c:v>
                </c:pt>
              </c:numCache>
            </c:numRef>
          </c:cat>
          <c:val>
            <c:numRef>
              <c:f>Skaits!$H$19:$H$22</c:f>
              <c:numCache>
                <c:formatCode>General</c:formatCode>
                <c:ptCount val="4"/>
                <c:pt idx="0">
                  <c:v>30</c:v>
                </c:pt>
                <c:pt idx="1">
                  <c:v>36</c:v>
                </c:pt>
                <c:pt idx="2">
                  <c:v>40</c:v>
                </c:pt>
                <c:pt idx="3" formatCode="0">
                  <c:v>44</c:v>
                </c:pt>
              </c:numCache>
            </c:numRef>
          </c:val>
          <c:extLst>
            <c:ext xmlns:c16="http://schemas.microsoft.com/office/drawing/2014/chart" uri="{C3380CC4-5D6E-409C-BE32-E72D297353CC}">
              <c16:uniqueId val="{00000001-5160-4D8C-8091-1D6657BFDA89}"/>
            </c:ext>
          </c:extLst>
        </c:ser>
        <c:dLbls>
          <c:showLegendKey val="0"/>
          <c:showVal val="0"/>
          <c:showCatName val="0"/>
          <c:showSerName val="0"/>
          <c:showPercent val="0"/>
          <c:showBubbleSize val="0"/>
        </c:dLbls>
        <c:gapWidth val="65"/>
        <c:shape val="box"/>
        <c:axId val="1299340528"/>
        <c:axId val="1541419360"/>
        <c:axId val="0"/>
      </c:bar3DChart>
      <c:catAx>
        <c:axId val="12993405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dk1">
                    <a:lumMod val="75000"/>
                    <a:lumOff val="25000"/>
                  </a:schemeClr>
                </a:solidFill>
                <a:latin typeface="+mn-lt"/>
                <a:ea typeface="+mn-ea"/>
                <a:cs typeface="+mn-cs"/>
              </a:defRPr>
            </a:pPr>
            <a:endParaRPr lang="lv-LV"/>
          </a:p>
        </c:txPr>
        <c:crossAx val="1541419360"/>
        <c:crosses val="autoZero"/>
        <c:auto val="1"/>
        <c:lblAlgn val="ctr"/>
        <c:lblOffset val="100"/>
        <c:noMultiLvlLbl val="0"/>
      </c:catAx>
      <c:valAx>
        <c:axId val="1541419360"/>
        <c:scaling>
          <c:orientation val="minMax"/>
        </c:scaling>
        <c:delete val="1"/>
        <c:axPos val="l"/>
        <c:numFmt formatCode="General" sourceLinked="1"/>
        <c:majorTickMark val="none"/>
        <c:minorTickMark val="none"/>
        <c:tickLblPos val="nextTo"/>
        <c:crossAx val="1299340528"/>
        <c:crosses val="autoZero"/>
        <c:crossBetween val="between"/>
      </c:valAx>
      <c:spPr>
        <a:noFill/>
        <a:ln>
          <a:noFill/>
        </a:ln>
        <a:effectLst/>
      </c:spPr>
    </c:plotArea>
    <c:legend>
      <c:legendPos val="b"/>
      <c:overlay val="0"/>
      <c:spPr>
        <a:solidFill>
          <a:schemeClr val="bg1">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solidFill>
      <a:schemeClr val="bg1"/>
    </a:solidFill>
    <a:ln w="9525" cap="flat" cmpd="sng" algn="ctr">
      <a:solidFill>
        <a:schemeClr val="bg2">
          <a:lumMod val="90000"/>
        </a:schemeClr>
      </a:solidFill>
      <a:round/>
    </a:ln>
    <a:effectLst/>
  </c:spPr>
  <c:txPr>
    <a:bodyPr/>
    <a:lstStyle/>
    <a:p>
      <a:pPr>
        <a:defRPr sz="1200"/>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sz="1600" b="1" i="0" u="none" strike="noStrike" kern="1200" baseline="0" dirty="0">
                <a:solidFill>
                  <a:prstClr val="black">
                    <a:lumMod val="75000"/>
                    <a:lumOff val="25000"/>
                  </a:prstClr>
                </a:solidFill>
              </a:rPr>
              <a:t>Sezonā papildus nodarbinātie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Lbls>
            <c:dLbl>
              <c:idx val="0"/>
              <c:layout>
                <c:manualLayout>
                  <c:x val="0"/>
                  <c:y val="0.175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D3-4E82-9C2C-47BB91DA3C15}"/>
                </c:ext>
              </c:extLst>
            </c:dLbl>
            <c:dLbl>
              <c:idx val="1"/>
              <c:layout>
                <c:manualLayout>
                  <c:x val="-2.7777777777777779E-3"/>
                  <c:y val="0.194444444444444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D3-4E82-9C2C-47BB91DA3C15}"/>
                </c:ext>
              </c:extLst>
            </c:dLbl>
            <c:dLbl>
              <c:idx val="2"/>
              <c:layout>
                <c:manualLayout>
                  <c:x val="0"/>
                  <c:y val="0.217592592592592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D3-4E82-9C2C-47BB91DA3C15}"/>
                </c:ext>
              </c:extLst>
            </c:dLbl>
            <c:dLbl>
              <c:idx val="3"/>
              <c:layout>
                <c:manualLayout>
                  <c:x val="0"/>
                  <c:y val="0.171296296296296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D3-4E82-9C2C-47BB91DA3C15}"/>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Skaits!$F$55:$F$58</c:f>
              <c:numCache>
                <c:formatCode>General</c:formatCode>
                <c:ptCount val="4"/>
                <c:pt idx="0">
                  <c:v>2020</c:v>
                </c:pt>
                <c:pt idx="1">
                  <c:v>2021</c:v>
                </c:pt>
                <c:pt idx="2">
                  <c:v>2022</c:v>
                </c:pt>
                <c:pt idx="3">
                  <c:v>2023</c:v>
                </c:pt>
              </c:numCache>
            </c:numRef>
          </c:cat>
          <c:val>
            <c:numRef>
              <c:f>Skaits!$G$55:$G$58</c:f>
              <c:numCache>
                <c:formatCode>General</c:formatCode>
                <c:ptCount val="4"/>
                <c:pt idx="0">
                  <c:v>4</c:v>
                </c:pt>
                <c:pt idx="1">
                  <c:v>7</c:v>
                </c:pt>
                <c:pt idx="2">
                  <c:v>9</c:v>
                </c:pt>
                <c:pt idx="3">
                  <c:v>6</c:v>
                </c:pt>
              </c:numCache>
            </c:numRef>
          </c:val>
          <c:extLst>
            <c:ext xmlns:c16="http://schemas.microsoft.com/office/drawing/2014/chart" uri="{C3380CC4-5D6E-409C-BE32-E72D297353CC}">
              <c16:uniqueId val="{00000000-FED3-4E82-9C2C-47BB91DA3C15}"/>
            </c:ext>
          </c:extLst>
        </c:ser>
        <c:dLbls>
          <c:showLegendKey val="0"/>
          <c:showVal val="0"/>
          <c:showCatName val="0"/>
          <c:showSerName val="0"/>
          <c:showPercent val="0"/>
          <c:showBubbleSize val="0"/>
        </c:dLbls>
        <c:gapWidth val="65"/>
        <c:shape val="box"/>
        <c:axId val="1373690096"/>
        <c:axId val="1295020608"/>
        <c:axId val="0"/>
      </c:bar3DChart>
      <c:catAx>
        <c:axId val="13736900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95020608"/>
        <c:crosses val="autoZero"/>
        <c:auto val="1"/>
        <c:lblAlgn val="ctr"/>
        <c:lblOffset val="100"/>
        <c:noMultiLvlLbl val="0"/>
      </c:catAx>
      <c:valAx>
        <c:axId val="1295020608"/>
        <c:scaling>
          <c:orientation val="minMax"/>
        </c:scaling>
        <c:delete val="1"/>
        <c:axPos val="l"/>
        <c:numFmt formatCode="General" sourceLinked="1"/>
        <c:majorTickMark val="none"/>
        <c:minorTickMark val="none"/>
        <c:tickLblPos val="nextTo"/>
        <c:crossAx val="13736900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sz="1600"/>
              <a:t>Darba attiecību izbeigšanas iemesli un skaits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005977355020403"/>
          <c:y val="0.12004273504273506"/>
          <c:w val="0.77286903461884782"/>
          <c:h val="0.80993690157100651"/>
        </c:manualLayout>
      </c:layout>
      <c:bar3DChart>
        <c:barDir val="bar"/>
        <c:grouping val="clustered"/>
        <c:varyColors val="0"/>
        <c:ser>
          <c:idx val="0"/>
          <c:order val="0"/>
          <c:tx>
            <c:strRef>
              <c:f>Skaits!$M$16</c:f>
              <c:strCache>
                <c:ptCount val="1"/>
                <c:pt idx="0">
                  <c:v>2022</c:v>
                </c:pt>
              </c:strCache>
            </c:strRef>
          </c:tx>
          <c:spPr>
            <a:solidFill>
              <a:srgbClr val="ECD9C8"/>
            </a:solidFill>
            <a:ln>
              <a:noFill/>
            </a:ln>
            <a:effectLst>
              <a:outerShdw blurRad="57150" dist="19050" dir="5400000" algn="ctr" rotWithShape="0">
                <a:srgbClr val="000000">
                  <a:alpha val="63000"/>
                </a:srgbClr>
              </a:outerShdw>
            </a:effectLst>
            <a:scene3d>
              <a:camera prst="orthographicFront"/>
              <a:lightRig rig="threePt" dir="t"/>
            </a:scene3d>
            <a:sp3d>
              <a:bevelT h="50800"/>
            </a:sp3d>
          </c:spPr>
          <c:invertIfNegative val="0"/>
          <c:dLbls>
            <c:dLbl>
              <c:idx val="4"/>
              <c:layout>
                <c:manualLayout>
                  <c:x val="1.338199513381990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E8-4A96-AC52-DC7E98CD1D7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Skaits!$L$17:$L$21</c:f>
              <c:strCache>
                <c:ptCount val="5"/>
                <c:pt idx="0">
                  <c:v>Labāk atalgoti piedāvājumi</c:v>
                </c:pt>
                <c:pt idx="1">
                  <c:v>Pensijas vecuma darbinieki</c:v>
                </c:pt>
                <c:pt idx="2">
                  <c:v>Veselības stāvokļa dēļ</c:v>
                </c:pt>
                <c:pt idx="3">
                  <c:v>Sakarā ar nāvi</c:v>
                </c:pt>
                <c:pt idx="4">
                  <c:v>Pārbaudes laikā</c:v>
                </c:pt>
              </c:strCache>
            </c:strRef>
          </c:cat>
          <c:val>
            <c:numRef>
              <c:f>Skaits!$M$17:$M$21</c:f>
              <c:numCache>
                <c:formatCode>General</c:formatCode>
                <c:ptCount val="5"/>
                <c:pt idx="0">
                  <c:v>7</c:v>
                </c:pt>
                <c:pt idx="1">
                  <c:v>4</c:v>
                </c:pt>
                <c:pt idx="2">
                  <c:v>2</c:v>
                </c:pt>
                <c:pt idx="3">
                  <c:v>1</c:v>
                </c:pt>
                <c:pt idx="4">
                  <c:v>0</c:v>
                </c:pt>
              </c:numCache>
            </c:numRef>
          </c:val>
          <c:extLst>
            <c:ext xmlns:c16="http://schemas.microsoft.com/office/drawing/2014/chart" uri="{C3380CC4-5D6E-409C-BE32-E72D297353CC}">
              <c16:uniqueId val="{00000000-3DE8-4A96-AC52-DC7E98CD1D73}"/>
            </c:ext>
          </c:extLst>
        </c:ser>
        <c:ser>
          <c:idx val="1"/>
          <c:order val="1"/>
          <c:tx>
            <c:strRef>
              <c:f>Skaits!$N$16</c:f>
              <c:strCache>
                <c:ptCount val="1"/>
                <c:pt idx="0">
                  <c:v>2023</c:v>
                </c:pt>
              </c:strCache>
            </c:strRef>
          </c:tx>
          <c:spPr>
            <a:solidFill>
              <a:srgbClr val="7395AD"/>
            </a:solidFill>
            <a:ln>
              <a:noFill/>
            </a:ln>
            <a:effectLst>
              <a:outerShdw blurRad="57150" dist="19050" dir="5400000" algn="ctr" rotWithShape="0">
                <a:srgbClr val="000000">
                  <a:alpha val="63000"/>
                </a:srgbClr>
              </a:outerShdw>
            </a:effectLst>
            <a:scene3d>
              <a:camera prst="orthographicFront"/>
              <a:lightRig rig="threePt" dir="t"/>
            </a:scene3d>
            <a:sp3d>
              <a:bevelT h="50800"/>
            </a:sp3d>
          </c:spPr>
          <c:invertIfNegative val="0"/>
          <c:dLbls>
            <c:dLbl>
              <c:idx val="0"/>
              <c:layout>
                <c:manualLayout>
                  <c:x val="3.6496350364963502E-3"/>
                  <c:y val="-1.15718418514946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E8-4A96-AC52-DC7E98CD1D7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Skaits!$L$17:$L$21</c:f>
              <c:strCache>
                <c:ptCount val="5"/>
                <c:pt idx="0">
                  <c:v>Labāk atalgoti piedāvājumi</c:v>
                </c:pt>
                <c:pt idx="1">
                  <c:v>Pensijas vecuma darbinieki</c:v>
                </c:pt>
                <c:pt idx="2">
                  <c:v>Veselības stāvokļa dēļ</c:v>
                </c:pt>
                <c:pt idx="3">
                  <c:v>Sakarā ar nāvi</c:v>
                </c:pt>
                <c:pt idx="4">
                  <c:v>Pārbaudes laikā</c:v>
                </c:pt>
              </c:strCache>
            </c:strRef>
          </c:cat>
          <c:val>
            <c:numRef>
              <c:f>Skaits!$N$17:$N$21</c:f>
              <c:numCache>
                <c:formatCode>General</c:formatCode>
                <c:ptCount val="5"/>
                <c:pt idx="0">
                  <c:v>5</c:v>
                </c:pt>
                <c:pt idx="1">
                  <c:v>2</c:v>
                </c:pt>
                <c:pt idx="2">
                  <c:v>4</c:v>
                </c:pt>
                <c:pt idx="4">
                  <c:v>2</c:v>
                </c:pt>
              </c:numCache>
            </c:numRef>
          </c:val>
          <c:extLst>
            <c:ext xmlns:c16="http://schemas.microsoft.com/office/drawing/2014/chart" uri="{C3380CC4-5D6E-409C-BE32-E72D297353CC}">
              <c16:uniqueId val="{00000001-3DE8-4A96-AC52-DC7E98CD1D73}"/>
            </c:ext>
          </c:extLst>
        </c:ser>
        <c:dLbls>
          <c:showLegendKey val="0"/>
          <c:showVal val="1"/>
          <c:showCatName val="0"/>
          <c:showSerName val="0"/>
          <c:showPercent val="0"/>
          <c:showBubbleSize val="0"/>
        </c:dLbls>
        <c:gapWidth val="100"/>
        <c:shape val="box"/>
        <c:axId val="1360431024"/>
        <c:axId val="1361214208"/>
        <c:axId val="0"/>
      </c:bar3DChart>
      <c:catAx>
        <c:axId val="136043102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v-LV"/>
          </a:p>
        </c:txPr>
        <c:crossAx val="1361214208"/>
        <c:crosses val="autoZero"/>
        <c:auto val="1"/>
        <c:lblAlgn val="ctr"/>
        <c:lblOffset val="100"/>
        <c:noMultiLvlLbl val="0"/>
      </c:catAx>
      <c:valAx>
        <c:axId val="136121420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60431024"/>
        <c:crosses val="autoZero"/>
        <c:crossBetween val="between"/>
      </c:valAx>
      <c:spPr>
        <a:noFill/>
        <a:ln>
          <a:noFill/>
        </a:ln>
        <a:effectLst/>
      </c:spPr>
    </c:plotArea>
    <c:legend>
      <c:legendPos val="b"/>
      <c:layout>
        <c:manualLayout>
          <c:xMode val="edge"/>
          <c:yMode val="edge"/>
          <c:x val="0.44173841408510067"/>
          <c:y val="0.89972676492361514"/>
          <c:w val="0.1250389869149568"/>
          <c:h val="8.76219799448145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v-LV" sz="1400" b="1" i="0" u="none" strike="noStrike" kern="1200" baseline="0" dirty="0">
                <a:solidFill>
                  <a:srgbClr val="595959"/>
                </a:solidFill>
                <a:latin typeface="Montserrat" panose="00000500000000000000" pitchFamily="2" charset="-70"/>
              </a:rPr>
              <a:t>Iepirkuma rezultātā noslēgti līgumi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C95B46"/>
            </a:solidFill>
            <a:ln w="9525" cap="flat" cmpd="sng" algn="ctr">
              <a:noFill/>
              <a:round/>
            </a:ln>
            <a:effectLst/>
            <a:scene3d>
              <a:camera prst="orthographicFront"/>
              <a:lightRig rig="threePt" dir="t"/>
            </a:scene3d>
            <a:sp3d>
              <a:bevelT w="152400"/>
            </a:sp3d>
          </c:spPr>
          <c:invertIfNegative val="0"/>
          <c:dLbls>
            <c:dLbl>
              <c:idx val="0"/>
              <c:layout>
                <c:manualLayout>
                  <c:x val="0"/>
                  <c:y val="0.208333333333333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3B-4847-863C-812241E6117C}"/>
                </c:ext>
              </c:extLst>
            </c:dLbl>
            <c:dLbl>
              <c:idx val="1"/>
              <c:layout>
                <c:manualLayout>
                  <c:x val="-5.0925337632079971E-17"/>
                  <c:y val="0.236111111111111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3B-4847-863C-812241E6117C}"/>
                </c:ext>
              </c:extLst>
            </c:dLbl>
            <c:dLbl>
              <c:idx val="2"/>
              <c:layout>
                <c:manualLayout>
                  <c:x val="-1.0185067526415994E-16"/>
                  <c:y val="0.236111111111111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3B-4847-863C-812241E6117C}"/>
                </c:ext>
              </c:extLst>
            </c:dLbl>
            <c:dLbl>
              <c:idx val="3"/>
              <c:layout>
                <c:manualLayout>
                  <c:x val="-1.0185067526415994E-16"/>
                  <c:y val="0.16203703703703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3B-4847-863C-812241E6117C}"/>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Sheet1!$B$5:$B$8</c:f>
              <c:numCache>
                <c:formatCode>General</c:formatCode>
                <c:ptCount val="4"/>
                <c:pt idx="0">
                  <c:v>2020</c:v>
                </c:pt>
                <c:pt idx="1">
                  <c:v>2021</c:v>
                </c:pt>
                <c:pt idx="2">
                  <c:v>2022</c:v>
                </c:pt>
                <c:pt idx="3">
                  <c:v>2023</c:v>
                </c:pt>
              </c:numCache>
            </c:numRef>
          </c:cat>
          <c:val>
            <c:numRef>
              <c:f>Sheet1!$C$5:$C$8</c:f>
              <c:numCache>
                <c:formatCode>General</c:formatCode>
                <c:ptCount val="4"/>
                <c:pt idx="0">
                  <c:v>21</c:v>
                </c:pt>
                <c:pt idx="1">
                  <c:v>20</c:v>
                </c:pt>
                <c:pt idx="2">
                  <c:v>20</c:v>
                </c:pt>
                <c:pt idx="3">
                  <c:v>33</c:v>
                </c:pt>
              </c:numCache>
            </c:numRef>
          </c:val>
          <c:extLst>
            <c:ext xmlns:c16="http://schemas.microsoft.com/office/drawing/2014/chart" uri="{C3380CC4-5D6E-409C-BE32-E72D297353CC}">
              <c16:uniqueId val="{00000000-EB3B-4847-863C-812241E6117C}"/>
            </c:ext>
          </c:extLst>
        </c:ser>
        <c:dLbls>
          <c:showLegendKey val="0"/>
          <c:showVal val="1"/>
          <c:showCatName val="0"/>
          <c:showSerName val="0"/>
          <c:showPercent val="0"/>
          <c:showBubbleSize val="0"/>
        </c:dLbls>
        <c:gapWidth val="65"/>
        <c:shape val="box"/>
        <c:axId val="1360431504"/>
        <c:axId val="1295023088"/>
        <c:axId val="0"/>
      </c:bar3DChart>
      <c:catAx>
        <c:axId val="13604315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dk1">
                    <a:lumMod val="75000"/>
                    <a:lumOff val="25000"/>
                  </a:schemeClr>
                </a:solidFill>
                <a:latin typeface="+mn-lt"/>
                <a:ea typeface="+mn-ea"/>
                <a:cs typeface="+mn-cs"/>
              </a:defRPr>
            </a:pPr>
            <a:endParaRPr lang="lv-LV"/>
          </a:p>
        </c:txPr>
        <c:crossAx val="1295023088"/>
        <c:crosses val="autoZero"/>
        <c:auto val="1"/>
        <c:lblAlgn val="ctr"/>
        <c:lblOffset val="100"/>
        <c:noMultiLvlLbl val="0"/>
      </c:catAx>
      <c:valAx>
        <c:axId val="1295023088"/>
        <c:scaling>
          <c:orientation val="minMax"/>
        </c:scaling>
        <c:delete val="1"/>
        <c:axPos val="l"/>
        <c:numFmt formatCode="General" sourceLinked="1"/>
        <c:majorTickMark val="none"/>
        <c:minorTickMark val="none"/>
        <c:tickLblPos val="nextTo"/>
        <c:crossAx val="13604315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r>
              <a:rPr lang="lv-LV" sz="1400">
                <a:solidFill>
                  <a:srgbClr val="595959"/>
                </a:solidFill>
                <a:latin typeface="Montserrat" panose="00000500000000000000" pitchFamily="2" charset="-70"/>
              </a:rPr>
              <a:t>Iepirkuma līgumu kopsumma (EUR bez PVN)</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595959"/>
            </a:solidFill>
            <a:ln w="9525" cap="flat" cmpd="sng" algn="ctr">
              <a:noFill/>
              <a:round/>
            </a:ln>
            <a:effectLst/>
            <a:scene3d>
              <a:camera prst="orthographicFront"/>
              <a:lightRig rig="threePt" dir="t"/>
            </a:scene3d>
            <a:sp3d>
              <a:bevelT w="152400"/>
            </a:sp3d>
          </c:spPr>
          <c:invertIfNegative val="0"/>
          <c:dLbls>
            <c:dLbl>
              <c:idx val="0"/>
              <c:tx>
                <c:rich>
                  <a:bodyPr/>
                  <a:lstStyle/>
                  <a:p>
                    <a:r>
                      <a:rPr lang="en-US"/>
                      <a:t>2 546 190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51E-49C6-A4D6-FC19926274BE}"/>
                </c:ext>
              </c:extLst>
            </c:dLbl>
            <c:dLbl>
              <c:idx val="1"/>
              <c:tx>
                <c:rich>
                  <a:bodyPr/>
                  <a:lstStyle/>
                  <a:p>
                    <a:r>
                      <a:rPr lang="en-US"/>
                      <a:t>1 428 899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51E-49C6-A4D6-FC19926274BE}"/>
                </c:ext>
              </c:extLst>
            </c:dLbl>
            <c:dLbl>
              <c:idx val="2"/>
              <c:tx>
                <c:rich>
                  <a:bodyPr/>
                  <a:lstStyle/>
                  <a:p>
                    <a:r>
                      <a:rPr lang="en-US"/>
                      <a:t>922 375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51E-49C6-A4D6-FC19926274BE}"/>
                </c:ext>
              </c:extLst>
            </c:dLbl>
            <c:dLbl>
              <c:idx val="3"/>
              <c:tx>
                <c:rich>
                  <a:bodyPr/>
                  <a:lstStyle/>
                  <a:p>
                    <a:r>
                      <a:rPr lang="en-US"/>
                      <a:t>1 888 353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51E-49C6-A4D6-FC19926274B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Sheet1!$D$37:$D$40</c:f>
              <c:numCache>
                <c:formatCode>General</c:formatCode>
                <c:ptCount val="4"/>
                <c:pt idx="0">
                  <c:v>2020</c:v>
                </c:pt>
                <c:pt idx="1">
                  <c:v>2021</c:v>
                </c:pt>
                <c:pt idx="2">
                  <c:v>2022</c:v>
                </c:pt>
                <c:pt idx="3">
                  <c:v>2023</c:v>
                </c:pt>
              </c:numCache>
            </c:numRef>
          </c:cat>
          <c:val>
            <c:numRef>
              <c:f>Sheet1!$E$37:$E$40</c:f>
              <c:numCache>
                <c:formatCode>General</c:formatCode>
                <c:ptCount val="4"/>
                <c:pt idx="0">
                  <c:v>2546190</c:v>
                </c:pt>
                <c:pt idx="1">
                  <c:v>1428899</c:v>
                </c:pt>
                <c:pt idx="2">
                  <c:v>922375</c:v>
                </c:pt>
                <c:pt idx="3">
                  <c:v>1888353</c:v>
                </c:pt>
              </c:numCache>
            </c:numRef>
          </c:val>
          <c:extLst>
            <c:ext xmlns:c16="http://schemas.microsoft.com/office/drawing/2014/chart" uri="{C3380CC4-5D6E-409C-BE32-E72D297353CC}">
              <c16:uniqueId val="{00000000-851E-49C6-A4D6-FC19926274BE}"/>
            </c:ext>
          </c:extLst>
        </c:ser>
        <c:dLbls>
          <c:showLegendKey val="0"/>
          <c:showVal val="0"/>
          <c:showCatName val="0"/>
          <c:showSerName val="0"/>
          <c:showPercent val="0"/>
          <c:showBubbleSize val="0"/>
        </c:dLbls>
        <c:gapWidth val="65"/>
        <c:shape val="box"/>
        <c:axId val="1299342448"/>
        <c:axId val="1581069856"/>
        <c:axId val="0"/>
      </c:bar3DChart>
      <c:catAx>
        <c:axId val="12993424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581069856"/>
        <c:crosses val="autoZero"/>
        <c:auto val="1"/>
        <c:lblAlgn val="ctr"/>
        <c:lblOffset val="100"/>
        <c:noMultiLvlLbl val="0"/>
      </c:catAx>
      <c:valAx>
        <c:axId val="1581069856"/>
        <c:scaling>
          <c:orientation val="minMax"/>
        </c:scaling>
        <c:delete val="1"/>
        <c:axPos val="l"/>
        <c:numFmt formatCode="General" sourceLinked="1"/>
        <c:majorTickMark val="none"/>
        <c:minorTickMark val="none"/>
        <c:tickLblPos val="nextTo"/>
        <c:crossAx val="129934244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r>
              <a:rPr lang="lv-LV" sz="1400">
                <a:solidFill>
                  <a:srgbClr val="595959"/>
                </a:solidFill>
                <a:latin typeface="Montserrat" panose="00000500000000000000" pitchFamily="2" charset="-70"/>
              </a:rPr>
              <a:t>Izsludināti publiskie iepirkumi</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111111111111108E-2"/>
          <c:y val="0.15506834760527691"/>
          <c:w val="0.93888888888888888"/>
          <c:h val="0.71203042982920495"/>
        </c:manualLayout>
      </c:layout>
      <c:bar3DChart>
        <c:barDir val="col"/>
        <c:grouping val="clustered"/>
        <c:varyColors val="0"/>
        <c:ser>
          <c:idx val="0"/>
          <c:order val="0"/>
          <c:spPr>
            <a:solidFill>
              <a:srgbClr val="C95B46"/>
            </a:solidFill>
            <a:ln w="9525" cap="flat" cmpd="sng" algn="ctr">
              <a:noFill/>
              <a:round/>
            </a:ln>
            <a:effectLst/>
            <a:scene3d>
              <a:camera prst="orthographicFront"/>
              <a:lightRig rig="threePt" dir="t"/>
            </a:scene3d>
            <a:sp3d>
              <a:bevelT w="152400"/>
            </a:sp3d>
          </c:spPr>
          <c:invertIfNegative val="0"/>
          <c:dLbls>
            <c:dLbl>
              <c:idx val="0"/>
              <c:layout>
                <c:manualLayout>
                  <c:x val="0"/>
                  <c:y val="0.185185185185185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76-4D5F-AE56-40DBBAF9FAC1}"/>
                </c:ext>
              </c:extLst>
            </c:dLbl>
            <c:dLbl>
              <c:idx val="1"/>
              <c:layout>
                <c:manualLayout>
                  <c:x val="0"/>
                  <c:y val="0.175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76-4D5F-AE56-40DBBAF9FAC1}"/>
                </c:ext>
              </c:extLst>
            </c:dLbl>
            <c:dLbl>
              <c:idx val="2"/>
              <c:layout>
                <c:manualLayout>
                  <c:x val="0"/>
                  <c:y val="0.212962962962962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76-4D5F-AE56-40DBBAF9FAC1}"/>
                </c:ext>
              </c:extLst>
            </c:dLbl>
            <c:dLbl>
              <c:idx val="3"/>
              <c:layout>
                <c:manualLayout>
                  <c:x val="0"/>
                  <c:y val="0.185185185185185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76-4D5F-AE56-40DBBAF9FAC1}"/>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Sheet1!$H$36:$H$39</c:f>
              <c:numCache>
                <c:formatCode>General</c:formatCode>
                <c:ptCount val="4"/>
                <c:pt idx="0">
                  <c:v>2020</c:v>
                </c:pt>
                <c:pt idx="1">
                  <c:v>2021</c:v>
                </c:pt>
                <c:pt idx="2">
                  <c:v>2022</c:v>
                </c:pt>
                <c:pt idx="3">
                  <c:v>2023</c:v>
                </c:pt>
              </c:numCache>
            </c:numRef>
          </c:cat>
          <c:val>
            <c:numRef>
              <c:f>Sheet1!$I$36:$I$39</c:f>
              <c:numCache>
                <c:formatCode>General</c:formatCode>
                <c:ptCount val="4"/>
                <c:pt idx="0">
                  <c:v>31</c:v>
                </c:pt>
                <c:pt idx="1">
                  <c:v>30</c:v>
                </c:pt>
                <c:pt idx="2">
                  <c:v>34</c:v>
                </c:pt>
                <c:pt idx="3">
                  <c:v>51</c:v>
                </c:pt>
              </c:numCache>
            </c:numRef>
          </c:val>
          <c:extLst>
            <c:ext xmlns:c16="http://schemas.microsoft.com/office/drawing/2014/chart" uri="{C3380CC4-5D6E-409C-BE32-E72D297353CC}">
              <c16:uniqueId val="{00000000-0B76-4D5F-AE56-40DBBAF9FAC1}"/>
            </c:ext>
          </c:extLst>
        </c:ser>
        <c:dLbls>
          <c:showLegendKey val="0"/>
          <c:showVal val="1"/>
          <c:showCatName val="0"/>
          <c:showSerName val="0"/>
          <c:showPercent val="0"/>
          <c:showBubbleSize val="0"/>
        </c:dLbls>
        <c:gapWidth val="65"/>
        <c:shape val="box"/>
        <c:axId val="1222250160"/>
        <c:axId val="1571590480"/>
        <c:axId val="0"/>
      </c:bar3DChart>
      <c:catAx>
        <c:axId val="12222501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571590480"/>
        <c:crosses val="autoZero"/>
        <c:auto val="1"/>
        <c:lblAlgn val="ctr"/>
        <c:lblOffset val="100"/>
        <c:noMultiLvlLbl val="0"/>
      </c:catAx>
      <c:valAx>
        <c:axId val="1571590480"/>
        <c:scaling>
          <c:orientation val="minMax"/>
        </c:scaling>
        <c:delete val="1"/>
        <c:axPos val="l"/>
        <c:numFmt formatCode="General" sourceLinked="1"/>
        <c:majorTickMark val="none"/>
        <c:minorTickMark val="none"/>
        <c:tickLblPos val="nextTo"/>
        <c:crossAx val="12222501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sz="1400" dirty="0">
                <a:solidFill>
                  <a:srgbClr val="595959"/>
                </a:solidFill>
                <a:latin typeface="Montserrat" panose="00000500000000000000" pitchFamily="2" charset="-70"/>
              </a:rPr>
              <a:t>Kopā noslēgti saimnieciskie līgumi</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555555555555555E-2"/>
          <c:y val="0.16153657939809149"/>
          <c:w val="0.93888888888888888"/>
          <c:h val="0.69798535398392059"/>
        </c:manualLayout>
      </c:layout>
      <c:bar3DChart>
        <c:barDir val="col"/>
        <c:grouping val="clustered"/>
        <c:varyColors val="0"/>
        <c:ser>
          <c:idx val="0"/>
          <c:order val="0"/>
          <c:spPr>
            <a:solidFill>
              <a:srgbClr val="595959"/>
            </a:solidFill>
            <a:ln w="9525" cap="flat" cmpd="sng" algn="ctr">
              <a:noFill/>
              <a:round/>
            </a:ln>
            <a:effectLst/>
            <a:scene3d>
              <a:camera prst="orthographicFront"/>
              <a:lightRig rig="threePt" dir="t"/>
            </a:scene3d>
            <a:sp3d>
              <a:bevelT w="152400"/>
            </a:sp3d>
          </c:spPr>
          <c:invertIfNegative val="0"/>
          <c:dLbls>
            <c:dLbl>
              <c:idx val="0"/>
              <c:layout>
                <c:manualLayout>
                  <c:x val="0"/>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72-4C45-B855-5BCEE8002F7B}"/>
                </c:ext>
              </c:extLst>
            </c:dLbl>
            <c:dLbl>
              <c:idx val="1"/>
              <c:layout>
                <c:manualLayout>
                  <c:x val="-5.0925337632079971E-17"/>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72-4C45-B855-5BCEE8002F7B}"/>
                </c:ext>
              </c:extLst>
            </c:dLbl>
            <c:dLbl>
              <c:idx val="2"/>
              <c:layout>
                <c:manualLayout>
                  <c:x val="-8.3333333333333332E-3"/>
                  <c:y val="0.148148148148148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72-4C45-B855-5BCEE8002F7B}"/>
                </c:ext>
              </c:extLst>
            </c:dLbl>
            <c:dLbl>
              <c:idx val="3"/>
              <c:layout>
                <c:manualLayout>
                  <c:x val="0"/>
                  <c:y val="0.152777777777777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72-4C45-B855-5BCEE8002F7B}"/>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'[Chart in Microsoft PowerPoint]Skaits'!$E$16:$E$19</c:f>
              <c:numCache>
                <c:formatCode>General</c:formatCode>
                <c:ptCount val="4"/>
                <c:pt idx="0">
                  <c:v>2020</c:v>
                </c:pt>
                <c:pt idx="1">
                  <c:v>2021</c:v>
                </c:pt>
                <c:pt idx="2">
                  <c:v>2022</c:v>
                </c:pt>
                <c:pt idx="3">
                  <c:v>2023</c:v>
                </c:pt>
              </c:numCache>
            </c:numRef>
          </c:cat>
          <c:val>
            <c:numRef>
              <c:f>'[Chart in Microsoft PowerPoint]Skaits'!$F$16:$F$19</c:f>
              <c:numCache>
                <c:formatCode>General</c:formatCode>
                <c:ptCount val="4"/>
                <c:pt idx="0">
                  <c:v>110</c:v>
                </c:pt>
                <c:pt idx="1">
                  <c:v>90</c:v>
                </c:pt>
                <c:pt idx="2">
                  <c:v>83</c:v>
                </c:pt>
                <c:pt idx="3">
                  <c:v>154</c:v>
                </c:pt>
              </c:numCache>
            </c:numRef>
          </c:val>
          <c:extLst>
            <c:ext xmlns:c16="http://schemas.microsoft.com/office/drawing/2014/chart" uri="{C3380CC4-5D6E-409C-BE32-E72D297353CC}">
              <c16:uniqueId val="{00000000-1272-4C45-B855-5BCEE8002F7B}"/>
            </c:ext>
          </c:extLst>
        </c:ser>
        <c:dLbls>
          <c:showLegendKey val="0"/>
          <c:showVal val="1"/>
          <c:showCatName val="0"/>
          <c:showSerName val="0"/>
          <c:showPercent val="0"/>
          <c:showBubbleSize val="0"/>
        </c:dLbls>
        <c:gapWidth val="65"/>
        <c:shape val="box"/>
        <c:axId val="574720184"/>
        <c:axId val="574721496"/>
        <c:axId val="0"/>
      </c:bar3DChart>
      <c:catAx>
        <c:axId val="574720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574721496"/>
        <c:crosses val="autoZero"/>
        <c:auto val="1"/>
        <c:lblAlgn val="ctr"/>
        <c:lblOffset val="100"/>
        <c:noMultiLvlLbl val="0"/>
      </c:catAx>
      <c:valAx>
        <c:axId val="574721496"/>
        <c:scaling>
          <c:orientation val="minMax"/>
        </c:scaling>
        <c:delete val="1"/>
        <c:axPos val="l"/>
        <c:numFmt formatCode="General" sourceLinked="1"/>
        <c:majorTickMark val="none"/>
        <c:minorTickMark val="none"/>
        <c:tickLblPos val="nextTo"/>
        <c:crossAx val="57472018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0.06652</cdr:x>
      <cdr:y>0.22863</cdr:y>
    </cdr:from>
    <cdr:to>
      <cdr:x>0.12733</cdr:x>
      <cdr:y>0.29404</cdr:y>
    </cdr:to>
    <cdr:sp macro="" textlink="">
      <cdr:nvSpPr>
        <cdr:cNvPr id="2" name="Rectangle 1">
          <a:extLst xmlns:a="http://schemas.openxmlformats.org/drawingml/2006/main">
            <a:ext uri="{FF2B5EF4-FFF2-40B4-BE49-F238E27FC236}">
              <a16:creationId xmlns:a16="http://schemas.microsoft.com/office/drawing/2014/main" id="{EB6619FC-DBC3-803B-8430-439CD74539F5}"/>
            </a:ext>
          </a:extLst>
        </cdr:cNvPr>
        <cdr:cNvSpPr/>
      </cdr:nvSpPr>
      <cdr:spPr>
        <a:xfrm xmlns:a="http://schemas.openxmlformats.org/drawingml/2006/main">
          <a:off x="304137" y="627179"/>
          <a:ext cx="278031" cy="179434"/>
        </a:xfrm>
        <a:prstGeom xmlns:a="http://schemas.openxmlformats.org/drawingml/2006/main" prst="rect">
          <a:avLst/>
        </a:prstGeom>
        <a:solidFill xmlns:a="http://schemas.openxmlformats.org/drawingml/2006/main">
          <a:srgbClr val="ECD9C8"/>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v-LV"/>
        </a:p>
      </cdr:txBody>
    </cdr:sp>
  </cdr:relSizeAnchor>
  <cdr:relSizeAnchor xmlns:cdr="http://schemas.openxmlformats.org/drawingml/2006/chartDrawing">
    <cdr:from>
      <cdr:x>0.11783</cdr:x>
      <cdr:y>0.20805</cdr:y>
    </cdr:from>
    <cdr:to>
      <cdr:x>0.542</cdr:x>
      <cdr:y>0.30225</cdr:y>
    </cdr:to>
    <cdr:sp macro="" textlink="">
      <cdr:nvSpPr>
        <cdr:cNvPr id="3" name="TextBox 2">
          <a:extLst xmlns:a="http://schemas.openxmlformats.org/drawingml/2006/main">
            <a:ext uri="{FF2B5EF4-FFF2-40B4-BE49-F238E27FC236}">
              <a16:creationId xmlns:a16="http://schemas.microsoft.com/office/drawing/2014/main" id="{386BC9AA-4ABF-486D-6EC6-0A0FE0BE9E8F}"/>
            </a:ext>
          </a:extLst>
        </cdr:cNvPr>
        <cdr:cNvSpPr txBox="1"/>
      </cdr:nvSpPr>
      <cdr:spPr>
        <a:xfrm xmlns:a="http://schemas.openxmlformats.org/drawingml/2006/main">
          <a:off x="538700" y="570723"/>
          <a:ext cx="1939323" cy="258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lv-LV" sz="1200" dirty="0"/>
            <a:t>t.sk. pārcelšanas kārtībā</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450BD-68D1-40F9-8570-F2E67B80A823}" type="datetimeFigureOut">
              <a:rPr lang="lv-LV" smtClean="0"/>
              <a:t>18.01.2024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23CE6-85A1-4374-B09E-1FDCEE7367C4}" type="slidenum">
              <a:rPr lang="lv-LV" smtClean="0"/>
              <a:t>‹#›</a:t>
            </a:fld>
            <a:endParaRPr lang="lv-LV"/>
          </a:p>
        </p:txBody>
      </p:sp>
    </p:spTree>
    <p:extLst>
      <p:ext uri="{BB962C8B-B14F-4D97-AF65-F5344CB8AC3E}">
        <p14:creationId xmlns:p14="http://schemas.microsoft.com/office/powerpoint/2010/main" val="63224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a:t>
            </a:fld>
            <a:endParaRPr lang="lv-LV"/>
          </a:p>
        </p:txBody>
      </p:sp>
    </p:spTree>
    <p:extLst>
      <p:ext uri="{BB962C8B-B14F-4D97-AF65-F5344CB8AC3E}">
        <p14:creationId xmlns:p14="http://schemas.microsoft.com/office/powerpoint/2010/main" val="212337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28</a:t>
            </a:fld>
            <a:endParaRPr lang="lv-LV"/>
          </a:p>
        </p:txBody>
      </p:sp>
    </p:spTree>
    <p:extLst>
      <p:ext uri="{BB962C8B-B14F-4D97-AF65-F5344CB8AC3E}">
        <p14:creationId xmlns:p14="http://schemas.microsoft.com/office/powerpoint/2010/main" val="405735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29</a:t>
            </a:fld>
            <a:endParaRPr lang="lv-LV"/>
          </a:p>
        </p:txBody>
      </p:sp>
    </p:spTree>
    <p:extLst>
      <p:ext uri="{BB962C8B-B14F-4D97-AF65-F5344CB8AC3E}">
        <p14:creationId xmlns:p14="http://schemas.microsoft.com/office/powerpoint/2010/main" val="253684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Header Placeholder 4"/>
          <p:cNvSpPr>
            <a:spLocks noGrp="1"/>
          </p:cNvSpPr>
          <p:nvPr>
            <p:ph type="hdr" sz="quarter" idx="10"/>
          </p:nvPr>
        </p:nvSpPr>
        <p:spPr/>
        <p:txBody>
          <a:bodyPr/>
          <a:lstStyle/>
          <a:p>
            <a:r>
              <a:rPr lang="lv-LV">
                <a:solidFill>
                  <a:prstClr val="black"/>
                </a:solidFill>
              </a:rPr>
              <a:t>APSTIPRINU:_______________ G.Dzenis</a:t>
            </a:r>
          </a:p>
        </p:txBody>
      </p:sp>
    </p:spTree>
    <p:extLst>
      <p:ext uri="{BB962C8B-B14F-4D97-AF65-F5344CB8AC3E}">
        <p14:creationId xmlns:p14="http://schemas.microsoft.com/office/powerpoint/2010/main" val="50849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3</a:t>
            </a:fld>
            <a:endParaRPr lang="lv-LV"/>
          </a:p>
        </p:txBody>
      </p:sp>
    </p:spTree>
    <p:extLst>
      <p:ext uri="{BB962C8B-B14F-4D97-AF65-F5344CB8AC3E}">
        <p14:creationId xmlns:p14="http://schemas.microsoft.com/office/powerpoint/2010/main" val="230974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5</a:t>
            </a:fld>
            <a:endParaRPr lang="lv-LV"/>
          </a:p>
        </p:txBody>
      </p:sp>
    </p:spTree>
    <p:extLst>
      <p:ext uri="{BB962C8B-B14F-4D97-AF65-F5344CB8AC3E}">
        <p14:creationId xmlns:p14="http://schemas.microsoft.com/office/powerpoint/2010/main" val="229709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8</a:t>
            </a:fld>
            <a:endParaRPr lang="lv-LV"/>
          </a:p>
        </p:txBody>
      </p:sp>
    </p:spTree>
    <p:extLst>
      <p:ext uri="{BB962C8B-B14F-4D97-AF65-F5344CB8AC3E}">
        <p14:creationId xmlns:p14="http://schemas.microsoft.com/office/powerpoint/2010/main" val="18686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11</a:t>
            </a:fld>
            <a:endParaRPr lang="lv-LV"/>
          </a:p>
        </p:txBody>
      </p:sp>
    </p:spTree>
    <p:extLst>
      <p:ext uri="{BB962C8B-B14F-4D97-AF65-F5344CB8AC3E}">
        <p14:creationId xmlns:p14="http://schemas.microsoft.com/office/powerpoint/2010/main" val="79489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12</a:t>
            </a:fld>
            <a:endParaRPr lang="lv-LV"/>
          </a:p>
        </p:txBody>
      </p:sp>
    </p:spTree>
    <p:extLst>
      <p:ext uri="{BB962C8B-B14F-4D97-AF65-F5344CB8AC3E}">
        <p14:creationId xmlns:p14="http://schemas.microsoft.com/office/powerpoint/2010/main" val="145839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19</a:t>
            </a:fld>
            <a:endParaRPr lang="lv-LV"/>
          </a:p>
        </p:txBody>
      </p:sp>
    </p:spTree>
    <p:extLst>
      <p:ext uri="{BB962C8B-B14F-4D97-AF65-F5344CB8AC3E}">
        <p14:creationId xmlns:p14="http://schemas.microsoft.com/office/powerpoint/2010/main" val="216492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24</a:t>
            </a:fld>
            <a:endParaRPr lang="lv-LV"/>
          </a:p>
        </p:txBody>
      </p:sp>
    </p:spTree>
    <p:extLst>
      <p:ext uri="{BB962C8B-B14F-4D97-AF65-F5344CB8AC3E}">
        <p14:creationId xmlns:p14="http://schemas.microsoft.com/office/powerpoint/2010/main" val="185211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B74-42FE-00AF-29AB-44AD5B29B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43D83FBF-9187-3E83-28C7-877AADC37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C99C4B0B-38CA-2ECE-7939-842C4AB3DD86}"/>
              </a:ext>
            </a:extLst>
          </p:cNvPr>
          <p:cNvSpPr>
            <a:spLocks noGrp="1"/>
          </p:cNvSpPr>
          <p:nvPr>
            <p:ph type="dt" sz="half" idx="10"/>
          </p:nvPr>
        </p:nvSpPr>
        <p:spPr/>
        <p:txBody>
          <a:bodyPr/>
          <a:lstStyle/>
          <a:p>
            <a:fld id="{41D16D81-8DF6-410F-AAE0-C963E3396CA2}" type="datetime1">
              <a:rPr lang="lv-LV" smtClean="0"/>
              <a:t>18.01.2024</a:t>
            </a:fld>
            <a:endParaRPr lang="lv-LV"/>
          </a:p>
        </p:txBody>
      </p:sp>
      <p:sp>
        <p:nvSpPr>
          <p:cNvPr id="5" name="Footer Placeholder 4">
            <a:extLst>
              <a:ext uri="{FF2B5EF4-FFF2-40B4-BE49-F238E27FC236}">
                <a16:creationId xmlns:a16="http://schemas.microsoft.com/office/drawing/2014/main" id="{E94348B7-3AA4-7D33-7079-56654C36633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A807D0B-0957-8825-75B5-3684355DE4C3}"/>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50706488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9586-EDE3-FB9E-EF7F-4546B4645BD2}"/>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DE87A7E-2DD1-4E27-7978-CEB92BF5A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3842F14-2939-346F-37A4-F4CFF5E89201}"/>
              </a:ext>
            </a:extLst>
          </p:cNvPr>
          <p:cNvSpPr>
            <a:spLocks noGrp="1"/>
          </p:cNvSpPr>
          <p:nvPr>
            <p:ph type="dt" sz="half" idx="10"/>
          </p:nvPr>
        </p:nvSpPr>
        <p:spPr/>
        <p:txBody>
          <a:bodyPr/>
          <a:lstStyle/>
          <a:p>
            <a:fld id="{BD8905ED-80CB-4131-AF6A-18CE0C023BE6}" type="datetime1">
              <a:rPr lang="lv-LV" smtClean="0"/>
              <a:t>18.01.2024</a:t>
            </a:fld>
            <a:endParaRPr lang="lv-LV"/>
          </a:p>
        </p:txBody>
      </p:sp>
      <p:sp>
        <p:nvSpPr>
          <p:cNvPr id="5" name="Footer Placeholder 4">
            <a:extLst>
              <a:ext uri="{FF2B5EF4-FFF2-40B4-BE49-F238E27FC236}">
                <a16:creationId xmlns:a16="http://schemas.microsoft.com/office/drawing/2014/main" id="{2B6C94D7-61FB-C664-FCDC-53B2289F995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1C00C153-9A0A-B471-069F-F3850FB1CB6E}"/>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44201895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C0F67-6693-E3C1-4A92-C2580CA775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F3EC0FB9-2444-62F7-E4F7-8DCA6739B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36687DF-B808-98AE-1556-DC8B62F2BD25}"/>
              </a:ext>
            </a:extLst>
          </p:cNvPr>
          <p:cNvSpPr>
            <a:spLocks noGrp="1"/>
          </p:cNvSpPr>
          <p:nvPr>
            <p:ph type="dt" sz="half" idx="10"/>
          </p:nvPr>
        </p:nvSpPr>
        <p:spPr/>
        <p:txBody>
          <a:bodyPr/>
          <a:lstStyle/>
          <a:p>
            <a:fld id="{67971B6D-CBB8-47F6-8F4E-9C7C848E8D70}" type="datetime1">
              <a:rPr lang="lv-LV" smtClean="0"/>
              <a:t>18.01.2024</a:t>
            </a:fld>
            <a:endParaRPr lang="lv-LV"/>
          </a:p>
        </p:txBody>
      </p:sp>
      <p:sp>
        <p:nvSpPr>
          <p:cNvPr id="5" name="Footer Placeholder 4">
            <a:extLst>
              <a:ext uri="{FF2B5EF4-FFF2-40B4-BE49-F238E27FC236}">
                <a16:creationId xmlns:a16="http://schemas.microsoft.com/office/drawing/2014/main" id="{6D9273EA-9A4A-27DF-56DD-B73F36493E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B02F604-233E-B639-B224-5D5DCC378314}"/>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302644490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1/18/2024</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650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1/18/2024</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29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1/18/2024</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887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1/18/2024</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2972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1/18/2024</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99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1/18/2024</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965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1/18/2024</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17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1/18/2024</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799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6314-E403-AFC0-1A46-E422809C9196}"/>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2CA37EE6-FB5F-41CF-42C4-432E050254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BED0677-CA8C-B2FA-39B2-900F9B2F4E4D}"/>
              </a:ext>
            </a:extLst>
          </p:cNvPr>
          <p:cNvSpPr>
            <a:spLocks noGrp="1"/>
          </p:cNvSpPr>
          <p:nvPr>
            <p:ph type="dt" sz="half" idx="10"/>
          </p:nvPr>
        </p:nvSpPr>
        <p:spPr/>
        <p:txBody>
          <a:bodyPr/>
          <a:lstStyle/>
          <a:p>
            <a:fld id="{6E6F3EF7-E8DF-4E52-B6AD-253C52C52CA8}" type="datetime1">
              <a:rPr lang="lv-LV" smtClean="0"/>
              <a:t>18.01.2024</a:t>
            </a:fld>
            <a:endParaRPr lang="lv-LV"/>
          </a:p>
        </p:txBody>
      </p:sp>
      <p:sp>
        <p:nvSpPr>
          <p:cNvPr id="5" name="Footer Placeholder 4">
            <a:extLst>
              <a:ext uri="{FF2B5EF4-FFF2-40B4-BE49-F238E27FC236}">
                <a16:creationId xmlns:a16="http://schemas.microsoft.com/office/drawing/2014/main" id="{00C73EE2-F365-3491-DBB8-308173BC650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47D289E-FEC5-7A12-9ADE-C8E5E92F7820}"/>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372313822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1/18/2024</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6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1/18/2024</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788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1/18/2024</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70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075F0-D03F-7D4C-8920-B75381E3AB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AA9ED87A-6B2E-A384-BB0A-DC7B1AB5E4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7EED9-6EA9-6B1D-AC62-B2FA28A2147D}"/>
              </a:ext>
            </a:extLst>
          </p:cNvPr>
          <p:cNvSpPr>
            <a:spLocks noGrp="1"/>
          </p:cNvSpPr>
          <p:nvPr>
            <p:ph type="dt" sz="half" idx="10"/>
          </p:nvPr>
        </p:nvSpPr>
        <p:spPr/>
        <p:txBody>
          <a:bodyPr/>
          <a:lstStyle/>
          <a:p>
            <a:fld id="{3B487D45-E41D-4212-8A26-E3C173054877}" type="datetime1">
              <a:rPr lang="lv-LV" smtClean="0"/>
              <a:t>18.01.2024</a:t>
            </a:fld>
            <a:endParaRPr lang="lv-LV"/>
          </a:p>
        </p:txBody>
      </p:sp>
      <p:sp>
        <p:nvSpPr>
          <p:cNvPr id="5" name="Footer Placeholder 4">
            <a:extLst>
              <a:ext uri="{FF2B5EF4-FFF2-40B4-BE49-F238E27FC236}">
                <a16:creationId xmlns:a16="http://schemas.microsoft.com/office/drawing/2014/main" id="{2FD37290-706C-0ECC-6C0D-CECE87C2F75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DF73C53-BF5D-AC95-D18F-69F746998FB0}"/>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407767539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D109-BC65-8082-92AD-0BBBFA1AE5B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D2D6393C-68CA-0190-914D-C7FCAE4742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06F2F66C-46ED-BF47-DAFE-240427C72B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AF65CF9-9586-48D7-1F1C-DE1F43CFA4E1}"/>
              </a:ext>
            </a:extLst>
          </p:cNvPr>
          <p:cNvSpPr>
            <a:spLocks noGrp="1"/>
          </p:cNvSpPr>
          <p:nvPr>
            <p:ph type="dt" sz="half" idx="10"/>
          </p:nvPr>
        </p:nvSpPr>
        <p:spPr/>
        <p:txBody>
          <a:bodyPr/>
          <a:lstStyle/>
          <a:p>
            <a:fld id="{CD45B477-112D-4307-A93A-665A33B331BD}" type="datetime1">
              <a:rPr lang="lv-LV" smtClean="0"/>
              <a:t>18.01.2024</a:t>
            </a:fld>
            <a:endParaRPr lang="lv-LV"/>
          </a:p>
        </p:txBody>
      </p:sp>
      <p:sp>
        <p:nvSpPr>
          <p:cNvPr id="6" name="Footer Placeholder 5">
            <a:extLst>
              <a:ext uri="{FF2B5EF4-FFF2-40B4-BE49-F238E27FC236}">
                <a16:creationId xmlns:a16="http://schemas.microsoft.com/office/drawing/2014/main" id="{03FFEE6D-B7AE-08EE-B7D5-934F774FD3D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6B61D4B1-821D-1AD9-5C56-5336DBE74639}"/>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77368005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BD99-046B-F283-0274-35597AC4D4A5}"/>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36FE475-D2C2-F72A-B491-EE0030372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DBBC9-2CD5-D0AB-C7EE-60062375A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88B28232-B2A5-BBCF-BF2A-F7D734A3F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22D294-8D10-F9D2-C1C5-AC55AE31FF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16382BEC-DC39-DC38-D907-F99A4B68A603}"/>
              </a:ext>
            </a:extLst>
          </p:cNvPr>
          <p:cNvSpPr>
            <a:spLocks noGrp="1"/>
          </p:cNvSpPr>
          <p:nvPr>
            <p:ph type="dt" sz="half" idx="10"/>
          </p:nvPr>
        </p:nvSpPr>
        <p:spPr/>
        <p:txBody>
          <a:bodyPr/>
          <a:lstStyle/>
          <a:p>
            <a:fld id="{92D66927-ED67-407D-AEE1-274E266042EF}" type="datetime1">
              <a:rPr lang="lv-LV" smtClean="0"/>
              <a:t>18.01.2024</a:t>
            </a:fld>
            <a:endParaRPr lang="lv-LV"/>
          </a:p>
        </p:txBody>
      </p:sp>
      <p:sp>
        <p:nvSpPr>
          <p:cNvPr id="8" name="Footer Placeholder 7">
            <a:extLst>
              <a:ext uri="{FF2B5EF4-FFF2-40B4-BE49-F238E27FC236}">
                <a16:creationId xmlns:a16="http://schemas.microsoft.com/office/drawing/2014/main" id="{B2C2AE56-7099-9C1D-A10B-A64857AAE6F3}"/>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C9F0379A-692B-DA95-FD86-183585A0CF48}"/>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80513673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7BF3-D731-79DD-A036-17E0E3EA7A99}"/>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4E4DFAB8-E6DF-82BF-552B-BC9C92AB1E8D}"/>
              </a:ext>
            </a:extLst>
          </p:cNvPr>
          <p:cNvSpPr>
            <a:spLocks noGrp="1"/>
          </p:cNvSpPr>
          <p:nvPr>
            <p:ph type="dt" sz="half" idx="10"/>
          </p:nvPr>
        </p:nvSpPr>
        <p:spPr/>
        <p:txBody>
          <a:bodyPr/>
          <a:lstStyle/>
          <a:p>
            <a:fld id="{F34324D5-D005-4D1B-9A66-ACD77F9F9B5C}" type="datetime1">
              <a:rPr lang="lv-LV" smtClean="0"/>
              <a:t>18.01.2024</a:t>
            </a:fld>
            <a:endParaRPr lang="lv-LV"/>
          </a:p>
        </p:txBody>
      </p:sp>
      <p:sp>
        <p:nvSpPr>
          <p:cNvPr id="4" name="Footer Placeholder 3">
            <a:extLst>
              <a:ext uri="{FF2B5EF4-FFF2-40B4-BE49-F238E27FC236}">
                <a16:creationId xmlns:a16="http://schemas.microsoft.com/office/drawing/2014/main" id="{9A5EE640-674F-49BB-9BC9-33C15391527E}"/>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1B459F49-7744-6378-BAC4-7E7FB7C9EEBD}"/>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7068463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02B5D-7988-0ABF-FA2E-8B96707B07C4}"/>
              </a:ext>
            </a:extLst>
          </p:cNvPr>
          <p:cNvSpPr>
            <a:spLocks noGrp="1"/>
          </p:cNvSpPr>
          <p:nvPr>
            <p:ph type="dt" sz="half" idx="10"/>
          </p:nvPr>
        </p:nvSpPr>
        <p:spPr/>
        <p:txBody>
          <a:bodyPr/>
          <a:lstStyle/>
          <a:p>
            <a:fld id="{C7B7530C-B699-4AE7-BBA8-90C10021A480}" type="datetime1">
              <a:rPr lang="lv-LV" smtClean="0"/>
              <a:t>18.01.2024</a:t>
            </a:fld>
            <a:endParaRPr lang="lv-LV"/>
          </a:p>
        </p:txBody>
      </p:sp>
      <p:sp>
        <p:nvSpPr>
          <p:cNvPr id="3" name="Footer Placeholder 2">
            <a:extLst>
              <a:ext uri="{FF2B5EF4-FFF2-40B4-BE49-F238E27FC236}">
                <a16:creationId xmlns:a16="http://schemas.microsoft.com/office/drawing/2014/main" id="{04E4BB0A-06B3-BB94-9272-C64AF387392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56F7BB2-FF1C-370B-72B6-39DC2E1FB271}"/>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179257253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7FBC-D597-9E97-0501-61D29D95C0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1B619E5-6BFE-0A8D-328C-1974AE1E6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E8CBDC9E-9EAD-744A-D7AC-3CC7EB0FD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B36F2-EA2D-2DE9-2EA7-08CAECFC89C5}"/>
              </a:ext>
            </a:extLst>
          </p:cNvPr>
          <p:cNvSpPr>
            <a:spLocks noGrp="1"/>
          </p:cNvSpPr>
          <p:nvPr>
            <p:ph type="dt" sz="half" idx="10"/>
          </p:nvPr>
        </p:nvSpPr>
        <p:spPr/>
        <p:txBody>
          <a:bodyPr/>
          <a:lstStyle/>
          <a:p>
            <a:fld id="{4BDAFDF4-A49F-44C9-98E7-6F170D8B2905}" type="datetime1">
              <a:rPr lang="lv-LV" smtClean="0"/>
              <a:t>18.01.2024</a:t>
            </a:fld>
            <a:endParaRPr lang="lv-LV"/>
          </a:p>
        </p:txBody>
      </p:sp>
      <p:sp>
        <p:nvSpPr>
          <p:cNvPr id="6" name="Footer Placeholder 5">
            <a:extLst>
              <a:ext uri="{FF2B5EF4-FFF2-40B4-BE49-F238E27FC236}">
                <a16:creationId xmlns:a16="http://schemas.microsoft.com/office/drawing/2014/main" id="{46856CA8-8871-76F2-CE0B-78C95A7CDDB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2DBE963-7499-E9F4-F980-7DD0708A99AA}"/>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99679866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DE7A-58EA-343D-0ADA-178933C53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DAD2F11A-201D-63A6-CACE-5B7543D42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96A2E388-0DE3-470C-08E2-ECC702389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52D74-2B9B-118C-08D9-B4E3146FAC48}"/>
              </a:ext>
            </a:extLst>
          </p:cNvPr>
          <p:cNvSpPr>
            <a:spLocks noGrp="1"/>
          </p:cNvSpPr>
          <p:nvPr>
            <p:ph type="dt" sz="half" idx="10"/>
          </p:nvPr>
        </p:nvSpPr>
        <p:spPr/>
        <p:txBody>
          <a:bodyPr/>
          <a:lstStyle/>
          <a:p>
            <a:fld id="{8F2445E3-80CD-4080-B052-024292CF15BC}" type="datetime1">
              <a:rPr lang="lv-LV" smtClean="0"/>
              <a:t>18.01.2024</a:t>
            </a:fld>
            <a:endParaRPr lang="lv-LV"/>
          </a:p>
        </p:txBody>
      </p:sp>
      <p:sp>
        <p:nvSpPr>
          <p:cNvPr id="6" name="Footer Placeholder 5">
            <a:extLst>
              <a:ext uri="{FF2B5EF4-FFF2-40B4-BE49-F238E27FC236}">
                <a16:creationId xmlns:a16="http://schemas.microsoft.com/office/drawing/2014/main" id="{208D0BBA-8464-CBF5-79AC-00635F9158A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C4E383B-E8A5-7BCF-6B06-C7F4B0AFE27D}"/>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154426966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8E53C-282A-2B9F-BED9-440A07EED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4285427F-D370-343D-8DF1-8741CBA52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7EC96DC-B0D8-3E38-33D6-90DC9E0A4C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D9554-4469-46EB-8880-1422571CEACE}" type="datetime1">
              <a:rPr lang="lv-LV" smtClean="0"/>
              <a:t>18.01.2024</a:t>
            </a:fld>
            <a:endParaRPr lang="lv-LV"/>
          </a:p>
        </p:txBody>
      </p:sp>
      <p:sp>
        <p:nvSpPr>
          <p:cNvPr id="5" name="Footer Placeholder 4">
            <a:extLst>
              <a:ext uri="{FF2B5EF4-FFF2-40B4-BE49-F238E27FC236}">
                <a16:creationId xmlns:a16="http://schemas.microsoft.com/office/drawing/2014/main" id="{4687327A-A985-9CBF-C38F-6E355821A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E38FADE1-E8C3-9C18-8A29-7A533E6C8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4D8E-CD65-4F35-8BD0-06266F968DF1}" type="slidenum">
              <a:rPr lang="lv-LV" smtClean="0"/>
              <a:t>‹#›</a:t>
            </a:fld>
            <a:endParaRPr lang="lv-LV"/>
          </a:p>
        </p:txBody>
      </p:sp>
    </p:spTree>
    <p:extLst>
      <p:ext uri="{BB962C8B-B14F-4D97-AF65-F5344CB8AC3E}">
        <p14:creationId xmlns:p14="http://schemas.microsoft.com/office/powerpoint/2010/main" val="418309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1/18/2024</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447865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chart" Target="../charts/chart15.xml"/><Relationship Id="rId7" Type="http://schemas.openxmlformats.org/officeDocument/2006/relationships/chart" Target="../charts/chart1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chart" Target="../charts/char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4">
            <a:extLst>
              <a:ext uri="{FF2B5EF4-FFF2-40B4-BE49-F238E27FC236}">
                <a16:creationId xmlns:a16="http://schemas.microsoft.com/office/drawing/2014/main" id="{06254985-7120-C57B-662F-36B1141C0B14}"/>
              </a:ext>
            </a:extLst>
          </p:cNvPr>
          <p:cNvSpPr txBox="1"/>
          <p:nvPr/>
        </p:nvSpPr>
        <p:spPr>
          <a:xfrm>
            <a:off x="-3180" y="4191000"/>
            <a:ext cx="12195180" cy="1303498"/>
          </a:xfrm>
          <a:prstGeom prst="rect">
            <a:avLst/>
          </a:prstGeom>
        </p:spPr>
        <p:txBody>
          <a:bodyPr lIns="0" tIns="0" rIns="0" bIns="0" rtlCol="0" anchor="t">
            <a:spAutoFit/>
          </a:bodyPr>
          <a:lstStyle/>
          <a:p>
            <a:pPr algn="ctr" defTabSz="609630">
              <a:lnSpc>
                <a:spcPts val="5280"/>
              </a:lnSpc>
              <a:defRPr/>
            </a:pPr>
            <a:r>
              <a:rPr kumimoji="0" lang="lv-LV" altLang="lv-LV" sz="3600" b="1" i="0" u="none" strike="noStrike" kern="1200" cap="none" spc="0" normalizeH="0" baseline="0" noProof="0" dirty="0">
                <a:ln>
                  <a:noFill/>
                </a:ln>
                <a:solidFill>
                  <a:schemeClr val="bg1"/>
                </a:solidFill>
                <a:effectLst/>
                <a:uLnTx/>
                <a:uFillTx/>
                <a:latin typeface="Montserrat" panose="00000500000000000000" pitchFamily="2" charset="-70"/>
                <a:ea typeface="Calibri" panose="020F0502020204030204" pitchFamily="34" charset="0"/>
                <a:cs typeface="Times New Roman" panose="02020603050405020304" pitchFamily="18" charset="0"/>
              </a:rPr>
              <a:t>P/A CARNIKAVAS KOMUNĀLSERVISA</a:t>
            </a:r>
            <a:br>
              <a:rPr kumimoji="0" lang="lv-LV" altLang="lv-LV" sz="3600" b="1" i="0" u="none" strike="noStrike" kern="1200" cap="none" spc="0" normalizeH="0" baseline="0" noProof="0" dirty="0">
                <a:ln>
                  <a:noFill/>
                </a:ln>
                <a:solidFill>
                  <a:schemeClr val="bg1"/>
                </a:solidFill>
                <a:effectLst/>
                <a:uLnTx/>
                <a:uFillTx/>
                <a:latin typeface="Montserrat" panose="00000500000000000000" pitchFamily="2" charset="-70"/>
                <a:ea typeface="Calibri" panose="020F0502020204030204" pitchFamily="34" charset="0"/>
                <a:cs typeface="Times New Roman" panose="02020603050405020304" pitchFamily="18" charset="0"/>
              </a:rPr>
            </a:br>
            <a:r>
              <a:rPr kumimoji="0" lang="en-US"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20</a:t>
            </a:r>
            <a:r>
              <a:rPr kumimoji="0" lang="lv-LV"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23</a:t>
            </a:r>
            <a:r>
              <a:rPr kumimoji="0" lang="en-US"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 GADA </a:t>
            </a:r>
            <a:r>
              <a:rPr kumimoji="0" lang="lv-LV"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DARBA REZULTĀTI</a:t>
            </a:r>
            <a:endParaRPr lang="lv-LV" altLang="lv-LV" sz="3600" b="1" dirty="0">
              <a:solidFill>
                <a:schemeClr val="bg1"/>
              </a:solidFill>
              <a:latin typeface="Montserrat" panose="00000500000000000000" pitchFamily="2" charset="-70"/>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marL="0" marR="0" lvl="0" indent="0" algn="ctr" defTabSz="60963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CARNIKAVAS KOMUNĀLSERVISS   </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I</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GUNĀRS DZENIS  </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I</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17</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01</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pic>
        <p:nvPicPr>
          <p:cNvPr id="2" name="Picture 1">
            <a:extLst>
              <a:ext uri="{FF2B5EF4-FFF2-40B4-BE49-F238E27FC236}">
                <a16:creationId xmlns:a16="http://schemas.microsoft.com/office/drawing/2014/main" id="{1DB2A215-8386-9EDE-5A19-F94513F13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376" y="380401"/>
            <a:ext cx="5160684" cy="2523466"/>
          </a:xfrm>
          <a:prstGeom prst="rect">
            <a:avLst/>
          </a:prstGeom>
        </p:spPr>
      </p:pic>
    </p:spTree>
    <p:extLst>
      <p:ext uri="{BB962C8B-B14F-4D97-AF65-F5344CB8AC3E}">
        <p14:creationId xmlns:p14="http://schemas.microsoft.com/office/powerpoint/2010/main" val="311955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1ADE-1B6C-9950-E428-C8F4A16FCFCB}"/>
              </a:ext>
            </a:extLst>
          </p:cNvPr>
          <p:cNvSpPr>
            <a:spLocks noGrp="1"/>
          </p:cNvSpPr>
          <p:nvPr>
            <p:ph type="title"/>
          </p:nvPr>
        </p:nvSpPr>
        <p:spPr>
          <a:xfrm>
            <a:off x="-4535" y="365125"/>
            <a:ext cx="11950700" cy="1325563"/>
          </a:xfrm>
        </p:spPr>
        <p:txBody>
          <a:bodyPr>
            <a:normAutofit/>
          </a:bodyPr>
          <a:lstStyle/>
          <a:p>
            <a:pPr algn="ctr"/>
            <a:r>
              <a:rPr lang="lv-LV" sz="3600" b="1" dirty="0">
                <a:solidFill>
                  <a:schemeClr val="tx1">
                    <a:lumMod val="65000"/>
                    <a:lumOff val="35000"/>
                  </a:schemeClr>
                </a:solidFill>
                <a:latin typeface="Montserrat" pitchFamily="2" charset="77"/>
              </a:rPr>
              <a:t>PAŠVALDĪBAS ĪPAŠUMU </a:t>
            </a:r>
            <a:br>
              <a:rPr lang="lv-LV" sz="3600" b="1" dirty="0">
                <a:solidFill>
                  <a:schemeClr val="tx1">
                    <a:lumMod val="65000"/>
                    <a:lumOff val="35000"/>
                  </a:schemeClr>
                </a:solidFill>
                <a:latin typeface="Montserrat" pitchFamily="2" charset="77"/>
              </a:rPr>
            </a:br>
            <a:r>
              <a:rPr lang="lv-LV" sz="3600" b="1" dirty="0">
                <a:solidFill>
                  <a:schemeClr val="tx1">
                    <a:lumMod val="65000"/>
                    <a:lumOff val="35000"/>
                  </a:schemeClr>
                </a:solidFill>
                <a:latin typeface="Montserrat" pitchFamily="2" charset="77"/>
              </a:rPr>
              <a:t>APSAIMNIEKOŠANA</a:t>
            </a:r>
            <a:endParaRPr lang="lv-LV" sz="3600" dirty="0"/>
          </a:p>
        </p:txBody>
      </p:sp>
      <p:graphicFrame>
        <p:nvGraphicFramePr>
          <p:cNvPr id="5" name="Content Placeholder 4">
            <a:extLst>
              <a:ext uri="{FF2B5EF4-FFF2-40B4-BE49-F238E27FC236}">
                <a16:creationId xmlns:a16="http://schemas.microsoft.com/office/drawing/2014/main" id="{FE3E617A-F18A-41E0-2C2C-EAB988EFD7E8}"/>
              </a:ext>
            </a:extLst>
          </p:cNvPr>
          <p:cNvGraphicFramePr>
            <a:graphicFrameLocks noGrp="1"/>
          </p:cNvGraphicFramePr>
          <p:nvPr>
            <p:ph idx="1"/>
            <p:extLst>
              <p:ext uri="{D42A27DB-BD31-4B8C-83A1-F6EECF244321}">
                <p14:modId xmlns:p14="http://schemas.microsoft.com/office/powerpoint/2010/main" val="1109763120"/>
              </p:ext>
            </p:extLst>
          </p:nvPr>
        </p:nvGraphicFramePr>
        <p:xfrm>
          <a:off x="537029" y="2264232"/>
          <a:ext cx="5433786" cy="3796053"/>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CF28E0D0-84D0-D397-61DE-108AA02008D5}"/>
              </a:ext>
            </a:extLst>
          </p:cNvPr>
          <p:cNvCxnSpPr>
            <a:cxnSpLocks/>
          </p:cNvCxnSpPr>
          <p:nvPr/>
        </p:nvCxnSpPr>
        <p:spPr>
          <a:xfrm>
            <a:off x="1285422" y="1690688"/>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038C24D-B8C0-38F0-D234-010BA57BC98E}"/>
              </a:ext>
            </a:extLst>
          </p:cNvPr>
          <p:cNvSpPr>
            <a:spLocks noGrp="1"/>
          </p:cNvSpPr>
          <p:nvPr>
            <p:ph type="sldNum" sz="quarter" idx="12"/>
          </p:nvPr>
        </p:nvSpPr>
        <p:spPr/>
        <p:txBody>
          <a:bodyPr/>
          <a:lstStyle/>
          <a:p>
            <a:fld id="{F27F4D8E-CD65-4F35-8BD0-06266F968DF1}" type="slidenum">
              <a:rPr lang="lv-LV" smtClean="0"/>
              <a:t>10</a:t>
            </a:fld>
            <a:endParaRPr lang="lv-LV"/>
          </a:p>
        </p:txBody>
      </p:sp>
      <p:graphicFrame>
        <p:nvGraphicFramePr>
          <p:cNvPr id="8" name="Chart 7">
            <a:extLst>
              <a:ext uri="{FF2B5EF4-FFF2-40B4-BE49-F238E27FC236}">
                <a16:creationId xmlns:a16="http://schemas.microsoft.com/office/drawing/2014/main" id="{8272EC11-CBF3-76D9-A577-37DEB7E4DC36}"/>
              </a:ext>
            </a:extLst>
          </p:cNvPr>
          <p:cNvGraphicFramePr>
            <a:graphicFrameLocks/>
          </p:cNvGraphicFramePr>
          <p:nvPr>
            <p:extLst>
              <p:ext uri="{D42A27DB-BD31-4B8C-83A1-F6EECF244321}">
                <p14:modId xmlns:p14="http://schemas.microsoft.com/office/powerpoint/2010/main" val="2533858858"/>
              </p:ext>
            </p:extLst>
          </p:nvPr>
        </p:nvGraphicFramePr>
        <p:xfrm>
          <a:off x="6324600" y="2264231"/>
          <a:ext cx="5214730" cy="3796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973577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CE27-DD01-1830-477C-7ACF6526C20B}"/>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Ūdenssaimniecība un kanalizācija</a:t>
            </a:r>
            <a:br>
              <a:rPr lang="lv-LV" sz="3600" dirty="0">
                <a:effectLst/>
                <a:latin typeface="Montserrat" panose="00000500000000000000" pitchFamily="2" charset="-70"/>
                <a:ea typeface="Calibri" panose="020F0502020204030204" pitchFamily="34" charset="0"/>
                <a:cs typeface="Times New Roman" panose="02020603050405020304" pitchFamily="18" charset="0"/>
              </a:rPr>
            </a:br>
            <a:endParaRPr lang="lv-LV" sz="3600" dirty="0"/>
          </a:p>
        </p:txBody>
      </p:sp>
      <p:sp>
        <p:nvSpPr>
          <p:cNvPr id="3" name="Slide Number Placeholder 2">
            <a:extLst>
              <a:ext uri="{FF2B5EF4-FFF2-40B4-BE49-F238E27FC236}">
                <a16:creationId xmlns:a16="http://schemas.microsoft.com/office/drawing/2014/main" id="{6A9F5455-51C2-4674-2429-ABB25E4FFA89}"/>
              </a:ext>
            </a:extLst>
          </p:cNvPr>
          <p:cNvSpPr>
            <a:spLocks noGrp="1"/>
          </p:cNvSpPr>
          <p:nvPr>
            <p:ph type="sldNum" sz="quarter" idx="12"/>
          </p:nvPr>
        </p:nvSpPr>
        <p:spPr/>
        <p:txBody>
          <a:bodyPr/>
          <a:lstStyle/>
          <a:p>
            <a:fld id="{F27F4D8E-CD65-4F35-8BD0-06266F968DF1}" type="slidenum">
              <a:rPr lang="lv-LV" smtClean="0"/>
              <a:t>11</a:t>
            </a:fld>
            <a:endParaRPr lang="lv-LV"/>
          </a:p>
        </p:txBody>
      </p:sp>
      <p:graphicFrame>
        <p:nvGraphicFramePr>
          <p:cNvPr id="9" name="Chart 8">
            <a:extLst>
              <a:ext uri="{FF2B5EF4-FFF2-40B4-BE49-F238E27FC236}">
                <a16:creationId xmlns:a16="http://schemas.microsoft.com/office/drawing/2014/main" id="{C019D19E-4C8E-E3FA-DEA5-F405E6AD48A7}"/>
              </a:ext>
            </a:extLst>
          </p:cNvPr>
          <p:cNvGraphicFramePr>
            <a:graphicFrameLocks/>
          </p:cNvGraphicFramePr>
          <p:nvPr>
            <p:extLst>
              <p:ext uri="{D42A27DB-BD31-4B8C-83A1-F6EECF244321}">
                <p14:modId xmlns:p14="http://schemas.microsoft.com/office/powerpoint/2010/main" val="17298228"/>
              </p:ext>
            </p:extLst>
          </p:nvPr>
        </p:nvGraphicFramePr>
        <p:xfrm>
          <a:off x="1025426" y="1520436"/>
          <a:ext cx="4572000" cy="240240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EC3BF87-F738-285B-456C-898A4EFF3D19}"/>
              </a:ext>
            </a:extLst>
          </p:cNvPr>
          <p:cNvSpPr txBox="1"/>
          <p:nvPr/>
        </p:nvSpPr>
        <p:spPr>
          <a:xfrm>
            <a:off x="4362450" y="1151104"/>
            <a:ext cx="3467100" cy="369332"/>
          </a:xfrm>
          <a:prstGeom prst="rect">
            <a:avLst/>
          </a:prstGeom>
          <a:noFill/>
        </p:spPr>
        <p:txBody>
          <a:bodyPr wrap="square">
            <a:spAutoFit/>
          </a:bodyPr>
          <a:lstStyle/>
          <a:p>
            <a:r>
              <a:rPr lang="lv-LV" sz="1800" dirty="0">
                <a:latin typeface="Montserrat" panose="00000500000000000000" pitchFamily="2" charset="-70"/>
                <a:ea typeface="Arial" panose="020B0604020202020204" pitchFamily="34" charset="0"/>
                <a:cs typeface="Arial" panose="020B0604020202020204" pitchFamily="34" charset="0"/>
              </a:rPr>
              <a:t>Nodaļā strādā 10 darbinieki</a:t>
            </a:r>
            <a:endParaRPr lang="lv-LV" dirty="0"/>
          </a:p>
        </p:txBody>
      </p:sp>
      <p:graphicFrame>
        <p:nvGraphicFramePr>
          <p:cNvPr id="7" name="Chart 6">
            <a:extLst>
              <a:ext uri="{FF2B5EF4-FFF2-40B4-BE49-F238E27FC236}">
                <a16:creationId xmlns:a16="http://schemas.microsoft.com/office/drawing/2014/main" id="{89E59DB6-9F87-D76B-BD97-882E5BA76EA0}"/>
              </a:ext>
            </a:extLst>
          </p:cNvPr>
          <p:cNvGraphicFramePr>
            <a:graphicFrameLocks/>
          </p:cNvGraphicFramePr>
          <p:nvPr>
            <p:extLst>
              <p:ext uri="{D42A27DB-BD31-4B8C-83A1-F6EECF244321}">
                <p14:modId xmlns:p14="http://schemas.microsoft.com/office/powerpoint/2010/main" val="3473678571"/>
              </p:ext>
            </p:extLst>
          </p:nvPr>
        </p:nvGraphicFramePr>
        <p:xfrm>
          <a:off x="6189613" y="1520435"/>
          <a:ext cx="4572000" cy="2402403"/>
        </p:xfrm>
        <a:graphic>
          <a:graphicData uri="http://schemas.openxmlformats.org/drawingml/2006/chart">
            <c:chart xmlns:c="http://schemas.openxmlformats.org/drawingml/2006/chart" xmlns:r="http://schemas.openxmlformats.org/officeDocument/2006/relationships" r:id="rId4"/>
          </a:graphicData>
        </a:graphic>
      </p:graphicFrame>
      <p:pic>
        <p:nvPicPr>
          <p:cNvPr id="12" name="Graphic 11" descr="Arrow Slight curve">
            <a:extLst>
              <a:ext uri="{FF2B5EF4-FFF2-40B4-BE49-F238E27FC236}">
                <a16:creationId xmlns:a16="http://schemas.microsoft.com/office/drawing/2014/main" id="{39AFBF71-C51A-7289-6576-5D137C13264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919357" flipH="1">
            <a:off x="10438266" y="2566171"/>
            <a:ext cx="1456612" cy="611154"/>
          </a:xfrm>
          <a:prstGeom prst="rect">
            <a:avLst/>
          </a:prstGeom>
          <a:effectLst>
            <a:outerShdw blurRad="50800" dist="38100" dir="10800000" algn="r" rotWithShape="0">
              <a:prstClr val="black">
                <a:alpha val="40000"/>
              </a:prstClr>
            </a:outerShdw>
          </a:effectLst>
        </p:spPr>
      </p:pic>
      <p:sp>
        <p:nvSpPr>
          <p:cNvPr id="11" name="TextBox 10">
            <a:extLst>
              <a:ext uri="{FF2B5EF4-FFF2-40B4-BE49-F238E27FC236}">
                <a16:creationId xmlns:a16="http://schemas.microsoft.com/office/drawing/2014/main" id="{5AFBDCF0-656E-736D-A57C-19624540A3C4}"/>
              </a:ext>
            </a:extLst>
          </p:cNvPr>
          <p:cNvSpPr txBox="1"/>
          <p:nvPr/>
        </p:nvSpPr>
        <p:spPr>
          <a:xfrm>
            <a:off x="10380069" y="1151104"/>
            <a:ext cx="1681855" cy="1325563"/>
          </a:xfrm>
          <a:prstGeom prst="rect">
            <a:avLst/>
          </a:prstGeom>
          <a:solidFill>
            <a:srgbClr val="F0F0F0"/>
          </a:solidFill>
          <a:effectLst>
            <a:outerShdw blurRad="63500" sx="102000" sy="102000" algn="ctr" rotWithShape="0">
              <a:prstClr val="black">
                <a:alpha val="40000"/>
              </a:prstClr>
            </a:outerShdw>
          </a:effectLst>
        </p:spPr>
        <p:txBody>
          <a:bodyPr wrap="square" rtlCol="0">
            <a:spAutoFit/>
          </a:bodyPr>
          <a:lstStyle/>
          <a:p>
            <a:pPr algn="ctr"/>
            <a:r>
              <a:rPr lang="lv-LV" sz="1600" b="1" dirty="0">
                <a:solidFill>
                  <a:srgbClr val="595959"/>
                </a:solidFill>
              </a:rPr>
              <a:t>Kopumā pie centralizētajiem tīkliem pieslēgtas 1058 mājsaimniecības</a:t>
            </a:r>
          </a:p>
        </p:txBody>
      </p:sp>
      <p:graphicFrame>
        <p:nvGraphicFramePr>
          <p:cNvPr id="13" name="Chart 12">
            <a:extLst>
              <a:ext uri="{FF2B5EF4-FFF2-40B4-BE49-F238E27FC236}">
                <a16:creationId xmlns:a16="http://schemas.microsoft.com/office/drawing/2014/main" id="{A25DC64A-28E6-0F95-E58E-A0396A5A6645}"/>
              </a:ext>
            </a:extLst>
          </p:cNvPr>
          <p:cNvGraphicFramePr>
            <a:graphicFrameLocks/>
          </p:cNvGraphicFramePr>
          <p:nvPr>
            <p:extLst>
              <p:ext uri="{D42A27DB-BD31-4B8C-83A1-F6EECF244321}">
                <p14:modId xmlns:p14="http://schemas.microsoft.com/office/powerpoint/2010/main" val="487153236"/>
              </p:ext>
            </p:extLst>
          </p:nvPr>
        </p:nvGraphicFramePr>
        <p:xfrm>
          <a:off x="1025426" y="4087602"/>
          <a:ext cx="45720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a:extLst>
              <a:ext uri="{FF2B5EF4-FFF2-40B4-BE49-F238E27FC236}">
                <a16:creationId xmlns:a16="http://schemas.microsoft.com/office/drawing/2014/main" id="{50F55749-0E79-CEC8-76CF-544A96C439D8}"/>
              </a:ext>
            </a:extLst>
          </p:cNvPr>
          <p:cNvGraphicFramePr>
            <a:graphicFrameLocks/>
          </p:cNvGraphicFramePr>
          <p:nvPr>
            <p:extLst>
              <p:ext uri="{D42A27DB-BD31-4B8C-83A1-F6EECF244321}">
                <p14:modId xmlns:p14="http://schemas.microsoft.com/office/powerpoint/2010/main" val="2659313210"/>
              </p:ext>
            </p:extLst>
          </p:nvPr>
        </p:nvGraphicFramePr>
        <p:xfrm>
          <a:off x="6189613" y="3974363"/>
          <a:ext cx="4572000"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0186551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B66D-2B9A-D2F8-AD14-DC430BF782BA}"/>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Ūdenssaimniecība un kanalizācija</a:t>
            </a:r>
            <a:endParaRPr lang="lv-LV" sz="3600" dirty="0"/>
          </a:p>
        </p:txBody>
      </p:sp>
      <p:sp>
        <p:nvSpPr>
          <p:cNvPr id="4" name="Slide Number Placeholder 3">
            <a:extLst>
              <a:ext uri="{FF2B5EF4-FFF2-40B4-BE49-F238E27FC236}">
                <a16:creationId xmlns:a16="http://schemas.microsoft.com/office/drawing/2014/main" id="{FCDBF146-9E23-929F-9009-340BF1C92EF7}"/>
              </a:ext>
            </a:extLst>
          </p:cNvPr>
          <p:cNvSpPr>
            <a:spLocks noGrp="1"/>
          </p:cNvSpPr>
          <p:nvPr>
            <p:ph type="sldNum" sz="quarter" idx="12"/>
          </p:nvPr>
        </p:nvSpPr>
        <p:spPr/>
        <p:txBody>
          <a:bodyPr/>
          <a:lstStyle/>
          <a:p>
            <a:fld id="{F27F4D8E-CD65-4F35-8BD0-06266F968DF1}" type="slidenum">
              <a:rPr lang="lv-LV" smtClean="0"/>
              <a:t>12</a:t>
            </a:fld>
            <a:endParaRPr lang="lv-LV"/>
          </a:p>
        </p:txBody>
      </p:sp>
      <p:graphicFrame>
        <p:nvGraphicFramePr>
          <p:cNvPr id="7" name="Chart 6">
            <a:extLst>
              <a:ext uri="{FF2B5EF4-FFF2-40B4-BE49-F238E27FC236}">
                <a16:creationId xmlns:a16="http://schemas.microsoft.com/office/drawing/2014/main" id="{028632C8-BC1E-1426-2B70-76DD75B00A90}"/>
              </a:ext>
            </a:extLst>
          </p:cNvPr>
          <p:cNvGraphicFramePr>
            <a:graphicFrameLocks/>
          </p:cNvGraphicFramePr>
          <p:nvPr>
            <p:extLst>
              <p:ext uri="{D42A27DB-BD31-4B8C-83A1-F6EECF244321}">
                <p14:modId xmlns:p14="http://schemas.microsoft.com/office/powerpoint/2010/main" val="3339844094"/>
              </p:ext>
            </p:extLst>
          </p:nvPr>
        </p:nvGraphicFramePr>
        <p:xfrm>
          <a:off x="3412434" y="1461051"/>
          <a:ext cx="5622235" cy="22835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B4CABBC-EC0C-CD1E-1859-7DC0D0B6F864}"/>
              </a:ext>
            </a:extLst>
          </p:cNvPr>
          <p:cNvGraphicFramePr>
            <a:graphicFrameLocks/>
          </p:cNvGraphicFramePr>
          <p:nvPr>
            <p:extLst>
              <p:ext uri="{D42A27DB-BD31-4B8C-83A1-F6EECF244321}">
                <p14:modId xmlns:p14="http://schemas.microsoft.com/office/powerpoint/2010/main" val="486647935"/>
              </p:ext>
            </p:extLst>
          </p:nvPr>
        </p:nvGraphicFramePr>
        <p:xfrm>
          <a:off x="1958008" y="3744595"/>
          <a:ext cx="8275983" cy="29768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369813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7A2C74-B4B5-7175-B622-F8CFEABDA90F}"/>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Ūdenssaimniecība un kanalizācija</a:t>
            </a:r>
            <a:endParaRPr lang="lv-LV" sz="3600" dirty="0"/>
          </a:p>
        </p:txBody>
      </p:sp>
      <p:sp>
        <p:nvSpPr>
          <p:cNvPr id="9" name="Content Placeholder 8">
            <a:extLst>
              <a:ext uri="{FF2B5EF4-FFF2-40B4-BE49-F238E27FC236}">
                <a16:creationId xmlns:a16="http://schemas.microsoft.com/office/drawing/2014/main" id="{20434F69-3D37-9BA5-F7A1-CB8D2826884A}"/>
              </a:ext>
            </a:extLst>
          </p:cNvPr>
          <p:cNvSpPr>
            <a:spLocks noGrp="1"/>
          </p:cNvSpPr>
          <p:nvPr>
            <p:ph idx="1"/>
          </p:nvPr>
        </p:nvSpPr>
        <p:spPr>
          <a:xfrm>
            <a:off x="838199" y="1825625"/>
            <a:ext cx="7095645" cy="3922395"/>
          </a:xfrm>
        </p:spPr>
        <p:txBody>
          <a:bodyPr>
            <a:normAutofit/>
          </a:bodyPr>
          <a:lstStyle/>
          <a:p>
            <a:pPr algn="just"/>
            <a:r>
              <a:rPr lang="lv-LV" sz="1400" dirty="0">
                <a:latin typeface="Montserrat" panose="00000500000000000000" pitchFamily="2" charset="-70"/>
                <a:ea typeface="Calibri" panose="020F0502020204030204" pitchFamily="34" charset="0"/>
                <a:cs typeface="Times New Roman" panose="02020603050405020304" pitchFamily="18" charset="0"/>
              </a:rPr>
              <a:t>P</a:t>
            </a:r>
            <a:r>
              <a:rPr lang="lv-LV" sz="1400" dirty="0">
                <a:effectLst/>
                <a:latin typeface="Montserrat" panose="00000500000000000000" pitchFamily="2" charset="-70"/>
                <a:ea typeface="Calibri" panose="020F0502020204030204" pitchFamily="34" charset="0"/>
                <a:cs typeface="Times New Roman" panose="02020603050405020304" pitchFamily="18" charset="0"/>
              </a:rPr>
              <a:t>rojekta “Ūdenssaimniecības pakalpojumu attīstība Carnikavā, III kārta” ietvaros, </a:t>
            </a:r>
            <a:r>
              <a:rPr lang="lv-LV" sz="1400" dirty="0">
                <a:solidFill>
                  <a:srgbClr val="000000"/>
                </a:solidFill>
                <a:latin typeface="Montserrat" panose="00000500000000000000" pitchFamily="2" charset="-70"/>
                <a:ea typeface="Calibri" panose="020F0502020204030204" pitchFamily="34" charset="0"/>
                <a:cs typeface="Times New Roman" panose="02020603050405020304" pitchFamily="18" charset="0"/>
              </a:rPr>
              <a:t>š</a:t>
            </a:r>
            <a:r>
              <a:rPr lang="lv-LV" sz="1400" b="0" i="0" u="none" strike="noStrike" dirty="0">
                <a:solidFill>
                  <a:srgbClr val="000000"/>
                </a:solidFill>
                <a:effectLst/>
                <a:latin typeface="Montserrat" panose="00000500000000000000" pitchFamily="2" charset="-70"/>
              </a:rPr>
              <a:t>obrīd tīkliem pieslēgti 164 iedzīvotāji. Projekta noteikumi izpildīti.</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a:r>
              <a:rPr lang="lv-LV" altLang="lv-LV" sz="1400" dirty="0">
                <a:latin typeface="Montserrat" panose="00000500000000000000" pitchFamily="2" charset="-70"/>
                <a:cs typeface="Arial" panose="020B0604020202020204" pitchFamily="34" charset="0"/>
              </a:rPr>
              <a:t>Regulāri tiek veikti ar ūdensapgādi un kanalizāciju saistīto objektu uzturēšana, tīrīšana un apkope. Iekšējo un ārējo ūdensvadu un kanalizācijas tīklu avāriju remontdarbi.</a:t>
            </a:r>
          </a:p>
          <a:p>
            <a:pPr algn="just"/>
            <a:r>
              <a:rPr lang="lv-LV" sz="1400" dirty="0">
                <a:effectLst/>
                <a:latin typeface="Montserrat" panose="00000500000000000000" pitchFamily="2" charset="-70"/>
                <a:ea typeface="Calibri" panose="020F0502020204030204" pitchFamily="34" charset="0"/>
                <a:cs typeface="Times New Roman" panose="02020603050405020304" pitchFamily="18" charset="0"/>
              </a:rPr>
              <a:t>Nodrošināta savlaicīga un precīza ūdensskaitītāju rādījumu nolasīšana. </a:t>
            </a:r>
            <a:r>
              <a:rPr lang="lv-LV" sz="1400" dirty="0">
                <a:latin typeface="Montserrat" panose="00000500000000000000" pitchFamily="2" charset="-70"/>
                <a:ea typeface="Calibri" panose="020F0502020204030204" pitchFamily="34" charset="0"/>
                <a:cs typeface="Arial" panose="020B0604020202020204" pitchFamily="34" charset="0"/>
              </a:rPr>
              <a:t>T</a:t>
            </a:r>
            <a:r>
              <a:rPr lang="lv-LV" altLang="lv-LV" sz="1400" dirty="0">
                <a:latin typeface="Montserrat" panose="00000500000000000000" pitchFamily="2" charset="-70"/>
                <a:cs typeface="Arial" panose="020B0604020202020204" pitchFamily="34" charset="0"/>
              </a:rPr>
              <a:t>iek veikti ar ūdensapgādi un kanalizāciju saistīto objektu uzturēšana, un apsekošana;</a:t>
            </a:r>
          </a:p>
          <a:p>
            <a:pPr algn="just"/>
            <a:r>
              <a:rPr lang="lv-LV" sz="1400" dirty="0">
                <a:effectLst/>
                <a:latin typeface="Montserrat" panose="00000500000000000000" pitchFamily="2" charset="-70"/>
                <a:ea typeface="Arial" panose="020B0604020202020204" pitchFamily="34" charset="0"/>
                <a:cs typeface="Arial" panose="020B0604020202020204" pitchFamily="34" charset="0"/>
              </a:rPr>
              <a:t>Carnikavas un </a:t>
            </a:r>
            <a:r>
              <a:rPr lang="lv-LV" sz="1400" dirty="0" err="1">
                <a:effectLst/>
                <a:latin typeface="Montserrat" panose="00000500000000000000" pitchFamily="2" charset="-70"/>
                <a:ea typeface="Arial" panose="020B0604020202020204" pitchFamily="34" charset="0"/>
                <a:cs typeface="Arial" panose="020B0604020202020204" pitchFamily="34" charset="0"/>
              </a:rPr>
              <a:t>Kalngales</a:t>
            </a:r>
            <a:r>
              <a:rPr lang="lv-LV" sz="1400" dirty="0">
                <a:effectLst/>
                <a:latin typeface="Montserrat" panose="00000500000000000000" pitchFamily="2" charset="-70"/>
                <a:ea typeface="Arial" panose="020B0604020202020204" pitchFamily="34" charset="0"/>
                <a:cs typeface="Arial" panose="020B0604020202020204" pitchFamily="34" charset="0"/>
              </a:rPr>
              <a:t> pazemes ūdeņu 10 monitoringa vietās. </a:t>
            </a:r>
            <a:r>
              <a:rPr lang="lv-LV" sz="1400" dirty="0">
                <a:latin typeface="Montserrat" panose="00000500000000000000" pitchFamily="2" charset="-70"/>
                <a:ea typeface="Arial" panose="020B0604020202020204" pitchFamily="34" charset="0"/>
                <a:cs typeface="Arial" panose="020B0604020202020204" pitchFamily="34" charset="0"/>
              </a:rPr>
              <a:t>Tāpat regulāri tiek veiktas ūdens analīzes </a:t>
            </a:r>
            <a:r>
              <a:rPr lang="lv-LV" sz="1400" dirty="0">
                <a:effectLst/>
                <a:latin typeface="Montserrat" panose="00000500000000000000" pitchFamily="2" charset="-70"/>
                <a:ea typeface="Arial" panose="020B0604020202020204" pitchFamily="34" charset="0"/>
              </a:rPr>
              <a:t>NAI notekūdeņu izplūdes vietās un notekūdeņu dūņu analīzes dūņu laukos.</a:t>
            </a:r>
            <a:endParaRPr lang="lv-LV" sz="1400" dirty="0">
              <a:effectLst/>
              <a:latin typeface="Montserrat" panose="00000500000000000000" pitchFamily="2" charset="-70"/>
              <a:ea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432DFC63-5083-8DED-4AF6-C956888CBF7E}"/>
              </a:ext>
            </a:extLst>
          </p:cNvPr>
          <p:cNvCxnSpPr>
            <a:cxnSpLocks/>
          </p:cNvCxnSpPr>
          <p:nvPr/>
        </p:nvCxnSpPr>
        <p:spPr>
          <a:xfrm>
            <a:off x="738544" y="1690688"/>
            <a:ext cx="0" cy="2577732"/>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01FD621-64E0-20E9-012B-BEFF770CCCE0}"/>
              </a:ext>
            </a:extLst>
          </p:cNvPr>
          <p:cNvSpPr>
            <a:spLocks noGrp="1"/>
          </p:cNvSpPr>
          <p:nvPr>
            <p:ph type="sldNum" sz="quarter" idx="12"/>
          </p:nvPr>
        </p:nvSpPr>
        <p:spPr/>
        <p:txBody>
          <a:bodyPr/>
          <a:lstStyle/>
          <a:p>
            <a:fld id="{F27F4D8E-CD65-4F35-8BD0-06266F968DF1}" type="slidenum">
              <a:rPr lang="lv-LV" smtClean="0"/>
              <a:t>13</a:t>
            </a:fld>
            <a:endParaRPr lang="lv-LV"/>
          </a:p>
        </p:txBody>
      </p:sp>
    </p:spTree>
    <p:extLst>
      <p:ext uri="{BB962C8B-B14F-4D97-AF65-F5344CB8AC3E}">
        <p14:creationId xmlns:p14="http://schemas.microsoft.com/office/powerpoint/2010/main" val="370637176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693C3-BB2B-7B64-0AC3-DDC06FDB5D2E}"/>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Ūdenssaimniecība un kanalizācija</a:t>
            </a:r>
            <a:endParaRPr lang="lv-LV" sz="3600" dirty="0"/>
          </a:p>
        </p:txBody>
      </p:sp>
      <p:sp>
        <p:nvSpPr>
          <p:cNvPr id="3" name="Content Placeholder 2">
            <a:extLst>
              <a:ext uri="{FF2B5EF4-FFF2-40B4-BE49-F238E27FC236}">
                <a16:creationId xmlns:a16="http://schemas.microsoft.com/office/drawing/2014/main" id="{02CA2202-8534-1FE8-FB55-BB6B0AED166A}"/>
              </a:ext>
            </a:extLst>
          </p:cNvPr>
          <p:cNvSpPr>
            <a:spLocks noGrp="1"/>
          </p:cNvSpPr>
          <p:nvPr>
            <p:ph idx="1"/>
          </p:nvPr>
        </p:nvSpPr>
        <p:spPr>
          <a:xfrm>
            <a:off x="838198" y="1825625"/>
            <a:ext cx="6350175" cy="4386332"/>
          </a:xfrm>
        </p:spPr>
        <p:txBody>
          <a:bodyPr>
            <a:noAutofit/>
          </a:bodyPr>
          <a:lstStyle/>
          <a:p>
            <a:pPr algn="just"/>
            <a:r>
              <a:rPr lang="lv-LV" sz="1400" dirty="0">
                <a:effectLst/>
                <a:latin typeface="Montserrat" panose="00000500000000000000" pitchFamily="2" charset="-70"/>
                <a:ea typeface="Calibri" panose="020F0502020204030204" pitchFamily="34" charset="0"/>
              </a:rPr>
              <a:t>Caurteku tīrīšana, dambju jaukšana.</a:t>
            </a:r>
          </a:p>
          <a:p>
            <a:pPr algn="just"/>
            <a:r>
              <a:rPr lang="lv-LV" sz="1400" b="0" i="0" u="none" strike="noStrike" dirty="0" err="1">
                <a:solidFill>
                  <a:srgbClr val="000000"/>
                </a:solidFill>
                <a:effectLst/>
                <a:latin typeface="Montserrat" panose="00000500000000000000" pitchFamily="2" charset="-70"/>
              </a:rPr>
              <a:t>Kalngales</a:t>
            </a:r>
            <a:r>
              <a:rPr lang="lv-LV" sz="1400" b="0" i="0" u="none" strike="noStrike" dirty="0">
                <a:solidFill>
                  <a:srgbClr val="000000"/>
                </a:solidFill>
                <a:effectLst/>
                <a:latin typeface="Montserrat" panose="00000500000000000000" pitchFamily="2" charset="-70"/>
              </a:rPr>
              <a:t> NAI pārbūvē iepirkums pārtraukts. Nav saņemts Valsts aizdevums būvdarbu veikšanai.</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a:r>
              <a:rPr lang="lv-LV" sz="1400" dirty="0">
                <a:effectLst/>
                <a:latin typeface="Montserrat" panose="00000500000000000000" pitchFamily="2" charset="-70"/>
                <a:ea typeface="Arial" panose="020B0604020202020204" pitchFamily="34" charset="0"/>
              </a:rPr>
              <a:t>Carnikavas NAI tiek izvestas notekūdeņu dūņas no dūņu lauka. Pēc agroķīmiskajiem rādītājiem notekūdeņu dūņas var izmantot lauksaimniecības augšņu mēslošanai, tāpēc veikta to iestrāde Izvestais un </a:t>
            </a:r>
            <a:r>
              <a:rPr lang="lv-LV" sz="1400" dirty="0">
                <a:effectLst/>
                <a:highlight>
                  <a:srgbClr val="FF0000"/>
                </a:highlight>
                <a:latin typeface="Montserrat" panose="00000500000000000000" pitchFamily="2" charset="-70"/>
                <a:ea typeface="Arial" panose="020B0604020202020204" pitchFamily="34" charset="0"/>
              </a:rPr>
              <a:t>iestrādātais dūņu apjoms sausnā – 30,4 tonnas</a:t>
            </a:r>
            <a:r>
              <a:rPr lang="lv-LV" sz="1400" dirty="0">
                <a:effectLst/>
                <a:highlight>
                  <a:srgbClr val="FF0000"/>
                </a:highlight>
                <a:latin typeface="Montserrat" panose="00000500000000000000" pitchFamily="2" charset="-70"/>
                <a:ea typeface="Arial" panose="020B0604020202020204" pitchFamily="34" charset="0"/>
                <a:cs typeface="Arial" panose="020B0604020202020204" pitchFamily="34" charset="0"/>
              </a:rPr>
              <a:t>.</a:t>
            </a:r>
          </a:p>
          <a:p>
            <a:pPr algn="just">
              <a:spcBef>
                <a:spcPts val="600"/>
              </a:spcBef>
            </a:pPr>
            <a:r>
              <a:rPr lang="lv-LV" sz="1400" dirty="0">
                <a:latin typeface="Montserrat" panose="00000500000000000000" pitchFamily="2" charset="-70"/>
                <a:ea typeface="Arial" panose="020B0604020202020204" pitchFamily="34" charset="0"/>
              </a:rPr>
              <a:t>S</a:t>
            </a:r>
            <a:r>
              <a:rPr lang="lv-LV" sz="1400" dirty="0">
                <a:effectLst/>
                <a:latin typeface="Montserrat" panose="00000500000000000000" pitchFamily="2" charset="-70"/>
                <a:ea typeface="Arial" panose="020B0604020202020204" pitchFamily="34" charset="0"/>
              </a:rPr>
              <a:t>agatavoti un iesniegti valsts statistikai pārskati par monitoringa rezultātiem par 2022.gadu.</a:t>
            </a:r>
          </a:p>
          <a:p>
            <a:pPr algn="just" rtl="0">
              <a:spcBef>
                <a:spcPts val="600"/>
              </a:spcBef>
              <a:spcAft>
                <a:spcPts val="0"/>
              </a:spcAft>
            </a:pPr>
            <a:r>
              <a:rPr lang="lv-LV" sz="1400" b="0" i="0" u="none" strike="noStrike" dirty="0">
                <a:solidFill>
                  <a:srgbClr val="000000"/>
                </a:solidFill>
                <a:effectLst/>
                <a:latin typeface="Montserrat" panose="00000500000000000000" pitchFamily="2" charset="-70"/>
              </a:rPr>
              <a:t>Saskaņā ar saistošiem noteikumiem Nr.27/2022 izstrādāts pārskats par ūdensapgādes un kanalizācijas pakalpojuma nodrošināšanu veiktajām faktiskajām izmaksām 2022. gadā. Jaunais tarifs stājies spēkā ar 01.10.2023.</a:t>
            </a:r>
          </a:p>
          <a:p>
            <a:pPr algn="just" rtl="0">
              <a:spcBef>
                <a:spcPts val="600"/>
              </a:spcBef>
              <a:spcAft>
                <a:spcPts val="0"/>
              </a:spcAft>
            </a:pPr>
            <a:r>
              <a:rPr lang="lv-LV" sz="1400" b="0" i="0" u="none" strike="noStrike" dirty="0">
                <a:solidFill>
                  <a:srgbClr val="000000"/>
                </a:solidFill>
                <a:effectLst/>
                <a:latin typeface="Montserrat" panose="00000500000000000000" pitchFamily="2" charset="-70"/>
              </a:rPr>
              <a:t>Aģentūra regulāri seko iedzīvotājiem piegādātā dzeramā ūdens kvalitātei - veic pārbaudes atbilstoši ar Veselības inspekciju saskaņotajai monitoringa programmai</a:t>
            </a:r>
            <a:r>
              <a:rPr lang="lv-LV" sz="1400" dirty="0">
                <a:solidFill>
                  <a:srgbClr val="000000"/>
                </a:solidFill>
                <a:latin typeface="Montserrat" panose="00000500000000000000" pitchFamily="2" charset="-70"/>
              </a:rPr>
              <a:t>. </a:t>
            </a:r>
            <a:r>
              <a:rPr lang="lv-LV" sz="1400" b="0" i="0" u="none" strike="noStrike" dirty="0">
                <a:solidFill>
                  <a:srgbClr val="000000"/>
                </a:solidFill>
                <a:effectLst/>
                <a:latin typeface="Montserrat" panose="00000500000000000000" pitchFamily="2" charset="-70"/>
              </a:rPr>
              <a:t>Ūdensvada iekārtu mazgāšana, tīrīšana un dezinfekcija </a:t>
            </a:r>
            <a:r>
              <a:rPr lang="lv-LV" sz="1400" b="0" i="0" u="none" strike="noStrike" dirty="0" err="1">
                <a:solidFill>
                  <a:srgbClr val="000000"/>
                </a:solidFill>
                <a:effectLst/>
                <a:latin typeface="Montserrat" panose="00000500000000000000" pitchFamily="2" charset="-70"/>
              </a:rPr>
              <a:t>ūdensgūtnēs</a:t>
            </a:r>
            <a:r>
              <a:rPr lang="lv-LV" sz="1400" b="0" i="0" u="none" strike="noStrike" dirty="0">
                <a:solidFill>
                  <a:srgbClr val="000000"/>
                </a:solidFill>
                <a:effectLst/>
                <a:latin typeface="Montserrat" panose="00000500000000000000" pitchFamily="2" charset="-70"/>
              </a:rPr>
              <a:t>.</a:t>
            </a:r>
            <a:endParaRPr lang="lv-LV" sz="1400" dirty="0">
              <a:solidFill>
                <a:srgbClr val="000000"/>
              </a:solidFill>
              <a:latin typeface="Montserrat" panose="00000500000000000000" pitchFamily="2" charset="-70"/>
            </a:endParaRPr>
          </a:p>
        </p:txBody>
      </p:sp>
      <p:cxnSp>
        <p:nvCxnSpPr>
          <p:cNvPr id="10" name="Straight Connector 9">
            <a:extLst>
              <a:ext uri="{FF2B5EF4-FFF2-40B4-BE49-F238E27FC236}">
                <a16:creationId xmlns:a16="http://schemas.microsoft.com/office/drawing/2014/main" id="{4B2ACD94-8C6B-73B0-7877-898F2BF46B1B}"/>
              </a:ext>
            </a:extLst>
          </p:cNvPr>
          <p:cNvCxnSpPr>
            <a:cxnSpLocks/>
          </p:cNvCxnSpPr>
          <p:nvPr/>
        </p:nvCxnSpPr>
        <p:spPr>
          <a:xfrm>
            <a:off x="738544" y="1755729"/>
            <a:ext cx="0" cy="412691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202D0D9-7B57-1F1A-8CE7-C1AF753883C6}"/>
              </a:ext>
            </a:extLst>
          </p:cNvPr>
          <p:cNvSpPr>
            <a:spLocks noGrp="1"/>
          </p:cNvSpPr>
          <p:nvPr>
            <p:ph type="sldNum" sz="quarter" idx="12"/>
          </p:nvPr>
        </p:nvSpPr>
        <p:spPr/>
        <p:txBody>
          <a:bodyPr/>
          <a:lstStyle/>
          <a:p>
            <a:fld id="{F27F4D8E-CD65-4F35-8BD0-06266F968DF1}" type="slidenum">
              <a:rPr lang="lv-LV" smtClean="0"/>
              <a:t>14</a:t>
            </a:fld>
            <a:endParaRPr lang="lv-LV" dirty="0"/>
          </a:p>
        </p:txBody>
      </p:sp>
    </p:spTree>
    <p:extLst>
      <p:ext uri="{BB962C8B-B14F-4D97-AF65-F5344CB8AC3E}">
        <p14:creationId xmlns:p14="http://schemas.microsoft.com/office/powerpoint/2010/main" val="420666462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5991-3A5F-52E9-AD33-E8FE6D885294}"/>
              </a:ext>
            </a:extLst>
          </p:cNvPr>
          <p:cNvSpPr>
            <a:spLocks noGrp="1"/>
          </p:cNvSpPr>
          <p:nvPr>
            <p:ph type="title"/>
          </p:nvPr>
        </p:nvSpPr>
        <p:spPr/>
        <p:txBody>
          <a:bodyPr>
            <a:normAutofit/>
          </a:bodyPr>
          <a:lstStyle/>
          <a:p>
            <a:pPr algn="ctr"/>
            <a:r>
              <a:rPr lang="lv-LV" sz="3600" b="1" dirty="0">
                <a:solidFill>
                  <a:schemeClr val="tx1">
                    <a:lumMod val="65000"/>
                    <a:lumOff val="35000"/>
                  </a:schemeClr>
                </a:solidFill>
                <a:effectLst/>
                <a:latin typeface="Montserrat" panose="00000500000000000000" pitchFamily="2" charset="-70"/>
                <a:ea typeface="Arial" panose="020B0604020202020204" pitchFamily="34" charset="0"/>
              </a:rPr>
              <a:t>TEHNISKĀ NODROŠINĀJUMA NODAĻA</a:t>
            </a:r>
            <a:endParaRPr lang="lv-LV" sz="3600" dirty="0"/>
          </a:p>
        </p:txBody>
      </p:sp>
      <p:sp>
        <p:nvSpPr>
          <p:cNvPr id="8" name="Content Placeholder 8">
            <a:extLst>
              <a:ext uri="{FF2B5EF4-FFF2-40B4-BE49-F238E27FC236}">
                <a16:creationId xmlns:a16="http://schemas.microsoft.com/office/drawing/2014/main" id="{937F676B-398C-01C3-68E1-731A254FF6A9}"/>
              </a:ext>
            </a:extLst>
          </p:cNvPr>
          <p:cNvSpPr txBox="1">
            <a:spLocks/>
          </p:cNvSpPr>
          <p:nvPr/>
        </p:nvSpPr>
        <p:spPr>
          <a:xfrm>
            <a:off x="838200" y="1825625"/>
            <a:ext cx="8013700" cy="3922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lv-LV" sz="1400" dirty="0">
              <a:latin typeface="Montserrat" panose="00000500000000000000" pitchFamily="2" charset="-70"/>
              <a:ea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44DCBBD2-15CD-929C-5D40-E670BA90CF95}"/>
              </a:ext>
            </a:extLst>
          </p:cNvPr>
          <p:cNvSpPr>
            <a:spLocks noGrp="1"/>
          </p:cNvSpPr>
          <p:nvPr>
            <p:ph idx="1"/>
          </p:nvPr>
        </p:nvSpPr>
        <p:spPr>
          <a:xfrm>
            <a:off x="838200" y="1825625"/>
            <a:ext cx="5668500" cy="4351338"/>
          </a:xfrm>
        </p:spPr>
        <p:txBody>
          <a:bodyPr>
            <a:normAutofit fontScale="92500" lnSpcReduction="10000"/>
          </a:bodyPr>
          <a:lstStyle/>
          <a:p>
            <a:r>
              <a:rPr lang="lv-LV" altLang="lv-LV" sz="1400" dirty="0">
                <a:latin typeface="Montserrat" panose="00000500000000000000" pitchFamily="2" charset="-70"/>
                <a:cs typeface="Arial" panose="020B0604020202020204" pitchFamily="34" charset="0"/>
              </a:rPr>
              <a:t>Nodaļā strādā 11 darbinieki.</a:t>
            </a:r>
          </a:p>
          <a:p>
            <a:pPr algn="just"/>
            <a:r>
              <a:rPr lang="lv-LV" altLang="lv-LV" sz="1400" dirty="0">
                <a:latin typeface="Montserrat" panose="00000500000000000000" pitchFamily="2" charset="-70"/>
                <a:cs typeface="Arial" panose="020B0604020202020204" pitchFamily="34" charset="0"/>
              </a:rPr>
              <a:t>Tiek nodrošināta ikdienas uzturēšana, tehnikas remontdarbi un sagatavošana ikgadējai tehniskajai apskatei kopā 35 transporta vienībai:</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10 </a:t>
            </a:r>
            <a:r>
              <a:rPr lang="lv-LV" altLang="lv-LV" sz="1400" dirty="0" err="1">
                <a:latin typeface="Montserrat" panose="00000500000000000000" pitchFamily="2" charset="-70"/>
                <a:cs typeface="Arial" panose="020B0604020202020204" pitchFamily="34" charset="0"/>
              </a:rPr>
              <a:t>traktorvienības</a:t>
            </a:r>
            <a:r>
              <a:rPr lang="lv-LV" altLang="lv-LV" sz="1400" dirty="0">
                <a:latin typeface="Montserrat" panose="00000500000000000000" pitchFamily="2" charset="-70"/>
                <a:cs typeface="Arial" panose="020B0604020202020204" pitchFamily="34" charset="0"/>
              </a:rPr>
              <a:t>;</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3 skolēnu autobusi;</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6 mašīnas ar kravas kastēm;</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10 vieglās automašīnas;</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3 </a:t>
            </a:r>
            <a:r>
              <a:rPr lang="lv-LV" altLang="lv-LV" sz="1400" dirty="0" err="1">
                <a:latin typeface="Montserrat" panose="00000500000000000000" pitchFamily="2" charset="-70"/>
                <a:cs typeface="Arial" panose="020B0604020202020204" pitchFamily="34" charset="0"/>
              </a:rPr>
              <a:t>kvadracikli</a:t>
            </a:r>
            <a:r>
              <a:rPr lang="lv-LV" altLang="lv-LV" sz="1400" dirty="0">
                <a:latin typeface="Montserrat" panose="00000500000000000000" pitchFamily="2" charset="-70"/>
                <a:cs typeface="Arial" panose="020B0604020202020204" pitchFamily="34" charset="0"/>
              </a:rPr>
              <a:t>;</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2 sniega motocikli slēpošanas trases izveidei;</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1 auto pacēlājs.</a:t>
            </a:r>
          </a:p>
          <a:p>
            <a:r>
              <a:rPr lang="lv-LV" sz="1400" dirty="0">
                <a:solidFill>
                  <a:srgbClr val="000000"/>
                </a:solidFill>
                <a:latin typeface="Montserrat" panose="00000500000000000000" pitchFamily="2" charset="-70"/>
              </a:rPr>
              <a:t>Nodrošina regulāru un kvalitatīvu darbu izpildi ar tehniku. </a:t>
            </a:r>
            <a:endParaRPr lang="lv-LV" sz="1400" b="0" i="0" u="none" strike="noStrike" dirty="0">
              <a:solidFill>
                <a:srgbClr val="000000"/>
              </a:solidFill>
              <a:effectLst/>
              <a:latin typeface="Montserrat" panose="00000500000000000000" pitchFamily="2" charset="-70"/>
            </a:endParaRPr>
          </a:p>
          <a:p>
            <a:r>
              <a:rPr lang="lv-LV" sz="1400" b="0" i="0" u="none" strike="noStrike" dirty="0">
                <a:solidFill>
                  <a:srgbClr val="000000"/>
                </a:solidFill>
                <a:effectLst/>
                <a:latin typeface="Montserrat" panose="00000500000000000000" pitchFamily="2" charset="-70"/>
              </a:rPr>
              <a:t>Iegādāts skolēnu autobuss;</a:t>
            </a:r>
          </a:p>
          <a:p>
            <a:r>
              <a:rPr lang="lv-LV" sz="1400" b="0" i="0" u="none" strike="noStrike" dirty="0">
                <a:solidFill>
                  <a:srgbClr val="000000"/>
                </a:solidFill>
                <a:effectLst/>
                <a:latin typeface="Montserrat" panose="00000500000000000000" pitchFamily="2" charset="-70"/>
              </a:rPr>
              <a:t>Komunālā tehnikas iegāde – 2 </a:t>
            </a:r>
            <a:r>
              <a:rPr lang="lv-LV" sz="1400" b="0" i="0" u="none" strike="noStrike" dirty="0" err="1">
                <a:solidFill>
                  <a:srgbClr val="000000"/>
                </a:solidFill>
                <a:effectLst/>
                <a:latin typeface="Montserrat" panose="00000500000000000000" pitchFamily="2" charset="-70"/>
              </a:rPr>
              <a:t>gb</a:t>
            </a:r>
            <a:r>
              <a:rPr lang="lv-LV" sz="1400" b="0" i="0" u="none" strike="noStrike" dirty="0">
                <a:solidFill>
                  <a:srgbClr val="000000"/>
                </a:solidFill>
                <a:effectLst/>
                <a:latin typeface="Montserrat" panose="00000500000000000000" pitchFamily="2" charset="-70"/>
              </a:rPr>
              <a:t>. </a:t>
            </a:r>
            <a:r>
              <a:rPr lang="lv-LV" sz="1400" b="0" i="0" u="none" strike="noStrike" dirty="0" err="1">
                <a:solidFill>
                  <a:srgbClr val="000000"/>
                </a:solidFill>
                <a:effectLst/>
                <a:latin typeface="Montserrat" panose="00000500000000000000" pitchFamily="2" charset="-70"/>
              </a:rPr>
              <a:t>Kubotas</a:t>
            </a:r>
            <a:r>
              <a:rPr lang="lv-LV" sz="1400" b="0" i="0" u="none" strike="noStrike" dirty="0">
                <a:solidFill>
                  <a:srgbClr val="000000"/>
                </a:solidFill>
                <a:effectLst/>
                <a:latin typeface="Montserrat" panose="00000500000000000000" pitchFamily="2" charset="-70"/>
              </a:rPr>
              <a:t>;</a:t>
            </a:r>
          </a:p>
          <a:p>
            <a:r>
              <a:rPr lang="lv-LV" sz="1400" b="0" i="0" u="none" strike="noStrike" dirty="0">
                <a:solidFill>
                  <a:srgbClr val="000000"/>
                </a:solidFill>
                <a:effectLst/>
                <a:latin typeface="Montserrat" panose="00000500000000000000" pitchFamily="2" charset="-70"/>
              </a:rPr>
              <a:t>Iegādāta </a:t>
            </a:r>
            <a:r>
              <a:rPr lang="lv-LV" sz="1400" dirty="0">
                <a:solidFill>
                  <a:srgbClr val="000000"/>
                </a:solidFill>
                <a:latin typeface="Montserrat" panose="00000500000000000000" pitchFamily="2" charset="-70"/>
              </a:rPr>
              <a:t>z</a:t>
            </a:r>
            <a:r>
              <a:rPr lang="lv-LV" sz="1400" b="0" i="0" u="none" strike="noStrike" dirty="0">
                <a:solidFill>
                  <a:srgbClr val="000000"/>
                </a:solidFill>
                <a:effectLst/>
                <a:latin typeface="Montserrat" panose="00000500000000000000" pitchFamily="2" charset="-70"/>
              </a:rPr>
              <a:t>emās grīdas platforma tehnikas transportēšanai.</a:t>
            </a:r>
          </a:p>
          <a:p>
            <a:r>
              <a:rPr lang="lv-LV" sz="1400" dirty="0">
                <a:solidFill>
                  <a:srgbClr val="000000"/>
                </a:solidFill>
                <a:latin typeface="Montserrat" panose="00000500000000000000" pitchFamily="2" charset="-70"/>
              </a:rPr>
              <a:t>Pārņemts kvadricikls TGB BLADE pārvaldībā no pašvaldības policijas.</a:t>
            </a:r>
          </a:p>
          <a:p>
            <a:r>
              <a:rPr lang="lv-LV" sz="1400" b="0" i="0" u="none" strike="noStrike" dirty="0">
                <a:solidFill>
                  <a:srgbClr val="000000"/>
                </a:solidFill>
                <a:effectLst/>
                <a:latin typeface="Montserrat" panose="00000500000000000000" pitchFamily="2" charset="-70"/>
              </a:rPr>
              <a:t>Traktortehnikas piekabes iegāde (7t) </a:t>
            </a:r>
            <a:r>
              <a:rPr lang="lv-LV" sz="1400" b="0" i="0" u="none" strike="noStrike" dirty="0" err="1">
                <a:solidFill>
                  <a:srgbClr val="000000"/>
                </a:solidFill>
                <a:effectLst/>
                <a:latin typeface="Montserrat" panose="00000500000000000000" pitchFamily="2" charset="-70"/>
              </a:rPr>
              <a:t>Ursus</a:t>
            </a:r>
            <a:r>
              <a:rPr lang="lv-LV" sz="1400" b="0" i="0" u="none" strike="noStrike" dirty="0">
                <a:solidFill>
                  <a:srgbClr val="000000"/>
                </a:solidFill>
                <a:effectLst/>
                <a:latin typeface="Montserrat" panose="00000500000000000000" pitchFamily="2" charset="-70"/>
              </a:rPr>
              <a:t> 42</a:t>
            </a:r>
            <a:r>
              <a:rPr lang="lv-LV" sz="1400" dirty="0">
                <a:solidFill>
                  <a:srgbClr val="000000"/>
                </a:solidFill>
                <a:latin typeface="Montserrat" panose="00000500000000000000" pitchFamily="2" charset="-70"/>
              </a:rPr>
              <a:t>.</a:t>
            </a:r>
          </a:p>
          <a:p>
            <a:endParaRPr lang="lv-LV" sz="1400" b="0" i="0" u="none" strike="noStrike" dirty="0">
              <a:solidFill>
                <a:srgbClr val="000000"/>
              </a:solidFill>
              <a:effectLst/>
              <a:latin typeface="Montserrat" panose="00000500000000000000" pitchFamily="2" charset="-70"/>
            </a:endParaRPr>
          </a:p>
          <a:p>
            <a:endParaRPr lang="lv-LV" sz="1400" dirty="0">
              <a:latin typeface="Montserrat" panose="00000500000000000000" pitchFamily="2" charset="-70"/>
            </a:endParaRPr>
          </a:p>
        </p:txBody>
      </p:sp>
      <p:cxnSp>
        <p:nvCxnSpPr>
          <p:cNvPr id="13" name="Straight Connector 12">
            <a:extLst>
              <a:ext uri="{FF2B5EF4-FFF2-40B4-BE49-F238E27FC236}">
                <a16:creationId xmlns:a16="http://schemas.microsoft.com/office/drawing/2014/main" id="{2E5A7B46-0C5E-4220-F304-61995F12D52B}"/>
              </a:ext>
            </a:extLst>
          </p:cNvPr>
          <p:cNvCxnSpPr>
            <a:cxnSpLocks/>
          </p:cNvCxnSpPr>
          <p:nvPr/>
        </p:nvCxnSpPr>
        <p:spPr>
          <a:xfrm>
            <a:off x="738544" y="1537494"/>
            <a:ext cx="0" cy="481885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27FDC65-7842-F75D-75F7-4367DA5AE4B8}"/>
              </a:ext>
            </a:extLst>
          </p:cNvPr>
          <p:cNvSpPr>
            <a:spLocks noGrp="1"/>
          </p:cNvSpPr>
          <p:nvPr>
            <p:ph type="sldNum" sz="quarter" idx="12"/>
          </p:nvPr>
        </p:nvSpPr>
        <p:spPr/>
        <p:txBody>
          <a:bodyPr/>
          <a:lstStyle/>
          <a:p>
            <a:fld id="{F27F4D8E-CD65-4F35-8BD0-06266F968DF1}" type="slidenum">
              <a:rPr lang="lv-LV" smtClean="0"/>
              <a:t>15</a:t>
            </a:fld>
            <a:endParaRPr lang="lv-LV"/>
          </a:p>
        </p:txBody>
      </p:sp>
      <p:pic>
        <p:nvPicPr>
          <p:cNvPr id="5" name="Picture 4">
            <a:extLst>
              <a:ext uri="{FF2B5EF4-FFF2-40B4-BE49-F238E27FC236}">
                <a16:creationId xmlns:a16="http://schemas.microsoft.com/office/drawing/2014/main" id="{0C9D29A5-F07B-1F4B-CE22-F9432BED23F6}"/>
              </a:ext>
            </a:extLst>
          </p:cNvPr>
          <p:cNvPicPr>
            <a:picLocks noChangeAspect="1"/>
          </p:cNvPicPr>
          <p:nvPr/>
        </p:nvPicPr>
        <p:blipFill rotWithShape="1">
          <a:blip r:embed="rId2">
            <a:extLst>
              <a:ext uri="{28A0092B-C50C-407E-A947-70E740481C1C}">
                <a14:useLocalDpi xmlns:a14="http://schemas.microsoft.com/office/drawing/2010/main" val="0"/>
              </a:ext>
            </a:extLst>
          </a:blip>
          <a:srcRect t="14850" b="14141"/>
          <a:stretch/>
        </p:blipFill>
        <p:spPr>
          <a:xfrm>
            <a:off x="6561966" y="1493401"/>
            <a:ext cx="2863437" cy="1524965"/>
          </a:xfrm>
          <a:prstGeom prst="rect">
            <a:avLst/>
          </a:prstGeom>
        </p:spPr>
      </p:pic>
      <p:pic>
        <p:nvPicPr>
          <p:cNvPr id="7" name="Picture 6">
            <a:extLst>
              <a:ext uri="{FF2B5EF4-FFF2-40B4-BE49-F238E27FC236}">
                <a16:creationId xmlns:a16="http://schemas.microsoft.com/office/drawing/2014/main" id="{312AFB6E-FA20-D8B1-D477-96B432066F77}"/>
              </a:ext>
            </a:extLst>
          </p:cNvPr>
          <p:cNvPicPr>
            <a:picLocks noChangeAspect="1"/>
          </p:cNvPicPr>
          <p:nvPr/>
        </p:nvPicPr>
        <p:blipFill rotWithShape="1">
          <a:blip r:embed="rId3">
            <a:extLst>
              <a:ext uri="{28A0092B-C50C-407E-A947-70E740481C1C}">
                <a14:useLocalDpi xmlns:a14="http://schemas.microsoft.com/office/drawing/2010/main" val="0"/>
              </a:ext>
            </a:extLst>
          </a:blip>
          <a:srcRect l="5238" t="16649" b="6804"/>
          <a:stretch/>
        </p:blipFill>
        <p:spPr>
          <a:xfrm>
            <a:off x="8593402" y="3109752"/>
            <a:ext cx="2428375" cy="1961622"/>
          </a:xfrm>
          <a:prstGeom prst="rect">
            <a:avLst/>
          </a:prstGeom>
        </p:spPr>
      </p:pic>
      <p:pic>
        <p:nvPicPr>
          <p:cNvPr id="10" name="Picture 9">
            <a:extLst>
              <a:ext uri="{FF2B5EF4-FFF2-40B4-BE49-F238E27FC236}">
                <a16:creationId xmlns:a16="http://schemas.microsoft.com/office/drawing/2014/main" id="{C8D11E7D-7BB2-E29F-FBEC-AA248ED61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966" y="3098393"/>
            <a:ext cx="1988663" cy="1988663"/>
          </a:xfrm>
          <a:prstGeom prst="rect">
            <a:avLst/>
          </a:prstGeom>
        </p:spPr>
      </p:pic>
      <p:pic>
        <p:nvPicPr>
          <p:cNvPr id="14" name="Picture 13">
            <a:extLst>
              <a:ext uri="{FF2B5EF4-FFF2-40B4-BE49-F238E27FC236}">
                <a16:creationId xmlns:a16="http://schemas.microsoft.com/office/drawing/2014/main" id="{7C2379FF-EEFA-B4DA-EBE5-87516FDFACFC}"/>
              </a:ext>
            </a:extLst>
          </p:cNvPr>
          <p:cNvPicPr>
            <a:picLocks noChangeAspect="1"/>
          </p:cNvPicPr>
          <p:nvPr/>
        </p:nvPicPr>
        <p:blipFill rotWithShape="1">
          <a:blip r:embed="rId5">
            <a:extLst>
              <a:ext uri="{28A0092B-C50C-407E-A947-70E740481C1C}">
                <a14:useLocalDpi xmlns:a14="http://schemas.microsoft.com/office/drawing/2010/main" val="0"/>
              </a:ext>
            </a:extLst>
          </a:blip>
          <a:srcRect t="4309" b="45807"/>
          <a:stretch/>
        </p:blipFill>
        <p:spPr>
          <a:xfrm>
            <a:off x="7238305" y="5152513"/>
            <a:ext cx="3282457" cy="1637375"/>
          </a:xfrm>
          <a:prstGeom prst="rect">
            <a:avLst/>
          </a:prstGeom>
        </p:spPr>
      </p:pic>
      <p:pic>
        <p:nvPicPr>
          <p:cNvPr id="16" name="Picture 15">
            <a:extLst>
              <a:ext uri="{FF2B5EF4-FFF2-40B4-BE49-F238E27FC236}">
                <a16:creationId xmlns:a16="http://schemas.microsoft.com/office/drawing/2014/main" id="{7B08C03F-2A39-EFA9-BBCE-2F86F3C1D84F}"/>
              </a:ext>
            </a:extLst>
          </p:cNvPr>
          <p:cNvPicPr>
            <a:picLocks noChangeAspect="1"/>
          </p:cNvPicPr>
          <p:nvPr/>
        </p:nvPicPr>
        <p:blipFill rotWithShape="1">
          <a:blip r:embed="rId6">
            <a:extLst>
              <a:ext uri="{28A0092B-C50C-407E-A947-70E740481C1C}">
                <a14:useLocalDpi xmlns:a14="http://schemas.microsoft.com/office/drawing/2010/main" val="0"/>
              </a:ext>
            </a:extLst>
          </a:blip>
          <a:srcRect t="24079" b="20402"/>
          <a:stretch/>
        </p:blipFill>
        <p:spPr>
          <a:xfrm>
            <a:off x="9480669" y="1500312"/>
            <a:ext cx="1541108" cy="1521056"/>
          </a:xfrm>
          <a:prstGeom prst="rect">
            <a:avLst/>
          </a:prstGeom>
        </p:spPr>
      </p:pic>
    </p:spTree>
    <p:extLst>
      <p:ext uri="{BB962C8B-B14F-4D97-AF65-F5344CB8AC3E}">
        <p14:creationId xmlns:p14="http://schemas.microsoft.com/office/powerpoint/2010/main" val="199661318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08F6-3C92-343D-F97F-A374B6A274E9}"/>
              </a:ext>
            </a:extLst>
          </p:cNvPr>
          <p:cNvSpPr>
            <a:spLocks noGrp="1"/>
          </p:cNvSpPr>
          <p:nvPr>
            <p:ph type="title"/>
          </p:nvPr>
        </p:nvSpPr>
        <p:spPr/>
        <p:txBody>
          <a:bodyPr/>
          <a:lstStyle/>
          <a:p>
            <a:pPr algn="ctr"/>
            <a:r>
              <a:rPr lang="lv-LV" sz="3600" b="1" cap="all" dirty="0" err="1">
                <a:solidFill>
                  <a:schemeClr val="tx1">
                    <a:lumMod val="65000"/>
                    <a:lumOff val="35000"/>
                  </a:schemeClr>
                </a:solidFill>
                <a:latin typeface="Montserrat" pitchFamily="2" charset="77"/>
              </a:rPr>
              <a:t>Elektrosaimniecība</a:t>
            </a:r>
            <a:endParaRPr lang="lv-LV" sz="3200" dirty="0">
              <a:solidFill>
                <a:srgbClr val="FF0000"/>
              </a:solidFill>
            </a:endParaRPr>
          </a:p>
        </p:txBody>
      </p:sp>
      <p:sp>
        <p:nvSpPr>
          <p:cNvPr id="3" name="Content Placeholder 2">
            <a:extLst>
              <a:ext uri="{FF2B5EF4-FFF2-40B4-BE49-F238E27FC236}">
                <a16:creationId xmlns:a16="http://schemas.microsoft.com/office/drawing/2014/main" id="{C9B23F31-9BD7-8207-4BCE-A5EB95BCBEF1}"/>
              </a:ext>
            </a:extLst>
          </p:cNvPr>
          <p:cNvSpPr>
            <a:spLocks noGrp="1"/>
          </p:cNvSpPr>
          <p:nvPr>
            <p:ph idx="1"/>
          </p:nvPr>
        </p:nvSpPr>
        <p:spPr>
          <a:xfrm>
            <a:off x="838200" y="1825624"/>
            <a:ext cx="5678343" cy="4906101"/>
          </a:xfrm>
        </p:spPr>
        <p:txBody>
          <a:bodyPr>
            <a:noAutofit/>
          </a:bodyPr>
          <a:lstStyle/>
          <a:p>
            <a:pPr algn="just"/>
            <a:r>
              <a:rPr lang="lv-LV" altLang="lv-LV" sz="1200" dirty="0">
                <a:latin typeface="Montserrat" panose="00000500000000000000" pitchFamily="2" charset="-70"/>
                <a:cs typeface="Times New Roman" panose="02020603050405020304" pitchFamily="18" charset="0"/>
              </a:rPr>
              <a:t>Nodaļā strādā 4 darbinieki.</a:t>
            </a:r>
          </a:p>
          <a:p>
            <a:pPr algn="just"/>
            <a:r>
              <a:rPr lang="lv-LV" sz="1200" dirty="0">
                <a:latin typeface="Montserrat" panose="00000500000000000000" pitchFamily="2" charset="-70"/>
                <a:cs typeface="Times New Roman" panose="02020603050405020304" pitchFamily="18" charset="0"/>
              </a:rPr>
              <a:t>Ielas nodrošinātas ar apgaismojumu 148 km garumā;</a:t>
            </a:r>
          </a:p>
          <a:p>
            <a:pPr algn="just"/>
            <a:r>
              <a:rPr lang="lv-LV" sz="1200" dirty="0">
                <a:latin typeface="Montserrat" panose="00000500000000000000" pitchFamily="2" charset="-70"/>
                <a:cs typeface="Times New Roman" panose="02020603050405020304" pitchFamily="18" charset="0"/>
              </a:rPr>
              <a:t>V</a:t>
            </a:r>
            <a:r>
              <a:rPr lang="lv-LV" altLang="lv-LV" sz="1200" dirty="0">
                <a:latin typeface="Montserrat" panose="00000500000000000000" pitchFamily="2" charset="-70"/>
                <a:cs typeface="Times New Roman" panose="02020603050405020304" pitchFamily="18" charset="0"/>
              </a:rPr>
              <a:t>airāk kā </a:t>
            </a:r>
            <a:r>
              <a:rPr lang="lv-LV" sz="1200" dirty="0">
                <a:latin typeface="Montserrat" panose="00000500000000000000" pitchFamily="2" charset="-70"/>
                <a:cs typeface="Times New Roman" panose="02020603050405020304" pitchFamily="18" charset="0"/>
              </a:rPr>
              <a:t>2700</a:t>
            </a:r>
            <a:r>
              <a:rPr lang="lv-LV" altLang="lv-LV" sz="1200" dirty="0">
                <a:latin typeface="Montserrat" panose="00000500000000000000" pitchFamily="2" charset="-70"/>
                <a:cs typeface="Times New Roman" panose="02020603050405020304" pitchFamily="18" charset="0"/>
              </a:rPr>
              <a:t> gaismekļu darbības uzraudzība un visa novada pašvaldības iestāžu energosaimniecības uzturēšana. </a:t>
            </a:r>
          </a:p>
          <a:p>
            <a:pPr algn="just"/>
            <a:r>
              <a:rPr lang="lv-LV" altLang="lv-LV" sz="1200" dirty="0">
                <a:latin typeface="Montserrat" panose="00000500000000000000" pitchFamily="2" charset="-70"/>
                <a:cs typeface="Times New Roman" panose="02020603050405020304" pitchFamily="18" charset="0"/>
              </a:rPr>
              <a:t>Pastāvīgi nodrošināta novada vairāk kā 170 elektroapgādes objektu darbība;</a:t>
            </a:r>
          </a:p>
          <a:p>
            <a:pPr algn="just"/>
            <a:r>
              <a:rPr lang="lv-LV" sz="1200" dirty="0">
                <a:latin typeface="Montserrat" panose="00000500000000000000" pitchFamily="2" charset="-70"/>
                <a:cs typeface="Times New Roman" panose="02020603050405020304" pitchFamily="18" charset="0"/>
              </a:rPr>
              <a:t>Notiek regulāra g</a:t>
            </a:r>
            <a:r>
              <a:rPr lang="lv-LV" sz="1200" dirty="0">
                <a:effectLst/>
                <a:latin typeface="Montserrat" panose="00000500000000000000" pitchFamily="2" charset="-70"/>
                <a:ea typeface="Arial" panose="020B0604020202020204" pitchFamily="34" charset="0"/>
                <a:cs typeface="Times New Roman" panose="02020603050405020304" pitchFamily="18" charset="0"/>
              </a:rPr>
              <a:t>aismekļu un spuldžu maiņa, gaisvadu līniju remonts un stabu maiņa, </a:t>
            </a:r>
            <a:r>
              <a:rPr lang="lv-LV" sz="1200" b="0" i="0" u="none" strike="noStrike" dirty="0">
                <a:effectLst/>
                <a:latin typeface="Montserrat" panose="00000500000000000000" pitchFamily="2" charset="-70"/>
                <a:cs typeface="Times New Roman" panose="02020603050405020304" pitchFamily="18" charset="0"/>
              </a:rPr>
              <a:t>elektrosadaļu nomaiņa;</a:t>
            </a:r>
          </a:p>
          <a:p>
            <a:pPr algn="just"/>
            <a:r>
              <a:rPr lang="lv-LV" sz="1200" b="0" i="0" u="none" strike="noStrike" dirty="0">
                <a:effectLst/>
                <a:latin typeface="Montserrat" panose="00000500000000000000" pitchFamily="2" charset="-70"/>
                <a:cs typeface="Times New Roman" panose="02020603050405020304" pitchFamily="18" charset="0"/>
              </a:rPr>
              <a:t>Esošo balstu nomaiņa DKS </a:t>
            </a:r>
            <a:r>
              <a:rPr lang="lv-LV" sz="1200" b="0" i="0" u="none" strike="noStrike" dirty="0" err="1">
                <a:effectLst/>
                <a:latin typeface="Montserrat" panose="00000500000000000000" pitchFamily="2" charset="-70"/>
                <a:cs typeface="Times New Roman" panose="02020603050405020304" pitchFamily="18" charset="0"/>
              </a:rPr>
              <a:t>Kalngale</a:t>
            </a:r>
            <a:r>
              <a:rPr lang="lv-LV" sz="1200" b="0" i="0" u="none" strike="noStrike" dirty="0">
                <a:effectLst/>
                <a:latin typeface="Montserrat" panose="00000500000000000000" pitchFamily="2" charset="-70"/>
                <a:cs typeface="Times New Roman" panose="02020603050405020304" pitchFamily="18" charset="0"/>
              </a:rPr>
              <a:t> un Kāpas.</a:t>
            </a:r>
          </a:p>
          <a:p>
            <a:pPr algn="just"/>
            <a:r>
              <a:rPr lang="lv-LV" altLang="lv-LV" sz="1200" dirty="0">
                <a:latin typeface="Montserrat" panose="00000500000000000000" pitchFamily="2" charset="-70"/>
                <a:cs typeface="Times New Roman" panose="02020603050405020304" pitchFamily="18" charset="0"/>
              </a:rPr>
              <a:t>Svētku dekoru montāža, esošo dekoru labošana, pārveide un pagasta pasākumu tehniskā apkalpošana;</a:t>
            </a:r>
          </a:p>
          <a:p>
            <a:pPr algn="just"/>
            <a:r>
              <a:rPr lang="lv-LV" sz="1200" dirty="0">
                <a:effectLst/>
                <a:latin typeface="Montserrat" panose="00000500000000000000" pitchFamily="2" charset="-70"/>
                <a:ea typeface="Arial" panose="020B0604020202020204" pitchFamily="34" charset="0"/>
                <a:cs typeface="Times New Roman" panose="02020603050405020304" pitchFamily="18" charset="0"/>
              </a:rPr>
              <a:t>Veikta ielu apgaismojuma līniju tīrīšana no zariem gaisvadu tuvumā;</a:t>
            </a:r>
          </a:p>
          <a:p>
            <a:pPr algn="just"/>
            <a:r>
              <a:rPr lang="lv-LV" sz="1200" dirty="0">
                <a:latin typeface="Montserrat" panose="00000500000000000000" pitchFamily="2" charset="-70"/>
                <a:ea typeface="Arial" panose="020B0604020202020204" pitchFamily="34" charset="0"/>
                <a:cs typeface="Times New Roman" panose="02020603050405020304" pitchFamily="18" charset="0"/>
              </a:rPr>
              <a:t>Izsludināts EKII iepirkums.</a:t>
            </a:r>
          </a:p>
          <a:p>
            <a:pPr algn="just"/>
            <a:r>
              <a:rPr lang="lv-LV" sz="1200" dirty="0">
                <a:effectLst/>
                <a:latin typeface="Montserrat" panose="00000500000000000000" pitchFamily="2" charset="-70"/>
                <a:ea typeface="Arial" panose="020B0604020202020204" pitchFamily="34" charset="0"/>
                <a:cs typeface="Times New Roman" panose="02020603050405020304" pitchFamily="18" charset="0"/>
              </a:rPr>
              <a:t>Izveidota vienota Ādažu novada </a:t>
            </a:r>
            <a:r>
              <a:rPr lang="lv-LV" sz="1200" dirty="0" err="1">
                <a:effectLst/>
                <a:latin typeface="Montserrat" panose="00000500000000000000" pitchFamily="2" charset="-70"/>
                <a:ea typeface="Arial" panose="020B0604020202020204" pitchFamily="34" charset="0"/>
                <a:cs typeface="Times New Roman" panose="02020603050405020304" pitchFamily="18" charset="0"/>
              </a:rPr>
              <a:t>energopārvaldības</a:t>
            </a:r>
            <a:r>
              <a:rPr lang="lv-LV" sz="1200" dirty="0">
                <a:effectLst/>
                <a:latin typeface="Montserrat" panose="00000500000000000000" pitchFamily="2" charset="-70"/>
                <a:ea typeface="Arial" panose="020B0604020202020204" pitchFamily="34" charset="0"/>
                <a:cs typeface="Times New Roman" panose="02020603050405020304" pitchFamily="18" charset="0"/>
              </a:rPr>
              <a:t> sistēma.</a:t>
            </a:r>
          </a:p>
          <a:p>
            <a:pPr algn="just"/>
            <a:r>
              <a:rPr lang="lv-LV" sz="1200" b="0" i="0" u="none" strike="noStrike" dirty="0">
                <a:effectLst/>
                <a:latin typeface="Montserrat" panose="00000500000000000000" pitchFamily="2" charset="-70"/>
                <a:cs typeface="Times New Roman" panose="02020603050405020304" pitchFamily="18" charset="0"/>
              </a:rPr>
              <a:t>Jauna apgaismojuma izbūve uz Carnikavas aizsargdambja. </a:t>
            </a:r>
            <a:endParaRPr lang="lv-LV" sz="1200" b="0" i="0" u="none" strike="noStrike" dirty="0">
              <a:latin typeface="Montserrat" panose="00000500000000000000" pitchFamily="2" charset="-70"/>
              <a:cs typeface="Times New Roman" panose="02020603050405020304" pitchFamily="18" charset="0"/>
            </a:endParaRPr>
          </a:p>
          <a:p>
            <a:pPr algn="just"/>
            <a:r>
              <a:rPr lang="lv-LV" sz="1200" b="0" i="0" u="none" strike="noStrike" dirty="0">
                <a:effectLst/>
                <a:latin typeface="Montserrat" panose="00000500000000000000" pitchFamily="2" charset="-70"/>
                <a:cs typeface="Times New Roman" panose="02020603050405020304" pitchFamily="18" charset="0"/>
              </a:rPr>
              <a:t>Novērošanas kameras montāža Tirgus laukums Carnikava, </a:t>
            </a:r>
            <a:r>
              <a:rPr lang="lv-LV" sz="1200" b="0" i="0" u="none" strike="noStrike" dirty="0" err="1">
                <a:effectLst/>
                <a:latin typeface="Montserrat" panose="00000500000000000000" pitchFamily="2" charset="-70"/>
                <a:cs typeface="Times New Roman" panose="02020603050405020304" pitchFamily="18" charset="0"/>
              </a:rPr>
              <a:t>Atbērtne</a:t>
            </a:r>
            <a:r>
              <a:rPr lang="lv-LV" sz="1200" b="0" i="0" u="none" strike="noStrike" dirty="0">
                <a:effectLst/>
                <a:latin typeface="Montserrat" panose="00000500000000000000" pitchFamily="2" charset="-70"/>
                <a:cs typeface="Times New Roman" panose="02020603050405020304" pitchFamily="18" charset="0"/>
              </a:rPr>
              <a:t> </a:t>
            </a:r>
            <a:r>
              <a:rPr lang="lv-LV" sz="1200" b="0" i="0" u="none" strike="noStrike" dirty="0" err="1">
                <a:effectLst/>
                <a:latin typeface="Montserrat" panose="00000500000000000000" pitchFamily="2" charset="-70"/>
                <a:cs typeface="Times New Roman" panose="02020603050405020304" pitchFamily="18" charset="0"/>
              </a:rPr>
              <a:t>Laveru</a:t>
            </a:r>
            <a:r>
              <a:rPr lang="lv-LV" sz="1200" b="0" i="0" u="none" strike="noStrike" dirty="0">
                <a:effectLst/>
                <a:latin typeface="Montserrat" panose="00000500000000000000" pitchFamily="2" charset="-70"/>
                <a:cs typeface="Times New Roman" panose="02020603050405020304" pitchFamily="18" charset="0"/>
              </a:rPr>
              <a:t> ceļš, Baltezera kapi, Baltezera iela, Attekas iela.</a:t>
            </a:r>
          </a:p>
          <a:p>
            <a:pPr algn="just"/>
            <a:r>
              <a:rPr lang="lv-LV" sz="1200" b="0" i="0" u="none" strike="noStrike" dirty="0">
                <a:effectLst/>
                <a:latin typeface="Montserrat" panose="00000500000000000000" pitchFamily="2" charset="-70"/>
                <a:cs typeface="Times New Roman" panose="02020603050405020304" pitchFamily="18" charset="0"/>
              </a:rPr>
              <a:t>Jūras ielas </a:t>
            </a:r>
            <a:r>
              <a:rPr lang="lv-LV" sz="1200" b="0" i="0" u="none" strike="noStrike" dirty="0" err="1">
                <a:effectLst/>
                <a:latin typeface="Montserrat" panose="00000500000000000000" pitchFamily="2" charset="-70"/>
                <a:cs typeface="Times New Roman" panose="02020603050405020304" pitchFamily="18" charset="0"/>
              </a:rPr>
              <a:t>autosstāvvietā</a:t>
            </a:r>
            <a:r>
              <a:rPr lang="lv-LV" sz="1200" b="0" i="0" u="none" strike="noStrike" dirty="0">
                <a:effectLst/>
                <a:latin typeface="Montserrat" panose="00000500000000000000" pitchFamily="2" charset="-70"/>
                <a:cs typeface="Times New Roman" panose="02020603050405020304" pitchFamily="18" charset="0"/>
              </a:rPr>
              <a:t> uzstādītas divas </a:t>
            </a:r>
            <a:r>
              <a:rPr lang="lv-LV" sz="1200" b="0" i="0" u="none" strike="noStrike" dirty="0" err="1">
                <a:effectLst/>
                <a:latin typeface="Montserrat" panose="00000500000000000000" pitchFamily="2" charset="-70"/>
                <a:cs typeface="Times New Roman" panose="02020603050405020304" pitchFamily="18" charset="0"/>
              </a:rPr>
              <a:t>autoelektrouzlādes</a:t>
            </a:r>
            <a:r>
              <a:rPr lang="lv-LV" sz="1200" b="0" i="0" u="none" strike="noStrike" dirty="0">
                <a:effectLst/>
                <a:latin typeface="Montserrat" panose="00000500000000000000" pitchFamily="2" charset="-70"/>
                <a:cs typeface="Times New Roman" panose="02020603050405020304" pitchFamily="18" charset="0"/>
              </a:rPr>
              <a:t> stacijas.</a:t>
            </a:r>
          </a:p>
        </p:txBody>
      </p:sp>
      <p:cxnSp>
        <p:nvCxnSpPr>
          <p:cNvPr id="4" name="Straight Connector 3">
            <a:extLst>
              <a:ext uri="{FF2B5EF4-FFF2-40B4-BE49-F238E27FC236}">
                <a16:creationId xmlns:a16="http://schemas.microsoft.com/office/drawing/2014/main" id="{5177874A-E55F-84C8-557C-3DC33EF951EC}"/>
              </a:ext>
            </a:extLst>
          </p:cNvPr>
          <p:cNvCxnSpPr>
            <a:cxnSpLocks/>
          </p:cNvCxnSpPr>
          <p:nvPr/>
        </p:nvCxnSpPr>
        <p:spPr>
          <a:xfrm>
            <a:off x="738544" y="1755729"/>
            <a:ext cx="0" cy="496574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E15AF57-32E2-BFF2-E871-1E9ECC4049D9}"/>
              </a:ext>
            </a:extLst>
          </p:cNvPr>
          <p:cNvSpPr>
            <a:spLocks noGrp="1"/>
          </p:cNvSpPr>
          <p:nvPr>
            <p:ph type="sldNum" sz="quarter" idx="12"/>
          </p:nvPr>
        </p:nvSpPr>
        <p:spPr/>
        <p:txBody>
          <a:bodyPr/>
          <a:lstStyle/>
          <a:p>
            <a:fld id="{F27F4D8E-CD65-4F35-8BD0-06266F968DF1}" type="slidenum">
              <a:rPr lang="lv-LV" smtClean="0"/>
              <a:t>16</a:t>
            </a:fld>
            <a:endParaRPr lang="lv-LV"/>
          </a:p>
        </p:txBody>
      </p:sp>
      <p:pic>
        <p:nvPicPr>
          <p:cNvPr id="7" name="Picture 6">
            <a:extLst>
              <a:ext uri="{FF2B5EF4-FFF2-40B4-BE49-F238E27FC236}">
                <a16:creationId xmlns:a16="http://schemas.microsoft.com/office/drawing/2014/main" id="{D5AFD0C9-27CE-E728-381D-AD7BE586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020" y="1598502"/>
            <a:ext cx="2517862" cy="2517862"/>
          </a:xfrm>
          <a:prstGeom prst="rect">
            <a:avLst/>
          </a:prstGeom>
        </p:spPr>
      </p:pic>
      <p:pic>
        <p:nvPicPr>
          <p:cNvPr id="9" name="Picture 8">
            <a:extLst>
              <a:ext uri="{FF2B5EF4-FFF2-40B4-BE49-F238E27FC236}">
                <a16:creationId xmlns:a16="http://schemas.microsoft.com/office/drawing/2014/main" id="{43B3BDA7-62FA-B6F8-3E1A-CBA78363C886}"/>
              </a:ext>
            </a:extLst>
          </p:cNvPr>
          <p:cNvPicPr>
            <a:picLocks noChangeAspect="1"/>
          </p:cNvPicPr>
          <p:nvPr/>
        </p:nvPicPr>
        <p:blipFill rotWithShape="1">
          <a:blip r:embed="rId3">
            <a:extLst>
              <a:ext uri="{28A0092B-C50C-407E-A947-70E740481C1C}">
                <a14:useLocalDpi xmlns:a14="http://schemas.microsoft.com/office/drawing/2010/main" val="0"/>
              </a:ext>
            </a:extLst>
          </a:blip>
          <a:srcRect t="17902" b="15949"/>
          <a:stretch/>
        </p:blipFill>
        <p:spPr>
          <a:xfrm>
            <a:off x="6616198" y="1598502"/>
            <a:ext cx="2854766" cy="2517862"/>
          </a:xfrm>
          <a:prstGeom prst="rect">
            <a:avLst/>
          </a:prstGeom>
        </p:spPr>
      </p:pic>
      <p:pic>
        <p:nvPicPr>
          <p:cNvPr id="11" name="Picture 10">
            <a:extLst>
              <a:ext uri="{FF2B5EF4-FFF2-40B4-BE49-F238E27FC236}">
                <a16:creationId xmlns:a16="http://schemas.microsoft.com/office/drawing/2014/main" id="{3D441DAF-8A90-1951-D72A-37E092D31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8020" y="4213863"/>
            <a:ext cx="2517862" cy="2517862"/>
          </a:xfrm>
          <a:prstGeom prst="rect">
            <a:avLst/>
          </a:prstGeom>
        </p:spPr>
      </p:pic>
    </p:spTree>
    <p:extLst>
      <p:ext uri="{BB962C8B-B14F-4D97-AF65-F5344CB8AC3E}">
        <p14:creationId xmlns:p14="http://schemas.microsoft.com/office/powerpoint/2010/main" val="34440746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D67A-AE30-8BD1-080A-5934CBE53FA0}"/>
              </a:ext>
            </a:extLst>
          </p:cNvPr>
          <p:cNvSpPr>
            <a:spLocks noGrp="1"/>
          </p:cNvSpPr>
          <p:nvPr>
            <p:ph type="title"/>
          </p:nvPr>
        </p:nvSpPr>
        <p:spPr/>
        <p:txBody>
          <a:bodyPr>
            <a:normAutofit/>
          </a:bodyPr>
          <a:lstStyle/>
          <a:p>
            <a:pPr algn="ctr"/>
            <a:r>
              <a:rPr lang="lv-LV" sz="3600" b="1" dirty="0">
                <a:solidFill>
                  <a:schemeClr val="tx1">
                    <a:lumMod val="65000"/>
                    <a:lumOff val="35000"/>
                  </a:schemeClr>
                </a:solidFill>
                <a:latin typeface="Montserrat" panose="00000500000000000000" pitchFamily="2" charset="-70"/>
              </a:rPr>
              <a:t>NEKUSTAMO ĪPAŠUMU APSAIMNIEKOŠANA</a:t>
            </a:r>
            <a:endParaRPr lang="lv-LV" sz="3600" dirty="0"/>
          </a:p>
        </p:txBody>
      </p:sp>
      <p:sp>
        <p:nvSpPr>
          <p:cNvPr id="3" name="Content Placeholder 2">
            <a:extLst>
              <a:ext uri="{FF2B5EF4-FFF2-40B4-BE49-F238E27FC236}">
                <a16:creationId xmlns:a16="http://schemas.microsoft.com/office/drawing/2014/main" id="{03185ABE-7134-EC69-2C32-A5B39A0F9C06}"/>
              </a:ext>
            </a:extLst>
          </p:cNvPr>
          <p:cNvSpPr>
            <a:spLocks noGrp="1"/>
          </p:cNvSpPr>
          <p:nvPr>
            <p:ph idx="1"/>
          </p:nvPr>
        </p:nvSpPr>
        <p:spPr>
          <a:xfrm>
            <a:off x="838199" y="1825624"/>
            <a:ext cx="5207171" cy="4819015"/>
          </a:xfrm>
        </p:spPr>
        <p:txBody>
          <a:bodyPr>
            <a:normAutofit/>
          </a:bodyPr>
          <a:lstStyle/>
          <a:p>
            <a:pPr algn="just"/>
            <a:r>
              <a:rPr lang="lv-LV" sz="1300" dirty="0">
                <a:latin typeface="Montserrat" panose="00000500000000000000" pitchFamily="2" charset="-70"/>
              </a:rPr>
              <a:t>Nodaļā strādā 19 darbinieki.</a:t>
            </a:r>
            <a:endParaRPr lang="lv-LV" sz="1300" dirty="0">
              <a:effectLst/>
              <a:latin typeface="Montserrat" panose="00000500000000000000" pitchFamily="2" charset="-70"/>
              <a:ea typeface="Arial" panose="020B0604020202020204" pitchFamily="34" charset="0"/>
              <a:cs typeface="Arial" panose="020B0604020202020204" pitchFamily="34" charset="0"/>
            </a:endParaRPr>
          </a:p>
          <a:p>
            <a:pPr algn="just"/>
            <a:r>
              <a:rPr lang="lv-LV" sz="1300" dirty="0">
                <a:effectLst/>
                <a:latin typeface="Montserrat" panose="00000500000000000000" pitchFamily="2" charset="-70"/>
                <a:ea typeface="Times New Roman" panose="02020603050405020304" pitchFamily="18" charset="0"/>
              </a:rPr>
              <a:t>Veikti apjomīgi 8(astoņu) Carnikavas pagasta pludmaļu, </a:t>
            </a:r>
            <a:r>
              <a:rPr lang="lv-LV" sz="1300" dirty="0" err="1">
                <a:effectLst/>
                <a:latin typeface="Montserrat" panose="00000500000000000000" pitchFamily="2" charset="-70"/>
                <a:ea typeface="Times New Roman" panose="02020603050405020304" pitchFamily="18" charset="0"/>
              </a:rPr>
              <a:t>Vējupes</a:t>
            </a:r>
            <a:r>
              <a:rPr lang="lv-LV" sz="1300" dirty="0">
                <a:effectLst/>
                <a:latin typeface="Montserrat" panose="00000500000000000000" pitchFamily="2" charset="-70"/>
                <a:ea typeface="Times New Roman" panose="02020603050405020304" pitchFamily="18" charset="0"/>
              </a:rPr>
              <a:t> un Baltezera koka infrastruktūras objektu būvniecības un atjaunošanas darbi. Pludmalēs uzbūvēti 200m jauni pludmales celiņi un veikti visu pārējo pludmaļu celiņu atjaunošanas darbi,</a:t>
            </a:r>
            <a:endParaRPr lang="lv-LV" sz="1300" dirty="0">
              <a:latin typeface="Montserrat" panose="00000500000000000000" pitchFamily="2" charset="-70"/>
              <a:cs typeface="Arial" panose="020B0604020202020204" pitchFamily="34" charset="0"/>
            </a:endParaRPr>
          </a:p>
          <a:p>
            <a:pPr algn="just"/>
            <a:r>
              <a:rPr lang="lv-LV" sz="1300" dirty="0">
                <a:latin typeface="Montserrat" panose="00000500000000000000" pitchFamily="2" charset="-70"/>
                <a:cs typeface="Arial" panose="020B0604020202020204" pitchFamily="34" charset="0"/>
              </a:rPr>
              <a:t>Pastāvīgi tiek apsekoti bērnu rotaļu </a:t>
            </a:r>
            <a:r>
              <a:rPr lang="lv-LV" sz="1300" dirty="0">
                <a:effectLst/>
                <a:latin typeface="Montserrat" panose="00000500000000000000" pitchFamily="2" charset="-70"/>
                <a:ea typeface="Arial" panose="020B0604020202020204" pitchFamily="34" charset="0"/>
                <a:cs typeface="Arial" panose="020B0604020202020204" pitchFamily="34" charset="0"/>
              </a:rPr>
              <a:t>un veikti nepieciešamie remontdarbi.;</a:t>
            </a:r>
          </a:p>
          <a:p>
            <a:pPr algn="just"/>
            <a:r>
              <a:rPr lang="lv-LV" sz="1300" dirty="0">
                <a:effectLst/>
                <a:latin typeface="Montserrat" panose="00000500000000000000" pitchFamily="2" charset="-70"/>
                <a:ea typeface="Arial" panose="020B0604020202020204" pitchFamily="34" charset="0"/>
                <a:cs typeface="Arial" panose="020B0604020202020204" pitchFamily="34" charset="0"/>
              </a:rPr>
              <a:t>Veikti </a:t>
            </a:r>
            <a:r>
              <a:rPr lang="lv-LV" sz="1300" dirty="0" err="1">
                <a:effectLst/>
                <a:latin typeface="Montserrat" panose="00000500000000000000" pitchFamily="2" charset="-70"/>
                <a:ea typeface="Arial" panose="020B0604020202020204" pitchFamily="34" charset="0"/>
                <a:cs typeface="Arial" panose="020B0604020202020204" pitchFamily="34" charset="0"/>
              </a:rPr>
              <a:t>Kalngales</a:t>
            </a:r>
            <a:r>
              <a:rPr lang="lv-LV" sz="1300" dirty="0">
                <a:effectLst/>
                <a:latin typeface="Montserrat" panose="00000500000000000000" pitchFamily="2" charset="-70"/>
                <a:ea typeface="Arial" panose="020B0604020202020204" pitchFamily="34" charset="0"/>
                <a:cs typeface="Arial" panose="020B0604020202020204" pitchFamily="34" charset="0"/>
              </a:rPr>
              <a:t> </a:t>
            </a:r>
            <a:r>
              <a:rPr lang="lv-LV" sz="1300" dirty="0">
                <a:latin typeface="Montserrat" panose="00000500000000000000" pitchFamily="2" charset="-70"/>
                <a:ea typeface="Arial" panose="020B0604020202020204" pitchFamily="34" charset="0"/>
                <a:cs typeface="Arial" panose="020B0604020202020204" pitchFamily="34" charset="0"/>
              </a:rPr>
              <a:t>un </a:t>
            </a:r>
            <a:r>
              <a:rPr lang="lv-LV" sz="1300" dirty="0">
                <a:effectLst/>
                <a:latin typeface="Montserrat" panose="00000500000000000000" pitchFamily="2" charset="-70"/>
                <a:ea typeface="Arial" panose="020B0604020202020204" pitchFamily="34" charset="0"/>
                <a:cs typeface="Arial" panose="020B0604020202020204" pitchFamily="34" charset="0"/>
              </a:rPr>
              <a:t>Stacijas ielas auto stāvlaukuma nožogojuma remonti;</a:t>
            </a:r>
          </a:p>
          <a:p>
            <a:pPr algn="just"/>
            <a:r>
              <a:rPr lang="lv-LV" sz="1300" b="0" i="0" u="none" strike="noStrike" dirty="0">
                <a:solidFill>
                  <a:srgbClr val="000000"/>
                </a:solidFill>
                <a:effectLst/>
                <a:latin typeface="Montserrat" panose="00000500000000000000" pitchFamily="2" charset="-70"/>
              </a:rPr>
              <a:t>Salabotas kāpnes uz dambi Garā ielā, no Straumes ielas un uz </a:t>
            </a:r>
            <a:r>
              <a:rPr lang="lv-LV" sz="1300" b="0" i="0" u="none" strike="noStrike" dirty="0" err="1">
                <a:solidFill>
                  <a:srgbClr val="000000"/>
                </a:solidFill>
                <a:effectLst/>
                <a:latin typeface="Montserrat" panose="00000500000000000000" pitchFamily="2" charset="-70"/>
              </a:rPr>
              <a:t>Siguļu</a:t>
            </a:r>
            <a:r>
              <a:rPr lang="lv-LV" sz="1300" b="0" i="0" u="none" strike="noStrike" dirty="0">
                <a:solidFill>
                  <a:srgbClr val="000000"/>
                </a:solidFill>
                <a:effectLst/>
                <a:latin typeface="Montserrat" panose="00000500000000000000" pitchFamily="2" charset="-70"/>
              </a:rPr>
              <a:t> dambi</a:t>
            </a:r>
            <a:r>
              <a:rPr lang="lv-LV" sz="1300" b="0" i="0" u="none" strike="noStrike" dirty="0">
                <a:solidFill>
                  <a:srgbClr val="000000"/>
                </a:solidFill>
                <a:latin typeface="Montserrat" panose="00000500000000000000" pitchFamily="2" charset="-70"/>
                <a:cs typeface="Arial" panose="020B0604020202020204" pitchFamily="34" charset="0"/>
              </a:rPr>
              <a:t>. Izgatavotas jaunas kāpnes </a:t>
            </a:r>
            <a:r>
              <a:rPr lang="lv-LV" sz="1300" b="0" i="0" u="none" strike="noStrike" dirty="0" err="1">
                <a:solidFill>
                  <a:srgbClr val="000000"/>
                </a:solidFill>
                <a:latin typeface="Montserrat" panose="00000500000000000000" pitchFamily="2" charset="-70"/>
                <a:cs typeface="Arial" panose="020B0604020202020204" pitchFamily="34" charset="0"/>
              </a:rPr>
              <a:t>Kalngales</a:t>
            </a:r>
            <a:r>
              <a:rPr lang="lv-LV" sz="1300" b="0" i="0" u="none" strike="noStrike" dirty="0">
                <a:solidFill>
                  <a:srgbClr val="000000"/>
                </a:solidFill>
                <a:latin typeface="Montserrat" panose="00000500000000000000" pitchFamily="2" charset="-70"/>
                <a:cs typeface="Arial" panose="020B0604020202020204" pitchFamily="34" charset="0"/>
              </a:rPr>
              <a:t> NAI.</a:t>
            </a:r>
            <a:endParaRPr lang="lv-LV" sz="1300" dirty="0">
              <a:effectLst/>
              <a:latin typeface="Montserrat" panose="00000500000000000000" pitchFamily="2" charset="-70"/>
              <a:ea typeface="Arial" panose="020B0604020202020204" pitchFamily="34" charset="0"/>
              <a:cs typeface="Arial" panose="020B0604020202020204" pitchFamily="34" charset="0"/>
            </a:endParaRPr>
          </a:p>
          <a:p>
            <a:pPr algn="just"/>
            <a:r>
              <a:rPr lang="lv-LV" sz="1300" b="0" i="0" u="none" strike="noStrike" dirty="0">
                <a:solidFill>
                  <a:srgbClr val="000000"/>
                </a:solidFill>
                <a:effectLst/>
                <a:latin typeface="Montserrat" panose="00000500000000000000" pitchFamily="2" charset="-70"/>
              </a:rPr>
              <a:t>Veikts pārģērbšanās kabīņu remonts Lilastē un Gaujā;</a:t>
            </a:r>
            <a:endParaRPr lang="lv-LV" sz="1300" dirty="0">
              <a:latin typeface="Montserrat" panose="00000500000000000000" pitchFamily="2" charset="-70"/>
              <a:cs typeface="Arial" panose="020B0604020202020204" pitchFamily="34" charset="0"/>
            </a:endParaRPr>
          </a:p>
          <a:p>
            <a:pPr algn="just"/>
            <a:r>
              <a:rPr lang="lv-LV" sz="1300" b="0" i="0" u="none" strike="noStrike" dirty="0">
                <a:solidFill>
                  <a:srgbClr val="000000"/>
                </a:solidFill>
                <a:effectLst/>
                <a:latin typeface="Montserrat" panose="00000500000000000000" pitchFamily="2" charset="-70"/>
              </a:rPr>
              <a:t>Veikts tilta remonts Klajuma ielā, </a:t>
            </a:r>
            <a:r>
              <a:rPr lang="lv-LV" sz="1300" b="0" i="0" u="none" strike="noStrike" dirty="0" err="1">
                <a:solidFill>
                  <a:srgbClr val="000000"/>
                </a:solidFill>
                <a:effectLst/>
                <a:latin typeface="Montserrat" panose="00000500000000000000" pitchFamily="2" charset="-70"/>
              </a:rPr>
              <a:t>Garciemā</a:t>
            </a:r>
            <a:r>
              <a:rPr lang="lv-LV" sz="1300" b="0" i="0" u="none" strike="noStrike" dirty="0">
                <a:solidFill>
                  <a:srgbClr val="000000"/>
                </a:solidFill>
                <a:effectLst/>
                <a:latin typeface="Montserrat" panose="00000500000000000000" pitchFamily="2" charset="-70"/>
              </a:rPr>
              <a:t> un Cīruļu ielā, </a:t>
            </a:r>
            <a:r>
              <a:rPr lang="lv-LV" sz="1300" b="0" i="0" u="none" strike="noStrike" dirty="0" err="1">
                <a:solidFill>
                  <a:srgbClr val="000000"/>
                </a:solidFill>
                <a:effectLst/>
                <a:latin typeface="Montserrat" panose="00000500000000000000" pitchFamily="2" charset="-70"/>
              </a:rPr>
              <a:t>Kalngalē</a:t>
            </a:r>
            <a:r>
              <a:rPr lang="lv-LV" sz="1300" b="0" i="0" u="none" strike="noStrike" dirty="0">
                <a:solidFill>
                  <a:srgbClr val="000000"/>
                </a:solidFill>
                <a:effectLst/>
                <a:latin typeface="Montserrat" panose="00000500000000000000" pitchFamily="2" charset="-70"/>
              </a:rPr>
              <a:t>;</a:t>
            </a:r>
          </a:p>
          <a:p>
            <a:pPr algn="just"/>
            <a:r>
              <a:rPr lang="lv-LV" sz="1300" dirty="0">
                <a:solidFill>
                  <a:srgbClr val="000000"/>
                </a:solidFill>
                <a:latin typeface="Montserrat" panose="00000500000000000000" pitchFamily="2" charset="-70"/>
              </a:rPr>
              <a:t>Uzbūvēta aizvara konstrukcija uz </a:t>
            </a:r>
            <a:r>
              <a:rPr lang="lv-LV" sz="1300" dirty="0" err="1">
                <a:solidFill>
                  <a:srgbClr val="000000"/>
                </a:solidFill>
                <a:latin typeface="Montserrat" panose="00000500000000000000" pitchFamily="2" charset="-70"/>
              </a:rPr>
              <a:t>Vecštāles</a:t>
            </a:r>
            <a:r>
              <a:rPr lang="lv-LV" sz="1300" dirty="0">
                <a:solidFill>
                  <a:srgbClr val="000000"/>
                </a:solidFill>
                <a:latin typeface="Montserrat" panose="00000500000000000000" pitchFamily="2" charset="-70"/>
              </a:rPr>
              <a:t> ceļa</a:t>
            </a:r>
            <a:endParaRPr lang="lv-LV" sz="1300" b="0" i="0" u="none" strike="noStrike" dirty="0">
              <a:solidFill>
                <a:srgbClr val="000000"/>
              </a:solidFill>
              <a:effectLst/>
              <a:latin typeface="Montserrat" panose="00000500000000000000" pitchFamily="2" charset="-70"/>
            </a:endParaRPr>
          </a:p>
          <a:p>
            <a:pPr algn="just"/>
            <a:endParaRPr lang="lv-LV" sz="1300" b="0" i="0" u="none" strike="noStrike" dirty="0">
              <a:solidFill>
                <a:srgbClr val="000000"/>
              </a:solidFill>
              <a:effectLst/>
              <a:latin typeface="Montserrat" panose="00000500000000000000" pitchFamily="2" charset="-70"/>
            </a:endParaRPr>
          </a:p>
          <a:p>
            <a:pPr algn="just"/>
            <a:endParaRPr lang="lv-LV" sz="1300" b="0" i="0" u="none" strike="noStrike" dirty="0">
              <a:solidFill>
                <a:srgbClr val="000000"/>
              </a:solidFill>
              <a:effectLst/>
              <a:latin typeface="Montserrat" panose="00000500000000000000" pitchFamily="2" charset="-70"/>
            </a:endParaRPr>
          </a:p>
          <a:p>
            <a:pPr algn="just"/>
            <a:endParaRPr lang="lv-LV" sz="1300" b="0" i="0" u="none" strike="noStrike" dirty="0">
              <a:solidFill>
                <a:srgbClr val="000000"/>
              </a:solidFill>
              <a:effectLst/>
              <a:latin typeface="Montserrat" panose="00000500000000000000" pitchFamily="2" charset="-70"/>
            </a:endParaRPr>
          </a:p>
        </p:txBody>
      </p:sp>
      <p:cxnSp>
        <p:nvCxnSpPr>
          <p:cNvPr id="4" name="Straight Connector 3">
            <a:extLst>
              <a:ext uri="{FF2B5EF4-FFF2-40B4-BE49-F238E27FC236}">
                <a16:creationId xmlns:a16="http://schemas.microsoft.com/office/drawing/2014/main" id="{9ABD2D3D-098A-9200-4D46-2F4887984B39}"/>
              </a:ext>
            </a:extLst>
          </p:cNvPr>
          <p:cNvCxnSpPr>
            <a:cxnSpLocks/>
          </p:cNvCxnSpPr>
          <p:nvPr/>
        </p:nvCxnSpPr>
        <p:spPr>
          <a:xfrm>
            <a:off x="738544" y="1755729"/>
            <a:ext cx="0" cy="488891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4A8496F-E25A-DC31-B05B-E5B1059E9519}"/>
              </a:ext>
            </a:extLst>
          </p:cNvPr>
          <p:cNvSpPr>
            <a:spLocks noGrp="1"/>
          </p:cNvSpPr>
          <p:nvPr>
            <p:ph type="sldNum" sz="quarter" idx="12"/>
          </p:nvPr>
        </p:nvSpPr>
        <p:spPr>
          <a:xfrm>
            <a:off x="8939431" y="6310312"/>
            <a:ext cx="2743200" cy="365125"/>
          </a:xfrm>
        </p:spPr>
        <p:txBody>
          <a:bodyPr/>
          <a:lstStyle/>
          <a:p>
            <a:fld id="{F27F4D8E-CD65-4F35-8BD0-06266F968DF1}" type="slidenum">
              <a:rPr lang="lv-LV" smtClean="0"/>
              <a:t>17</a:t>
            </a:fld>
            <a:endParaRPr lang="lv-LV" dirty="0"/>
          </a:p>
        </p:txBody>
      </p:sp>
      <p:pic>
        <p:nvPicPr>
          <p:cNvPr id="42" name="Picture 41">
            <a:extLst>
              <a:ext uri="{FF2B5EF4-FFF2-40B4-BE49-F238E27FC236}">
                <a16:creationId xmlns:a16="http://schemas.microsoft.com/office/drawing/2014/main" id="{C5E26A03-4C00-3746-07BB-ADF8737956C4}"/>
              </a:ext>
            </a:extLst>
          </p:cNvPr>
          <p:cNvPicPr>
            <a:picLocks noChangeAspect="1"/>
          </p:cNvPicPr>
          <p:nvPr/>
        </p:nvPicPr>
        <p:blipFill rotWithShape="1">
          <a:blip r:embed="rId2">
            <a:extLst>
              <a:ext uri="{28A0092B-C50C-407E-A947-70E740481C1C}">
                <a14:useLocalDpi xmlns:a14="http://schemas.microsoft.com/office/drawing/2010/main" val="0"/>
              </a:ext>
            </a:extLst>
          </a:blip>
          <a:srcRect l="1462" t="334" b="16614"/>
          <a:stretch/>
        </p:blipFill>
        <p:spPr>
          <a:xfrm>
            <a:off x="9041133" y="1799675"/>
            <a:ext cx="3040502" cy="4555966"/>
          </a:xfrm>
          <a:prstGeom prst="rect">
            <a:avLst/>
          </a:prstGeom>
        </p:spPr>
      </p:pic>
      <p:pic>
        <p:nvPicPr>
          <p:cNvPr id="9" name="Picture 8">
            <a:extLst>
              <a:ext uri="{FF2B5EF4-FFF2-40B4-BE49-F238E27FC236}">
                <a16:creationId xmlns:a16="http://schemas.microsoft.com/office/drawing/2014/main" id="{C38F58F7-46FA-D511-107D-D075E6C2EACF}"/>
              </a:ext>
            </a:extLst>
          </p:cNvPr>
          <p:cNvPicPr>
            <a:picLocks noChangeAspect="1"/>
          </p:cNvPicPr>
          <p:nvPr/>
        </p:nvPicPr>
        <p:blipFill rotWithShape="1">
          <a:blip r:embed="rId3">
            <a:extLst>
              <a:ext uri="{28A0092B-C50C-407E-A947-70E740481C1C}">
                <a14:useLocalDpi xmlns:a14="http://schemas.microsoft.com/office/drawing/2010/main" val="0"/>
              </a:ext>
            </a:extLst>
          </a:blip>
          <a:srcRect l="11049" r="4906"/>
          <a:stretch/>
        </p:blipFill>
        <p:spPr>
          <a:xfrm>
            <a:off x="6045381" y="1799675"/>
            <a:ext cx="2894041" cy="4591298"/>
          </a:xfrm>
          <a:prstGeom prst="rect">
            <a:avLst/>
          </a:prstGeom>
        </p:spPr>
      </p:pic>
    </p:spTree>
    <p:extLst>
      <p:ext uri="{BB962C8B-B14F-4D97-AF65-F5344CB8AC3E}">
        <p14:creationId xmlns:p14="http://schemas.microsoft.com/office/powerpoint/2010/main" val="340067514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BE79-C162-2E6A-1B95-42A0B917476B}"/>
              </a:ext>
            </a:extLst>
          </p:cNvPr>
          <p:cNvSpPr>
            <a:spLocks noGrp="1"/>
          </p:cNvSpPr>
          <p:nvPr>
            <p:ph type="title"/>
          </p:nvPr>
        </p:nvSpPr>
        <p:spPr>
          <a:xfrm>
            <a:off x="-1738697" y="430166"/>
            <a:ext cx="15840773" cy="1325563"/>
          </a:xfrm>
        </p:spPr>
        <p:txBody>
          <a:bodyPr>
            <a:normAutofit/>
          </a:bodyPr>
          <a:lstStyle/>
          <a:p>
            <a:pPr algn="ctr"/>
            <a:r>
              <a:rPr lang="lv-LV" sz="3600" b="1" dirty="0">
                <a:solidFill>
                  <a:schemeClr val="tx1">
                    <a:lumMod val="65000"/>
                    <a:lumOff val="35000"/>
                  </a:schemeClr>
                </a:solidFill>
                <a:latin typeface="Montserrat" panose="00000500000000000000" pitchFamily="2" charset="-70"/>
              </a:rPr>
              <a:t>NEKUSTAMO ĪPAŠUMU APSAIMNIEKOŠANA</a:t>
            </a:r>
            <a:endParaRPr lang="lv-LV" sz="3600" dirty="0"/>
          </a:p>
        </p:txBody>
      </p:sp>
      <p:sp>
        <p:nvSpPr>
          <p:cNvPr id="3" name="Content Placeholder 2">
            <a:extLst>
              <a:ext uri="{FF2B5EF4-FFF2-40B4-BE49-F238E27FC236}">
                <a16:creationId xmlns:a16="http://schemas.microsoft.com/office/drawing/2014/main" id="{8D60B656-D39A-A6F9-6E69-B5209BCF3527}"/>
              </a:ext>
            </a:extLst>
          </p:cNvPr>
          <p:cNvSpPr>
            <a:spLocks noGrp="1"/>
          </p:cNvSpPr>
          <p:nvPr>
            <p:ph idx="1"/>
          </p:nvPr>
        </p:nvSpPr>
        <p:spPr>
          <a:xfrm>
            <a:off x="838200" y="1825625"/>
            <a:ext cx="5257797" cy="4895850"/>
          </a:xfrm>
        </p:spPr>
        <p:txBody>
          <a:bodyPr>
            <a:normAutofit/>
          </a:bodyPr>
          <a:lstStyle/>
          <a:p>
            <a:pPr algn="just"/>
            <a:r>
              <a:rPr lang="lv-LV" sz="1300" dirty="0">
                <a:solidFill>
                  <a:srgbClr val="000000"/>
                </a:solidFill>
                <a:latin typeface="Montserrat" panose="00000500000000000000" pitchFamily="2" charset="-70"/>
              </a:rPr>
              <a:t>Izgatavoti un uzstādīti 3 s</a:t>
            </a:r>
            <a:r>
              <a:rPr lang="lv-LV" sz="1300" b="0" i="0" u="none" strike="noStrike" dirty="0">
                <a:solidFill>
                  <a:srgbClr val="000000"/>
                </a:solidFill>
                <a:effectLst/>
                <a:latin typeface="Montserrat" panose="00000500000000000000" pitchFamily="2" charset="-70"/>
              </a:rPr>
              <a:t>oli ar galdiem ar nojumi Atpūtas ielā pie Gaujas;</a:t>
            </a:r>
          </a:p>
          <a:p>
            <a:pPr algn="just"/>
            <a:r>
              <a:rPr lang="lv-LV" sz="1300" b="0" i="0" u="none" strike="noStrike" dirty="0">
                <a:solidFill>
                  <a:srgbClr val="000000"/>
                </a:solidFill>
                <a:effectLst/>
                <a:latin typeface="Montserrat" panose="00000500000000000000" pitchFamily="2" charset="-70"/>
              </a:rPr>
              <a:t>Gājēju plūsmas novirzīšanai, Cīruļu ielā, </a:t>
            </a:r>
            <a:r>
              <a:rPr lang="lv-LV" sz="1300" b="0" i="0" u="none" strike="noStrike" dirty="0" err="1">
                <a:solidFill>
                  <a:srgbClr val="000000"/>
                </a:solidFill>
                <a:effectLst/>
                <a:latin typeface="Montserrat" panose="00000500000000000000" pitchFamily="2" charset="-70"/>
              </a:rPr>
              <a:t>Kalngale</a:t>
            </a:r>
            <a:r>
              <a:rPr lang="lv-LV" sz="1300" b="0" i="0" u="none" strike="noStrike" dirty="0">
                <a:solidFill>
                  <a:srgbClr val="000000"/>
                </a:solidFill>
                <a:effectLst/>
                <a:latin typeface="Montserrat" panose="00000500000000000000" pitchFamily="2" charset="-70"/>
              </a:rPr>
              <a:t> izbūvēts žogs un uzstādīti vārti;</a:t>
            </a:r>
          </a:p>
          <a:p>
            <a:pPr algn="just"/>
            <a:r>
              <a:rPr lang="lv-LV" sz="1300" b="0" i="0" u="none" strike="noStrike" dirty="0">
                <a:solidFill>
                  <a:srgbClr val="000000"/>
                </a:solidFill>
                <a:effectLst/>
                <a:latin typeface="Montserrat" panose="00000500000000000000" pitchFamily="2" charset="-70"/>
              </a:rPr>
              <a:t>Uzstādīti paceļamie vārti angārā ‘’Ūdens blusas’’, Carnikavā;</a:t>
            </a:r>
          </a:p>
          <a:p>
            <a:pPr algn="just"/>
            <a:r>
              <a:rPr lang="lv-LV" sz="1300" b="0" i="0" u="none" strike="noStrike" dirty="0">
                <a:solidFill>
                  <a:srgbClr val="000000"/>
                </a:solidFill>
                <a:effectLst/>
                <a:latin typeface="Montserrat" panose="00000500000000000000" pitchFamily="2" charset="-70"/>
              </a:rPr>
              <a:t>Veikts Novadpētniecības centra ēkas un āra aprīkojuma remonts un uzraudzīšana;</a:t>
            </a:r>
          </a:p>
          <a:p>
            <a:pPr algn="just"/>
            <a:r>
              <a:rPr lang="lv-LV" sz="1300" b="0" i="0" u="none" strike="noStrike" dirty="0">
                <a:solidFill>
                  <a:srgbClr val="000000"/>
                </a:solidFill>
                <a:effectLst/>
                <a:latin typeface="Montserrat" panose="00000500000000000000" pitchFamily="2" charset="-70"/>
              </a:rPr>
              <a:t>Carnikavas parka tualetes ēkas</a:t>
            </a:r>
            <a:r>
              <a:rPr lang="lv-LV" sz="1300" dirty="0">
                <a:solidFill>
                  <a:srgbClr val="000000"/>
                </a:solidFill>
                <a:latin typeface="Montserrat" panose="00000500000000000000" pitchFamily="2" charset="-70"/>
              </a:rPr>
              <a:t> sienu krāsošana un  tehniskais nodrošinājums</a:t>
            </a:r>
            <a:endParaRPr lang="lv-LV" sz="1300" b="0" i="0" u="none" strike="noStrike" dirty="0">
              <a:solidFill>
                <a:srgbClr val="000000"/>
              </a:solidFill>
              <a:effectLst/>
              <a:latin typeface="Montserrat" panose="00000500000000000000" pitchFamily="2" charset="-70"/>
            </a:endParaRPr>
          </a:p>
          <a:p>
            <a:pPr algn="just"/>
            <a:r>
              <a:rPr lang="lv-LV" sz="1300" dirty="0">
                <a:solidFill>
                  <a:srgbClr val="000000"/>
                </a:solidFill>
                <a:latin typeface="Montserrat" panose="00000500000000000000" pitchFamily="2" charset="-70"/>
              </a:rPr>
              <a:t>Uzstādītas divas jaunas</a:t>
            </a:r>
            <a:r>
              <a:rPr lang="lv-LV" sz="1300" b="0" i="0" u="none" strike="noStrike" dirty="0">
                <a:solidFill>
                  <a:srgbClr val="000000"/>
                </a:solidFill>
                <a:effectLst/>
                <a:latin typeface="Montserrat" panose="00000500000000000000" pitchFamily="2" charset="-70"/>
              </a:rPr>
              <a:t> ieejas durvju Stacijas 7, Carnikavā</a:t>
            </a:r>
          </a:p>
          <a:p>
            <a:pPr algn="just"/>
            <a:r>
              <a:rPr lang="lv-LV" sz="1300" dirty="0">
                <a:solidFill>
                  <a:srgbClr val="000000"/>
                </a:solidFill>
                <a:latin typeface="Montserrat" panose="00000500000000000000" pitchFamily="2" charset="-70"/>
              </a:rPr>
              <a:t>Izvērtēta un risināta </a:t>
            </a:r>
            <a:r>
              <a:rPr lang="lv-LV" sz="1300" b="0" i="0" u="none" strike="noStrike" dirty="0">
                <a:solidFill>
                  <a:srgbClr val="000000"/>
                </a:solidFill>
                <a:effectLst/>
                <a:latin typeface="Montserrat" panose="00000500000000000000" pitchFamily="2" charset="-70"/>
              </a:rPr>
              <a:t>Gaujas iela 16, Ādaži UGD bloka pārvietošana;</a:t>
            </a:r>
          </a:p>
          <a:p>
            <a:pPr algn="just"/>
            <a:r>
              <a:rPr lang="lv-LV" sz="1300" dirty="0">
                <a:effectLst/>
                <a:latin typeface="Montserrat" panose="00000500000000000000" pitchFamily="2" charset="-70"/>
                <a:ea typeface="Times New Roman" panose="02020603050405020304" pitchFamily="18" charset="0"/>
              </a:rPr>
              <a:t>Uzstādītas 2 jaunas pontonu piestātnes Atpūtas ielā un </a:t>
            </a:r>
            <a:r>
              <a:rPr lang="lv-LV" sz="1300" dirty="0" err="1">
                <a:effectLst/>
                <a:latin typeface="Montserrat" panose="00000500000000000000" pitchFamily="2" charset="-70"/>
                <a:ea typeface="Times New Roman" panose="02020603050405020304" pitchFamily="18" charset="0"/>
              </a:rPr>
              <a:t>Vecgaujā</a:t>
            </a:r>
            <a:r>
              <a:rPr lang="lv-LV" sz="1300" dirty="0">
                <a:effectLst/>
                <a:latin typeface="Montserrat" panose="00000500000000000000" pitchFamily="2" charset="-70"/>
                <a:ea typeface="Times New Roman" panose="02020603050405020304" pitchFamily="18" charset="0"/>
              </a:rPr>
              <a:t>. Pārbūvēta piestātne Baltezera kanālā;</a:t>
            </a:r>
          </a:p>
          <a:p>
            <a:pPr algn="just"/>
            <a:r>
              <a:rPr lang="lv-LV" sz="1300" dirty="0">
                <a:effectLst/>
                <a:latin typeface="Montserrat" panose="00000500000000000000" pitchFamily="2" charset="-70"/>
                <a:ea typeface="Times New Roman" panose="02020603050405020304" pitchFamily="18" charset="0"/>
              </a:rPr>
              <a:t>Izgatavoti un uzstādīti 36 soli novada atpūtas vietās un takās uz jūru;</a:t>
            </a:r>
          </a:p>
          <a:p>
            <a:pPr algn="just"/>
            <a:r>
              <a:rPr lang="lv-LV" sz="1300" dirty="0">
                <a:effectLst/>
                <a:latin typeface="Montserrat" panose="00000500000000000000" pitchFamily="2" charset="-70"/>
                <a:ea typeface="Times New Roman" panose="02020603050405020304" pitchFamily="18" charset="0"/>
              </a:rPr>
              <a:t>Izremontēti un labiekārtoti 4 sociālie dzīvokļi.</a:t>
            </a:r>
          </a:p>
          <a:p>
            <a:pPr algn="just"/>
            <a:endParaRPr lang="lv-LV" sz="1300" dirty="0">
              <a:solidFill>
                <a:srgbClr val="000000"/>
              </a:solidFill>
              <a:latin typeface="Montserrat" panose="00000500000000000000" pitchFamily="2" charset="-70"/>
            </a:endParaRPr>
          </a:p>
          <a:p>
            <a:pPr algn="just"/>
            <a:endParaRPr lang="lv-LV" sz="1300" dirty="0">
              <a:latin typeface="Montserrat" panose="00000500000000000000" pitchFamily="2" charset="-70"/>
            </a:endParaRPr>
          </a:p>
          <a:p>
            <a:pPr algn="just"/>
            <a:endParaRPr lang="lv-LV" sz="1300" b="0" i="0" u="none" strike="noStrike" dirty="0">
              <a:solidFill>
                <a:srgbClr val="000000"/>
              </a:solidFill>
              <a:effectLst/>
              <a:latin typeface="Montserrat" panose="00000500000000000000" pitchFamily="2" charset="-70"/>
            </a:endParaRPr>
          </a:p>
          <a:p>
            <a:pPr algn="just"/>
            <a:endParaRPr lang="lv-LV" sz="1300" dirty="0">
              <a:latin typeface="Montserrat" panose="00000500000000000000" pitchFamily="2" charset="-70"/>
            </a:endParaRPr>
          </a:p>
        </p:txBody>
      </p:sp>
      <p:cxnSp>
        <p:nvCxnSpPr>
          <p:cNvPr id="11" name="Straight Connector 10">
            <a:extLst>
              <a:ext uri="{FF2B5EF4-FFF2-40B4-BE49-F238E27FC236}">
                <a16:creationId xmlns:a16="http://schemas.microsoft.com/office/drawing/2014/main" id="{3CD0A49A-0630-E5F5-605B-AA3B4B0F23B2}"/>
              </a:ext>
            </a:extLst>
          </p:cNvPr>
          <p:cNvCxnSpPr>
            <a:cxnSpLocks/>
          </p:cNvCxnSpPr>
          <p:nvPr/>
        </p:nvCxnSpPr>
        <p:spPr>
          <a:xfrm>
            <a:off x="738544" y="1755729"/>
            <a:ext cx="0" cy="467210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AB35F019-C4B4-C514-1224-C1722DBF067B}"/>
              </a:ext>
            </a:extLst>
          </p:cNvPr>
          <p:cNvSpPr>
            <a:spLocks noGrp="1"/>
          </p:cNvSpPr>
          <p:nvPr>
            <p:ph type="sldNum" sz="quarter" idx="12"/>
          </p:nvPr>
        </p:nvSpPr>
        <p:spPr/>
        <p:txBody>
          <a:bodyPr/>
          <a:lstStyle/>
          <a:p>
            <a:fld id="{F27F4D8E-CD65-4F35-8BD0-06266F968DF1}" type="slidenum">
              <a:rPr lang="lv-LV" smtClean="0"/>
              <a:t>18</a:t>
            </a:fld>
            <a:endParaRPr lang="lv-LV"/>
          </a:p>
        </p:txBody>
      </p:sp>
      <p:pic>
        <p:nvPicPr>
          <p:cNvPr id="50" name="Picture 49">
            <a:extLst>
              <a:ext uri="{FF2B5EF4-FFF2-40B4-BE49-F238E27FC236}">
                <a16:creationId xmlns:a16="http://schemas.microsoft.com/office/drawing/2014/main" id="{1BF1D5D8-FFFA-6853-7169-33A98062F62D}"/>
              </a:ext>
            </a:extLst>
          </p:cNvPr>
          <p:cNvPicPr>
            <a:picLocks noChangeAspect="1"/>
          </p:cNvPicPr>
          <p:nvPr/>
        </p:nvPicPr>
        <p:blipFill rotWithShape="1">
          <a:blip r:embed="rId2">
            <a:extLst>
              <a:ext uri="{28A0092B-C50C-407E-A947-70E740481C1C}">
                <a14:useLocalDpi xmlns:a14="http://schemas.microsoft.com/office/drawing/2010/main" val="0"/>
              </a:ext>
            </a:extLst>
          </a:blip>
          <a:srcRect l="12955" t="937"/>
          <a:stretch/>
        </p:blipFill>
        <p:spPr>
          <a:xfrm>
            <a:off x="6272985" y="1769287"/>
            <a:ext cx="2998686" cy="4550282"/>
          </a:xfrm>
          <a:prstGeom prst="rect">
            <a:avLst/>
          </a:prstGeom>
        </p:spPr>
      </p:pic>
      <p:pic>
        <p:nvPicPr>
          <p:cNvPr id="52" name="Picture 51">
            <a:extLst>
              <a:ext uri="{FF2B5EF4-FFF2-40B4-BE49-F238E27FC236}">
                <a16:creationId xmlns:a16="http://schemas.microsoft.com/office/drawing/2014/main" id="{7EE03CCD-4F0F-14E1-1C18-C5E76C677039}"/>
              </a:ext>
            </a:extLst>
          </p:cNvPr>
          <p:cNvPicPr>
            <a:picLocks noChangeAspect="1"/>
          </p:cNvPicPr>
          <p:nvPr/>
        </p:nvPicPr>
        <p:blipFill rotWithShape="1">
          <a:blip r:embed="rId3">
            <a:extLst>
              <a:ext uri="{28A0092B-C50C-407E-A947-70E740481C1C}">
                <a14:useLocalDpi xmlns:a14="http://schemas.microsoft.com/office/drawing/2010/main" val="0"/>
              </a:ext>
            </a:extLst>
          </a:blip>
          <a:srcRect l="12213" r="7403"/>
          <a:stretch/>
        </p:blipFill>
        <p:spPr>
          <a:xfrm>
            <a:off x="9320516" y="1792510"/>
            <a:ext cx="2743200" cy="4550282"/>
          </a:xfrm>
          <a:prstGeom prst="rect">
            <a:avLst/>
          </a:prstGeom>
        </p:spPr>
      </p:pic>
    </p:spTree>
    <p:extLst>
      <p:ext uri="{BB962C8B-B14F-4D97-AF65-F5344CB8AC3E}">
        <p14:creationId xmlns:p14="http://schemas.microsoft.com/office/powerpoint/2010/main" val="284318541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FA6-429E-34D1-E661-11EFA7674F05}"/>
              </a:ext>
            </a:extLst>
          </p:cNvPr>
          <p:cNvSpPr>
            <a:spLocks noGrp="1"/>
          </p:cNvSpPr>
          <p:nvPr>
            <p:ph type="title"/>
          </p:nvPr>
        </p:nvSpPr>
        <p:spPr>
          <a:xfrm>
            <a:off x="-1787013" y="335369"/>
            <a:ext cx="10515600" cy="1325563"/>
          </a:xfrm>
        </p:spPr>
        <p:txBody>
          <a:bodyPr>
            <a:normAutofit/>
          </a:bodyPr>
          <a:lstStyle/>
          <a:p>
            <a:pPr algn="ctr"/>
            <a:r>
              <a:rPr lang="lv-LV" sz="3600" b="1" dirty="0">
                <a:solidFill>
                  <a:schemeClr val="tx1">
                    <a:lumMod val="65000"/>
                    <a:lumOff val="35000"/>
                  </a:schemeClr>
                </a:solidFill>
                <a:latin typeface="Montserrat" panose="00000500000000000000" pitchFamily="2" charset="-70"/>
              </a:rPr>
              <a:t>NEKUSTAMO ĪPAŠUMU APSAIMNIEKOŠANA</a:t>
            </a:r>
            <a:endParaRPr lang="lv-LV" sz="3600" dirty="0"/>
          </a:p>
        </p:txBody>
      </p:sp>
      <p:sp>
        <p:nvSpPr>
          <p:cNvPr id="3" name="Content Placeholder 2">
            <a:extLst>
              <a:ext uri="{FF2B5EF4-FFF2-40B4-BE49-F238E27FC236}">
                <a16:creationId xmlns:a16="http://schemas.microsoft.com/office/drawing/2014/main" id="{44897807-0D54-4B61-B10A-E2F9313B7F60}"/>
              </a:ext>
            </a:extLst>
          </p:cNvPr>
          <p:cNvSpPr>
            <a:spLocks noGrp="1"/>
          </p:cNvSpPr>
          <p:nvPr>
            <p:ph idx="1"/>
          </p:nvPr>
        </p:nvSpPr>
        <p:spPr>
          <a:xfrm>
            <a:off x="838200" y="1692531"/>
            <a:ext cx="5884353" cy="4928188"/>
          </a:xfrm>
        </p:spPr>
        <p:txBody>
          <a:bodyPr>
            <a:normAutofit fontScale="92500" lnSpcReduction="10000"/>
          </a:bodyPr>
          <a:lstStyle/>
          <a:p>
            <a:pPr algn="just"/>
            <a:r>
              <a:rPr lang="lv-LV" sz="1400" b="0" i="0" u="none" strike="noStrike" dirty="0">
                <a:solidFill>
                  <a:srgbClr val="000000"/>
                </a:solidFill>
                <a:effectLst/>
                <a:latin typeface="Montserrat" panose="00000500000000000000" pitchFamily="2" charset="-70"/>
              </a:rPr>
              <a:t>Kempinga “</a:t>
            </a:r>
            <a:r>
              <a:rPr lang="lv-LV" sz="1400" b="0" i="0" u="none" strike="noStrike" dirty="0" err="1">
                <a:solidFill>
                  <a:srgbClr val="000000"/>
                </a:solidFill>
                <a:effectLst/>
                <a:latin typeface="Montserrat" panose="00000500000000000000" pitchFamily="2" charset="-70"/>
              </a:rPr>
              <a:t>Artibuss</a:t>
            </a:r>
            <a:r>
              <a:rPr lang="lv-LV" sz="1400" b="0" i="0" u="none" strike="noStrike" dirty="0">
                <a:solidFill>
                  <a:srgbClr val="000000"/>
                </a:solidFill>
                <a:effectLst/>
                <a:latin typeface="Montserrat" panose="00000500000000000000" pitchFamily="2" charset="-70"/>
              </a:rPr>
              <a:t>” 26 ēku demontāža;</a:t>
            </a:r>
          </a:p>
          <a:p>
            <a:pPr algn="just"/>
            <a:r>
              <a:rPr lang="lv-LV" sz="1400" b="0" i="0" u="none" strike="noStrike" dirty="0">
                <a:solidFill>
                  <a:srgbClr val="000000"/>
                </a:solidFill>
                <a:effectLst/>
                <a:latin typeface="Montserrat" panose="00000500000000000000" pitchFamily="2" charset="-70"/>
              </a:rPr>
              <a:t>Veikts angāra  Jomas 5, Carnikavā jumta remonts;</a:t>
            </a:r>
          </a:p>
          <a:p>
            <a:pPr algn="just"/>
            <a:r>
              <a:rPr lang="lv-LV" sz="1400" b="0" i="0" u="none" strike="noStrike" dirty="0">
                <a:solidFill>
                  <a:srgbClr val="000000"/>
                </a:solidFill>
                <a:effectLst/>
                <a:latin typeface="Montserrat" panose="00000500000000000000" pitchFamily="2" charset="-70"/>
              </a:rPr>
              <a:t>Kultūras centra Gaujas iela 33A, Ādažos skatuves grīdas atjaunošana;</a:t>
            </a:r>
          </a:p>
          <a:p>
            <a:pPr algn="just"/>
            <a:r>
              <a:rPr lang="lv-LV" sz="1400" b="0" i="0" u="none" strike="noStrike" dirty="0">
                <a:solidFill>
                  <a:srgbClr val="000000"/>
                </a:solidFill>
                <a:effectLst/>
                <a:latin typeface="Montserrat" panose="00000500000000000000" pitchFamily="2" charset="-70"/>
              </a:rPr>
              <a:t>Jūras ielā 4, Carnikavā telpu pielāgošana jauniešu centram;</a:t>
            </a:r>
          </a:p>
          <a:p>
            <a:pPr algn="just"/>
            <a:r>
              <a:rPr lang="lv-LV" sz="1400" b="0" i="0" u="none" strike="noStrike" dirty="0">
                <a:solidFill>
                  <a:srgbClr val="000000"/>
                </a:solidFill>
                <a:effectLst/>
                <a:latin typeface="Montserrat" panose="00000500000000000000" pitchFamily="2" charset="-70"/>
              </a:rPr>
              <a:t>Veikts pilna apjoma TN “Ozolaine” sienu un griestu remonts;</a:t>
            </a:r>
            <a:endParaRPr lang="lv-LV" sz="1400" dirty="0">
              <a:solidFill>
                <a:srgbClr val="000000"/>
              </a:solidFill>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Cīruļu ielā, </a:t>
            </a:r>
            <a:r>
              <a:rPr lang="lv-LV" sz="1400" b="0" i="0" u="none" strike="noStrike" dirty="0" err="1">
                <a:solidFill>
                  <a:srgbClr val="000000"/>
                </a:solidFill>
                <a:effectLst/>
                <a:latin typeface="Montserrat" panose="00000500000000000000" pitchFamily="2" charset="-70"/>
              </a:rPr>
              <a:t>Kalngale</a:t>
            </a:r>
            <a:r>
              <a:rPr lang="lv-LV" sz="1400" b="0" i="0" u="none" strike="noStrike" dirty="0">
                <a:solidFill>
                  <a:srgbClr val="000000"/>
                </a:solidFill>
                <a:effectLst/>
                <a:latin typeface="Montserrat" panose="00000500000000000000" pitchFamily="2" charset="-70"/>
              </a:rPr>
              <a:t> izbūvēts žogs un uzstādīti vārti;</a:t>
            </a:r>
          </a:p>
          <a:p>
            <a:pPr algn="just"/>
            <a:r>
              <a:rPr lang="lv-LV" sz="1400" b="0" i="0" u="none" strike="noStrike" dirty="0">
                <a:solidFill>
                  <a:srgbClr val="000000"/>
                </a:solidFill>
                <a:effectLst/>
                <a:latin typeface="Montserrat" panose="00000500000000000000" pitchFamily="2" charset="-70"/>
              </a:rPr>
              <a:t>Ārstu prakšu kabinetu pielāgošana Garā ielā 20, Carnikava;</a:t>
            </a:r>
          </a:p>
          <a:p>
            <a:pPr algn="just"/>
            <a:r>
              <a:rPr lang="lv-LV" sz="1400" dirty="0">
                <a:solidFill>
                  <a:srgbClr val="000000"/>
                </a:solidFill>
                <a:latin typeface="Montserrat" panose="00000500000000000000" pitchFamily="2" charset="-70"/>
              </a:rPr>
              <a:t>Gaujas ielā 33A </a:t>
            </a:r>
            <a:r>
              <a:rPr lang="lv-LV" sz="1400" b="0" i="0" u="none" strike="noStrike" dirty="0">
                <a:solidFill>
                  <a:srgbClr val="000000"/>
                </a:solidFill>
                <a:effectLst/>
                <a:latin typeface="Montserrat" panose="00000500000000000000" pitchFamily="2" charset="-70"/>
              </a:rPr>
              <a:t>Veikti jumta klājuma remontdarbi, gaismas lūku hermetizācija;</a:t>
            </a:r>
          </a:p>
          <a:p>
            <a:pPr algn="just"/>
            <a:r>
              <a:rPr lang="lv-LV" sz="1400" dirty="0">
                <a:solidFill>
                  <a:srgbClr val="000000"/>
                </a:solidFill>
                <a:latin typeface="Montserrat" panose="00000500000000000000" pitchFamily="2" charset="-70"/>
              </a:rPr>
              <a:t>Pastāvīgi nodrošināts Gaujas ielas 16, Stacijas ielas 5, Pirmā iela 42A, Gaujas ielas 33A saimnieciski organizatoriskais darbs, kā arī to tehniskā uzturēšana un remonts.</a:t>
            </a:r>
          </a:p>
          <a:p>
            <a:pPr algn="just"/>
            <a:r>
              <a:rPr lang="lv-LV" sz="1400" dirty="0">
                <a:effectLst/>
                <a:latin typeface="Montserrat" panose="00000500000000000000" pitchFamily="2" charset="-70"/>
                <a:ea typeface="Times New Roman" panose="02020603050405020304" pitchFamily="18" charset="0"/>
              </a:rPr>
              <a:t>Veikta Carnikavas pamatskolas ēkas Garā ielā 20 pārbūve par </a:t>
            </a:r>
            <a:r>
              <a:rPr lang="lv-LV" sz="1400" dirty="0" err="1">
                <a:effectLst/>
                <a:latin typeface="Montserrat" panose="00000500000000000000" pitchFamily="2" charset="-70"/>
                <a:ea typeface="Times New Roman" panose="02020603050405020304" pitchFamily="18" charset="0"/>
              </a:rPr>
              <a:t>multifunkcionālu</a:t>
            </a:r>
            <a:r>
              <a:rPr lang="lv-LV" sz="1400" dirty="0">
                <a:effectLst/>
                <a:latin typeface="Montserrat" panose="00000500000000000000" pitchFamily="2" charset="-70"/>
                <a:ea typeface="Times New Roman" panose="02020603050405020304" pitchFamily="18" charset="0"/>
              </a:rPr>
              <a:t> ēku. Ēka sadalīta 3 daļās- ārstniecības bloks, kurā izbūvēti 2 </a:t>
            </a:r>
            <a:r>
              <a:rPr lang="lv-LV" sz="1400" dirty="0" err="1">
                <a:effectLst/>
                <a:latin typeface="Montserrat" panose="00000500000000000000" pitchFamily="2" charset="-70"/>
                <a:ea typeface="Times New Roman" panose="02020603050405020304" pitchFamily="18" charset="0"/>
              </a:rPr>
              <a:t>ārtsu</a:t>
            </a:r>
            <a:r>
              <a:rPr lang="lv-LV" sz="1400" dirty="0">
                <a:effectLst/>
                <a:latin typeface="Montserrat" panose="00000500000000000000" pitchFamily="2" charset="-70"/>
                <a:ea typeface="Times New Roman" panose="02020603050405020304" pitchFamily="18" charset="0"/>
              </a:rPr>
              <a:t> prakšu kabineti ar reģistratūrām un procedūru kabinetiem, zobārstniecības kabinets, Gulbja laboratorija. Otrajā daļā izvietota  Mākslu skola un trešajā daļā Sociālais dienests. Visās telpās veikti kosmētiskie remonti izbūvētas saimniecības telpas, apmeklētāju un darbinieku tualetes. Ēkā </a:t>
            </a:r>
            <a:r>
              <a:rPr lang="lv-LV" sz="1400" dirty="0" err="1">
                <a:effectLst/>
                <a:latin typeface="Montserrat" panose="00000500000000000000" pitchFamily="2" charset="-70"/>
                <a:ea typeface="Times New Roman" panose="02020603050405020304" pitchFamily="18" charset="0"/>
              </a:rPr>
              <a:t>pārbuvēta</a:t>
            </a:r>
            <a:r>
              <a:rPr lang="lv-LV" sz="1400" dirty="0">
                <a:effectLst/>
                <a:latin typeface="Montserrat" panose="00000500000000000000" pitchFamily="2" charset="-70"/>
                <a:ea typeface="Times New Roman" panose="02020603050405020304" pitchFamily="18" charset="0"/>
              </a:rPr>
              <a:t> apgaismojuma UGD un apsardzes signalizācijas, piekļuves kontroles sistēmas, pārbūvēta el. enerģijas un ūdens uzskaites sistēma.</a:t>
            </a:r>
            <a:endParaRPr lang="lv-LV" sz="1400" dirty="0">
              <a:solidFill>
                <a:srgbClr val="000000"/>
              </a:solidFill>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740BF591-EF56-5542-A8FE-7435EA55F4CD}"/>
              </a:ext>
            </a:extLst>
          </p:cNvPr>
          <p:cNvCxnSpPr>
            <a:cxnSpLocks/>
          </p:cNvCxnSpPr>
          <p:nvPr/>
        </p:nvCxnSpPr>
        <p:spPr>
          <a:xfrm>
            <a:off x="738544" y="1755729"/>
            <a:ext cx="0" cy="473714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D75D4D4-28A2-BAAA-D962-18718BC23E72}"/>
              </a:ext>
            </a:extLst>
          </p:cNvPr>
          <p:cNvSpPr>
            <a:spLocks noGrp="1"/>
          </p:cNvSpPr>
          <p:nvPr>
            <p:ph type="sldNum" sz="quarter" idx="12"/>
          </p:nvPr>
        </p:nvSpPr>
        <p:spPr>
          <a:xfrm>
            <a:off x="9385291" y="6492875"/>
            <a:ext cx="2743200" cy="365125"/>
          </a:xfrm>
        </p:spPr>
        <p:txBody>
          <a:bodyPr/>
          <a:lstStyle/>
          <a:p>
            <a:fld id="{F27F4D8E-CD65-4F35-8BD0-06266F968DF1}" type="slidenum">
              <a:rPr lang="lv-LV" smtClean="0"/>
              <a:t>19</a:t>
            </a:fld>
            <a:endParaRPr lang="lv-LV"/>
          </a:p>
        </p:txBody>
      </p:sp>
      <p:pic>
        <p:nvPicPr>
          <p:cNvPr id="7" name="Picture 6">
            <a:extLst>
              <a:ext uri="{FF2B5EF4-FFF2-40B4-BE49-F238E27FC236}">
                <a16:creationId xmlns:a16="http://schemas.microsoft.com/office/drawing/2014/main" id="{A3D1B32C-F06A-406E-FF60-859264B5AB86}"/>
              </a:ext>
            </a:extLst>
          </p:cNvPr>
          <p:cNvPicPr>
            <a:picLocks noChangeAspect="1"/>
          </p:cNvPicPr>
          <p:nvPr/>
        </p:nvPicPr>
        <p:blipFill rotWithShape="1">
          <a:blip r:embed="rId3">
            <a:extLst>
              <a:ext uri="{28A0092B-C50C-407E-A947-70E740481C1C}">
                <a14:useLocalDpi xmlns:a14="http://schemas.microsoft.com/office/drawing/2010/main" val="0"/>
              </a:ext>
            </a:extLst>
          </a:blip>
          <a:srcRect b="27220"/>
          <a:stretch/>
        </p:blipFill>
        <p:spPr>
          <a:xfrm>
            <a:off x="6793460" y="3176088"/>
            <a:ext cx="2452738" cy="3172145"/>
          </a:xfrm>
          <a:prstGeom prst="rect">
            <a:avLst/>
          </a:prstGeom>
        </p:spPr>
      </p:pic>
      <p:pic>
        <p:nvPicPr>
          <p:cNvPr id="11" name="Picture 10">
            <a:extLst>
              <a:ext uri="{FF2B5EF4-FFF2-40B4-BE49-F238E27FC236}">
                <a16:creationId xmlns:a16="http://schemas.microsoft.com/office/drawing/2014/main" id="{61A8594D-CBAC-B095-ED83-457F7B5C0799}"/>
              </a:ext>
            </a:extLst>
          </p:cNvPr>
          <p:cNvPicPr>
            <a:picLocks noChangeAspect="1"/>
          </p:cNvPicPr>
          <p:nvPr/>
        </p:nvPicPr>
        <p:blipFill rotWithShape="1">
          <a:blip r:embed="rId4">
            <a:extLst>
              <a:ext uri="{28A0092B-C50C-407E-A947-70E740481C1C}">
                <a14:useLocalDpi xmlns:a14="http://schemas.microsoft.com/office/drawing/2010/main" val="0"/>
              </a:ext>
            </a:extLst>
          </a:blip>
          <a:srcRect b="25826"/>
          <a:stretch/>
        </p:blipFill>
        <p:spPr>
          <a:xfrm>
            <a:off x="9303396" y="3169841"/>
            <a:ext cx="2411391" cy="3178391"/>
          </a:xfrm>
          <a:prstGeom prst="rect">
            <a:avLst/>
          </a:prstGeom>
        </p:spPr>
      </p:pic>
      <p:pic>
        <p:nvPicPr>
          <p:cNvPr id="13" name="Picture 12">
            <a:extLst>
              <a:ext uri="{FF2B5EF4-FFF2-40B4-BE49-F238E27FC236}">
                <a16:creationId xmlns:a16="http://schemas.microsoft.com/office/drawing/2014/main" id="{6F9F8F00-B648-338B-B326-C3254A548EDB}"/>
              </a:ext>
            </a:extLst>
          </p:cNvPr>
          <p:cNvPicPr>
            <a:picLocks noChangeAspect="1"/>
          </p:cNvPicPr>
          <p:nvPr/>
        </p:nvPicPr>
        <p:blipFill rotWithShape="1">
          <a:blip r:embed="rId5">
            <a:extLst>
              <a:ext uri="{28A0092B-C50C-407E-A947-70E740481C1C}">
                <a14:useLocalDpi xmlns:a14="http://schemas.microsoft.com/office/drawing/2010/main" val="0"/>
              </a:ext>
            </a:extLst>
          </a:blip>
          <a:srcRect t="2589" b="36591"/>
          <a:stretch/>
        </p:blipFill>
        <p:spPr>
          <a:xfrm>
            <a:off x="6834807" y="509767"/>
            <a:ext cx="2411391" cy="2606193"/>
          </a:xfrm>
          <a:prstGeom prst="rect">
            <a:avLst/>
          </a:prstGeom>
        </p:spPr>
      </p:pic>
      <p:pic>
        <p:nvPicPr>
          <p:cNvPr id="14" name="Picture 13">
            <a:extLst>
              <a:ext uri="{FF2B5EF4-FFF2-40B4-BE49-F238E27FC236}">
                <a16:creationId xmlns:a16="http://schemas.microsoft.com/office/drawing/2014/main" id="{057140DD-666A-D36F-DED1-0A55297B78C7}"/>
              </a:ext>
            </a:extLst>
          </p:cNvPr>
          <p:cNvPicPr>
            <a:picLocks noChangeAspect="1"/>
          </p:cNvPicPr>
          <p:nvPr/>
        </p:nvPicPr>
        <p:blipFill rotWithShape="1">
          <a:blip r:embed="rId6">
            <a:extLst>
              <a:ext uri="{28A0092B-C50C-407E-A947-70E740481C1C}">
                <a14:useLocalDpi xmlns:a14="http://schemas.microsoft.com/office/drawing/2010/main" val="0"/>
              </a:ext>
            </a:extLst>
          </a:blip>
          <a:srcRect r="17425" b="32418"/>
          <a:stretch/>
        </p:blipFill>
        <p:spPr>
          <a:xfrm>
            <a:off x="9303396" y="484543"/>
            <a:ext cx="2411390" cy="2631417"/>
          </a:xfrm>
          <a:prstGeom prst="rect">
            <a:avLst/>
          </a:prstGeom>
        </p:spPr>
      </p:pic>
    </p:spTree>
    <p:extLst>
      <p:ext uri="{BB962C8B-B14F-4D97-AF65-F5344CB8AC3E}">
        <p14:creationId xmlns:p14="http://schemas.microsoft.com/office/powerpoint/2010/main" val="32902466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7677" y="1120485"/>
            <a:ext cx="1794954" cy="307777"/>
          </a:xfrm>
          <a:prstGeom prst="rect">
            <a:avLst/>
          </a:prstGeom>
          <a:solidFill>
            <a:schemeClr val="bg1">
              <a:lumMod val="95000"/>
            </a:schemeClr>
          </a:solidFill>
          <a:ln w="6350">
            <a:solidFill>
              <a:schemeClr val="tx1"/>
            </a:solidFill>
          </a:ln>
        </p:spPr>
        <p:txBody>
          <a:bodyPr wrap="square" rtlCol="0">
            <a:spAutoFit/>
          </a:bodyPr>
          <a:lstStyle/>
          <a:p>
            <a:pPr algn="ctr"/>
            <a:r>
              <a:rPr lang="lv-LV" sz="1400" b="1" dirty="0">
                <a:solidFill>
                  <a:prstClr val="black"/>
                </a:solidFill>
              </a:rPr>
              <a:t>DIREKTORS</a:t>
            </a:r>
          </a:p>
        </p:txBody>
      </p:sp>
      <p:sp>
        <p:nvSpPr>
          <p:cNvPr id="3" name="TextBox 2"/>
          <p:cNvSpPr txBox="1"/>
          <p:nvPr/>
        </p:nvSpPr>
        <p:spPr>
          <a:xfrm>
            <a:off x="1651257" y="1715576"/>
            <a:ext cx="1751928" cy="292388"/>
          </a:xfrm>
          <a:prstGeom prst="rect">
            <a:avLst/>
          </a:prstGeom>
          <a:solidFill>
            <a:schemeClr val="bg1">
              <a:lumMod val="95000"/>
            </a:schemeClr>
          </a:solidFill>
          <a:ln w="6350">
            <a:solidFill>
              <a:schemeClr val="tx1"/>
            </a:solidFill>
          </a:ln>
        </p:spPr>
        <p:txBody>
          <a:bodyPr wrap="square" rtlCol="0">
            <a:spAutoFit/>
          </a:bodyPr>
          <a:lstStyle/>
          <a:p>
            <a:pPr algn="ctr"/>
            <a:r>
              <a:rPr lang="lv-LV" sz="1300" b="1" dirty="0">
                <a:solidFill>
                  <a:prstClr val="black"/>
                </a:solidFill>
              </a:rPr>
              <a:t>Direktora 2. vietnieks</a:t>
            </a:r>
          </a:p>
        </p:txBody>
      </p:sp>
      <p:sp>
        <p:nvSpPr>
          <p:cNvPr id="5" name="TextBox 4"/>
          <p:cNvSpPr txBox="1"/>
          <p:nvPr/>
        </p:nvSpPr>
        <p:spPr>
          <a:xfrm>
            <a:off x="163052" y="2948296"/>
            <a:ext cx="1251378" cy="569387"/>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Ūdenssaimniecības</a:t>
            </a:r>
          </a:p>
          <a:p>
            <a:pPr algn="ctr"/>
            <a:r>
              <a:rPr lang="lv-LV" sz="1000" b="1" dirty="0">
                <a:solidFill>
                  <a:prstClr val="black"/>
                </a:solidFill>
              </a:rPr>
              <a:t>nodaļa</a:t>
            </a:r>
          </a:p>
          <a:p>
            <a:pPr algn="ctr"/>
            <a:r>
              <a:rPr lang="lv-LV" sz="1000" b="1" dirty="0">
                <a:solidFill>
                  <a:prstClr val="black"/>
                </a:solidFill>
              </a:rPr>
              <a:t>(10)</a:t>
            </a:r>
          </a:p>
        </p:txBody>
      </p:sp>
      <p:sp>
        <p:nvSpPr>
          <p:cNvPr id="14" name="TextBox 13"/>
          <p:cNvSpPr txBox="1"/>
          <p:nvPr/>
        </p:nvSpPr>
        <p:spPr>
          <a:xfrm>
            <a:off x="4869085" y="3610140"/>
            <a:ext cx="1285998"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16" name="TextBox 15"/>
          <p:cNvSpPr txBox="1"/>
          <p:nvPr/>
        </p:nvSpPr>
        <p:spPr>
          <a:xfrm>
            <a:off x="4867913" y="4340805"/>
            <a:ext cx="1280591" cy="230832"/>
          </a:xfrm>
          <a:prstGeom prst="rect">
            <a:avLst/>
          </a:prstGeom>
          <a:noFill/>
          <a:ln w="6350">
            <a:solidFill>
              <a:schemeClr val="tx1"/>
            </a:solidFill>
          </a:ln>
        </p:spPr>
        <p:txBody>
          <a:bodyPr wrap="square" rtlCol="0">
            <a:spAutoFit/>
          </a:bodyPr>
          <a:lstStyle/>
          <a:p>
            <a:pPr algn="ctr"/>
            <a:r>
              <a:rPr lang="lv-LV" sz="900" dirty="0">
                <a:solidFill>
                  <a:prstClr val="black"/>
                </a:solidFill>
              </a:rPr>
              <a:t>Elektromehāniķi (2)</a:t>
            </a:r>
          </a:p>
        </p:txBody>
      </p:sp>
      <p:sp>
        <p:nvSpPr>
          <p:cNvPr id="18" name="TextBox 17"/>
          <p:cNvSpPr txBox="1"/>
          <p:nvPr/>
        </p:nvSpPr>
        <p:spPr>
          <a:xfrm>
            <a:off x="9763098" y="2941424"/>
            <a:ext cx="1046468"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Carnikavas Labiekārtošanas </a:t>
            </a:r>
          </a:p>
          <a:p>
            <a:pPr algn="ctr"/>
            <a:r>
              <a:rPr lang="lv-LV" sz="1000" b="1" dirty="0">
                <a:solidFill>
                  <a:prstClr val="black"/>
                </a:solidFill>
              </a:rPr>
              <a:t>nodaļa(18,6)</a:t>
            </a:r>
          </a:p>
        </p:txBody>
      </p:sp>
      <p:sp>
        <p:nvSpPr>
          <p:cNvPr id="20" name="TextBox 19"/>
          <p:cNvSpPr txBox="1"/>
          <p:nvPr/>
        </p:nvSpPr>
        <p:spPr>
          <a:xfrm>
            <a:off x="9751484" y="4453251"/>
            <a:ext cx="1046467" cy="369332"/>
          </a:xfrm>
          <a:prstGeom prst="rect">
            <a:avLst/>
          </a:prstGeom>
          <a:noFill/>
          <a:ln w="6350">
            <a:solidFill>
              <a:schemeClr val="tx1"/>
            </a:solidFill>
          </a:ln>
        </p:spPr>
        <p:txBody>
          <a:bodyPr wrap="square" rtlCol="0">
            <a:spAutoFit/>
          </a:bodyPr>
          <a:lstStyle/>
          <a:p>
            <a:pPr algn="ctr"/>
            <a:r>
              <a:rPr lang="lv-LV" sz="900" dirty="0">
                <a:solidFill>
                  <a:prstClr val="black"/>
                </a:solidFill>
              </a:rPr>
              <a:t>Labiekārtošanas</a:t>
            </a:r>
          </a:p>
          <a:p>
            <a:pPr algn="ctr"/>
            <a:r>
              <a:rPr lang="lv-LV" sz="900" dirty="0">
                <a:solidFill>
                  <a:prstClr val="black"/>
                </a:solidFill>
              </a:rPr>
              <a:t>strādnieki (4)</a:t>
            </a:r>
          </a:p>
        </p:txBody>
      </p:sp>
      <p:sp>
        <p:nvSpPr>
          <p:cNvPr id="21" name="TextBox 20"/>
          <p:cNvSpPr txBox="1"/>
          <p:nvPr/>
        </p:nvSpPr>
        <p:spPr>
          <a:xfrm>
            <a:off x="3644931" y="5005296"/>
            <a:ext cx="1115404" cy="369332"/>
          </a:xfrm>
          <a:prstGeom prst="rect">
            <a:avLst/>
          </a:prstGeom>
          <a:noFill/>
          <a:ln w="6350">
            <a:solidFill>
              <a:schemeClr val="tx1"/>
            </a:solidFill>
          </a:ln>
        </p:spPr>
        <p:txBody>
          <a:bodyPr wrap="square" rtlCol="0">
            <a:spAutoFit/>
          </a:bodyPr>
          <a:lstStyle/>
          <a:p>
            <a:pPr algn="ctr"/>
            <a:r>
              <a:rPr lang="lv-LV" sz="900" dirty="0">
                <a:solidFill>
                  <a:prstClr val="black"/>
                </a:solidFill>
              </a:rPr>
              <a:t>Kapsētas pārzinis (2)</a:t>
            </a:r>
          </a:p>
        </p:txBody>
      </p:sp>
      <p:sp>
        <p:nvSpPr>
          <p:cNvPr id="23" name="TextBox 22"/>
          <p:cNvSpPr txBox="1"/>
          <p:nvPr/>
        </p:nvSpPr>
        <p:spPr>
          <a:xfrm>
            <a:off x="9732470" y="5728728"/>
            <a:ext cx="1054773" cy="369332"/>
          </a:xfrm>
          <a:prstGeom prst="rect">
            <a:avLst/>
          </a:prstGeom>
          <a:noFill/>
          <a:ln w="6350">
            <a:solidFill>
              <a:schemeClr val="tx1"/>
            </a:solidFill>
          </a:ln>
        </p:spPr>
        <p:txBody>
          <a:bodyPr wrap="square" rtlCol="0">
            <a:spAutoFit/>
          </a:bodyPr>
          <a:lstStyle/>
          <a:p>
            <a:pPr algn="ctr"/>
            <a:r>
              <a:rPr lang="lv-LV" sz="900" dirty="0">
                <a:solidFill>
                  <a:prstClr val="black"/>
                </a:solidFill>
              </a:rPr>
              <a:t>Sabiedrisko tualešu strādnieks</a:t>
            </a:r>
          </a:p>
        </p:txBody>
      </p:sp>
      <p:sp>
        <p:nvSpPr>
          <p:cNvPr id="25" name="TextBox 24"/>
          <p:cNvSpPr txBox="1"/>
          <p:nvPr/>
        </p:nvSpPr>
        <p:spPr>
          <a:xfrm>
            <a:off x="9737450" y="5166111"/>
            <a:ext cx="1054773" cy="507831"/>
          </a:xfrm>
          <a:prstGeom prst="rect">
            <a:avLst/>
          </a:prstGeom>
          <a:noFill/>
          <a:ln w="6350">
            <a:solidFill>
              <a:schemeClr val="tx1"/>
            </a:solidFill>
          </a:ln>
        </p:spPr>
        <p:txBody>
          <a:bodyPr wrap="square" rtlCol="0">
            <a:spAutoFit/>
          </a:bodyPr>
          <a:lstStyle/>
          <a:p>
            <a:pPr algn="ctr"/>
            <a:r>
              <a:rPr lang="lv-LV" sz="900" dirty="0">
                <a:solidFill>
                  <a:prstClr val="black"/>
                </a:solidFill>
              </a:rPr>
              <a:t>Ēku un apsaimniekojamās teritorijas pārzinis</a:t>
            </a:r>
          </a:p>
        </p:txBody>
      </p:sp>
      <p:sp>
        <p:nvSpPr>
          <p:cNvPr id="26" name="TextBox 25"/>
          <p:cNvSpPr txBox="1"/>
          <p:nvPr/>
        </p:nvSpPr>
        <p:spPr>
          <a:xfrm>
            <a:off x="9755484" y="3878269"/>
            <a:ext cx="1043466" cy="503092"/>
          </a:xfrm>
          <a:prstGeom prst="rect">
            <a:avLst/>
          </a:prstGeom>
          <a:noFill/>
          <a:ln w="6350">
            <a:solidFill>
              <a:schemeClr val="tx1"/>
            </a:solidFill>
          </a:ln>
        </p:spPr>
        <p:txBody>
          <a:bodyPr wrap="square" rtlCol="0">
            <a:spAutoFit/>
          </a:bodyPr>
          <a:lstStyle/>
          <a:p>
            <a:pPr algn="ctr"/>
            <a:r>
              <a:rPr lang="lv-LV" sz="900" dirty="0">
                <a:solidFill>
                  <a:prstClr val="black"/>
                </a:solidFill>
              </a:rPr>
              <a:t>Vecākie labiekārtošanas </a:t>
            </a:r>
          </a:p>
          <a:p>
            <a:pPr algn="ctr"/>
            <a:r>
              <a:rPr lang="lv-LV" sz="900" dirty="0">
                <a:solidFill>
                  <a:prstClr val="black"/>
                </a:solidFill>
              </a:rPr>
              <a:t>strādnieki (6)</a:t>
            </a:r>
          </a:p>
        </p:txBody>
      </p:sp>
      <p:sp>
        <p:nvSpPr>
          <p:cNvPr id="28" name="TextBox 27"/>
          <p:cNvSpPr txBox="1"/>
          <p:nvPr/>
        </p:nvSpPr>
        <p:spPr>
          <a:xfrm>
            <a:off x="2610022" y="3626636"/>
            <a:ext cx="902834" cy="507831"/>
          </a:xfrm>
          <a:prstGeom prst="rect">
            <a:avLst/>
          </a:prstGeom>
          <a:noFill/>
          <a:ln w="6350">
            <a:solidFill>
              <a:schemeClr val="tx1"/>
            </a:solidFill>
          </a:ln>
        </p:spPr>
        <p:txBody>
          <a:bodyPr wrap="square" rtlCol="0">
            <a:spAutoFit/>
          </a:bodyPr>
          <a:lstStyle/>
          <a:p>
            <a:pPr algn="ctr"/>
            <a:r>
              <a:rPr lang="lv-LV" sz="900" dirty="0">
                <a:solidFill>
                  <a:prstClr val="black"/>
                </a:solidFill>
              </a:rPr>
              <a:t>Nekustamā īpašuma speciālists (2)</a:t>
            </a:r>
            <a:endParaRPr lang="lv-LV" sz="1000" dirty="0">
              <a:solidFill>
                <a:prstClr val="black"/>
              </a:solidFill>
            </a:endParaRPr>
          </a:p>
        </p:txBody>
      </p:sp>
      <p:sp>
        <p:nvSpPr>
          <p:cNvPr id="30" name="TextBox 29"/>
          <p:cNvSpPr txBox="1"/>
          <p:nvPr/>
        </p:nvSpPr>
        <p:spPr>
          <a:xfrm>
            <a:off x="9745595" y="4878931"/>
            <a:ext cx="1052356" cy="230832"/>
          </a:xfrm>
          <a:prstGeom prst="rect">
            <a:avLst/>
          </a:prstGeom>
          <a:noFill/>
          <a:ln w="6350">
            <a:solidFill>
              <a:schemeClr val="tx1"/>
            </a:solidFill>
          </a:ln>
        </p:spPr>
        <p:txBody>
          <a:bodyPr wrap="square" rtlCol="0">
            <a:spAutoFit/>
          </a:bodyPr>
          <a:lstStyle/>
          <a:p>
            <a:pPr algn="ctr"/>
            <a:r>
              <a:rPr lang="lv-LV" sz="900" dirty="0">
                <a:solidFill>
                  <a:prstClr val="black"/>
                </a:solidFill>
              </a:rPr>
              <a:t>Strādnieki (3,8)</a:t>
            </a:r>
          </a:p>
        </p:txBody>
      </p:sp>
      <p:sp>
        <p:nvSpPr>
          <p:cNvPr id="32" name="TextBox 31"/>
          <p:cNvSpPr txBox="1"/>
          <p:nvPr/>
        </p:nvSpPr>
        <p:spPr>
          <a:xfrm>
            <a:off x="8627802" y="2931344"/>
            <a:ext cx="994999"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Tehniskā nodrošinājuma</a:t>
            </a:r>
          </a:p>
          <a:p>
            <a:pPr algn="ctr"/>
            <a:r>
              <a:rPr lang="lv-LV" sz="1000" b="1" dirty="0">
                <a:solidFill>
                  <a:prstClr val="black"/>
                </a:solidFill>
              </a:rPr>
              <a:t>nodaļa (11)</a:t>
            </a:r>
          </a:p>
        </p:txBody>
      </p:sp>
      <p:sp>
        <p:nvSpPr>
          <p:cNvPr id="33" name="TextBox 32"/>
          <p:cNvSpPr txBox="1"/>
          <p:nvPr/>
        </p:nvSpPr>
        <p:spPr>
          <a:xfrm>
            <a:off x="7410620" y="2949498"/>
            <a:ext cx="1075627" cy="553998"/>
          </a:xfrm>
          <a:prstGeom prst="rect">
            <a:avLst/>
          </a:prstGeom>
          <a:solidFill>
            <a:schemeClr val="accent6">
              <a:lumMod val="20000"/>
              <a:lumOff val="80000"/>
            </a:schemeClr>
          </a:solidFill>
          <a:ln w="6350">
            <a:solidFill>
              <a:srgbClr val="7030A0"/>
            </a:solidFill>
          </a:ln>
        </p:spPr>
        <p:txBody>
          <a:bodyPr wrap="square" rtlCol="0">
            <a:spAutoFit/>
          </a:bodyPr>
          <a:lstStyle/>
          <a:p>
            <a:pPr algn="ctr"/>
            <a:r>
              <a:rPr lang="lv-LV" sz="1000" b="1" dirty="0"/>
              <a:t>Ielu un ceļu uzturēšanas nodaļa (4,5)</a:t>
            </a:r>
          </a:p>
        </p:txBody>
      </p:sp>
      <p:sp>
        <p:nvSpPr>
          <p:cNvPr id="34" name="TextBox 33"/>
          <p:cNvSpPr txBox="1"/>
          <p:nvPr/>
        </p:nvSpPr>
        <p:spPr>
          <a:xfrm>
            <a:off x="8631880" y="3855880"/>
            <a:ext cx="996715" cy="369332"/>
          </a:xfrm>
          <a:prstGeom prst="rect">
            <a:avLst/>
          </a:prstGeom>
          <a:noFill/>
          <a:ln w="6350">
            <a:solidFill>
              <a:schemeClr val="tx1"/>
            </a:solidFill>
          </a:ln>
        </p:spPr>
        <p:txBody>
          <a:bodyPr wrap="square" rtlCol="0">
            <a:spAutoFit/>
          </a:bodyPr>
          <a:lstStyle/>
          <a:p>
            <a:pPr algn="ctr"/>
            <a:r>
              <a:rPr lang="lv-LV" sz="900" dirty="0">
                <a:solidFill>
                  <a:prstClr val="black"/>
                </a:solidFill>
              </a:rPr>
              <a:t>Mehānismu mehāniķis</a:t>
            </a:r>
          </a:p>
        </p:txBody>
      </p:sp>
      <p:sp>
        <p:nvSpPr>
          <p:cNvPr id="35" name="TextBox 34"/>
          <p:cNvSpPr txBox="1"/>
          <p:nvPr/>
        </p:nvSpPr>
        <p:spPr>
          <a:xfrm>
            <a:off x="8621788" y="4294196"/>
            <a:ext cx="1001039" cy="646331"/>
          </a:xfrm>
          <a:prstGeom prst="rect">
            <a:avLst/>
          </a:prstGeom>
          <a:noFill/>
          <a:ln w="6350">
            <a:solidFill>
              <a:schemeClr val="tx1"/>
            </a:solidFill>
          </a:ln>
        </p:spPr>
        <p:txBody>
          <a:bodyPr wrap="square" rtlCol="0">
            <a:spAutoFit/>
          </a:bodyPr>
          <a:lstStyle/>
          <a:p>
            <a:pPr algn="ctr"/>
            <a:r>
              <a:rPr lang="lv-LV" sz="900" dirty="0">
                <a:solidFill>
                  <a:prstClr val="black"/>
                </a:solidFill>
              </a:rPr>
              <a:t>Vecākais lauksaimniecības</a:t>
            </a:r>
          </a:p>
          <a:p>
            <a:pPr algn="ctr"/>
            <a:r>
              <a:rPr lang="lv-LV" sz="900" dirty="0">
                <a:solidFill>
                  <a:prstClr val="black"/>
                </a:solidFill>
              </a:rPr>
              <a:t>tehnikas mehāniķis (6)</a:t>
            </a:r>
          </a:p>
        </p:txBody>
      </p:sp>
      <p:sp>
        <p:nvSpPr>
          <p:cNvPr id="36" name="TextBox 35"/>
          <p:cNvSpPr txBox="1"/>
          <p:nvPr/>
        </p:nvSpPr>
        <p:spPr>
          <a:xfrm>
            <a:off x="8631881" y="5740808"/>
            <a:ext cx="983420" cy="507831"/>
          </a:xfrm>
          <a:prstGeom prst="rect">
            <a:avLst/>
          </a:prstGeom>
          <a:noFill/>
          <a:ln w="6350">
            <a:solidFill>
              <a:schemeClr val="tx1"/>
            </a:solidFill>
          </a:ln>
        </p:spPr>
        <p:txBody>
          <a:bodyPr wrap="square" rtlCol="0">
            <a:spAutoFit/>
          </a:bodyPr>
          <a:lstStyle/>
          <a:p>
            <a:pPr algn="ctr"/>
            <a:r>
              <a:rPr lang="lv-LV" sz="900" dirty="0">
                <a:solidFill>
                  <a:prstClr val="black"/>
                </a:solidFill>
              </a:rPr>
              <a:t>Skolēnu autobusa</a:t>
            </a:r>
          </a:p>
          <a:p>
            <a:pPr algn="ctr"/>
            <a:r>
              <a:rPr lang="lv-LV" sz="900" dirty="0">
                <a:solidFill>
                  <a:prstClr val="black"/>
                </a:solidFill>
              </a:rPr>
              <a:t>vadītāji (2)</a:t>
            </a:r>
          </a:p>
        </p:txBody>
      </p:sp>
      <p:sp>
        <p:nvSpPr>
          <p:cNvPr id="39" name="TextBox 38"/>
          <p:cNvSpPr txBox="1"/>
          <p:nvPr/>
        </p:nvSpPr>
        <p:spPr>
          <a:xfrm>
            <a:off x="8621788" y="5009510"/>
            <a:ext cx="1001039" cy="646331"/>
          </a:xfrm>
          <a:prstGeom prst="rect">
            <a:avLst/>
          </a:prstGeom>
          <a:noFill/>
          <a:ln w="6350">
            <a:solidFill>
              <a:schemeClr val="tx1"/>
            </a:solidFill>
          </a:ln>
        </p:spPr>
        <p:txBody>
          <a:bodyPr wrap="square" rtlCol="0">
            <a:spAutoFit/>
          </a:bodyPr>
          <a:lstStyle/>
          <a:p>
            <a:pPr algn="ctr"/>
            <a:r>
              <a:rPr lang="lv-LV" sz="900" dirty="0">
                <a:solidFill>
                  <a:prstClr val="black"/>
                </a:solidFill>
              </a:rPr>
              <a:t>Celtniecības un ceļu būves mašīnu mehāniķis</a:t>
            </a:r>
          </a:p>
        </p:txBody>
      </p:sp>
      <p:sp>
        <p:nvSpPr>
          <p:cNvPr id="43" name="TextBox 42"/>
          <p:cNvSpPr txBox="1"/>
          <p:nvPr/>
        </p:nvSpPr>
        <p:spPr>
          <a:xfrm>
            <a:off x="2613372" y="4187895"/>
            <a:ext cx="914603" cy="230832"/>
          </a:xfrm>
          <a:prstGeom prst="rect">
            <a:avLst/>
          </a:prstGeom>
          <a:noFill/>
          <a:ln w="6350">
            <a:solidFill>
              <a:schemeClr val="tx1"/>
            </a:solidFill>
          </a:ln>
        </p:spPr>
        <p:txBody>
          <a:bodyPr wrap="square" rtlCol="0">
            <a:spAutoFit/>
          </a:bodyPr>
          <a:lstStyle/>
          <a:p>
            <a:pPr algn="ctr"/>
            <a:r>
              <a:rPr lang="lv-LV" sz="900" dirty="0">
                <a:solidFill>
                  <a:prstClr val="black"/>
                </a:solidFill>
              </a:rPr>
              <a:t>Namdari (4)</a:t>
            </a:r>
          </a:p>
        </p:txBody>
      </p:sp>
      <p:sp>
        <p:nvSpPr>
          <p:cNvPr id="45" name="TextBox 44"/>
          <p:cNvSpPr txBox="1"/>
          <p:nvPr/>
        </p:nvSpPr>
        <p:spPr>
          <a:xfrm>
            <a:off x="147471" y="4742464"/>
            <a:ext cx="1271836" cy="369332"/>
          </a:xfrm>
          <a:prstGeom prst="rect">
            <a:avLst/>
          </a:prstGeom>
          <a:noFill/>
          <a:ln w="6350">
            <a:solidFill>
              <a:schemeClr val="tx1"/>
            </a:solidFill>
          </a:ln>
        </p:spPr>
        <p:txBody>
          <a:bodyPr wrap="square" rtlCol="0">
            <a:spAutoFit/>
          </a:bodyPr>
          <a:lstStyle/>
          <a:p>
            <a:pPr algn="ctr"/>
            <a:r>
              <a:rPr lang="lv-LV" sz="900" dirty="0">
                <a:solidFill>
                  <a:prstClr val="black"/>
                </a:solidFill>
              </a:rPr>
              <a:t>Komunālo maksājumu</a:t>
            </a:r>
          </a:p>
          <a:p>
            <a:pPr algn="ctr"/>
            <a:r>
              <a:rPr lang="lv-LV" sz="900" dirty="0">
                <a:solidFill>
                  <a:prstClr val="black"/>
                </a:solidFill>
              </a:rPr>
              <a:t>uzskaitvedis</a:t>
            </a:r>
          </a:p>
        </p:txBody>
      </p:sp>
      <p:sp>
        <p:nvSpPr>
          <p:cNvPr id="48" name="TextBox 47"/>
          <p:cNvSpPr txBox="1"/>
          <p:nvPr/>
        </p:nvSpPr>
        <p:spPr>
          <a:xfrm>
            <a:off x="1520637" y="4800480"/>
            <a:ext cx="1036512" cy="646331"/>
          </a:xfrm>
          <a:prstGeom prst="rect">
            <a:avLst/>
          </a:prstGeom>
          <a:solidFill>
            <a:schemeClr val="bg1">
              <a:lumMod val="95000"/>
            </a:schemeClr>
          </a:solidFill>
          <a:ln w="6350">
            <a:solidFill>
              <a:schemeClr val="tx1"/>
            </a:solidFill>
          </a:ln>
        </p:spPr>
        <p:txBody>
          <a:bodyPr wrap="square" rtlCol="0">
            <a:spAutoFit/>
          </a:bodyPr>
          <a:lstStyle/>
          <a:p>
            <a:pPr algn="ctr"/>
            <a:r>
              <a:rPr lang="lv-LV" sz="900" b="1" dirty="0">
                <a:solidFill>
                  <a:prstClr val="black"/>
                </a:solidFill>
              </a:rPr>
              <a:t>PII «RIEKSTIŅŠ», PII «Piejūra», Carnikavas pamatskola</a:t>
            </a:r>
          </a:p>
        </p:txBody>
      </p:sp>
      <p:sp>
        <p:nvSpPr>
          <p:cNvPr id="51" name="TextBox 50"/>
          <p:cNvSpPr txBox="1"/>
          <p:nvPr/>
        </p:nvSpPr>
        <p:spPr>
          <a:xfrm>
            <a:off x="2613372" y="5224946"/>
            <a:ext cx="919544" cy="784830"/>
          </a:xfrm>
          <a:prstGeom prst="rect">
            <a:avLst/>
          </a:prstGeom>
          <a:noFill/>
          <a:ln w="6350">
            <a:solidFill>
              <a:schemeClr val="tx1"/>
            </a:solidFill>
          </a:ln>
        </p:spPr>
        <p:txBody>
          <a:bodyPr wrap="square" rtlCol="0">
            <a:spAutoFit/>
          </a:bodyPr>
          <a:lstStyle/>
          <a:p>
            <a:pPr algn="ctr"/>
            <a:r>
              <a:rPr lang="lv-LV" sz="900" dirty="0">
                <a:solidFill>
                  <a:prstClr val="black"/>
                </a:solidFill>
              </a:rPr>
              <a:t>Vecākais labiekārtošanas strādnieks, labiekārtošanas strādnieks (4)</a:t>
            </a:r>
          </a:p>
        </p:txBody>
      </p:sp>
      <p:sp>
        <p:nvSpPr>
          <p:cNvPr id="52" name="TextBox 51"/>
          <p:cNvSpPr txBox="1"/>
          <p:nvPr/>
        </p:nvSpPr>
        <p:spPr>
          <a:xfrm>
            <a:off x="1710101" y="2941301"/>
            <a:ext cx="1645432"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Īpašumu apsaimniekošanas</a:t>
            </a:r>
          </a:p>
          <a:p>
            <a:pPr algn="ctr"/>
            <a:r>
              <a:rPr lang="lv-LV" sz="1000" b="1" dirty="0">
                <a:solidFill>
                  <a:prstClr val="black"/>
                </a:solidFill>
              </a:rPr>
              <a:t>nodaļa</a:t>
            </a:r>
          </a:p>
          <a:p>
            <a:pPr algn="ctr"/>
            <a:r>
              <a:rPr lang="lv-LV" sz="1000" b="1" dirty="0">
                <a:solidFill>
                  <a:prstClr val="black"/>
                </a:solidFill>
              </a:rPr>
              <a:t>(38,7)</a:t>
            </a:r>
          </a:p>
        </p:txBody>
      </p:sp>
      <p:sp>
        <p:nvSpPr>
          <p:cNvPr id="59" name="TextBox 58"/>
          <p:cNvSpPr txBox="1"/>
          <p:nvPr/>
        </p:nvSpPr>
        <p:spPr>
          <a:xfrm>
            <a:off x="3628610" y="2948296"/>
            <a:ext cx="1139168"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Vides pārvaldības  nodaļa</a:t>
            </a:r>
          </a:p>
          <a:p>
            <a:pPr algn="ctr"/>
            <a:r>
              <a:rPr lang="lv-LV" sz="1000" b="1" dirty="0">
                <a:solidFill>
                  <a:prstClr val="black"/>
                </a:solidFill>
              </a:rPr>
              <a:t>(7)</a:t>
            </a:r>
          </a:p>
        </p:txBody>
      </p:sp>
      <p:sp>
        <p:nvSpPr>
          <p:cNvPr id="60" name="TextBox 59"/>
          <p:cNvSpPr txBox="1"/>
          <p:nvPr/>
        </p:nvSpPr>
        <p:spPr>
          <a:xfrm>
            <a:off x="3645569" y="4173489"/>
            <a:ext cx="1114184" cy="369332"/>
          </a:xfrm>
          <a:prstGeom prst="rect">
            <a:avLst/>
          </a:prstGeom>
          <a:noFill/>
          <a:ln w="6350">
            <a:solidFill>
              <a:schemeClr val="tx1"/>
            </a:solidFill>
          </a:ln>
        </p:spPr>
        <p:txBody>
          <a:bodyPr wrap="square" rtlCol="0">
            <a:spAutoFit/>
          </a:bodyPr>
          <a:lstStyle/>
          <a:p>
            <a:pPr algn="ctr"/>
            <a:r>
              <a:rPr lang="lv-LV" sz="900" dirty="0" err="1">
                <a:solidFill>
                  <a:prstClr val="black"/>
                </a:solidFill>
              </a:rPr>
              <a:t>Hidromeliorācijas</a:t>
            </a:r>
            <a:r>
              <a:rPr lang="lv-LV" sz="900" dirty="0">
                <a:solidFill>
                  <a:prstClr val="black"/>
                </a:solidFill>
              </a:rPr>
              <a:t> inženieris</a:t>
            </a:r>
          </a:p>
        </p:txBody>
      </p:sp>
      <p:sp>
        <p:nvSpPr>
          <p:cNvPr id="66" name="TextBox 65"/>
          <p:cNvSpPr txBox="1"/>
          <p:nvPr/>
        </p:nvSpPr>
        <p:spPr>
          <a:xfrm>
            <a:off x="6222466" y="4885508"/>
            <a:ext cx="1101309" cy="369332"/>
          </a:xfrm>
          <a:prstGeom prst="rect">
            <a:avLst/>
          </a:prstGeom>
          <a:noFill/>
          <a:ln w="6350">
            <a:solidFill>
              <a:schemeClr val="tx1"/>
            </a:solidFill>
          </a:ln>
        </p:spPr>
        <p:txBody>
          <a:bodyPr wrap="square" rtlCol="0">
            <a:spAutoFit/>
          </a:bodyPr>
          <a:lstStyle/>
          <a:p>
            <a:pPr algn="ctr"/>
            <a:r>
              <a:rPr lang="lv-LV" sz="900" dirty="0">
                <a:solidFill>
                  <a:prstClr val="black"/>
                </a:solidFill>
              </a:rPr>
              <a:t>Iepirkumu speciālists</a:t>
            </a:r>
          </a:p>
        </p:txBody>
      </p:sp>
      <p:sp>
        <p:nvSpPr>
          <p:cNvPr id="68" name="TextBox 67"/>
          <p:cNvSpPr txBox="1"/>
          <p:nvPr/>
        </p:nvSpPr>
        <p:spPr>
          <a:xfrm>
            <a:off x="6222466" y="3917479"/>
            <a:ext cx="1094067" cy="369332"/>
          </a:xfrm>
          <a:prstGeom prst="rect">
            <a:avLst/>
          </a:prstGeom>
          <a:noFill/>
          <a:ln w="6350">
            <a:solidFill>
              <a:schemeClr val="tx1"/>
            </a:solidFill>
          </a:ln>
        </p:spPr>
        <p:txBody>
          <a:bodyPr wrap="square" rtlCol="0">
            <a:spAutoFit/>
          </a:bodyPr>
          <a:lstStyle/>
          <a:p>
            <a:pPr algn="ctr"/>
            <a:r>
              <a:rPr lang="lv-LV" sz="900" dirty="0">
                <a:solidFill>
                  <a:prstClr val="black"/>
                </a:solidFill>
              </a:rPr>
              <a:t>Personāla speciālists</a:t>
            </a:r>
          </a:p>
        </p:txBody>
      </p:sp>
      <p:sp>
        <p:nvSpPr>
          <p:cNvPr id="69" name="TextBox 68"/>
          <p:cNvSpPr txBox="1"/>
          <p:nvPr/>
        </p:nvSpPr>
        <p:spPr>
          <a:xfrm>
            <a:off x="6222465" y="4343730"/>
            <a:ext cx="1094067" cy="507831"/>
          </a:xfrm>
          <a:prstGeom prst="rect">
            <a:avLst/>
          </a:prstGeom>
          <a:noFill/>
          <a:ln w="6350">
            <a:solidFill>
              <a:schemeClr val="tx1"/>
            </a:solidFill>
          </a:ln>
        </p:spPr>
        <p:txBody>
          <a:bodyPr wrap="square" rtlCol="0">
            <a:spAutoFit/>
          </a:bodyPr>
          <a:lstStyle/>
          <a:p>
            <a:pPr algn="ctr"/>
            <a:r>
              <a:rPr lang="lv-LV" sz="900" dirty="0">
                <a:solidFill>
                  <a:prstClr val="black"/>
                </a:solidFill>
              </a:rPr>
              <a:t>Lietvedis - klientu apkalpošanas speciālists</a:t>
            </a:r>
          </a:p>
        </p:txBody>
      </p:sp>
      <p:cxnSp>
        <p:nvCxnSpPr>
          <p:cNvPr id="116" name="Elbow Connector 115"/>
          <p:cNvCxnSpPr>
            <a:cxnSpLocks/>
            <a:stCxn id="2" idx="1"/>
          </p:cNvCxnSpPr>
          <p:nvPr/>
        </p:nvCxnSpPr>
        <p:spPr>
          <a:xfrm rot="10800000" flipV="1">
            <a:off x="2530111" y="1274373"/>
            <a:ext cx="3237566" cy="436235"/>
          </a:xfrm>
          <a:prstGeom prst="bentConnector3">
            <a:avLst>
              <a:gd name="adj1" fmla="val 100085"/>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865211" y="2952754"/>
            <a:ext cx="1285997"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Energosaimniecības </a:t>
            </a:r>
          </a:p>
          <a:p>
            <a:pPr algn="ctr"/>
            <a:r>
              <a:rPr lang="lv-LV" sz="1000" b="1" dirty="0">
                <a:solidFill>
                  <a:prstClr val="black"/>
                </a:solidFill>
              </a:rPr>
              <a:t>nodaļa</a:t>
            </a:r>
          </a:p>
          <a:p>
            <a:pPr algn="ctr"/>
            <a:r>
              <a:rPr lang="lv-LV" sz="1000" b="1" dirty="0">
                <a:solidFill>
                  <a:prstClr val="black"/>
                </a:solidFill>
              </a:rPr>
              <a:t>(4)</a:t>
            </a:r>
          </a:p>
        </p:txBody>
      </p:sp>
      <p:sp>
        <p:nvSpPr>
          <p:cNvPr id="72" name="TextBox 71"/>
          <p:cNvSpPr txBox="1"/>
          <p:nvPr/>
        </p:nvSpPr>
        <p:spPr>
          <a:xfrm>
            <a:off x="1516418" y="3619030"/>
            <a:ext cx="1042373"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a:t>
            </a:r>
          </a:p>
        </p:txBody>
      </p:sp>
      <p:sp>
        <p:nvSpPr>
          <p:cNvPr id="73" name="TextBox 72"/>
          <p:cNvSpPr txBox="1"/>
          <p:nvPr/>
        </p:nvSpPr>
        <p:spPr>
          <a:xfrm>
            <a:off x="3640980" y="3615980"/>
            <a:ext cx="1122143"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75" name="TextBox 74"/>
          <p:cNvSpPr txBox="1"/>
          <p:nvPr/>
        </p:nvSpPr>
        <p:spPr>
          <a:xfrm>
            <a:off x="8633596" y="3590754"/>
            <a:ext cx="981704"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78" name="TextBox 77"/>
          <p:cNvSpPr txBox="1"/>
          <p:nvPr/>
        </p:nvSpPr>
        <p:spPr>
          <a:xfrm>
            <a:off x="9755484" y="3584071"/>
            <a:ext cx="1046467"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76" name="TextBox 75"/>
          <p:cNvSpPr txBox="1"/>
          <p:nvPr/>
        </p:nvSpPr>
        <p:spPr>
          <a:xfrm>
            <a:off x="9166554" y="733675"/>
            <a:ext cx="2292442" cy="253916"/>
          </a:xfrm>
          <a:prstGeom prst="rect">
            <a:avLst/>
          </a:prstGeom>
          <a:noFill/>
        </p:spPr>
        <p:txBody>
          <a:bodyPr wrap="square" rtlCol="0">
            <a:spAutoFit/>
          </a:bodyPr>
          <a:lstStyle/>
          <a:p>
            <a:r>
              <a:rPr lang="lv-LV" sz="1050" dirty="0">
                <a:solidFill>
                  <a:prstClr val="black"/>
                </a:solidFill>
              </a:rPr>
              <a:t>(no 2023.gada 1.maija)</a:t>
            </a:r>
          </a:p>
        </p:txBody>
      </p:sp>
      <p:sp>
        <p:nvSpPr>
          <p:cNvPr id="80" name="TextBox 79"/>
          <p:cNvSpPr txBox="1"/>
          <p:nvPr/>
        </p:nvSpPr>
        <p:spPr>
          <a:xfrm>
            <a:off x="2621474" y="6080310"/>
            <a:ext cx="897084" cy="369332"/>
          </a:xfrm>
          <a:prstGeom prst="rect">
            <a:avLst/>
          </a:prstGeom>
          <a:noFill/>
          <a:ln w="6350">
            <a:solidFill>
              <a:schemeClr val="tx1"/>
            </a:solidFill>
          </a:ln>
        </p:spPr>
        <p:txBody>
          <a:bodyPr wrap="square" rtlCol="0">
            <a:spAutoFit/>
          </a:bodyPr>
          <a:lstStyle/>
          <a:p>
            <a:pPr algn="ctr"/>
            <a:r>
              <a:rPr lang="lv-LV" sz="900" dirty="0">
                <a:solidFill>
                  <a:prstClr val="black"/>
                </a:solidFill>
              </a:rPr>
              <a:t>Apkopēji, dežuranti (12)</a:t>
            </a:r>
          </a:p>
        </p:txBody>
      </p:sp>
      <p:sp>
        <p:nvSpPr>
          <p:cNvPr id="84" name="TextBox 83"/>
          <p:cNvSpPr txBox="1"/>
          <p:nvPr/>
        </p:nvSpPr>
        <p:spPr>
          <a:xfrm>
            <a:off x="3652306" y="5430841"/>
            <a:ext cx="1115405" cy="230832"/>
          </a:xfrm>
          <a:prstGeom prst="rect">
            <a:avLst/>
          </a:prstGeom>
          <a:noFill/>
          <a:ln w="6350">
            <a:solidFill>
              <a:schemeClr val="tx1"/>
            </a:solidFill>
          </a:ln>
        </p:spPr>
        <p:txBody>
          <a:bodyPr wrap="square" rtlCol="0">
            <a:spAutoFit/>
          </a:bodyPr>
          <a:lstStyle/>
          <a:p>
            <a:pPr algn="ctr"/>
            <a:r>
              <a:rPr lang="lv-LV" sz="900" dirty="0">
                <a:solidFill>
                  <a:prstClr val="black"/>
                </a:solidFill>
              </a:rPr>
              <a:t>Strādnieks</a:t>
            </a:r>
          </a:p>
        </p:txBody>
      </p:sp>
      <p:sp>
        <p:nvSpPr>
          <p:cNvPr id="91" name="TextBox 90"/>
          <p:cNvSpPr txBox="1"/>
          <p:nvPr/>
        </p:nvSpPr>
        <p:spPr>
          <a:xfrm>
            <a:off x="160170" y="5608782"/>
            <a:ext cx="1266484" cy="369332"/>
          </a:xfrm>
          <a:prstGeom prst="rect">
            <a:avLst/>
          </a:prstGeom>
          <a:noFill/>
          <a:ln w="6350">
            <a:solidFill>
              <a:schemeClr val="tx1"/>
            </a:solidFill>
          </a:ln>
        </p:spPr>
        <p:txBody>
          <a:bodyPr wrap="square" rtlCol="0">
            <a:spAutoFit/>
          </a:bodyPr>
          <a:lstStyle/>
          <a:p>
            <a:pPr algn="ctr"/>
            <a:r>
              <a:rPr lang="lv-LV" sz="900" dirty="0">
                <a:solidFill>
                  <a:prstClr val="black"/>
                </a:solidFill>
              </a:rPr>
              <a:t>Vecākais santehniķis, santehniķis (2)</a:t>
            </a:r>
          </a:p>
        </p:txBody>
      </p:sp>
      <p:sp>
        <p:nvSpPr>
          <p:cNvPr id="94" name="TextBox 93"/>
          <p:cNvSpPr txBox="1"/>
          <p:nvPr/>
        </p:nvSpPr>
        <p:spPr>
          <a:xfrm>
            <a:off x="150085" y="4308444"/>
            <a:ext cx="1271836" cy="369332"/>
          </a:xfrm>
          <a:prstGeom prst="rect">
            <a:avLst/>
          </a:prstGeom>
          <a:noFill/>
          <a:ln w="6350">
            <a:solidFill>
              <a:schemeClr val="tx1"/>
            </a:solidFill>
          </a:ln>
        </p:spPr>
        <p:txBody>
          <a:bodyPr wrap="square" rtlCol="0">
            <a:spAutoFit/>
          </a:bodyPr>
          <a:lstStyle/>
          <a:p>
            <a:pPr algn="ctr"/>
            <a:r>
              <a:rPr lang="lv-LV" sz="900" dirty="0">
                <a:solidFill>
                  <a:prstClr val="black"/>
                </a:solidFill>
              </a:rPr>
              <a:t>Attīrīšanas iekārtu</a:t>
            </a:r>
          </a:p>
          <a:p>
            <a:pPr algn="ctr"/>
            <a:r>
              <a:rPr lang="lv-LV" sz="900" dirty="0">
                <a:solidFill>
                  <a:prstClr val="black"/>
                </a:solidFill>
              </a:rPr>
              <a:t>operatori (4)</a:t>
            </a:r>
          </a:p>
        </p:txBody>
      </p:sp>
      <p:sp>
        <p:nvSpPr>
          <p:cNvPr id="96" name="TextBox 95"/>
          <p:cNvSpPr txBox="1"/>
          <p:nvPr/>
        </p:nvSpPr>
        <p:spPr>
          <a:xfrm>
            <a:off x="152822" y="5157585"/>
            <a:ext cx="1266485" cy="369332"/>
          </a:xfrm>
          <a:prstGeom prst="rect">
            <a:avLst/>
          </a:prstGeom>
          <a:noFill/>
          <a:ln w="6350">
            <a:solidFill>
              <a:schemeClr val="tx1"/>
            </a:solidFill>
          </a:ln>
        </p:spPr>
        <p:txBody>
          <a:bodyPr wrap="square" rtlCol="0">
            <a:spAutoFit/>
          </a:bodyPr>
          <a:lstStyle/>
          <a:p>
            <a:pPr algn="ctr"/>
            <a:r>
              <a:rPr lang="lv-LV" sz="900" dirty="0">
                <a:solidFill>
                  <a:prstClr val="black"/>
                </a:solidFill>
              </a:rPr>
              <a:t>Inženierkomunikāciju piesaistes speciālists</a:t>
            </a:r>
          </a:p>
        </p:txBody>
      </p:sp>
      <p:sp>
        <p:nvSpPr>
          <p:cNvPr id="97" name="TextBox 96"/>
          <p:cNvSpPr txBox="1"/>
          <p:nvPr/>
        </p:nvSpPr>
        <p:spPr>
          <a:xfrm>
            <a:off x="152822" y="3625048"/>
            <a:ext cx="1271837"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a:t>
            </a:r>
          </a:p>
        </p:txBody>
      </p:sp>
      <p:sp>
        <p:nvSpPr>
          <p:cNvPr id="98" name="TextBox 97"/>
          <p:cNvSpPr txBox="1"/>
          <p:nvPr/>
        </p:nvSpPr>
        <p:spPr>
          <a:xfrm>
            <a:off x="151805" y="3910783"/>
            <a:ext cx="1271836" cy="369332"/>
          </a:xfrm>
          <a:prstGeom prst="rect">
            <a:avLst/>
          </a:prstGeom>
          <a:noFill/>
          <a:ln w="6350">
            <a:solidFill>
              <a:schemeClr val="tx1"/>
            </a:solidFill>
          </a:ln>
        </p:spPr>
        <p:txBody>
          <a:bodyPr wrap="square" rtlCol="0">
            <a:spAutoFit/>
          </a:bodyPr>
          <a:lstStyle/>
          <a:p>
            <a:pPr algn="ctr"/>
            <a:r>
              <a:rPr lang="lv-LV" sz="900" dirty="0">
                <a:solidFill>
                  <a:prstClr val="black"/>
                </a:solidFill>
              </a:rPr>
              <a:t>Ūdenssaimniecības speciālists</a:t>
            </a:r>
          </a:p>
        </p:txBody>
      </p:sp>
      <p:sp>
        <p:nvSpPr>
          <p:cNvPr id="100" name="TextBox 99"/>
          <p:cNvSpPr txBox="1"/>
          <p:nvPr/>
        </p:nvSpPr>
        <p:spPr>
          <a:xfrm>
            <a:off x="6240586" y="2949498"/>
            <a:ext cx="1073540"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Administratīvā nodaļa</a:t>
            </a:r>
          </a:p>
          <a:p>
            <a:pPr algn="ctr"/>
            <a:r>
              <a:rPr lang="lv-LV" sz="1000" b="1" dirty="0">
                <a:solidFill>
                  <a:prstClr val="black"/>
                </a:solidFill>
              </a:rPr>
              <a:t>(6)</a:t>
            </a:r>
          </a:p>
        </p:txBody>
      </p:sp>
      <p:sp>
        <p:nvSpPr>
          <p:cNvPr id="101" name="TextBox 100"/>
          <p:cNvSpPr txBox="1"/>
          <p:nvPr/>
        </p:nvSpPr>
        <p:spPr>
          <a:xfrm>
            <a:off x="6238500" y="3610140"/>
            <a:ext cx="1075627"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93" name="TextBox 92"/>
          <p:cNvSpPr txBox="1"/>
          <p:nvPr/>
        </p:nvSpPr>
        <p:spPr>
          <a:xfrm>
            <a:off x="7413193" y="3610161"/>
            <a:ext cx="1075627" cy="507831"/>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a:p>
            <a:pPr algn="ctr"/>
            <a:r>
              <a:rPr lang="lv-LV" sz="900" dirty="0"/>
              <a:t>Ceļu un tiltu būvinženieris</a:t>
            </a:r>
            <a:endParaRPr lang="lv-LV" sz="900" dirty="0">
              <a:solidFill>
                <a:prstClr val="black"/>
              </a:solidFill>
            </a:endParaRPr>
          </a:p>
        </p:txBody>
      </p:sp>
      <p:sp>
        <p:nvSpPr>
          <p:cNvPr id="95" name="TextBox 94"/>
          <p:cNvSpPr txBox="1"/>
          <p:nvPr/>
        </p:nvSpPr>
        <p:spPr>
          <a:xfrm flipH="1">
            <a:off x="7413832" y="4627910"/>
            <a:ext cx="1059642" cy="507831"/>
          </a:xfrm>
          <a:prstGeom prst="rect">
            <a:avLst/>
          </a:prstGeom>
          <a:noFill/>
          <a:ln w="6350">
            <a:solidFill>
              <a:schemeClr val="tx1"/>
            </a:solidFill>
          </a:ln>
        </p:spPr>
        <p:txBody>
          <a:bodyPr wrap="square" rtlCol="0">
            <a:spAutoFit/>
          </a:bodyPr>
          <a:lstStyle/>
          <a:p>
            <a:pPr algn="ctr"/>
            <a:r>
              <a:rPr lang="lv-LV" sz="900" dirty="0">
                <a:solidFill>
                  <a:prstClr val="black"/>
                </a:solidFill>
              </a:rPr>
              <a:t>Vecākie labiekārtošanas</a:t>
            </a:r>
          </a:p>
          <a:p>
            <a:pPr algn="ctr"/>
            <a:r>
              <a:rPr lang="lv-LV" sz="900" dirty="0">
                <a:solidFill>
                  <a:prstClr val="black"/>
                </a:solidFill>
              </a:rPr>
              <a:t>strādnieki (2)</a:t>
            </a:r>
          </a:p>
        </p:txBody>
      </p:sp>
      <p:sp>
        <p:nvSpPr>
          <p:cNvPr id="102" name="TextBox 101"/>
          <p:cNvSpPr txBox="1"/>
          <p:nvPr/>
        </p:nvSpPr>
        <p:spPr>
          <a:xfrm>
            <a:off x="2613372" y="4809681"/>
            <a:ext cx="923644" cy="369332"/>
          </a:xfrm>
          <a:prstGeom prst="rect">
            <a:avLst/>
          </a:prstGeom>
          <a:noFill/>
          <a:ln w="6350">
            <a:solidFill>
              <a:schemeClr val="tx1"/>
            </a:solidFill>
          </a:ln>
        </p:spPr>
        <p:txBody>
          <a:bodyPr wrap="square" rtlCol="0">
            <a:spAutoFit/>
          </a:bodyPr>
          <a:lstStyle/>
          <a:p>
            <a:pPr algn="ctr"/>
            <a:r>
              <a:rPr lang="lv-LV" sz="900" dirty="0">
                <a:solidFill>
                  <a:prstClr val="black"/>
                </a:solidFill>
              </a:rPr>
              <a:t>Saimniecības pārzinis (3)</a:t>
            </a:r>
          </a:p>
        </p:txBody>
      </p:sp>
      <p:sp>
        <p:nvSpPr>
          <p:cNvPr id="104" name="TextBox 103"/>
          <p:cNvSpPr txBox="1"/>
          <p:nvPr/>
        </p:nvSpPr>
        <p:spPr>
          <a:xfrm>
            <a:off x="6222239" y="5285617"/>
            <a:ext cx="1108148" cy="507831"/>
          </a:xfrm>
          <a:prstGeom prst="rect">
            <a:avLst/>
          </a:prstGeom>
          <a:noFill/>
          <a:ln w="6350">
            <a:solidFill>
              <a:schemeClr val="tx1"/>
            </a:solidFill>
          </a:ln>
        </p:spPr>
        <p:txBody>
          <a:bodyPr wrap="square" rtlCol="0">
            <a:spAutoFit/>
          </a:bodyPr>
          <a:lstStyle/>
          <a:p>
            <a:pPr algn="ctr"/>
            <a:r>
              <a:rPr lang="lv-LV" sz="900" dirty="0">
                <a:solidFill>
                  <a:prstClr val="black"/>
                </a:solidFill>
              </a:rPr>
              <a:t>Ģeogrāfiskās informācijas sistēmas speciālists</a:t>
            </a:r>
            <a:endParaRPr lang="lv-LV" sz="800" dirty="0">
              <a:solidFill>
                <a:prstClr val="black"/>
              </a:solidFill>
            </a:endParaRPr>
          </a:p>
        </p:txBody>
      </p:sp>
      <p:sp>
        <p:nvSpPr>
          <p:cNvPr id="105" name="TextBox 104"/>
          <p:cNvSpPr txBox="1"/>
          <p:nvPr/>
        </p:nvSpPr>
        <p:spPr>
          <a:xfrm>
            <a:off x="2610022" y="4464660"/>
            <a:ext cx="921301" cy="230832"/>
          </a:xfrm>
          <a:prstGeom prst="rect">
            <a:avLst/>
          </a:prstGeom>
          <a:noFill/>
          <a:ln w="6350">
            <a:solidFill>
              <a:schemeClr val="tx1"/>
            </a:solidFill>
          </a:ln>
        </p:spPr>
        <p:txBody>
          <a:bodyPr wrap="square" rtlCol="0">
            <a:spAutoFit/>
          </a:bodyPr>
          <a:lstStyle/>
          <a:p>
            <a:pPr algn="ctr"/>
            <a:r>
              <a:rPr lang="lv-LV" sz="900" dirty="0">
                <a:solidFill>
                  <a:prstClr val="black"/>
                </a:solidFill>
              </a:rPr>
              <a:t>Apkopēji (10,7)</a:t>
            </a:r>
          </a:p>
        </p:txBody>
      </p:sp>
      <p:sp>
        <p:nvSpPr>
          <p:cNvPr id="106" name="TextBox 105"/>
          <p:cNvSpPr txBox="1"/>
          <p:nvPr/>
        </p:nvSpPr>
        <p:spPr>
          <a:xfrm>
            <a:off x="9729686" y="6154385"/>
            <a:ext cx="1054773" cy="230832"/>
          </a:xfrm>
          <a:prstGeom prst="rect">
            <a:avLst/>
          </a:prstGeom>
          <a:noFill/>
          <a:ln w="6350">
            <a:solidFill>
              <a:schemeClr val="tx1"/>
            </a:solidFill>
          </a:ln>
        </p:spPr>
        <p:txBody>
          <a:bodyPr wrap="square" rtlCol="0">
            <a:spAutoFit/>
          </a:bodyPr>
          <a:lstStyle/>
          <a:p>
            <a:pPr algn="ctr"/>
            <a:r>
              <a:rPr lang="lv-LV" sz="900" dirty="0">
                <a:solidFill>
                  <a:prstClr val="black"/>
                </a:solidFill>
              </a:rPr>
              <a:t>Pastnieks (0,8)</a:t>
            </a:r>
          </a:p>
        </p:txBody>
      </p:sp>
      <p:sp>
        <p:nvSpPr>
          <p:cNvPr id="107" name="TextBox 106">
            <a:extLst>
              <a:ext uri="{FF2B5EF4-FFF2-40B4-BE49-F238E27FC236}">
                <a16:creationId xmlns:a16="http://schemas.microsoft.com/office/drawing/2014/main" id="{BC0D10E4-BED3-42DB-B4CB-688EB1D60F8C}"/>
              </a:ext>
            </a:extLst>
          </p:cNvPr>
          <p:cNvSpPr txBox="1"/>
          <p:nvPr/>
        </p:nvSpPr>
        <p:spPr>
          <a:xfrm>
            <a:off x="1517219" y="3915965"/>
            <a:ext cx="1039930" cy="507831"/>
          </a:xfrm>
          <a:prstGeom prst="rect">
            <a:avLst/>
          </a:prstGeom>
          <a:noFill/>
          <a:ln w="6350">
            <a:solidFill>
              <a:schemeClr val="tx1"/>
            </a:solidFill>
          </a:ln>
        </p:spPr>
        <p:txBody>
          <a:bodyPr wrap="square" rtlCol="0">
            <a:spAutoFit/>
          </a:bodyPr>
          <a:lstStyle/>
          <a:p>
            <a:pPr algn="ctr"/>
            <a:r>
              <a:rPr lang="lv-LV" sz="900" dirty="0">
                <a:solidFill>
                  <a:prstClr val="black"/>
                </a:solidFill>
              </a:rPr>
              <a:t>Īpašumu apsaimniekošanas speciālists</a:t>
            </a:r>
          </a:p>
        </p:txBody>
      </p:sp>
      <p:sp>
        <p:nvSpPr>
          <p:cNvPr id="108" name="TextBox 107">
            <a:extLst>
              <a:ext uri="{FF2B5EF4-FFF2-40B4-BE49-F238E27FC236}">
                <a16:creationId xmlns:a16="http://schemas.microsoft.com/office/drawing/2014/main" id="{ACE4E253-3A9C-4A0A-A9E0-D61FB658C1EC}"/>
              </a:ext>
            </a:extLst>
          </p:cNvPr>
          <p:cNvSpPr txBox="1"/>
          <p:nvPr/>
        </p:nvSpPr>
        <p:spPr>
          <a:xfrm>
            <a:off x="10927334" y="2939711"/>
            <a:ext cx="1101614"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Ādažu labiekārtošanas </a:t>
            </a:r>
          </a:p>
          <a:p>
            <a:pPr algn="ctr"/>
            <a:r>
              <a:rPr lang="lv-LV" sz="1000" b="1" dirty="0">
                <a:solidFill>
                  <a:prstClr val="black"/>
                </a:solidFill>
              </a:rPr>
              <a:t>nodaļa (18)</a:t>
            </a:r>
          </a:p>
        </p:txBody>
      </p:sp>
      <p:sp>
        <p:nvSpPr>
          <p:cNvPr id="109" name="TextBox 108">
            <a:extLst>
              <a:ext uri="{FF2B5EF4-FFF2-40B4-BE49-F238E27FC236}">
                <a16:creationId xmlns:a16="http://schemas.microsoft.com/office/drawing/2014/main" id="{8D81C513-D47C-4380-90A1-C3EA984FF4D4}"/>
              </a:ext>
            </a:extLst>
          </p:cNvPr>
          <p:cNvSpPr txBox="1"/>
          <p:nvPr/>
        </p:nvSpPr>
        <p:spPr>
          <a:xfrm>
            <a:off x="10927334" y="5114946"/>
            <a:ext cx="1112680" cy="369332"/>
          </a:xfrm>
          <a:prstGeom prst="rect">
            <a:avLst/>
          </a:prstGeom>
          <a:noFill/>
          <a:ln w="6350">
            <a:solidFill>
              <a:schemeClr val="tx1"/>
            </a:solidFill>
          </a:ln>
        </p:spPr>
        <p:txBody>
          <a:bodyPr wrap="square" rtlCol="0">
            <a:spAutoFit/>
          </a:bodyPr>
          <a:lstStyle/>
          <a:p>
            <a:pPr algn="ctr"/>
            <a:r>
              <a:rPr lang="lv-LV" sz="900" dirty="0">
                <a:solidFill>
                  <a:prstClr val="black"/>
                </a:solidFill>
              </a:rPr>
              <a:t>Labiekārtošanas</a:t>
            </a:r>
          </a:p>
          <a:p>
            <a:pPr algn="ctr"/>
            <a:r>
              <a:rPr lang="lv-LV" sz="900" dirty="0">
                <a:solidFill>
                  <a:prstClr val="black"/>
                </a:solidFill>
              </a:rPr>
              <a:t>strādnieki (3)</a:t>
            </a:r>
          </a:p>
        </p:txBody>
      </p:sp>
      <p:sp>
        <p:nvSpPr>
          <p:cNvPr id="110" name="TextBox 109">
            <a:extLst>
              <a:ext uri="{FF2B5EF4-FFF2-40B4-BE49-F238E27FC236}">
                <a16:creationId xmlns:a16="http://schemas.microsoft.com/office/drawing/2014/main" id="{8DD857F4-F838-4468-9DF7-6B059A3ACF69}"/>
              </a:ext>
            </a:extLst>
          </p:cNvPr>
          <p:cNvSpPr txBox="1"/>
          <p:nvPr/>
        </p:nvSpPr>
        <p:spPr>
          <a:xfrm>
            <a:off x="10927334" y="6103252"/>
            <a:ext cx="1112680" cy="507831"/>
          </a:xfrm>
          <a:prstGeom prst="rect">
            <a:avLst/>
          </a:prstGeom>
          <a:noFill/>
          <a:ln w="6350">
            <a:solidFill>
              <a:schemeClr val="tx1"/>
            </a:solidFill>
          </a:ln>
        </p:spPr>
        <p:txBody>
          <a:bodyPr wrap="square" rtlCol="0">
            <a:spAutoFit/>
          </a:bodyPr>
          <a:lstStyle/>
          <a:p>
            <a:pPr algn="ctr"/>
            <a:r>
              <a:rPr lang="lv-LV" sz="900" dirty="0">
                <a:solidFill>
                  <a:prstClr val="black"/>
                </a:solidFill>
              </a:rPr>
              <a:t>Automobiļu vadītājs-sagādnieks (2)</a:t>
            </a:r>
          </a:p>
        </p:txBody>
      </p:sp>
      <p:sp>
        <p:nvSpPr>
          <p:cNvPr id="111" name="TextBox 110">
            <a:extLst>
              <a:ext uri="{FF2B5EF4-FFF2-40B4-BE49-F238E27FC236}">
                <a16:creationId xmlns:a16="http://schemas.microsoft.com/office/drawing/2014/main" id="{339B8C16-D99F-4DC3-988B-D0079DFA7813}"/>
              </a:ext>
            </a:extLst>
          </p:cNvPr>
          <p:cNvSpPr txBox="1"/>
          <p:nvPr/>
        </p:nvSpPr>
        <p:spPr>
          <a:xfrm>
            <a:off x="10927334" y="5819982"/>
            <a:ext cx="1112680" cy="230832"/>
          </a:xfrm>
          <a:prstGeom prst="rect">
            <a:avLst/>
          </a:prstGeom>
          <a:noFill/>
          <a:ln w="6350">
            <a:solidFill>
              <a:schemeClr val="tx1"/>
            </a:solidFill>
          </a:ln>
        </p:spPr>
        <p:txBody>
          <a:bodyPr wrap="square" rtlCol="0">
            <a:spAutoFit/>
          </a:bodyPr>
          <a:lstStyle/>
          <a:p>
            <a:pPr algn="ctr"/>
            <a:r>
              <a:rPr lang="lv-LV" sz="900" dirty="0">
                <a:solidFill>
                  <a:prstClr val="black"/>
                </a:solidFill>
              </a:rPr>
              <a:t>Namdaris</a:t>
            </a:r>
          </a:p>
        </p:txBody>
      </p:sp>
      <p:sp>
        <p:nvSpPr>
          <p:cNvPr id="112" name="TextBox 111">
            <a:extLst>
              <a:ext uri="{FF2B5EF4-FFF2-40B4-BE49-F238E27FC236}">
                <a16:creationId xmlns:a16="http://schemas.microsoft.com/office/drawing/2014/main" id="{86CB8EA9-53D1-474B-9B01-A31211722345}"/>
              </a:ext>
            </a:extLst>
          </p:cNvPr>
          <p:cNvSpPr txBox="1"/>
          <p:nvPr/>
        </p:nvSpPr>
        <p:spPr>
          <a:xfrm>
            <a:off x="10927334" y="4558573"/>
            <a:ext cx="1112680" cy="507831"/>
          </a:xfrm>
          <a:prstGeom prst="rect">
            <a:avLst/>
          </a:prstGeom>
          <a:noFill/>
          <a:ln w="6350">
            <a:solidFill>
              <a:schemeClr val="tx1"/>
            </a:solidFill>
          </a:ln>
        </p:spPr>
        <p:txBody>
          <a:bodyPr wrap="square" rtlCol="0">
            <a:spAutoFit/>
          </a:bodyPr>
          <a:lstStyle/>
          <a:p>
            <a:pPr algn="ctr"/>
            <a:r>
              <a:rPr lang="lv-LV" sz="900" dirty="0">
                <a:solidFill>
                  <a:prstClr val="black"/>
                </a:solidFill>
              </a:rPr>
              <a:t>Vecākie labiekārtošanas </a:t>
            </a:r>
          </a:p>
          <a:p>
            <a:pPr algn="ctr"/>
            <a:r>
              <a:rPr lang="lv-LV" sz="900" dirty="0">
                <a:solidFill>
                  <a:prstClr val="black"/>
                </a:solidFill>
              </a:rPr>
              <a:t>strādnieki (6)</a:t>
            </a:r>
          </a:p>
        </p:txBody>
      </p:sp>
      <p:sp>
        <p:nvSpPr>
          <p:cNvPr id="113" name="TextBox 112">
            <a:extLst>
              <a:ext uri="{FF2B5EF4-FFF2-40B4-BE49-F238E27FC236}">
                <a16:creationId xmlns:a16="http://schemas.microsoft.com/office/drawing/2014/main" id="{99299E21-20FA-48FF-AB84-3C960BAD81A3}"/>
              </a:ext>
            </a:extLst>
          </p:cNvPr>
          <p:cNvSpPr txBox="1"/>
          <p:nvPr/>
        </p:nvSpPr>
        <p:spPr>
          <a:xfrm>
            <a:off x="10927334" y="5536714"/>
            <a:ext cx="1108148" cy="230832"/>
          </a:xfrm>
          <a:prstGeom prst="rect">
            <a:avLst/>
          </a:prstGeom>
          <a:noFill/>
          <a:ln w="6350">
            <a:solidFill>
              <a:schemeClr val="tx1"/>
            </a:solidFill>
          </a:ln>
        </p:spPr>
        <p:txBody>
          <a:bodyPr wrap="square" rtlCol="0">
            <a:spAutoFit/>
          </a:bodyPr>
          <a:lstStyle/>
          <a:p>
            <a:pPr algn="ctr"/>
            <a:r>
              <a:rPr lang="lv-LV" sz="900" dirty="0">
                <a:solidFill>
                  <a:prstClr val="black"/>
                </a:solidFill>
              </a:rPr>
              <a:t>Strādnieki (2)</a:t>
            </a:r>
          </a:p>
        </p:txBody>
      </p:sp>
      <p:sp>
        <p:nvSpPr>
          <p:cNvPr id="114" name="TextBox 113">
            <a:extLst>
              <a:ext uri="{FF2B5EF4-FFF2-40B4-BE49-F238E27FC236}">
                <a16:creationId xmlns:a16="http://schemas.microsoft.com/office/drawing/2014/main" id="{5E39DE6F-B9F3-4286-9195-C04C8C365142}"/>
              </a:ext>
            </a:extLst>
          </p:cNvPr>
          <p:cNvSpPr txBox="1"/>
          <p:nvPr/>
        </p:nvSpPr>
        <p:spPr>
          <a:xfrm>
            <a:off x="10927335" y="3590754"/>
            <a:ext cx="1108148"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117" name="TextBox 116">
            <a:extLst>
              <a:ext uri="{FF2B5EF4-FFF2-40B4-BE49-F238E27FC236}">
                <a16:creationId xmlns:a16="http://schemas.microsoft.com/office/drawing/2014/main" id="{624D9262-ACB6-4384-8B4A-D1996E50DDE4}"/>
              </a:ext>
            </a:extLst>
          </p:cNvPr>
          <p:cNvSpPr txBox="1"/>
          <p:nvPr/>
        </p:nvSpPr>
        <p:spPr>
          <a:xfrm>
            <a:off x="10920840" y="3863700"/>
            <a:ext cx="1119174" cy="646331"/>
          </a:xfrm>
          <a:prstGeom prst="rect">
            <a:avLst/>
          </a:prstGeom>
          <a:noFill/>
          <a:ln w="6350">
            <a:solidFill>
              <a:schemeClr val="tx1"/>
            </a:solidFill>
          </a:ln>
        </p:spPr>
        <p:txBody>
          <a:bodyPr wrap="square" rtlCol="0">
            <a:spAutoFit/>
          </a:bodyPr>
          <a:lstStyle/>
          <a:p>
            <a:pPr algn="ctr"/>
            <a:r>
              <a:rPr lang="lv-LV" sz="900" dirty="0">
                <a:solidFill>
                  <a:prstClr val="black"/>
                </a:solidFill>
              </a:rPr>
              <a:t>Vecākais lauksaimniecības</a:t>
            </a:r>
          </a:p>
          <a:p>
            <a:pPr algn="ctr"/>
            <a:r>
              <a:rPr lang="lv-LV" sz="900" dirty="0">
                <a:solidFill>
                  <a:prstClr val="black"/>
                </a:solidFill>
              </a:rPr>
              <a:t>tehnikas mehāniķis (3)</a:t>
            </a:r>
          </a:p>
        </p:txBody>
      </p:sp>
      <p:sp>
        <p:nvSpPr>
          <p:cNvPr id="79" name="TextBox 78">
            <a:extLst>
              <a:ext uri="{FF2B5EF4-FFF2-40B4-BE49-F238E27FC236}">
                <a16:creationId xmlns:a16="http://schemas.microsoft.com/office/drawing/2014/main" id="{8460AEE5-F368-4A8D-A0C5-CDFF086DACBF}"/>
              </a:ext>
            </a:extLst>
          </p:cNvPr>
          <p:cNvSpPr txBox="1"/>
          <p:nvPr/>
        </p:nvSpPr>
        <p:spPr>
          <a:xfrm flipH="1">
            <a:off x="7410619" y="4189241"/>
            <a:ext cx="1075628" cy="369332"/>
          </a:xfrm>
          <a:prstGeom prst="rect">
            <a:avLst/>
          </a:prstGeom>
          <a:noFill/>
          <a:ln w="6350">
            <a:solidFill>
              <a:schemeClr val="tx1"/>
            </a:solidFill>
          </a:ln>
        </p:spPr>
        <p:txBody>
          <a:bodyPr wrap="square" rtlCol="0">
            <a:spAutoFit/>
          </a:bodyPr>
          <a:lstStyle/>
          <a:p>
            <a:pPr algn="ctr"/>
            <a:r>
              <a:rPr lang="lv-LV" sz="900" dirty="0">
                <a:solidFill>
                  <a:prstClr val="black"/>
                </a:solidFill>
              </a:rPr>
              <a:t>Ceļu ekspluatācijas inženiera palīgs (2)</a:t>
            </a:r>
          </a:p>
        </p:txBody>
      </p:sp>
      <p:cxnSp>
        <p:nvCxnSpPr>
          <p:cNvPr id="87" name="Elbow Connector 78">
            <a:extLst>
              <a:ext uri="{FF2B5EF4-FFF2-40B4-BE49-F238E27FC236}">
                <a16:creationId xmlns:a16="http://schemas.microsoft.com/office/drawing/2014/main" id="{7D2A54B7-196A-424B-89FC-A979BB769148}"/>
              </a:ext>
            </a:extLst>
          </p:cNvPr>
          <p:cNvCxnSpPr>
            <a:cxnSpLocks/>
          </p:cNvCxnSpPr>
          <p:nvPr/>
        </p:nvCxnSpPr>
        <p:spPr>
          <a:xfrm rot="10800000" flipV="1">
            <a:off x="793412" y="2695073"/>
            <a:ext cx="2214397" cy="162221"/>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D498DFA-4B10-4192-82F0-DC8423A0AEE7}"/>
              </a:ext>
            </a:extLst>
          </p:cNvPr>
          <p:cNvCxnSpPr>
            <a:cxnSpLocks/>
          </p:cNvCxnSpPr>
          <p:nvPr/>
        </p:nvCxnSpPr>
        <p:spPr>
          <a:xfrm flipH="1">
            <a:off x="2527221" y="1999637"/>
            <a:ext cx="1" cy="78789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76A33FD-2731-42B3-893B-D74B3361E878}"/>
              </a:ext>
            </a:extLst>
          </p:cNvPr>
          <p:cNvCxnSpPr>
            <a:cxnSpLocks/>
          </p:cNvCxnSpPr>
          <p:nvPr/>
        </p:nvCxnSpPr>
        <p:spPr>
          <a:xfrm>
            <a:off x="2527221" y="2701924"/>
            <a:ext cx="0" cy="17120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82">
            <a:extLst>
              <a:ext uri="{FF2B5EF4-FFF2-40B4-BE49-F238E27FC236}">
                <a16:creationId xmlns:a16="http://schemas.microsoft.com/office/drawing/2014/main" id="{FE15CF73-D0AD-471A-925D-7E0557723E09}"/>
              </a:ext>
            </a:extLst>
          </p:cNvPr>
          <p:cNvCxnSpPr>
            <a:cxnSpLocks/>
          </p:cNvCxnSpPr>
          <p:nvPr/>
        </p:nvCxnSpPr>
        <p:spPr>
          <a:xfrm>
            <a:off x="2706676" y="2695966"/>
            <a:ext cx="1489741" cy="170892"/>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26">
            <a:extLst>
              <a:ext uri="{FF2B5EF4-FFF2-40B4-BE49-F238E27FC236}">
                <a16:creationId xmlns:a16="http://schemas.microsoft.com/office/drawing/2014/main" id="{75808034-7553-4A21-95D7-BC6F406CEEDA}"/>
              </a:ext>
            </a:extLst>
          </p:cNvPr>
          <p:cNvCxnSpPr>
            <a:cxnSpLocks/>
          </p:cNvCxnSpPr>
          <p:nvPr/>
        </p:nvCxnSpPr>
        <p:spPr>
          <a:xfrm rot="10800000" flipV="1">
            <a:off x="9079945" y="2743834"/>
            <a:ext cx="1315011" cy="153371"/>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0C078240-0EE5-44E8-A78D-2A8C4D660ED1}"/>
              </a:ext>
            </a:extLst>
          </p:cNvPr>
          <p:cNvCxnSpPr/>
          <p:nvPr/>
        </p:nvCxnSpPr>
        <p:spPr>
          <a:xfrm>
            <a:off x="10259857" y="2754191"/>
            <a:ext cx="5478" cy="1554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8">
            <a:extLst>
              <a:ext uri="{FF2B5EF4-FFF2-40B4-BE49-F238E27FC236}">
                <a16:creationId xmlns:a16="http://schemas.microsoft.com/office/drawing/2014/main" id="{9A07D96B-75C5-4AEC-964F-AEC2EECE8C66}"/>
              </a:ext>
            </a:extLst>
          </p:cNvPr>
          <p:cNvCxnSpPr/>
          <p:nvPr/>
        </p:nvCxnSpPr>
        <p:spPr>
          <a:xfrm rot="10800000" flipV="1">
            <a:off x="7842877" y="2743025"/>
            <a:ext cx="1494376" cy="148144"/>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40">
            <a:extLst>
              <a:ext uri="{FF2B5EF4-FFF2-40B4-BE49-F238E27FC236}">
                <a16:creationId xmlns:a16="http://schemas.microsoft.com/office/drawing/2014/main" id="{CEAF302A-C9B5-423B-BA5F-3DECB5A8CCC2}"/>
              </a:ext>
            </a:extLst>
          </p:cNvPr>
          <p:cNvCxnSpPr>
            <a:cxnSpLocks/>
          </p:cNvCxnSpPr>
          <p:nvPr/>
        </p:nvCxnSpPr>
        <p:spPr>
          <a:xfrm rot="10800000" flipH="1" flipV="1">
            <a:off x="10144376" y="2743835"/>
            <a:ext cx="1327854" cy="147334"/>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40">
            <a:extLst>
              <a:ext uri="{FF2B5EF4-FFF2-40B4-BE49-F238E27FC236}">
                <a16:creationId xmlns:a16="http://schemas.microsoft.com/office/drawing/2014/main" id="{5368D905-1560-439D-B1C2-B309D09D8172}"/>
              </a:ext>
            </a:extLst>
          </p:cNvPr>
          <p:cNvCxnSpPr>
            <a:cxnSpLocks/>
          </p:cNvCxnSpPr>
          <p:nvPr/>
        </p:nvCxnSpPr>
        <p:spPr>
          <a:xfrm>
            <a:off x="4023768" y="2695073"/>
            <a:ext cx="1435701" cy="162222"/>
          </a:xfrm>
          <a:prstGeom prst="bentConnector3">
            <a:avLst>
              <a:gd name="adj1" fmla="val 99714"/>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4AECEC40-4A9D-42CC-888B-7D5D4BE56DFD}"/>
              </a:ext>
            </a:extLst>
          </p:cNvPr>
          <p:cNvCxnSpPr>
            <a:cxnSpLocks/>
            <a:stCxn id="2" idx="3"/>
          </p:cNvCxnSpPr>
          <p:nvPr/>
        </p:nvCxnSpPr>
        <p:spPr>
          <a:xfrm>
            <a:off x="7562631" y="1274374"/>
            <a:ext cx="2040003" cy="431093"/>
          </a:xfrm>
          <a:prstGeom prst="bentConnector3">
            <a:avLst>
              <a:gd name="adj1" fmla="val 100053"/>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124" name="TextBox 123">
            <a:extLst>
              <a:ext uri="{FF2B5EF4-FFF2-40B4-BE49-F238E27FC236}">
                <a16:creationId xmlns:a16="http://schemas.microsoft.com/office/drawing/2014/main" id="{63CFECC1-9D36-4892-B191-9B443B2EFA78}"/>
              </a:ext>
            </a:extLst>
          </p:cNvPr>
          <p:cNvSpPr txBox="1"/>
          <p:nvPr/>
        </p:nvSpPr>
        <p:spPr>
          <a:xfrm>
            <a:off x="1516365" y="4494108"/>
            <a:ext cx="1039929" cy="230832"/>
          </a:xfrm>
          <a:prstGeom prst="rect">
            <a:avLst/>
          </a:prstGeom>
          <a:noFill/>
          <a:ln w="6350">
            <a:solidFill>
              <a:schemeClr val="tx1"/>
            </a:solidFill>
          </a:ln>
        </p:spPr>
        <p:txBody>
          <a:bodyPr wrap="square" rtlCol="0">
            <a:spAutoFit/>
          </a:bodyPr>
          <a:lstStyle/>
          <a:p>
            <a:pPr algn="ctr"/>
            <a:r>
              <a:rPr lang="lv-LV" sz="900" dirty="0">
                <a:solidFill>
                  <a:prstClr val="black"/>
                </a:solidFill>
              </a:rPr>
              <a:t>Ēkas uzraugi (4)</a:t>
            </a:r>
          </a:p>
        </p:txBody>
      </p:sp>
      <p:sp>
        <p:nvSpPr>
          <p:cNvPr id="81" name="TextBox 80">
            <a:extLst>
              <a:ext uri="{FF2B5EF4-FFF2-40B4-BE49-F238E27FC236}">
                <a16:creationId xmlns:a16="http://schemas.microsoft.com/office/drawing/2014/main" id="{DA52F693-2E38-E91F-764F-8A8F9557FD1B}"/>
              </a:ext>
            </a:extLst>
          </p:cNvPr>
          <p:cNvSpPr txBox="1"/>
          <p:nvPr/>
        </p:nvSpPr>
        <p:spPr>
          <a:xfrm>
            <a:off x="8687596" y="1714739"/>
            <a:ext cx="1830076" cy="292388"/>
          </a:xfrm>
          <a:prstGeom prst="rect">
            <a:avLst/>
          </a:prstGeom>
          <a:solidFill>
            <a:schemeClr val="bg1">
              <a:lumMod val="95000"/>
            </a:schemeClr>
          </a:solidFill>
          <a:ln w="6350">
            <a:solidFill>
              <a:schemeClr val="tx1"/>
            </a:solidFill>
          </a:ln>
        </p:spPr>
        <p:txBody>
          <a:bodyPr wrap="square" rtlCol="0">
            <a:spAutoFit/>
          </a:bodyPr>
          <a:lstStyle/>
          <a:p>
            <a:pPr algn="ctr"/>
            <a:r>
              <a:rPr lang="lv-LV" sz="1300" b="1" dirty="0">
                <a:solidFill>
                  <a:prstClr val="black"/>
                </a:solidFill>
              </a:rPr>
              <a:t>Direktora 1. vietnieks</a:t>
            </a:r>
          </a:p>
        </p:txBody>
      </p:sp>
      <p:cxnSp>
        <p:nvCxnSpPr>
          <p:cNvPr id="86" name="Straight Connector 85">
            <a:extLst>
              <a:ext uri="{FF2B5EF4-FFF2-40B4-BE49-F238E27FC236}">
                <a16:creationId xmlns:a16="http://schemas.microsoft.com/office/drawing/2014/main" id="{162D5306-D71A-55FE-13D3-86721261E3A3}"/>
              </a:ext>
            </a:extLst>
          </p:cNvPr>
          <p:cNvCxnSpPr>
            <a:cxnSpLocks/>
          </p:cNvCxnSpPr>
          <p:nvPr/>
        </p:nvCxnSpPr>
        <p:spPr>
          <a:xfrm>
            <a:off x="9604441" y="2019888"/>
            <a:ext cx="0" cy="72313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43A9C41-099E-8482-99AD-92901EF56AF7}"/>
              </a:ext>
            </a:extLst>
          </p:cNvPr>
          <p:cNvCxnSpPr>
            <a:cxnSpLocks/>
          </p:cNvCxnSpPr>
          <p:nvPr/>
        </p:nvCxnSpPr>
        <p:spPr>
          <a:xfrm>
            <a:off x="6724114" y="1427181"/>
            <a:ext cx="0" cy="131584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E6DA306-3AFA-59D9-152A-4E8FE488CFC2}"/>
              </a:ext>
            </a:extLst>
          </p:cNvPr>
          <p:cNvCxnSpPr>
            <a:cxnSpLocks/>
          </p:cNvCxnSpPr>
          <p:nvPr/>
        </p:nvCxnSpPr>
        <p:spPr>
          <a:xfrm>
            <a:off x="6724114" y="2673947"/>
            <a:ext cx="0" cy="17120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1818D691-D54B-DFB9-F2CE-6704A375B330}"/>
              </a:ext>
            </a:extLst>
          </p:cNvPr>
          <p:cNvSpPr txBox="1"/>
          <p:nvPr/>
        </p:nvSpPr>
        <p:spPr>
          <a:xfrm>
            <a:off x="4874570" y="3895465"/>
            <a:ext cx="1280591" cy="369332"/>
          </a:xfrm>
          <a:prstGeom prst="rect">
            <a:avLst/>
          </a:prstGeom>
          <a:noFill/>
          <a:ln w="6350">
            <a:solidFill>
              <a:schemeClr val="tx1"/>
            </a:solidFill>
          </a:ln>
        </p:spPr>
        <p:txBody>
          <a:bodyPr wrap="square" rtlCol="0">
            <a:spAutoFit/>
          </a:bodyPr>
          <a:lstStyle/>
          <a:p>
            <a:pPr algn="ctr"/>
            <a:r>
              <a:rPr lang="lv-LV" sz="900" dirty="0" err="1">
                <a:solidFill>
                  <a:prstClr val="black"/>
                </a:solidFill>
              </a:rPr>
              <a:t>Energopārvaldnieks</a:t>
            </a:r>
            <a:r>
              <a:rPr lang="lv-LV" sz="900" dirty="0">
                <a:solidFill>
                  <a:prstClr val="black"/>
                </a:solidFill>
              </a:rPr>
              <a:t>/ inženieris</a:t>
            </a:r>
          </a:p>
        </p:txBody>
      </p:sp>
      <p:sp>
        <p:nvSpPr>
          <p:cNvPr id="125" name="TextBox 124">
            <a:extLst>
              <a:ext uri="{FF2B5EF4-FFF2-40B4-BE49-F238E27FC236}">
                <a16:creationId xmlns:a16="http://schemas.microsoft.com/office/drawing/2014/main" id="{A8F9002E-BDB0-6CD5-AFA8-8EF4746C5A24}"/>
              </a:ext>
            </a:extLst>
          </p:cNvPr>
          <p:cNvSpPr txBox="1"/>
          <p:nvPr/>
        </p:nvSpPr>
        <p:spPr>
          <a:xfrm>
            <a:off x="6217560" y="5841049"/>
            <a:ext cx="1103876" cy="646331"/>
          </a:xfrm>
          <a:prstGeom prst="rect">
            <a:avLst/>
          </a:prstGeom>
          <a:noFill/>
          <a:ln w="6350">
            <a:solidFill>
              <a:schemeClr val="tx1"/>
            </a:solidFill>
          </a:ln>
        </p:spPr>
        <p:txBody>
          <a:bodyPr wrap="square" rtlCol="0">
            <a:spAutoFit/>
          </a:bodyPr>
          <a:lstStyle/>
          <a:p>
            <a:pPr algn="ctr"/>
            <a:r>
              <a:rPr lang="lv-LV" sz="900" dirty="0">
                <a:solidFill>
                  <a:prstClr val="black"/>
                </a:solidFill>
              </a:rPr>
              <a:t>Klientu apkalpošanas un sabiedrisko attiecību speciālists</a:t>
            </a:r>
          </a:p>
        </p:txBody>
      </p:sp>
      <p:sp>
        <p:nvSpPr>
          <p:cNvPr id="126" name="TextBox 125">
            <a:extLst>
              <a:ext uri="{FF2B5EF4-FFF2-40B4-BE49-F238E27FC236}">
                <a16:creationId xmlns:a16="http://schemas.microsoft.com/office/drawing/2014/main" id="{49C3D7F4-DAAA-9C77-36A6-5E837613414D}"/>
              </a:ext>
            </a:extLst>
          </p:cNvPr>
          <p:cNvSpPr txBox="1"/>
          <p:nvPr/>
        </p:nvSpPr>
        <p:spPr>
          <a:xfrm>
            <a:off x="9729686" y="6449642"/>
            <a:ext cx="1054773" cy="230832"/>
          </a:xfrm>
          <a:prstGeom prst="rect">
            <a:avLst/>
          </a:prstGeom>
          <a:noFill/>
          <a:ln w="6350">
            <a:solidFill>
              <a:schemeClr val="tx1"/>
            </a:solidFill>
          </a:ln>
        </p:spPr>
        <p:txBody>
          <a:bodyPr wrap="square" rtlCol="0">
            <a:spAutoFit/>
          </a:bodyPr>
          <a:lstStyle/>
          <a:p>
            <a:pPr algn="ctr"/>
            <a:r>
              <a:rPr lang="lv-LV" sz="900" dirty="0">
                <a:solidFill>
                  <a:prstClr val="black"/>
                </a:solidFill>
              </a:rPr>
              <a:t>Stadionu pārzinis</a:t>
            </a:r>
          </a:p>
        </p:txBody>
      </p:sp>
      <p:sp>
        <p:nvSpPr>
          <p:cNvPr id="127" name="TextBox 126">
            <a:extLst>
              <a:ext uri="{FF2B5EF4-FFF2-40B4-BE49-F238E27FC236}">
                <a16:creationId xmlns:a16="http://schemas.microsoft.com/office/drawing/2014/main" id="{1B39C1B4-18A8-7422-DEDC-213BF9468C53}"/>
              </a:ext>
            </a:extLst>
          </p:cNvPr>
          <p:cNvSpPr txBox="1"/>
          <p:nvPr/>
        </p:nvSpPr>
        <p:spPr>
          <a:xfrm>
            <a:off x="3637275" y="3889786"/>
            <a:ext cx="1115405" cy="230832"/>
          </a:xfrm>
          <a:prstGeom prst="rect">
            <a:avLst/>
          </a:prstGeom>
          <a:noFill/>
          <a:ln w="6350">
            <a:solidFill>
              <a:schemeClr val="tx1"/>
            </a:solidFill>
          </a:ln>
        </p:spPr>
        <p:txBody>
          <a:bodyPr wrap="square" rtlCol="0">
            <a:spAutoFit/>
          </a:bodyPr>
          <a:lstStyle/>
          <a:p>
            <a:pPr algn="ctr"/>
            <a:r>
              <a:rPr lang="lv-LV" sz="900" dirty="0">
                <a:solidFill>
                  <a:prstClr val="black"/>
                </a:solidFill>
              </a:rPr>
              <a:t>Vides inženieris</a:t>
            </a:r>
          </a:p>
        </p:txBody>
      </p:sp>
      <p:sp>
        <p:nvSpPr>
          <p:cNvPr id="119" name="TextBox 118">
            <a:extLst>
              <a:ext uri="{FF2B5EF4-FFF2-40B4-BE49-F238E27FC236}">
                <a16:creationId xmlns:a16="http://schemas.microsoft.com/office/drawing/2014/main" id="{3D467ECA-C66C-7075-CE30-54F079900C9D}"/>
              </a:ext>
            </a:extLst>
          </p:cNvPr>
          <p:cNvSpPr txBox="1"/>
          <p:nvPr/>
        </p:nvSpPr>
        <p:spPr>
          <a:xfrm>
            <a:off x="3644348" y="4592570"/>
            <a:ext cx="1115405" cy="369332"/>
          </a:xfrm>
          <a:prstGeom prst="rect">
            <a:avLst/>
          </a:prstGeom>
          <a:noFill/>
          <a:ln w="6350">
            <a:solidFill>
              <a:schemeClr val="tx1"/>
            </a:solidFill>
          </a:ln>
        </p:spPr>
        <p:txBody>
          <a:bodyPr wrap="square" rtlCol="0">
            <a:spAutoFit/>
          </a:bodyPr>
          <a:lstStyle/>
          <a:p>
            <a:pPr algn="ctr"/>
            <a:r>
              <a:rPr lang="lv-LV" sz="900" dirty="0">
                <a:solidFill>
                  <a:prstClr val="black"/>
                </a:solidFill>
              </a:rPr>
              <a:t>Vides aizsardzības inspektors</a:t>
            </a:r>
          </a:p>
        </p:txBody>
      </p:sp>
      <p:sp>
        <p:nvSpPr>
          <p:cNvPr id="6" name="Slide Number Placeholder 5">
            <a:extLst>
              <a:ext uri="{FF2B5EF4-FFF2-40B4-BE49-F238E27FC236}">
                <a16:creationId xmlns:a16="http://schemas.microsoft.com/office/drawing/2014/main" id="{95AB3F5C-BF94-5BDC-5A3E-C9BA2C061F03}"/>
              </a:ext>
            </a:extLst>
          </p:cNvPr>
          <p:cNvSpPr>
            <a:spLocks noGrp="1"/>
          </p:cNvSpPr>
          <p:nvPr>
            <p:ph type="sldNum" sz="quarter" idx="12"/>
          </p:nvPr>
        </p:nvSpPr>
        <p:spPr>
          <a:xfrm>
            <a:off x="9436703" y="6578503"/>
            <a:ext cx="2743200" cy="365125"/>
          </a:xfrm>
        </p:spPr>
        <p:txBody>
          <a:bodyPr/>
          <a:lstStyle/>
          <a:p>
            <a:fld id="{F27F4D8E-CD65-4F35-8BD0-06266F968DF1}" type="slidenum">
              <a:rPr lang="lv-LV" smtClean="0"/>
              <a:t>2</a:t>
            </a:fld>
            <a:endParaRPr lang="lv-LV" dirty="0"/>
          </a:p>
        </p:txBody>
      </p:sp>
      <p:sp>
        <p:nvSpPr>
          <p:cNvPr id="11" name="TextBox 10">
            <a:extLst>
              <a:ext uri="{FF2B5EF4-FFF2-40B4-BE49-F238E27FC236}">
                <a16:creationId xmlns:a16="http://schemas.microsoft.com/office/drawing/2014/main" id="{9305A97B-9C36-7045-1ED7-D9C4DB23C0FA}"/>
              </a:ext>
            </a:extLst>
          </p:cNvPr>
          <p:cNvSpPr txBox="1"/>
          <p:nvPr/>
        </p:nvSpPr>
        <p:spPr>
          <a:xfrm>
            <a:off x="6217560" y="6530233"/>
            <a:ext cx="1108148" cy="230832"/>
          </a:xfrm>
          <a:prstGeom prst="rect">
            <a:avLst/>
          </a:prstGeom>
          <a:noFill/>
          <a:ln w="6350">
            <a:solidFill>
              <a:schemeClr val="tx1"/>
            </a:solidFill>
          </a:ln>
        </p:spPr>
        <p:txBody>
          <a:bodyPr wrap="square" rtlCol="0">
            <a:spAutoFit/>
          </a:bodyPr>
          <a:lstStyle/>
          <a:p>
            <a:pPr algn="ctr"/>
            <a:r>
              <a:rPr lang="lv-LV" sz="900" dirty="0">
                <a:solidFill>
                  <a:prstClr val="black"/>
                </a:solidFill>
              </a:rPr>
              <a:t>Juriskonsults</a:t>
            </a:r>
          </a:p>
        </p:txBody>
      </p:sp>
      <p:sp>
        <p:nvSpPr>
          <p:cNvPr id="4" name="Title 3">
            <a:extLst>
              <a:ext uri="{FF2B5EF4-FFF2-40B4-BE49-F238E27FC236}">
                <a16:creationId xmlns:a16="http://schemas.microsoft.com/office/drawing/2014/main" id="{DECD3825-58FF-07A1-0EB5-A3E3EBC0F1BB}"/>
              </a:ext>
            </a:extLst>
          </p:cNvPr>
          <p:cNvSpPr txBox="1">
            <a:spLocks/>
          </p:cNvSpPr>
          <p:nvPr/>
        </p:nvSpPr>
        <p:spPr>
          <a:xfrm>
            <a:off x="897283" y="269612"/>
            <a:ext cx="10023557" cy="7975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cap="all" dirty="0">
                <a:solidFill>
                  <a:srgbClr val="58585B"/>
                </a:solidFill>
                <a:latin typeface="Montserrat" panose="00000500000000000000" pitchFamily="2" charset="-70"/>
              </a:rPr>
              <a:t>Ādažu novada </a:t>
            </a:r>
            <a:r>
              <a:rPr lang="lv-LV" sz="2400" b="1" cap="all" dirty="0">
                <a:solidFill>
                  <a:srgbClr val="58585B"/>
                </a:solidFill>
                <a:latin typeface="Montserrat" panose="00000500000000000000" pitchFamily="2" charset="-70"/>
                <a:cs typeface="Mongolian Baiti" panose="03000500000000000000" pitchFamily="66" charset="0"/>
              </a:rPr>
              <a:t>pašvaldības aģentūra  «Carnikavas </a:t>
            </a:r>
            <a:r>
              <a:rPr lang="lv-LV" sz="2400" b="1" cap="all" dirty="0" err="1">
                <a:solidFill>
                  <a:srgbClr val="58585B"/>
                </a:solidFill>
                <a:latin typeface="Montserrat" panose="00000500000000000000" pitchFamily="2" charset="-70"/>
                <a:cs typeface="Mongolian Baiti" panose="03000500000000000000" pitchFamily="66" charset="0"/>
              </a:rPr>
              <a:t>Komunālserviss</a:t>
            </a:r>
            <a:r>
              <a:rPr lang="lv-LV" sz="2400" b="1" cap="all" dirty="0">
                <a:solidFill>
                  <a:srgbClr val="58585B"/>
                </a:solidFill>
                <a:latin typeface="Montserrat" panose="00000500000000000000" pitchFamily="2" charset="-70"/>
                <a:cs typeface="Mongolian Baiti" panose="03000500000000000000" pitchFamily="66" charset="0"/>
              </a:rPr>
              <a:t>» struktūra</a:t>
            </a:r>
            <a:endParaRPr lang="lv-LV" sz="2400" b="1" cap="all" dirty="0">
              <a:solidFill>
                <a:srgbClr val="58585B"/>
              </a:solidFill>
            </a:endParaRPr>
          </a:p>
        </p:txBody>
      </p:sp>
    </p:spTree>
    <p:extLst>
      <p:ext uri="{BB962C8B-B14F-4D97-AF65-F5344CB8AC3E}">
        <p14:creationId xmlns:p14="http://schemas.microsoft.com/office/powerpoint/2010/main" val="402181258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7AA4-4F48-9090-0961-67FF23DAD2B1}"/>
              </a:ext>
            </a:extLst>
          </p:cNvPr>
          <p:cNvSpPr>
            <a:spLocks noGrp="1"/>
          </p:cNvSpPr>
          <p:nvPr>
            <p:ph type="title"/>
          </p:nvPr>
        </p:nvSpPr>
        <p:spPr/>
        <p:txBody>
          <a:bodyPr>
            <a:normAutofit/>
          </a:bodyPr>
          <a:lstStyle/>
          <a:p>
            <a:pPr algn="ctr"/>
            <a:r>
              <a:rPr lang="lv-LV" sz="3600" b="1" dirty="0">
                <a:solidFill>
                  <a:schemeClr val="tx1">
                    <a:lumMod val="65000"/>
                    <a:lumOff val="35000"/>
                  </a:schemeClr>
                </a:solidFill>
                <a:latin typeface="Montserrat" panose="00000500000000000000" pitchFamily="2" charset="-70"/>
              </a:rPr>
              <a:t>PII ‘’RIEKSTIŅŠ’’</a:t>
            </a:r>
            <a:endParaRPr lang="lv-LV" sz="3600" dirty="0"/>
          </a:p>
        </p:txBody>
      </p:sp>
      <p:sp>
        <p:nvSpPr>
          <p:cNvPr id="3" name="Content Placeholder 2">
            <a:extLst>
              <a:ext uri="{FF2B5EF4-FFF2-40B4-BE49-F238E27FC236}">
                <a16:creationId xmlns:a16="http://schemas.microsoft.com/office/drawing/2014/main" id="{33CA0302-C90F-8CE3-D2C0-3B51967DCE91}"/>
              </a:ext>
            </a:extLst>
          </p:cNvPr>
          <p:cNvSpPr>
            <a:spLocks noGrp="1"/>
          </p:cNvSpPr>
          <p:nvPr>
            <p:ph idx="1"/>
          </p:nvPr>
        </p:nvSpPr>
        <p:spPr>
          <a:xfrm>
            <a:off x="983848" y="1544074"/>
            <a:ext cx="7469081" cy="4948801"/>
          </a:xfrm>
        </p:spPr>
        <p:txBody>
          <a:bodyPr>
            <a:normAutofit/>
          </a:bodyPr>
          <a:lstStyle/>
          <a:p>
            <a:pPr algn="just">
              <a:lnSpc>
                <a:spcPct val="100000"/>
              </a:lnSpc>
            </a:pPr>
            <a:r>
              <a:rPr lang="lv-LV" sz="1200" dirty="0">
                <a:latin typeface="Montserrat" panose="00000500000000000000" pitchFamily="2" charset="-70"/>
                <a:cs typeface="Arial" panose="020B0604020202020204" pitchFamily="34" charset="0"/>
              </a:rPr>
              <a:t>PII ‘’Riekstiņš’’ strādā 6 darbinieki.</a:t>
            </a:r>
          </a:p>
          <a:p>
            <a:pPr algn="just">
              <a:lnSpc>
                <a:spcPct val="100000"/>
              </a:lnSpc>
            </a:pPr>
            <a:r>
              <a:rPr lang="lv-LV" sz="1200" dirty="0">
                <a:effectLst/>
                <a:latin typeface="Montserrat" panose="00000500000000000000" pitchFamily="2" charset="-70"/>
                <a:ea typeface="Arial" panose="020B0604020202020204" pitchFamily="34" charset="0"/>
                <a:cs typeface="Arial" panose="020B0604020202020204" pitchFamily="34" charset="0"/>
              </a:rPr>
              <a:t>Organizēta saimniecisko darbu veikšana atbilstoši normatīvo aktu prasībām darbinieku un bērnu drošības nodrošināšanai:</a:t>
            </a:r>
          </a:p>
          <a:p>
            <a:pPr lvl="1" algn="just">
              <a:lnSpc>
                <a:spcPct val="100000"/>
              </a:lnSpc>
              <a:buFont typeface="Wingdings" panose="05000000000000000000" pitchFamily="2" charset="2"/>
              <a:buChar char="§"/>
            </a:pPr>
            <a:r>
              <a:rPr lang="lv-LV" sz="1200" dirty="0">
                <a:effectLst/>
                <a:latin typeface="Montserrat" panose="00000500000000000000" pitchFamily="2" charset="-70"/>
                <a:ea typeface="Arial" panose="020B0604020202020204" pitchFamily="34" charset="0"/>
                <a:cs typeface="Arial" panose="020B0604020202020204" pitchFamily="34" charset="0"/>
              </a:rPr>
              <a:t>Kondicionieru un ventilācijas sistēmas apkalpes līguma izpildes kontrole;</a:t>
            </a:r>
            <a:endParaRPr lang="lv-LV" sz="1200" dirty="0">
              <a:effectLst/>
              <a:latin typeface="Montserrat" panose="00000500000000000000" pitchFamily="2" charset="-70"/>
              <a:ea typeface="Times New Roman" panose="02020603050405020304" pitchFamily="18" charset="0"/>
              <a:cs typeface="Arial" panose="020B0604020202020204" pitchFamily="34" charset="0"/>
            </a:endParaRPr>
          </a:p>
          <a:p>
            <a:pPr lvl="1" algn="just">
              <a:lnSpc>
                <a:spcPct val="100000"/>
              </a:lnSpc>
              <a:buFont typeface="Wingdings" panose="05000000000000000000" pitchFamily="2" charset="2"/>
              <a:buChar char="§"/>
            </a:pPr>
            <a:r>
              <a:rPr lang="lv-LV" sz="1200" dirty="0">
                <a:effectLst/>
                <a:latin typeface="Montserrat" panose="00000500000000000000" pitchFamily="2" charset="-70"/>
                <a:ea typeface="Arial" panose="020B0604020202020204" pitchFamily="34" charset="0"/>
                <a:cs typeface="Arial" panose="020B0604020202020204" pitchFamily="34" charset="0"/>
              </a:rPr>
              <a:t>Materiālu, instrumentu specifikācijas sagatavošana iepirkuma organizēšanai;</a:t>
            </a:r>
            <a:endParaRPr lang="lv-LV" sz="1200" dirty="0">
              <a:effectLst/>
              <a:latin typeface="Montserrat" panose="00000500000000000000" pitchFamily="2" charset="-70"/>
              <a:ea typeface="Times New Roman" panose="02020603050405020304" pitchFamily="18" charset="0"/>
              <a:cs typeface="Arial" panose="020B0604020202020204" pitchFamily="34" charset="0"/>
            </a:endParaRPr>
          </a:p>
          <a:p>
            <a:pPr lvl="1" algn="just">
              <a:lnSpc>
                <a:spcPct val="100000"/>
              </a:lnSpc>
              <a:buFont typeface="Wingdings" panose="05000000000000000000" pitchFamily="2" charset="2"/>
              <a:buChar char="§"/>
            </a:pPr>
            <a:r>
              <a:rPr lang="lv-LV" sz="1200" dirty="0">
                <a:effectLst/>
                <a:latin typeface="Montserrat" panose="00000500000000000000" pitchFamily="2" charset="-70"/>
                <a:ea typeface="Arial" panose="020B0604020202020204" pitchFamily="34" charset="0"/>
                <a:cs typeface="Arial" panose="020B0604020202020204" pitchFamily="34" charset="0"/>
              </a:rPr>
              <a:t>Apsardzes pakalpojuma līguma izpildes kontrole;</a:t>
            </a:r>
            <a:endParaRPr lang="lv-LV" sz="1200" dirty="0">
              <a:effectLst/>
              <a:latin typeface="Montserrat" panose="00000500000000000000" pitchFamily="2" charset="-70"/>
              <a:ea typeface="Times New Roman" panose="02020603050405020304" pitchFamily="18" charset="0"/>
              <a:cs typeface="Arial" panose="020B0604020202020204" pitchFamily="34" charset="0"/>
            </a:endParaRPr>
          </a:p>
          <a:p>
            <a:pPr lvl="1" algn="just">
              <a:lnSpc>
                <a:spcPct val="100000"/>
              </a:lnSpc>
              <a:buFont typeface="Wingdings" panose="05000000000000000000" pitchFamily="2" charset="2"/>
              <a:buChar char="§"/>
            </a:pPr>
            <a:r>
              <a:rPr lang="lv-LV" sz="1200" dirty="0">
                <a:effectLst/>
                <a:latin typeface="Montserrat" panose="00000500000000000000" pitchFamily="2" charset="-70"/>
                <a:ea typeface="Arial" panose="020B0604020202020204" pitchFamily="34" charset="0"/>
                <a:cs typeface="Arial" panose="020B0604020202020204" pitchFamily="34" charset="0"/>
              </a:rPr>
              <a:t>Gāzes apkures katlu apkalpošanas līguma izpildes kontrole.</a:t>
            </a:r>
          </a:p>
          <a:p>
            <a:pPr algn="just">
              <a:lnSpc>
                <a:spcPct val="100000"/>
              </a:lnSpc>
              <a:buFont typeface="Wingdings" panose="05000000000000000000" pitchFamily="2" charset="2"/>
              <a:buChar char="§"/>
            </a:pPr>
            <a:r>
              <a:rPr lang="lv-LV" sz="1200" b="0" i="0" u="none" strike="noStrike" dirty="0" err="1">
                <a:solidFill>
                  <a:srgbClr val="000000"/>
                </a:solidFill>
                <a:effectLst/>
                <a:latin typeface="Montserrat" panose="00000500000000000000" pitchFamily="2" charset="-70"/>
              </a:rPr>
              <a:t>Energotaupības</a:t>
            </a:r>
            <a:r>
              <a:rPr lang="lv-LV" sz="1200" b="0" i="0" u="none" strike="noStrike" dirty="0">
                <a:solidFill>
                  <a:srgbClr val="000000"/>
                </a:solidFill>
                <a:effectLst/>
                <a:latin typeface="Montserrat" panose="00000500000000000000" pitchFamily="2" charset="-70"/>
              </a:rPr>
              <a:t> nolūkos veikta gaismekļu (41gab.), kā arī (104 gab.) spuldžu nomaiņa  uz LED;</a:t>
            </a:r>
            <a:endParaRPr lang="lv-LV" sz="1200" dirty="0">
              <a:latin typeface="Montserrat" panose="00000500000000000000" pitchFamily="2" charset="-70"/>
              <a:ea typeface="Arial" panose="020B0604020202020204" pitchFamily="34" charset="0"/>
              <a:cs typeface="Arial" panose="020B0604020202020204" pitchFamily="34" charset="0"/>
            </a:endParaRPr>
          </a:p>
          <a:p>
            <a:pPr>
              <a:lnSpc>
                <a:spcPct val="100000"/>
              </a:lnSpc>
            </a:pPr>
            <a:r>
              <a:rPr lang="lv-LV" sz="1200" b="0" i="0" u="none" strike="noStrike" dirty="0">
                <a:solidFill>
                  <a:srgbClr val="000000"/>
                </a:solidFill>
                <a:effectLst/>
                <a:latin typeface="Montserrat" panose="00000500000000000000" pitchFamily="2" charset="-70"/>
              </a:rPr>
              <a:t>Āra soliņu pārkrāsošana, rotaļlaukumu tehniskā stāvokļa uzraudzība</a:t>
            </a:r>
          </a:p>
          <a:p>
            <a:pPr>
              <a:lnSpc>
                <a:spcPct val="100000"/>
              </a:lnSpc>
            </a:pPr>
            <a:r>
              <a:rPr lang="lv-LV" sz="1200" b="0" i="0" u="none" strike="noStrike" dirty="0">
                <a:solidFill>
                  <a:srgbClr val="000000"/>
                </a:solidFill>
                <a:effectLst/>
                <a:latin typeface="Montserrat" panose="00000500000000000000" pitchFamily="2" charset="-70"/>
              </a:rPr>
              <a:t>Energoresursu taupības nolūkā pastāvīgi tika uzraudzīta gaisa temperatūra iestādes telpās, peldbaseinā un attiecīgi veikta temperatūras regulācija abos siltummezglos</a:t>
            </a:r>
          </a:p>
          <a:p>
            <a:pPr algn="just" rtl="0">
              <a:spcBef>
                <a:spcPts val="0"/>
              </a:spcBef>
              <a:spcAft>
                <a:spcPts val="0"/>
              </a:spcAft>
            </a:pPr>
            <a:r>
              <a:rPr lang="lv-LV" sz="1200" b="0" i="0" u="none" strike="noStrike" dirty="0">
                <a:solidFill>
                  <a:srgbClr val="000000"/>
                </a:solidFill>
                <a:effectLst/>
                <a:latin typeface="Montserrat" panose="00000500000000000000" pitchFamily="2" charset="-70"/>
              </a:rPr>
              <a:t>saimniecības pagalma vārtu remonts un nomainītas iestādes ārdurvis Jūras ielas pusē</a:t>
            </a:r>
            <a:endParaRPr lang="lv-LV" sz="1200" b="0" dirty="0">
              <a:effectLst/>
              <a:latin typeface="Montserrat" panose="00000500000000000000" pitchFamily="2" charset="-70"/>
            </a:endParaRPr>
          </a:p>
          <a:p>
            <a:r>
              <a:rPr lang="lv-LV" sz="1200" dirty="0">
                <a:solidFill>
                  <a:srgbClr val="000000"/>
                </a:solidFill>
                <a:latin typeface="Montserrat" panose="00000500000000000000" pitchFamily="2" charset="-70"/>
              </a:rPr>
              <a:t>V</a:t>
            </a:r>
            <a:r>
              <a:rPr lang="lv-LV" sz="1200" b="0" i="0" u="none" strike="noStrike" dirty="0">
                <a:solidFill>
                  <a:srgbClr val="000000"/>
                </a:solidFill>
                <a:effectLst/>
                <a:latin typeface="Montserrat" panose="00000500000000000000" pitchFamily="2" charset="-70"/>
              </a:rPr>
              <a:t>eikta peldbaseina smilšu filtra tīrīšana un kvarca smilšu nomaiņa; uzstādīts </a:t>
            </a:r>
            <a:r>
              <a:rPr lang="lv-LV" sz="1200" b="0" i="0" u="none" strike="noStrike" dirty="0" err="1">
                <a:solidFill>
                  <a:srgbClr val="000000"/>
                </a:solidFill>
                <a:effectLst/>
                <a:latin typeface="Montserrat" panose="00000500000000000000" pitchFamily="2" charset="-70"/>
              </a:rPr>
              <a:t>siltummainis</a:t>
            </a:r>
            <a:r>
              <a:rPr lang="lv-LV" sz="1200" b="0" i="0" u="none" strike="noStrike" dirty="0">
                <a:solidFill>
                  <a:srgbClr val="000000"/>
                </a:solidFill>
                <a:effectLst/>
                <a:latin typeface="Montserrat" panose="00000500000000000000" pitchFamily="2" charset="-70"/>
              </a:rPr>
              <a:t> baseina tehniskajā telpā; izbūvēta siltumtrase uz baseina tehnisko telpu</a:t>
            </a:r>
          </a:p>
          <a:p>
            <a:r>
              <a:rPr lang="lv-LV" sz="1200" b="0" i="0" u="none" strike="noStrike" dirty="0">
                <a:solidFill>
                  <a:srgbClr val="000000"/>
                </a:solidFill>
                <a:effectLst/>
                <a:latin typeface="Montserrat" panose="00000500000000000000" pitchFamily="2" charset="-70"/>
              </a:rPr>
              <a:t>Baseina peldošā </a:t>
            </a:r>
            <a:r>
              <a:rPr lang="lv-LV" sz="1200" b="0" i="0" u="none" strike="noStrike" dirty="0" err="1">
                <a:solidFill>
                  <a:srgbClr val="000000"/>
                </a:solidFill>
                <a:effectLst/>
                <a:latin typeface="Montserrat" panose="00000500000000000000" pitchFamily="2" charset="-70"/>
              </a:rPr>
              <a:t>termopārklāja</a:t>
            </a:r>
            <a:r>
              <a:rPr lang="lv-LV" sz="1200" b="0" i="0" u="none" strike="noStrike" dirty="0">
                <a:solidFill>
                  <a:srgbClr val="000000"/>
                </a:solidFill>
                <a:effectLst/>
                <a:latin typeface="Montserrat" panose="00000500000000000000" pitchFamily="2" charset="-70"/>
              </a:rPr>
              <a:t> iegāde un uzstādīšana</a:t>
            </a:r>
            <a:endParaRPr lang="lv-LV" sz="1200" dirty="0">
              <a:solidFill>
                <a:srgbClr val="000000"/>
              </a:solidFill>
              <a:latin typeface="Montserrat" panose="00000500000000000000" pitchFamily="2" charset="-70"/>
            </a:endParaRPr>
          </a:p>
          <a:p>
            <a:r>
              <a:rPr lang="lv-LV" sz="1200" b="0" i="0" u="none" strike="noStrike" dirty="0">
                <a:solidFill>
                  <a:srgbClr val="000000"/>
                </a:solidFill>
                <a:effectLst/>
                <a:latin typeface="Montserrat" panose="00000500000000000000" pitchFamily="2" charset="-70"/>
              </a:rPr>
              <a:t>Karstā ūdens sagatavošanas kontūra pārbūve iestādes </a:t>
            </a:r>
            <a:r>
              <a:rPr lang="lv-LV" sz="1200" b="0" i="0" u="none" strike="noStrike" dirty="0" err="1">
                <a:solidFill>
                  <a:srgbClr val="000000"/>
                </a:solidFill>
                <a:effectLst/>
                <a:latin typeface="Montserrat" panose="00000500000000000000" pitchFamily="2" charset="-70"/>
              </a:rPr>
              <a:t>vienstāvu</a:t>
            </a:r>
            <a:r>
              <a:rPr lang="lv-LV" sz="1200" b="0" i="0" u="none" strike="noStrike" dirty="0">
                <a:solidFill>
                  <a:srgbClr val="000000"/>
                </a:solidFill>
                <a:effectLst/>
                <a:latin typeface="Montserrat" panose="00000500000000000000" pitchFamily="2" charset="-70"/>
              </a:rPr>
              <a:t> daļas siltummezglā;</a:t>
            </a:r>
            <a:br>
              <a:rPr lang="lv-LV" sz="1200" dirty="0">
                <a:latin typeface="Montserrat" panose="00000500000000000000" pitchFamily="2" charset="-70"/>
              </a:rPr>
            </a:br>
            <a:endParaRPr lang="lv-LV" sz="1200" b="0" i="0" u="none" strike="noStrike" dirty="0">
              <a:solidFill>
                <a:srgbClr val="000000"/>
              </a:solidFill>
              <a:effectLst/>
              <a:latin typeface="Montserrat" panose="00000500000000000000" pitchFamily="2" charset="-70"/>
            </a:endParaRPr>
          </a:p>
          <a:p>
            <a:pPr>
              <a:lnSpc>
                <a:spcPct val="100000"/>
              </a:lnSpc>
            </a:pPr>
            <a:endParaRPr lang="lv-LV" sz="1200" dirty="0">
              <a:effectLst/>
              <a:latin typeface="Montserrat" panose="00000500000000000000" pitchFamily="2" charset="-70"/>
              <a:ea typeface="Arial" panose="020B0604020202020204" pitchFamily="34" charset="0"/>
              <a:cs typeface="Arial" panose="020B0604020202020204" pitchFamily="34" charset="0"/>
            </a:endParaRPr>
          </a:p>
          <a:p>
            <a:endParaRPr lang="lv-LV" sz="1200" b="0" i="0" u="none" strike="noStrike" dirty="0">
              <a:solidFill>
                <a:srgbClr val="000000"/>
              </a:solidFill>
              <a:effectLst/>
              <a:latin typeface="Montserrat" panose="00000500000000000000" pitchFamily="2" charset="-70"/>
            </a:endParaRPr>
          </a:p>
        </p:txBody>
      </p:sp>
      <p:cxnSp>
        <p:nvCxnSpPr>
          <p:cNvPr id="4" name="Straight Connector 3">
            <a:extLst>
              <a:ext uri="{FF2B5EF4-FFF2-40B4-BE49-F238E27FC236}">
                <a16:creationId xmlns:a16="http://schemas.microsoft.com/office/drawing/2014/main" id="{E7E89992-BC52-913E-8BA7-DC040C5006F2}"/>
              </a:ext>
            </a:extLst>
          </p:cNvPr>
          <p:cNvCxnSpPr>
            <a:cxnSpLocks/>
          </p:cNvCxnSpPr>
          <p:nvPr/>
        </p:nvCxnSpPr>
        <p:spPr>
          <a:xfrm>
            <a:off x="800686" y="1544074"/>
            <a:ext cx="0" cy="476782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E6B9B97-995F-727A-C18A-4E5C10100C07}"/>
              </a:ext>
            </a:extLst>
          </p:cNvPr>
          <p:cNvSpPr>
            <a:spLocks noGrp="1"/>
          </p:cNvSpPr>
          <p:nvPr>
            <p:ph type="sldNum" sz="quarter" idx="12"/>
          </p:nvPr>
        </p:nvSpPr>
        <p:spPr/>
        <p:txBody>
          <a:bodyPr/>
          <a:lstStyle/>
          <a:p>
            <a:fld id="{F27F4D8E-CD65-4F35-8BD0-06266F968DF1}" type="slidenum">
              <a:rPr lang="lv-LV" smtClean="0"/>
              <a:t>20</a:t>
            </a:fld>
            <a:endParaRPr lang="lv-LV"/>
          </a:p>
        </p:txBody>
      </p:sp>
    </p:spTree>
    <p:extLst>
      <p:ext uri="{BB962C8B-B14F-4D97-AF65-F5344CB8AC3E}">
        <p14:creationId xmlns:p14="http://schemas.microsoft.com/office/powerpoint/2010/main" val="268908714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9669-25E1-5185-8150-5F2F4E0965BE}"/>
              </a:ext>
            </a:extLst>
          </p:cNvPr>
          <p:cNvSpPr>
            <a:spLocks noGrp="1"/>
          </p:cNvSpPr>
          <p:nvPr>
            <p:ph type="title"/>
          </p:nvPr>
        </p:nvSpPr>
        <p:spPr/>
        <p:txBody>
          <a:bodyPr>
            <a:normAutofit/>
          </a:bodyPr>
          <a:lstStyle/>
          <a:p>
            <a:pPr algn="ctr"/>
            <a:r>
              <a:rPr lang="lv-LV" sz="3600" b="1" dirty="0">
                <a:solidFill>
                  <a:schemeClr val="tx1">
                    <a:lumMod val="65000"/>
                    <a:lumOff val="35000"/>
                  </a:schemeClr>
                </a:solidFill>
                <a:latin typeface="Montserrat" panose="00000500000000000000" pitchFamily="2" charset="-70"/>
                <a:cs typeface="Arial" panose="020B0604020202020204" pitchFamily="34" charset="0"/>
              </a:rPr>
              <a:t>PII ‘’</a:t>
            </a:r>
            <a:r>
              <a:rPr lang="lv-LV" sz="3600" b="1" dirty="0">
                <a:solidFill>
                  <a:schemeClr val="tx1">
                    <a:lumMod val="65000"/>
                    <a:lumOff val="35000"/>
                  </a:schemeClr>
                </a:solidFill>
                <a:latin typeface="Montserrat" panose="00000500000000000000" pitchFamily="2" charset="-70"/>
              </a:rPr>
              <a:t>PIEJŪRA’’</a:t>
            </a:r>
            <a:endParaRPr lang="lv-LV" sz="3600" dirty="0"/>
          </a:p>
        </p:txBody>
      </p:sp>
      <p:sp>
        <p:nvSpPr>
          <p:cNvPr id="3" name="Content Placeholder 2">
            <a:extLst>
              <a:ext uri="{FF2B5EF4-FFF2-40B4-BE49-F238E27FC236}">
                <a16:creationId xmlns:a16="http://schemas.microsoft.com/office/drawing/2014/main" id="{73F7DB6B-F9C1-D0B9-86F9-63864FA5FD77}"/>
              </a:ext>
            </a:extLst>
          </p:cNvPr>
          <p:cNvSpPr>
            <a:spLocks noGrp="1"/>
          </p:cNvSpPr>
          <p:nvPr>
            <p:ph idx="1"/>
          </p:nvPr>
        </p:nvSpPr>
        <p:spPr>
          <a:xfrm>
            <a:off x="838200" y="1825625"/>
            <a:ext cx="8737600" cy="4351338"/>
          </a:xfrm>
        </p:spPr>
        <p:txBody>
          <a:bodyPr>
            <a:normAutofit/>
          </a:bodyPr>
          <a:lstStyle/>
          <a:p>
            <a:pPr algn="just">
              <a:lnSpc>
                <a:spcPct val="100000"/>
              </a:lnSpc>
            </a:pPr>
            <a:r>
              <a:rPr lang="lv-LV" sz="1400" dirty="0">
                <a:latin typeface="Montserrat" panose="00000500000000000000" pitchFamily="2" charset="-70"/>
              </a:rPr>
              <a:t>PII ‘’</a:t>
            </a:r>
            <a:r>
              <a:rPr lang="lv-LV" sz="1400" dirty="0" err="1">
                <a:latin typeface="Montserrat" panose="00000500000000000000" pitchFamily="2" charset="-70"/>
              </a:rPr>
              <a:t>Piejura</a:t>
            </a:r>
            <a:r>
              <a:rPr lang="lv-LV" sz="1400" dirty="0">
                <a:latin typeface="Montserrat" panose="00000500000000000000" pitchFamily="2" charset="-70"/>
              </a:rPr>
              <a:t>’’ strādā 6 darbinieki.</a:t>
            </a:r>
          </a:p>
          <a:p>
            <a:pPr algn="just">
              <a:lnSpc>
                <a:spcPct val="107000"/>
              </a:lnSpc>
            </a:pPr>
            <a:r>
              <a:rPr lang="lv-LV" sz="1400" dirty="0">
                <a:effectLst/>
                <a:latin typeface="Montserrat" panose="00000500000000000000" pitchFamily="2" charset="-70"/>
                <a:ea typeface="Calibri" panose="020F0502020204030204" pitchFamily="34" charset="0"/>
                <a:cs typeface="Arial" panose="020B0604020202020204" pitchFamily="34" charset="0"/>
              </a:rPr>
              <a:t>PII “Piejūra” līgumu saimnieciskajos jautājumos izpildes gaita:  lifta tehniskās apkopes, ventilācijas sistēmas apkopes, apkures sistēmas apkopes, deratizācija, atkritumu izvešana, paklāju noma, granulu piegāde, apsardzes un UGD sistēmas profilakse;</a:t>
            </a:r>
          </a:p>
          <a:p>
            <a:pPr algn="just">
              <a:lnSpc>
                <a:spcPct val="107000"/>
              </a:lnSpc>
            </a:pPr>
            <a:r>
              <a:rPr lang="lv-LV" sz="1400" dirty="0">
                <a:effectLst/>
                <a:latin typeface="Montserrat" panose="00000500000000000000" pitchFamily="2" charset="-70"/>
                <a:ea typeface="Calibri" panose="020F0502020204030204" pitchFamily="34" charset="0"/>
                <a:cs typeface="Arial" panose="020B0604020202020204" pitchFamily="34" charset="0"/>
              </a:rPr>
              <a:t>Ikdienas iestādēs darbības nodrošināšana: Telpu uzkopšana, laikus pasūtītas saimniecības preces, sekots līdz telpu temperatūrai, darba inventāru iegāde;</a:t>
            </a:r>
          </a:p>
          <a:p>
            <a:pPr algn="just">
              <a:lnSpc>
                <a:spcPct val="107000"/>
              </a:lnSpc>
            </a:pPr>
            <a:r>
              <a:rPr lang="lv-LV" sz="1400" b="0" i="0" u="none" strike="noStrike" dirty="0">
                <a:solidFill>
                  <a:srgbClr val="000000"/>
                </a:solidFill>
                <a:effectLst/>
                <a:latin typeface="Montserrat" panose="00000500000000000000" pitchFamily="2" charset="-70"/>
              </a:rPr>
              <a:t>Izgatavoti četri āra bērnu rotaļu virtuvju komplekti;</a:t>
            </a:r>
            <a:endParaRPr lang="lv-LV" sz="1400" b="0" i="0" u="none" strike="noStrike" dirty="0">
              <a:solidFill>
                <a:srgbClr val="000000"/>
              </a:solidFill>
              <a:latin typeface="Montserrat" panose="00000500000000000000" pitchFamily="2" charset="-70"/>
              <a:ea typeface="Calibri" panose="020F0502020204030204" pitchFamily="34" charset="0"/>
              <a:cs typeface="Arial" panose="020B0604020202020204" pitchFamily="34" charset="0"/>
            </a:endParaRPr>
          </a:p>
          <a:p>
            <a:pPr algn="just">
              <a:lnSpc>
                <a:spcPct val="107000"/>
              </a:lnSpc>
            </a:pPr>
            <a:r>
              <a:rPr lang="fr-FR" sz="1400" b="0" i="0" u="none" strike="noStrike" dirty="0" err="1">
                <a:solidFill>
                  <a:srgbClr val="000000"/>
                </a:solidFill>
                <a:effectLst/>
                <a:latin typeface="Montserrat" panose="00000500000000000000" pitchFamily="2" charset="-70"/>
              </a:rPr>
              <a:t>Kosmētiskie</a:t>
            </a:r>
            <a:r>
              <a:rPr lang="fr-FR" sz="1400" b="0" i="0" u="none" strike="noStrike" dirty="0">
                <a:solidFill>
                  <a:srgbClr val="000000"/>
                </a:solidFill>
                <a:effectLst/>
                <a:latin typeface="Montserrat" panose="00000500000000000000" pitchFamily="2" charset="-70"/>
              </a:rPr>
              <a:t> </a:t>
            </a:r>
            <a:r>
              <a:rPr lang="fr-FR" sz="1400" b="0" i="0" u="none" strike="noStrike" dirty="0" err="1">
                <a:solidFill>
                  <a:srgbClr val="000000"/>
                </a:solidFill>
                <a:effectLst/>
                <a:latin typeface="Montserrat" panose="00000500000000000000" pitchFamily="2" charset="-70"/>
              </a:rPr>
              <a:t>remontdarbi</a:t>
            </a:r>
            <a:r>
              <a:rPr lang="fr-FR" sz="1400" b="0" i="0" u="none" strike="noStrike" dirty="0">
                <a:solidFill>
                  <a:srgbClr val="000000"/>
                </a:solidFill>
                <a:effectLst/>
                <a:latin typeface="Montserrat" panose="00000500000000000000" pitchFamily="2" charset="-70"/>
              </a:rPr>
              <a:t> </a:t>
            </a:r>
            <a:r>
              <a:rPr lang="fr-FR" sz="1400" b="0" i="0" u="none" strike="noStrike" dirty="0" err="1">
                <a:solidFill>
                  <a:srgbClr val="000000"/>
                </a:solidFill>
                <a:effectLst/>
                <a:latin typeface="Montserrat" panose="00000500000000000000" pitchFamily="2" charset="-70"/>
              </a:rPr>
              <a:t>pagrabā</a:t>
            </a:r>
            <a:r>
              <a:rPr lang="fr-FR" sz="1400" b="0" i="0" u="none" strike="noStrike" dirty="0">
                <a:solidFill>
                  <a:srgbClr val="000000"/>
                </a:solidFill>
                <a:effectLst/>
                <a:latin typeface="Montserrat" panose="00000500000000000000" pitchFamily="2" charset="-70"/>
              </a:rPr>
              <a:t> un 1.</a:t>
            </a:r>
            <a:r>
              <a:rPr lang="lv-LV" sz="1400" b="0" i="0" u="none" strike="noStrike" dirty="0">
                <a:solidFill>
                  <a:srgbClr val="000000"/>
                </a:solidFill>
                <a:effectLst/>
                <a:latin typeface="Montserrat" panose="00000500000000000000" pitchFamily="2" charset="-70"/>
              </a:rPr>
              <a:t> </a:t>
            </a:r>
            <a:r>
              <a:rPr lang="fr-FR" sz="1400" b="0" i="0" u="none" strike="noStrike" dirty="0">
                <a:solidFill>
                  <a:srgbClr val="000000"/>
                </a:solidFill>
                <a:effectLst/>
                <a:latin typeface="Montserrat" panose="00000500000000000000" pitchFamily="2" charset="-70"/>
              </a:rPr>
              <a:t>st</a:t>
            </a:r>
            <a:r>
              <a:rPr lang="lv-LV" sz="1400" b="0" i="0" u="none" strike="noStrike" dirty="0">
                <a:solidFill>
                  <a:srgbClr val="000000"/>
                </a:solidFill>
                <a:effectLst/>
                <a:latin typeface="Montserrat" panose="00000500000000000000" pitchFamily="2" charset="-70"/>
              </a:rPr>
              <a:t>āva</a:t>
            </a:r>
            <a:r>
              <a:rPr lang="fr-FR" sz="1400" b="0" i="0" u="none" strike="noStrike" dirty="0">
                <a:solidFill>
                  <a:srgbClr val="000000"/>
                </a:solidFill>
                <a:effectLst/>
                <a:latin typeface="Montserrat" panose="00000500000000000000" pitchFamily="2" charset="-70"/>
              </a:rPr>
              <a:t> </a:t>
            </a:r>
            <a:r>
              <a:rPr lang="fr-FR" sz="1400" b="0" i="0" u="none" strike="noStrike" dirty="0" err="1">
                <a:solidFill>
                  <a:srgbClr val="000000"/>
                </a:solidFill>
                <a:effectLst/>
                <a:latin typeface="Montserrat" panose="00000500000000000000" pitchFamily="2" charset="-70"/>
              </a:rPr>
              <a:t>gaitenī</a:t>
            </a:r>
            <a:endParaRPr lang="lv-LV" sz="1400" dirty="0">
              <a:solidFill>
                <a:srgbClr val="000000"/>
              </a:solidFill>
              <a:effectLst/>
              <a:latin typeface="Montserrat" panose="00000500000000000000" pitchFamily="2" charset="-70"/>
              <a:ea typeface="Calibri" panose="020F0502020204030204" pitchFamily="34" charset="0"/>
              <a:cs typeface="Arial" panose="020B0604020202020204" pitchFamily="34" charset="0"/>
            </a:endParaRPr>
          </a:p>
          <a:p>
            <a:pPr algn="just">
              <a:lnSpc>
                <a:spcPct val="107000"/>
              </a:lnSpc>
            </a:pPr>
            <a:r>
              <a:rPr lang="lv-LV" sz="1400" b="0" i="0" u="none" strike="noStrike" dirty="0">
                <a:solidFill>
                  <a:srgbClr val="000000"/>
                </a:solidFill>
                <a:effectLst/>
                <a:latin typeface="Montserrat" panose="00000500000000000000" pitchFamily="2" charset="-70"/>
              </a:rPr>
              <a:t>Atjaunota fasādes un </a:t>
            </a:r>
            <a:r>
              <a:rPr lang="lv-LV" sz="1400" b="0" i="0" u="none" strike="noStrike" dirty="0" err="1">
                <a:solidFill>
                  <a:srgbClr val="000000"/>
                </a:solidFill>
                <a:effectLst/>
                <a:latin typeface="Montserrat" panose="00000500000000000000" pitchFamily="2" charset="-70"/>
              </a:rPr>
              <a:t>pandusa</a:t>
            </a:r>
            <a:r>
              <a:rPr lang="lv-LV" sz="1400" b="0" i="0" u="none" strike="noStrike" dirty="0">
                <a:solidFill>
                  <a:srgbClr val="000000"/>
                </a:solidFill>
                <a:effectLst/>
                <a:latin typeface="Montserrat" panose="00000500000000000000" pitchFamily="2" charset="-70"/>
              </a:rPr>
              <a:t> daļa “Ligzda” ēkai.</a:t>
            </a:r>
            <a:endParaRPr lang="lv-LV" sz="1400" b="0" i="0" u="none" strike="noStrike" dirty="0">
              <a:solidFill>
                <a:srgbClr val="000000"/>
              </a:solidFill>
              <a:latin typeface="Montserrat" panose="00000500000000000000" pitchFamily="2" charset="-70"/>
              <a:ea typeface="Calibri" panose="020F0502020204030204" pitchFamily="34" charset="0"/>
              <a:cs typeface="Arial" panose="020B0604020202020204" pitchFamily="34" charset="0"/>
            </a:endParaRPr>
          </a:p>
          <a:p>
            <a:pPr algn="just">
              <a:lnSpc>
                <a:spcPct val="107000"/>
              </a:lnSpc>
            </a:pPr>
            <a:r>
              <a:rPr lang="lv-LV" sz="1400" b="0" i="0" u="none" strike="noStrike" dirty="0">
                <a:solidFill>
                  <a:srgbClr val="000000"/>
                </a:solidFill>
                <a:effectLst/>
                <a:latin typeface="Montserrat" panose="00000500000000000000" pitchFamily="2" charset="-70"/>
              </a:rPr>
              <a:t>Izgatavoti un uzstādīti 11 koka rāmji dārza dobēm.</a:t>
            </a:r>
          </a:p>
          <a:p>
            <a:pPr algn="just">
              <a:lnSpc>
                <a:spcPct val="107000"/>
              </a:lnSpc>
            </a:pPr>
            <a:r>
              <a:rPr lang="lv-LV" sz="1400" b="0" i="0" u="none" strike="noStrike" dirty="0">
                <a:solidFill>
                  <a:srgbClr val="000000"/>
                </a:solidFill>
                <a:effectLst/>
                <a:latin typeface="Montserrat" panose="00000500000000000000" pitchFamily="2" charset="-70"/>
              </a:rPr>
              <a:t>Uzstādīti 5 kondicionieri.</a:t>
            </a:r>
            <a:endParaRPr lang="lv-LV" sz="1400" dirty="0">
              <a:effectLst/>
              <a:latin typeface="Montserrat" panose="00000500000000000000" pitchFamily="2" charset="-70"/>
              <a:ea typeface="Calibri" panose="020F050202020403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FDDBD900-29D7-C4AA-8799-3500B13ECA03}"/>
              </a:ext>
            </a:extLst>
          </p:cNvPr>
          <p:cNvCxnSpPr>
            <a:cxnSpLocks/>
          </p:cNvCxnSpPr>
          <p:nvPr/>
        </p:nvCxnSpPr>
        <p:spPr>
          <a:xfrm>
            <a:off x="738544" y="1755729"/>
            <a:ext cx="0" cy="355705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EA89C6A-CEF2-7F01-FDA9-6EB01DAA3EA4}"/>
              </a:ext>
            </a:extLst>
          </p:cNvPr>
          <p:cNvSpPr>
            <a:spLocks noGrp="1"/>
          </p:cNvSpPr>
          <p:nvPr>
            <p:ph type="sldNum" sz="quarter" idx="12"/>
          </p:nvPr>
        </p:nvSpPr>
        <p:spPr>
          <a:xfrm>
            <a:off x="9385300" y="6519862"/>
            <a:ext cx="2743200" cy="365125"/>
          </a:xfrm>
        </p:spPr>
        <p:txBody>
          <a:bodyPr/>
          <a:lstStyle/>
          <a:p>
            <a:fld id="{F27F4D8E-CD65-4F35-8BD0-06266F968DF1}" type="slidenum">
              <a:rPr lang="lv-LV" smtClean="0"/>
              <a:t>21</a:t>
            </a:fld>
            <a:endParaRPr lang="lv-LV" dirty="0"/>
          </a:p>
        </p:txBody>
      </p:sp>
    </p:spTree>
    <p:extLst>
      <p:ext uri="{BB962C8B-B14F-4D97-AF65-F5344CB8AC3E}">
        <p14:creationId xmlns:p14="http://schemas.microsoft.com/office/powerpoint/2010/main" val="277231790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FA43-05AD-AFBB-2625-0D11E690399A}"/>
              </a:ext>
            </a:extLst>
          </p:cNvPr>
          <p:cNvSpPr>
            <a:spLocks noGrp="1"/>
          </p:cNvSpPr>
          <p:nvPr>
            <p:ph type="title"/>
          </p:nvPr>
        </p:nvSpPr>
        <p:spPr/>
        <p:txBody>
          <a:bodyPr>
            <a:normAutofit/>
          </a:bodyPr>
          <a:lstStyle/>
          <a:p>
            <a:pPr algn="ctr"/>
            <a:r>
              <a:rPr lang="lv-LV" sz="3600" b="1" dirty="0">
                <a:solidFill>
                  <a:schemeClr val="tx1">
                    <a:lumMod val="65000"/>
                    <a:lumOff val="35000"/>
                  </a:schemeClr>
                </a:solidFill>
                <a:latin typeface="Montserrat" panose="00000500000000000000" pitchFamily="2" charset="-70"/>
              </a:rPr>
              <a:t>CARNIKAVAS PAMATSKOLA</a:t>
            </a:r>
            <a:endParaRPr lang="lv-LV" sz="3600" dirty="0"/>
          </a:p>
        </p:txBody>
      </p:sp>
      <p:sp>
        <p:nvSpPr>
          <p:cNvPr id="3" name="Content Placeholder 2">
            <a:extLst>
              <a:ext uri="{FF2B5EF4-FFF2-40B4-BE49-F238E27FC236}">
                <a16:creationId xmlns:a16="http://schemas.microsoft.com/office/drawing/2014/main" id="{32F9A34C-4B54-D7DE-B48E-2216AE24E99C}"/>
              </a:ext>
            </a:extLst>
          </p:cNvPr>
          <p:cNvSpPr>
            <a:spLocks noGrp="1"/>
          </p:cNvSpPr>
          <p:nvPr>
            <p:ph idx="1"/>
          </p:nvPr>
        </p:nvSpPr>
        <p:spPr>
          <a:xfrm>
            <a:off x="838198" y="1825625"/>
            <a:ext cx="7838693" cy="3688767"/>
          </a:xfrm>
        </p:spPr>
        <p:txBody>
          <a:bodyPr>
            <a:normAutofit/>
          </a:bodyPr>
          <a:lstStyle/>
          <a:p>
            <a:pPr algn="just"/>
            <a:r>
              <a:rPr lang="lv-LV" sz="1400" dirty="0">
                <a:latin typeface="Montserrat" panose="00000500000000000000" pitchFamily="2" charset="-70"/>
              </a:rPr>
              <a:t>Carnikavas pamatskolā strādā 7 darbinieki</a:t>
            </a:r>
          </a:p>
          <a:p>
            <a:pPr algn="just"/>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Svinēta zinību diena un organizēts pamatskolas izlaidums;</a:t>
            </a:r>
          </a:p>
          <a:p>
            <a:pPr algn="just"/>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Organizēta </a:t>
            </a:r>
            <a:r>
              <a:rPr lang="lv-LV" sz="1400" dirty="0">
                <a:effectLst/>
                <a:latin typeface="Montserrat" panose="00000500000000000000" pitchFamily="2" charset="-70"/>
                <a:ea typeface="Arial" panose="020B0604020202020204" pitchFamily="34" charset="0"/>
                <a:cs typeface="Arial" panose="020B0604020202020204" pitchFamily="34" charset="0"/>
              </a:rPr>
              <a:t>saimniecisko darbu veikšana - </a:t>
            </a:r>
            <a:r>
              <a:rPr lang="lv-LV" sz="1400" dirty="0">
                <a:solidFill>
                  <a:srgbClr val="000000"/>
                </a:solidFill>
                <a:latin typeface="Montserrat" panose="00000500000000000000" pitchFamily="2" charset="-70"/>
                <a:ea typeface="Arial" panose="020B0604020202020204" pitchFamily="34" charset="0"/>
                <a:cs typeface="Arial" panose="020B0604020202020204" pitchFamily="34" charset="0"/>
              </a:rPr>
              <a:t>t</a:t>
            </a:r>
            <a:r>
              <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eritorijas un telpu uzkopšanas darbu organizēšana, higiēnas saimniecības preču un inventāra iegāde, ugunsaizsardzības sistēmu darbspējas pārbaudes, </a:t>
            </a:r>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v</a:t>
            </a:r>
            <a:r>
              <a:rPr lang="lv-LV" sz="1400" dirty="0">
                <a:effectLst/>
                <a:latin typeface="Montserrat" panose="00000500000000000000" pitchFamily="2" charset="-70"/>
                <a:ea typeface="Times New Roman" panose="02020603050405020304" pitchFamily="18" charset="0"/>
                <a:cs typeface="Arial" panose="020B0604020202020204" pitchFamily="34" charset="0"/>
              </a:rPr>
              <a:t>entilācijas, apkures, kanalizācijas, ūdensapgādes sistēmas profilakse. </a:t>
            </a:r>
          </a:p>
          <a:p>
            <a:pPr algn="just"/>
            <a:r>
              <a:rPr lang="lv-LV" sz="1400" dirty="0">
                <a:effectLst/>
                <a:latin typeface="Montserrat" panose="00000500000000000000" pitchFamily="2" charset="-70"/>
                <a:ea typeface="Times New Roman" panose="02020603050405020304" pitchFamily="18" charset="0"/>
                <a:cs typeface="Arial" panose="020B0604020202020204" pitchFamily="34" charset="0"/>
              </a:rPr>
              <a:t>Ugunsdrošības instruktāža un praktiskās mācības organizēšana darbiniekiem kopā ar skolniekiem, </a:t>
            </a:r>
            <a:r>
              <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preču, inventāra iegāde, izsniegšana iestādes darbiniekiem.</a:t>
            </a:r>
          </a:p>
          <a:p>
            <a:pPr algn="just"/>
            <a:r>
              <a:rPr lang="lv-LV" sz="1400" b="0" i="0" u="none" strike="noStrike" dirty="0">
                <a:solidFill>
                  <a:srgbClr val="000000"/>
                </a:solidFill>
                <a:effectLst/>
                <a:latin typeface="Montserrat" panose="00000500000000000000" pitchFamily="2" charset="-70"/>
              </a:rPr>
              <a:t>CPS mācību procesa atbalsta nodrošināšana</a:t>
            </a:r>
            <a:r>
              <a:rPr lang="lv-LV" sz="1400" b="0" i="0" u="none" strike="noStrike" dirty="0">
                <a:solidFill>
                  <a:srgbClr val="000000"/>
                </a:solidFill>
                <a:latin typeface="Montserrat" panose="00000500000000000000" pitchFamily="2" charset="-70"/>
                <a:cs typeface="Arial" panose="020B0604020202020204" pitchFamily="34" charset="0"/>
              </a:rPr>
              <a:t>.</a:t>
            </a:r>
            <a:endPar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endParaRPr>
          </a:p>
          <a:p>
            <a:pPr marL="0" indent="0" algn="just">
              <a:buNone/>
            </a:pPr>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81CEF612-1D0C-6F4C-6E91-D1FDF91AFBF1}"/>
              </a:ext>
            </a:extLst>
          </p:cNvPr>
          <p:cNvCxnSpPr>
            <a:cxnSpLocks/>
          </p:cNvCxnSpPr>
          <p:nvPr/>
        </p:nvCxnSpPr>
        <p:spPr>
          <a:xfrm>
            <a:off x="738544" y="1755729"/>
            <a:ext cx="0" cy="354547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11A8CCF-93CD-DBDB-85FA-36B7C9C6FDFE}"/>
              </a:ext>
            </a:extLst>
          </p:cNvPr>
          <p:cNvSpPr>
            <a:spLocks noGrp="1"/>
          </p:cNvSpPr>
          <p:nvPr>
            <p:ph type="sldNum" sz="quarter" idx="12"/>
          </p:nvPr>
        </p:nvSpPr>
        <p:spPr>
          <a:xfrm>
            <a:off x="9399075" y="6380367"/>
            <a:ext cx="2743200" cy="365125"/>
          </a:xfrm>
        </p:spPr>
        <p:txBody>
          <a:bodyPr/>
          <a:lstStyle/>
          <a:p>
            <a:fld id="{F27F4D8E-CD65-4F35-8BD0-06266F968DF1}" type="slidenum">
              <a:rPr lang="lv-LV" smtClean="0"/>
              <a:t>22</a:t>
            </a:fld>
            <a:endParaRPr lang="lv-LV" dirty="0"/>
          </a:p>
        </p:txBody>
      </p:sp>
    </p:spTree>
    <p:extLst>
      <p:ext uri="{BB962C8B-B14F-4D97-AF65-F5344CB8AC3E}">
        <p14:creationId xmlns:p14="http://schemas.microsoft.com/office/powerpoint/2010/main" val="96846859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6BB8-4E04-DC3C-3450-3325F4E79B4A}"/>
              </a:ext>
            </a:extLst>
          </p:cNvPr>
          <p:cNvSpPr>
            <a:spLocks noGrp="1"/>
          </p:cNvSpPr>
          <p:nvPr>
            <p:ph type="title"/>
          </p:nvPr>
        </p:nvSpPr>
        <p:spPr>
          <a:xfrm>
            <a:off x="2570481" y="299403"/>
            <a:ext cx="10515600" cy="1325563"/>
          </a:xfrm>
        </p:spPr>
        <p:txBody>
          <a:bodyPr/>
          <a:lstStyle/>
          <a:p>
            <a:pPr algn="ctr"/>
            <a:r>
              <a:rPr lang="lv-LV" sz="4400" b="1" cap="all" dirty="0">
                <a:solidFill>
                  <a:schemeClr val="tx1">
                    <a:lumMod val="65000"/>
                    <a:lumOff val="35000"/>
                  </a:schemeClr>
                </a:solidFill>
                <a:latin typeface="Montserrat" pitchFamily="2" charset="77"/>
              </a:rPr>
              <a:t>Siltumapgāde</a:t>
            </a:r>
            <a:endParaRPr lang="lv-LV" dirty="0"/>
          </a:p>
        </p:txBody>
      </p:sp>
      <p:sp>
        <p:nvSpPr>
          <p:cNvPr id="3" name="Content Placeholder 2">
            <a:extLst>
              <a:ext uri="{FF2B5EF4-FFF2-40B4-BE49-F238E27FC236}">
                <a16:creationId xmlns:a16="http://schemas.microsoft.com/office/drawing/2014/main" id="{863B29E9-E647-F49D-500F-A31D9534652B}"/>
              </a:ext>
            </a:extLst>
          </p:cNvPr>
          <p:cNvSpPr>
            <a:spLocks noGrp="1"/>
          </p:cNvSpPr>
          <p:nvPr>
            <p:ph idx="1"/>
          </p:nvPr>
        </p:nvSpPr>
        <p:spPr>
          <a:xfrm>
            <a:off x="4450080" y="1924369"/>
            <a:ext cx="6611620" cy="4351338"/>
          </a:xfrm>
        </p:spPr>
        <p:txBody>
          <a:bodyPr>
            <a:normAutofit/>
          </a:bodyPr>
          <a:lstStyle/>
          <a:p>
            <a:pPr algn="just"/>
            <a:r>
              <a:rPr lang="lv-LV" sz="1200" dirty="0">
                <a:latin typeface="Montserrat" panose="00000500000000000000" pitchFamily="2" charset="-70"/>
                <a:cs typeface="Times New Roman" panose="02020603050405020304" pitchFamily="18" charset="0"/>
              </a:rPr>
              <a:t>Ar 12 katlumājām tiek nodrošināta siltumapgāde 48 ēkās.;</a:t>
            </a:r>
          </a:p>
          <a:p>
            <a:pPr algn="just"/>
            <a:r>
              <a:rPr lang="lv-LV" sz="1200" b="0" i="0" u="none" strike="noStrike" dirty="0">
                <a:solidFill>
                  <a:srgbClr val="000000"/>
                </a:solidFill>
                <a:effectLst/>
                <a:latin typeface="Montserrat" panose="00000500000000000000" pitchFamily="2" charset="-70"/>
                <a:cs typeface="Times New Roman" panose="02020603050405020304" pitchFamily="18" charset="0"/>
              </a:rPr>
              <a:t>Apsaimniekojamo daudzdzīvokļu ēku siltummezglu pārbaude pirms apkures sezonas kopā 14 </a:t>
            </a:r>
            <a:r>
              <a:rPr lang="lv-LV" sz="1200" b="0" i="0" u="none" strike="noStrike" dirty="0" err="1">
                <a:solidFill>
                  <a:srgbClr val="000000"/>
                </a:solidFill>
                <a:effectLst/>
                <a:latin typeface="Montserrat" panose="00000500000000000000" pitchFamily="2" charset="-70"/>
                <a:cs typeface="Times New Roman" panose="02020603050405020304" pitchFamily="18" charset="0"/>
              </a:rPr>
              <a:t>gab</a:t>
            </a:r>
            <a:r>
              <a:rPr lang="lv-LV" sz="1200" b="0" i="0" u="none" strike="noStrike" dirty="0">
                <a:solidFill>
                  <a:srgbClr val="000000"/>
                </a:solidFill>
                <a:effectLst/>
                <a:latin typeface="Montserrat" panose="00000500000000000000" pitchFamily="2" charset="-70"/>
                <a:cs typeface="Times New Roman" panose="02020603050405020304" pitchFamily="18" charset="0"/>
              </a:rPr>
              <a:t>;</a:t>
            </a:r>
          </a:p>
          <a:p>
            <a:pPr algn="just"/>
            <a:r>
              <a:rPr lang="lv-LV" sz="1200" dirty="0">
                <a:solidFill>
                  <a:srgbClr val="000000"/>
                </a:solidFill>
                <a:latin typeface="Montserrat" panose="00000500000000000000" pitchFamily="2" charset="-70"/>
              </a:rPr>
              <a:t>U</a:t>
            </a:r>
            <a:r>
              <a:rPr lang="lv-LV" sz="1200" b="0" i="0" u="none" strike="noStrike" dirty="0">
                <a:solidFill>
                  <a:srgbClr val="000000"/>
                </a:solidFill>
                <a:effectLst/>
                <a:latin typeface="Montserrat" panose="00000500000000000000" pitchFamily="2" charset="-70"/>
              </a:rPr>
              <a:t>zstādīta automātika ēkā Stacijas iela 7. Izveidots iekštīkls un kontrolieris pieslēgts internetam, kas nodrošināta attālinātu vadību.</a:t>
            </a:r>
            <a:endParaRPr lang="lv-LV" sz="1200" b="0" i="0" u="none" strike="noStrike" dirty="0">
              <a:solidFill>
                <a:srgbClr val="000000"/>
              </a:solidFill>
              <a:effectLst/>
              <a:latin typeface="Montserrat" panose="00000500000000000000" pitchFamily="2" charset="-70"/>
              <a:cs typeface="Times New Roman" panose="02020603050405020304" pitchFamily="18" charset="0"/>
            </a:endParaRPr>
          </a:p>
          <a:p>
            <a:pPr algn="just"/>
            <a:r>
              <a:rPr lang="lv-LV" sz="1200" b="0" i="0" u="none" strike="noStrike" dirty="0">
                <a:solidFill>
                  <a:srgbClr val="000000"/>
                </a:solidFill>
                <a:effectLst/>
                <a:latin typeface="Montserrat" panose="00000500000000000000" pitchFamily="2" charset="-70"/>
              </a:rPr>
              <a:t>Katlumāju </a:t>
            </a:r>
            <a:r>
              <a:rPr lang="lv-LV" sz="1200" b="0" i="0" u="none" strike="noStrike" dirty="0" err="1">
                <a:solidFill>
                  <a:srgbClr val="000000"/>
                </a:solidFill>
                <a:effectLst/>
                <a:latin typeface="Montserrat" panose="00000500000000000000" pitchFamily="2" charset="-70"/>
              </a:rPr>
              <a:t>gabasgāzes</a:t>
            </a:r>
            <a:r>
              <a:rPr lang="lv-LV" sz="1200" b="0" i="0" u="none" strike="noStrike" dirty="0">
                <a:solidFill>
                  <a:srgbClr val="000000"/>
                </a:solidFill>
                <a:effectLst/>
                <a:latin typeface="Montserrat" panose="00000500000000000000" pitchFamily="2" charset="-70"/>
              </a:rPr>
              <a:t> skaitītāju pārbaude un verifikācijai nederīgo skaitītāju nomaiņa</a:t>
            </a:r>
            <a:r>
              <a:rPr lang="lv-LV" sz="1200" dirty="0">
                <a:solidFill>
                  <a:srgbClr val="000000"/>
                </a:solidFill>
                <a:latin typeface="Montserrat" panose="00000500000000000000" pitchFamily="2" charset="-70"/>
                <a:cs typeface="Times New Roman" panose="02020603050405020304" pitchFamily="18" charset="0"/>
              </a:rPr>
              <a:t> – 35 </a:t>
            </a:r>
            <a:r>
              <a:rPr lang="lv-LV" sz="1200" dirty="0" err="1">
                <a:solidFill>
                  <a:srgbClr val="000000"/>
                </a:solidFill>
                <a:latin typeface="Montserrat" panose="00000500000000000000" pitchFamily="2" charset="-70"/>
                <a:cs typeface="Times New Roman" panose="02020603050405020304" pitchFamily="18" charset="0"/>
              </a:rPr>
              <a:t>gb</a:t>
            </a:r>
            <a:r>
              <a:rPr lang="lv-LV" sz="1200" dirty="0">
                <a:solidFill>
                  <a:srgbClr val="000000"/>
                </a:solidFill>
                <a:latin typeface="Montserrat" panose="00000500000000000000" pitchFamily="2" charset="-70"/>
                <a:cs typeface="Times New Roman" panose="02020603050405020304" pitchFamily="18" charset="0"/>
              </a:rPr>
              <a:t>.</a:t>
            </a:r>
          </a:p>
          <a:p>
            <a:pPr algn="just"/>
            <a:r>
              <a:rPr lang="lv-LV" sz="1200" b="0" i="0" u="none" strike="noStrike" dirty="0">
                <a:solidFill>
                  <a:srgbClr val="000000"/>
                </a:solidFill>
                <a:effectLst/>
                <a:latin typeface="Montserrat" panose="00000500000000000000" pitchFamily="2" charset="-70"/>
              </a:rPr>
              <a:t>Dabasgāzes noplūdes novēršana Nākotnes 1 un Stacijas ielā 5 no maģistrālās siltumtrases</a:t>
            </a:r>
            <a:endParaRPr lang="lv-LV" sz="1200" dirty="0">
              <a:latin typeface="Montserrat" panose="00000500000000000000" pitchFamily="2" charset="-70"/>
            </a:endParaRPr>
          </a:p>
          <a:p>
            <a:pPr algn="just"/>
            <a:r>
              <a:rPr lang="lv-LV" sz="1200" b="0" i="0" u="none" strike="noStrike" dirty="0">
                <a:solidFill>
                  <a:srgbClr val="000000"/>
                </a:solidFill>
                <a:effectLst/>
                <a:latin typeface="Montserrat" panose="00000500000000000000" pitchFamily="2" charset="-70"/>
              </a:rPr>
              <a:t>Katlumājas Rīgas ielā 12 avārijas novēršana - automātikas pārbaude, nomaiņa, apkures katla metināšana, darbības atjaunošana un pastiprināta uzraudzība, spiediena starpības slēdža nomaiņa.</a:t>
            </a:r>
          </a:p>
          <a:p>
            <a:pPr algn="just"/>
            <a:r>
              <a:rPr lang="lv-LV" sz="1200" b="0" i="0" u="none" strike="noStrike" dirty="0">
                <a:solidFill>
                  <a:srgbClr val="000000"/>
                </a:solidFill>
                <a:effectLst/>
                <a:latin typeface="Montserrat" panose="00000500000000000000" pitchFamily="2" charset="-70"/>
              </a:rPr>
              <a:t>Katlumājas Jūras ielā 15 cirkulācijas sūkņa nomaiņa un telemetrijas datu </a:t>
            </a:r>
            <a:r>
              <a:rPr lang="lv-LV" sz="1200" b="0" i="0" u="none" strike="noStrike" dirty="0" err="1">
                <a:solidFill>
                  <a:srgbClr val="000000"/>
                </a:solidFill>
                <a:effectLst/>
                <a:latin typeface="Montserrat" panose="00000500000000000000" pitchFamily="2" charset="-70"/>
              </a:rPr>
              <a:t>pāraides</a:t>
            </a:r>
            <a:r>
              <a:rPr lang="lv-LV" sz="1200" b="0" i="0" u="none" strike="noStrike" dirty="0">
                <a:solidFill>
                  <a:srgbClr val="000000"/>
                </a:solidFill>
                <a:effectLst/>
                <a:latin typeface="Montserrat" panose="00000500000000000000" pitchFamily="2" charset="-70"/>
              </a:rPr>
              <a:t> bojājuma novēršana</a:t>
            </a:r>
          </a:p>
          <a:p>
            <a:pPr algn="just"/>
            <a:r>
              <a:rPr lang="lv-LV" sz="1200" b="0" i="0" u="none" strike="noStrike" dirty="0">
                <a:solidFill>
                  <a:srgbClr val="000000"/>
                </a:solidFill>
                <a:effectLst/>
                <a:latin typeface="Montserrat" panose="00000500000000000000" pitchFamily="2" charset="-70"/>
              </a:rPr>
              <a:t>Nākotnes iela 1 dabasgāzes uzskaites manometru nomaiņa uz verificētiem.</a:t>
            </a:r>
            <a:endParaRPr lang="lv-LV" sz="1200" b="0" i="0" u="none" strike="noStrike" dirty="0">
              <a:solidFill>
                <a:srgbClr val="000000"/>
              </a:solidFill>
              <a:effectLst/>
              <a:latin typeface="Montserrat" panose="00000500000000000000" pitchFamily="2" charset="-70"/>
              <a:cs typeface="Times New Roman" panose="02020603050405020304" pitchFamily="18" charset="0"/>
            </a:endParaRPr>
          </a:p>
          <a:p>
            <a:pPr algn="just"/>
            <a:r>
              <a:rPr lang="lv-LV" sz="1800" b="0" i="0" u="none" strike="noStrike" dirty="0">
                <a:solidFill>
                  <a:srgbClr val="000000"/>
                </a:solidFill>
                <a:effectLst/>
                <a:latin typeface="Times New Roman" panose="02020603050405020304" pitchFamily="18" charset="0"/>
              </a:rPr>
              <a:t>Visi bilancē esošie siltummezgli nodoti dzīvojamo māju bilancē.</a:t>
            </a:r>
            <a:endParaRPr lang="lv-LV" sz="1200" b="0" i="0" u="none" strike="noStrike" dirty="0">
              <a:solidFill>
                <a:srgbClr val="000000"/>
              </a:solidFill>
              <a:effectLst/>
              <a:highlight>
                <a:srgbClr val="FF0000"/>
              </a:highlight>
              <a:latin typeface="Montserrat" panose="00000500000000000000" pitchFamily="2" charset="-70"/>
              <a:cs typeface="Times New Roman" panose="02020603050405020304" pitchFamily="18" charset="0"/>
            </a:endParaRPr>
          </a:p>
        </p:txBody>
      </p:sp>
      <p:cxnSp>
        <p:nvCxnSpPr>
          <p:cNvPr id="6" name="Straight Connector 5">
            <a:extLst>
              <a:ext uri="{FF2B5EF4-FFF2-40B4-BE49-F238E27FC236}">
                <a16:creationId xmlns:a16="http://schemas.microsoft.com/office/drawing/2014/main" id="{8B55556C-37E5-7599-984D-A4ED4FC45B17}"/>
              </a:ext>
            </a:extLst>
          </p:cNvPr>
          <p:cNvCxnSpPr>
            <a:cxnSpLocks/>
          </p:cNvCxnSpPr>
          <p:nvPr/>
        </p:nvCxnSpPr>
        <p:spPr>
          <a:xfrm>
            <a:off x="4450080" y="1525130"/>
            <a:ext cx="7188120"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27C38A6-D514-62C2-C563-9CEA1044B699}"/>
              </a:ext>
            </a:extLst>
          </p:cNvPr>
          <p:cNvCxnSpPr>
            <a:cxnSpLocks/>
          </p:cNvCxnSpPr>
          <p:nvPr/>
        </p:nvCxnSpPr>
        <p:spPr>
          <a:xfrm>
            <a:off x="11638200" y="1717629"/>
            <a:ext cx="0" cy="365447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29B5184-3AA1-1CD7-F0EC-E07E72103398}"/>
              </a:ext>
            </a:extLst>
          </p:cNvPr>
          <p:cNvSpPr>
            <a:spLocks noGrp="1"/>
          </p:cNvSpPr>
          <p:nvPr>
            <p:ph type="sldNum" sz="quarter" idx="12"/>
          </p:nvPr>
        </p:nvSpPr>
        <p:spPr/>
        <p:txBody>
          <a:bodyPr/>
          <a:lstStyle/>
          <a:p>
            <a:fld id="{F27F4D8E-CD65-4F35-8BD0-06266F968DF1}" type="slidenum">
              <a:rPr lang="lv-LV" smtClean="0"/>
              <a:t>23</a:t>
            </a:fld>
            <a:endParaRPr lang="lv-LV"/>
          </a:p>
        </p:txBody>
      </p:sp>
    </p:spTree>
    <p:extLst>
      <p:ext uri="{BB962C8B-B14F-4D97-AF65-F5344CB8AC3E}">
        <p14:creationId xmlns:p14="http://schemas.microsoft.com/office/powerpoint/2010/main" val="348926078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CB0A-4BC0-BD9C-1C7C-24B0F72659B5}"/>
              </a:ext>
            </a:extLst>
          </p:cNvPr>
          <p:cNvSpPr>
            <a:spLocks noGrp="1"/>
          </p:cNvSpPr>
          <p:nvPr>
            <p:ph type="title"/>
          </p:nvPr>
        </p:nvSpPr>
        <p:spPr>
          <a:xfrm>
            <a:off x="838200" y="365125"/>
            <a:ext cx="6929846" cy="1325563"/>
          </a:xfrm>
        </p:spPr>
        <p:txBody>
          <a:bodyPr>
            <a:normAutofit fontScale="90000"/>
          </a:bodyPr>
          <a:lstStyle/>
          <a:p>
            <a:pPr algn="ctr"/>
            <a:r>
              <a:rPr lang="lv-LV" sz="3600" b="1" dirty="0">
                <a:solidFill>
                  <a:schemeClr val="tx1">
                    <a:lumMod val="65000"/>
                    <a:lumOff val="35000"/>
                  </a:schemeClr>
                </a:solidFill>
                <a:latin typeface="Montserrat" panose="00000500000000000000" pitchFamily="2" charset="-70"/>
              </a:rPr>
              <a:t>CARNIKAVAS LABIEKĀRTOŠANAS NODAĻA</a:t>
            </a:r>
            <a:endParaRPr lang="lv-LV" sz="3600" dirty="0"/>
          </a:p>
        </p:txBody>
      </p:sp>
      <p:sp>
        <p:nvSpPr>
          <p:cNvPr id="3" name="Content Placeholder 2">
            <a:extLst>
              <a:ext uri="{FF2B5EF4-FFF2-40B4-BE49-F238E27FC236}">
                <a16:creationId xmlns:a16="http://schemas.microsoft.com/office/drawing/2014/main" id="{93DB88D7-3034-EFA4-96C1-FF0266121E9D}"/>
              </a:ext>
            </a:extLst>
          </p:cNvPr>
          <p:cNvSpPr>
            <a:spLocks noGrp="1"/>
          </p:cNvSpPr>
          <p:nvPr>
            <p:ph idx="1"/>
          </p:nvPr>
        </p:nvSpPr>
        <p:spPr>
          <a:xfrm>
            <a:off x="838199" y="1825625"/>
            <a:ext cx="7225308" cy="2998295"/>
          </a:xfrm>
        </p:spPr>
        <p:txBody>
          <a:bodyPr>
            <a:noAutofit/>
          </a:bodyPr>
          <a:lstStyle/>
          <a:p>
            <a:pPr algn="just"/>
            <a:r>
              <a:rPr lang="lv-LV" altLang="lv-LV" sz="1400" dirty="0">
                <a:latin typeface="Montserrat" panose="00000500000000000000" pitchFamily="2" charset="-70"/>
                <a:cs typeface="Arial" panose="020B0604020202020204" pitchFamily="34" charset="0"/>
              </a:rPr>
              <a:t>Nodaļā strādā 19 darbinieki.</a:t>
            </a:r>
            <a:endParaRPr lang="lv-LV" sz="1400" b="0" i="0" u="none" strike="noStrike" dirty="0">
              <a:solidFill>
                <a:srgbClr val="000000"/>
              </a:solidFill>
              <a:effectLst/>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Snigšanas periodos veikta celiņu, taku un trotuāru atbrīvošana no sniega un apstrāde ar pret slīdes materiālu.</a:t>
            </a:r>
          </a:p>
          <a:p>
            <a:pPr algn="just"/>
            <a:r>
              <a:rPr lang="lv-LV" altLang="lv-LV" sz="1400" dirty="0">
                <a:latin typeface="Montserrat" panose="00000500000000000000" pitchFamily="2" charset="-70"/>
                <a:cs typeface="Arial" panose="020B0604020202020204" pitchFamily="34" charset="0"/>
              </a:rPr>
              <a:t>Vairākkārt sezonā nopļautas apsaimniekojamās teritorijas 62 ha platībā.</a:t>
            </a:r>
          </a:p>
          <a:p>
            <a:pPr algn="just"/>
            <a:r>
              <a:rPr lang="lv-LV" sz="1400" b="0" i="0" u="none" strike="noStrike" dirty="0">
                <a:solidFill>
                  <a:srgbClr val="000000"/>
                </a:solidFill>
                <a:effectLst/>
                <a:latin typeface="Montserrat" panose="00000500000000000000" pitchFamily="2" charset="-70"/>
              </a:rPr>
              <a:t>Novada apstādījumos iestādītas 1126 atraitnītes, 3080 vasaras puķes, 58 ziemcietes un daudzgadīgie krūmaugi. </a:t>
            </a:r>
            <a:r>
              <a:rPr lang="fi-FI" sz="1400" b="0" i="0" u="none" strike="noStrike" dirty="0">
                <a:solidFill>
                  <a:srgbClr val="000000"/>
                </a:solidFill>
                <a:effectLst/>
                <a:latin typeface="Montserrat" panose="00000500000000000000" pitchFamily="2" charset="-70"/>
              </a:rPr>
              <a:t>Sastādītas dālijas, kallas un kannas</a:t>
            </a:r>
            <a:r>
              <a:rPr lang="lv-LV" sz="1400" b="0" i="0" u="none" strike="noStrike" dirty="0">
                <a:solidFill>
                  <a:srgbClr val="000000"/>
                </a:solidFill>
                <a:effectLst/>
                <a:latin typeface="Montserrat" panose="00000500000000000000" pitchFamily="2" charset="-70"/>
              </a:rPr>
              <a:t>. Apstādījumu kopšana.</a:t>
            </a:r>
            <a:endParaRPr lang="lv-LV" altLang="lv-LV" sz="1400" dirty="0">
              <a:latin typeface="Montserrat" panose="00000500000000000000" pitchFamily="2" charset="-70"/>
              <a:cs typeface="Arial" panose="020B0604020202020204" pitchFamily="34" charset="0"/>
            </a:endParaRPr>
          </a:p>
          <a:p>
            <a:pPr algn="just"/>
            <a:r>
              <a:rPr lang="lv-LV" altLang="lv-LV" sz="1400" dirty="0">
                <a:latin typeface="Montserrat" panose="00000500000000000000" pitchFamily="2" charset="-70"/>
                <a:cs typeface="Arial" panose="020B0604020202020204" pitchFamily="34" charset="0"/>
              </a:rPr>
              <a:t>Ciemu skvēru, parka, ielu apzaļumošana apstādījumu un stādu kopšana un uzturēšana. Zāliena sēšana. Lapu savākšana.</a:t>
            </a:r>
          </a:p>
          <a:p>
            <a:pPr algn="just"/>
            <a:r>
              <a:rPr lang="lv-LV" sz="1400" b="0" i="0" u="none" strike="noStrike" dirty="0">
                <a:solidFill>
                  <a:srgbClr val="000000"/>
                </a:solidFill>
                <a:effectLst/>
                <a:latin typeface="Montserrat" panose="00000500000000000000" pitchFamily="2" charset="-70"/>
              </a:rPr>
              <a:t>Regulāra dzīvžogu cirpšana un koku vainagu kopšana.</a:t>
            </a:r>
          </a:p>
          <a:p>
            <a:pPr algn="just"/>
            <a:r>
              <a:rPr lang="lv-LV" altLang="lv-LV" sz="1400" dirty="0">
                <a:latin typeface="Montserrat" panose="00000500000000000000" pitchFamily="2" charset="-70"/>
                <a:cs typeface="Arial" panose="020B0604020202020204" pitchFamily="34" charset="0"/>
              </a:rPr>
              <a:t>Nodrošināta tīrība un kārtība 28 sabiedriskajās tualetēs – gan pārvietojamās, </a:t>
            </a:r>
            <a:r>
              <a:rPr lang="lv-LV" altLang="lv-LV" sz="1400" dirty="0">
                <a:solidFill>
                  <a:schemeClr val="tx1">
                    <a:lumMod val="95000"/>
                    <a:lumOff val="5000"/>
                  </a:schemeClr>
                </a:solidFill>
                <a:latin typeface="Montserrat" panose="00000500000000000000" pitchFamily="2" charset="-70"/>
                <a:cs typeface="Arial" panose="020B0604020202020204" pitchFamily="34" charset="0"/>
              </a:rPr>
              <a:t>gan stacionārajās.</a:t>
            </a:r>
            <a:endParaRPr lang="lv-LV" sz="1400" b="0" i="0" u="none" strike="noStrike" dirty="0">
              <a:solidFill>
                <a:schemeClr val="tx1">
                  <a:lumMod val="95000"/>
                  <a:lumOff val="5000"/>
                </a:schemeClr>
              </a:solidFill>
              <a:effectLst/>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a:p>
            <a:pPr algn="just"/>
            <a:endParaRPr lang="lv-LV" altLang="lv-LV" sz="1400" dirty="0">
              <a:latin typeface="Montserrat" panose="00000500000000000000" pitchFamily="2" charset="-70"/>
              <a:cs typeface="Arial" panose="020B0604020202020204" pitchFamily="34" charset="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E1D732B6-4CEA-D4C9-0784-EB30B525CD42}"/>
              </a:ext>
            </a:extLst>
          </p:cNvPr>
          <p:cNvCxnSpPr>
            <a:cxnSpLocks/>
          </p:cNvCxnSpPr>
          <p:nvPr/>
        </p:nvCxnSpPr>
        <p:spPr>
          <a:xfrm>
            <a:off x="738544" y="1755729"/>
            <a:ext cx="0" cy="306819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9B1952A-BB10-02BA-0E4D-DD0D5B7D50CE}"/>
              </a:ext>
            </a:extLst>
          </p:cNvPr>
          <p:cNvSpPr>
            <a:spLocks noGrp="1"/>
          </p:cNvSpPr>
          <p:nvPr>
            <p:ph type="sldNum" sz="quarter" idx="12"/>
          </p:nvPr>
        </p:nvSpPr>
        <p:spPr>
          <a:xfrm>
            <a:off x="9372600" y="6492875"/>
            <a:ext cx="2743200" cy="365125"/>
          </a:xfrm>
        </p:spPr>
        <p:txBody>
          <a:bodyPr/>
          <a:lstStyle/>
          <a:p>
            <a:fld id="{F27F4D8E-CD65-4F35-8BD0-06266F968DF1}" type="slidenum">
              <a:rPr lang="lv-LV" smtClean="0">
                <a:solidFill>
                  <a:schemeClr val="bg1"/>
                </a:solidFill>
              </a:rPr>
              <a:t>24</a:t>
            </a:fld>
            <a:endParaRPr lang="lv-LV" dirty="0">
              <a:solidFill>
                <a:schemeClr val="bg1"/>
              </a:solidFill>
            </a:endParaRPr>
          </a:p>
        </p:txBody>
      </p:sp>
      <p:pic>
        <p:nvPicPr>
          <p:cNvPr id="7" name="Picture 6">
            <a:extLst>
              <a:ext uri="{FF2B5EF4-FFF2-40B4-BE49-F238E27FC236}">
                <a16:creationId xmlns:a16="http://schemas.microsoft.com/office/drawing/2014/main" id="{8608042B-D5FF-091C-8D3D-85C7DB5A4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44" y="1755729"/>
            <a:ext cx="3147012" cy="4196016"/>
          </a:xfrm>
          <a:prstGeom prst="rect">
            <a:avLst/>
          </a:prstGeom>
        </p:spPr>
      </p:pic>
    </p:spTree>
    <p:extLst>
      <p:ext uri="{BB962C8B-B14F-4D97-AF65-F5344CB8AC3E}">
        <p14:creationId xmlns:p14="http://schemas.microsoft.com/office/powerpoint/2010/main" val="370248032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C88B-C21F-0DED-72EC-035E81A07042}"/>
              </a:ext>
            </a:extLst>
          </p:cNvPr>
          <p:cNvSpPr>
            <a:spLocks noGrp="1"/>
          </p:cNvSpPr>
          <p:nvPr>
            <p:ph type="title"/>
          </p:nvPr>
        </p:nvSpPr>
        <p:spPr>
          <a:xfrm>
            <a:off x="838200" y="365125"/>
            <a:ext cx="10515600" cy="1086783"/>
          </a:xfrm>
        </p:spPr>
        <p:txBody>
          <a:bodyPr>
            <a:normAutofit/>
          </a:bodyPr>
          <a:lstStyle/>
          <a:p>
            <a:pPr algn="ctr"/>
            <a:r>
              <a:rPr lang="lv-LV" sz="3600" b="1" dirty="0">
                <a:solidFill>
                  <a:schemeClr val="tx1">
                    <a:lumMod val="65000"/>
                    <a:lumOff val="35000"/>
                  </a:schemeClr>
                </a:solidFill>
                <a:latin typeface="Montserrat" panose="00000500000000000000" pitchFamily="2" charset="-70"/>
              </a:rPr>
              <a:t>CARNIKAVAS LABIEKĀRTOŠANAS NODAĻA</a:t>
            </a:r>
            <a:endParaRPr lang="lv-LV" sz="3600" dirty="0"/>
          </a:p>
        </p:txBody>
      </p:sp>
      <p:sp>
        <p:nvSpPr>
          <p:cNvPr id="3" name="Content Placeholder 2">
            <a:extLst>
              <a:ext uri="{FF2B5EF4-FFF2-40B4-BE49-F238E27FC236}">
                <a16:creationId xmlns:a16="http://schemas.microsoft.com/office/drawing/2014/main" id="{2AD30999-D83F-D490-DEF2-327D07A501F5}"/>
              </a:ext>
            </a:extLst>
          </p:cNvPr>
          <p:cNvSpPr>
            <a:spLocks noGrp="1"/>
          </p:cNvSpPr>
          <p:nvPr>
            <p:ph idx="1"/>
          </p:nvPr>
        </p:nvSpPr>
        <p:spPr>
          <a:xfrm>
            <a:off x="838198" y="1825625"/>
            <a:ext cx="6802117" cy="4924640"/>
          </a:xfrm>
        </p:spPr>
        <p:txBody>
          <a:bodyPr>
            <a:normAutofit/>
          </a:bodyPr>
          <a:lstStyle/>
          <a:p>
            <a:pPr algn="just"/>
            <a:r>
              <a:rPr lang="lv-LV" sz="1200" b="0" i="0" u="none" strike="noStrike" dirty="0">
                <a:solidFill>
                  <a:srgbClr val="000000"/>
                </a:solidFill>
                <a:effectLst/>
                <a:latin typeface="Montserrat" panose="00000500000000000000" pitchFamily="2" charset="-70"/>
              </a:rPr>
              <a:t>Nozāģēti 1</a:t>
            </a:r>
            <a:r>
              <a:rPr lang="lv-LV" sz="1200" dirty="0">
                <a:solidFill>
                  <a:srgbClr val="000000"/>
                </a:solidFill>
                <a:latin typeface="Montserrat" panose="00000500000000000000" pitchFamily="2" charset="-70"/>
              </a:rPr>
              <a:t>6</a:t>
            </a:r>
            <a:r>
              <a:rPr lang="lv-LV" sz="1200" b="0" i="0" u="none" strike="noStrike" dirty="0">
                <a:solidFill>
                  <a:srgbClr val="000000"/>
                </a:solidFill>
                <a:effectLst/>
                <a:latin typeface="Montserrat" panose="00000500000000000000" pitchFamily="2" charset="-70"/>
              </a:rPr>
              <a:t>5 </a:t>
            </a:r>
            <a:r>
              <a:rPr lang="lv-LV" sz="1200" dirty="0">
                <a:solidFill>
                  <a:schemeClr val="tx1">
                    <a:lumMod val="95000"/>
                    <a:lumOff val="5000"/>
                  </a:schemeClr>
                </a:solidFill>
                <a:latin typeface="Montserrat" panose="00000500000000000000" pitchFamily="2" charset="-70"/>
                <a:cs typeface="Arial" panose="020B0604020202020204" pitchFamily="34" charset="0"/>
              </a:rPr>
              <a:t>avārijas un vētras gāzti koki;</a:t>
            </a:r>
          </a:p>
          <a:p>
            <a:pPr algn="just"/>
            <a:r>
              <a:rPr lang="lv-LV" sz="1200" dirty="0">
                <a:effectLst/>
                <a:latin typeface="Montserrat" panose="00000500000000000000" pitchFamily="2" charset="-70"/>
                <a:ea typeface="Times New Roman" panose="02020603050405020304" pitchFamily="18" charset="0"/>
              </a:rPr>
              <a:t>Uzstādītas 10 jaunas suņu atkritumu urnas.</a:t>
            </a:r>
            <a:endParaRPr lang="lv-LV" sz="1200" dirty="0">
              <a:solidFill>
                <a:schemeClr val="tx1">
                  <a:lumMod val="95000"/>
                  <a:lumOff val="5000"/>
                </a:schemeClr>
              </a:solidFill>
              <a:latin typeface="Montserrat" panose="00000500000000000000" pitchFamily="2" charset="-70"/>
              <a:cs typeface="Arial" panose="020B0604020202020204" pitchFamily="34" charset="0"/>
            </a:endParaRPr>
          </a:p>
          <a:p>
            <a:pPr algn="just"/>
            <a:r>
              <a:rPr lang="lv-LV" sz="1200" b="0" i="0" u="none" strike="noStrike" dirty="0">
                <a:solidFill>
                  <a:srgbClr val="000000"/>
                </a:solidFill>
                <a:effectLst/>
                <a:latin typeface="Montserrat" panose="00000500000000000000" pitchFamily="2" charset="-70"/>
              </a:rPr>
              <a:t>Pludmalē koka taku atbrīvošana no smiltīm, to sanesumiem</a:t>
            </a:r>
            <a:r>
              <a:rPr lang="lv-LV" sz="1200" dirty="0">
                <a:solidFill>
                  <a:srgbClr val="000000"/>
                </a:solidFill>
                <a:latin typeface="Montserrat" panose="00000500000000000000" pitchFamily="2" charset="-70"/>
              </a:rPr>
              <a:t>;</a:t>
            </a:r>
          </a:p>
          <a:p>
            <a:pPr algn="just"/>
            <a:r>
              <a:rPr lang="lv-LV" sz="1200" dirty="0">
                <a:solidFill>
                  <a:srgbClr val="000000"/>
                </a:solidFill>
                <a:latin typeface="Montserrat" panose="00000500000000000000" pitchFamily="2" charset="-70"/>
              </a:rPr>
              <a:t>Pludmalē </a:t>
            </a:r>
            <a:r>
              <a:rPr lang="lv-LV" sz="1200" dirty="0">
                <a:latin typeface="Montserrat" panose="00000500000000000000" pitchFamily="2" charset="-70"/>
              </a:rPr>
              <a:t>izvietotas </a:t>
            </a:r>
            <a:r>
              <a:rPr lang="lv-LV" sz="1200" i="0" u="none" strike="noStrike" dirty="0">
                <a:effectLst/>
                <a:latin typeface="Montserrat" panose="00000500000000000000" pitchFamily="2" charset="-70"/>
              </a:rPr>
              <a:t>pārģērbšanās kabīnes </a:t>
            </a:r>
            <a:r>
              <a:rPr lang="lv-LV" sz="1200" b="0" i="0" u="none" strike="noStrike" dirty="0">
                <a:solidFill>
                  <a:srgbClr val="000000"/>
                </a:solidFill>
                <a:effectLst/>
                <a:latin typeface="Montserrat" panose="00000500000000000000" pitchFamily="2" charset="-70"/>
              </a:rPr>
              <a:t>un </a:t>
            </a:r>
            <a:r>
              <a:rPr lang="lv-LV" sz="1200" dirty="0">
                <a:solidFill>
                  <a:srgbClr val="000000"/>
                </a:solidFill>
                <a:latin typeface="Montserrat" panose="00000500000000000000" pitchFamily="2" charset="-70"/>
              </a:rPr>
              <a:t>86</a:t>
            </a:r>
            <a:r>
              <a:rPr lang="lv-LV" sz="1200" b="0" i="0" u="none" strike="noStrike" dirty="0">
                <a:solidFill>
                  <a:srgbClr val="000000"/>
                </a:solidFill>
                <a:effectLst/>
                <a:latin typeface="Montserrat" panose="00000500000000000000" pitchFamily="2" charset="-70"/>
              </a:rPr>
              <a:t> atkritumu konteineri, </a:t>
            </a:r>
            <a:r>
              <a:rPr lang="lv-LV" sz="1200" dirty="0">
                <a:effectLst/>
                <a:latin typeface="Montserrat" panose="00000500000000000000" pitchFamily="2" charset="-70"/>
                <a:ea typeface="Times New Roman" panose="02020603050405020304" pitchFamily="18" charset="0"/>
              </a:rPr>
              <a:t>Atkritumu urnu apsaimniekošana 140gb;</a:t>
            </a:r>
            <a:endParaRPr lang="lv-LV" sz="1200" b="0" i="0" u="none" strike="noStrike" dirty="0">
              <a:solidFill>
                <a:srgbClr val="000000"/>
              </a:solidFill>
              <a:effectLst/>
              <a:latin typeface="Montserrat" panose="00000500000000000000" pitchFamily="2" charset="-70"/>
            </a:endParaRPr>
          </a:p>
          <a:p>
            <a:pPr algn="just"/>
            <a:r>
              <a:rPr lang="lv-LV" sz="1200" dirty="0">
                <a:solidFill>
                  <a:schemeClr val="tx1">
                    <a:lumMod val="95000"/>
                    <a:lumOff val="5000"/>
                  </a:schemeClr>
                </a:solidFill>
                <a:effectLst/>
                <a:latin typeface="Montserrat" panose="00000500000000000000" pitchFamily="2" charset="-70"/>
                <a:ea typeface="Arial" panose="020B0604020202020204" pitchFamily="34" charset="0"/>
                <a:cs typeface="Arial" panose="020B0604020202020204" pitchFamily="34" charset="0"/>
              </a:rPr>
              <a:t>Visa gada garumā notiek regulāra nejaušo atkritumu savākšana visā pagastā teritorijā </a:t>
            </a:r>
            <a:r>
              <a:rPr lang="lv-LV" sz="1200" dirty="0">
                <a:effectLst/>
                <a:latin typeface="Montserrat" panose="00000500000000000000" pitchFamily="2" charset="-70"/>
                <a:ea typeface="Times New Roman" panose="02020603050405020304" pitchFamily="18" charset="0"/>
              </a:rPr>
              <a:t>Savākti 256 m3 atkritumu, t.sk. pludmale</a:t>
            </a:r>
            <a:r>
              <a:rPr lang="lv-LV" sz="1200" baseline="30000" dirty="0">
                <a:solidFill>
                  <a:schemeClr val="tx1">
                    <a:lumMod val="95000"/>
                    <a:lumOff val="5000"/>
                  </a:schemeClr>
                </a:solidFill>
                <a:effectLst/>
                <a:latin typeface="Montserrat" panose="00000500000000000000" pitchFamily="2" charset="-70"/>
                <a:ea typeface="Times New Roman" panose="02020603050405020304" pitchFamily="18" charset="0"/>
                <a:cs typeface="Arial" panose="020B0604020202020204" pitchFamily="34" charset="0"/>
              </a:rPr>
              <a:t>;</a:t>
            </a:r>
            <a:endParaRPr lang="lv-LV" sz="1200" b="0" i="0" u="none" strike="noStrike" dirty="0">
              <a:solidFill>
                <a:srgbClr val="000000"/>
              </a:solidFill>
              <a:effectLst/>
              <a:latin typeface="Montserrat" panose="00000500000000000000" pitchFamily="2" charset="-70"/>
            </a:endParaRPr>
          </a:p>
          <a:p>
            <a:pPr algn="just"/>
            <a:r>
              <a:rPr lang="lv-LV" altLang="lv-LV" sz="1200" dirty="0">
                <a:solidFill>
                  <a:schemeClr val="tx1">
                    <a:lumMod val="95000"/>
                    <a:lumOff val="5000"/>
                  </a:schemeClr>
                </a:solidFill>
                <a:latin typeface="Montserrat" panose="00000500000000000000" pitchFamily="2" charset="-70"/>
                <a:cs typeface="Arial" panose="020B0604020202020204" pitchFamily="34" charset="0"/>
              </a:rPr>
              <a:t>Savākti un nodoti ’’</a:t>
            </a:r>
            <a:r>
              <a:rPr lang="lv-LV" altLang="lv-LV" sz="1200" dirty="0" err="1">
                <a:solidFill>
                  <a:schemeClr val="tx1">
                    <a:lumMod val="95000"/>
                    <a:lumOff val="5000"/>
                  </a:schemeClr>
                </a:solidFill>
                <a:latin typeface="Montserrat" panose="00000500000000000000" pitchFamily="2" charset="-70"/>
                <a:cs typeface="Arial" panose="020B0604020202020204" pitchFamily="34" charset="0"/>
              </a:rPr>
              <a:t>Ulūbele</a:t>
            </a:r>
            <a:r>
              <a:rPr lang="lv-LV" altLang="lv-LV" sz="1200" dirty="0">
                <a:solidFill>
                  <a:schemeClr val="tx1">
                    <a:lumMod val="95000"/>
                    <a:lumOff val="5000"/>
                  </a:schemeClr>
                </a:solidFill>
                <a:latin typeface="Montserrat" panose="00000500000000000000" pitchFamily="2" charset="-70"/>
                <a:cs typeface="Arial" panose="020B0604020202020204" pitchFamily="34" charset="0"/>
              </a:rPr>
              <a:t>’’ 10 bezsaimnieka dzīvnieku līķi;</a:t>
            </a:r>
          </a:p>
          <a:p>
            <a:pPr algn="just"/>
            <a:r>
              <a:rPr lang="lv-LV" altLang="lv-LV" sz="1200" dirty="0">
                <a:solidFill>
                  <a:schemeClr val="tx1">
                    <a:lumMod val="95000"/>
                    <a:lumOff val="5000"/>
                  </a:schemeClr>
                </a:solidFill>
                <a:latin typeface="Montserrat" panose="00000500000000000000" pitchFamily="2" charset="-70"/>
                <a:cs typeface="Arial" panose="020B0604020202020204" pitchFamily="34" charset="0"/>
              </a:rPr>
              <a:t>Regulāra stadiona, futbola laukuma, Zibeņu trases kopšana un uzturēšana cauru gadu.</a:t>
            </a:r>
          </a:p>
          <a:p>
            <a:pPr algn="just"/>
            <a:r>
              <a:rPr lang="lv-LV" sz="1200" i="0" strike="noStrike" dirty="0">
                <a:solidFill>
                  <a:schemeClr val="tx1">
                    <a:lumMod val="95000"/>
                    <a:lumOff val="5000"/>
                  </a:schemeClr>
                </a:solidFill>
                <a:effectLst/>
                <a:latin typeface="Montserrat" panose="00000500000000000000" pitchFamily="2" charset="-70"/>
              </a:rPr>
              <a:t>Bērnu rotaļu laukumu teritoriju ikdienas kopšana</a:t>
            </a:r>
            <a:r>
              <a:rPr lang="lv-LV" sz="1200" i="0" strike="noStrike" dirty="0">
                <a:solidFill>
                  <a:schemeClr val="tx1">
                    <a:lumMod val="95000"/>
                    <a:lumOff val="5000"/>
                  </a:schemeClr>
                </a:solidFill>
                <a:effectLst/>
                <a:latin typeface="Montserrat" panose="00000500000000000000" pitchFamily="2" charset="-70"/>
                <a:cs typeface="Arial" panose="020B0604020202020204" pitchFamily="34" charset="0"/>
              </a:rPr>
              <a:t>.</a:t>
            </a:r>
            <a:endParaRPr lang="lv-LV" sz="1200" b="0" i="0" u="none" strike="noStrike" dirty="0">
              <a:solidFill>
                <a:schemeClr val="tx1">
                  <a:lumMod val="95000"/>
                  <a:lumOff val="5000"/>
                </a:schemeClr>
              </a:solidFill>
              <a:effectLst/>
              <a:latin typeface="Montserrat" panose="00000500000000000000" pitchFamily="2" charset="-70"/>
            </a:endParaRPr>
          </a:p>
          <a:p>
            <a:pPr algn="just"/>
            <a:r>
              <a:rPr lang="lv-LV" sz="1200" b="0" i="0" u="none" strike="noStrike" dirty="0">
                <a:solidFill>
                  <a:schemeClr val="tx1">
                    <a:lumMod val="95000"/>
                    <a:lumOff val="5000"/>
                  </a:schemeClr>
                </a:solidFill>
                <a:effectLst/>
                <a:latin typeface="Montserrat" panose="00000500000000000000" pitchFamily="2" charset="-70"/>
              </a:rPr>
              <a:t>Novada ziņu, kalendāru un rēķinu nogādāšana iedzīvotājiem. </a:t>
            </a:r>
            <a:r>
              <a:rPr lang="lv-LV" sz="1200" dirty="0">
                <a:solidFill>
                  <a:schemeClr val="tx1">
                    <a:lumMod val="95000"/>
                    <a:lumOff val="5000"/>
                  </a:schemeClr>
                </a:solidFill>
                <a:latin typeface="Montserrat" panose="00000500000000000000" pitchFamily="2" charset="-70"/>
                <a:cs typeface="Arial" panose="020B0604020202020204" pitchFamily="34" charset="0"/>
              </a:rPr>
              <a:t>Dažādās situācijās sniegta palīdzība sociālajam dienestam.</a:t>
            </a:r>
            <a:endParaRPr lang="lv-LV" sz="1200" i="0" strike="noStrike" dirty="0">
              <a:solidFill>
                <a:schemeClr val="tx1">
                  <a:lumMod val="95000"/>
                  <a:lumOff val="5000"/>
                </a:schemeClr>
              </a:solidFill>
              <a:effectLst/>
              <a:latin typeface="Montserrat" panose="00000500000000000000" pitchFamily="2" charset="-70"/>
            </a:endParaRPr>
          </a:p>
          <a:p>
            <a:pPr algn="just"/>
            <a:r>
              <a:rPr lang="lv-LV" sz="1200" i="0" strike="noStrike" dirty="0">
                <a:solidFill>
                  <a:schemeClr val="tx1">
                    <a:lumMod val="95000"/>
                    <a:lumOff val="5000"/>
                  </a:schemeClr>
                </a:solidFill>
                <a:effectLst/>
                <a:latin typeface="Montserrat" panose="00000500000000000000" pitchFamily="2" charset="-70"/>
              </a:rPr>
              <a:t>Palīdzība citām novada iestādēm un struktūrvienībām</a:t>
            </a:r>
            <a:r>
              <a:rPr lang="lv-LV" sz="1200" dirty="0">
                <a:solidFill>
                  <a:schemeClr val="tx1">
                    <a:lumMod val="95000"/>
                    <a:lumOff val="5000"/>
                  </a:schemeClr>
                </a:solidFill>
                <a:latin typeface="Montserrat" panose="00000500000000000000" pitchFamily="2" charset="-70"/>
              </a:rPr>
              <a:t>.</a:t>
            </a:r>
            <a:endParaRPr lang="lv-LV" sz="1200" dirty="0">
              <a:solidFill>
                <a:schemeClr val="tx1">
                  <a:lumMod val="95000"/>
                  <a:lumOff val="5000"/>
                </a:schemeClr>
              </a:solidFill>
              <a:latin typeface="Montserrat" panose="00000500000000000000" pitchFamily="2" charset="-70"/>
              <a:cs typeface="Arial" panose="020B0604020202020204" pitchFamily="34" charset="0"/>
            </a:endParaRPr>
          </a:p>
        </p:txBody>
      </p:sp>
      <p:cxnSp>
        <p:nvCxnSpPr>
          <p:cNvPr id="4" name="Straight Connector 3">
            <a:extLst>
              <a:ext uri="{FF2B5EF4-FFF2-40B4-BE49-F238E27FC236}">
                <a16:creationId xmlns:a16="http://schemas.microsoft.com/office/drawing/2014/main" id="{FA3B596B-925F-3456-E702-BEB09B16B16F}"/>
              </a:ext>
            </a:extLst>
          </p:cNvPr>
          <p:cNvCxnSpPr>
            <a:cxnSpLocks/>
          </p:cNvCxnSpPr>
          <p:nvPr/>
        </p:nvCxnSpPr>
        <p:spPr>
          <a:xfrm>
            <a:off x="738544" y="1755729"/>
            <a:ext cx="0" cy="363923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9E766DB-B92A-B21B-D42D-1A45C2EB51DD}"/>
              </a:ext>
            </a:extLst>
          </p:cNvPr>
          <p:cNvSpPr>
            <a:spLocks noGrp="1"/>
          </p:cNvSpPr>
          <p:nvPr>
            <p:ph type="sldNum" sz="quarter" idx="12"/>
          </p:nvPr>
        </p:nvSpPr>
        <p:spPr>
          <a:xfrm>
            <a:off x="9293995" y="6448425"/>
            <a:ext cx="2743200" cy="365125"/>
          </a:xfrm>
        </p:spPr>
        <p:txBody>
          <a:bodyPr/>
          <a:lstStyle/>
          <a:p>
            <a:fld id="{F27F4D8E-CD65-4F35-8BD0-06266F968DF1}" type="slidenum">
              <a:rPr lang="lv-LV" smtClean="0">
                <a:solidFill>
                  <a:schemeClr val="tx1"/>
                </a:solidFill>
              </a:rPr>
              <a:t>25</a:t>
            </a:fld>
            <a:endParaRPr lang="lv-LV" dirty="0">
              <a:solidFill>
                <a:schemeClr val="tx1"/>
              </a:solidFill>
            </a:endParaRPr>
          </a:p>
        </p:txBody>
      </p:sp>
      <p:pic>
        <p:nvPicPr>
          <p:cNvPr id="8" name="Picture 7">
            <a:extLst>
              <a:ext uri="{FF2B5EF4-FFF2-40B4-BE49-F238E27FC236}">
                <a16:creationId xmlns:a16="http://schemas.microsoft.com/office/drawing/2014/main" id="{58F743A8-15AF-1E77-6F69-DDB012381505}"/>
              </a:ext>
            </a:extLst>
          </p:cNvPr>
          <p:cNvPicPr>
            <a:picLocks noChangeAspect="1"/>
          </p:cNvPicPr>
          <p:nvPr/>
        </p:nvPicPr>
        <p:blipFill rotWithShape="1">
          <a:blip r:embed="rId2">
            <a:extLst>
              <a:ext uri="{28A0092B-C50C-407E-A947-70E740481C1C}">
                <a14:useLocalDpi xmlns:a14="http://schemas.microsoft.com/office/drawing/2010/main" val="0"/>
              </a:ext>
            </a:extLst>
          </a:blip>
          <a:srcRect t="12046" b="26874"/>
          <a:stretch/>
        </p:blipFill>
        <p:spPr>
          <a:xfrm>
            <a:off x="7867353" y="1360127"/>
            <a:ext cx="4019847" cy="1841500"/>
          </a:xfrm>
          <a:prstGeom prst="rect">
            <a:avLst/>
          </a:prstGeom>
        </p:spPr>
      </p:pic>
      <p:pic>
        <p:nvPicPr>
          <p:cNvPr id="10" name="Picture 9">
            <a:extLst>
              <a:ext uri="{FF2B5EF4-FFF2-40B4-BE49-F238E27FC236}">
                <a16:creationId xmlns:a16="http://schemas.microsoft.com/office/drawing/2014/main" id="{57A94618-3947-9281-A081-39CC63B04714}"/>
              </a:ext>
            </a:extLst>
          </p:cNvPr>
          <p:cNvPicPr>
            <a:picLocks noChangeAspect="1"/>
          </p:cNvPicPr>
          <p:nvPr/>
        </p:nvPicPr>
        <p:blipFill rotWithShape="1">
          <a:blip r:embed="rId3">
            <a:extLst>
              <a:ext uri="{28A0092B-C50C-407E-A947-70E740481C1C}">
                <a14:useLocalDpi xmlns:a14="http://schemas.microsoft.com/office/drawing/2010/main" val="0"/>
              </a:ext>
            </a:extLst>
          </a:blip>
          <a:srcRect t="13859" b="11745"/>
          <a:stretch/>
        </p:blipFill>
        <p:spPr>
          <a:xfrm>
            <a:off x="7867353" y="3254951"/>
            <a:ext cx="4019847" cy="2242922"/>
          </a:xfrm>
          <a:prstGeom prst="rect">
            <a:avLst/>
          </a:prstGeom>
        </p:spPr>
      </p:pic>
    </p:spTree>
    <p:extLst>
      <p:ext uri="{BB962C8B-B14F-4D97-AF65-F5344CB8AC3E}">
        <p14:creationId xmlns:p14="http://schemas.microsoft.com/office/powerpoint/2010/main" val="188754333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DEE9-690A-6BCA-6109-F4066AF62D45}"/>
              </a:ext>
            </a:extLst>
          </p:cNvPr>
          <p:cNvSpPr>
            <a:spLocks noGrp="1"/>
          </p:cNvSpPr>
          <p:nvPr>
            <p:ph type="title"/>
          </p:nvPr>
        </p:nvSpPr>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Ādažu labiekārtošanas nodaļa</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7E57EC92-C882-9533-95BA-0B2547DD707D}"/>
              </a:ext>
            </a:extLst>
          </p:cNvPr>
          <p:cNvSpPr>
            <a:spLocks noGrp="1"/>
          </p:cNvSpPr>
          <p:nvPr>
            <p:ph idx="1"/>
          </p:nvPr>
        </p:nvSpPr>
        <p:spPr>
          <a:xfrm>
            <a:off x="838200" y="1825625"/>
            <a:ext cx="6408174" cy="4351338"/>
          </a:xfrm>
        </p:spPr>
        <p:txBody>
          <a:bodyPr>
            <a:noAutofit/>
          </a:bodyPr>
          <a:lstStyle/>
          <a:p>
            <a:pPr algn="just"/>
            <a:r>
              <a:rPr lang="lv-LV" altLang="lv-LV" sz="1400" dirty="0">
                <a:latin typeface="Montserrat" panose="00000500000000000000" pitchFamily="2" charset="-70"/>
                <a:cs typeface="Arial" panose="020B0604020202020204" pitchFamily="34" charset="0"/>
              </a:rPr>
              <a:t>Nodaļā strādā 18 darbinieki.</a:t>
            </a:r>
            <a:endParaRPr lang="lv-LV" sz="1400" b="0" i="0" u="none" strike="noStrike" dirty="0">
              <a:solidFill>
                <a:srgbClr val="000000"/>
              </a:solidFill>
              <a:effectLst/>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Pieturvietu 35 gab., atkritumu urnu 130 gab., </a:t>
            </a:r>
            <a:r>
              <a:rPr lang="lv-LV" sz="1400" dirty="0">
                <a:solidFill>
                  <a:srgbClr val="000000"/>
                </a:solidFill>
                <a:latin typeface="Montserrat" panose="00000500000000000000" pitchFamily="2" charset="-70"/>
              </a:rPr>
              <a:t>u</a:t>
            </a:r>
            <a:r>
              <a:rPr lang="lv-LV" sz="1400" b="0" i="0" u="none" strike="noStrike" dirty="0">
                <a:solidFill>
                  <a:srgbClr val="000000"/>
                </a:solidFill>
                <a:effectLst/>
                <a:latin typeface="Montserrat" panose="00000500000000000000" pitchFamily="2" charset="-70"/>
              </a:rPr>
              <a:t>n citu mazās arhitektūras objektu </a:t>
            </a:r>
            <a:r>
              <a:rPr lang="lv-LV" sz="1400" dirty="0">
                <a:solidFill>
                  <a:srgbClr val="000000"/>
                </a:solidFill>
                <a:latin typeface="Montserrat" panose="00000500000000000000" pitchFamily="2" charset="-70"/>
              </a:rPr>
              <a:t>u</a:t>
            </a:r>
            <a:r>
              <a:rPr lang="lv-LV" sz="1400" b="0" i="0" u="none" strike="noStrike" dirty="0">
                <a:solidFill>
                  <a:srgbClr val="000000"/>
                </a:solidFill>
                <a:effectLst/>
                <a:latin typeface="Montserrat" panose="00000500000000000000" pitchFamily="2" charset="-70"/>
              </a:rPr>
              <a:t>zkopšana, uzturēšana un remonts; </a:t>
            </a:r>
          </a:p>
          <a:p>
            <a:pPr algn="just"/>
            <a:r>
              <a:rPr lang="lv-LV" sz="1400" dirty="0">
                <a:solidFill>
                  <a:srgbClr val="000000"/>
                </a:solidFill>
                <a:latin typeface="Montserrat" panose="00000500000000000000" pitchFamily="2" charset="-70"/>
                <a:ea typeface="Calibri" panose="020F0502020204030204" pitchFamily="34" charset="0"/>
                <a:cs typeface="Times New Roman" panose="02020603050405020304" pitchFamily="18" charset="0"/>
              </a:rPr>
              <a:t>Ādažu pagasta teritorijā s</a:t>
            </a:r>
            <a:r>
              <a:rPr lang="lv-LV" sz="1400" dirty="0">
                <a:effectLst/>
                <a:latin typeface="Montserrat" panose="00000500000000000000" pitchFamily="2" charset="-70"/>
                <a:ea typeface="Calibri" panose="020F0502020204030204" pitchFamily="34" charset="0"/>
                <a:cs typeface="Times New Roman" panose="02020603050405020304" pitchFamily="18" charset="0"/>
              </a:rPr>
              <a:t>avākti 180 m</a:t>
            </a:r>
            <a:r>
              <a:rPr lang="lv-LV" sz="1400" kern="100" baseline="30000" dirty="0">
                <a:effectLst/>
                <a:latin typeface="Montserrat" panose="00000500000000000000" pitchFamily="2" charset="-70"/>
                <a:ea typeface="Calibri" panose="020F0502020204030204" pitchFamily="34" charset="0"/>
                <a:cs typeface="Times New Roman" panose="02020603050405020304" pitchFamily="18" charset="0"/>
              </a:rPr>
              <a:t>3</a:t>
            </a:r>
            <a:r>
              <a:rPr lang="lv-LV" sz="1400" dirty="0">
                <a:effectLst/>
                <a:latin typeface="Montserrat" panose="00000500000000000000" pitchFamily="2" charset="-70"/>
                <a:ea typeface="Calibri" panose="020F0502020204030204" pitchFamily="34" charset="0"/>
                <a:cs typeface="Times New Roman" panose="02020603050405020304" pitchFamily="18" charset="0"/>
              </a:rPr>
              <a:t> atkritumu</a:t>
            </a:r>
            <a:endParaRPr lang="lv-LV" sz="1400" b="0" i="0" u="none" strike="noStrike" dirty="0">
              <a:solidFill>
                <a:srgbClr val="000000"/>
              </a:solidFill>
              <a:effectLst/>
              <a:latin typeface="Montserrat" panose="00000500000000000000" pitchFamily="2" charset="-70"/>
            </a:endParaRPr>
          </a:p>
          <a:p>
            <a:pPr algn="just"/>
            <a:r>
              <a:rPr lang="lv-LV" sz="1400" dirty="0">
                <a:effectLst/>
                <a:latin typeface="Montserrat" panose="00000500000000000000" pitchFamily="2" charset="-70"/>
                <a:ea typeface="Calibri" panose="020F0502020204030204" pitchFamily="34" charset="0"/>
                <a:cs typeface="Times New Roman" panose="02020603050405020304" pitchFamily="18" charset="0"/>
              </a:rPr>
              <a:t>Bīstamo un vērtās lūzušo koku zāģēšana 64 </a:t>
            </a:r>
            <a:r>
              <a:rPr lang="lv-LV" sz="1400" dirty="0" err="1">
                <a:effectLst/>
                <a:latin typeface="Montserrat" panose="00000500000000000000" pitchFamily="2" charset="-70"/>
                <a:ea typeface="Calibri" panose="020F0502020204030204" pitchFamily="34" charset="0"/>
                <a:cs typeface="Times New Roman" panose="02020603050405020304" pitchFamily="18" charset="0"/>
              </a:rPr>
              <a:t>gb</a:t>
            </a:r>
            <a:r>
              <a:rPr lang="lv-LV" sz="1400" dirty="0">
                <a:effectLst/>
                <a:latin typeface="Montserrat" panose="00000500000000000000" pitchFamily="2" charset="-70"/>
                <a:ea typeface="Calibri" panose="020F0502020204030204" pitchFamily="34" charset="0"/>
                <a:cs typeface="Times New Roman" panose="02020603050405020304" pitchFamily="18" charset="0"/>
              </a:rPr>
              <a:t>.</a:t>
            </a:r>
            <a:endParaRPr lang="lv-LV" sz="1400" b="0" i="0" u="none" strike="noStrike" dirty="0">
              <a:solidFill>
                <a:srgbClr val="000000"/>
              </a:solidFill>
              <a:effectLst/>
              <a:latin typeface="Montserrat" panose="00000500000000000000" pitchFamily="2" charset="-70"/>
            </a:endParaRPr>
          </a:p>
          <a:p>
            <a:pPr algn="just"/>
            <a:r>
              <a:rPr lang="lv-LV" sz="1400" dirty="0">
                <a:effectLst/>
                <a:latin typeface="Montserrat" panose="00000500000000000000" pitchFamily="2" charset="-70"/>
                <a:ea typeface="Calibri" panose="020F0502020204030204" pitchFamily="34" charset="0"/>
              </a:rPr>
              <a:t>Informatīvo stendu atjaunošana un krāsošana kā arī </a:t>
            </a:r>
            <a:r>
              <a:rPr lang="lv-LV" sz="1400" dirty="0">
                <a:latin typeface="Montserrat" panose="00000500000000000000" pitchFamily="2" charset="-70"/>
                <a:ea typeface="Calibri" panose="020F0502020204030204" pitchFamily="34" charset="0"/>
              </a:rPr>
              <a:t>c</a:t>
            </a:r>
            <a:r>
              <a:rPr lang="lv-LV" sz="1400" dirty="0">
                <a:effectLst/>
                <a:latin typeface="Montserrat" panose="00000500000000000000" pitchFamily="2" charset="-70"/>
                <a:ea typeface="Calibri" panose="020F0502020204030204" pitchFamily="34" charset="0"/>
              </a:rPr>
              <a:t>eļa zīmju uzstādīšana, nomaiņa un utilizācija. </a:t>
            </a:r>
            <a:r>
              <a:rPr lang="lv-LV" sz="1400" dirty="0">
                <a:latin typeface="Montserrat" panose="00000500000000000000" pitchFamily="2" charset="-70"/>
                <a:ea typeface="Calibri" panose="020F0502020204030204" pitchFamily="34" charset="0"/>
                <a:cs typeface="Times New Roman" panose="02020603050405020304" pitchFamily="18" charset="0"/>
              </a:rPr>
              <a:t>G</a:t>
            </a:r>
            <a:r>
              <a:rPr lang="lv-LV" sz="1400" dirty="0">
                <a:effectLst/>
                <a:latin typeface="Montserrat" panose="00000500000000000000" pitchFamily="2" charset="-70"/>
                <a:ea typeface="Calibri" panose="020F0502020204030204" pitchFamily="34" charset="0"/>
                <a:cs typeface="Times New Roman" panose="02020603050405020304" pitchFamily="18" charset="0"/>
              </a:rPr>
              <a:t>rafiti tīrīšana no vides objektiem.</a:t>
            </a:r>
            <a:endParaRPr lang="lv-LV" sz="1400" b="0" i="0" u="none" strike="noStrike" dirty="0">
              <a:solidFill>
                <a:srgbClr val="000000"/>
              </a:solidFill>
              <a:effectLst/>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Jaunu apstādījumu un zālāju veidošana, daudzgadīgo stādījumu atjaunošana, kopšana. Kritušo sauso lapu savākšana.</a:t>
            </a:r>
          </a:p>
          <a:p>
            <a:pPr algn="just"/>
            <a:r>
              <a:rPr lang="lv-LV" sz="1400" b="0" i="0" u="none" strike="noStrike" dirty="0">
                <a:solidFill>
                  <a:srgbClr val="000000"/>
                </a:solidFill>
                <a:effectLst/>
                <a:latin typeface="Montserrat" panose="00000500000000000000" pitchFamily="2" charset="-70"/>
              </a:rPr>
              <a:t>Teritoriju pļaušanas darbi. Koku un dzīvžogu sauso zaru izzāģēšana, cirpšana, vainagu pacelšana, veidošana</a:t>
            </a:r>
            <a:r>
              <a:rPr lang="lv-LV" sz="1400" dirty="0">
                <a:solidFill>
                  <a:srgbClr val="000000"/>
                </a:solidFill>
                <a:latin typeface="Montserrat" panose="00000500000000000000" pitchFamily="2" charset="-70"/>
              </a:rPr>
              <a:t>. </a:t>
            </a:r>
            <a:r>
              <a:rPr lang="lv-LV" sz="1400" b="0" i="0" u="none" strike="noStrike" dirty="0">
                <a:solidFill>
                  <a:srgbClr val="000000"/>
                </a:solidFill>
                <a:effectLst/>
                <a:latin typeface="Montserrat" panose="00000500000000000000" pitchFamily="2" charset="-70"/>
              </a:rPr>
              <a:t>Bīstamo koku likvidēšana.</a:t>
            </a:r>
          </a:p>
          <a:p>
            <a:pPr algn="just"/>
            <a:r>
              <a:rPr lang="lv-LV" sz="1400" b="0" i="0" u="none" strike="noStrike" dirty="0">
                <a:solidFill>
                  <a:srgbClr val="000000"/>
                </a:solidFill>
                <a:effectLst/>
                <a:latin typeface="Montserrat" panose="00000500000000000000" pitchFamily="2" charset="-70"/>
              </a:rPr>
              <a:t>Publisko vietu un pludmaļu labiekārtošana, kopšana un uzturēšana.</a:t>
            </a:r>
          </a:p>
          <a:p>
            <a:pPr algn="just"/>
            <a:r>
              <a:rPr lang="lv-LV" sz="1400" b="0" i="0" u="none" strike="noStrike" dirty="0">
                <a:solidFill>
                  <a:srgbClr val="000000"/>
                </a:solidFill>
                <a:effectLst/>
                <a:latin typeface="Montserrat" panose="00000500000000000000" pitchFamily="2" charset="-70"/>
              </a:rPr>
              <a:t>Sabiedrisko tualešu uzturēšana 1 stacionārā un pārvietojamās 7 gab. </a:t>
            </a:r>
          </a:p>
          <a:p>
            <a:pPr algn="just"/>
            <a:endParaRPr lang="lv-LV" sz="1400" b="0" i="0" u="none" strike="noStrike" dirty="0">
              <a:solidFill>
                <a:srgbClr val="000000"/>
              </a:solidFill>
              <a:effectLst/>
              <a:latin typeface="Montserrat" panose="00000500000000000000" pitchFamily="2" charset="-7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6ECD11E-A2FA-B827-B14C-7569E8011C9C}"/>
              </a:ext>
            </a:extLst>
          </p:cNvPr>
          <p:cNvCxnSpPr>
            <a:cxnSpLocks/>
          </p:cNvCxnSpPr>
          <p:nvPr/>
        </p:nvCxnSpPr>
        <p:spPr>
          <a:xfrm>
            <a:off x="738544" y="1755729"/>
            <a:ext cx="0" cy="43107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6FD5181-FD2D-58FE-D66E-6AAF5AD6F583}"/>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26</a:t>
            </a:fld>
            <a:endParaRPr lang="lv-LV" dirty="0"/>
          </a:p>
        </p:txBody>
      </p:sp>
      <p:pic>
        <p:nvPicPr>
          <p:cNvPr id="12" name="Picture 11">
            <a:extLst>
              <a:ext uri="{FF2B5EF4-FFF2-40B4-BE49-F238E27FC236}">
                <a16:creationId xmlns:a16="http://schemas.microsoft.com/office/drawing/2014/main" id="{6D4856BD-9135-C042-FE68-98D2508F31E7}"/>
              </a:ext>
            </a:extLst>
          </p:cNvPr>
          <p:cNvPicPr>
            <a:picLocks noChangeAspect="1"/>
          </p:cNvPicPr>
          <p:nvPr/>
        </p:nvPicPr>
        <p:blipFill rotWithShape="1">
          <a:blip r:embed="rId2">
            <a:extLst>
              <a:ext uri="{28A0092B-C50C-407E-A947-70E740481C1C}">
                <a14:useLocalDpi xmlns:a14="http://schemas.microsoft.com/office/drawing/2010/main" val="0"/>
              </a:ext>
            </a:extLst>
          </a:blip>
          <a:srcRect l="14357" t="23540" b="20323"/>
          <a:stretch/>
        </p:blipFill>
        <p:spPr>
          <a:xfrm>
            <a:off x="7433188" y="1650933"/>
            <a:ext cx="4139378" cy="1526255"/>
          </a:xfrm>
          <a:prstGeom prst="rect">
            <a:avLst/>
          </a:prstGeom>
        </p:spPr>
      </p:pic>
      <p:pic>
        <p:nvPicPr>
          <p:cNvPr id="14" name="Picture 13">
            <a:extLst>
              <a:ext uri="{FF2B5EF4-FFF2-40B4-BE49-F238E27FC236}">
                <a16:creationId xmlns:a16="http://schemas.microsoft.com/office/drawing/2014/main" id="{A96085E6-3235-9960-B393-A8EB91D24ACA}"/>
              </a:ext>
            </a:extLst>
          </p:cNvPr>
          <p:cNvPicPr>
            <a:picLocks noChangeAspect="1"/>
          </p:cNvPicPr>
          <p:nvPr/>
        </p:nvPicPr>
        <p:blipFill rotWithShape="1">
          <a:blip r:embed="rId3">
            <a:extLst>
              <a:ext uri="{28A0092B-C50C-407E-A947-70E740481C1C}">
                <a14:useLocalDpi xmlns:a14="http://schemas.microsoft.com/office/drawing/2010/main" val="0"/>
              </a:ext>
            </a:extLst>
          </a:blip>
          <a:srcRect t="25447" b="5324"/>
          <a:stretch/>
        </p:blipFill>
        <p:spPr>
          <a:xfrm>
            <a:off x="7457902" y="3203509"/>
            <a:ext cx="4121308" cy="1604880"/>
          </a:xfrm>
          <a:prstGeom prst="rect">
            <a:avLst/>
          </a:prstGeom>
        </p:spPr>
      </p:pic>
      <p:pic>
        <p:nvPicPr>
          <p:cNvPr id="16" name="Picture 15">
            <a:extLst>
              <a:ext uri="{FF2B5EF4-FFF2-40B4-BE49-F238E27FC236}">
                <a16:creationId xmlns:a16="http://schemas.microsoft.com/office/drawing/2014/main" id="{4B1C70A3-11B9-AA20-92C9-2F25BC002438}"/>
              </a:ext>
            </a:extLst>
          </p:cNvPr>
          <p:cNvPicPr>
            <a:picLocks noChangeAspect="1"/>
          </p:cNvPicPr>
          <p:nvPr/>
        </p:nvPicPr>
        <p:blipFill rotWithShape="1">
          <a:blip r:embed="rId4">
            <a:extLst>
              <a:ext uri="{28A0092B-C50C-407E-A947-70E740481C1C}">
                <a14:useLocalDpi xmlns:a14="http://schemas.microsoft.com/office/drawing/2010/main" val="0"/>
              </a:ext>
            </a:extLst>
          </a:blip>
          <a:srcRect t="13028" b="10716"/>
          <a:stretch/>
        </p:blipFill>
        <p:spPr>
          <a:xfrm>
            <a:off x="7457902" y="4869561"/>
            <a:ext cx="4114661" cy="1764919"/>
          </a:xfrm>
          <a:prstGeom prst="rect">
            <a:avLst/>
          </a:prstGeom>
        </p:spPr>
      </p:pic>
    </p:spTree>
    <p:extLst>
      <p:ext uri="{BB962C8B-B14F-4D97-AF65-F5344CB8AC3E}">
        <p14:creationId xmlns:p14="http://schemas.microsoft.com/office/powerpoint/2010/main" val="321384579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D1E9-51C3-3AFA-7836-A16D1D57448F}"/>
              </a:ext>
            </a:extLst>
          </p:cNvPr>
          <p:cNvSpPr>
            <a:spLocks noGrp="1"/>
          </p:cNvSpPr>
          <p:nvPr>
            <p:ph type="title"/>
          </p:nvPr>
        </p:nvSpPr>
        <p:spPr>
          <a:xfrm>
            <a:off x="838200" y="338492"/>
            <a:ext cx="10515600" cy="1325563"/>
          </a:xfrm>
        </p:spPr>
        <p:txBody>
          <a:bodyPr>
            <a:normAutofit/>
          </a:bodyPr>
          <a:lstStyle/>
          <a:p>
            <a:pPr algn="ctr"/>
            <a:r>
              <a:rPr lang="lv-LV" sz="3600" b="1" i="0" u="none" strike="noStrike" cap="all" dirty="0">
                <a:solidFill>
                  <a:srgbClr val="595959"/>
                </a:solidFill>
                <a:effectLst/>
                <a:latin typeface="Montserrat" panose="00000500000000000000" pitchFamily="2" charset="-70"/>
              </a:rPr>
              <a:t>Ādažu labiekārtošanas nodaļa</a:t>
            </a:r>
            <a:endParaRPr lang="lv-LV" sz="3600" dirty="0">
              <a:solidFill>
                <a:srgbClr val="595959"/>
              </a:solidFill>
            </a:endParaRPr>
          </a:p>
        </p:txBody>
      </p:sp>
      <p:sp>
        <p:nvSpPr>
          <p:cNvPr id="3" name="Content Placeholder 2">
            <a:extLst>
              <a:ext uri="{FF2B5EF4-FFF2-40B4-BE49-F238E27FC236}">
                <a16:creationId xmlns:a16="http://schemas.microsoft.com/office/drawing/2014/main" id="{DBD11540-D36E-F646-54C2-602275D7E0B5}"/>
              </a:ext>
            </a:extLst>
          </p:cNvPr>
          <p:cNvSpPr>
            <a:spLocks noGrp="1"/>
          </p:cNvSpPr>
          <p:nvPr>
            <p:ph idx="1"/>
          </p:nvPr>
        </p:nvSpPr>
        <p:spPr>
          <a:xfrm>
            <a:off x="738545" y="1928994"/>
            <a:ext cx="5845136" cy="4789213"/>
          </a:xfrm>
        </p:spPr>
        <p:txBody>
          <a:bodyPr>
            <a:normAutofit/>
          </a:bodyPr>
          <a:lstStyle/>
          <a:p>
            <a:pPr algn="just"/>
            <a:r>
              <a:rPr lang="lv-LV" sz="1400" dirty="0">
                <a:effectLst/>
                <a:latin typeface="Montserrat" panose="00000500000000000000" pitchFamily="2" charset="-70"/>
                <a:ea typeface="Calibri" panose="020F0502020204030204" pitchFamily="34" charset="0"/>
              </a:rPr>
              <a:t>Ceļa nomaļu sakopšana, tīrīšana un bedru piebēršana. Ziemā sniega tīrīšana un apstrāde ar </a:t>
            </a:r>
            <a:r>
              <a:rPr lang="lv-LV" sz="1400" dirty="0" err="1">
                <a:effectLst/>
                <a:latin typeface="Montserrat" panose="00000500000000000000" pitchFamily="2" charset="-70"/>
                <a:ea typeface="Calibri" panose="020F0502020204030204" pitchFamily="34" charset="0"/>
              </a:rPr>
              <a:t>pretslīdes</a:t>
            </a:r>
            <a:r>
              <a:rPr lang="lv-LV" sz="1400" dirty="0">
                <a:effectLst/>
                <a:latin typeface="Montserrat" panose="00000500000000000000" pitchFamily="2" charset="-70"/>
                <a:ea typeface="Calibri" panose="020F0502020204030204" pitchFamily="34" charset="0"/>
              </a:rPr>
              <a:t> materiālu;</a:t>
            </a:r>
          </a:p>
          <a:p>
            <a:pPr algn="just"/>
            <a:r>
              <a:rPr lang="lv-LV" altLang="lv-LV" sz="1400" dirty="0">
                <a:latin typeface="Montserrat" panose="00000500000000000000" pitchFamily="2" charset="-70"/>
                <a:cs typeface="Arial" panose="020B0604020202020204" pitchFamily="34" charset="0"/>
              </a:rPr>
              <a:t>Nodrošināta ikdienas uzturēšana, tehnikas remontdarbi un sagatavošana ikgadējai tehniskajai apskatei kopā 12 transporta vienībām;</a:t>
            </a:r>
            <a:endParaRPr lang="lv-LV" sz="1400" b="0" i="0" u="none" strike="noStrike" dirty="0">
              <a:effectLst/>
              <a:latin typeface="Montserrat" panose="00000500000000000000" pitchFamily="2" charset="-70"/>
            </a:endParaRPr>
          </a:p>
          <a:p>
            <a:pPr algn="just"/>
            <a:r>
              <a:rPr lang="lv-LV" sz="1400" b="0" i="0" u="none" strike="noStrike" dirty="0">
                <a:effectLst/>
                <a:latin typeface="Montserrat" panose="00000500000000000000" pitchFamily="2" charset="-70"/>
              </a:rPr>
              <a:t>Bērnu rotaļu laukumu  regulāra kopšana apsekošana un remonts;</a:t>
            </a:r>
          </a:p>
          <a:p>
            <a:pPr algn="just"/>
            <a:r>
              <a:rPr lang="lv-LV" sz="1400" b="0" i="0" u="none" strike="noStrike" dirty="0">
                <a:effectLst/>
                <a:latin typeface="Montserrat" panose="00000500000000000000" pitchFamily="2" charset="-70"/>
              </a:rPr>
              <a:t>Palīdzība citām novada iestādēm un struktūrvienībām;</a:t>
            </a:r>
            <a:endParaRPr lang="lv-LV" sz="1400" dirty="0">
              <a:latin typeface="Montserrat" panose="00000500000000000000" pitchFamily="2" charset="-70"/>
            </a:endParaRPr>
          </a:p>
          <a:p>
            <a:pPr algn="just"/>
            <a:r>
              <a:rPr lang="lv-LV" sz="1400" dirty="0">
                <a:latin typeface="Montserrat" panose="00000500000000000000" pitchFamily="2" charset="-70"/>
              </a:rPr>
              <a:t>Pastāvīgi nodrošināta Ādažu vidusskolas, sākumskolas, dienas centra, pašvaldības policijas ēku, Gaujas 16, Gaujas 33A, PII ‘’Strautiņš’’, PII ‘’</a:t>
            </a:r>
            <a:r>
              <a:rPr lang="lv-LV" sz="1400" dirty="0" err="1">
                <a:latin typeface="Montserrat" panose="00000500000000000000" pitchFamily="2" charset="-70"/>
              </a:rPr>
              <a:t>Mežavēji</a:t>
            </a:r>
            <a:r>
              <a:rPr lang="lv-LV" sz="1400" dirty="0">
                <a:latin typeface="Montserrat" panose="00000500000000000000" pitchFamily="2" charset="-70"/>
              </a:rPr>
              <a:t>’’ un Baltezeru kapu teritorijas uzturēšana;</a:t>
            </a:r>
          </a:p>
          <a:p>
            <a:pPr algn="just"/>
            <a:r>
              <a:rPr lang="lv-LV" sz="1400" b="0" i="0" u="none" strike="noStrike" dirty="0">
                <a:effectLst/>
                <a:latin typeface="Montserrat" panose="00000500000000000000" pitchFamily="2" charset="-70"/>
              </a:rPr>
              <a:t>Pašvaldībai piederošo, apsaimniekošanā nodoto teritoriju un ceļu nomaļu zaļās zonas uzturēšana</a:t>
            </a:r>
            <a:r>
              <a:rPr lang="lv-LV" sz="1400" dirty="0">
                <a:latin typeface="Montserrat" panose="00000500000000000000" pitchFamily="2" charset="-70"/>
              </a:rPr>
              <a:t>.</a:t>
            </a:r>
          </a:p>
          <a:p>
            <a:pPr algn="just"/>
            <a:r>
              <a:rPr lang="lv-LV" sz="1400" dirty="0">
                <a:latin typeface="Montserrat" panose="00000500000000000000" pitchFamily="2" charset="-70"/>
              </a:rPr>
              <a:t>Ziemas sezonā s</a:t>
            </a:r>
            <a:r>
              <a:rPr lang="lv-LV" sz="1400" dirty="0">
                <a:effectLst/>
                <a:latin typeface="Montserrat" panose="00000500000000000000" pitchFamily="2" charset="-70"/>
              </a:rPr>
              <a:t>niega tīrīšana un </a:t>
            </a:r>
            <a:r>
              <a:rPr lang="lv-LV" sz="1400" dirty="0" err="1">
                <a:effectLst/>
                <a:latin typeface="Montserrat" panose="00000500000000000000" pitchFamily="2" charset="-70"/>
              </a:rPr>
              <a:t>pretslīdes</a:t>
            </a:r>
            <a:r>
              <a:rPr lang="lv-LV" sz="1400" dirty="0">
                <a:effectLst/>
                <a:latin typeface="Montserrat" panose="00000500000000000000" pitchFamily="2" charset="-70"/>
              </a:rPr>
              <a:t> materiāla kaisīšana.</a:t>
            </a:r>
            <a:endParaRPr lang="lv-LV" sz="1400" dirty="0">
              <a:effectLst/>
              <a:latin typeface="Montserrat" panose="00000500000000000000" pitchFamily="2" charset="-70"/>
              <a:ea typeface="Calibri" panose="020F0502020204030204" pitchFamily="34" charset="0"/>
            </a:endParaRPr>
          </a:p>
          <a:p>
            <a:pPr algn="just"/>
            <a:endParaRPr lang="lv-LV" sz="1400" b="0" i="0" u="none" strike="noStrike" dirty="0">
              <a:effectLst/>
              <a:latin typeface="Montserrat" panose="00000500000000000000" pitchFamily="2" charset="-70"/>
            </a:endParaRPr>
          </a:p>
          <a:p>
            <a:pPr algn="just"/>
            <a:endParaRPr lang="lv-LV" sz="1400" b="1" dirty="0">
              <a:latin typeface="Montserrat" panose="00000500000000000000" pitchFamily="2" charset="-7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9A03DB0-BF05-1775-B97C-33D0FD0D2C42}"/>
              </a:ext>
            </a:extLst>
          </p:cNvPr>
          <p:cNvCxnSpPr>
            <a:cxnSpLocks/>
          </p:cNvCxnSpPr>
          <p:nvPr/>
        </p:nvCxnSpPr>
        <p:spPr>
          <a:xfrm>
            <a:off x="738544" y="1755729"/>
            <a:ext cx="0" cy="410429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D4116F-844B-2435-7B1F-E967CD9134CB}"/>
              </a:ext>
            </a:extLst>
          </p:cNvPr>
          <p:cNvSpPr txBox="1"/>
          <p:nvPr/>
        </p:nvSpPr>
        <p:spPr>
          <a:xfrm>
            <a:off x="7977911" y="3614946"/>
            <a:ext cx="546283" cy="307777"/>
          </a:xfrm>
          <a:prstGeom prst="rect">
            <a:avLst/>
          </a:prstGeom>
          <a:noFill/>
        </p:spPr>
        <p:txBody>
          <a:bodyPr wrap="square" rtlCol="0">
            <a:spAutoFit/>
          </a:bodyPr>
          <a:lstStyle/>
          <a:p>
            <a:r>
              <a:rPr lang="lv-LV" sz="1400" b="1" dirty="0">
                <a:solidFill>
                  <a:schemeClr val="bg1"/>
                </a:solidFill>
                <a:latin typeface="Montserrat" panose="00000500000000000000" pitchFamily="2" charset="-70"/>
              </a:rPr>
              <a:t>6.</a:t>
            </a:r>
          </a:p>
        </p:txBody>
      </p:sp>
      <p:sp>
        <p:nvSpPr>
          <p:cNvPr id="6" name="Slide Number Placeholder 5">
            <a:extLst>
              <a:ext uri="{FF2B5EF4-FFF2-40B4-BE49-F238E27FC236}">
                <a16:creationId xmlns:a16="http://schemas.microsoft.com/office/drawing/2014/main" id="{2C48D28E-1666-7CB4-AA6F-CED4B9BE9C74}"/>
              </a:ext>
            </a:extLst>
          </p:cNvPr>
          <p:cNvSpPr>
            <a:spLocks noGrp="1"/>
          </p:cNvSpPr>
          <p:nvPr>
            <p:ph type="sldNum" sz="quarter" idx="12"/>
          </p:nvPr>
        </p:nvSpPr>
        <p:spPr>
          <a:xfrm>
            <a:off x="9173648" y="6353082"/>
            <a:ext cx="2743200" cy="365125"/>
          </a:xfrm>
        </p:spPr>
        <p:txBody>
          <a:bodyPr/>
          <a:lstStyle/>
          <a:p>
            <a:fld id="{F27F4D8E-CD65-4F35-8BD0-06266F968DF1}" type="slidenum">
              <a:rPr lang="lv-LV" smtClean="0"/>
              <a:t>27</a:t>
            </a:fld>
            <a:endParaRPr lang="lv-LV" dirty="0"/>
          </a:p>
        </p:txBody>
      </p:sp>
      <p:pic>
        <p:nvPicPr>
          <p:cNvPr id="7" name="Picture 6">
            <a:extLst>
              <a:ext uri="{FF2B5EF4-FFF2-40B4-BE49-F238E27FC236}">
                <a16:creationId xmlns:a16="http://schemas.microsoft.com/office/drawing/2014/main" id="{F1AA3185-EB0A-4F89-C8C5-28C68CC231C5}"/>
              </a:ext>
            </a:extLst>
          </p:cNvPr>
          <p:cNvPicPr>
            <a:picLocks noChangeAspect="1"/>
          </p:cNvPicPr>
          <p:nvPr/>
        </p:nvPicPr>
        <p:blipFill rotWithShape="1">
          <a:blip r:embed="rId2">
            <a:extLst>
              <a:ext uri="{28A0092B-C50C-407E-A947-70E740481C1C}">
                <a14:useLocalDpi xmlns:a14="http://schemas.microsoft.com/office/drawing/2010/main" val="0"/>
              </a:ext>
            </a:extLst>
          </a:blip>
          <a:srcRect t="27564" r="8264" b="16614"/>
          <a:stretch/>
        </p:blipFill>
        <p:spPr>
          <a:xfrm>
            <a:off x="7059952" y="1477071"/>
            <a:ext cx="4555649" cy="1559347"/>
          </a:xfrm>
          <a:prstGeom prst="rect">
            <a:avLst/>
          </a:prstGeom>
        </p:spPr>
      </p:pic>
      <p:pic>
        <p:nvPicPr>
          <p:cNvPr id="9" name="Picture 8">
            <a:extLst>
              <a:ext uri="{FF2B5EF4-FFF2-40B4-BE49-F238E27FC236}">
                <a16:creationId xmlns:a16="http://schemas.microsoft.com/office/drawing/2014/main" id="{DF2F7953-6707-EC2B-17D0-B5D9D5C56204}"/>
              </a:ext>
            </a:extLst>
          </p:cNvPr>
          <p:cNvPicPr>
            <a:picLocks noChangeAspect="1"/>
          </p:cNvPicPr>
          <p:nvPr/>
        </p:nvPicPr>
        <p:blipFill rotWithShape="1">
          <a:blip r:embed="rId3">
            <a:extLst>
              <a:ext uri="{28A0092B-C50C-407E-A947-70E740481C1C}">
                <a14:useLocalDpi xmlns:a14="http://schemas.microsoft.com/office/drawing/2010/main" val="0"/>
              </a:ext>
            </a:extLst>
          </a:blip>
          <a:srcRect t="28752" r="7182" b="14584"/>
          <a:stretch/>
        </p:blipFill>
        <p:spPr>
          <a:xfrm>
            <a:off x="7059954" y="3102320"/>
            <a:ext cx="4540896" cy="1559347"/>
          </a:xfrm>
          <a:prstGeom prst="rect">
            <a:avLst/>
          </a:prstGeom>
        </p:spPr>
      </p:pic>
      <p:pic>
        <p:nvPicPr>
          <p:cNvPr id="11" name="Picture 10">
            <a:extLst>
              <a:ext uri="{FF2B5EF4-FFF2-40B4-BE49-F238E27FC236}">
                <a16:creationId xmlns:a16="http://schemas.microsoft.com/office/drawing/2014/main" id="{D0ED6519-086A-C070-D610-026EA9C1386C}"/>
              </a:ext>
            </a:extLst>
          </p:cNvPr>
          <p:cNvPicPr>
            <a:picLocks noChangeAspect="1"/>
          </p:cNvPicPr>
          <p:nvPr/>
        </p:nvPicPr>
        <p:blipFill rotWithShape="1">
          <a:blip r:embed="rId4">
            <a:extLst>
              <a:ext uri="{28A0092B-C50C-407E-A947-70E740481C1C}">
                <a14:useLocalDpi xmlns:a14="http://schemas.microsoft.com/office/drawing/2010/main" val="0"/>
              </a:ext>
            </a:extLst>
          </a:blip>
          <a:srcRect t="23263" b="6401"/>
          <a:stretch/>
        </p:blipFill>
        <p:spPr>
          <a:xfrm>
            <a:off x="7059953" y="4722946"/>
            <a:ext cx="4540897" cy="1796561"/>
          </a:xfrm>
          <a:prstGeom prst="rect">
            <a:avLst/>
          </a:prstGeom>
        </p:spPr>
      </p:pic>
    </p:spTree>
    <p:extLst>
      <p:ext uri="{BB962C8B-B14F-4D97-AF65-F5344CB8AC3E}">
        <p14:creationId xmlns:p14="http://schemas.microsoft.com/office/powerpoint/2010/main" val="37087091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98E5-B813-1DB9-DBFF-1CE3ACC1D210}"/>
              </a:ext>
            </a:extLst>
          </p:cNvPr>
          <p:cNvSpPr>
            <a:spLocks noGrp="1"/>
          </p:cNvSpPr>
          <p:nvPr>
            <p:ph type="title"/>
          </p:nvPr>
        </p:nvSpPr>
        <p:spPr>
          <a:xfrm>
            <a:off x="838201" y="365125"/>
            <a:ext cx="5694146" cy="1325563"/>
          </a:xfrm>
        </p:spPr>
        <p:txBody>
          <a:bodyPr>
            <a:normAutofit/>
          </a:bodyPr>
          <a:lstStyle/>
          <a:p>
            <a:pPr algn="ctr"/>
            <a:r>
              <a:rPr lang="lv-LV" sz="3600" b="1" cap="all" dirty="0">
                <a:solidFill>
                  <a:schemeClr val="tx1">
                    <a:lumMod val="65000"/>
                    <a:lumOff val="35000"/>
                  </a:schemeClr>
                </a:solidFill>
                <a:latin typeface="Montserrat" pitchFamily="2" charset="77"/>
              </a:rPr>
              <a:t>vides pārvaldība</a:t>
            </a:r>
            <a:endParaRPr lang="lv-LV" sz="3600" dirty="0"/>
          </a:p>
        </p:txBody>
      </p:sp>
      <p:sp>
        <p:nvSpPr>
          <p:cNvPr id="3" name="Content Placeholder 2">
            <a:extLst>
              <a:ext uri="{FF2B5EF4-FFF2-40B4-BE49-F238E27FC236}">
                <a16:creationId xmlns:a16="http://schemas.microsoft.com/office/drawing/2014/main" id="{3168F688-7E3E-446E-3F2B-5AD083D94A3E}"/>
              </a:ext>
            </a:extLst>
          </p:cNvPr>
          <p:cNvSpPr>
            <a:spLocks noGrp="1"/>
          </p:cNvSpPr>
          <p:nvPr>
            <p:ph idx="1"/>
          </p:nvPr>
        </p:nvSpPr>
        <p:spPr>
          <a:xfrm>
            <a:off x="838200" y="1576805"/>
            <a:ext cx="6134960" cy="4351338"/>
          </a:xfrm>
        </p:spPr>
        <p:txBody>
          <a:bodyPr>
            <a:noAutofit/>
          </a:bodyPr>
          <a:lstStyle/>
          <a:p>
            <a:pPr algn="just"/>
            <a:r>
              <a:rPr lang="lv-LV" altLang="lv-LV" sz="1200" dirty="0">
                <a:latin typeface="Montserrat" panose="00000500000000000000" pitchFamily="2" charset="-70"/>
                <a:cs typeface="Arial" panose="020B0604020202020204" pitchFamily="34" charset="0"/>
              </a:rPr>
              <a:t>Nodaļā strādā 7 darbinieki.</a:t>
            </a:r>
            <a:endParaRPr lang="lv-LV" sz="1200" dirty="0">
              <a:effectLst/>
              <a:latin typeface="Montserrat" panose="00000500000000000000" pitchFamily="2" charset="-70"/>
              <a:ea typeface="Arial" panose="020B0604020202020204" pitchFamily="34" charset="0"/>
              <a:cs typeface="Arial" panose="020B0604020202020204" pitchFamily="34" charset="0"/>
            </a:endParaRPr>
          </a:p>
          <a:p>
            <a:pPr algn="just"/>
            <a:r>
              <a:rPr lang="lv-LV" sz="1200" dirty="0">
                <a:effectLst/>
                <a:latin typeface="Montserrat" panose="00000500000000000000" pitchFamily="2" charset="-70"/>
                <a:ea typeface="Arial" panose="020B0604020202020204" pitchFamily="34" charset="0"/>
                <a:cs typeface="Arial" panose="020B0604020202020204" pitchFamily="34" charset="0"/>
              </a:rPr>
              <a:t>Pastāvīgi kontrolēts ūdens līmenis polderu teritorijās un visu pagasta sūkņu staciju darbība, veikti avārijas remontdarbi;</a:t>
            </a:r>
            <a:endParaRPr lang="lv-LV" sz="1200" dirty="0">
              <a:latin typeface="Montserrat" panose="00000500000000000000" pitchFamily="2" charset="-70"/>
              <a:ea typeface="Arial" panose="020B0604020202020204" pitchFamily="34" charset="0"/>
              <a:cs typeface="Arial" panose="020B0604020202020204" pitchFamily="34" charset="0"/>
            </a:endParaRPr>
          </a:p>
          <a:p>
            <a:pPr algn="just"/>
            <a:r>
              <a:rPr lang="lv-LV" sz="1200" dirty="0">
                <a:latin typeface="Montserrat" panose="00000500000000000000" pitchFamily="2" charset="-70"/>
                <a:ea typeface="Arial" panose="020B0604020202020204" pitchFamily="34" charset="0"/>
                <a:cs typeface="Arial" panose="020B0604020202020204" pitchFamily="34" charset="0"/>
              </a:rPr>
              <a:t>O</a:t>
            </a:r>
            <a:r>
              <a:rPr lang="lv-LV" sz="1200" dirty="0">
                <a:effectLst/>
                <a:latin typeface="Montserrat" panose="00000500000000000000" pitchFamily="2" charset="-70"/>
                <a:ea typeface="Arial" panose="020B0604020202020204" pitchFamily="34" charset="0"/>
                <a:cs typeface="Arial" panose="020B0604020202020204" pitchFamily="34" charset="0"/>
              </a:rPr>
              <a:t>rganizēta polderu maģistrālo novadgrāvju pārtīrīšana un apauguma novākšana;</a:t>
            </a:r>
          </a:p>
          <a:p>
            <a:pPr algn="just"/>
            <a:r>
              <a:rPr lang="lv-LV" sz="1200" dirty="0">
                <a:effectLst/>
                <a:latin typeface="Montserrat" panose="00000500000000000000" pitchFamily="2" charset="-70"/>
                <a:ea typeface="Arial" panose="020B0604020202020204" pitchFamily="34" charset="0"/>
              </a:rPr>
              <a:t>Nepārtraukti sekots līdzi ūdens līmeņa izmaiņām Gaujā un Dzirnezerā, Dzirnupes slūžas atvērtas, aizvērtas </a:t>
            </a:r>
            <a:r>
              <a:rPr lang="lv-LV" sz="1200" dirty="0">
                <a:latin typeface="Montserrat" panose="00000500000000000000" pitchFamily="2" charset="-70"/>
                <a:ea typeface="Arial" panose="020B0604020202020204" pitchFamily="34" charset="0"/>
              </a:rPr>
              <a:t>11</a:t>
            </a:r>
            <a:r>
              <a:rPr lang="lv-LV" sz="1200" dirty="0">
                <a:effectLst/>
                <a:latin typeface="Montserrat" panose="00000500000000000000" pitchFamily="2" charset="-70"/>
                <a:ea typeface="Arial" panose="020B0604020202020204" pitchFamily="34" charset="0"/>
              </a:rPr>
              <a:t> reizes. </a:t>
            </a:r>
            <a:r>
              <a:rPr lang="lv-LV" sz="1200" dirty="0">
                <a:latin typeface="Montserrat" panose="00000500000000000000" pitchFamily="2" charset="-70"/>
                <a:ea typeface="Arial" panose="020B0604020202020204" pitchFamily="34" charset="0"/>
              </a:rPr>
              <a:t>Dalība</a:t>
            </a:r>
            <a:r>
              <a:rPr lang="lv-LV" sz="1200" dirty="0">
                <a:effectLst/>
                <a:latin typeface="Montserrat" panose="00000500000000000000" pitchFamily="2" charset="-70"/>
                <a:ea typeface="Arial" panose="020B0604020202020204" pitchFamily="34" charset="0"/>
              </a:rPr>
              <a:t> plūdu riska izvērtēšanā un seku novēršanā;</a:t>
            </a:r>
            <a:endParaRPr lang="lv-LV" sz="1200" dirty="0">
              <a:solidFill>
                <a:srgbClr val="828847"/>
              </a:solidFill>
              <a:effectLst/>
              <a:latin typeface="Montserrat" panose="00000500000000000000" pitchFamily="2" charset="-70"/>
              <a:ea typeface="Arial" panose="020B0604020202020204" pitchFamily="34" charset="0"/>
            </a:endParaRPr>
          </a:p>
          <a:p>
            <a:pPr algn="just"/>
            <a:r>
              <a:rPr lang="lv-LV" sz="1200" dirty="0">
                <a:effectLst/>
                <a:latin typeface="Montserrat" panose="00000500000000000000" pitchFamily="2" charset="-70"/>
                <a:ea typeface="Arial" panose="020B0604020202020204" pitchFamily="34" charset="0"/>
                <a:cs typeface="Arial" panose="020B0604020202020204" pitchFamily="34" charset="0"/>
              </a:rPr>
              <a:t>Organizēta bebru dambju likvidācija un bebru  likvidēšana ar mednieku kolektīva palīdzību</a:t>
            </a:r>
            <a:r>
              <a:rPr lang="lv-LV" sz="1200" dirty="0">
                <a:latin typeface="Montserrat" panose="00000500000000000000" pitchFamily="2" charset="-70"/>
                <a:ea typeface="Arial" panose="020B0604020202020204" pitchFamily="34" charset="0"/>
                <a:cs typeface="Arial" panose="020B0604020202020204" pitchFamily="34" charset="0"/>
              </a:rPr>
              <a:t>;</a:t>
            </a:r>
          </a:p>
          <a:p>
            <a:pPr algn="just">
              <a:lnSpc>
                <a:spcPct val="120000"/>
              </a:lnSpc>
              <a:spcBef>
                <a:spcPts val="0"/>
              </a:spcBef>
            </a:pP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Veiktas peldūdeņu kvalitātes analīzes Ādažu pilsētā un pagastā;</a:t>
            </a:r>
            <a:endParaRPr lang="lv-LV" sz="12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20000"/>
              </a:lnSpc>
              <a:spcBef>
                <a:spcPts val="0"/>
              </a:spcBef>
            </a:pP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Uzlabotas lašu un taimiņu nārsta vietas Gaujā ar biedrības “SUDRABLASIS” projektu;</a:t>
            </a:r>
            <a:endParaRPr lang="lv-LV" sz="12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20000"/>
              </a:lnSpc>
              <a:spcBef>
                <a:spcPts val="0"/>
              </a:spcBef>
            </a:pPr>
            <a:r>
              <a:rPr lang="lv-LV" sz="1200" dirty="0">
                <a:latin typeface="Montserrat" panose="00000500000000000000" pitchFamily="2" charset="-70"/>
                <a:ea typeface="Times New Roman" panose="02020603050405020304" pitchFamily="18" charset="0"/>
                <a:cs typeface="Times New Roman" panose="02020603050405020304" pitchFamily="18" charset="0"/>
              </a:rPr>
              <a:t>P</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opularizēts novads žurnālā “Mājas viesis”, rakstot rakstu par piejūras būvēm;</a:t>
            </a:r>
          </a:p>
          <a:p>
            <a:pPr algn="just">
              <a:lnSpc>
                <a:spcPct val="120000"/>
              </a:lnSpc>
              <a:spcBef>
                <a:spcPts val="0"/>
              </a:spcBef>
            </a:pPr>
            <a:r>
              <a:rPr lang="lv-LV" sz="1200" dirty="0">
                <a:latin typeface="Montserrat" panose="00000500000000000000" pitchFamily="2" charset="-70"/>
                <a:ea typeface="Times New Roman" panose="02020603050405020304" pitchFamily="18" charset="0"/>
                <a:cs typeface="Times New Roman" panose="02020603050405020304" pitchFamily="18" charset="0"/>
              </a:rPr>
              <a:t>P</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ārbūvētas divas caurtekas </a:t>
            </a:r>
            <a:r>
              <a:rPr lang="lv-LV" sz="1200" dirty="0" err="1">
                <a:effectLst/>
                <a:latin typeface="Montserrat" panose="00000500000000000000" pitchFamily="2" charset="-70"/>
                <a:ea typeface="Times New Roman" panose="02020603050405020304" pitchFamily="18" charset="0"/>
                <a:cs typeface="Times New Roman" panose="02020603050405020304" pitchFamily="18" charset="0"/>
              </a:rPr>
              <a:t>Stapriņos</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 (</a:t>
            </a:r>
            <a:r>
              <a:rPr lang="lv-LV" sz="1200" dirty="0" err="1">
                <a:effectLst/>
                <a:latin typeface="Montserrat" panose="00000500000000000000" pitchFamily="2" charset="-70"/>
                <a:ea typeface="Times New Roman" panose="02020603050405020304" pitchFamily="18" charset="0"/>
                <a:cs typeface="Times New Roman" panose="02020603050405020304" pitchFamily="18" charset="0"/>
              </a:rPr>
              <a:t>Lielstapriņu</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 un </a:t>
            </a:r>
            <a:r>
              <a:rPr lang="lv-LV" sz="1200" dirty="0" err="1">
                <a:effectLst/>
                <a:latin typeface="Montserrat" panose="00000500000000000000" pitchFamily="2" charset="-70"/>
                <a:ea typeface="Times New Roman" panose="02020603050405020304" pitchFamily="18" charset="0"/>
                <a:cs typeface="Times New Roman" panose="02020603050405020304" pitchFamily="18" charset="0"/>
              </a:rPr>
              <a:t>Mazstapriņu</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 ielas krustojumā un </a:t>
            </a:r>
            <a:r>
              <a:rPr lang="lv-LV" sz="1200" dirty="0" err="1">
                <a:effectLst/>
                <a:latin typeface="Montserrat" panose="00000500000000000000" pitchFamily="2" charset="-70"/>
                <a:ea typeface="Times New Roman" panose="02020603050405020304" pitchFamily="18" charset="0"/>
                <a:cs typeface="Times New Roman" panose="02020603050405020304" pitchFamily="18" charset="0"/>
              </a:rPr>
              <a:t>Garupē</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 (Medus un Pureņu ielas krustojumā);</a:t>
            </a:r>
          </a:p>
          <a:p>
            <a:pPr>
              <a:lnSpc>
                <a:spcPct val="120000"/>
              </a:lnSpc>
              <a:spcBef>
                <a:spcPts val="0"/>
              </a:spcBef>
            </a:pP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Veikts Ādažu centra poldera aizsargdambja (D-1) atsevišķu posmu bojājumu novēršana;</a:t>
            </a:r>
            <a:endParaRPr lang="lv-LV" sz="1200" dirty="0">
              <a:effectLst/>
              <a:latin typeface="Montserrat" panose="00000500000000000000" pitchFamily="2" charset="-70"/>
              <a:ea typeface="Calibri" panose="020F0502020204030204" pitchFamily="34" charset="0"/>
              <a:cs typeface="Times New Roman" panose="02020603050405020304" pitchFamily="18" charset="0"/>
            </a:endParaRPr>
          </a:p>
          <a:p>
            <a:pPr>
              <a:lnSpc>
                <a:spcPct val="120000"/>
              </a:lnSpc>
              <a:spcBef>
                <a:spcPts val="0"/>
              </a:spcBef>
            </a:pPr>
            <a:r>
              <a:rPr lang="lv-LV" sz="1200" dirty="0">
                <a:latin typeface="Montserrat" panose="00000500000000000000" pitchFamily="2" charset="-70"/>
                <a:ea typeface="Times New Roman" panose="02020603050405020304" pitchFamily="18" charset="0"/>
                <a:cs typeface="Times New Roman" panose="02020603050405020304" pitchFamily="18" charset="0"/>
              </a:rPr>
              <a:t>U</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z </a:t>
            </a:r>
            <a:r>
              <a:rPr lang="lv-LV" sz="1200" dirty="0" err="1">
                <a:effectLst/>
                <a:latin typeface="Montserrat" panose="00000500000000000000" pitchFamily="2" charset="-70"/>
                <a:ea typeface="Times New Roman" panose="02020603050405020304" pitchFamily="18" charset="0"/>
                <a:cs typeface="Times New Roman" panose="02020603050405020304" pitchFamily="18" charset="0"/>
              </a:rPr>
              <a:t>Kadagas</a:t>
            </a: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 tilta, Ādažos ierīkota valsts hidroloģisko monitoringa stacija</a:t>
            </a:r>
            <a:endParaRPr lang="lv-LV" sz="1200" dirty="0">
              <a:effectLs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200" dirty="0">
              <a:effectLst/>
              <a:latin typeface="Montserrat" panose="00000500000000000000" pitchFamily="2" charset="-70"/>
              <a:ea typeface="Arial" panose="020B0604020202020204" pitchFamily="34" charset="0"/>
              <a:cs typeface="Arial" panose="020B0604020202020204" pitchFamily="34" charset="0"/>
            </a:endParaRPr>
          </a:p>
          <a:p>
            <a:pPr marL="0" indent="0" algn="just">
              <a:buNone/>
            </a:pPr>
            <a:endParaRPr lang="lv-LV" altLang="lv-LV" sz="1200" dirty="0">
              <a:latin typeface="Montserrat" panose="00000500000000000000" pitchFamily="2" charset="-70"/>
              <a:cs typeface="Arial" panose="020B0604020202020204" pitchFamily="34" charset="0"/>
            </a:endParaRPr>
          </a:p>
          <a:p>
            <a:pPr algn="just"/>
            <a:endParaRPr lang="lv-LV" sz="1200" dirty="0">
              <a:effectLst/>
              <a:latin typeface="Montserrat" panose="00000500000000000000" pitchFamily="2" charset="-70"/>
              <a:ea typeface="Arial" panose="020B0604020202020204" pitchFamily="34" charset="0"/>
            </a:endParaRPr>
          </a:p>
        </p:txBody>
      </p:sp>
      <p:cxnSp>
        <p:nvCxnSpPr>
          <p:cNvPr id="6" name="Straight Connector 5">
            <a:extLst>
              <a:ext uri="{FF2B5EF4-FFF2-40B4-BE49-F238E27FC236}">
                <a16:creationId xmlns:a16="http://schemas.microsoft.com/office/drawing/2014/main" id="{60FA5D21-A670-66A2-1422-A93853E9C81F}"/>
              </a:ext>
            </a:extLst>
          </p:cNvPr>
          <p:cNvCxnSpPr>
            <a:cxnSpLocks/>
          </p:cNvCxnSpPr>
          <p:nvPr/>
        </p:nvCxnSpPr>
        <p:spPr>
          <a:xfrm>
            <a:off x="757450" y="1576805"/>
            <a:ext cx="0" cy="448969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9C03C31-EBF8-04E2-113F-000D56E3FA01}"/>
              </a:ext>
            </a:extLst>
          </p:cNvPr>
          <p:cNvSpPr>
            <a:spLocks noGrp="1"/>
          </p:cNvSpPr>
          <p:nvPr>
            <p:ph type="sldNum" sz="quarter" idx="12"/>
          </p:nvPr>
        </p:nvSpPr>
        <p:spPr>
          <a:xfrm>
            <a:off x="9184640" y="6365456"/>
            <a:ext cx="2743200" cy="365125"/>
          </a:xfrm>
        </p:spPr>
        <p:txBody>
          <a:bodyPr/>
          <a:lstStyle/>
          <a:p>
            <a:fld id="{F27F4D8E-CD65-4F35-8BD0-06266F968DF1}" type="slidenum">
              <a:rPr lang="lv-LV" smtClean="0"/>
              <a:t>28</a:t>
            </a:fld>
            <a:endParaRPr lang="lv-LV" dirty="0"/>
          </a:p>
        </p:txBody>
      </p:sp>
      <p:pic>
        <p:nvPicPr>
          <p:cNvPr id="5" name="Picture 4">
            <a:extLst>
              <a:ext uri="{FF2B5EF4-FFF2-40B4-BE49-F238E27FC236}">
                <a16:creationId xmlns:a16="http://schemas.microsoft.com/office/drawing/2014/main" id="{254CF46D-F403-9784-D800-13A81BC6AA02}"/>
              </a:ext>
            </a:extLst>
          </p:cNvPr>
          <p:cNvPicPr>
            <a:picLocks noChangeAspect="1"/>
          </p:cNvPicPr>
          <p:nvPr/>
        </p:nvPicPr>
        <p:blipFill rotWithShape="1">
          <a:blip r:embed="rId3">
            <a:extLst>
              <a:ext uri="{28A0092B-C50C-407E-A947-70E740481C1C}">
                <a14:useLocalDpi xmlns:a14="http://schemas.microsoft.com/office/drawing/2010/main" val="0"/>
              </a:ext>
            </a:extLst>
          </a:blip>
          <a:srcRect l="3991" b="11178"/>
          <a:stretch/>
        </p:blipFill>
        <p:spPr>
          <a:xfrm>
            <a:off x="7016623" y="701882"/>
            <a:ext cx="2692400" cy="3321121"/>
          </a:xfrm>
          <a:prstGeom prst="rect">
            <a:avLst/>
          </a:prstGeom>
        </p:spPr>
      </p:pic>
      <p:pic>
        <p:nvPicPr>
          <p:cNvPr id="9" name="Picture 8">
            <a:extLst>
              <a:ext uri="{FF2B5EF4-FFF2-40B4-BE49-F238E27FC236}">
                <a16:creationId xmlns:a16="http://schemas.microsoft.com/office/drawing/2014/main" id="{C0F439C3-6330-D7AB-DD7F-E3EDB9D707C2}"/>
              </a:ext>
            </a:extLst>
          </p:cNvPr>
          <p:cNvPicPr>
            <a:picLocks noChangeAspect="1"/>
          </p:cNvPicPr>
          <p:nvPr/>
        </p:nvPicPr>
        <p:blipFill rotWithShape="1">
          <a:blip r:embed="rId4">
            <a:extLst>
              <a:ext uri="{28A0092B-C50C-407E-A947-70E740481C1C}">
                <a14:useLocalDpi xmlns:a14="http://schemas.microsoft.com/office/drawing/2010/main" val="0"/>
              </a:ext>
            </a:extLst>
          </a:blip>
          <a:srcRect t="9778" b="10370"/>
          <a:stretch/>
        </p:blipFill>
        <p:spPr>
          <a:xfrm>
            <a:off x="9752486" y="701881"/>
            <a:ext cx="1921149" cy="3321121"/>
          </a:xfrm>
          <a:prstGeom prst="rect">
            <a:avLst/>
          </a:prstGeom>
        </p:spPr>
      </p:pic>
      <p:pic>
        <p:nvPicPr>
          <p:cNvPr id="11" name="Picture 10">
            <a:extLst>
              <a:ext uri="{FF2B5EF4-FFF2-40B4-BE49-F238E27FC236}">
                <a16:creationId xmlns:a16="http://schemas.microsoft.com/office/drawing/2014/main" id="{0EADF153-3E0E-1985-EBA4-8C9B79C85F27}"/>
              </a:ext>
            </a:extLst>
          </p:cNvPr>
          <p:cNvPicPr>
            <a:picLocks noChangeAspect="1"/>
          </p:cNvPicPr>
          <p:nvPr/>
        </p:nvPicPr>
        <p:blipFill rotWithShape="1">
          <a:blip r:embed="rId5">
            <a:extLst>
              <a:ext uri="{28A0092B-C50C-407E-A947-70E740481C1C}">
                <a14:useLocalDpi xmlns:a14="http://schemas.microsoft.com/office/drawing/2010/main" val="0"/>
              </a:ext>
            </a:extLst>
          </a:blip>
          <a:srcRect t="18419" b="19711"/>
          <a:stretch/>
        </p:blipFill>
        <p:spPr>
          <a:xfrm>
            <a:off x="7016623" y="4069296"/>
            <a:ext cx="4675597" cy="2296160"/>
          </a:xfrm>
          <a:prstGeom prst="rect">
            <a:avLst/>
          </a:prstGeom>
        </p:spPr>
      </p:pic>
    </p:spTree>
    <p:extLst>
      <p:ext uri="{BB962C8B-B14F-4D97-AF65-F5344CB8AC3E}">
        <p14:creationId xmlns:p14="http://schemas.microsoft.com/office/powerpoint/2010/main" val="415668340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EA5E-9CC1-03E2-A2F0-9182DD682C9D}"/>
              </a:ext>
            </a:extLst>
          </p:cNvPr>
          <p:cNvSpPr>
            <a:spLocks noGrp="1"/>
          </p:cNvSpPr>
          <p:nvPr>
            <p:ph type="title"/>
          </p:nvPr>
        </p:nvSpPr>
        <p:spPr>
          <a:xfrm>
            <a:off x="838200" y="365125"/>
            <a:ext cx="6644148" cy="1325563"/>
          </a:xfrm>
        </p:spPr>
        <p:txBody>
          <a:bodyPr>
            <a:normAutofit/>
          </a:bodyPr>
          <a:lstStyle/>
          <a:p>
            <a:pPr algn="ctr"/>
            <a:r>
              <a:rPr lang="lv-LV" sz="3600" b="1" cap="all" dirty="0">
                <a:solidFill>
                  <a:schemeClr val="tx1">
                    <a:lumMod val="65000"/>
                    <a:lumOff val="35000"/>
                  </a:schemeClr>
                </a:solidFill>
                <a:latin typeface="Montserrat" pitchFamily="2" charset="77"/>
              </a:rPr>
              <a:t>vides pārvaldība</a:t>
            </a:r>
            <a:endParaRPr lang="lv-LV" sz="3600" dirty="0"/>
          </a:p>
        </p:txBody>
      </p:sp>
      <p:sp>
        <p:nvSpPr>
          <p:cNvPr id="7" name="Content Placeholder 6">
            <a:extLst>
              <a:ext uri="{FF2B5EF4-FFF2-40B4-BE49-F238E27FC236}">
                <a16:creationId xmlns:a16="http://schemas.microsoft.com/office/drawing/2014/main" id="{0459FB41-DE1F-CC4A-D6E9-CDC1018719D8}"/>
              </a:ext>
            </a:extLst>
          </p:cNvPr>
          <p:cNvSpPr>
            <a:spLocks noGrp="1"/>
          </p:cNvSpPr>
          <p:nvPr>
            <p:ph idx="1"/>
          </p:nvPr>
        </p:nvSpPr>
        <p:spPr>
          <a:xfrm>
            <a:off x="738544" y="1604266"/>
            <a:ext cx="6518834" cy="5337307"/>
          </a:xfrm>
        </p:spPr>
        <p:txBody>
          <a:bodyPr>
            <a:normAutofit/>
          </a:bodyPr>
          <a:lstStyle/>
          <a:p>
            <a:r>
              <a:rPr lang="lv-LV" sz="1200" b="0" i="0" u="none" strike="noStrike" dirty="0">
                <a:solidFill>
                  <a:srgbClr val="000000"/>
                </a:solidFill>
                <a:effectLst/>
                <a:latin typeface="Montserrat" panose="00000500000000000000" pitchFamily="2" charset="-70"/>
              </a:rPr>
              <a:t>Veikta cērtamo koku izvērtēšana ārpus meža teritorijās- privātos īpašumos un pašvaldības teritorijās. </a:t>
            </a:r>
          </a:p>
          <a:p>
            <a:pPr algn="just"/>
            <a:r>
              <a:rPr lang="lv-LV" altLang="lv-LV" sz="1200" dirty="0">
                <a:latin typeface="Montserrat" panose="00000500000000000000" pitchFamily="2" charset="-70"/>
                <a:cs typeface="Arial" panose="020B0604020202020204" pitchFamily="34" charset="0"/>
              </a:rPr>
              <a:t>Veiktas vairāk kā 60 apsekošanas pēc iedzīvotāju, </a:t>
            </a:r>
            <a:r>
              <a:rPr lang="lv-LV" altLang="lv-LV" sz="1200" dirty="0" err="1">
                <a:latin typeface="Montserrat" panose="00000500000000000000" pitchFamily="2" charset="-70"/>
                <a:cs typeface="Arial" panose="020B0604020202020204" pitchFamily="34" charset="0"/>
              </a:rPr>
              <a:t>Mobio</a:t>
            </a:r>
            <a:r>
              <a:rPr lang="lv-LV" altLang="lv-LV" sz="1200" dirty="0">
                <a:latin typeface="Montserrat" panose="00000500000000000000" pitchFamily="2" charset="-70"/>
                <a:cs typeface="Arial" panose="020B0604020202020204" pitchFamily="34" charset="0"/>
              </a:rPr>
              <a:t> un Vides SOS ziņojumiem, sūdzībām.</a:t>
            </a:r>
          </a:p>
          <a:p>
            <a:pPr algn="just"/>
            <a:r>
              <a:rPr lang="lv-LV" sz="1200" b="0" i="0" u="none" strike="noStrike" dirty="0">
                <a:solidFill>
                  <a:srgbClr val="000000"/>
                </a:solidFill>
                <a:effectLst/>
                <a:latin typeface="Montserrat" panose="00000500000000000000" pitchFamily="2" charset="-70"/>
              </a:rPr>
              <a:t>Organizētas nolietotās sadzīves elektrotehnikas, </a:t>
            </a:r>
            <a:r>
              <a:rPr lang="lv-LV" sz="1200" b="0" i="0" u="none" strike="noStrike" dirty="0" err="1">
                <a:solidFill>
                  <a:srgbClr val="000000"/>
                </a:solidFill>
                <a:effectLst/>
                <a:latin typeface="Montserrat" panose="00000500000000000000" pitchFamily="2" charset="-70"/>
              </a:rPr>
              <a:t>lielgabarīta</a:t>
            </a:r>
            <a:r>
              <a:rPr lang="lv-LV" sz="1200" b="0" i="0" u="none" strike="noStrike" dirty="0">
                <a:solidFill>
                  <a:srgbClr val="000000"/>
                </a:solidFill>
                <a:effectLst/>
                <a:latin typeface="Montserrat" panose="00000500000000000000" pitchFamily="2" charset="-70"/>
              </a:rPr>
              <a:t> atkritumu un bīstamo atkritumu, tai skaitā riepu savākšanas akcijas.</a:t>
            </a:r>
          </a:p>
          <a:p>
            <a:pPr algn="just"/>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Pāriets no publiski pieejamiem bioloģiski noārdāmo atkritumu konteineriem uz individuālo apsaimniekošanu;</a:t>
            </a:r>
            <a:endParaRPr lang="lv-LV" sz="1200" b="0" i="0" u="none" strike="noStrike" dirty="0">
              <a:solidFill>
                <a:srgbClr val="000000"/>
              </a:solidFill>
              <a:effectLst/>
              <a:latin typeface="Montserrat" panose="00000500000000000000" pitchFamily="2" charset="-70"/>
            </a:endParaRPr>
          </a:p>
          <a:p>
            <a:pPr algn="just"/>
            <a:r>
              <a:rPr lang="lv-LV" sz="1200" dirty="0">
                <a:effectLst/>
                <a:latin typeface="Montserrat" panose="00000500000000000000" pitchFamily="2" charset="-70"/>
                <a:ea typeface="Calibri" panose="020F0502020204030204" pitchFamily="34" charset="0"/>
                <a:cs typeface="Arial" panose="020B0604020202020204" pitchFamily="34" charset="0"/>
              </a:rPr>
              <a:t>Divas reizes rīkotas sadzīves atkritumu tilpuma/svara attiecības noteikšanas akcijas.</a:t>
            </a:r>
          </a:p>
          <a:p>
            <a:pPr algn="just"/>
            <a:r>
              <a:rPr lang="lv-LV" sz="1200" b="0" i="0" u="none" strike="noStrike" dirty="0">
                <a:solidFill>
                  <a:srgbClr val="000000"/>
                </a:solidFill>
                <a:effectLst/>
                <a:latin typeface="Montserrat" panose="00000500000000000000" pitchFamily="2" charset="-70"/>
              </a:rPr>
              <a:t>Pastāvīgi sekots līdzi dabas parka “Piejūra” aizsardzības noteikumu ievērošanai, apsekoti mikroliegumi, biotopu un </a:t>
            </a:r>
            <a:r>
              <a:rPr lang="lv-LV" sz="1200" b="0" i="0" u="none" strike="noStrike" dirty="0" err="1">
                <a:solidFill>
                  <a:srgbClr val="000000"/>
                </a:solidFill>
                <a:effectLst/>
                <a:latin typeface="Montserrat" panose="00000500000000000000" pitchFamily="2" charset="-70"/>
              </a:rPr>
              <a:t>invazīvo</a:t>
            </a:r>
            <a:r>
              <a:rPr lang="lv-LV" sz="1200" b="0" i="0" u="none" strike="noStrike" dirty="0">
                <a:solidFill>
                  <a:srgbClr val="000000"/>
                </a:solidFill>
                <a:effectLst/>
                <a:latin typeface="Montserrat" panose="00000500000000000000" pitchFamily="2" charset="-70"/>
              </a:rPr>
              <a:t> augu riska teritorijas.</a:t>
            </a:r>
            <a:endParaRPr lang="lv-LV" altLang="lv-LV" sz="1200" dirty="0">
              <a:latin typeface="Montserrat" panose="00000500000000000000" pitchFamily="2" charset="-70"/>
              <a:cs typeface="Arial" panose="020B0604020202020204" pitchFamily="34" charset="0"/>
            </a:endParaRPr>
          </a:p>
          <a:p>
            <a:pPr algn="just"/>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Lielajā talkā sakoptas Ūdensrožu parka takas;</a:t>
            </a:r>
            <a:endParaRPr lang="lv-LV" sz="1200" dirty="0">
              <a:effectLst/>
              <a:latin typeface="Montserrat" panose="00000500000000000000" pitchFamily="2" charset="-70"/>
              <a:ea typeface="Arial" panose="020B0604020202020204" pitchFamily="34" charset="0"/>
              <a:cs typeface="Arial" panose="020B0604020202020204" pitchFamily="34" charset="0"/>
            </a:endParaRPr>
          </a:p>
          <a:p>
            <a:pPr algn="just"/>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Baltezera kapos uzlikti 2 gab. ratiņi, lai vieglāk kapu kopējiem ar atkritumu transportēšanu;</a:t>
            </a:r>
          </a:p>
          <a:p>
            <a:pPr algn="just"/>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Nomazgāti atkritumu konteineri jeb zvani Ādažos;</a:t>
            </a:r>
          </a:p>
          <a:p>
            <a:pPr algn="just"/>
            <a:r>
              <a:rPr lang="lv-LV" sz="1200" dirty="0">
                <a:effectLst/>
                <a:latin typeface="Montserrat" panose="00000500000000000000" pitchFamily="2" charset="-70"/>
                <a:ea typeface="Calibri" panose="020F0502020204030204" pitchFamily="34" charset="0"/>
                <a:cs typeface="Times New Roman" panose="02020603050405020304" pitchFamily="18" charset="0"/>
              </a:rPr>
              <a:t>187 iesniegumi atļaujas koku ciršanai saņemšanai, izsniegtas koku ciršanas atļaujas.</a:t>
            </a:r>
          </a:p>
          <a:p>
            <a:pPr algn="just"/>
            <a:r>
              <a:rPr lang="lv-LV" sz="1200" dirty="0">
                <a:effectLst/>
                <a:latin typeface="Montserrat" panose="00000500000000000000" pitchFamily="2" charset="-70"/>
                <a:ea typeface="Calibri" panose="020F0502020204030204" pitchFamily="34" charset="0"/>
                <a:cs typeface="Times New Roman" panose="02020603050405020304" pitchFamily="18" charset="0"/>
              </a:rPr>
              <a:t>Par pārkāpumiem sastādīti ziņojumi pašvaldības policijai: Carnikavas pagastā - 269, Ādažu pagastā-184.</a:t>
            </a:r>
          </a:p>
          <a:p>
            <a:pPr algn="just">
              <a:lnSpc>
                <a:spcPct val="120000"/>
              </a:lnSpc>
              <a:spcBef>
                <a:spcPts val="0"/>
              </a:spcBef>
            </a:pPr>
            <a:r>
              <a:rPr lang="lv-LV" sz="1200" dirty="0">
                <a:latin typeface="Montserrat" panose="00000500000000000000" pitchFamily="2" charset="-70"/>
                <a:ea typeface="Arial" panose="020B0604020202020204" pitchFamily="34" charset="0"/>
                <a:cs typeface="Arial" panose="020B0604020202020204" pitchFamily="34" charset="0"/>
              </a:rPr>
              <a:t>N</a:t>
            </a:r>
            <a:r>
              <a:rPr lang="lv-LV" sz="1200" dirty="0">
                <a:effectLst/>
                <a:latin typeface="Montserrat" panose="00000500000000000000" pitchFamily="2" charset="-70"/>
                <a:ea typeface="Arial" panose="020B0604020202020204" pitchFamily="34" charset="0"/>
                <a:cs typeface="Arial" panose="020B0604020202020204" pitchFamily="34" charset="0"/>
              </a:rPr>
              <a:t>oslēgti līgumi par</a:t>
            </a:r>
            <a:r>
              <a:rPr lang="lv-LV" sz="1200" b="1" dirty="0">
                <a:effectLst/>
                <a:latin typeface="Montserrat" panose="00000500000000000000" pitchFamily="2" charset="-70"/>
                <a:ea typeface="Arial" panose="020B0604020202020204" pitchFamily="34" charset="0"/>
                <a:cs typeface="Arial" panose="020B0604020202020204" pitchFamily="34" charset="0"/>
              </a:rPr>
              <a:t> </a:t>
            </a:r>
            <a:r>
              <a:rPr lang="lv-LV" sz="1200" dirty="0">
                <a:effectLst/>
                <a:latin typeface="Montserrat" panose="00000500000000000000" pitchFamily="2" charset="-70"/>
                <a:ea typeface="Arial" panose="020B0604020202020204" pitchFamily="34" charset="0"/>
                <a:cs typeface="Arial" panose="020B0604020202020204" pitchFamily="34" charset="0"/>
              </a:rPr>
              <a:t>kapavietas </a:t>
            </a:r>
            <a:r>
              <a:rPr lang="lv-LV" sz="1200" dirty="0" err="1">
                <a:effectLst/>
                <a:latin typeface="Montserrat" panose="00000500000000000000" pitchFamily="2" charset="-70"/>
                <a:ea typeface="Arial" panose="020B0604020202020204" pitchFamily="34" charset="0"/>
                <a:cs typeface="Arial" panose="020B0604020202020204" pitchFamily="34" charset="0"/>
              </a:rPr>
              <a:t>pieškiršanu</a:t>
            </a:r>
            <a:r>
              <a:rPr lang="lv-LV" sz="1200" dirty="0">
                <a:effectLst/>
                <a:latin typeface="Montserrat" panose="00000500000000000000" pitchFamily="2" charset="-70"/>
                <a:ea typeface="Arial" panose="020B0604020202020204" pitchFamily="34" charset="0"/>
                <a:cs typeface="Arial" panose="020B0604020202020204" pitchFamily="34" charset="0"/>
              </a:rPr>
              <a:t> Ādažu novada kapsētās.</a:t>
            </a:r>
          </a:p>
          <a:p>
            <a:pPr algn="just">
              <a:lnSpc>
                <a:spcPct val="120000"/>
              </a:lnSpc>
              <a:spcBef>
                <a:spcPts val="0"/>
              </a:spcBef>
            </a:pPr>
            <a:r>
              <a:rPr lang="lv-LV" sz="1200" dirty="0">
                <a:effectLst/>
                <a:latin typeface="Montserrat" panose="00000500000000000000" pitchFamily="2" charset="-70"/>
                <a:ea typeface="Times New Roman" panose="02020603050405020304" pitchFamily="18" charset="0"/>
                <a:cs typeface="Times New Roman" panose="02020603050405020304" pitchFamily="18" charset="0"/>
              </a:rPr>
              <a:t>Atbalstīta filmas veidošanu mūsu piekrastē un tās mežos;</a:t>
            </a:r>
            <a:endParaRPr lang="lv-LV" sz="1200" dirty="0">
              <a:effectLs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200" dirty="0">
              <a:effectLs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200" dirty="0">
              <a:effectLs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200" dirty="0">
              <a:effectLst/>
              <a:latin typeface="Montserrat" panose="00000500000000000000" pitchFamily="2" charset="-70"/>
              <a:ea typeface="Calibri" panose="020F050202020403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B96DB563-E77C-9A09-A2F7-8B68C5DCE12D}"/>
              </a:ext>
            </a:extLst>
          </p:cNvPr>
          <p:cNvCxnSpPr>
            <a:cxnSpLocks/>
          </p:cNvCxnSpPr>
          <p:nvPr/>
        </p:nvCxnSpPr>
        <p:spPr>
          <a:xfrm>
            <a:off x="738544" y="1450379"/>
            <a:ext cx="0" cy="514706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2FC111-4FAB-419E-568C-467D161FE30C}"/>
              </a:ext>
            </a:extLst>
          </p:cNvPr>
          <p:cNvSpPr txBox="1"/>
          <p:nvPr/>
        </p:nvSpPr>
        <p:spPr>
          <a:xfrm>
            <a:off x="8708232" y="1450379"/>
            <a:ext cx="546283" cy="307777"/>
          </a:xfrm>
          <a:prstGeom prst="rect">
            <a:avLst/>
          </a:prstGeom>
          <a:noFill/>
        </p:spPr>
        <p:txBody>
          <a:bodyPr wrap="square" rtlCol="0">
            <a:spAutoFit/>
          </a:bodyPr>
          <a:lstStyle/>
          <a:p>
            <a:r>
              <a:rPr lang="lv-LV" sz="1400" b="1" dirty="0">
                <a:solidFill>
                  <a:schemeClr val="bg1"/>
                </a:solidFill>
                <a:latin typeface="Montserrat" panose="00000500000000000000" pitchFamily="2" charset="-70"/>
              </a:rPr>
              <a:t>5.</a:t>
            </a:r>
          </a:p>
        </p:txBody>
      </p:sp>
      <p:sp>
        <p:nvSpPr>
          <p:cNvPr id="4" name="Slide Number Placeholder 3">
            <a:extLst>
              <a:ext uri="{FF2B5EF4-FFF2-40B4-BE49-F238E27FC236}">
                <a16:creationId xmlns:a16="http://schemas.microsoft.com/office/drawing/2014/main" id="{A12BE6F5-052A-4634-BEB8-2253DC60809B}"/>
              </a:ext>
            </a:extLst>
          </p:cNvPr>
          <p:cNvSpPr>
            <a:spLocks noGrp="1"/>
          </p:cNvSpPr>
          <p:nvPr>
            <p:ph type="sldNum" sz="quarter" idx="12"/>
          </p:nvPr>
        </p:nvSpPr>
        <p:spPr>
          <a:xfrm>
            <a:off x="9254515" y="6378478"/>
            <a:ext cx="2743200" cy="365125"/>
          </a:xfrm>
        </p:spPr>
        <p:txBody>
          <a:bodyPr/>
          <a:lstStyle/>
          <a:p>
            <a:fld id="{F27F4D8E-CD65-4F35-8BD0-06266F968DF1}" type="slidenum">
              <a:rPr lang="lv-LV" smtClean="0"/>
              <a:t>29</a:t>
            </a:fld>
            <a:endParaRPr lang="lv-LV" dirty="0"/>
          </a:p>
        </p:txBody>
      </p:sp>
      <p:pic>
        <p:nvPicPr>
          <p:cNvPr id="12" name="Picture 11">
            <a:extLst>
              <a:ext uri="{FF2B5EF4-FFF2-40B4-BE49-F238E27FC236}">
                <a16:creationId xmlns:a16="http://schemas.microsoft.com/office/drawing/2014/main" id="{31E6D4F3-F3AE-B487-16C1-F4FBA275FF76}"/>
              </a:ext>
            </a:extLst>
          </p:cNvPr>
          <p:cNvPicPr>
            <a:picLocks noChangeAspect="1"/>
          </p:cNvPicPr>
          <p:nvPr/>
        </p:nvPicPr>
        <p:blipFill rotWithShape="1">
          <a:blip r:embed="rId3">
            <a:extLst>
              <a:ext uri="{28A0092B-C50C-407E-A947-70E740481C1C}">
                <a14:useLocalDpi xmlns:a14="http://schemas.microsoft.com/office/drawing/2010/main" val="0"/>
              </a:ext>
            </a:extLst>
          </a:blip>
          <a:srcRect l="4343" t="27248" r="16094" b="6127"/>
          <a:stretch/>
        </p:blipFill>
        <p:spPr>
          <a:xfrm>
            <a:off x="9421644" y="1604266"/>
            <a:ext cx="2695533" cy="2257224"/>
          </a:xfrm>
          <a:prstGeom prst="rect">
            <a:avLst/>
          </a:prstGeom>
        </p:spPr>
      </p:pic>
      <p:pic>
        <p:nvPicPr>
          <p:cNvPr id="14" name="Picture 13">
            <a:extLst>
              <a:ext uri="{FF2B5EF4-FFF2-40B4-BE49-F238E27FC236}">
                <a16:creationId xmlns:a16="http://schemas.microsoft.com/office/drawing/2014/main" id="{A761DFD8-EC3B-A593-6ABC-A150CDBBF122}"/>
              </a:ext>
            </a:extLst>
          </p:cNvPr>
          <p:cNvPicPr>
            <a:picLocks noChangeAspect="1"/>
          </p:cNvPicPr>
          <p:nvPr/>
        </p:nvPicPr>
        <p:blipFill rotWithShape="1">
          <a:blip r:embed="rId4">
            <a:extLst>
              <a:ext uri="{28A0092B-C50C-407E-A947-70E740481C1C}">
                <a14:useLocalDpi xmlns:a14="http://schemas.microsoft.com/office/drawing/2010/main" val="0"/>
              </a:ext>
            </a:extLst>
          </a:blip>
          <a:srcRect l="6392" b="5208"/>
          <a:stretch/>
        </p:blipFill>
        <p:spPr>
          <a:xfrm>
            <a:off x="9407810" y="3948255"/>
            <a:ext cx="2723203" cy="2757641"/>
          </a:xfrm>
          <a:prstGeom prst="rect">
            <a:avLst/>
          </a:prstGeom>
        </p:spPr>
      </p:pic>
      <p:pic>
        <p:nvPicPr>
          <p:cNvPr id="17" name="Picture 16">
            <a:extLst>
              <a:ext uri="{FF2B5EF4-FFF2-40B4-BE49-F238E27FC236}">
                <a16:creationId xmlns:a16="http://schemas.microsoft.com/office/drawing/2014/main" id="{F5F0F82E-ABA9-DA9A-4BB5-E1B6BAEC6538}"/>
              </a:ext>
            </a:extLst>
          </p:cNvPr>
          <p:cNvPicPr>
            <a:picLocks noChangeAspect="1"/>
          </p:cNvPicPr>
          <p:nvPr/>
        </p:nvPicPr>
        <p:blipFill rotWithShape="1">
          <a:blip r:embed="rId5">
            <a:extLst>
              <a:ext uri="{28A0092B-C50C-407E-A947-70E740481C1C}">
                <a14:useLocalDpi xmlns:a14="http://schemas.microsoft.com/office/drawing/2010/main" val="0"/>
              </a:ext>
            </a:extLst>
          </a:blip>
          <a:srcRect l="13953" t="8707" r="13624"/>
          <a:stretch/>
        </p:blipFill>
        <p:spPr>
          <a:xfrm>
            <a:off x="7357033" y="1604266"/>
            <a:ext cx="1997137" cy="2517519"/>
          </a:xfrm>
          <a:prstGeom prst="rect">
            <a:avLst/>
          </a:prstGeom>
        </p:spPr>
      </p:pic>
      <p:pic>
        <p:nvPicPr>
          <p:cNvPr id="19" name="Picture 18">
            <a:extLst>
              <a:ext uri="{FF2B5EF4-FFF2-40B4-BE49-F238E27FC236}">
                <a16:creationId xmlns:a16="http://schemas.microsoft.com/office/drawing/2014/main" id="{F1144842-BC38-E46B-96A8-5458DE026AF7}"/>
              </a:ext>
            </a:extLst>
          </p:cNvPr>
          <p:cNvPicPr>
            <a:picLocks noChangeAspect="1"/>
          </p:cNvPicPr>
          <p:nvPr/>
        </p:nvPicPr>
        <p:blipFill rotWithShape="1">
          <a:blip r:embed="rId6">
            <a:extLst>
              <a:ext uri="{28A0092B-C50C-407E-A947-70E740481C1C}">
                <a14:useLocalDpi xmlns:a14="http://schemas.microsoft.com/office/drawing/2010/main" val="0"/>
              </a:ext>
            </a:extLst>
          </a:blip>
          <a:srcRect l="-1" r="33439" b="16093"/>
          <a:stretch/>
        </p:blipFill>
        <p:spPr>
          <a:xfrm>
            <a:off x="7357034" y="4177799"/>
            <a:ext cx="1997136" cy="2517518"/>
          </a:xfrm>
          <a:prstGeom prst="rect">
            <a:avLst/>
          </a:prstGeom>
        </p:spPr>
      </p:pic>
    </p:spTree>
    <p:extLst>
      <p:ext uri="{BB962C8B-B14F-4D97-AF65-F5344CB8AC3E}">
        <p14:creationId xmlns:p14="http://schemas.microsoft.com/office/powerpoint/2010/main" val="314582101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895C1-217F-2388-9F82-BC50C518F132}"/>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personāla </a:t>
            </a:r>
            <a:r>
              <a:rPr lang="lv-LV" sz="3600" b="1" cap="all" dirty="0">
                <a:solidFill>
                  <a:srgbClr val="595959"/>
                </a:solidFill>
                <a:latin typeface="Montserrat" pitchFamily="2" charset="77"/>
              </a:rPr>
              <a:t>Struktūra</a:t>
            </a:r>
            <a:r>
              <a:rPr lang="lv-LV" sz="3600" b="1" cap="all" dirty="0">
                <a:solidFill>
                  <a:schemeClr val="tx1">
                    <a:lumMod val="65000"/>
                    <a:lumOff val="35000"/>
                  </a:schemeClr>
                </a:solidFill>
                <a:latin typeface="Montserrat" pitchFamily="2" charset="77"/>
              </a:rPr>
              <a:t> </a:t>
            </a:r>
            <a:endParaRPr lang="lv-LV" sz="3600" dirty="0"/>
          </a:p>
        </p:txBody>
      </p:sp>
      <p:sp>
        <p:nvSpPr>
          <p:cNvPr id="4" name="Slide Number Placeholder 3">
            <a:extLst>
              <a:ext uri="{FF2B5EF4-FFF2-40B4-BE49-F238E27FC236}">
                <a16:creationId xmlns:a16="http://schemas.microsoft.com/office/drawing/2014/main" id="{AFBF44B4-10E4-4519-1770-4E0F5F9542C5}"/>
              </a:ext>
            </a:extLst>
          </p:cNvPr>
          <p:cNvSpPr>
            <a:spLocks noGrp="1"/>
          </p:cNvSpPr>
          <p:nvPr>
            <p:ph type="sldNum" sz="quarter" idx="12"/>
          </p:nvPr>
        </p:nvSpPr>
        <p:spPr/>
        <p:txBody>
          <a:bodyPr/>
          <a:lstStyle/>
          <a:p>
            <a:fld id="{F27F4D8E-CD65-4F35-8BD0-06266F968DF1}" type="slidenum">
              <a:rPr lang="lv-LV" smtClean="0"/>
              <a:t>3</a:t>
            </a:fld>
            <a:endParaRPr lang="lv-LV"/>
          </a:p>
        </p:txBody>
      </p:sp>
      <p:cxnSp>
        <p:nvCxnSpPr>
          <p:cNvPr id="5" name="Straight Connector 4">
            <a:extLst>
              <a:ext uri="{FF2B5EF4-FFF2-40B4-BE49-F238E27FC236}">
                <a16:creationId xmlns:a16="http://schemas.microsoft.com/office/drawing/2014/main" id="{1840944F-B8B6-74C8-5F04-2448D0BD3BCF}"/>
              </a:ext>
            </a:extLst>
          </p:cNvPr>
          <p:cNvCxnSpPr>
            <a:cxnSpLocks/>
          </p:cNvCxnSpPr>
          <p:nvPr/>
        </p:nvCxnSpPr>
        <p:spPr>
          <a:xfrm>
            <a:off x="1202691" y="133363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471468E8-0FD1-8088-C9A7-8A43006BEB6B}"/>
              </a:ext>
            </a:extLst>
          </p:cNvPr>
          <p:cNvGraphicFramePr>
            <a:graphicFrameLocks/>
          </p:cNvGraphicFramePr>
          <p:nvPr>
            <p:extLst>
              <p:ext uri="{D42A27DB-BD31-4B8C-83A1-F6EECF244321}">
                <p14:modId xmlns:p14="http://schemas.microsoft.com/office/powerpoint/2010/main" val="2153180008"/>
              </p:ext>
            </p:extLst>
          </p:nvPr>
        </p:nvGraphicFramePr>
        <p:xfrm>
          <a:off x="6335486" y="1531141"/>
          <a:ext cx="4572000" cy="24471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8AE3D0B4-8F03-42AD-39DE-7D63639B3AEB}"/>
              </a:ext>
            </a:extLst>
          </p:cNvPr>
          <p:cNvGraphicFramePr>
            <a:graphicFrameLocks/>
          </p:cNvGraphicFramePr>
          <p:nvPr>
            <p:extLst>
              <p:ext uri="{D42A27DB-BD31-4B8C-83A1-F6EECF244321}">
                <p14:modId xmlns:p14="http://schemas.microsoft.com/office/powerpoint/2010/main" val="3186411490"/>
              </p:ext>
            </p:extLst>
          </p:nvPr>
        </p:nvGraphicFramePr>
        <p:xfrm>
          <a:off x="6324600" y="4027516"/>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2B8A45BE-C1B2-7378-890B-76D00C8F0DB8}"/>
              </a:ext>
            </a:extLst>
          </p:cNvPr>
          <p:cNvGraphicFramePr>
            <a:graphicFrameLocks/>
          </p:cNvGraphicFramePr>
          <p:nvPr>
            <p:extLst>
              <p:ext uri="{D42A27DB-BD31-4B8C-83A1-F6EECF244321}">
                <p14:modId xmlns:p14="http://schemas.microsoft.com/office/powerpoint/2010/main" val="2391075282"/>
              </p:ext>
            </p:extLst>
          </p:nvPr>
        </p:nvGraphicFramePr>
        <p:xfrm>
          <a:off x="918755" y="1531140"/>
          <a:ext cx="4572000" cy="24471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49F5EF77-E3F3-2845-2558-DC6249FD1FA3}"/>
              </a:ext>
            </a:extLst>
          </p:cNvPr>
          <p:cNvGraphicFramePr>
            <a:graphicFrameLocks/>
          </p:cNvGraphicFramePr>
          <p:nvPr>
            <p:extLst>
              <p:ext uri="{D42A27DB-BD31-4B8C-83A1-F6EECF244321}">
                <p14:modId xmlns:p14="http://schemas.microsoft.com/office/powerpoint/2010/main" val="2053346793"/>
              </p:ext>
            </p:extLst>
          </p:nvPr>
        </p:nvGraphicFramePr>
        <p:xfrm>
          <a:off x="918755" y="4114800"/>
          <a:ext cx="4572000" cy="26559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1307000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A1BA-4614-F88A-50D1-59CF148FC165}"/>
              </a:ext>
            </a:extLst>
          </p:cNvPr>
          <p:cNvSpPr>
            <a:spLocks noGrp="1"/>
          </p:cNvSpPr>
          <p:nvPr>
            <p:ph type="title"/>
          </p:nvPr>
        </p:nvSpPr>
        <p:spPr>
          <a:xfrm>
            <a:off x="838200" y="365125"/>
            <a:ext cx="6525386" cy="1325563"/>
          </a:xfrm>
        </p:spPr>
        <p:txBody>
          <a:bodyPr>
            <a:normAutofit/>
          </a:bodyPr>
          <a:lstStyle/>
          <a:p>
            <a:pPr algn="ctr"/>
            <a:r>
              <a:rPr lang="lv-LV" sz="3600" b="1" cap="all" dirty="0">
                <a:solidFill>
                  <a:schemeClr val="tx1">
                    <a:lumMod val="65000"/>
                    <a:lumOff val="35000"/>
                  </a:schemeClr>
                </a:solidFill>
                <a:latin typeface="Montserrat" pitchFamily="2" charset="77"/>
              </a:rPr>
              <a:t>Ielu, tiltu, ceļu laukumu uzturēšana</a:t>
            </a:r>
            <a:endParaRPr lang="lv-LV" sz="3600" dirty="0"/>
          </a:p>
        </p:txBody>
      </p:sp>
      <p:sp>
        <p:nvSpPr>
          <p:cNvPr id="3" name="Content Placeholder 2">
            <a:extLst>
              <a:ext uri="{FF2B5EF4-FFF2-40B4-BE49-F238E27FC236}">
                <a16:creationId xmlns:a16="http://schemas.microsoft.com/office/drawing/2014/main" id="{A2175F20-0FD4-BA7B-29FA-924E5DBFD40C}"/>
              </a:ext>
            </a:extLst>
          </p:cNvPr>
          <p:cNvSpPr>
            <a:spLocks noGrp="1"/>
          </p:cNvSpPr>
          <p:nvPr>
            <p:ph idx="1"/>
          </p:nvPr>
        </p:nvSpPr>
        <p:spPr>
          <a:xfrm>
            <a:off x="630473" y="1914208"/>
            <a:ext cx="6733113" cy="5022851"/>
          </a:xfrm>
        </p:spPr>
        <p:txBody>
          <a:bodyPr>
            <a:noAutofit/>
          </a:bodyPr>
          <a:lstStyle/>
          <a:p>
            <a:pPr algn="just">
              <a:lnSpc>
                <a:spcPct val="100000"/>
              </a:lnSpc>
              <a:spcBef>
                <a:spcPts val="300"/>
              </a:spcBef>
            </a:pPr>
            <a:r>
              <a:rPr lang="lv-LV" altLang="lv-LV" sz="1200" dirty="0">
                <a:latin typeface="Montserrat" panose="00000500000000000000" pitchFamily="2" charset="-70"/>
                <a:cs typeface="Arial" panose="020B0604020202020204" pitchFamily="34" charset="0"/>
              </a:rPr>
              <a:t>Nodaļā strādā 5 darbinieki.</a:t>
            </a:r>
            <a:endParaRPr lang="lv-LV" sz="1200" i="0" u="none" strike="noStrike" dirty="0">
              <a:effectLst/>
              <a:latin typeface="Montserrat" panose="00000500000000000000" pitchFamily="2" charset="-70"/>
            </a:endParaRPr>
          </a:p>
          <a:p>
            <a:pPr algn="just">
              <a:lnSpc>
                <a:spcPct val="100000"/>
              </a:lnSpc>
              <a:spcBef>
                <a:spcPts val="300"/>
              </a:spcBef>
            </a:pPr>
            <a:r>
              <a:rPr lang="lv-LV" sz="1200" dirty="0">
                <a:latin typeface="Montserrat" panose="00000500000000000000" pitchFamily="2" charset="-70"/>
                <a:cs typeface="Times New Roman" panose="02020603050405020304" pitchFamily="18" charset="0"/>
              </a:rPr>
              <a:t>Apsaimniekojamo c</a:t>
            </a:r>
            <a:r>
              <a:rPr lang="lv-LV" sz="1200" dirty="0">
                <a:effectLst/>
                <a:latin typeface="Montserrat" panose="00000500000000000000" pitchFamily="2" charset="-70"/>
                <a:cs typeface="Times New Roman" panose="02020603050405020304" pitchFamily="18" charset="0"/>
              </a:rPr>
              <a:t>eļu un ielu garums ir 320km. Kopēji 123 km ir ar melno segumu un 197 km ar grants segumu vai bez seguma. Kas ir gandrīz 600 ielu un ceļu!</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Rasiņu ielā ir izbūvēts asfaltbetona segums ar iedzīvotāju līdzfinansējumu – 610 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Ķiršu ielas Ādažos pārbūves 3.kārtas darbi tiks pabeigti šī gada pavasarī.</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Dubultās virsmas apstrādes darbi veikti </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Gaujmalas</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Dārza, Kastaņu un Lazdu ielās 8970 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apjomā.</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Izbūvēti ātruma slāpētāji Jūras ielā, Dzirnupes ielā, Ludmilas Azarovas ielā, Bangu ielā, Vaļu ielā, Ūbeļu ielā, Austrumu ielā – 11 gab.</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Birznieku ielas krustojums ar Strautnieku - ceļu seguma atjaunošana. </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Dadzīšu ielas posma atjaunošana. </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Asfaltbetona un betona bruģakmens seguma remonts.</a:t>
            </a:r>
          </a:p>
          <a:p>
            <a:pPr algn="just">
              <a:lnSpc>
                <a:spcPct val="100000"/>
              </a:lnSpc>
              <a:spcBef>
                <a:spcPts val="300"/>
              </a:spcBef>
              <a:spcAft>
                <a:spcPts val="600"/>
              </a:spcAft>
            </a:pPr>
            <a:r>
              <a:rPr lang="lv-LV" sz="1200" kern="100" dirty="0">
                <a:latin typeface="Montserrat" panose="00000500000000000000" pitchFamily="2" charset="-70"/>
                <a:ea typeface="Calibri" panose="020F0502020204030204" pitchFamily="34" charset="0"/>
                <a:cs typeface="Times New Roman" panose="02020603050405020304" pitchFamily="18" charset="0"/>
              </a:rPr>
              <a:t>V</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eikta visu Ādažu novadā esošo tiltu galvenā inspekcija.</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Aktualizēs un noteiks Ādažu novada pašvaldības ceļu/ielu vērtības, atjaunots saraksts, Izstrādās inženierbūves datu deklarācijas  ielām un ceļiem, kas atbilst inženierbūves statusam, </a:t>
            </a:r>
          </a:p>
          <a:p>
            <a:pPr algn="just">
              <a:lnSpc>
                <a:spcPct val="100000"/>
              </a:lnSpc>
              <a:spcBef>
                <a:spcPts val="300"/>
              </a:spcBef>
              <a:spcAft>
                <a:spcPts val="600"/>
              </a:spcAft>
            </a:pPr>
            <a:r>
              <a:rPr lang="lv-LV" sz="1200" dirty="0">
                <a:effectLst/>
                <a:latin typeface="Montserrat" panose="00000500000000000000" pitchFamily="2" charset="-70"/>
                <a:cs typeface="Times New Roman" panose="02020603050405020304" pitchFamily="18" charset="0"/>
              </a:rPr>
              <a:t>Ielu apauguma noņemšana ielu malās un </a:t>
            </a:r>
            <a:r>
              <a:rPr lang="lv-LV" sz="1200" dirty="0" err="1">
                <a:effectLst/>
                <a:latin typeface="Montserrat" panose="00000500000000000000" pitchFamily="2" charset="-70"/>
                <a:cs typeface="Times New Roman" panose="02020603050405020304" pitchFamily="18" charset="0"/>
              </a:rPr>
              <a:t>ievalku</a:t>
            </a:r>
            <a:r>
              <a:rPr lang="lv-LV" sz="1200" dirty="0">
                <a:effectLst/>
                <a:latin typeface="Montserrat" panose="00000500000000000000" pitchFamily="2" charset="-70"/>
                <a:cs typeface="Times New Roman" panose="02020603050405020304" pitchFamily="18" charset="0"/>
              </a:rPr>
              <a:t> izbūve, nodrošinot ielu hidroloģiskā režīma uzlabošanu </a:t>
            </a:r>
            <a:r>
              <a:rPr lang="lv-LV" sz="1200" kern="100" dirty="0">
                <a:latin typeface="Montserrat" panose="00000500000000000000" pitchFamily="2" charset="-70"/>
                <a:ea typeface="Calibri" panose="020F0502020204030204" pitchFamily="34" charset="0"/>
                <a:cs typeface="Times New Roman" panose="02020603050405020304" pitchFamily="18" charset="0"/>
              </a:rPr>
              <a:t>- Ķīvīšu iela, Ērgļu iela </a:t>
            </a:r>
            <a:r>
              <a:rPr lang="lv-LV" sz="1200" kern="100" dirty="0" err="1">
                <a:latin typeface="Montserrat" panose="00000500000000000000" pitchFamily="2" charset="-70"/>
                <a:ea typeface="Calibri" panose="020F0502020204030204" pitchFamily="34" charset="0"/>
                <a:cs typeface="Times New Roman" panose="02020603050405020304" pitchFamily="18" charset="0"/>
              </a:rPr>
              <a:t>Kalngale</a:t>
            </a:r>
            <a:r>
              <a:rPr lang="lv-LV" sz="1200" kern="100" dirty="0">
                <a:latin typeface="Montserrat" panose="00000500000000000000" pitchFamily="2" charset="-70"/>
                <a:ea typeface="Calibri" panose="020F0502020204030204" pitchFamily="34" charset="0"/>
                <a:cs typeface="Times New Roman" panose="02020603050405020304" pitchFamily="18" charset="0"/>
              </a:rPr>
              <a:t>, Parka iela, </a:t>
            </a:r>
            <a:r>
              <a:rPr lang="lv-LV" sz="1200" kern="100" dirty="0" err="1">
                <a:latin typeface="Montserrat" panose="00000500000000000000" pitchFamily="2" charset="-70"/>
                <a:ea typeface="Calibri" panose="020F0502020204030204" pitchFamily="34" charset="0"/>
                <a:cs typeface="Times New Roman" panose="02020603050405020304" pitchFamily="18" charset="0"/>
              </a:rPr>
              <a:t>Garciems</a:t>
            </a:r>
            <a:r>
              <a:rPr lang="lv-LV" sz="1200" kern="100" dirty="0">
                <a:latin typeface="Montserrat" panose="00000500000000000000" pitchFamily="2" charset="-70"/>
                <a:ea typeface="Calibri" panose="020F0502020204030204" pitchFamily="34" charset="0"/>
                <a:cs typeface="Times New Roman" panose="02020603050405020304" pitchFamily="18" charset="0"/>
              </a:rPr>
              <a:t>. </a:t>
            </a:r>
            <a:r>
              <a:rPr lang="lv-LV" sz="1200" kern="100" dirty="0" err="1">
                <a:latin typeface="Montserrat" panose="00000500000000000000" pitchFamily="2" charset="-70"/>
                <a:ea typeface="Calibri" panose="020F0502020204030204" pitchFamily="34" charset="0"/>
                <a:cs typeface="Times New Roman" panose="02020603050405020304" pitchFamily="18" charset="0"/>
              </a:rPr>
              <a:t>Vējupes</a:t>
            </a:r>
            <a:r>
              <a:rPr lang="lv-LV" sz="1200" kern="100" dirty="0">
                <a:latin typeface="Montserrat" panose="00000500000000000000" pitchFamily="2" charset="-70"/>
                <a:ea typeface="Calibri" panose="020F0502020204030204" pitchFamily="34" charset="0"/>
                <a:cs typeface="Times New Roman" panose="02020603050405020304" pitchFamily="18" charset="0"/>
              </a:rPr>
              <a:t> ielā Ādažos, Lauku iela, Ādažos</a:t>
            </a:r>
            <a:endParaRPr lang="lv-LV" sz="1200" dirty="0">
              <a:effectLst/>
              <a:latin typeface="Montserrat" panose="00000500000000000000" pitchFamily="2" charset="-70"/>
              <a:cs typeface="Times New Roman" panose="02020603050405020304" pitchFamily="18" charset="0"/>
            </a:endParaRPr>
          </a:p>
          <a:p>
            <a:pPr algn="just">
              <a:lnSpc>
                <a:spcPct val="100000"/>
              </a:lnSpc>
              <a:spcBef>
                <a:spcPts val="300"/>
              </a:spcBef>
              <a:spcAft>
                <a:spcPts val="600"/>
              </a:spcAft>
            </a:pPr>
            <a:endParaRPr lang="lv-LV" sz="1200" kern="100" dirty="0">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pPr>
            <a:endParaRPr lang="lv-LV" sz="1200" dirty="0">
              <a:latin typeface="Montserrat" panose="00000500000000000000" pitchFamily="2" charset="-70"/>
              <a:cs typeface="Mongolian Baiti" panose="03000500000000000000" pitchFamily="66" charset="0"/>
            </a:endParaRPr>
          </a:p>
          <a:p>
            <a:pPr algn="just">
              <a:lnSpc>
                <a:spcPct val="100000"/>
              </a:lnSpc>
              <a:spcBef>
                <a:spcPts val="300"/>
              </a:spcBef>
            </a:pPr>
            <a:endParaRPr lang="lv-LV" sz="12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9863EED-2D5B-98B7-97DD-51355BD92124}"/>
              </a:ext>
            </a:extLst>
          </p:cNvPr>
          <p:cNvCxnSpPr>
            <a:cxnSpLocks/>
          </p:cNvCxnSpPr>
          <p:nvPr/>
        </p:nvCxnSpPr>
        <p:spPr>
          <a:xfrm>
            <a:off x="500419" y="1914208"/>
            <a:ext cx="0" cy="480726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3C0995-3B79-717C-452E-CCA7AAB736D7}"/>
              </a:ext>
            </a:extLst>
          </p:cNvPr>
          <p:cNvSpPr>
            <a:spLocks noGrp="1"/>
          </p:cNvSpPr>
          <p:nvPr>
            <p:ph type="sldNum" sz="quarter" idx="12"/>
          </p:nvPr>
        </p:nvSpPr>
        <p:spPr/>
        <p:txBody>
          <a:bodyPr/>
          <a:lstStyle/>
          <a:p>
            <a:fld id="{F27F4D8E-CD65-4F35-8BD0-06266F968DF1}" type="slidenum">
              <a:rPr lang="lv-LV" smtClean="0"/>
              <a:t>30</a:t>
            </a:fld>
            <a:endParaRPr lang="lv-LV"/>
          </a:p>
        </p:txBody>
      </p:sp>
      <p:pic>
        <p:nvPicPr>
          <p:cNvPr id="9" name="Picture 8">
            <a:extLst>
              <a:ext uri="{FF2B5EF4-FFF2-40B4-BE49-F238E27FC236}">
                <a16:creationId xmlns:a16="http://schemas.microsoft.com/office/drawing/2014/main" id="{3F8BD624-0FBC-96CE-605B-AAC24F4FFD90}"/>
              </a:ext>
            </a:extLst>
          </p:cNvPr>
          <p:cNvPicPr>
            <a:picLocks noChangeAspect="1"/>
          </p:cNvPicPr>
          <p:nvPr/>
        </p:nvPicPr>
        <p:blipFill rotWithShape="1">
          <a:blip r:embed="rId2">
            <a:extLst>
              <a:ext uri="{28A0092B-C50C-407E-A947-70E740481C1C}">
                <a14:useLocalDpi xmlns:a14="http://schemas.microsoft.com/office/drawing/2010/main" val="0"/>
              </a:ext>
            </a:extLst>
          </a:blip>
          <a:srcRect t="13118" b="5313"/>
          <a:stretch/>
        </p:blipFill>
        <p:spPr>
          <a:xfrm>
            <a:off x="7493639" y="363979"/>
            <a:ext cx="2325264" cy="1896696"/>
          </a:xfrm>
          <a:prstGeom prst="rect">
            <a:avLst/>
          </a:prstGeom>
        </p:spPr>
      </p:pic>
      <p:pic>
        <p:nvPicPr>
          <p:cNvPr id="11" name="Picture 10">
            <a:extLst>
              <a:ext uri="{FF2B5EF4-FFF2-40B4-BE49-F238E27FC236}">
                <a16:creationId xmlns:a16="http://schemas.microsoft.com/office/drawing/2014/main" id="{4237F410-B066-B569-EFEE-0495F7046E22}"/>
              </a:ext>
            </a:extLst>
          </p:cNvPr>
          <p:cNvPicPr>
            <a:picLocks noChangeAspect="1"/>
          </p:cNvPicPr>
          <p:nvPr/>
        </p:nvPicPr>
        <p:blipFill rotWithShape="1">
          <a:blip r:embed="rId3">
            <a:extLst>
              <a:ext uri="{28A0092B-C50C-407E-A947-70E740481C1C}">
                <a14:useLocalDpi xmlns:a14="http://schemas.microsoft.com/office/drawing/2010/main" val="0"/>
              </a:ext>
            </a:extLst>
          </a:blip>
          <a:srcRect t="1355" b="15567"/>
          <a:stretch/>
        </p:blipFill>
        <p:spPr>
          <a:xfrm>
            <a:off x="9847211" y="363980"/>
            <a:ext cx="2283022" cy="1896695"/>
          </a:xfrm>
          <a:prstGeom prst="rect">
            <a:avLst/>
          </a:prstGeom>
        </p:spPr>
      </p:pic>
      <p:pic>
        <p:nvPicPr>
          <p:cNvPr id="13" name="Picture 12">
            <a:extLst>
              <a:ext uri="{FF2B5EF4-FFF2-40B4-BE49-F238E27FC236}">
                <a16:creationId xmlns:a16="http://schemas.microsoft.com/office/drawing/2014/main" id="{26939525-8D38-5A04-8345-A1D775875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211" y="2292750"/>
            <a:ext cx="2309229" cy="2309229"/>
          </a:xfrm>
          <a:prstGeom prst="rect">
            <a:avLst/>
          </a:prstGeom>
        </p:spPr>
      </p:pic>
      <p:pic>
        <p:nvPicPr>
          <p:cNvPr id="17" name="Picture 16">
            <a:extLst>
              <a:ext uri="{FF2B5EF4-FFF2-40B4-BE49-F238E27FC236}">
                <a16:creationId xmlns:a16="http://schemas.microsoft.com/office/drawing/2014/main" id="{45567ADF-727B-F703-6F33-82F4A81BD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694" y="4633650"/>
            <a:ext cx="4619746" cy="2127515"/>
          </a:xfrm>
          <a:prstGeom prst="rect">
            <a:avLst/>
          </a:prstGeom>
        </p:spPr>
      </p:pic>
      <p:pic>
        <p:nvPicPr>
          <p:cNvPr id="19" name="Picture 18">
            <a:extLst>
              <a:ext uri="{FF2B5EF4-FFF2-40B4-BE49-F238E27FC236}">
                <a16:creationId xmlns:a16="http://schemas.microsoft.com/office/drawing/2014/main" id="{D234A9E4-EEA1-F291-D7E2-55EB89F24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5309" y="2300365"/>
            <a:ext cx="2293595" cy="2293595"/>
          </a:xfrm>
          <a:prstGeom prst="rect">
            <a:avLst/>
          </a:prstGeom>
        </p:spPr>
      </p:pic>
    </p:spTree>
    <p:extLst>
      <p:ext uri="{BB962C8B-B14F-4D97-AF65-F5344CB8AC3E}">
        <p14:creationId xmlns:p14="http://schemas.microsoft.com/office/powerpoint/2010/main" val="392771683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A1BA-4614-F88A-50D1-59CF148FC165}"/>
              </a:ext>
            </a:extLst>
          </p:cNvPr>
          <p:cNvSpPr>
            <a:spLocks noGrp="1"/>
          </p:cNvSpPr>
          <p:nvPr>
            <p:ph type="title"/>
          </p:nvPr>
        </p:nvSpPr>
        <p:spPr>
          <a:xfrm>
            <a:off x="838200" y="365125"/>
            <a:ext cx="11018520" cy="1325563"/>
          </a:xfrm>
        </p:spPr>
        <p:txBody>
          <a:bodyPr>
            <a:normAutofit/>
          </a:bodyPr>
          <a:lstStyle/>
          <a:p>
            <a:pPr algn="ctr"/>
            <a:r>
              <a:rPr lang="lv-LV" sz="3600" b="1" cap="all" dirty="0">
                <a:solidFill>
                  <a:schemeClr val="tx1">
                    <a:lumMod val="65000"/>
                    <a:lumOff val="35000"/>
                  </a:schemeClr>
                </a:solidFill>
                <a:latin typeface="Montserrat" pitchFamily="2" charset="77"/>
              </a:rPr>
              <a:t>Ielu, tiltu, ceļu laukumu uzturēšana</a:t>
            </a:r>
            <a:endParaRPr lang="lv-LV" sz="3600" dirty="0"/>
          </a:p>
        </p:txBody>
      </p:sp>
      <p:sp>
        <p:nvSpPr>
          <p:cNvPr id="3" name="Content Placeholder 2">
            <a:extLst>
              <a:ext uri="{FF2B5EF4-FFF2-40B4-BE49-F238E27FC236}">
                <a16:creationId xmlns:a16="http://schemas.microsoft.com/office/drawing/2014/main" id="{A2175F20-0FD4-BA7B-29FA-924E5DBFD40C}"/>
              </a:ext>
            </a:extLst>
          </p:cNvPr>
          <p:cNvSpPr>
            <a:spLocks noGrp="1"/>
          </p:cNvSpPr>
          <p:nvPr>
            <p:ph idx="1"/>
          </p:nvPr>
        </p:nvSpPr>
        <p:spPr>
          <a:xfrm>
            <a:off x="630475" y="1645247"/>
            <a:ext cx="6105605" cy="5022851"/>
          </a:xfrm>
        </p:spPr>
        <p:txBody>
          <a:bodyPr>
            <a:noAutofit/>
          </a:bodyPr>
          <a:lstStyle/>
          <a:p>
            <a:pPr algn="just">
              <a:lnSpc>
                <a:spcPct val="100000"/>
              </a:lnSpc>
              <a:spcBef>
                <a:spcPts val="600"/>
              </a:spcBef>
              <a:spcAft>
                <a:spcPts val="600"/>
              </a:spcAft>
            </a:pPr>
            <a:r>
              <a:rPr lang="lv-LV" sz="1200" b="1" u="sng" kern="100" dirty="0">
                <a:effectLst/>
                <a:latin typeface="Montserrat" panose="00000500000000000000" pitchFamily="2" charset="-70"/>
                <a:ea typeface="Calibri" panose="020F0502020204030204" pitchFamily="34" charset="0"/>
                <a:cs typeface="Times New Roman" panose="02020603050405020304" pitchFamily="18" charset="0"/>
              </a:rPr>
              <a:t>Ielu un ceļu uzturēšanas darbi</a:t>
            </a:r>
            <a:r>
              <a:rPr lang="lv-LV" sz="1200" b="1" kern="100" dirty="0">
                <a:effectLst/>
                <a:latin typeface="Montserrat" panose="00000500000000000000" pitchFamily="2" charset="-70"/>
                <a:ea typeface="Calibri" panose="020F0502020204030204" pitchFamily="34" charset="0"/>
                <a:cs typeface="Times New Roman" panose="02020603050405020304" pitchFamily="18" charset="0"/>
              </a:rPr>
              <a:t>:</a:t>
            </a:r>
          </a:p>
          <a:p>
            <a:pPr lvl="1" algn="just">
              <a:lnSpc>
                <a:spcPct val="100000"/>
              </a:lnSpc>
              <a:spcBef>
                <a:spcPts val="6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Ceļu greiderēšana – 400 km.</a:t>
            </a:r>
          </a:p>
          <a:p>
            <a:pPr lvl="1" algn="just">
              <a:lnSpc>
                <a:spcPct val="100000"/>
              </a:lnSpc>
              <a:spcBef>
                <a:spcPts val="6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Melnā seguma bedrīšu remonts – 8273m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a:t>
            </a:r>
          </a:p>
          <a:p>
            <a:pPr lvl="1" algn="just">
              <a:lnSpc>
                <a:spcPct val="100000"/>
              </a:lnSpc>
              <a:spcBef>
                <a:spcPts val="6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Mīkstā seguma </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seguma</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remonts – dolomīta šķembas 400 m</a:t>
            </a:r>
            <a:r>
              <a:rPr lang="lv-LV" sz="1200" baseline="30000" dirty="0">
                <a:effectLst/>
                <a:latin typeface="Montserrat" panose="00000500000000000000" pitchFamily="2" charset="-70"/>
                <a:ea typeface="Calibri" panose="020F0502020204030204" pitchFamily="34" charset="0"/>
              </a:rPr>
              <a:t>3</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grants 880 m</a:t>
            </a:r>
            <a:r>
              <a:rPr lang="lv-LV" sz="1200" baseline="30000" dirty="0">
                <a:effectLst/>
                <a:latin typeface="Montserrat" panose="00000500000000000000" pitchFamily="2" charset="-70"/>
                <a:ea typeface="Calibri" panose="020F0502020204030204" pitchFamily="34" charset="0"/>
              </a:rPr>
              <a:t>3</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t>
            </a:r>
          </a:p>
          <a:p>
            <a:pPr lvl="1" algn="just">
              <a:lnSpc>
                <a:spcPct val="100000"/>
              </a:lnSpc>
              <a:spcBef>
                <a:spcPts val="6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Ielu seguma uzlabošana ar  frēzēto  asfaltbetonu 27 000 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 </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Vītolu iela,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Brīvulu</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 iela, Priežu iela, Lauku iela, Čiekuru iela, Depo iela Ādažos, Kanāla iela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Garciemā</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 Ceriņu ielas Garkalnē, Smilškalnu iela, Liepas iela, Malienas iela, Melleņu iela, Lāceņu iela Gaujā, Žagatu iela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Kalngalē</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 Aroniju iela, Jāņogu iela, Aprikožu iela, Bērzlapju ielā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Garupē</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a:t>
            </a:r>
          </a:p>
          <a:p>
            <a:pPr lvl="1" algn="just">
              <a:lnSpc>
                <a:spcPct val="100000"/>
              </a:lnSpc>
              <a:spcBef>
                <a:spcPts val="6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Dadzīšu ielas seguma uzlabošana  ar asfaltbetonu 1400m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t>
            </a:r>
          </a:p>
          <a:p>
            <a:pPr lvl="1" algn="just">
              <a:lnSpc>
                <a:spcPct val="100000"/>
              </a:lnSpc>
              <a:spcBef>
                <a:spcPts val="600"/>
              </a:spcBef>
              <a:spcAft>
                <a:spcPts val="8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Sniega tīrīšana no brauktuves un apstrāde ar </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pretslīdes</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materiālu ;</a:t>
            </a:r>
          </a:p>
          <a:p>
            <a:pPr lvl="1" algn="just">
              <a:lnSpc>
                <a:spcPct val="100000"/>
              </a:lnSpc>
              <a:spcBef>
                <a:spcPts val="600"/>
              </a:spcBef>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brauktuves attīrīšana no sniega – 2760km;</a:t>
            </a:r>
          </a:p>
          <a:p>
            <a:pPr lvl="1" algn="just">
              <a:lnSpc>
                <a:spcPct val="100000"/>
              </a:lnSpc>
              <a:spcBef>
                <a:spcPts val="600"/>
              </a:spcBef>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smilts-</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pretslīdes</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materiāla maisījums 336 m</a:t>
            </a:r>
            <a:r>
              <a:rPr lang="lv-LV" sz="1200" baseline="30000" dirty="0">
                <a:effectLst/>
                <a:latin typeface="Montserrat" panose="00000500000000000000" pitchFamily="2" charset="-70"/>
                <a:ea typeface="Calibri" panose="020F0502020204030204" pitchFamily="34" charset="0"/>
              </a:rPr>
              <a:t>3</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sāls 248 t.</a:t>
            </a:r>
          </a:p>
          <a:p>
            <a:pPr lvl="1" algn="just">
              <a:lnSpc>
                <a:spcPct val="100000"/>
              </a:lnSpc>
              <a:spcBef>
                <a:spcPts val="6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Uzstādītas jaunas vai atjaunotas bojātās ceļa zīmes, signālstabiņi un ielu norādes.</a:t>
            </a:r>
          </a:p>
          <a:p>
            <a:pPr lvl="1" algn="just">
              <a:lnSpc>
                <a:spcPct val="100000"/>
              </a:lnSpc>
              <a:spcBef>
                <a:spcPts val="6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Atjaunots ceļu horizontālais marķējums 446 m</a:t>
            </a:r>
            <a:r>
              <a:rPr lang="lv-LV" sz="1200" baseline="30000" dirty="0">
                <a:effectLst/>
                <a:latin typeface="Montserrat" panose="00000500000000000000" pitchFamily="2" charset="-70"/>
                <a:ea typeface="Calibri" panose="020F0502020204030204" pitchFamily="34" charset="0"/>
              </a:rPr>
              <a:t>2</a:t>
            </a:r>
            <a:r>
              <a:rPr lang="lv-LV" sz="1200" kern="100" baseline="30000" dirty="0">
                <a:latin typeface="Montserrat" panose="00000500000000000000" pitchFamily="2" charset="-70"/>
                <a:ea typeface="Calibri" panose="020F0502020204030204" pitchFamily="34" charset="0"/>
                <a:cs typeface="Times New Roman" panose="02020603050405020304" pitchFamily="18" charset="0"/>
              </a:rPr>
              <a:t>;</a:t>
            </a:r>
            <a:endParaRPr lang="lv-LV" sz="1200" kern="100" dirty="0">
              <a:effectLs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0000"/>
              </a:lnSpc>
              <a:spcBef>
                <a:spcPts val="600"/>
              </a:spcBef>
              <a:spcAft>
                <a:spcPts val="600"/>
              </a:spcAft>
            </a:pP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Pretputekļu</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absorbenta iestrāde 48 000 litri.</a:t>
            </a:r>
          </a:p>
          <a:p>
            <a:pPr algn="just">
              <a:lnSpc>
                <a:spcPct val="100000"/>
              </a:lnSpc>
              <a:spcBef>
                <a:spcPts val="600"/>
              </a:spcBef>
            </a:pPr>
            <a:endParaRPr lang="lv-LV" sz="1200" dirty="0">
              <a:effectLst/>
              <a:latin typeface="Montserrat" panose="00000500000000000000" pitchFamily="2" charset="-70"/>
              <a:cs typeface="Times New Roman" panose="02020603050405020304" pitchFamily="18" charset="0"/>
            </a:endParaRPr>
          </a:p>
          <a:p>
            <a:pPr algn="just">
              <a:lnSpc>
                <a:spcPct val="100000"/>
              </a:lnSpc>
              <a:spcBef>
                <a:spcPts val="600"/>
              </a:spcBef>
            </a:pPr>
            <a:endParaRPr lang="lv-LV" sz="1200" dirty="0">
              <a:latin typeface="Montserrat" panose="00000500000000000000" pitchFamily="2" charset="-70"/>
              <a:cs typeface="Mongolian Baiti" panose="03000500000000000000" pitchFamily="66" charset="0"/>
            </a:endParaRPr>
          </a:p>
          <a:p>
            <a:pPr algn="just">
              <a:lnSpc>
                <a:spcPct val="100000"/>
              </a:lnSpc>
              <a:spcBef>
                <a:spcPts val="600"/>
              </a:spcBef>
            </a:pPr>
            <a:endParaRPr lang="lv-LV" sz="12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9863EED-2D5B-98B7-97DD-51355BD92124}"/>
              </a:ext>
            </a:extLst>
          </p:cNvPr>
          <p:cNvCxnSpPr>
            <a:cxnSpLocks/>
          </p:cNvCxnSpPr>
          <p:nvPr/>
        </p:nvCxnSpPr>
        <p:spPr>
          <a:xfrm>
            <a:off x="500419" y="1690688"/>
            <a:ext cx="0" cy="510063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3C0995-3B79-717C-452E-CCA7AAB736D7}"/>
              </a:ext>
            </a:extLst>
          </p:cNvPr>
          <p:cNvSpPr>
            <a:spLocks noGrp="1"/>
          </p:cNvSpPr>
          <p:nvPr>
            <p:ph type="sldNum" sz="quarter" idx="12"/>
          </p:nvPr>
        </p:nvSpPr>
        <p:spPr/>
        <p:txBody>
          <a:bodyPr/>
          <a:lstStyle/>
          <a:p>
            <a:fld id="{F27F4D8E-CD65-4F35-8BD0-06266F968DF1}" type="slidenum">
              <a:rPr lang="lv-LV" smtClean="0"/>
              <a:t>31</a:t>
            </a:fld>
            <a:endParaRPr lang="lv-LV"/>
          </a:p>
        </p:txBody>
      </p:sp>
      <p:pic>
        <p:nvPicPr>
          <p:cNvPr id="6" name="Picture 5">
            <a:extLst>
              <a:ext uri="{FF2B5EF4-FFF2-40B4-BE49-F238E27FC236}">
                <a16:creationId xmlns:a16="http://schemas.microsoft.com/office/drawing/2014/main" id="{AB3DCEB0-DB2A-5B2C-6F4D-182B90F8F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552" y="1578169"/>
            <a:ext cx="2506513" cy="2506513"/>
          </a:xfrm>
          <a:prstGeom prst="rect">
            <a:avLst/>
          </a:prstGeom>
        </p:spPr>
      </p:pic>
      <p:pic>
        <p:nvPicPr>
          <p:cNvPr id="9" name="Picture 8">
            <a:extLst>
              <a:ext uri="{FF2B5EF4-FFF2-40B4-BE49-F238E27FC236}">
                <a16:creationId xmlns:a16="http://schemas.microsoft.com/office/drawing/2014/main" id="{92E8812C-0237-6BBA-D964-9B264E1D681B}"/>
              </a:ext>
            </a:extLst>
          </p:cNvPr>
          <p:cNvPicPr>
            <a:picLocks noChangeAspect="1"/>
          </p:cNvPicPr>
          <p:nvPr/>
        </p:nvPicPr>
        <p:blipFill rotWithShape="1">
          <a:blip r:embed="rId3">
            <a:extLst>
              <a:ext uri="{28A0092B-C50C-407E-A947-70E740481C1C}">
                <a14:useLocalDpi xmlns:a14="http://schemas.microsoft.com/office/drawing/2010/main" val="0"/>
              </a:ext>
            </a:extLst>
          </a:blip>
          <a:srcRect l="5534"/>
          <a:stretch/>
        </p:blipFill>
        <p:spPr>
          <a:xfrm>
            <a:off x="9593553" y="4119868"/>
            <a:ext cx="2506512" cy="2653361"/>
          </a:xfrm>
          <a:prstGeom prst="rect">
            <a:avLst/>
          </a:prstGeom>
        </p:spPr>
      </p:pic>
      <p:pic>
        <p:nvPicPr>
          <p:cNvPr id="11" name="Picture 10">
            <a:extLst>
              <a:ext uri="{FF2B5EF4-FFF2-40B4-BE49-F238E27FC236}">
                <a16:creationId xmlns:a16="http://schemas.microsoft.com/office/drawing/2014/main" id="{D3236096-1F41-AAF2-7AB3-D1CF53FB72AD}"/>
              </a:ext>
            </a:extLst>
          </p:cNvPr>
          <p:cNvPicPr>
            <a:picLocks noChangeAspect="1"/>
          </p:cNvPicPr>
          <p:nvPr/>
        </p:nvPicPr>
        <p:blipFill rotWithShape="1">
          <a:blip r:embed="rId4">
            <a:extLst>
              <a:ext uri="{28A0092B-C50C-407E-A947-70E740481C1C}">
                <a14:useLocalDpi xmlns:a14="http://schemas.microsoft.com/office/drawing/2010/main" val="0"/>
              </a:ext>
            </a:extLst>
          </a:blip>
          <a:srcRect t="5186"/>
          <a:stretch/>
        </p:blipFill>
        <p:spPr>
          <a:xfrm>
            <a:off x="6898641" y="1570781"/>
            <a:ext cx="2643617" cy="2506513"/>
          </a:xfrm>
          <a:prstGeom prst="rect">
            <a:avLst/>
          </a:prstGeom>
        </p:spPr>
      </p:pic>
      <p:pic>
        <p:nvPicPr>
          <p:cNvPr id="13" name="Picture 12">
            <a:extLst>
              <a:ext uri="{FF2B5EF4-FFF2-40B4-BE49-F238E27FC236}">
                <a16:creationId xmlns:a16="http://schemas.microsoft.com/office/drawing/2014/main" id="{EA8D8427-2CAF-E900-4A93-9F271126D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641" y="4129613"/>
            <a:ext cx="2643617" cy="2643617"/>
          </a:xfrm>
          <a:prstGeom prst="rect">
            <a:avLst/>
          </a:prstGeom>
        </p:spPr>
      </p:pic>
    </p:spTree>
    <p:extLst>
      <p:ext uri="{BB962C8B-B14F-4D97-AF65-F5344CB8AC3E}">
        <p14:creationId xmlns:p14="http://schemas.microsoft.com/office/powerpoint/2010/main" val="344825830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0AD5-8FAF-878C-86DC-58628B875D45}"/>
              </a:ext>
            </a:extLst>
          </p:cNvPr>
          <p:cNvSpPr>
            <a:spLocks noGrp="1"/>
          </p:cNvSpPr>
          <p:nvPr>
            <p:ph type="title"/>
          </p:nvPr>
        </p:nvSpPr>
        <p:spPr/>
        <p:txBody>
          <a:bodyPr>
            <a:normAutofit/>
          </a:bodyPr>
          <a:lstStyle/>
          <a:p>
            <a:pPr algn="ctr"/>
            <a:r>
              <a:rPr lang="lv-LV" sz="3600" b="1" cap="all" dirty="0">
                <a:solidFill>
                  <a:srgbClr val="595959"/>
                </a:solidFill>
                <a:latin typeface="Montserrat" panose="00000500000000000000" pitchFamily="2" charset="-70"/>
              </a:rPr>
              <a:t>Nodrošinājums</a:t>
            </a:r>
            <a:r>
              <a:rPr lang="lv-LV" sz="3600" b="1" cap="all" dirty="0">
                <a:solidFill>
                  <a:schemeClr val="tx1">
                    <a:lumMod val="65000"/>
                    <a:lumOff val="35000"/>
                  </a:schemeClr>
                </a:solidFill>
                <a:latin typeface="Montserrat" panose="00000500000000000000" pitchFamily="2" charset="-70"/>
              </a:rPr>
              <a:t> svētkos un pasākumos</a:t>
            </a:r>
            <a:endParaRPr lang="lv-LV" sz="3600" dirty="0"/>
          </a:p>
        </p:txBody>
      </p:sp>
      <p:sp>
        <p:nvSpPr>
          <p:cNvPr id="3" name="Content Placeholder 2">
            <a:extLst>
              <a:ext uri="{FF2B5EF4-FFF2-40B4-BE49-F238E27FC236}">
                <a16:creationId xmlns:a16="http://schemas.microsoft.com/office/drawing/2014/main" id="{3C0A345E-9BDC-5003-6686-ACD6A5A3EF8C}"/>
              </a:ext>
            </a:extLst>
          </p:cNvPr>
          <p:cNvSpPr>
            <a:spLocks noGrp="1"/>
          </p:cNvSpPr>
          <p:nvPr>
            <p:ph idx="1"/>
          </p:nvPr>
        </p:nvSpPr>
        <p:spPr>
          <a:xfrm>
            <a:off x="838200" y="1825625"/>
            <a:ext cx="4736871" cy="4473575"/>
          </a:xfrm>
        </p:spPr>
        <p:txBody>
          <a:bodyPr>
            <a:normAutofit/>
          </a:bodyPr>
          <a:lstStyle/>
          <a:p>
            <a:pPr algn="just"/>
            <a:r>
              <a:rPr lang="lv-LV" sz="1600" dirty="0">
                <a:effectLst/>
                <a:latin typeface="Montserrat" panose="00000500000000000000" pitchFamily="2" charset="-70"/>
                <a:ea typeface="Arial" panose="020B0604020202020204" pitchFamily="34" charset="0"/>
                <a:cs typeface="Arial" panose="020B0604020202020204" pitchFamily="34" charset="0"/>
              </a:rPr>
              <a:t>Ziemassvētku eglīšu un dekoru, Lieldienu, Līgo un Va</a:t>
            </a:r>
            <a:r>
              <a:rPr lang="lv-LV" sz="1600" dirty="0">
                <a:latin typeface="Montserrat" panose="00000500000000000000" pitchFamily="2" charset="-70"/>
                <a:ea typeface="Arial" panose="020B0604020202020204" pitchFamily="34" charset="0"/>
                <a:cs typeface="Arial" panose="020B0604020202020204" pitchFamily="34" charset="0"/>
              </a:rPr>
              <a:t>lsts svētku rotājumu</a:t>
            </a:r>
            <a:r>
              <a:rPr lang="lv-LV" sz="1600" dirty="0">
                <a:effectLst/>
                <a:latin typeface="Montserrat" panose="00000500000000000000" pitchFamily="2" charset="-70"/>
                <a:ea typeface="Arial" panose="020B0604020202020204" pitchFamily="34" charset="0"/>
                <a:cs typeface="Arial" panose="020B0604020202020204" pitchFamily="34" charset="0"/>
              </a:rPr>
              <a:t> uzstādīšana pagasta teritorijā;</a:t>
            </a:r>
          </a:p>
          <a:p>
            <a:pPr algn="just"/>
            <a:r>
              <a:rPr lang="lv-LV" sz="1600" dirty="0">
                <a:latin typeface="Montserrat" panose="00000500000000000000" pitchFamily="2" charset="-70"/>
                <a:cs typeface="Arial" panose="020B0604020202020204" pitchFamily="34" charset="0"/>
              </a:rPr>
              <a:t>Pasākumu tehniskais nodrošinājums un inventāra nodrošinājums pasākumos - s</a:t>
            </a:r>
            <a:r>
              <a:rPr lang="lv-LV" sz="1600" b="0" i="0" u="none" strike="noStrike" dirty="0">
                <a:solidFill>
                  <a:srgbClr val="000000"/>
                </a:solidFill>
                <a:effectLst/>
                <a:latin typeface="Montserrat" panose="00000500000000000000" pitchFamily="2" charset="-70"/>
              </a:rPr>
              <a:t>niegts atbalsts Kultūras centa un Sporta centra organizētajos pasākumos,</a:t>
            </a:r>
            <a:r>
              <a:rPr lang="lv-LV" sz="1600" dirty="0">
                <a:solidFill>
                  <a:srgbClr val="000000"/>
                </a:solidFill>
                <a:latin typeface="Montserrat" panose="00000500000000000000" pitchFamily="2" charset="-70"/>
              </a:rPr>
              <a:t> p</a:t>
            </a:r>
            <a:r>
              <a:rPr lang="lv-LV" sz="1600" b="0" i="0" u="none" strike="noStrike" dirty="0">
                <a:solidFill>
                  <a:srgbClr val="000000"/>
                </a:solidFill>
                <a:effectLst/>
                <a:latin typeface="Montserrat" panose="00000500000000000000" pitchFamily="2" charset="-70"/>
              </a:rPr>
              <a:t>avasara Svētkos, Pilsētas svētkos, ‘’Kaimiņu dienu’’ pasākums, Nēģu svētkos, Ziemassvētku tirdziņiem un citiem pasākumie</a:t>
            </a:r>
            <a:r>
              <a:rPr lang="lv-LV" sz="1600" dirty="0">
                <a:solidFill>
                  <a:srgbClr val="000000"/>
                </a:solidFill>
                <a:latin typeface="Montserrat" panose="00000500000000000000" pitchFamily="2" charset="-70"/>
              </a:rPr>
              <a:t>m.</a:t>
            </a:r>
          </a:p>
          <a:p>
            <a:pPr algn="just"/>
            <a:r>
              <a:rPr lang="lv-LV" sz="1600" dirty="0">
                <a:latin typeface="Montserrat" panose="00000500000000000000" pitchFamily="2" charset="-70"/>
                <a:ea typeface="Arial" panose="020B0604020202020204" pitchFamily="34" charset="0"/>
                <a:cs typeface="Arial" panose="020B0604020202020204" pitchFamily="34" charset="0"/>
              </a:rPr>
              <a:t>E</a:t>
            </a:r>
            <a:r>
              <a:rPr lang="lv-LV" sz="1600" dirty="0">
                <a:effectLst/>
                <a:latin typeface="Montserrat" panose="00000500000000000000" pitchFamily="2" charset="-70"/>
                <a:ea typeface="Arial" panose="020B0604020202020204" pitchFamily="34" charset="0"/>
                <a:cs typeface="Arial" panose="020B0604020202020204" pitchFamily="34" charset="0"/>
              </a:rPr>
              <a:t>lektroapgādes nodrošināšana svētkos un </a:t>
            </a:r>
            <a:r>
              <a:rPr lang="lv-LV" sz="1600" dirty="0">
                <a:latin typeface="Montserrat" panose="00000500000000000000" pitchFamily="2" charset="-70"/>
                <a:ea typeface="Arial" panose="020B0604020202020204" pitchFamily="34" charset="0"/>
                <a:cs typeface="Arial" panose="020B0604020202020204" pitchFamily="34" charset="0"/>
              </a:rPr>
              <a:t>s</a:t>
            </a:r>
            <a:r>
              <a:rPr lang="lv-LV" sz="1600" dirty="0">
                <a:effectLst/>
                <a:latin typeface="Montserrat" panose="00000500000000000000" pitchFamily="2" charset="-70"/>
                <a:ea typeface="Arial" panose="020B0604020202020204" pitchFamily="34" charset="0"/>
                <a:cs typeface="Arial" panose="020B0604020202020204" pitchFamily="34" charset="0"/>
              </a:rPr>
              <a:t>vētku apgaismojuma montāža pagasta pasākumiem.</a:t>
            </a:r>
          </a:p>
        </p:txBody>
      </p:sp>
      <p:pic>
        <p:nvPicPr>
          <p:cNvPr id="1040" name="Picture 16" descr="Fotoattēla apraksts nav pieejams.">
            <a:extLst>
              <a:ext uri="{FF2B5EF4-FFF2-40B4-BE49-F238E27FC236}">
                <a16:creationId xmlns:a16="http://schemas.microsoft.com/office/drawing/2014/main" id="{057ABBAE-0A3F-4467-AEF2-5DC1DC3056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4735" y="1716332"/>
            <a:ext cx="3973980" cy="223536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21F5E89-9D5F-8EFE-C4A3-6D683E21DDED}"/>
              </a:ext>
            </a:extLst>
          </p:cNvPr>
          <p:cNvCxnSpPr>
            <a:cxnSpLocks/>
          </p:cNvCxnSpPr>
          <p:nvPr/>
        </p:nvCxnSpPr>
        <p:spPr>
          <a:xfrm>
            <a:off x="738544" y="1755729"/>
            <a:ext cx="0" cy="482795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1898AB4-F581-4D17-A368-9F137C464755}"/>
              </a:ext>
            </a:extLst>
          </p:cNvPr>
          <p:cNvSpPr>
            <a:spLocks noGrp="1"/>
          </p:cNvSpPr>
          <p:nvPr>
            <p:ph type="sldNum" sz="quarter" idx="12"/>
          </p:nvPr>
        </p:nvSpPr>
        <p:spPr>
          <a:xfrm>
            <a:off x="9343306" y="6492875"/>
            <a:ext cx="2743200" cy="365125"/>
          </a:xfrm>
        </p:spPr>
        <p:txBody>
          <a:bodyPr/>
          <a:lstStyle/>
          <a:p>
            <a:fld id="{F27F4D8E-CD65-4F35-8BD0-06266F968DF1}" type="slidenum">
              <a:rPr lang="lv-LV" smtClean="0"/>
              <a:t>32</a:t>
            </a:fld>
            <a:endParaRPr lang="lv-LV" dirty="0"/>
          </a:p>
        </p:txBody>
      </p:sp>
      <p:pic>
        <p:nvPicPr>
          <p:cNvPr id="9" name="Picture 8">
            <a:extLst>
              <a:ext uri="{FF2B5EF4-FFF2-40B4-BE49-F238E27FC236}">
                <a16:creationId xmlns:a16="http://schemas.microsoft.com/office/drawing/2014/main" id="{5F7DE6CA-4BFD-1CB7-649F-4486B2986E03}"/>
              </a:ext>
            </a:extLst>
          </p:cNvPr>
          <p:cNvPicPr>
            <a:picLocks noChangeAspect="1"/>
          </p:cNvPicPr>
          <p:nvPr/>
        </p:nvPicPr>
        <p:blipFill rotWithShape="1">
          <a:blip r:embed="rId3">
            <a:extLst>
              <a:ext uri="{28A0092B-C50C-407E-A947-70E740481C1C}">
                <a14:useLocalDpi xmlns:a14="http://schemas.microsoft.com/office/drawing/2010/main" val="0"/>
              </a:ext>
            </a:extLst>
          </a:blip>
          <a:srcRect t="14238"/>
          <a:stretch/>
        </p:blipFill>
        <p:spPr>
          <a:xfrm>
            <a:off x="9748370" y="1705866"/>
            <a:ext cx="1986430" cy="2271471"/>
          </a:xfrm>
          <a:prstGeom prst="rect">
            <a:avLst/>
          </a:prstGeom>
        </p:spPr>
      </p:pic>
      <p:pic>
        <p:nvPicPr>
          <p:cNvPr id="11" name="Picture 10">
            <a:extLst>
              <a:ext uri="{FF2B5EF4-FFF2-40B4-BE49-F238E27FC236}">
                <a16:creationId xmlns:a16="http://schemas.microsoft.com/office/drawing/2014/main" id="{3605C5B8-6F5F-6E2E-050C-EB0BB14C0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0760" y="4110210"/>
            <a:ext cx="3277792" cy="2458344"/>
          </a:xfrm>
          <a:prstGeom prst="rect">
            <a:avLst/>
          </a:prstGeom>
        </p:spPr>
      </p:pic>
    </p:spTree>
    <p:extLst>
      <p:ext uri="{BB962C8B-B14F-4D97-AF65-F5344CB8AC3E}">
        <p14:creationId xmlns:p14="http://schemas.microsoft.com/office/powerpoint/2010/main" val="45478789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2">
            <a:extLst>
              <a:ext uri="{FF2B5EF4-FFF2-40B4-BE49-F238E27FC236}">
                <a16:creationId xmlns:a16="http://schemas.microsoft.com/office/drawing/2014/main" id="{CFCB85BE-8443-54E6-377B-0D2895F60974}"/>
              </a:ext>
            </a:extLst>
          </p:cNvPr>
          <p:cNvSpPr txBox="1"/>
          <p:nvPr/>
        </p:nvSpPr>
        <p:spPr>
          <a:xfrm>
            <a:off x="1574800" y="2449957"/>
            <a:ext cx="8893177" cy="743473"/>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lv-LV" sz="3600" b="1" i="0" u="none" strike="noStrike" kern="1200" cap="all" spc="0" normalizeH="0" baseline="0" noProof="0" dirty="0">
                <a:ln>
                  <a:noFill/>
                </a:ln>
                <a:solidFill>
                  <a:srgbClr val="595959"/>
                </a:solidFill>
                <a:effectLst/>
                <a:uLnTx/>
                <a:uFillTx/>
                <a:latin typeface="Calibri" panose="020F0502020204030204"/>
                <a:ea typeface="+mn-ea"/>
                <a:cs typeface="+mn-cs"/>
              </a:rPr>
              <a:t>Paldies par uzmanību!</a:t>
            </a:r>
            <a:endParaRPr kumimoji="0" lang="en-US" altLang="x-none" sz="3334" b="1" i="1" u="none" strike="noStrike" kern="1200" cap="all" spc="0" normalizeH="0" baseline="0" noProof="0" dirty="0">
              <a:ln>
                <a:noFill/>
              </a:ln>
              <a:solidFill>
                <a:srgbClr val="595959"/>
              </a:solidFill>
              <a:effectLst/>
              <a:uLnTx/>
              <a:uFillTx/>
              <a:latin typeface="Montserrat Medium" pitchFamily="2" charset="77"/>
              <a:ea typeface="+mn-ea"/>
              <a:cs typeface="+mn-cs"/>
            </a:endParaRPr>
          </a:p>
        </p:txBody>
      </p:sp>
      <p:sp>
        <p:nvSpPr>
          <p:cNvPr id="2" name="TextBox 1">
            <a:extLst>
              <a:ext uri="{FF2B5EF4-FFF2-40B4-BE49-F238E27FC236}">
                <a16:creationId xmlns:a16="http://schemas.microsoft.com/office/drawing/2014/main" id="{68CC2B34-072D-EC58-F50A-01C9280DCCCA}"/>
              </a:ext>
            </a:extLst>
          </p:cNvPr>
          <p:cNvSpPr txBox="1"/>
          <p:nvPr/>
        </p:nvSpPr>
        <p:spPr>
          <a:xfrm>
            <a:off x="2106613" y="4296715"/>
            <a:ext cx="78295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 </a:t>
            </a:r>
            <a:r>
              <a:rPr kumimoji="0" lang="en-US"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PAŠVALDĪBAS AĢENTŪRA</a:t>
            </a:r>
            <a:br>
              <a:rPr kumimoji="0" lang="lv-LV" altLang="lv-LV" sz="1800" b="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br>
            <a:r>
              <a:rPr kumimoji="0" lang="en-US"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 </a:t>
            </a:r>
            <a:br>
              <a:rPr kumimoji="0" lang="lv-LV"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br>
            <a:r>
              <a:rPr kumimoji="0" lang="en-US"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“CARNIKAVAS KOMUNĀLSERVISS”</a:t>
            </a:r>
            <a:endParaRPr kumimoji="0" lang="lv-LV" sz="1800" b="0"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944AE34-F53F-68C8-C71D-CF52045DB7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34029" y="559614"/>
            <a:ext cx="1269930" cy="1357438"/>
          </a:xfrm>
          <a:prstGeom prst="rect">
            <a:avLst/>
          </a:prstGeom>
        </p:spPr>
      </p:pic>
    </p:spTree>
    <p:extLst>
      <p:ext uri="{BB962C8B-B14F-4D97-AF65-F5344CB8AC3E}">
        <p14:creationId xmlns:p14="http://schemas.microsoft.com/office/powerpoint/2010/main" val="384256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E360-3819-061D-F38E-15E7821FA984}"/>
              </a:ext>
            </a:extLst>
          </p:cNvPr>
          <p:cNvSpPr>
            <a:spLocks noGrp="1"/>
          </p:cNvSpPr>
          <p:nvPr>
            <p:ph type="title"/>
          </p:nvPr>
        </p:nvSpPr>
        <p:spPr/>
        <p:txBody>
          <a:bodyPr>
            <a:normAutofit/>
          </a:bodyPr>
          <a:lstStyle/>
          <a:p>
            <a:pPr algn="ctr"/>
            <a:r>
              <a:rPr lang="lv-LV" sz="3600" b="1" dirty="0">
                <a:solidFill>
                  <a:srgbClr val="595959"/>
                </a:solidFill>
                <a:latin typeface="Montserrat" panose="00000500000000000000" pitchFamily="2" charset="-70"/>
              </a:rPr>
              <a:t>VAKANCES</a:t>
            </a:r>
          </a:p>
        </p:txBody>
      </p:sp>
      <p:sp>
        <p:nvSpPr>
          <p:cNvPr id="3" name="Content Placeholder 2">
            <a:extLst>
              <a:ext uri="{FF2B5EF4-FFF2-40B4-BE49-F238E27FC236}">
                <a16:creationId xmlns:a16="http://schemas.microsoft.com/office/drawing/2014/main" id="{E3FE8495-8671-8FD4-87EC-55CB826A836C}"/>
              </a:ext>
            </a:extLst>
          </p:cNvPr>
          <p:cNvSpPr>
            <a:spLocks noGrp="1"/>
          </p:cNvSpPr>
          <p:nvPr>
            <p:ph sz="half" idx="1"/>
          </p:nvPr>
        </p:nvSpPr>
        <p:spPr>
          <a:solidFill>
            <a:schemeClr val="bg1"/>
          </a:solidFill>
        </p:spPr>
        <p:txBody>
          <a:bodyPr>
            <a:normAutofit/>
          </a:bodyPr>
          <a:lstStyle/>
          <a:p>
            <a:r>
              <a:rPr lang="lv-LV" sz="2000" dirty="0">
                <a:latin typeface="Montserrat" panose="00000500000000000000" pitchFamily="2" charset="-70"/>
              </a:rPr>
              <a:t>2023.gadā bijušas vakances:</a:t>
            </a:r>
            <a:endParaRPr lang="lv-LV" sz="1600" dirty="0">
              <a:latin typeface="Montserrat" panose="00000500000000000000" pitchFamily="2" charset="-70"/>
            </a:endParaRPr>
          </a:p>
          <a:p>
            <a:pPr lvl="1"/>
            <a:r>
              <a:rPr lang="lv-LV" sz="1600" dirty="0">
                <a:latin typeface="Montserrat" panose="00000500000000000000" pitchFamily="2" charset="-70"/>
              </a:rPr>
              <a:t>Nekustamā īpašuma speciālists</a:t>
            </a:r>
          </a:p>
          <a:p>
            <a:pPr lvl="1"/>
            <a:r>
              <a:rPr lang="lv-LV" sz="1600" dirty="0">
                <a:latin typeface="Montserrat" panose="00000500000000000000" pitchFamily="2" charset="-70"/>
              </a:rPr>
              <a:t>Ceļu ekspluatācijas inženiera palīgs</a:t>
            </a:r>
          </a:p>
          <a:p>
            <a:pPr lvl="1"/>
            <a:r>
              <a:rPr lang="lv-LV" sz="1600" dirty="0">
                <a:latin typeface="Montserrat" panose="00000500000000000000" pitchFamily="2" charset="-70"/>
              </a:rPr>
              <a:t>Vides inženieris</a:t>
            </a:r>
          </a:p>
          <a:p>
            <a:pPr lvl="1"/>
            <a:r>
              <a:rPr lang="lv-LV" sz="1600" dirty="0">
                <a:latin typeface="Montserrat" panose="00000500000000000000" pitchFamily="2" charset="-70"/>
              </a:rPr>
              <a:t>Klientu apkalpošanas un sabiedrisko attiecību speciālists</a:t>
            </a:r>
          </a:p>
          <a:p>
            <a:pPr lvl="1"/>
            <a:r>
              <a:rPr lang="lv-LV" sz="1600" dirty="0">
                <a:latin typeface="Montserrat" panose="00000500000000000000" pitchFamily="2" charset="-70"/>
              </a:rPr>
              <a:t>Vecākais lauksaimniecības tehnikas mehāniķis</a:t>
            </a:r>
          </a:p>
          <a:p>
            <a:pPr lvl="1"/>
            <a:r>
              <a:rPr lang="lv-LV" sz="1600" dirty="0">
                <a:latin typeface="Montserrat" panose="00000500000000000000" pitchFamily="2" charset="-70"/>
              </a:rPr>
              <a:t>Vecākais labiekārtošanas strādnieks</a:t>
            </a:r>
          </a:p>
          <a:p>
            <a:pPr lvl="1"/>
            <a:r>
              <a:rPr lang="lv-LV" sz="1600" dirty="0">
                <a:latin typeface="Montserrat" panose="00000500000000000000" pitchFamily="2" charset="-70"/>
              </a:rPr>
              <a:t>Labiekārtošanas strādnieks</a:t>
            </a:r>
          </a:p>
          <a:p>
            <a:pPr lvl="1"/>
            <a:r>
              <a:rPr lang="lv-LV" sz="1600" dirty="0">
                <a:latin typeface="Montserrat" panose="00000500000000000000" pitchFamily="2" charset="-70"/>
              </a:rPr>
              <a:t>Strādnieks</a:t>
            </a:r>
          </a:p>
          <a:p>
            <a:pPr lvl="1"/>
            <a:r>
              <a:rPr lang="lv-LV" sz="1600" dirty="0">
                <a:latin typeface="Montserrat" panose="00000500000000000000" pitchFamily="2" charset="-70"/>
              </a:rPr>
              <a:t>Sezonas strādnieki</a:t>
            </a:r>
          </a:p>
          <a:p>
            <a:pPr lvl="1"/>
            <a:r>
              <a:rPr lang="lv-LV" sz="1600" dirty="0">
                <a:latin typeface="Montserrat" panose="00000500000000000000" pitchFamily="2" charset="-70"/>
              </a:rPr>
              <a:t>Skolēnu autobusa vadītājs</a:t>
            </a:r>
          </a:p>
          <a:p>
            <a:pPr lvl="1"/>
            <a:r>
              <a:rPr lang="lv-LV" sz="1600" dirty="0">
                <a:latin typeface="Montserrat" panose="00000500000000000000" pitchFamily="2" charset="-70"/>
              </a:rPr>
              <a:t>Autovadītājs-sagādnieks</a:t>
            </a:r>
          </a:p>
          <a:p>
            <a:pPr lvl="1"/>
            <a:endParaRPr lang="lv-LV" dirty="0">
              <a:latin typeface="Montserrat" panose="00000500000000000000" pitchFamily="2" charset="-70"/>
            </a:endParaRPr>
          </a:p>
        </p:txBody>
      </p:sp>
      <p:sp>
        <p:nvSpPr>
          <p:cNvPr id="5" name="Content Placeholder 4">
            <a:extLst>
              <a:ext uri="{FF2B5EF4-FFF2-40B4-BE49-F238E27FC236}">
                <a16:creationId xmlns:a16="http://schemas.microsoft.com/office/drawing/2014/main" id="{A4BB3E30-9DD9-B7DD-BC56-0CA51B29D006}"/>
              </a:ext>
            </a:extLst>
          </p:cNvPr>
          <p:cNvSpPr>
            <a:spLocks noGrp="1"/>
          </p:cNvSpPr>
          <p:nvPr>
            <p:ph sz="half" idx="2"/>
          </p:nvPr>
        </p:nvSpPr>
        <p:spPr>
          <a:xfrm>
            <a:off x="6172200" y="1825625"/>
            <a:ext cx="5181600" cy="3399518"/>
          </a:xfrm>
          <a:solidFill>
            <a:schemeClr val="bg1"/>
          </a:solidFill>
        </p:spPr>
        <p:txBody>
          <a:bodyPr>
            <a:normAutofit/>
          </a:bodyPr>
          <a:lstStyle/>
          <a:p>
            <a:pPr algn="just"/>
            <a:r>
              <a:rPr lang="lv-LV" sz="2000" dirty="0">
                <a:latin typeface="Montserrat" panose="00000500000000000000" pitchFamily="2" charset="-70"/>
              </a:rPr>
              <a:t>Vakanču sludinājumi tiek izvietoti NVA, Ādažu pašvaldības un p/a ‘’Carnikavas </a:t>
            </a:r>
            <a:r>
              <a:rPr lang="lv-LV" sz="2000" dirty="0" err="1">
                <a:latin typeface="Montserrat" panose="00000500000000000000" pitchFamily="2" charset="-70"/>
              </a:rPr>
              <a:t>komunālserviss</a:t>
            </a:r>
            <a:r>
              <a:rPr lang="lv-LV" sz="2000" dirty="0">
                <a:latin typeface="Montserrat" panose="00000500000000000000" pitchFamily="2" charset="-70"/>
              </a:rPr>
              <a:t>’’ mājaslapās un </a:t>
            </a:r>
            <a:r>
              <a:rPr lang="lv-LV" sz="2000" dirty="0" err="1">
                <a:latin typeface="Montserrat" panose="00000500000000000000" pitchFamily="2" charset="-70"/>
              </a:rPr>
              <a:t>Facebook</a:t>
            </a:r>
            <a:r>
              <a:rPr lang="lv-LV" sz="2000" i="1" dirty="0">
                <a:latin typeface="Montserrat" panose="00000500000000000000" pitchFamily="2" charset="-70"/>
              </a:rPr>
              <a:t>.</a:t>
            </a:r>
          </a:p>
          <a:p>
            <a:pPr algn="just"/>
            <a:endParaRPr lang="lv-LV" sz="2000" i="1" dirty="0">
              <a:latin typeface="Montserrat" panose="00000500000000000000" pitchFamily="2" charset="-70"/>
            </a:endParaRPr>
          </a:p>
          <a:p>
            <a:pPr algn="just"/>
            <a:r>
              <a:rPr lang="lv-LV" sz="2000" dirty="0">
                <a:latin typeface="Montserrat" panose="00000500000000000000" pitchFamily="2" charset="-70"/>
              </a:rPr>
              <a:t>Papildus:</a:t>
            </a:r>
          </a:p>
          <a:p>
            <a:pPr lvl="1" algn="just"/>
            <a:r>
              <a:rPr lang="lv-LV" sz="1600" dirty="0">
                <a:latin typeface="Montserrat" panose="00000500000000000000" pitchFamily="2" charset="-70"/>
              </a:rPr>
              <a:t>Fiziskā darba veicēju vakanču sludinājumi tiek izvietoti Carnikavas pagasta </a:t>
            </a:r>
            <a:r>
              <a:rPr lang="lv-LV" sz="1600" b="1" dirty="0">
                <a:latin typeface="Montserrat" panose="00000500000000000000" pitchFamily="2" charset="-70"/>
              </a:rPr>
              <a:t>7 informatīvajos stendos</a:t>
            </a:r>
            <a:r>
              <a:rPr lang="lv-LV" sz="1600" dirty="0">
                <a:latin typeface="Montserrat" panose="00000500000000000000" pitchFamily="2" charset="-70"/>
              </a:rPr>
              <a:t>.</a:t>
            </a:r>
          </a:p>
          <a:p>
            <a:pPr lvl="1" algn="just"/>
            <a:r>
              <a:rPr lang="lv-LV" sz="1600" dirty="0">
                <a:latin typeface="Montserrat" panose="00000500000000000000" pitchFamily="2" charset="-70"/>
              </a:rPr>
              <a:t>Speciālistu vakanču sludinājumi tiek publicēti vakanču </a:t>
            </a:r>
            <a:r>
              <a:rPr lang="lv-LV" sz="1600" b="1" dirty="0">
                <a:latin typeface="Montserrat" panose="00000500000000000000" pitchFamily="2" charset="-70"/>
              </a:rPr>
              <a:t>portālā CV-Online</a:t>
            </a:r>
            <a:r>
              <a:rPr lang="lv-LV" sz="1600" dirty="0">
                <a:latin typeface="Montserrat" panose="00000500000000000000" pitchFamily="2" charset="-70"/>
              </a:rPr>
              <a:t>.</a:t>
            </a:r>
          </a:p>
        </p:txBody>
      </p:sp>
      <p:sp>
        <p:nvSpPr>
          <p:cNvPr id="4" name="Slide Number Placeholder 3">
            <a:extLst>
              <a:ext uri="{FF2B5EF4-FFF2-40B4-BE49-F238E27FC236}">
                <a16:creationId xmlns:a16="http://schemas.microsoft.com/office/drawing/2014/main" id="{695902B2-3706-208F-503F-294DAACDB56B}"/>
              </a:ext>
            </a:extLst>
          </p:cNvPr>
          <p:cNvSpPr>
            <a:spLocks noGrp="1"/>
          </p:cNvSpPr>
          <p:nvPr>
            <p:ph type="sldNum" sz="quarter" idx="12"/>
          </p:nvPr>
        </p:nvSpPr>
        <p:spPr/>
        <p:txBody>
          <a:bodyPr/>
          <a:lstStyle/>
          <a:p>
            <a:fld id="{F27F4D8E-CD65-4F35-8BD0-06266F968DF1}" type="slidenum">
              <a:rPr lang="lv-LV" smtClean="0"/>
              <a:t>4</a:t>
            </a:fld>
            <a:endParaRPr lang="lv-LV" dirty="0"/>
          </a:p>
        </p:txBody>
      </p:sp>
      <p:cxnSp>
        <p:nvCxnSpPr>
          <p:cNvPr id="6" name="Straight Connector 5">
            <a:extLst>
              <a:ext uri="{FF2B5EF4-FFF2-40B4-BE49-F238E27FC236}">
                <a16:creationId xmlns:a16="http://schemas.microsoft.com/office/drawing/2014/main" id="{9A660B3F-A655-F547-54EA-18CE1BD7E927}"/>
              </a:ext>
            </a:extLst>
          </p:cNvPr>
          <p:cNvCxnSpPr>
            <a:cxnSpLocks/>
          </p:cNvCxnSpPr>
          <p:nvPr/>
        </p:nvCxnSpPr>
        <p:spPr>
          <a:xfrm>
            <a:off x="6096000" y="1690688"/>
            <a:ext cx="0" cy="4665662"/>
          </a:xfrm>
          <a:prstGeom prst="line">
            <a:avLst/>
          </a:prstGeom>
          <a:ln w="19050">
            <a:solidFill>
              <a:srgbClr val="58585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0EB6E0-3015-D7F0-46FF-6EBA28182C4B}"/>
              </a:ext>
            </a:extLst>
          </p:cNvPr>
          <p:cNvCxnSpPr>
            <a:cxnSpLocks/>
          </p:cNvCxnSpPr>
          <p:nvPr/>
        </p:nvCxnSpPr>
        <p:spPr>
          <a:xfrm>
            <a:off x="1202691" y="133363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08186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C3DA-7B63-B439-42FE-51DA9D08007F}"/>
              </a:ext>
            </a:extLst>
          </p:cNvPr>
          <p:cNvSpPr>
            <a:spLocks noGrp="1"/>
          </p:cNvSpPr>
          <p:nvPr>
            <p:ph type="title"/>
          </p:nvPr>
        </p:nvSpPr>
        <p:spPr/>
        <p:txBody>
          <a:bodyPr>
            <a:normAutofit/>
          </a:bodyPr>
          <a:lstStyle/>
          <a:p>
            <a:pPr algn="ctr"/>
            <a:r>
              <a:rPr lang="lv-LV" sz="3600" b="1" dirty="0">
                <a:solidFill>
                  <a:srgbClr val="595959"/>
                </a:solidFill>
                <a:latin typeface="Montserrat" panose="00000500000000000000" pitchFamily="2" charset="-70"/>
              </a:rPr>
              <a:t>PERSONĀLA APRITE</a:t>
            </a:r>
            <a:endParaRPr lang="lv-LV" sz="3600" dirty="0"/>
          </a:p>
        </p:txBody>
      </p:sp>
      <p:sp>
        <p:nvSpPr>
          <p:cNvPr id="3" name="Content Placeholder 2">
            <a:extLst>
              <a:ext uri="{FF2B5EF4-FFF2-40B4-BE49-F238E27FC236}">
                <a16:creationId xmlns:a16="http://schemas.microsoft.com/office/drawing/2014/main" id="{F101C450-8573-9FC0-1337-9B91985AE619}"/>
              </a:ext>
            </a:extLst>
          </p:cNvPr>
          <p:cNvSpPr>
            <a:spLocks noGrp="1"/>
          </p:cNvSpPr>
          <p:nvPr>
            <p:ph idx="1"/>
          </p:nvPr>
        </p:nvSpPr>
        <p:spPr>
          <a:xfrm>
            <a:off x="838200" y="1690689"/>
            <a:ext cx="10515600" cy="873608"/>
          </a:xfrm>
          <a:solidFill>
            <a:srgbClr val="F0F0F0"/>
          </a:solidFill>
          <a:effectLst>
            <a:outerShdw blurRad="63500" sx="102000" sy="102000" algn="ctr" rotWithShape="0">
              <a:prstClr val="black">
                <a:alpha val="40000"/>
              </a:prstClr>
            </a:outerShdw>
          </a:effectLst>
        </p:spPr>
        <p:txBody>
          <a:bodyPr>
            <a:noAutofit/>
          </a:bodyPr>
          <a:lstStyle/>
          <a:p>
            <a:pPr algn="just"/>
            <a:r>
              <a:rPr lang="lv-LV" sz="1800" b="1" dirty="0">
                <a:effectLst/>
                <a:latin typeface="Times New Roman" panose="02020603050405020304" pitchFamily="18" charset="0"/>
                <a:ea typeface="Calibri" panose="020F0502020204030204" pitchFamily="34" charset="0"/>
              </a:rPr>
              <a:t>2023.gadā darbu uzsākuši 15 darbinieki </a:t>
            </a:r>
            <a:r>
              <a:rPr lang="lv-LV" sz="1800" dirty="0">
                <a:effectLst/>
                <a:latin typeface="Times New Roman" panose="02020603050405020304" pitchFamily="18" charset="0"/>
                <a:ea typeface="Calibri" panose="020F0502020204030204" pitchFamily="34" charset="0"/>
              </a:rPr>
              <a:t>(t.sk. </a:t>
            </a:r>
            <a:r>
              <a:rPr lang="lv-LV" sz="1800" b="1" dirty="0">
                <a:effectLst/>
                <a:latin typeface="Times New Roman" panose="02020603050405020304" pitchFamily="18" charset="0"/>
                <a:ea typeface="Calibri" panose="020F0502020204030204" pitchFamily="34" charset="0"/>
              </a:rPr>
              <a:t>1 pārcelšanas rezultātā )</a:t>
            </a:r>
          </a:p>
          <a:p>
            <a:pPr algn="just"/>
            <a:r>
              <a:rPr lang="lv-LV" sz="1800" b="1" dirty="0">
                <a:effectLst/>
                <a:latin typeface="Times New Roman" panose="02020603050405020304" pitchFamily="18" charset="0"/>
                <a:ea typeface="Calibri" panose="020F0502020204030204" pitchFamily="34" charset="0"/>
              </a:rPr>
              <a:t>2023. darba attiecības izbeiguši 13 darbinieki:</a:t>
            </a:r>
            <a:endParaRPr lang="lv-LV" sz="1800" b="1" dirty="0"/>
          </a:p>
        </p:txBody>
      </p:sp>
      <p:sp>
        <p:nvSpPr>
          <p:cNvPr id="4" name="Slide Number Placeholder 3">
            <a:extLst>
              <a:ext uri="{FF2B5EF4-FFF2-40B4-BE49-F238E27FC236}">
                <a16:creationId xmlns:a16="http://schemas.microsoft.com/office/drawing/2014/main" id="{70D68D70-0AC7-E657-3B41-FD5195211917}"/>
              </a:ext>
            </a:extLst>
          </p:cNvPr>
          <p:cNvSpPr>
            <a:spLocks noGrp="1"/>
          </p:cNvSpPr>
          <p:nvPr>
            <p:ph type="sldNum" sz="quarter" idx="12"/>
          </p:nvPr>
        </p:nvSpPr>
        <p:spPr/>
        <p:txBody>
          <a:bodyPr/>
          <a:lstStyle/>
          <a:p>
            <a:fld id="{F27F4D8E-CD65-4F35-8BD0-06266F968DF1}" type="slidenum">
              <a:rPr lang="lv-LV" smtClean="0"/>
              <a:t>5</a:t>
            </a:fld>
            <a:endParaRPr lang="lv-LV"/>
          </a:p>
        </p:txBody>
      </p:sp>
      <p:cxnSp>
        <p:nvCxnSpPr>
          <p:cNvPr id="6" name="Straight Connector 5">
            <a:extLst>
              <a:ext uri="{FF2B5EF4-FFF2-40B4-BE49-F238E27FC236}">
                <a16:creationId xmlns:a16="http://schemas.microsoft.com/office/drawing/2014/main" id="{1E0DA068-5692-39EA-A4C2-9C9B89BA3F8C}"/>
              </a:ext>
            </a:extLst>
          </p:cNvPr>
          <p:cNvCxnSpPr>
            <a:cxnSpLocks/>
          </p:cNvCxnSpPr>
          <p:nvPr/>
        </p:nvCxnSpPr>
        <p:spPr>
          <a:xfrm>
            <a:off x="1202691" y="133363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C050FE8E-A7DE-B5A3-F402-D8627D8D842F}"/>
              </a:ext>
            </a:extLst>
          </p:cNvPr>
          <p:cNvGraphicFramePr>
            <a:graphicFrameLocks/>
          </p:cNvGraphicFramePr>
          <p:nvPr>
            <p:extLst>
              <p:ext uri="{D42A27DB-BD31-4B8C-83A1-F6EECF244321}">
                <p14:modId xmlns:p14="http://schemas.microsoft.com/office/powerpoint/2010/main" val="1680418518"/>
              </p:ext>
            </p:extLst>
          </p:nvPr>
        </p:nvGraphicFramePr>
        <p:xfrm>
          <a:off x="914400" y="2659200"/>
          <a:ext cx="10439400" cy="4062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19775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6EE6-B960-EA75-F1C3-F696DAD48B6F}"/>
              </a:ext>
            </a:extLst>
          </p:cNvPr>
          <p:cNvSpPr>
            <a:spLocks noGrp="1"/>
          </p:cNvSpPr>
          <p:nvPr>
            <p:ph type="title"/>
          </p:nvPr>
        </p:nvSpPr>
        <p:spPr>
          <a:xfrm>
            <a:off x="838200" y="237804"/>
            <a:ext cx="10515600" cy="1325563"/>
          </a:xfrm>
        </p:spPr>
        <p:txBody>
          <a:bodyPr>
            <a:normAutofit/>
          </a:bodyPr>
          <a:lstStyle/>
          <a:p>
            <a:pPr algn="ctr"/>
            <a:r>
              <a:rPr lang="lv-LV" sz="3600" b="1" cap="all" dirty="0">
                <a:solidFill>
                  <a:srgbClr val="595959"/>
                </a:solidFill>
                <a:latin typeface="Montserrat" pitchFamily="2" charset="77"/>
              </a:rPr>
              <a:t>IEPIRKUMI UN SAIMNIECISKIE LĪGUMI</a:t>
            </a:r>
            <a:endParaRPr lang="lv-LV" sz="3600" dirty="0">
              <a:solidFill>
                <a:srgbClr val="595959"/>
              </a:solidFill>
            </a:endParaRPr>
          </a:p>
        </p:txBody>
      </p:sp>
      <p:sp>
        <p:nvSpPr>
          <p:cNvPr id="3" name="Slide Number Placeholder 2">
            <a:extLst>
              <a:ext uri="{FF2B5EF4-FFF2-40B4-BE49-F238E27FC236}">
                <a16:creationId xmlns:a16="http://schemas.microsoft.com/office/drawing/2014/main" id="{127977DB-C18A-98DF-5497-650602B230F3}"/>
              </a:ext>
            </a:extLst>
          </p:cNvPr>
          <p:cNvSpPr>
            <a:spLocks noGrp="1"/>
          </p:cNvSpPr>
          <p:nvPr>
            <p:ph type="sldNum" sz="quarter" idx="12"/>
          </p:nvPr>
        </p:nvSpPr>
        <p:spPr/>
        <p:txBody>
          <a:bodyPr/>
          <a:lstStyle/>
          <a:p>
            <a:fld id="{F27F4D8E-CD65-4F35-8BD0-06266F968DF1}" type="slidenum">
              <a:rPr lang="lv-LV" smtClean="0"/>
              <a:t>6</a:t>
            </a:fld>
            <a:endParaRPr lang="lv-LV"/>
          </a:p>
        </p:txBody>
      </p:sp>
      <p:graphicFrame>
        <p:nvGraphicFramePr>
          <p:cNvPr id="8" name="Chart 7">
            <a:extLst>
              <a:ext uri="{FF2B5EF4-FFF2-40B4-BE49-F238E27FC236}">
                <a16:creationId xmlns:a16="http://schemas.microsoft.com/office/drawing/2014/main" id="{1F36F367-F54A-8DB5-F308-656DE540F91B}"/>
              </a:ext>
            </a:extLst>
          </p:cNvPr>
          <p:cNvGraphicFramePr>
            <a:graphicFrameLocks/>
          </p:cNvGraphicFramePr>
          <p:nvPr>
            <p:extLst>
              <p:ext uri="{D42A27DB-BD31-4B8C-83A1-F6EECF244321}">
                <p14:modId xmlns:p14="http://schemas.microsoft.com/office/powerpoint/2010/main" val="2940330345"/>
              </p:ext>
            </p:extLst>
          </p:nvPr>
        </p:nvGraphicFramePr>
        <p:xfrm>
          <a:off x="1077725" y="3941808"/>
          <a:ext cx="4572000" cy="2779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D4AD7FFC-3125-4FCE-60FF-4B945B763937}"/>
              </a:ext>
            </a:extLst>
          </p:cNvPr>
          <p:cNvGraphicFramePr>
            <a:graphicFrameLocks/>
          </p:cNvGraphicFramePr>
          <p:nvPr>
            <p:extLst>
              <p:ext uri="{D42A27DB-BD31-4B8C-83A1-F6EECF244321}">
                <p14:modId xmlns:p14="http://schemas.microsoft.com/office/powerpoint/2010/main" val="580868266"/>
              </p:ext>
            </p:extLst>
          </p:nvPr>
        </p:nvGraphicFramePr>
        <p:xfrm>
          <a:off x="6542276" y="3941808"/>
          <a:ext cx="4651840" cy="2779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139F898E-7A25-84BE-D0B2-D9151C166AF8}"/>
              </a:ext>
            </a:extLst>
          </p:cNvPr>
          <p:cNvGraphicFramePr>
            <a:graphicFrameLocks/>
          </p:cNvGraphicFramePr>
          <p:nvPr>
            <p:extLst>
              <p:ext uri="{D42A27DB-BD31-4B8C-83A1-F6EECF244321}">
                <p14:modId xmlns:p14="http://schemas.microsoft.com/office/powerpoint/2010/main" val="3064788371"/>
              </p:ext>
            </p:extLst>
          </p:nvPr>
        </p:nvGraphicFramePr>
        <p:xfrm>
          <a:off x="6542274" y="1272585"/>
          <a:ext cx="4651841" cy="25952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84E4A320-E2D3-266D-EEE2-0A68C2F3282B}"/>
              </a:ext>
            </a:extLst>
          </p:cNvPr>
          <p:cNvGraphicFramePr>
            <a:graphicFrameLocks/>
          </p:cNvGraphicFramePr>
          <p:nvPr>
            <p:extLst>
              <p:ext uri="{D42A27DB-BD31-4B8C-83A1-F6EECF244321}">
                <p14:modId xmlns:p14="http://schemas.microsoft.com/office/powerpoint/2010/main" val="2079926156"/>
              </p:ext>
            </p:extLst>
          </p:nvPr>
        </p:nvGraphicFramePr>
        <p:xfrm>
          <a:off x="1077725" y="1272586"/>
          <a:ext cx="4572000" cy="25952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402095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9B1492-A498-07DC-E992-1F54474F53A1}"/>
              </a:ext>
            </a:extLst>
          </p:cNvPr>
          <p:cNvSpPr>
            <a:spLocks noGrp="1"/>
          </p:cNvSpPr>
          <p:nvPr>
            <p:ph type="title"/>
          </p:nvPr>
        </p:nvSpPr>
        <p:spPr/>
        <p:txBody>
          <a:bodyPr>
            <a:normAutofit/>
          </a:bodyPr>
          <a:lstStyle/>
          <a:p>
            <a:pPr algn="ctr"/>
            <a:r>
              <a:rPr lang="lv-LV" sz="3600" b="1" dirty="0">
                <a:solidFill>
                  <a:srgbClr val="595959"/>
                </a:solidFill>
                <a:latin typeface="Montserrat" panose="00000500000000000000" pitchFamily="2" charset="-70"/>
              </a:rPr>
              <a:t>IEPIRKUMI</a:t>
            </a:r>
          </a:p>
        </p:txBody>
      </p:sp>
      <p:sp>
        <p:nvSpPr>
          <p:cNvPr id="6" name="Content Placeholder 5">
            <a:extLst>
              <a:ext uri="{FF2B5EF4-FFF2-40B4-BE49-F238E27FC236}">
                <a16:creationId xmlns:a16="http://schemas.microsoft.com/office/drawing/2014/main" id="{701AE341-1E82-BE3D-5D5A-E9BB6922E94F}"/>
              </a:ext>
            </a:extLst>
          </p:cNvPr>
          <p:cNvSpPr>
            <a:spLocks noGrp="1"/>
          </p:cNvSpPr>
          <p:nvPr>
            <p:ph sz="half" idx="1"/>
          </p:nvPr>
        </p:nvSpPr>
        <p:spPr>
          <a:xfrm>
            <a:off x="838200" y="1825625"/>
            <a:ext cx="5181600" cy="4032250"/>
          </a:xfrm>
          <a:solidFill>
            <a:srgbClr val="F0F0F0"/>
          </a:solidFill>
          <a:effectLst>
            <a:outerShdw blurRad="63500" sx="102000" sy="102000" algn="ctr" rotWithShape="0">
              <a:prstClr val="black">
                <a:alpha val="40000"/>
              </a:prstClr>
            </a:outerShdw>
          </a:effectLst>
        </p:spPr>
        <p:txBody>
          <a:bodyPr>
            <a:normAutofit fontScale="92500" lnSpcReduction="10000"/>
          </a:bodyPr>
          <a:lstStyle/>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Iepirkumu procedūru veidi (</a:t>
            </a:r>
            <a:r>
              <a:rPr lang="lv-LV" sz="1600" b="1" dirty="0">
                <a:effectLst/>
                <a:latin typeface="Montserrat" panose="00000500000000000000" pitchFamily="2" charset="-70"/>
                <a:ea typeface="Times New Roman" panose="02020603050405020304" pitchFamily="18" charset="0"/>
              </a:rPr>
              <a:t>kopā 51 iepirkums</a:t>
            </a:r>
            <a:r>
              <a:rPr lang="lv-LV" sz="1600" b="1" dirty="0">
                <a:solidFill>
                  <a:srgbClr val="000000"/>
                </a:solidFill>
                <a:effectLst/>
                <a:latin typeface="Montserrat" panose="00000500000000000000" pitchFamily="2" charset="-70"/>
                <a:ea typeface="Times New Roman" panose="02020603050405020304" pitchFamily="18" charset="0"/>
              </a:rPr>
              <a:t>)</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500" dirty="0">
                <a:solidFill>
                  <a:srgbClr val="000000"/>
                </a:solidFill>
                <a:effectLst/>
                <a:latin typeface="Montserrat" panose="00000500000000000000" pitchFamily="2" charset="-70"/>
                <a:ea typeface="Times New Roman" panose="02020603050405020304" pitchFamily="18" charset="0"/>
              </a:rPr>
              <a:t>9.panta</a:t>
            </a:r>
            <a:r>
              <a:rPr lang="lv-LV" sz="1500" b="1" dirty="0">
                <a:solidFill>
                  <a:srgbClr val="000000"/>
                </a:solidFill>
                <a:effectLst/>
                <a:latin typeface="Montserrat" panose="00000500000000000000" pitchFamily="2" charset="-70"/>
                <a:ea typeface="Times New Roman" panose="02020603050405020304" pitchFamily="18" charset="0"/>
              </a:rPr>
              <a:t>* </a:t>
            </a:r>
            <a:r>
              <a:rPr lang="lv-LV" sz="1500" dirty="0">
                <a:solidFill>
                  <a:srgbClr val="000000"/>
                </a:solidFill>
                <a:effectLst/>
                <a:latin typeface="Montserrat" panose="00000500000000000000" pitchFamily="2" charset="-70"/>
                <a:ea typeface="Times New Roman" panose="02020603050405020304" pitchFamily="18" charset="0"/>
              </a:rPr>
              <a:t>ietvaros – 40 iepirkumi;</a:t>
            </a:r>
            <a:endParaRPr lang="lv-LV" sz="15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500" dirty="0">
                <a:solidFill>
                  <a:srgbClr val="000000"/>
                </a:solidFill>
                <a:effectLst/>
                <a:latin typeface="Montserrat" panose="00000500000000000000" pitchFamily="2" charset="-70"/>
                <a:ea typeface="Times New Roman" panose="02020603050405020304" pitchFamily="18" charset="0"/>
              </a:rPr>
              <a:t>Atklāts konkurss</a:t>
            </a:r>
            <a:r>
              <a:rPr lang="lv-LV" sz="1500" b="1" dirty="0">
                <a:solidFill>
                  <a:srgbClr val="000000"/>
                </a:solidFill>
                <a:effectLst/>
                <a:latin typeface="Montserrat" panose="00000500000000000000" pitchFamily="2" charset="-70"/>
                <a:ea typeface="Times New Roman" panose="02020603050405020304" pitchFamily="18" charset="0"/>
              </a:rPr>
              <a:t>**</a:t>
            </a:r>
            <a:r>
              <a:rPr lang="lv-LV" sz="1500" dirty="0">
                <a:solidFill>
                  <a:srgbClr val="000000"/>
                </a:solidFill>
                <a:effectLst/>
                <a:latin typeface="Montserrat" panose="00000500000000000000" pitchFamily="2" charset="-70"/>
                <a:ea typeface="Times New Roman" panose="02020603050405020304" pitchFamily="18" charset="0"/>
              </a:rPr>
              <a:t> – 9 iepirkumi</a:t>
            </a:r>
            <a:endParaRPr lang="lv-LV" sz="15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500" dirty="0">
                <a:solidFill>
                  <a:srgbClr val="000000"/>
                </a:solidFill>
                <a:effectLst/>
                <a:latin typeface="Montserrat" panose="00000500000000000000" pitchFamily="2" charset="-70"/>
                <a:ea typeface="Times New Roman" panose="02020603050405020304" pitchFamily="18" charset="0"/>
              </a:rPr>
              <a:t>Sabiedrisko pakalpojumu sniedzēju iepirkumu vadlīnijas – 2 iepirkumi.</a:t>
            </a:r>
            <a:endParaRPr lang="lv-LV" sz="1500" dirty="0">
              <a:effectLst/>
              <a:latin typeface="Montserrat" panose="00000500000000000000" pitchFamily="2" charset="-70"/>
              <a:ea typeface="Times New Roman" panose="02020603050405020304" pitchFamily="18" charset="0"/>
            </a:endParaRPr>
          </a:p>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Iepirkumu priekšmeta veidi: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Prece – 18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Pakalpojums – 23 iepirkums;</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Būvdarbi – 10 iepirkumi.</a:t>
            </a:r>
            <a:endParaRPr lang="lv-LV" sz="1600" dirty="0">
              <a:effectLst/>
              <a:latin typeface="Montserrat" panose="00000500000000000000" pitchFamily="2" charset="-70"/>
              <a:ea typeface="Times New Roman" panose="02020603050405020304" pitchFamily="18" charset="0"/>
            </a:endParaRPr>
          </a:p>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Iepirkumu statusi: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Iepirkums pārtraukts/izbeigts – 16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Noslēgts līgums – 33 iepirkumi</a:t>
            </a:r>
            <a:endParaRPr lang="lv-LV" sz="1600" dirty="0">
              <a:effectLst/>
              <a:latin typeface="Montserrat" panose="00000500000000000000" pitchFamily="2" charset="-70"/>
              <a:ea typeface="Times New Roman" panose="02020603050405020304" pitchFamily="18" charset="0"/>
            </a:endParaRPr>
          </a:p>
        </p:txBody>
      </p:sp>
      <p:sp>
        <p:nvSpPr>
          <p:cNvPr id="7" name="Content Placeholder 6">
            <a:extLst>
              <a:ext uri="{FF2B5EF4-FFF2-40B4-BE49-F238E27FC236}">
                <a16:creationId xmlns:a16="http://schemas.microsoft.com/office/drawing/2014/main" id="{CD0CCF3F-7AA9-AD68-8E9B-065F1F0EC5BC}"/>
              </a:ext>
            </a:extLst>
          </p:cNvPr>
          <p:cNvSpPr>
            <a:spLocks noGrp="1"/>
          </p:cNvSpPr>
          <p:nvPr>
            <p:ph sz="half" idx="2"/>
          </p:nvPr>
        </p:nvSpPr>
        <p:spPr>
          <a:xfrm>
            <a:off x="6172199" y="1825625"/>
            <a:ext cx="5305425" cy="4032250"/>
          </a:xfrm>
          <a:solidFill>
            <a:srgbClr val="F0F0F0"/>
          </a:solidFill>
          <a:effectLst>
            <a:outerShdw blurRad="63500" sx="102000" sy="102000" algn="ctr" rotWithShape="0">
              <a:prstClr val="black">
                <a:alpha val="40000"/>
              </a:prstClr>
            </a:outerShdw>
          </a:effectLst>
        </p:spPr>
        <p:txBody>
          <a:bodyPr>
            <a:normAutofit fontScale="92500" lnSpcReduction="10000"/>
          </a:bodyPr>
          <a:lstStyle/>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Pārtraukšanas iemesli (kopā 6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Lai precizētu iepirkuma dokumentāciju – 3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Domes lēmums par nepiedalīšanos projektu konkursā – 1 iepirkums;</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Finanšu līdzekļi novirzīti citām vajadzībām – 2 iepirkumi.</a:t>
            </a:r>
            <a:endParaRPr lang="lv-LV" sz="1600" dirty="0">
              <a:effectLst/>
              <a:latin typeface="Montserrat" panose="00000500000000000000" pitchFamily="2" charset="-70"/>
              <a:ea typeface="Times New Roman" panose="02020603050405020304" pitchFamily="18" charset="0"/>
            </a:endParaRPr>
          </a:p>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Izbeigšanas iemesli (kopā 10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Iesniegti neatbilstoši iepirkumi – 4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Nodokļu parādu esība – 3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Neviens neiesniedza piedāvājumus – 2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Pārāk dārgs piedāvājums – 1 iepirkums.</a:t>
            </a:r>
            <a:endParaRPr lang="lv-LV" sz="1600" dirty="0">
              <a:effectLst/>
              <a:latin typeface="Montserrat" panose="00000500000000000000" pitchFamily="2" charset="-70"/>
              <a:ea typeface="Times New Roman" panose="02020603050405020304" pitchFamily="18" charset="0"/>
            </a:endParaRPr>
          </a:p>
        </p:txBody>
      </p:sp>
      <p:sp>
        <p:nvSpPr>
          <p:cNvPr id="4" name="Slide Number Placeholder 3">
            <a:extLst>
              <a:ext uri="{FF2B5EF4-FFF2-40B4-BE49-F238E27FC236}">
                <a16:creationId xmlns:a16="http://schemas.microsoft.com/office/drawing/2014/main" id="{E66687F0-13A6-D372-CE43-A53E01D48711}"/>
              </a:ext>
            </a:extLst>
          </p:cNvPr>
          <p:cNvSpPr>
            <a:spLocks noGrp="1"/>
          </p:cNvSpPr>
          <p:nvPr>
            <p:ph type="sldNum" sz="quarter" idx="12"/>
          </p:nvPr>
        </p:nvSpPr>
        <p:spPr/>
        <p:txBody>
          <a:bodyPr/>
          <a:lstStyle/>
          <a:p>
            <a:fld id="{F27F4D8E-CD65-4F35-8BD0-06266F968DF1}" type="slidenum">
              <a:rPr lang="lv-LV" smtClean="0"/>
              <a:t>7</a:t>
            </a:fld>
            <a:endParaRPr lang="lv-LV" dirty="0"/>
          </a:p>
        </p:txBody>
      </p:sp>
      <p:cxnSp>
        <p:nvCxnSpPr>
          <p:cNvPr id="10" name="Straight Connector 9">
            <a:extLst>
              <a:ext uri="{FF2B5EF4-FFF2-40B4-BE49-F238E27FC236}">
                <a16:creationId xmlns:a16="http://schemas.microsoft.com/office/drawing/2014/main" id="{AFBCB93F-5EBB-CFAE-9F5A-FACAFC4C385C}"/>
              </a:ext>
            </a:extLst>
          </p:cNvPr>
          <p:cNvCxnSpPr>
            <a:cxnSpLocks/>
          </p:cNvCxnSpPr>
          <p:nvPr/>
        </p:nvCxnSpPr>
        <p:spPr>
          <a:xfrm>
            <a:off x="1334407" y="135268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4FF0BB-ACE1-D802-8F36-262C06F687CE}"/>
              </a:ext>
            </a:extLst>
          </p:cNvPr>
          <p:cNvSpPr txBox="1"/>
          <p:nvPr/>
        </p:nvSpPr>
        <p:spPr>
          <a:xfrm>
            <a:off x="1297055" y="5998200"/>
            <a:ext cx="9750287" cy="723275"/>
          </a:xfrm>
          <a:prstGeom prst="rect">
            <a:avLst/>
          </a:prstGeom>
          <a:noFill/>
        </p:spPr>
        <p:txBody>
          <a:bodyPr wrap="square">
            <a:spAutoFit/>
          </a:bodyPr>
          <a:lstStyle/>
          <a:p>
            <a:r>
              <a:rPr lang="lv-LV" sz="1400" b="1" dirty="0">
                <a:effectLst/>
                <a:latin typeface="Montserrat" panose="00000500000000000000" pitchFamily="2" charset="-70"/>
                <a:ea typeface="Times New Roman" panose="02020603050405020304" pitchFamily="18" charset="0"/>
              </a:rPr>
              <a:t>*</a:t>
            </a:r>
            <a:r>
              <a:rPr lang="lv-LV" sz="1300" dirty="0">
                <a:effectLst/>
                <a:latin typeface="Montserrat" panose="00000500000000000000" pitchFamily="2" charset="-70"/>
                <a:ea typeface="Times New Roman" panose="02020603050405020304" pitchFamily="18" charset="0"/>
              </a:rPr>
              <a:t>9.pants – iepirkumi, preces/pakalpojumi no 10000 EUR bez PVN līdz 41 999 EUR bez PVN un būvdarbiem no 20 000 EUR bez PVN līdz 169 999 EUR bez PVN</a:t>
            </a:r>
          </a:p>
          <a:p>
            <a:r>
              <a:rPr lang="lv-LV" sz="1400" b="1" dirty="0">
                <a:effectLst/>
                <a:latin typeface="Montserrat" panose="00000500000000000000" pitchFamily="2" charset="-70"/>
                <a:ea typeface="Times New Roman" panose="02020603050405020304" pitchFamily="18" charset="0"/>
              </a:rPr>
              <a:t>**</a:t>
            </a:r>
            <a:r>
              <a:rPr lang="lv-LV" sz="1300" dirty="0">
                <a:effectLst/>
                <a:latin typeface="Montserrat" panose="00000500000000000000" pitchFamily="2" charset="-70"/>
                <a:ea typeface="Times New Roman" panose="02020603050405020304" pitchFamily="18" charset="0"/>
              </a:rPr>
              <a:t>Atklātie konkursi – preces/pakalpojumi no 42 000 EUR bez PVN un būvdarbi no 170 000 EUR bez PVN.</a:t>
            </a:r>
            <a:endParaRPr lang="lv-LV" sz="1300" i="1" dirty="0">
              <a:latin typeface="Montserrat" panose="00000500000000000000" pitchFamily="2" charset="-70"/>
            </a:endParaRPr>
          </a:p>
        </p:txBody>
      </p:sp>
    </p:spTree>
    <p:extLst>
      <p:ext uri="{BB962C8B-B14F-4D97-AF65-F5344CB8AC3E}">
        <p14:creationId xmlns:p14="http://schemas.microsoft.com/office/powerpoint/2010/main" val="760444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B2DB-C25D-ECC9-EF22-1DE8E7FFE575}"/>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pamatbudžeta izdevumi 2022. gadā </a:t>
            </a:r>
            <a:endParaRPr lang="lv-LV" sz="3600" dirty="0"/>
          </a:p>
        </p:txBody>
      </p:sp>
      <p:graphicFrame>
        <p:nvGraphicFramePr>
          <p:cNvPr id="4" name="Content Placeholder 3">
            <a:extLst>
              <a:ext uri="{FF2B5EF4-FFF2-40B4-BE49-F238E27FC236}">
                <a16:creationId xmlns:a16="http://schemas.microsoft.com/office/drawing/2014/main" id="{DCB7E6D0-91B9-B71A-192A-F8B49B07AAD4}"/>
              </a:ext>
            </a:extLst>
          </p:cNvPr>
          <p:cNvGraphicFramePr>
            <a:graphicFrameLocks noGrp="1"/>
          </p:cNvGraphicFramePr>
          <p:nvPr>
            <p:ph idx="1"/>
            <p:extLst>
              <p:ext uri="{D42A27DB-BD31-4B8C-83A1-F6EECF244321}">
                <p14:modId xmlns:p14="http://schemas.microsoft.com/office/powerpoint/2010/main" val="1050588747"/>
              </p:ext>
            </p:extLst>
          </p:nvPr>
        </p:nvGraphicFramePr>
        <p:xfrm>
          <a:off x="1047206" y="1645745"/>
          <a:ext cx="5048794" cy="3945459"/>
        </p:xfrm>
        <a:graphic>
          <a:graphicData uri="http://schemas.openxmlformats.org/drawingml/2006/chart">
            <c:chart xmlns:c="http://schemas.openxmlformats.org/drawingml/2006/chart" xmlns:r="http://schemas.openxmlformats.org/officeDocument/2006/relationships" r:id="rId3"/>
          </a:graphicData>
        </a:graphic>
      </p:graphicFrame>
      <p:pic>
        <p:nvPicPr>
          <p:cNvPr id="6" name="Graphic 5" descr="Arrow Slight curve">
            <a:extLst>
              <a:ext uri="{FF2B5EF4-FFF2-40B4-BE49-F238E27FC236}">
                <a16:creationId xmlns:a16="http://schemas.microsoft.com/office/drawing/2014/main" id="{18FB13D5-EC9F-CEEC-D555-D0CB664E9B2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4044741">
            <a:off x="2664782" y="5019847"/>
            <a:ext cx="1365684" cy="961540"/>
          </a:xfrm>
          <a:prstGeom prst="rect">
            <a:avLst/>
          </a:prstGeom>
          <a:effectLst>
            <a:outerShdw blurRad="50800" dist="38100" dir="10800000" algn="r" rotWithShape="0">
              <a:prstClr val="black">
                <a:alpha val="40000"/>
              </a:prstClr>
            </a:outerShdw>
          </a:effectLst>
        </p:spPr>
      </p:pic>
      <p:sp>
        <p:nvSpPr>
          <p:cNvPr id="8" name="TextBox 7">
            <a:extLst>
              <a:ext uri="{FF2B5EF4-FFF2-40B4-BE49-F238E27FC236}">
                <a16:creationId xmlns:a16="http://schemas.microsoft.com/office/drawing/2014/main" id="{0ADC0341-85D4-9999-0F94-4B9C523F771F}"/>
              </a:ext>
            </a:extLst>
          </p:cNvPr>
          <p:cNvSpPr txBox="1"/>
          <p:nvPr/>
        </p:nvSpPr>
        <p:spPr>
          <a:xfrm>
            <a:off x="2607259" y="5848112"/>
            <a:ext cx="2514600" cy="584775"/>
          </a:xfrm>
          <a:prstGeom prst="rect">
            <a:avLst/>
          </a:prstGeom>
          <a:noFill/>
        </p:spPr>
        <p:txBody>
          <a:bodyPr wrap="square" rtlCol="0">
            <a:spAutoFit/>
          </a:bodyPr>
          <a:lstStyle/>
          <a:p>
            <a:pPr algn="ctr"/>
            <a:r>
              <a:rPr lang="lv-LV" sz="1600" b="1" dirty="0"/>
              <a:t>40%</a:t>
            </a:r>
          </a:p>
          <a:p>
            <a:pPr algn="ctr"/>
            <a:r>
              <a:rPr lang="lv-LV" sz="1600" b="1" dirty="0"/>
              <a:t>2 171 956</a:t>
            </a:r>
          </a:p>
        </p:txBody>
      </p:sp>
      <p:pic>
        <p:nvPicPr>
          <p:cNvPr id="9" name="Graphic 8" descr="Arrow Slight curve">
            <a:extLst>
              <a:ext uri="{FF2B5EF4-FFF2-40B4-BE49-F238E27FC236}">
                <a16:creationId xmlns:a16="http://schemas.microsoft.com/office/drawing/2014/main" id="{ECAC372E-DBA6-4E1B-2D99-849252637FF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849036">
            <a:off x="4136784" y="5006756"/>
            <a:ext cx="1365684" cy="961540"/>
          </a:xfrm>
          <a:prstGeom prst="rect">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8656076E-6C1F-EB84-F046-D6AB7D6024AD}"/>
              </a:ext>
            </a:extLst>
          </p:cNvPr>
          <p:cNvSpPr txBox="1"/>
          <p:nvPr/>
        </p:nvSpPr>
        <p:spPr>
          <a:xfrm>
            <a:off x="75838" y="5605736"/>
            <a:ext cx="2148396" cy="584775"/>
          </a:xfrm>
          <a:prstGeom prst="rect">
            <a:avLst/>
          </a:prstGeom>
          <a:noFill/>
        </p:spPr>
        <p:txBody>
          <a:bodyPr wrap="square" rtlCol="0">
            <a:spAutoFit/>
          </a:bodyPr>
          <a:lstStyle/>
          <a:p>
            <a:pPr algn="ctr"/>
            <a:r>
              <a:rPr lang="lv-LV" sz="1600" b="1" dirty="0"/>
              <a:t>52%</a:t>
            </a:r>
          </a:p>
          <a:p>
            <a:pPr algn="ctr"/>
            <a:r>
              <a:rPr lang="lv-LV" sz="1600" b="1" dirty="0"/>
              <a:t>3 018 832</a:t>
            </a:r>
          </a:p>
        </p:txBody>
      </p:sp>
      <p:pic>
        <p:nvPicPr>
          <p:cNvPr id="11" name="Graphic 10" descr="Arrow Slight curve">
            <a:extLst>
              <a:ext uri="{FF2B5EF4-FFF2-40B4-BE49-F238E27FC236}">
                <a16:creationId xmlns:a16="http://schemas.microsoft.com/office/drawing/2014/main" id="{AC82B8AA-00F0-702B-FCD6-7E16163C6F5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8094650" flipV="1">
            <a:off x="918368" y="4710683"/>
            <a:ext cx="1365684" cy="984644"/>
          </a:xfrm>
          <a:prstGeom prst="rect">
            <a:avLst/>
          </a:prstGeom>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id="{01EC1203-360E-ADBB-CAA8-3647F0C23A7D}"/>
              </a:ext>
            </a:extLst>
          </p:cNvPr>
          <p:cNvSpPr txBox="1"/>
          <p:nvPr/>
        </p:nvSpPr>
        <p:spPr>
          <a:xfrm>
            <a:off x="4278635" y="5801229"/>
            <a:ext cx="2514600" cy="584775"/>
          </a:xfrm>
          <a:prstGeom prst="rect">
            <a:avLst/>
          </a:prstGeom>
          <a:noFill/>
        </p:spPr>
        <p:txBody>
          <a:bodyPr wrap="square" rtlCol="0">
            <a:spAutoFit/>
          </a:bodyPr>
          <a:lstStyle/>
          <a:p>
            <a:pPr algn="ctr"/>
            <a:r>
              <a:rPr lang="lv-LV" sz="1600" b="1" dirty="0"/>
              <a:t>12,3%</a:t>
            </a:r>
          </a:p>
          <a:p>
            <a:pPr algn="ctr"/>
            <a:r>
              <a:rPr lang="lv-LV" sz="1600" b="1" dirty="0"/>
              <a:t>655 024</a:t>
            </a:r>
          </a:p>
        </p:txBody>
      </p:sp>
      <p:cxnSp>
        <p:nvCxnSpPr>
          <p:cNvPr id="13" name="Straight Connector 12">
            <a:extLst>
              <a:ext uri="{FF2B5EF4-FFF2-40B4-BE49-F238E27FC236}">
                <a16:creationId xmlns:a16="http://schemas.microsoft.com/office/drawing/2014/main" id="{D18DE929-9B31-7035-509A-779F5E3DB1DF}"/>
              </a:ext>
            </a:extLst>
          </p:cNvPr>
          <p:cNvCxnSpPr>
            <a:cxnSpLocks/>
          </p:cNvCxnSpPr>
          <p:nvPr/>
        </p:nvCxnSpPr>
        <p:spPr>
          <a:xfrm>
            <a:off x="838200" y="1525130"/>
            <a:ext cx="10800000"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F0F9ADB-B19A-7953-E313-C810CC769369}"/>
              </a:ext>
            </a:extLst>
          </p:cNvPr>
          <p:cNvSpPr>
            <a:spLocks noGrp="1"/>
          </p:cNvSpPr>
          <p:nvPr>
            <p:ph type="sldNum" sz="quarter" idx="12"/>
          </p:nvPr>
        </p:nvSpPr>
        <p:spPr/>
        <p:txBody>
          <a:bodyPr/>
          <a:lstStyle/>
          <a:p>
            <a:fld id="{F27F4D8E-CD65-4F35-8BD0-06266F968DF1}" type="slidenum">
              <a:rPr lang="lv-LV" smtClean="0"/>
              <a:t>8</a:t>
            </a:fld>
            <a:endParaRPr lang="lv-LV"/>
          </a:p>
        </p:txBody>
      </p:sp>
      <p:graphicFrame>
        <p:nvGraphicFramePr>
          <p:cNvPr id="14" name="Chart 13">
            <a:extLst>
              <a:ext uri="{FF2B5EF4-FFF2-40B4-BE49-F238E27FC236}">
                <a16:creationId xmlns:a16="http://schemas.microsoft.com/office/drawing/2014/main" id="{27C92739-D935-2511-0471-D3A6C76B266A}"/>
              </a:ext>
            </a:extLst>
          </p:cNvPr>
          <p:cNvGraphicFramePr>
            <a:graphicFrameLocks/>
          </p:cNvGraphicFramePr>
          <p:nvPr>
            <p:extLst>
              <p:ext uri="{D42A27DB-BD31-4B8C-83A1-F6EECF244321}">
                <p14:modId xmlns:p14="http://schemas.microsoft.com/office/powerpoint/2010/main" val="1330006443"/>
              </p:ext>
            </p:extLst>
          </p:nvPr>
        </p:nvGraphicFramePr>
        <p:xfrm>
          <a:off x="6182944" y="1645744"/>
          <a:ext cx="5493900" cy="5212255"/>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4">
            <a:extLst>
              <a:ext uri="{FF2B5EF4-FFF2-40B4-BE49-F238E27FC236}">
                <a16:creationId xmlns:a16="http://schemas.microsoft.com/office/drawing/2014/main" id="{B536C6D2-E531-33A0-CAF4-4E33365817B1}"/>
              </a:ext>
            </a:extLst>
          </p:cNvPr>
          <p:cNvSpPr/>
          <p:nvPr/>
        </p:nvSpPr>
        <p:spPr>
          <a:xfrm>
            <a:off x="0" y="0"/>
            <a:ext cx="12192000" cy="6857999"/>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xtBox 6">
            <a:extLst>
              <a:ext uri="{FF2B5EF4-FFF2-40B4-BE49-F238E27FC236}">
                <a16:creationId xmlns:a16="http://schemas.microsoft.com/office/drawing/2014/main" id="{69E05CDC-F926-D8ED-6153-3F5E86A695D7}"/>
              </a:ext>
            </a:extLst>
          </p:cNvPr>
          <p:cNvSpPr txBox="1"/>
          <p:nvPr/>
        </p:nvSpPr>
        <p:spPr>
          <a:xfrm>
            <a:off x="1337129" y="2001265"/>
            <a:ext cx="9935754" cy="923330"/>
          </a:xfrm>
          <a:prstGeom prst="rect">
            <a:avLst/>
          </a:prstGeom>
          <a:noFill/>
        </p:spPr>
        <p:txBody>
          <a:bodyPr wrap="square" rtlCol="0">
            <a:spAutoFit/>
          </a:bodyPr>
          <a:lstStyle/>
          <a:p>
            <a:r>
              <a:rPr lang="lv-LV" sz="5400" b="1" dirty="0">
                <a:solidFill>
                  <a:srgbClr val="FFFF00"/>
                </a:solidFill>
              </a:rPr>
              <a:t>INFORMĀCIJA TIKS PAPILDINĀTA</a:t>
            </a:r>
          </a:p>
        </p:txBody>
      </p:sp>
    </p:spTree>
    <p:extLst>
      <p:ext uri="{BB962C8B-B14F-4D97-AF65-F5344CB8AC3E}">
        <p14:creationId xmlns:p14="http://schemas.microsoft.com/office/powerpoint/2010/main" val="163511011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FC20-35CE-DA68-69DE-AEC7D7BC225B}"/>
              </a:ext>
            </a:extLst>
          </p:cNvPr>
          <p:cNvSpPr>
            <a:spLocks noGrp="1"/>
          </p:cNvSpPr>
          <p:nvPr>
            <p:ph type="title"/>
          </p:nvPr>
        </p:nvSpPr>
        <p:spPr/>
        <p:txBody>
          <a:bodyPr>
            <a:noAutofit/>
          </a:bodyPr>
          <a:lstStyle/>
          <a:p>
            <a:pPr algn="ctr"/>
            <a:r>
              <a:rPr lang="lv-LV" sz="2800" b="1" cap="all" dirty="0">
                <a:solidFill>
                  <a:srgbClr val="595959"/>
                </a:solidFill>
                <a:latin typeface="Montserrat" pitchFamily="2" charset="77"/>
              </a:rPr>
              <a:t>Nodrošinātas Domes pasūtītāja funkcijas</a:t>
            </a:r>
            <a:br>
              <a:rPr lang="en-US" sz="3600" b="1" dirty="0">
                <a:solidFill>
                  <a:srgbClr val="595959"/>
                </a:solidFill>
                <a:latin typeface="Montserrat" pitchFamily="2" charset="77"/>
              </a:rPr>
            </a:br>
            <a:r>
              <a:rPr lang="lv-LV" sz="1800" b="1" dirty="0">
                <a:solidFill>
                  <a:srgbClr val="595959"/>
                </a:solidFill>
                <a:latin typeface="Montserrat" pitchFamily="2" charset="77"/>
              </a:rPr>
              <a:t>attiecībā uz nekustamā īpašuma un infrastruktūras objektu projektēšanu,  </a:t>
            </a:r>
            <a:br>
              <a:rPr lang="lv-LV" sz="1800" b="1" dirty="0">
                <a:solidFill>
                  <a:schemeClr val="tx1">
                    <a:lumMod val="65000"/>
                    <a:lumOff val="35000"/>
                  </a:schemeClr>
                </a:solidFill>
                <a:latin typeface="Montserrat" pitchFamily="2" charset="77"/>
              </a:rPr>
            </a:br>
            <a:r>
              <a:rPr lang="lv-LV" sz="1800" b="1" dirty="0">
                <a:solidFill>
                  <a:schemeClr val="tx1">
                    <a:lumMod val="65000"/>
                    <a:lumOff val="35000"/>
                  </a:schemeClr>
                </a:solidFill>
                <a:latin typeface="Montserrat" pitchFamily="2" charset="77"/>
              </a:rPr>
              <a:t>būvniecību un veiktajiem darbiem, nodošanu ekspluatācijā un uzturēšanu</a:t>
            </a:r>
            <a:endParaRPr lang="lv-LV" sz="3600" dirty="0"/>
          </a:p>
        </p:txBody>
      </p:sp>
      <p:graphicFrame>
        <p:nvGraphicFramePr>
          <p:cNvPr id="4" name="Chart 3">
            <a:extLst>
              <a:ext uri="{FF2B5EF4-FFF2-40B4-BE49-F238E27FC236}">
                <a16:creationId xmlns:a16="http://schemas.microsoft.com/office/drawing/2014/main" id="{0D33E299-0FD8-6C31-3B50-43FD7DBD475F}"/>
              </a:ext>
            </a:extLst>
          </p:cNvPr>
          <p:cNvGraphicFramePr>
            <a:graphicFrameLocks/>
          </p:cNvGraphicFramePr>
          <p:nvPr>
            <p:extLst>
              <p:ext uri="{D42A27DB-BD31-4B8C-83A1-F6EECF244321}">
                <p14:modId xmlns:p14="http://schemas.microsoft.com/office/powerpoint/2010/main" val="1751003556"/>
              </p:ext>
            </p:extLst>
          </p:nvPr>
        </p:nvGraphicFramePr>
        <p:xfrm>
          <a:off x="566057" y="1828801"/>
          <a:ext cx="10287000" cy="452754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624267A5-B82F-1C2A-DCB1-2C38B79E5335}"/>
              </a:ext>
            </a:extLst>
          </p:cNvPr>
          <p:cNvSpPr>
            <a:spLocks noGrp="1"/>
          </p:cNvSpPr>
          <p:nvPr>
            <p:ph type="sldNum" sz="quarter" idx="12"/>
          </p:nvPr>
        </p:nvSpPr>
        <p:spPr/>
        <p:txBody>
          <a:bodyPr/>
          <a:lstStyle/>
          <a:p>
            <a:fld id="{F27F4D8E-CD65-4F35-8BD0-06266F968DF1}" type="slidenum">
              <a:rPr lang="lv-LV" smtClean="0"/>
              <a:t>9</a:t>
            </a:fld>
            <a:endParaRPr lang="lv-LV"/>
          </a:p>
        </p:txBody>
      </p:sp>
    </p:spTree>
    <p:extLst>
      <p:ext uri="{BB962C8B-B14F-4D97-AF65-F5344CB8AC3E}">
        <p14:creationId xmlns:p14="http://schemas.microsoft.com/office/powerpoint/2010/main" val="63436781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22758</TotalTime>
  <Words>3510</Words>
  <Application>Microsoft Office PowerPoint</Application>
  <PresentationFormat>Widescreen</PresentationFormat>
  <Paragraphs>451</Paragraphs>
  <Slides>33</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Courier New</vt:lpstr>
      <vt:lpstr>Montserrat</vt:lpstr>
      <vt:lpstr>Montserrat Medium</vt:lpstr>
      <vt:lpstr>Symbol</vt:lpstr>
      <vt:lpstr>Times New Roman</vt:lpstr>
      <vt:lpstr>Wingdings</vt:lpstr>
      <vt:lpstr>Office Theme</vt:lpstr>
      <vt:lpstr>1_Office Theme</vt:lpstr>
      <vt:lpstr>PowerPoint Presentation</vt:lpstr>
      <vt:lpstr>PowerPoint Presentation</vt:lpstr>
      <vt:lpstr>personāla Struktūra </vt:lpstr>
      <vt:lpstr>VAKANCES</vt:lpstr>
      <vt:lpstr>PERSONĀLA APRITE</vt:lpstr>
      <vt:lpstr>IEPIRKUMI UN SAIMNIECISKIE LĪGUMI</vt:lpstr>
      <vt:lpstr>IEPIRKUMI</vt:lpstr>
      <vt:lpstr>pamatbudžeta izdevumi 2022. gadā </vt:lpstr>
      <vt:lpstr>Nodrošinātas Domes pasūtītāja funkcijas attiecībā uz nekustamā īpašuma un infrastruktūras objektu projektēšanu,   būvniecību un veiktajiem darbiem, nodošanu ekspluatācijā un uzturēšanu</vt:lpstr>
      <vt:lpstr>PAŠVALDĪBAS ĪPAŠUMU  APSAIMNIEKOŠANA</vt:lpstr>
      <vt:lpstr>Ūdenssaimniecība un kanalizācija </vt:lpstr>
      <vt:lpstr>Ūdenssaimniecība un kanalizācija</vt:lpstr>
      <vt:lpstr>Ūdenssaimniecība un kanalizācija</vt:lpstr>
      <vt:lpstr>Ūdenssaimniecība un kanalizācija</vt:lpstr>
      <vt:lpstr>TEHNISKĀ NODROŠINĀJUMA NODAĻA</vt:lpstr>
      <vt:lpstr>Elektrosaimniecība</vt:lpstr>
      <vt:lpstr>NEKUSTAMO ĪPAŠUMU APSAIMNIEKOŠANA</vt:lpstr>
      <vt:lpstr>NEKUSTAMO ĪPAŠUMU APSAIMNIEKOŠANA</vt:lpstr>
      <vt:lpstr>NEKUSTAMO ĪPAŠUMU APSAIMNIEKOŠANA</vt:lpstr>
      <vt:lpstr>PII ‘’RIEKSTIŅŠ’’</vt:lpstr>
      <vt:lpstr>PII ‘’PIEJŪRA’’</vt:lpstr>
      <vt:lpstr>CARNIKAVAS PAMATSKOLA</vt:lpstr>
      <vt:lpstr>Siltumapgāde</vt:lpstr>
      <vt:lpstr>CARNIKAVAS LABIEKĀRTOŠANAS NODAĻA</vt:lpstr>
      <vt:lpstr>CARNIKAVAS LABIEKĀRTOŠANAS NODAĻA</vt:lpstr>
      <vt:lpstr>Ādažu labiekārtošanas nodaļa</vt:lpstr>
      <vt:lpstr>Ādažu labiekārtošanas nodaļa</vt:lpstr>
      <vt:lpstr>vides pārvaldība</vt:lpstr>
      <vt:lpstr>vides pārvaldība</vt:lpstr>
      <vt:lpstr>Ielu, tiltu, ceļu laukumu uzturēšana</vt:lpstr>
      <vt:lpstr>Ielu, tiltu, ceļu laukumu uzturēšana</vt:lpstr>
      <vt:lpstr>Nodrošinājums svētkos un pasākumos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Jevgēnija Sviridenkova</cp:lastModifiedBy>
  <cp:revision>135</cp:revision>
  <dcterms:created xsi:type="dcterms:W3CDTF">2022-12-08T15:15:20Z</dcterms:created>
  <dcterms:modified xsi:type="dcterms:W3CDTF">2024-01-18T16:58:22Z</dcterms:modified>
</cp:coreProperties>
</file>