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4" r:id="rId4"/>
    <p:sldId id="265" r:id="rId5"/>
    <p:sldId id="270" r:id="rId6"/>
    <p:sldId id="266" r:id="rId7"/>
    <p:sldId id="279" r:id="rId8"/>
    <p:sldId id="278" r:id="rId9"/>
    <p:sldId id="268" r:id="rId10"/>
    <p:sldId id="267" r:id="rId11"/>
    <p:sldId id="276" r:id="rId12"/>
    <p:sldId id="277" r:id="rId13"/>
    <p:sldId id="269" r:id="rId14"/>
    <p:sldId id="271" r:id="rId15"/>
    <p:sldId id="272" r:id="rId16"/>
    <p:sldId id="273" r:id="rId17"/>
    <p:sldId id="274" r:id="rId18"/>
    <p:sldId id="275" r:id="rId19"/>
    <p:sldId id="280" r:id="rId2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F1A1C5-5519-4DAF-A833-7D99C00572F9}" type="doc">
      <dgm:prSet loTypeId="urn:microsoft.com/office/officeart/2005/8/layout/hProcess11" loCatId="process" qsTypeId="urn:microsoft.com/office/officeart/2005/8/quickstyle/simple1" qsCatId="simple" csTypeId="urn:microsoft.com/office/officeart/2005/8/colors/accent1_2" csCatId="accent1" phldr="1"/>
      <dgm:spPr/>
    </dgm:pt>
    <dgm:pt modelId="{FFF14E14-965E-40F6-B72F-B07AD744FDF0}">
      <dgm:prSet phldrT="[Text]" custT="1"/>
      <dgm:spPr/>
      <dgm:t>
        <a:bodyPr/>
        <a:lstStyle/>
        <a:p>
          <a:r>
            <a:rPr lang="lv-LV" sz="1600" dirty="0">
              <a:latin typeface="Times New Roman" panose="02020603050405020304" pitchFamily="18" charset="0"/>
              <a:cs typeface="Times New Roman" panose="02020603050405020304" pitchFamily="18" charset="0"/>
            </a:rPr>
            <a:t>Iesniegums par pārtraukšanu apmeklēt</a:t>
          </a:r>
        </a:p>
      </dgm:t>
    </dgm:pt>
    <dgm:pt modelId="{52ED8E9C-B107-4C21-89FA-2DB779EADBB4}" type="parTrans" cxnId="{2984392A-7198-4327-B8CD-AE05988262FE}">
      <dgm:prSet/>
      <dgm:spPr/>
      <dgm:t>
        <a:bodyPr/>
        <a:lstStyle/>
        <a:p>
          <a:endParaRPr lang="lv-LV" sz="1600"/>
        </a:p>
      </dgm:t>
    </dgm:pt>
    <dgm:pt modelId="{0025907F-4A2C-498F-A33E-F333E1303852}" type="sibTrans" cxnId="{2984392A-7198-4327-B8CD-AE05988262FE}">
      <dgm:prSet/>
      <dgm:spPr/>
      <dgm:t>
        <a:bodyPr/>
        <a:lstStyle/>
        <a:p>
          <a:endParaRPr lang="lv-LV" sz="1600"/>
        </a:p>
      </dgm:t>
    </dgm:pt>
    <dgm:pt modelId="{F8061253-89AE-44D2-BD0D-30BF0F8AB280}">
      <dgm:prSet phldrT="[Text]" custT="1"/>
      <dgm:spPr/>
      <dgm:t>
        <a:bodyPr/>
        <a:lstStyle/>
        <a:p>
          <a:r>
            <a:rPr lang="lv-LV" sz="1600" dirty="0">
              <a:latin typeface="Times New Roman" panose="02020603050405020304" pitchFamily="18" charset="0"/>
              <a:cs typeface="Times New Roman" panose="02020603050405020304" pitchFamily="18" charset="0"/>
            </a:rPr>
            <a:t>Bērnu uzņemšanas komisijas sēde</a:t>
          </a:r>
        </a:p>
      </dgm:t>
    </dgm:pt>
    <dgm:pt modelId="{3CB6B22A-8B29-4736-ADCE-ADE5A1EAF3C9}" type="parTrans" cxnId="{3A084C87-BE29-4BB6-A78A-26509A333AE1}">
      <dgm:prSet/>
      <dgm:spPr/>
      <dgm:t>
        <a:bodyPr/>
        <a:lstStyle/>
        <a:p>
          <a:endParaRPr lang="lv-LV" sz="1600"/>
        </a:p>
      </dgm:t>
    </dgm:pt>
    <dgm:pt modelId="{E3E3283D-204E-4741-9AEB-341B1A619E5E}" type="sibTrans" cxnId="{3A084C87-BE29-4BB6-A78A-26509A333AE1}">
      <dgm:prSet/>
      <dgm:spPr/>
      <dgm:t>
        <a:bodyPr/>
        <a:lstStyle/>
        <a:p>
          <a:endParaRPr lang="lv-LV" sz="1600"/>
        </a:p>
      </dgm:t>
    </dgm:pt>
    <dgm:pt modelId="{04599723-38DF-4EBE-9B66-388504BD1BF1}">
      <dgm:prSet phldrT="[Text]" custT="1"/>
      <dgm:spPr/>
      <dgm:t>
        <a:bodyPr/>
        <a:lstStyle/>
        <a:p>
          <a:r>
            <a:rPr lang="lv-LV" sz="1600" dirty="0">
              <a:latin typeface="Times New Roman" panose="02020603050405020304" pitchFamily="18" charset="0"/>
              <a:cs typeface="Times New Roman" panose="02020603050405020304" pitchFamily="18" charset="0"/>
            </a:rPr>
            <a:t>10 kalendārās dienas vecāki var izlemt</a:t>
          </a:r>
        </a:p>
      </dgm:t>
    </dgm:pt>
    <dgm:pt modelId="{823BDC21-A441-46F2-BC9C-48A1B655F302}" type="parTrans" cxnId="{DC0513AA-95F3-453D-B112-23B5415A09C8}">
      <dgm:prSet/>
      <dgm:spPr/>
      <dgm:t>
        <a:bodyPr/>
        <a:lstStyle/>
        <a:p>
          <a:endParaRPr lang="lv-LV" sz="1600"/>
        </a:p>
      </dgm:t>
    </dgm:pt>
    <dgm:pt modelId="{57E03263-7A9A-413C-8F73-49AF4936DDA2}" type="sibTrans" cxnId="{DC0513AA-95F3-453D-B112-23B5415A09C8}">
      <dgm:prSet/>
      <dgm:spPr/>
      <dgm:t>
        <a:bodyPr/>
        <a:lstStyle/>
        <a:p>
          <a:endParaRPr lang="lv-LV" sz="1600"/>
        </a:p>
      </dgm:t>
    </dgm:pt>
    <dgm:pt modelId="{D95A4750-BEEA-44EE-A979-2E8BBC3AB9D9}">
      <dgm:prSet phldrT="[Text]" custT="1"/>
      <dgm:spPr/>
      <dgm:t>
        <a:bodyPr/>
        <a:lstStyle/>
        <a:p>
          <a:r>
            <a:rPr lang="lv-LV" sz="1600" dirty="0">
              <a:latin typeface="Times New Roman" panose="02020603050405020304" pitchFamily="18" charset="0"/>
              <a:cs typeface="Times New Roman" panose="02020603050405020304" pitchFamily="18" charset="0"/>
            </a:rPr>
            <a:t>Iespējams mēnesi iepriekš jāpaziņo citai PPII  par pārtraukšanu</a:t>
          </a:r>
        </a:p>
      </dgm:t>
    </dgm:pt>
    <dgm:pt modelId="{11E62EF9-E4C2-417C-9F2B-CE11ABF2559A}" type="parTrans" cxnId="{2CFA33BD-728D-41D0-AD74-3AD76E288535}">
      <dgm:prSet/>
      <dgm:spPr/>
      <dgm:t>
        <a:bodyPr/>
        <a:lstStyle/>
        <a:p>
          <a:endParaRPr lang="lv-LV" sz="1600"/>
        </a:p>
      </dgm:t>
    </dgm:pt>
    <dgm:pt modelId="{2A649EAD-8A37-4B0E-BC87-28A3098E2880}" type="sibTrans" cxnId="{2CFA33BD-728D-41D0-AD74-3AD76E288535}">
      <dgm:prSet/>
      <dgm:spPr/>
      <dgm:t>
        <a:bodyPr/>
        <a:lstStyle/>
        <a:p>
          <a:endParaRPr lang="lv-LV" sz="1600"/>
        </a:p>
      </dgm:t>
    </dgm:pt>
    <dgm:pt modelId="{14C9D1D7-2F81-4743-BAB3-344B06BD68CA}">
      <dgm:prSet phldrT="[Text]" custT="1"/>
      <dgm:spPr/>
      <dgm:t>
        <a:bodyPr/>
        <a:lstStyle/>
        <a:p>
          <a:r>
            <a:rPr lang="lv-LV" sz="1600" dirty="0">
              <a:latin typeface="Times New Roman" panose="02020603050405020304" pitchFamily="18" charset="0"/>
              <a:cs typeface="Times New Roman" panose="02020603050405020304" pitchFamily="18" charset="0"/>
            </a:rPr>
            <a:t>Cits bērns sāk apmeklēt projekta finansēto vietu  </a:t>
          </a:r>
        </a:p>
      </dgm:t>
    </dgm:pt>
    <dgm:pt modelId="{F1FBC660-BA55-4402-B83B-F4B91A688383}" type="parTrans" cxnId="{4A4D9E93-EB22-48DD-9D4A-5B4702366361}">
      <dgm:prSet/>
      <dgm:spPr/>
      <dgm:t>
        <a:bodyPr/>
        <a:lstStyle/>
        <a:p>
          <a:endParaRPr lang="lv-LV" sz="1600"/>
        </a:p>
      </dgm:t>
    </dgm:pt>
    <dgm:pt modelId="{8C12B879-201C-4EE0-B3F6-224B4CD6D09F}" type="sibTrans" cxnId="{4A4D9E93-EB22-48DD-9D4A-5B4702366361}">
      <dgm:prSet/>
      <dgm:spPr/>
      <dgm:t>
        <a:bodyPr/>
        <a:lstStyle/>
        <a:p>
          <a:endParaRPr lang="lv-LV" sz="1600"/>
        </a:p>
      </dgm:t>
    </dgm:pt>
    <dgm:pt modelId="{A7FE38E2-6519-43C1-B58D-D44DCBAAEA08}" type="pres">
      <dgm:prSet presAssocID="{9CF1A1C5-5519-4DAF-A833-7D99C00572F9}" presName="Name0" presStyleCnt="0">
        <dgm:presLayoutVars>
          <dgm:dir/>
          <dgm:resizeHandles val="exact"/>
        </dgm:presLayoutVars>
      </dgm:prSet>
      <dgm:spPr/>
    </dgm:pt>
    <dgm:pt modelId="{906F2E07-0718-4A88-BF9E-817AE5C59A6C}" type="pres">
      <dgm:prSet presAssocID="{9CF1A1C5-5519-4DAF-A833-7D99C00572F9}" presName="arrow" presStyleLbl="bgShp" presStyleIdx="0" presStyleCnt="1"/>
      <dgm:spPr/>
    </dgm:pt>
    <dgm:pt modelId="{DE1981CA-DF13-4428-9B3B-762209B1AC4B}" type="pres">
      <dgm:prSet presAssocID="{9CF1A1C5-5519-4DAF-A833-7D99C00572F9}" presName="points" presStyleCnt="0"/>
      <dgm:spPr/>
    </dgm:pt>
    <dgm:pt modelId="{F7BE7753-C8AE-46C9-9B30-81749DE0B6AF}" type="pres">
      <dgm:prSet presAssocID="{FFF14E14-965E-40F6-B72F-B07AD744FDF0}" presName="compositeA" presStyleCnt="0"/>
      <dgm:spPr/>
    </dgm:pt>
    <dgm:pt modelId="{D36E9490-A10D-43F9-8AE4-5E4BB42AAABC}" type="pres">
      <dgm:prSet presAssocID="{FFF14E14-965E-40F6-B72F-B07AD744FDF0}" presName="textA" presStyleLbl="revTx" presStyleIdx="0" presStyleCnt="5">
        <dgm:presLayoutVars>
          <dgm:bulletEnabled val="1"/>
        </dgm:presLayoutVars>
      </dgm:prSet>
      <dgm:spPr/>
    </dgm:pt>
    <dgm:pt modelId="{4F8F4837-D04A-4580-8156-30F21496674E}" type="pres">
      <dgm:prSet presAssocID="{FFF14E14-965E-40F6-B72F-B07AD744FDF0}" presName="circleA" presStyleLbl="node1" presStyleIdx="0" presStyleCnt="5"/>
      <dgm:spPr/>
    </dgm:pt>
    <dgm:pt modelId="{26C49673-E9A1-40A7-BD87-8A02451E734C}" type="pres">
      <dgm:prSet presAssocID="{FFF14E14-965E-40F6-B72F-B07AD744FDF0}" presName="spaceA" presStyleCnt="0"/>
      <dgm:spPr/>
    </dgm:pt>
    <dgm:pt modelId="{C5352EC3-4617-4789-B61C-AA6623F38509}" type="pres">
      <dgm:prSet presAssocID="{0025907F-4A2C-498F-A33E-F333E1303852}" presName="space" presStyleCnt="0"/>
      <dgm:spPr/>
    </dgm:pt>
    <dgm:pt modelId="{97626710-5CB2-457D-B3CF-EE7E91B2C7BE}" type="pres">
      <dgm:prSet presAssocID="{F8061253-89AE-44D2-BD0D-30BF0F8AB280}" presName="compositeB" presStyleCnt="0"/>
      <dgm:spPr/>
    </dgm:pt>
    <dgm:pt modelId="{16606B46-0825-4141-BEAC-49589DCB1158}" type="pres">
      <dgm:prSet presAssocID="{F8061253-89AE-44D2-BD0D-30BF0F8AB280}" presName="textB" presStyleLbl="revTx" presStyleIdx="1" presStyleCnt="5">
        <dgm:presLayoutVars>
          <dgm:bulletEnabled val="1"/>
        </dgm:presLayoutVars>
      </dgm:prSet>
      <dgm:spPr/>
    </dgm:pt>
    <dgm:pt modelId="{6EDFAE39-81CF-4781-A630-8F78026D3FCB}" type="pres">
      <dgm:prSet presAssocID="{F8061253-89AE-44D2-BD0D-30BF0F8AB280}" presName="circleB" presStyleLbl="node1" presStyleIdx="1" presStyleCnt="5"/>
      <dgm:spPr/>
    </dgm:pt>
    <dgm:pt modelId="{499A7118-D96A-4014-BD75-16A2BE3E1CBC}" type="pres">
      <dgm:prSet presAssocID="{F8061253-89AE-44D2-BD0D-30BF0F8AB280}" presName="spaceB" presStyleCnt="0"/>
      <dgm:spPr/>
    </dgm:pt>
    <dgm:pt modelId="{DB5513D5-40F6-4B20-A401-67094D4BAB9C}" type="pres">
      <dgm:prSet presAssocID="{E3E3283D-204E-4741-9AEB-341B1A619E5E}" presName="space" presStyleCnt="0"/>
      <dgm:spPr/>
    </dgm:pt>
    <dgm:pt modelId="{ABB61F20-3595-484A-8F8A-678CE216E9E6}" type="pres">
      <dgm:prSet presAssocID="{04599723-38DF-4EBE-9B66-388504BD1BF1}" presName="compositeA" presStyleCnt="0"/>
      <dgm:spPr/>
    </dgm:pt>
    <dgm:pt modelId="{2CDE783B-40D4-4B3E-9C68-B10E8D2B94F9}" type="pres">
      <dgm:prSet presAssocID="{04599723-38DF-4EBE-9B66-388504BD1BF1}" presName="textA" presStyleLbl="revTx" presStyleIdx="2" presStyleCnt="5">
        <dgm:presLayoutVars>
          <dgm:bulletEnabled val="1"/>
        </dgm:presLayoutVars>
      </dgm:prSet>
      <dgm:spPr/>
    </dgm:pt>
    <dgm:pt modelId="{44866191-FD1C-44CD-AF8C-CA3BDF6081AF}" type="pres">
      <dgm:prSet presAssocID="{04599723-38DF-4EBE-9B66-388504BD1BF1}" presName="circleA" presStyleLbl="node1" presStyleIdx="2" presStyleCnt="5"/>
      <dgm:spPr/>
    </dgm:pt>
    <dgm:pt modelId="{F757A936-8684-4704-B694-56A211442860}" type="pres">
      <dgm:prSet presAssocID="{04599723-38DF-4EBE-9B66-388504BD1BF1}" presName="spaceA" presStyleCnt="0"/>
      <dgm:spPr/>
    </dgm:pt>
    <dgm:pt modelId="{4BA017CF-7A9C-4865-BE20-07CF508AC505}" type="pres">
      <dgm:prSet presAssocID="{57E03263-7A9A-413C-8F73-49AF4936DDA2}" presName="space" presStyleCnt="0"/>
      <dgm:spPr/>
    </dgm:pt>
    <dgm:pt modelId="{A19052D1-82C6-434A-ABDC-D50F0DBF43F4}" type="pres">
      <dgm:prSet presAssocID="{D95A4750-BEEA-44EE-A979-2E8BBC3AB9D9}" presName="compositeB" presStyleCnt="0"/>
      <dgm:spPr/>
    </dgm:pt>
    <dgm:pt modelId="{0798F454-AB31-4DBA-A239-7F3DA51DE08F}" type="pres">
      <dgm:prSet presAssocID="{D95A4750-BEEA-44EE-A979-2E8BBC3AB9D9}" presName="textB" presStyleLbl="revTx" presStyleIdx="3" presStyleCnt="5">
        <dgm:presLayoutVars>
          <dgm:bulletEnabled val="1"/>
        </dgm:presLayoutVars>
      </dgm:prSet>
      <dgm:spPr/>
    </dgm:pt>
    <dgm:pt modelId="{57B5D1E9-B028-4B59-A080-15381033503B}" type="pres">
      <dgm:prSet presAssocID="{D95A4750-BEEA-44EE-A979-2E8BBC3AB9D9}" presName="circleB" presStyleLbl="node1" presStyleIdx="3" presStyleCnt="5"/>
      <dgm:spPr/>
    </dgm:pt>
    <dgm:pt modelId="{D7180603-827F-4198-997A-C09225D00462}" type="pres">
      <dgm:prSet presAssocID="{D95A4750-BEEA-44EE-A979-2E8BBC3AB9D9}" presName="spaceB" presStyleCnt="0"/>
      <dgm:spPr/>
    </dgm:pt>
    <dgm:pt modelId="{8601A0C9-E1AE-47A4-B8FD-BDB6369C67AA}" type="pres">
      <dgm:prSet presAssocID="{2A649EAD-8A37-4B0E-BC87-28A3098E2880}" presName="space" presStyleCnt="0"/>
      <dgm:spPr/>
    </dgm:pt>
    <dgm:pt modelId="{B06286E0-9B98-4FBE-BC44-FB8B4D031734}" type="pres">
      <dgm:prSet presAssocID="{14C9D1D7-2F81-4743-BAB3-344B06BD68CA}" presName="compositeA" presStyleCnt="0"/>
      <dgm:spPr/>
    </dgm:pt>
    <dgm:pt modelId="{EEEB1332-CD40-4768-A116-3299DC779112}" type="pres">
      <dgm:prSet presAssocID="{14C9D1D7-2F81-4743-BAB3-344B06BD68CA}" presName="textA" presStyleLbl="revTx" presStyleIdx="4" presStyleCnt="5">
        <dgm:presLayoutVars>
          <dgm:bulletEnabled val="1"/>
        </dgm:presLayoutVars>
      </dgm:prSet>
      <dgm:spPr/>
    </dgm:pt>
    <dgm:pt modelId="{EB8EA7B6-B090-4292-829D-132E8B5AFB07}" type="pres">
      <dgm:prSet presAssocID="{14C9D1D7-2F81-4743-BAB3-344B06BD68CA}" presName="circleA" presStyleLbl="node1" presStyleIdx="4" presStyleCnt="5"/>
      <dgm:spPr/>
    </dgm:pt>
    <dgm:pt modelId="{AA66861F-4749-41F9-8EAE-01A9B2EA209E}" type="pres">
      <dgm:prSet presAssocID="{14C9D1D7-2F81-4743-BAB3-344B06BD68CA}" presName="spaceA" presStyleCnt="0"/>
      <dgm:spPr/>
    </dgm:pt>
  </dgm:ptLst>
  <dgm:cxnLst>
    <dgm:cxn modelId="{AEAA8F22-D448-468F-8798-D7B6D8459342}" type="presOf" srcId="{F8061253-89AE-44D2-BD0D-30BF0F8AB280}" destId="{16606B46-0825-4141-BEAC-49589DCB1158}" srcOrd="0" destOrd="0" presId="urn:microsoft.com/office/officeart/2005/8/layout/hProcess11"/>
    <dgm:cxn modelId="{2984392A-7198-4327-B8CD-AE05988262FE}" srcId="{9CF1A1C5-5519-4DAF-A833-7D99C00572F9}" destId="{FFF14E14-965E-40F6-B72F-B07AD744FDF0}" srcOrd="0" destOrd="0" parTransId="{52ED8E9C-B107-4C21-89FA-2DB779EADBB4}" sibTransId="{0025907F-4A2C-498F-A33E-F333E1303852}"/>
    <dgm:cxn modelId="{9B96E95D-4E60-4E08-A235-6BDDB6B174B0}" type="presOf" srcId="{D95A4750-BEEA-44EE-A979-2E8BBC3AB9D9}" destId="{0798F454-AB31-4DBA-A239-7F3DA51DE08F}" srcOrd="0" destOrd="0" presId="urn:microsoft.com/office/officeart/2005/8/layout/hProcess11"/>
    <dgm:cxn modelId="{D6735A5E-EAD4-4EEC-8C46-CDD85AC014A8}" type="presOf" srcId="{9CF1A1C5-5519-4DAF-A833-7D99C00572F9}" destId="{A7FE38E2-6519-43C1-B58D-D44DCBAAEA08}" srcOrd="0" destOrd="0" presId="urn:microsoft.com/office/officeart/2005/8/layout/hProcess11"/>
    <dgm:cxn modelId="{3A084C87-BE29-4BB6-A78A-26509A333AE1}" srcId="{9CF1A1C5-5519-4DAF-A833-7D99C00572F9}" destId="{F8061253-89AE-44D2-BD0D-30BF0F8AB280}" srcOrd="1" destOrd="0" parTransId="{3CB6B22A-8B29-4736-ADCE-ADE5A1EAF3C9}" sibTransId="{E3E3283D-204E-4741-9AEB-341B1A619E5E}"/>
    <dgm:cxn modelId="{4A4D9E93-EB22-48DD-9D4A-5B4702366361}" srcId="{9CF1A1C5-5519-4DAF-A833-7D99C00572F9}" destId="{14C9D1D7-2F81-4743-BAB3-344B06BD68CA}" srcOrd="4" destOrd="0" parTransId="{F1FBC660-BA55-4402-B83B-F4B91A688383}" sibTransId="{8C12B879-201C-4EE0-B3F6-224B4CD6D09F}"/>
    <dgm:cxn modelId="{DC0513AA-95F3-453D-B112-23B5415A09C8}" srcId="{9CF1A1C5-5519-4DAF-A833-7D99C00572F9}" destId="{04599723-38DF-4EBE-9B66-388504BD1BF1}" srcOrd="2" destOrd="0" parTransId="{823BDC21-A441-46F2-BC9C-48A1B655F302}" sibTransId="{57E03263-7A9A-413C-8F73-49AF4936DDA2}"/>
    <dgm:cxn modelId="{E6A73BB3-A6F9-44B9-91F0-271FC3CB9100}" type="presOf" srcId="{04599723-38DF-4EBE-9B66-388504BD1BF1}" destId="{2CDE783B-40D4-4B3E-9C68-B10E8D2B94F9}" srcOrd="0" destOrd="0" presId="urn:microsoft.com/office/officeart/2005/8/layout/hProcess11"/>
    <dgm:cxn modelId="{2CFA33BD-728D-41D0-AD74-3AD76E288535}" srcId="{9CF1A1C5-5519-4DAF-A833-7D99C00572F9}" destId="{D95A4750-BEEA-44EE-A979-2E8BBC3AB9D9}" srcOrd="3" destOrd="0" parTransId="{11E62EF9-E4C2-417C-9F2B-CE11ABF2559A}" sibTransId="{2A649EAD-8A37-4B0E-BC87-28A3098E2880}"/>
    <dgm:cxn modelId="{F64CF1CE-8F1A-4827-B5A3-A9C637BC9754}" type="presOf" srcId="{14C9D1D7-2F81-4743-BAB3-344B06BD68CA}" destId="{EEEB1332-CD40-4768-A116-3299DC779112}" srcOrd="0" destOrd="0" presId="urn:microsoft.com/office/officeart/2005/8/layout/hProcess11"/>
    <dgm:cxn modelId="{636DBAE4-CEAB-44AA-BDFE-A5C21CC828C2}" type="presOf" srcId="{FFF14E14-965E-40F6-B72F-B07AD744FDF0}" destId="{D36E9490-A10D-43F9-8AE4-5E4BB42AAABC}" srcOrd="0" destOrd="0" presId="urn:microsoft.com/office/officeart/2005/8/layout/hProcess11"/>
    <dgm:cxn modelId="{4875516A-5FFF-436C-A074-5FEA3698A17A}" type="presParOf" srcId="{A7FE38E2-6519-43C1-B58D-D44DCBAAEA08}" destId="{906F2E07-0718-4A88-BF9E-817AE5C59A6C}" srcOrd="0" destOrd="0" presId="urn:microsoft.com/office/officeart/2005/8/layout/hProcess11"/>
    <dgm:cxn modelId="{2A2BECCE-61E6-4AFD-B3F3-C8DA4BEC0B56}" type="presParOf" srcId="{A7FE38E2-6519-43C1-B58D-D44DCBAAEA08}" destId="{DE1981CA-DF13-4428-9B3B-762209B1AC4B}" srcOrd="1" destOrd="0" presId="urn:microsoft.com/office/officeart/2005/8/layout/hProcess11"/>
    <dgm:cxn modelId="{0C3EC199-05FC-4C6C-882B-D09C5386B28F}" type="presParOf" srcId="{DE1981CA-DF13-4428-9B3B-762209B1AC4B}" destId="{F7BE7753-C8AE-46C9-9B30-81749DE0B6AF}" srcOrd="0" destOrd="0" presId="urn:microsoft.com/office/officeart/2005/8/layout/hProcess11"/>
    <dgm:cxn modelId="{F8AA29FA-6773-4224-8205-98538E03F208}" type="presParOf" srcId="{F7BE7753-C8AE-46C9-9B30-81749DE0B6AF}" destId="{D36E9490-A10D-43F9-8AE4-5E4BB42AAABC}" srcOrd="0" destOrd="0" presId="urn:microsoft.com/office/officeart/2005/8/layout/hProcess11"/>
    <dgm:cxn modelId="{17A03E49-BFB4-48A8-8E7D-381E9C304DF7}" type="presParOf" srcId="{F7BE7753-C8AE-46C9-9B30-81749DE0B6AF}" destId="{4F8F4837-D04A-4580-8156-30F21496674E}" srcOrd="1" destOrd="0" presId="urn:microsoft.com/office/officeart/2005/8/layout/hProcess11"/>
    <dgm:cxn modelId="{FE5F7099-DE40-4DA8-B51E-65E8B5063FB1}" type="presParOf" srcId="{F7BE7753-C8AE-46C9-9B30-81749DE0B6AF}" destId="{26C49673-E9A1-40A7-BD87-8A02451E734C}" srcOrd="2" destOrd="0" presId="urn:microsoft.com/office/officeart/2005/8/layout/hProcess11"/>
    <dgm:cxn modelId="{EBD79288-8C76-4403-A1F2-0CDC3E246EE0}" type="presParOf" srcId="{DE1981CA-DF13-4428-9B3B-762209B1AC4B}" destId="{C5352EC3-4617-4789-B61C-AA6623F38509}" srcOrd="1" destOrd="0" presId="urn:microsoft.com/office/officeart/2005/8/layout/hProcess11"/>
    <dgm:cxn modelId="{E964F930-260F-48CD-A132-4940F046B3EB}" type="presParOf" srcId="{DE1981CA-DF13-4428-9B3B-762209B1AC4B}" destId="{97626710-5CB2-457D-B3CF-EE7E91B2C7BE}" srcOrd="2" destOrd="0" presId="urn:microsoft.com/office/officeart/2005/8/layout/hProcess11"/>
    <dgm:cxn modelId="{9AB6A807-A3D0-4C32-A6E8-9180967D9B97}" type="presParOf" srcId="{97626710-5CB2-457D-B3CF-EE7E91B2C7BE}" destId="{16606B46-0825-4141-BEAC-49589DCB1158}" srcOrd="0" destOrd="0" presId="urn:microsoft.com/office/officeart/2005/8/layout/hProcess11"/>
    <dgm:cxn modelId="{E73604A3-C204-4D68-8700-A81DF5C43B91}" type="presParOf" srcId="{97626710-5CB2-457D-B3CF-EE7E91B2C7BE}" destId="{6EDFAE39-81CF-4781-A630-8F78026D3FCB}" srcOrd="1" destOrd="0" presId="urn:microsoft.com/office/officeart/2005/8/layout/hProcess11"/>
    <dgm:cxn modelId="{F3FFA93B-0E65-4432-B294-CD4FA1F904BF}" type="presParOf" srcId="{97626710-5CB2-457D-B3CF-EE7E91B2C7BE}" destId="{499A7118-D96A-4014-BD75-16A2BE3E1CBC}" srcOrd="2" destOrd="0" presId="urn:microsoft.com/office/officeart/2005/8/layout/hProcess11"/>
    <dgm:cxn modelId="{78F557B4-A1FE-4F62-8BD1-3DA7C41AB818}" type="presParOf" srcId="{DE1981CA-DF13-4428-9B3B-762209B1AC4B}" destId="{DB5513D5-40F6-4B20-A401-67094D4BAB9C}" srcOrd="3" destOrd="0" presId="urn:microsoft.com/office/officeart/2005/8/layout/hProcess11"/>
    <dgm:cxn modelId="{A26E1A4B-E02A-4EF6-AC37-A39DC29485FB}" type="presParOf" srcId="{DE1981CA-DF13-4428-9B3B-762209B1AC4B}" destId="{ABB61F20-3595-484A-8F8A-678CE216E9E6}" srcOrd="4" destOrd="0" presId="urn:microsoft.com/office/officeart/2005/8/layout/hProcess11"/>
    <dgm:cxn modelId="{8408F7C2-1E0E-450B-A6BA-2830678522D9}" type="presParOf" srcId="{ABB61F20-3595-484A-8F8A-678CE216E9E6}" destId="{2CDE783B-40D4-4B3E-9C68-B10E8D2B94F9}" srcOrd="0" destOrd="0" presId="urn:microsoft.com/office/officeart/2005/8/layout/hProcess11"/>
    <dgm:cxn modelId="{E19C5953-D70A-4D81-9440-91BE1735480B}" type="presParOf" srcId="{ABB61F20-3595-484A-8F8A-678CE216E9E6}" destId="{44866191-FD1C-44CD-AF8C-CA3BDF6081AF}" srcOrd="1" destOrd="0" presId="urn:microsoft.com/office/officeart/2005/8/layout/hProcess11"/>
    <dgm:cxn modelId="{95E9A858-3B04-4B83-A09F-195B2AC8FA6A}" type="presParOf" srcId="{ABB61F20-3595-484A-8F8A-678CE216E9E6}" destId="{F757A936-8684-4704-B694-56A211442860}" srcOrd="2" destOrd="0" presId="urn:microsoft.com/office/officeart/2005/8/layout/hProcess11"/>
    <dgm:cxn modelId="{1ED17D86-C455-400A-ACB2-2F84E6434F0E}" type="presParOf" srcId="{DE1981CA-DF13-4428-9B3B-762209B1AC4B}" destId="{4BA017CF-7A9C-4865-BE20-07CF508AC505}" srcOrd="5" destOrd="0" presId="urn:microsoft.com/office/officeart/2005/8/layout/hProcess11"/>
    <dgm:cxn modelId="{0EBE2948-8225-4917-8BC7-AB34E894291E}" type="presParOf" srcId="{DE1981CA-DF13-4428-9B3B-762209B1AC4B}" destId="{A19052D1-82C6-434A-ABDC-D50F0DBF43F4}" srcOrd="6" destOrd="0" presId="urn:microsoft.com/office/officeart/2005/8/layout/hProcess11"/>
    <dgm:cxn modelId="{4616D924-1655-4BD1-A586-4C17E91A11EC}" type="presParOf" srcId="{A19052D1-82C6-434A-ABDC-D50F0DBF43F4}" destId="{0798F454-AB31-4DBA-A239-7F3DA51DE08F}" srcOrd="0" destOrd="0" presId="urn:microsoft.com/office/officeart/2005/8/layout/hProcess11"/>
    <dgm:cxn modelId="{DAB0A821-E819-4C09-A7CD-7A4CDEEB7FD0}" type="presParOf" srcId="{A19052D1-82C6-434A-ABDC-D50F0DBF43F4}" destId="{57B5D1E9-B028-4B59-A080-15381033503B}" srcOrd="1" destOrd="0" presId="urn:microsoft.com/office/officeart/2005/8/layout/hProcess11"/>
    <dgm:cxn modelId="{6247193E-49FD-4E2E-A829-3E9FAE4E5B13}" type="presParOf" srcId="{A19052D1-82C6-434A-ABDC-D50F0DBF43F4}" destId="{D7180603-827F-4198-997A-C09225D00462}" srcOrd="2" destOrd="0" presId="urn:microsoft.com/office/officeart/2005/8/layout/hProcess11"/>
    <dgm:cxn modelId="{00C22D9B-A96E-4C6F-A1E0-002F920F6DA1}" type="presParOf" srcId="{DE1981CA-DF13-4428-9B3B-762209B1AC4B}" destId="{8601A0C9-E1AE-47A4-B8FD-BDB6369C67AA}" srcOrd="7" destOrd="0" presId="urn:microsoft.com/office/officeart/2005/8/layout/hProcess11"/>
    <dgm:cxn modelId="{69985320-3F5E-43E1-9608-1583B0E92D76}" type="presParOf" srcId="{DE1981CA-DF13-4428-9B3B-762209B1AC4B}" destId="{B06286E0-9B98-4FBE-BC44-FB8B4D031734}" srcOrd="8" destOrd="0" presId="urn:microsoft.com/office/officeart/2005/8/layout/hProcess11"/>
    <dgm:cxn modelId="{BC621AE6-0A8A-4043-B7E1-744547A30C51}" type="presParOf" srcId="{B06286E0-9B98-4FBE-BC44-FB8B4D031734}" destId="{EEEB1332-CD40-4768-A116-3299DC779112}" srcOrd="0" destOrd="0" presId="urn:microsoft.com/office/officeart/2005/8/layout/hProcess11"/>
    <dgm:cxn modelId="{636CF4EE-A03E-4B42-AEF7-17AB91DEE02E}" type="presParOf" srcId="{B06286E0-9B98-4FBE-BC44-FB8B4D031734}" destId="{EB8EA7B6-B090-4292-829D-132E8B5AFB07}" srcOrd="1" destOrd="0" presId="urn:microsoft.com/office/officeart/2005/8/layout/hProcess11"/>
    <dgm:cxn modelId="{12033BD3-617C-4ED6-AF7B-17A191FF50EF}" type="presParOf" srcId="{B06286E0-9B98-4FBE-BC44-FB8B4D031734}" destId="{AA66861F-4749-41F9-8EAE-01A9B2EA209E}"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6F2E07-0718-4A88-BF9E-817AE5C59A6C}">
      <dsp:nvSpPr>
        <dsp:cNvPr id="0" name=""/>
        <dsp:cNvSpPr/>
      </dsp:nvSpPr>
      <dsp:spPr>
        <a:xfrm>
          <a:off x="0" y="864584"/>
          <a:ext cx="9283960" cy="1152779"/>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6E9490-A10D-43F9-8AE4-5E4BB42AAABC}">
      <dsp:nvSpPr>
        <dsp:cNvPr id="0" name=""/>
        <dsp:cNvSpPr/>
      </dsp:nvSpPr>
      <dsp:spPr>
        <a:xfrm>
          <a:off x="3671" y="0"/>
          <a:ext cx="1605426" cy="115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Iesniegums par pārtraukšanu apmeklēt</a:t>
          </a:r>
        </a:p>
      </dsp:txBody>
      <dsp:txXfrm>
        <a:off x="3671" y="0"/>
        <a:ext cx="1605426" cy="1152779"/>
      </dsp:txXfrm>
    </dsp:sp>
    <dsp:sp modelId="{4F8F4837-D04A-4580-8156-30F21496674E}">
      <dsp:nvSpPr>
        <dsp:cNvPr id="0" name=""/>
        <dsp:cNvSpPr/>
      </dsp:nvSpPr>
      <dsp:spPr>
        <a:xfrm>
          <a:off x="662287" y="1296877"/>
          <a:ext cx="288194" cy="2881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606B46-0825-4141-BEAC-49589DCB1158}">
      <dsp:nvSpPr>
        <dsp:cNvPr id="0" name=""/>
        <dsp:cNvSpPr/>
      </dsp:nvSpPr>
      <dsp:spPr>
        <a:xfrm>
          <a:off x="1689370" y="1729169"/>
          <a:ext cx="1605426" cy="115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Bērnu uzņemšanas komisijas sēde</a:t>
          </a:r>
        </a:p>
      </dsp:txBody>
      <dsp:txXfrm>
        <a:off x="1689370" y="1729169"/>
        <a:ext cx="1605426" cy="1152779"/>
      </dsp:txXfrm>
    </dsp:sp>
    <dsp:sp modelId="{6EDFAE39-81CF-4781-A630-8F78026D3FCB}">
      <dsp:nvSpPr>
        <dsp:cNvPr id="0" name=""/>
        <dsp:cNvSpPr/>
      </dsp:nvSpPr>
      <dsp:spPr>
        <a:xfrm>
          <a:off x="2347986" y="1296877"/>
          <a:ext cx="288194" cy="2881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DE783B-40D4-4B3E-9C68-B10E8D2B94F9}">
      <dsp:nvSpPr>
        <dsp:cNvPr id="0" name=""/>
        <dsp:cNvSpPr/>
      </dsp:nvSpPr>
      <dsp:spPr>
        <a:xfrm>
          <a:off x="3375068" y="0"/>
          <a:ext cx="1605426" cy="115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10 kalendārās dienas vecāki var izlemt</a:t>
          </a:r>
        </a:p>
      </dsp:txBody>
      <dsp:txXfrm>
        <a:off x="3375068" y="0"/>
        <a:ext cx="1605426" cy="1152779"/>
      </dsp:txXfrm>
    </dsp:sp>
    <dsp:sp modelId="{44866191-FD1C-44CD-AF8C-CA3BDF6081AF}">
      <dsp:nvSpPr>
        <dsp:cNvPr id="0" name=""/>
        <dsp:cNvSpPr/>
      </dsp:nvSpPr>
      <dsp:spPr>
        <a:xfrm>
          <a:off x="4033684" y="1296877"/>
          <a:ext cx="288194" cy="2881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98F454-AB31-4DBA-A239-7F3DA51DE08F}">
      <dsp:nvSpPr>
        <dsp:cNvPr id="0" name=""/>
        <dsp:cNvSpPr/>
      </dsp:nvSpPr>
      <dsp:spPr>
        <a:xfrm>
          <a:off x="5060766" y="1729169"/>
          <a:ext cx="1605426" cy="115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Iespējams mēnesi iepriekš jāpaziņo citai PPII  par pārtraukšanu</a:t>
          </a:r>
        </a:p>
      </dsp:txBody>
      <dsp:txXfrm>
        <a:off x="5060766" y="1729169"/>
        <a:ext cx="1605426" cy="1152779"/>
      </dsp:txXfrm>
    </dsp:sp>
    <dsp:sp modelId="{57B5D1E9-B028-4B59-A080-15381033503B}">
      <dsp:nvSpPr>
        <dsp:cNvPr id="0" name=""/>
        <dsp:cNvSpPr/>
      </dsp:nvSpPr>
      <dsp:spPr>
        <a:xfrm>
          <a:off x="5719382" y="1296877"/>
          <a:ext cx="288194" cy="2881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EB1332-CD40-4768-A116-3299DC779112}">
      <dsp:nvSpPr>
        <dsp:cNvPr id="0" name=""/>
        <dsp:cNvSpPr/>
      </dsp:nvSpPr>
      <dsp:spPr>
        <a:xfrm>
          <a:off x="6746465" y="0"/>
          <a:ext cx="1605426" cy="115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marL="0" lvl="0" indent="0" algn="ctr" defTabSz="711200">
            <a:lnSpc>
              <a:spcPct val="90000"/>
            </a:lnSpc>
            <a:spcBef>
              <a:spcPct val="0"/>
            </a:spcBef>
            <a:spcAft>
              <a:spcPct val="35000"/>
            </a:spcAft>
            <a:buNone/>
          </a:pPr>
          <a:r>
            <a:rPr lang="lv-LV" sz="1600" kern="1200" dirty="0">
              <a:latin typeface="Times New Roman" panose="02020603050405020304" pitchFamily="18" charset="0"/>
              <a:cs typeface="Times New Roman" panose="02020603050405020304" pitchFamily="18" charset="0"/>
            </a:rPr>
            <a:t>Cits bērns sāk apmeklēt projekta finansēto vietu  </a:t>
          </a:r>
        </a:p>
      </dsp:txBody>
      <dsp:txXfrm>
        <a:off x="6746465" y="0"/>
        <a:ext cx="1605426" cy="1152779"/>
      </dsp:txXfrm>
    </dsp:sp>
    <dsp:sp modelId="{EB8EA7B6-B090-4292-829D-132E8B5AFB07}">
      <dsp:nvSpPr>
        <dsp:cNvPr id="0" name=""/>
        <dsp:cNvSpPr/>
      </dsp:nvSpPr>
      <dsp:spPr>
        <a:xfrm>
          <a:off x="7405081" y="1296877"/>
          <a:ext cx="288194" cy="2881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7FF25-E5EC-2624-0D4C-B790926AC4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DBF525CA-E344-7C82-B663-811FC99FE5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5071B7C5-C69C-742E-A1F3-6FC9A7789F6D}"/>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5" name="Footer Placeholder 4">
            <a:extLst>
              <a:ext uri="{FF2B5EF4-FFF2-40B4-BE49-F238E27FC236}">
                <a16:creationId xmlns:a16="http://schemas.microsoft.com/office/drawing/2014/main" id="{984BFE26-E030-DE04-3E8F-79D2AE60091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3146E25-CFD0-76E8-AF27-9A811D37F2DC}"/>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1297125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0E010-7C42-8EC6-6B35-5725357536BF}"/>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F3A2C83D-D0F4-7F27-5EC1-6C8E5A7B91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7F6B3BEE-473E-37CA-1CFB-7D73DE741B43}"/>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5" name="Footer Placeholder 4">
            <a:extLst>
              <a:ext uri="{FF2B5EF4-FFF2-40B4-BE49-F238E27FC236}">
                <a16:creationId xmlns:a16="http://schemas.microsoft.com/office/drawing/2014/main" id="{2E0F927B-7A08-E345-093F-A300E0A0045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789476FC-22C8-2205-B6E0-8AA5D6217496}"/>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3875351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2F4A0D-13CF-C0D7-42F5-83E8D46C719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3A3CF443-B095-87B9-A4E0-8789FBBE4E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D46CC4A3-273F-802D-427C-0203F3AC7F39}"/>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5" name="Footer Placeholder 4">
            <a:extLst>
              <a:ext uri="{FF2B5EF4-FFF2-40B4-BE49-F238E27FC236}">
                <a16:creationId xmlns:a16="http://schemas.microsoft.com/office/drawing/2014/main" id="{18987964-FC2F-0392-7E20-867502625BA0}"/>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8566180-9C4C-838E-9E61-7C59BAE5A134}"/>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1934738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8155F-1AEB-12A2-E397-F59639E2A2B2}"/>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7769AF5C-B23A-D27C-C2CB-8F5B6F1EF7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8BAA071-A3F1-C627-588D-4EBCFE919AB6}"/>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5" name="Footer Placeholder 4">
            <a:extLst>
              <a:ext uri="{FF2B5EF4-FFF2-40B4-BE49-F238E27FC236}">
                <a16:creationId xmlns:a16="http://schemas.microsoft.com/office/drawing/2014/main" id="{3B82E052-8317-6D86-1162-F7F0F822D4CD}"/>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21316B9B-7F14-B7B9-4848-446EAABBF322}"/>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325960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07E9D-4DD1-B6F8-2AF2-E21AEEAD10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BC9D1D3C-4C88-D35F-7DDF-7B125218D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171788-2739-F54E-A54D-5A6B54572DDA}"/>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5" name="Footer Placeholder 4">
            <a:extLst>
              <a:ext uri="{FF2B5EF4-FFF2-40B4-BE49-F238E27FC236}">
                <a16:creationId xmlns:a16="http://schemas.microsoft.com/office/drawing/2014/main" id="{D80E91F1-25D6-D2EE-084C-1762D2F29736}"/>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EAC979D-B789-F13B-0982-FE704482D04B}"/>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1869885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59456-3A68-7996-486E-8875D4CADC2D}"/>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88F84809-8755-C92D-6178-742EA1E454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D4ABA30C-3681-E923-5172-48852025BD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DD7A5245-CE5C-3134-120A-5F5D267A6095}"/>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6" name="Footer Placeholder 5">
            <a:extLst>
              <a:ext uri="{FF2B5EF4-FFF2-40B4-BE49-F238E27FC236}">
                <a16:creationId xmlns:a16="http://schemas.microsoft.com/office/drawing/2014/main" id="{4BF93795-C069-983E-C39D-0CBF036B7A24}"/>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AE13F432-3B6B-6FBF-0BF4-F426FB9275A9}"/>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969060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E2FE1-5AAA-4281-D41A-D15F94C2BDD3}"/>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6B73D43F-6608-54B2-FC57-D011C96ADB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177055-10F4-8E65-5F4B-BB962D749F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5C46AE3D-D17D-025C-FBD1-BE161342B0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B5E98A-6B72-6BC5-C61A-F7D34D90CA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A272824D-4EBA-BFF6-A34A-EA2C2326815D}"/>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8" name="Footer Placeholder 7">
            <a:extLst>
              <a:ext uri="{FF2B5EF4-FFF2-40B4-BE49-F238E27FC236}">
                <a16:creationId xmlns:a16="http://schemas.microsoft.com/office/drawing/2014/main" id="{F15FFE17-EBBE-F91F-D1BC-E112A9FD54F0}"/>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6DAA860A-F739-1E2B-1D9C-A784DEBFF262}"/>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1348743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5D192-F607-19A2-9DBB-2B0EAAD5E5D2}"/>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EF3BFE45-0D25-56B8-CEB2-08F8F1DDCB3B}"/>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4" name="Footer Placeholder 3">
            <a:extLst>
              <a:ext uri="{FF2B5EF4-FFF2-40B4-BE49-F238E27FC236}">
                <a16:creationId xmlns:a16="http://schemas.microsoft.com/office/drawing/2014/main" id="{66831EAE-6B09-7F18-04FF-764B014ADBE2}"/>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726BB685-F57C-694E-A158-75FC4CDEC0BE}"/>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1975669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07AAE1-6338-8B88-87EB-C26CDB2A0289}"/>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3" name="Footer Placeholder 2">
            <a:extLst>
              <a:ext uri="{FF2B5EF4-FFF2-40B4-BE49-F238E27FC236}">
                <a16:creationId xmlns:a16="http://schemas.microsoft.com/office/drawing/2014/main" id="{BE6DA485-890F-34BA-4E9C-BC9B1396EF58}"/>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17246235-A0C4-8B36-AE6F-58FE86A385AF}"/>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3126211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45364-B063-6B2D-C59E-B47CF7945F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A2C6278B-7CF3-12DC-4F8D-17240EE522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E7310311-1035-F4BE-0290-F9C5A366E9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EB9A30-7FC0-7E9D-0F26-223B40733B84}"/>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6" name="Footer Placeholder 5">
            <a:extLst>
              <a:ext uri="{FF2B5EF4-FFF2-40B4-BE49-F238E27FC236}">
                <a16:creationId xmlns:a16="http://schemas.microsoft.com/office/drawing/2014/main" id="{7F782FFB-780E-D9D8-9772-F1EE7748A0C9}"/>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FE0683E6-A59B-970D-E007-0A6D80621140}"/>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3773470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9A475-EC86-1AB8-EDC9-6DCA5DB240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7B30C166-C2DC-034E-D122-E9CCBFEBC3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9C1E0F95-01C2-CAED-BE5D-3D59A121C3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1730D4-D276-0881-799F-051702F420FB}"/>
              </a:ext>
            </a:extLst>
          </p:cNvPr>
          <p:cNvSpPr>
            <a:spLocks noGrp="1"/>
          </p:cNvSpPr>
          <p:nvPr>
            <p:ph type="dt" sz="half" idx="10"/>
          </p:nvPr>
        </p:nvSpPr>
        <p:spPr/>
        <p:txBody>
          <a:bodyPr/>
          <a:lstStyle/>
          <a:p>
            <a:fld id="{1EB114E8-7B78-4E3E-AA63-CF0971D398C0}" type="datetimeFigureOut">
              <a:rPr lang="lv-LV" smtClean="0"/>
              <a:t>18.12.2023</a:t>
            </a:fld>
            <a:endParaRPr lang="lv-LV"/>
          </a:p>
        </p:txBody>
      </p:sp>
      <p:sp>
        <p:nvSpPr>
          <p:cNvPr id="6" name="Footer Placeholder 5">
            <a:extLst>
              <a:ext uri="{FF2B5EF4-FFF2-40B4-BE49-F238E27FC236}">
                <a16:creationId xmlns:a16="http://schemas.microsoft.com/office/drawing/2014/main" id="{EFBF1514-4F93-4A80-4901-950F3AF279AB}"/>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4C0F432E-A5FF-0B87-1886-680E0798AA05}"/>
              </a:ext>
            </a:extLst>
          </p:cNvPr>
          <p:cNvSpPr>
            <a:spLocks noGrp="1"/>
          </p:cNvSpPr>
          <p:nvPr>
            <p:ph type="sldNum" sz="quarter" idx="12"/>
          </p:nvPr>
        </p:nvSpPr>
        <p:spPr/>
        <p:txBody>
          <a:bodyPr/>
          <a:lstStyle/>
          <a:p>
            <a:fld id="{22B5DD6A-6C2D-4201-BD19-0C72E86B2912}" type="slidenum">
              <a:rPr lang="lv-LV" smtClean="0"/>
              <a:t>‹#›</a:t>
            </a:fld>
            <a:endParaRPr lang="lv-LV"/>
          </a:p>
        </p:txBody>
      </p:sp>
    </p:spTree>
    <p:extLst>
      <p:ext uri="{BB962C8B-B14F-4D97-AF65-F5344CB8AC3E}">
        <p14:creationId xmlns:p14="http://schemas.microsoft.com/office/powerpoint/2010/main" val="3614209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8DDB47-82F2-D1A5-6628-01D96A2E1A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EA1C1792-31DE-0DE4-96D6-8D67A4C128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79B43590-1785-DAE5-BAC3-62D3359599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B114E8-7B78-4E3E-AA63-CF0971D398C0}" type="datetimeFigureOut">
              <a:rPr lang="lv-LV" smtClean="0"/>
              <a:t>18.12.2023</a:t>
            </a:fld>
            <a:endParaRPr lang="lv-LV"/>
          </a:p>
        </p:txBody>
      </p:sp>
      <p:sp>
        <p:nvSpPr>
          <p:cNvPr id="5" name="Footer Placeholder 4">
            <a:extLst>
              <a:ext uri="{FF2B5EF4-FFF2-40B4-BE49-F238E27FC236}">
                <a16:creationId xmlns:a16="http://schemas.microsoft.com/office/drawing/2014/main" id="{E01FDB80-6287-A964-DA9B-88D20A8B5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73DFB18E-62F9-010B-331A-B35B2A14CF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B5DD6A-6C2D-4201-BD19-0C72E86B2912}" type="slidenum">
              <a:rPr lang="lv-LV" smtClean="0"/>
              <a:t>‹#›</a:t>
            </a:fld>
            <a:endParaRPr lang="lv-LV"/>
          </a:p>
        </p:txBody>
      </p:sp>
    </p:spTree>
    <p:extLst>
      <p:ext uri="{BB962C8B-B14F-4D97-AF65-F5344CB8AC3E}">
        <p14:creationId xmlns:p14="http://schemas.microsoft.com/office/powerpoint/2010/main" val="659232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61A34-076A-122B-B276-1C5D9971B6B7}"/>
              </a:ext>
            </a:extLst>
          </p:cNvPr>
          <p:cNvSpPr>
            <a:spLocks noGrp="1"/>
          </p:cNvSpPr>
          <p:nvPr>
            <p:ph type="ctrTitle"/>
          </p:nvPr>
        </p:nvSpPr>
        <p:spPr>
          <a:xfrm>
            <a:off x="1463615" y="1783333"/>
            <a:ext cx="9144000" cy="2387600"/>
          </a:xfrm>
        </p:spPr>
        <p:txBody>
          <a:bodyPr>
            <a:normAutofit fontScale="90000"/>
          </a:bodyPr>
          <a:lstStyle/>
          <a:p>
            <a:r>
              <a:rPr lang="lv-LV" sz="4000" dirty="0">
                <a:solidFill>
                  <a:schemeClr val="accent1">
                    <a:lumMod val="50000"/>
                  </a:schemeClr>
                </a:solidFill>
                <a:latin typeface="Times New Roman" panose="02020603050405020304" pitchFamily="18" charset="0"/>
                <a:cs typeface="Times New Roman" panose="02020603050405020304" pitchFamily="18" charset="0"/>
              </a:rPr>
              <a:t>Ziņojums </a:t>
            </a:r>
            <a:br>
              <a:rPr lang="lv-LV" sz="4000" dirty="0">
                <a:latin typeface="Times New Roman" panose="02020603050405020304" pitchFamily="18" charset="0"/>
                <a:cs typeface="Times New Roman" panose="02020603050405020304" pitchFamily="18" charset="0"/>
              </a:rPr>
            </a:br>
            <a:br>
              <a:rPr lang="lv-LV" sz="4000" dirty="0">
                <a:latin typeface="Times New Roman" panose="02020603050405020304" pitchFamily="18" charset="0"/>
                <a:cs typeface="Times New Roman" panose="02020603050405020304" pitchFamily="18" charset="0"/>
              </a:rPr>
            </a:br>
            <a:r>
              <a:rPr lang="lv-LV" sz="3100" dirty="0">
                <a:solidFill>
                  <a:schemeClr val="accent1">
                    <a:lumMod val="50000"/>
                  </a:schemeClr>
                </a:solidFill>
                <a:latin typeface="Times New Roman" panose="02020603050405020304" pitchFamily="18" charset="0"/>
                <a:cs typeface="Times New Roman" panose="02020603050405020304" pitchFamily="18" charset="0"/>
              </a:rPr>
              <a:t>Eiropas Savienības kohēzijas politikas programmas 2021.-2027. gadam 4.3.6. specifiskā atbalsta mērķa</a:t>
            </a:r>
            <a:br>
              <a:rPr lang="lv-LV" sz="3100" dirty="0">
                <a:solidFill>
                  <a:schemeClr val="accent1">
                    <a:lumMod val="50000"/>
                  </a:schemeClr>
                </a:solidFill>
                <a:latin typeface="Times New Roman" panose="02020603050405020304" pitchFamily="18" charset="0"/>
                <a:cs typeface="Times New Roman" panose="02020603050405020304" pitchFamily="18" charset="0"/>
              </a:rPr>
            </a:br>
            <a:r>
              <a:rPr lang="lv-LV" sz="3100" dirty="0">
                <a:solidFill>
                  <a:schemeClr val="accent1">
                    <a:lumMod val="50000"/>
                  </a:schemeClr>
                </a:solidFill>
                <a:latin typeface="Times New Roman" panose="02020603050405020304" pitchFamily="18" charset="0"/>
                <a:cs typeface="Times New Roman" panose="02020603050405020304" pitchFamily="18" charset="0"/>
              </a:rPr>
              <a:t>"Veicināt nabadzības vai sociālās atstumtības riskam pakļauto cilvēku, tostarp vistrūcīgāko un bērnu, sociālo integrāciju"</a:t>
            </a:r>
            <a:br>
              <a:rPr lang="lv-LV" sz="3100" dirty="0">
                <a:solidFill>
                  <a:schemeClr val="accent1">
                    <a:lumMod val="50000"/>
                  </a:schemeClr>
                </a:solidFill>
                <a:latin typeface="Times New Roman" panose="02020603050405020304" pitchFamily="18" charset="0"/>
                <a:cs typeface="Times New Roman" panose="02020603050405020304" pitchFamily="18" charset="0"/>
              </a:rPr>
            </a:br>
            <a:r>
              <a:rPr lang="lv-LV" sz="3100" dirty="0">
                <a:solidFill>
                  <a:schemeClr val="accent1">
                    <a:lumMod val="50000"/>
                  </a:schemeClr>
                </a:solidFill>
                <a:latin typeface="Times New Roman" panose="02020603050405020304" pitchFamily="18" charset="0"/>
                <a:cs typeface="Times New Roman" panose="02020603050405020304" pitchFamily="18" charset="0"/>
              </a:rPr>
              <a:t>4.3.6.6. pasākuma “Bērnu pieskatīšanas pakalpojumi”</a:t>
            </a:r>
            <a:endParaRPr lang="lv-LV" sz="40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165096E9-3371-2A87-B35C-46F2FB75EF85}"/>
              </a:ext>
            </a:extLst>
          </p:cNvPr>
          <p:cNvSpPr>
            <a:spLocks noGrp="1"/>
          </p:cNvSpPr>
          <p:nvPr>
            <p:ph type="subTitle" idx="1"/>
          </p:nvPr>
        </p:nvSpPr>
        <p:spPr>
          <a:xfrm>
            <a:off x="3206356" y="5555921"/>
            <a:ext cx="9144000" cy="1655762"/>
          </a:xfrm>
        </p:spPr>
        <p:txBody>
          <a:bodyPr/>
          <a:lstStyle/>
          <a:p>
            <a:r>
              <a:rPr lang="lv-LV" dirty="0">
                <a:solidFill>
                  <a:schemeClr val="accent1">
                    <a:lumMod val="50000"/>
                  </a:schemeClr>
                </a:solidFill>
                <a:latin typeface="Times New Roman" panose="02020603050405020304" pitchFamily="18" charset="0"/>
                <a:cs typeface="Times New Roman" panose="02020603050405020304" pitchFamily="18" charset="0"/>
              </a:rPr>
              <a:t>Izglītības un jaunatnes nodaļa</a:t>
            </a:r>
          </a:p>
          <a:p>
            <a:r>
              <a:rPr lang="lv-LV" dirty="0">
                <a:solidFill>
                  <a:schemeClr val="accent1">
                    <a:lumMod val="50000"/>
                  </a:schemeClr>
                </a:solidFill>
                <a:latin typeface="Times New Roman" panose="02020603050405020304" pitchFamily="18" charset="0"/>
                <a:cs typeface="Times New Roman" panose="02020603050405020304" pitchFamily="18" charset="0"/>
              </a:rPr>
              <a:t>2023. gada 6. decembris</a:t>
            </a:r>
          </a:p>
        </p:txBody>
      </p:sp>
      <p:pic>
        <p:nvPicPr>
          <p:cNvPr id="5" name="Picture 4" descr="A yellow and green logo&#10;&#10;Description automatically generated">
            <a:extLst>
              <a:ext uri="{FF2B5EF4-FFF2-40B4-BE49-F238E27FC236}">
                <a16:creationId xmlns:a16="http://schemas.microsoft.com/office/drawing/2014/main" id="{BDA54CAC-61E1-6E8F-2949-C3DF7514F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5678" y="4094408"/>
            <a:ext cx="2301460" cy="2215660"/>
          </a:xfrm>
          <a:prstGeom prst="rect">
            <a:avLst/>
          </a:prstGeom>
        </p:spPr>
      </p:pic>
    </p:spTree>
    <p:extLst>
      <p:ext uri="{BB962C8B-B14F-4D97-AF65-F5344CB8AC3E}">
        <p14:creationId xmlns:p14="http://schemas.microsoft.com/office/powerpoint/2010/main" val="1540583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122313A-C412-EC0E-5995-68E6A10FBBAE}"/>
              </a:ext>
            </a:extLst>
          </p:cNvPr>
          <p:cNvGraphicFramePr>
            <a:graphicFrameLocks noGrp="1"/>
          </p:cNvGraphicFramePr>
          <p:nvPr>
            <p:extLst>
              <p:ext uri="{D42A27DB-BD31-4B8C-83A1-F6EECF244321}">
                <p14:modId xmlns:p14="http://schemas.microsoft.com/office/powerpoint/2010/main" val="728431665"/>
              </p:ext>
            </p:extLst>
          </p:nvPr>
        </p:nvGraphicFramePr>
        <p:xfrm>
          <a:off x="1532685" y="536775"/>
          <a:ext cx="9489232" cy="5383986"/>
        </p:xfrm>
        <a:graphic>
          <a:graphicData uri="http://schemas.openxmlformats.org/drawingml/2006/table">
            <a:tbl>
              <a:tblPr firstRow="1" bandRow="1">
                <a:tableStyleId>{5C22544A-7EE6-4342-B048-85BDC9FD1C3A}</a:tableStyleId>
              </a:tblPr>
              <a:tblGrid>
                <a:gridCol w="9489232">
                  <a:extLst>
                    <a:ext uri="{9D8B030D-6E8A-4147-A177-3AD203B41FA5}">
                      <a16:colId xmlns:a16="http://schemas.microsoft.com/office/drawing/2014/main" val="2328006379"/>
                    </a:ext>
                  </a:extLst>
                </a:gridCol>
              </a:tblGrid>
              <a:tr h="442181">
                <a:tc>
                  <a:txBody>
                    <a:bodyPr/>
                    <a:lstStyle/>
                    <a:p>
                      <a:pPr algn="ctr"/>
                      <a:r>
                        <a:rPr lang="lv-LV" sz="2000" dirty="0">
                          <a:latin typeface="Times New Roman" panose="02020603050405020304" pitchFamily="18" charset="0"/>
                          <a:cs typeface="Times New Roman" panose="02020603050405020304" pitchFamily="18" charset="0"/>
                        </a:rPr>
                        <a:t>Atbalsta saņēmēji</a:t>
                      </a:r>
                    </a:p>
                  </a:txBody>
                  <a:tcPr/>
                </a:tc>
                <a:extLst>
                  <a:ext uri="{0D108BD9-81ED-4DB2-BD59-A6C34878D82A}">
                    <a16:rowId xmlns:a16="http://schemas.microsoft.com/office/drawing/2014/main" val="4133283849"/>
                  </a:ext>
                </a:extLst>
              </a:tr>
              <a:tr h="1263828">
                <a:tc>
                  <a:txBody>
                    <a:bodyPr/>
                    <a:lstStyle/>
                    <a:p>
                      <a:pPr algn="ctr"/>
                      <a:endParaRPr lang="lv-LV" sz="1800" dirty="0">
                        <a:latin typeface="Times New Roman" panose="02020603050405020304" pitchFamily="18" charset="0"/>
                        <a:cs typeface="Times New Roman" panose="02020603050405020304" pitchFamily="18" charset="0"/>
                      </a:endParaRPr>
                    </a:p>
                    <a:p>
                      <a:pPr algn="ctr"/>
                      <a:r>
                        <a:rPr lang="lv-LV" sz="1800" dirty="0">
                          <a:latin typeface="Times New Roman" panose="02020603050405020304" pitchFamily="18" charset="0"/>
                          <a:cs typeface="Times New Roman" panose="02020603050405020304" pitchFamily="18" charset="0"/>
                        </a:rPr>
                        <a:t>Atbalsts nav paredzēts, ja privāto pirmsskolas izglītības iestādi izvēlas bērna vecāki pēc pašu gribas, atsakoties no vietas pašvaldības pirmsskolas izglītības iestādē, piemēram, ja vēlas mazāku bērnudārza grupu vai citi individuāli aspekti.</a:t>
                      </a:r>
                    </a:p>
                  </a:txBody>
                  <a:tcPr/>
                </a:tc>
                <a:extLst>
                  <a:ext uri="{0D108BD9-81ED-4DB2-BD59-A6C34878D82A}">
                    <a16:rowId xmlns:a16="http://schemas.microsoft.com/office/drawing/2014/main" val="3679477958"/>
                  </a:ext>
                </a:extLst>
              </a:tr>
              <a:tr h="1386632">
                <a:tc>
                  <a:txBody>
                    <a:bodyPr/>
                    <a:lstStyle/>
                    <a:p>
                      <a:pPr algn="ctr"/>
                      <a:endParaRPr lang="lv-LV" sz="1800" dirty="0"/>
                    </a:p>
                    <a:p>
                      <a:pPr algn="ctr"/>
                      <a:r>
                        <a:rPr lang="lv-LV" sz="1800" dirty="0">
                          <a:latin typeface="Times New Roman" panose="02020603050405020304" pitchFamily="18" charset="0"/>
                          <a:cs typeface="Times New Roman" panose="02020603050405020304" pitchFamily="18" charset="0"/>
                        </a:rPr>
                        <a:t>Atbalsta nosacījumi nenosaka, ka pakalpojumus vienā un tajā pašā iestādē nedrīkst nodrošināt gan projektā atbalstāmajiem, gan citiem bērniem, kam tiek nodrošināts tas pats pirmsskolas izglītības pakalpojums. </a:t>
                      </a:r>
                      <a:r>
                        <a:rPr lang="lv-LV" sz="1800" i="1" dirty="0">
                          <a:latin typeface="Times New Roman" panose="02020603050405020304" pitchFamily="18" charset="0"/>
                          <a:cs typeface="Times New Roman" panose="02020603050405020304" pitchFamily="18" charset="0"/>
                        </a:rPr>
                        <a:t>Būs bērni, kuru vecāki maksā, un kuru vecāki nemaksā.</a:t>
                      </a:r>
                    </a:p>
                  </a:txBody>
                  <a:tcPr/>
                </a:tc>
                <a:extLst>
                  <a:ext uri="{0D108BD9-81ED-4DB2-BD59-A6C34878D82A}">
                    <a16:rowId xmlns:a16="http://schemas.microsoft.com/office/drawing/2014/main" val="2738723000"/>
                  </a:ext>
                </a:extLst>
              </a:tr>
              <a:tr h="1348026">
                <a:tc>
                  <a:txBody>
                    <a:bodyPr/>
                    <a:lstStyle/>
                    <a:p>
                      <a:pPr algn="ctr"/>
                      <a:r>
                        <a:rPr lang="lv-LV" sz="1800" dirty="0">
                          <a:latin typeface="Times New Roman" panose="02020603050405020304" pitchFamily="18" charset="0"/>
                          <a:cs typeface="Times New Roman" panose="02020603050405020304" pitchFamily="18" charset="0"/>
                        </a:rPr>
                        <a:t>Gadījumos, kad bērnam pieskatīšanas pakalpojums netiek nodrošināts vismaz vienu gadu (ieskaitot attaisnojošu prombūtni), izmaksas par pakalpojuma nodrošināšanu sedz pašvaldība. Finansējuma saņēmējs saglabā un nodrošina šo neizmantoto finansējumu nākamajam pakalpojuma saņēmējam. </a:t>
                      </a:r>
                      <a:r>
                        <a:rPr lang="lv-LV" sz="1800" i="1" dirty="0">
                          <a:latin typeface="Times New Roman" panose="02020603050405020304" pitchFamily="18" charset="0"/>
                          <a:cs typeface="Times New Roman" panose="02020603050405020304" pitchFamily="18" charset="0"/>
                        </a:rPr>
                        <a:t>(Izmaksas pašvaldībai)</a:t>
                      </a:r>
                    </a:p>
                  </a:txBody>
                  <a:tcPr/>
                </a:tc>
                <a:extLst>
                  <a:ext uri="{0D108BD9-81ED-4DB2-BD59-A6C34878D82A}">
                    <a16:rowId xmlns:a16="http://schemas.microsoft.com/office/drawing/2014/main" val="552387636"/>
                  </a:ext>
                </a:extLst>
              </a:tr>
              <a:tr h="9433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800" dirty="0">
                          <a:latin typeface="Times New Roman" panose="02020603050405020304" pitchFamily="18" charset="0"/>
                          <a:cs typeface="Times New Roman" panose="02020603050405020304" pitchFamily="18" charset="0"/>
                        </a:rPr>
                        <a:t>Jāveic izmaiņas ZZ </a:t>
                      </a:r>
                      <a:r>
                        <a:rPr lang="lv-LV" sz="1800" dirty="0" err="1">
                          <a:latin typeface="Times New Roman" panose="02020603050405020304" pitchFamily="18" charset="0"/>
                          <a:cs typeface="Times New Roman" panose="02020603050405020304" pitchFamily="18" charset="0"/>
                        </a:rPr>
                        <a:t>dats</a:t>
                      </a:r>
                      <a:r>
                        <a:rPr lang="lv-LV" sz="1800" dirty="0">
                          <a:latin typeface="Times New Roman" panose="02020603050405020304" pitchFamily="18" charset="0"/>
                          <a:cs typeface="Times New Roman" panose="02020603050405020304" pitchFamily="18" charset="0"/>
                        </a:rPr>
                        <a:t> administrētajā PII rindas veidošanā, un jādod iespēja izvēlēties apmeklēt projekta pakalpojuma sniedzēju.</a:t>
                      </a:r>
                    </a:p>
                    <a:p>
                      <a:pPr algn="ctr"/>
                      <a:endParaRPr lang="lv-LV" sz="1800" dirty="0"/>
                    </a:p>
                  </a:txBody>
                  <a:tcPr/>
                </a:tc>
                <a:extLst>
                  <a:ext uri="{0D108BD9-81ED-4DB2-BD59-A6C34878D82A}">
                    <a16:rowId xmlns:a16="http://schemas.microsoft.com/office/drawing/2014/main" val="2731592122"/>
                  </a:ext>
                </a:extLst>
              </a:tr>
            </a:tbl>
          </a:graphicData>
        </a:graphic>
      </p:graphicFrame>
    </p:spTree>
    <p:extLst>
      <p:ext uri="{BB962C8B-B14F-4D97-AF65-F5344CB8AC3E}">
        <p14:creationId xmlns:p14="http://schemas.microsoft.com/office/powerpoint/2010/main" val="876586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122313A-C412-EC0E-5995-68E6A10FBBAE}"/>
              </a:ext>
            </a:extLst>
          </p:cNvPr>
          <p:cNvGraphicFramePr>
            <a:graphicFrameLocks noGrp="1"/>
          </p:cNvGraphicFramePr>
          <p:nvPr>
            <p:extLst>
              <p:ext uri="{D42A27DB-BD31-4B8C-83A1-F6EECF244321}">
                <p14:modId xmlns:p14="http://schemas.microsoft.com/office/powerpoint/2010/main" val="3026634621"/>
              </p:ext>
            </p:extLst>
          </p:nvPr>
        </p:nvGraphicFramePr>
        <p:xfrm>
          <a:off x="1446244" y="373225"/>
          <a:ext cx="9563877" cy="5543268"/>
        </p:xfrm>
        <a:graphic>
          <a:graphicData uri="http://schemas.openxmlformats.org/drawingml/2006/table">
            <a:tbl>
              <a:tblPr firstRow="1" bandRow="1">
                <a:tableStyleId>{5C22544A-7EE6-4342-B048-85BDC9FD1C3A}</a:tableStyleId>
              </a:tblPr>
              <a:tblGrid>
                <a:gridCol w="9563877">
                  <a:extLst>
                    <a:ext uri="{9D8B030D-6E8A-4147-A177-3AD203B41FA5}">
                      <a16:colId xmlns:a16="http://schemas.microsoft.com/office/drawing/2014/main" val="364341139"/>
                    </a:ext>
                  </a:extLst>
                </a:gridCol>
              </a:tblGrid>
              <a:tr h="504879">
                <a:tc>
                  <a:txBody>
                    <a:bodyPr/>
                    <a:lstStyle/>
                    <a:p>
                      <a:pPr algn="ctr"/>
                      <a:r>
                        <a:rPr lang="lv-LV" sz="2000" dirty="0">
                          <a:latin typeface="Times New Roman" panose="02020603050405020304" pitchFamily="18" charset="0"/>
                          <a:cs typeface="Times New Roman" panose="02020603050405020304" pitchFamily="18" charset="0"/>
                        </a:rPr>
                        <a:t>Iepirkums</a:t>
                      </a:r>
                      <a:endParaRPr lang="lv-LV"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133283849"/>
                  </a:ext>
                </a:extLst>
              </a:tr>
              <a:tr h="1078362">
                <a:tc>
                  <a:txBody>
                    <a:bodyPr/>
                    <a:lstStyle/>
                    <a:p>
                      <a:pPr algn="ctr"/>
                      <a:endParaRPr lang="lv-LV" sz="1800" dirty="0">
                        <a:latin typeface="Times New Roman" panose="02020603050405020304" pitchFamily="18" charset="0"/>
                        <a:cs typeface="Times New Roman" panose="02020603050405020304" pitchFamily="18" charset="0"/>
                      </a:endParaRPr>
                    </a:p>
                    <a:p>
                      <a:pPr algn="ctr"/>
                      <a:r>
                        <a:rPr lang="lv-LV" sz="1800" dirty="0">
                          <a:latin typeface="Times New Roman" panose="02020603050405020304" pitchFamily="18" charset="0"/>
                          <a:cs typeface="Times New Roman" panose="02020603050405020304" pitchFamily="18" charset="0"/>
                        </a:rPr>
                        <a:t>Projektos atbalstīti tiks tādi bērnu pieskatīšanas izdevumi, kas radušies uz pašvaldības un bērnu pieskatīšanas pakalpojumu sniedzēja starpā noslēgtā līguma pamata.  </a:t>
                      </a:r>
                    </a:p>
                  </a:txBody>
                  <a:tcPr/>
                </a:tc>
                <a:extLst>
                  <a:ext uri="{0D108BD9-81ED-4DB2-BD59-A6C34878D82A}">
                    <a16:rowId xmlns:a16="http://schemas.microsoft.com/office/drawing/2014/main" val="3679477958"/>
                  </a:ext>
                </a:extLst>
              </a:tr>
              <a:tr h="1519863">
                <a:tc>
                  <a:txBody>
                    <a:bodyPr/>
                    <a:lstStyle/>
                    <a:p>
                      <a:pPr algn="ctr"/>
                      <a:r>
                        <a:rPr lang="lv-LV" sz="1800" dirty="0">
                          <a:latin typeface="Times New Roman" panose="02020603050405020304" pitchFamily="18" charset="0"/>
                          <a:cs typeface="Times New Roman" panose="02020603050405020304" pitchFamily="18" charset="0"/>
                        </a:rPr>
                        <a:t>Pasākuma mērķis ir nodrošināt pirmsskolas izglītības un bērnu uzraudzības pakalpojumus iespējami lielākam bērnu skaitam. Līdz ar to atbalsts nav paredzēts, lai pašvaldības varētu finansēt līgumus, kas noslēgti bez iepirkuma procedūras (piemēram, pakalpojumu līgumi līdz 10 000 </a:t>
                      </a:r>
                      <a:r>
                        <a:rPr lang="lv-LV" sz="1800" i="1" dirty="0" err="1">
                          <a:latin typeface="Times New Roman" panose="02020603050405020304" pitchFamily="18" charset="0"/>
                          <a:cs typeface="Times New Roman" panose="02020603050405020304" pitchFamily="18" charset="0"/>
                        </a:rPr>
                        <a:t>euro</a:t>
                      </a:r>
                      <a:r>
                        <a:rPr lang="lv-LV" sz="1800" dirty="0">
                          <a:latin typeface="Times New Roman" panose="02020603050405020304" pitchFamily="18" charset="0"/>
                          <a:cs typeface="Times New Roman" panose="02020603050405020304" pitchFamily="18" charset="0"/>
                        </a:rPr>
                        <a:t>), tai skaitā par pašvaldības noslēgtajiem līdzfinansēšanas līgumiem par privātā pirmsskolas izglītības pakalpojuma izmantošanu.</a:t>
                      </a:r>
                    </a:p>
                  </a:txBody>
                  <a:tcPr/>
                </a:tc>
                <a:extLst>
                  <a:ext uri="{0D108BD9-81ED-4DB2-BD59-A6C34878D82A}">
                    <a16:rowId xmlns:a16="http://schemas.microsoft.com/office/drawing/2014/main" val="2738723000"/>
                  </a:ext>
                </a:extLst>
              </a:tr>
              <a:tr h="1363090">
                <a:tc>
                  <a:txBody>
                    <a:bodyPr/>
                    <a:lstStyle/>
                    <a:p>
                      <a:pPr algn="ctr"/>
                      <a:endParaRPr lang="lv-LV" sz="1800" dirty="0">
                        <a:latin typeface="Times New Roman" panose="02020603050405020304" pitchFamily="18" charset="0"/>
                        <a:cs typeface="Times New Roman" panose="02020603050405020304" pitchFamily="18" charset="0"/>
                      </a:endParaRPr>
                    </a:p>
                    <a:p>
                      <a:pPr algn="ctr"/>
                      <a:r>
                        <a:rPr lang="lv-LV" sz="1800" dirty="0">
                          <a:latin typeface="Times New Roman" panose="02020603050405020304" pitchFamily="18" charset="0"/>
                          <a:cs typeface="Times New Roman" panose="02020603050405020304" pitchFamily="18" charset="0"/>
                        </a:rPr>
                        <a:t>Vienota pakalpojuma nodrošināšanai vairāku gadu periodā, iepirkumu plāno/organizē uz visu projekta laiku kopā. Viens no iepirkumu plānošanas galvenajiem uzdevumiem ir novērst iepirkumu nepamatotu sadalīšanu.</a:t>
                      </a:r>
                    </a:p>
                  </a:txBody>
                  <a:tcPr/>
                </a:tc>
                <a:extLst>
                  <a:ext uri="{0D108BD9-81ED-4DB2-BD59-A6C34878D82A}">
                    <a16:rowId xmlns:a16="http://schemas.microsoft.com/office/drawing/2014/main" val="552387636"/>
                  </a:ext>
                </a:extLst>
              </a:tr>
              <a:tr h="1077074">
                <a:tc>
                  <a:txBody>
                    <a:bodyPr/>
                    <a:lstStyle/>
                    <a:p>
                      <a:pPr algn="ctr"/>
                      <a:r>
                        <a:rPr lang="lv-LV" sz="1800" dirty="0">
                          <a:latin typeface="Times New Roman" panose="02020603050405020304" pitchFamily="18" charset="0"/>
                          <a:cs typeface="Times New Roman" panose="02020603050405020304" pitchFamily="18" charset="0"/>
                        </a:rPr>
                        <a:t>Tehniskā specifikācija – </a:t>
                      </a:r>
                      <a:r>
                        <a:rPr lang="lv-LV" sz="1800" dirty="0" err="1">
                          <a:latin typeface="Times New Roman" panose="02020603050405020304" pitchFamily="18" charset="0"/>
                          <a:cs typeface="Times New Roman" panose="02020603050405020304" pitchFamily="18" charset="0"/>
                        </a:rPr>
                        <a:t>priekšizpēte</a:t>
                      </a:r>
                      <a:r>
                        <a:rPr lang="lv-LV" sz="1800" dirty="0">
                          <a:latin typeface="Times New Roman" panose="02020603050405020304" pitchFamily="18" charset="0"/>
                          <a:cs typeface="Times New Roman" panose="02020603050405020304" pitchFamily="18" charset="0"/>
                        </a:rPr>
                        <a:t>, lai saprastu pašvaldības izmaksu «griestus».</a:t>
                      </a:r>
                    </a:p>
                    <a:p>
                      <a:pPr algn="ctr"/>
                      <a:endParaRPr lang="lv-LV" sz="1800" dirty="0">
                        <a:latin typeface="Times New Roman" panose="02020603050405020304" pitchFamily="18" charset="0"/>
                        <a:cs typeface="Times New Roman" panose="02020603050405020304" pitchFamily="18" charset="0"/>
                      </a:endParaRPr>
                    </a:p>
                    <a:p>
                      <a:pPr algn="ctr"/>
                      <a:r>
                        <a:rPr lang="lv-LV" sz="1800" dirty="0">
                          <a:latin typeface="Times New Roman" panose="02020603050405020304" pitchFamily="18" charset="0"/>
                          <a:cs typeface="Times New Roman" panose="02020603050405020304" pitchFamily="18" charset="0"/>
                        </a:rPr>
                        <a:t>Ja nesasniedz 750 000 </a:t>
                      </a:r>
                      <a:r>
                        <a:rPr lang="lv-LV" sz="1800" i="1" dirty="0" err="1">
                          <a:latin typeface="Times New Roman" panose="02020603050405020304" pitchFamily="18" charset="0"/>
                          <a:cs typeface="Times New Roman" panose="02020603050405020304" pitchFamily="18" charset="0"/>
                        </a:rPr>
                        <a:t>euro</a:t>
                      </a:r>
                      <a:r>
                        <a:rPr lang="lv-LV" sz="1800" dirty="0">
                          <a:latin typeface="Times New Roman" panose="02020603050405020304" pitchFamily="18" charset="0"/>
                          <a:cs typeface="Times New Roman" panose="02020603050405020304" pitchFamily="18" charset="0"/>
                        </a:rPr>
                        <a:t>, var veikt vienkāršotu iepirkumu procedūru.</a:t>
                      </a:r>
                    </a:p>
                  </a:txBody>
                  <a:tcPr/>
                </a:tc>
                <a:extLst>
                  <a:ext uri="{0D108BD9-81ED-4DB2-BD59-A6C34878D82A}">
                    <a16:rowId xmlns:a16="http://schemas.microsoft.com/office/drawing/2014/main" val="2731592122"/>
                  </a:ext>
                </a:extLst>
              </a:tr>
            </a:tbl>
          </a:graphicData>
        </a:graphic>
      </p:graphicFrame>
    </p:spTree>
    <p:extLst>
      <p:ext uri="{BB962C8B-B14F-4D97-AF65-F5344CB8AC3E}">
        <p14:creationId xmlns:p14="http://schemas.microsoft.com/office/powerpoint/2010/main" val="2848876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122313A-C412-EC0E-5995-68E6A10FBBAE}"/>
              </a:ext>
            </a:extLst>
          </p:cNvPr>
          <p:cNvGraphicFramePr>
            <a:graphicFrameLocks noGrp="1"/>
          </p:cNvGraphicFramePr>
          <p:nvPr>
            <p:extLst>
              <p:ext uri="{D42A27DB-BD31-4B8C-83A1-F6EECF244321}">
                <p14:modId xmlns:p14="http://schemas.microsoft.com/office/powerpoint/2010/main" val="428119644"/>
              </p:ext>
            </p:extLst>
          </p:nvPr>
        </p:nvGraphicFramePr>
        <p:xfrm>
          <a:off x="1682151" y="571632"/>
          <a:ext cx="8988724" cy="4325153"/>
        </p:xfrm>
        <a:graphic>
          <a:graphicData uri="http://schemas.openxmlformats.org/drawingml/2006/table">
            <a:tbl>
              <a:tblPr firstRow="1" bandRow="1">
                <a:tableStyleId>{5C22544A-7EE6-4342-B048-85BDC9FD1C3A}</a:tableStyleId>
              </a:tblPr>
              <a:tblGrid>
                <a:gridCol w="8988724">
                  <a:extLst>
                    <a:ext uri="{9D8B030D-6E8A-4147-A177-3AD203B41FA5}">
                      <a16:colId xmlns:a16="http://schemas.microsoft.com/office/drawing/2014/main" val="1403469280"/>
                    </a:ext>
                  </a:extLst>
                </a:gridCol>
              </a:tblGrid>
              <a:tr h="504879">
                <a:tc>
                  <a:txBody>
                    <a:bodyPr/>
                    <a:lstStyle/>
                    <a:p>
                      <a:pPr algn="ctr"/>
                      <a:r>
                        <a:rPr lang="lv-LV" sz="1800" dirty="0">
                          <a:latin typeface="Times New Roman" panose="02020603050405020304" pitchFamily="18" charset="0"/>
                          <a:cs typeface="Times New Roman" panose="02020603050405020304" pitchFamily="18" charset="0"/>
                        </a:rPr>
                        <a:t>Neskaidri jautājumi</a:t>
                      </a:r>
                    </a:p>
                  </a:txBody>
                  <a:tcPr/>
                </a:tc>
                <a:extLst>
                  <a:ext uri="{0D108BD9-81ED-4DB2-BD59-A6C34878D82A}">
                    <a16:rowId xmlns:a16="http://schemas.microsoft.com/office/drawing/2014/main" val="4133283849"/>
                  </a:ext>
                </a:extLst>
              </a:tr>
              <a:tr h="536629">
                <a:tc>
                  <a:txBody>
                    <a:bodyPr/>
                    <a:lstStyle/>
                    <a:p>
                      <a:pPr algn="ctr"/>
                      <a:endParaRPr lang="lv-LV" sz="1800" dirty="0">
                        <a:latin typeface="Times New Roman" panose="02020603050405020304" pitchFamily="18" charset="0"/>
                        <a:cs typeface="Times New Roman" panose="02020603050405020304" pitchFamily="18" charset="0"/>
                      </a:endParaRPr>
                    </a:p>
                    <a:p>
                      <a:pPr algn="ctr"/>
                      <a:r>
                        <a:rPr lang="lv-LV" sz="1800" dirty="0">
                          <a:latin typeface="Times New Roman" panose="02020603050405020304" pitchFamily="18" charset="0"/>
                          <a:cs typeface="Times New Roman" panose="02020603050405020304" pitchFamily="18" charset="0"/>
                        </a:rPr>
                        <a:t>Vecāku sabiedrības šķelšana. Vienlīdzīguma princips?</a:t>
                      </a:r>
                    </a:p>
                  </a:txBody>
                  <a:tcPr/>
                </a:tc>
                <a:extLst>
                  <a:ext uri="{0D108BD9-81ED-4DB2-BD59-A6C34878D82A}">
                    <a16:rowId xmlns:a16="http://schemas.microsoft.com/office/drawing/2014/main" val="3679477958"/>
                  </a:ext>
                </a:extLst>
              </a:tr>
              <a:tr h="888520">
                <a:tc>
                  <a:txBody>
                    <a:bodyPr/>
                    <a:lstStyle/>
                    <a:p>
                      <a:pPr algn="ctr"/>
                      <a:endParaRPr lang="lv-LV" sz="1800" dirty="0">
                        <a:latin typeface="Times New Roman" panose="02020603050405020304" pitchFamily="18" charset="0"/>
                        <a:cs typeface="Times New Roman" panose="02020603050405020304" pitchFamily="18" charset="0"/>
                      </a:endParaRPr>
                    </a:p>
                    <a:p>
                      <a:pPr algn="ctr"/>
                      <a:r>
                        <a:rPr lang="lv-LV" sz="1800" dirty="0">
                          <a:latin typeface="Times New Roman" panose="02020603050405020304" pitchFamily="18" charset="0"/>
                          <a:cs typeface="Times New Roman" panose="02020603050405020304" pitchFamily="18" charset="0"/>
                        </a:rPr>
                        <a:t>Pakalpojuma līgumi slēdzami uz termiņu, kas nav īsāks par projekta īstenošanas termiņu. Bet, ja nu ar pakalpojuma sniedzēju jālauž līgums, sankcijas?</a:t>
                      </a:r>
                    </a:p>
                  </a:txBody>
                  <a:tcPr/>
                </a:tc>
                <a:extLst>
                  <a:ext uri="{0D108BD9-81ED-4DB2-BD59-A6C34878D82A}">
                    <a16:rowId xmlns:a16="http://schemas.microsoft.com/office/drawing/2014/main" val="2738723000"/>
                  </a:ext>
                </a:extLst>
              </a:tr>
              <a:tr h="940280">
                <a:tc>
                  <a:txBody>
                    <a:bodyPr/>
                    <a:lstStyle/>
                    <a:p>
                      <a:pPr algn="ctr"/>
                      <a:endParaRPr lang="lv-LV" sz="1800" dirty="0">
                        <a:latin typeface="Times New Roman" panose="02020603050405020304" pitchFamily="18" charset="0"/>
                        <a:cs typeface="Times New Roman" panose="02020603050405020304" pitchFamily="18" charset="0"/>
                      </a:endParaRPr>
                    </a:p>
                    <a:p>
                      <a:pPr algn="ctr"/>
                      <a:r>
                        <a:rPr lang="lv-LV" sz="1800" dirty="0">
                          <a:latin typeface="Times New Roman" panose="02020603050405020304" pitchFamily="18" charset="0"/>
                          <a:cs typeface="Times New Roman" panose="02020603050405020304" pitchFamily="18" charset="0"/>
                        </a:rPr>
                        <a:t>Aptaujas rezultātā: Ogre pagaidām nepiedalīsies, Saulkrasti nepiedalīsies, Mārupe drīzāk ne., Salaspils drīzāk ne. Kopumā neatbalsta. Iespējams tiks pārskatīti noteikumi, sarunas ar VARAM.</a:t>
                      </a:r>
                    </a:p>
                  </a:txBody>
                  <a:tcPr/>
                </a:tc>
                <a:extLst>
                  <a:ext uri="{0D108BD9-81ED-4DB2-BD59-A6C34878D82A}">
                    <a16:rowId xmlns:a16="http://schemas.microsoft.com/office/drawing/2014/main" val="552387636"/>
                  </a:ext>
                </a:extLst>
              </a:tr>
              <a:tr h="1077074">
                <a:tc>
                  <a:txBody>
                    <a:bodyPr/>
                    <a:lstStyle/>
                    <a:p>
                      <a:pPr algn="ctr"/>
                      <a:r>
                        <a:rPr lang="lv-LV" sz="1800" dirty="0">
                          <a:latin typeface="Times New Roman" panose="02020603050405020304" pitchFamily="18" charset="0"/>
                          <a:cs typeface="Times New Roman" panose="02020603050405020304" pitchFamily="18" charset="0"/>
                        </a:rPr>
                        <a:t>Pēc statusa priekšroka – maznodrošinātie? Ādažu novadā šobrīd trūcīgas/ maznodrošinātas ģimenes statuss ar pirmsskolas vecuma bērniem ir 4 ģimenēm.</a:t>
                      </a:r>
                    </a:p>
                  </a:txBody>
                  <a:tcPr/>
                </a:tc>
                <a:extLst>
                  <a:ext uri="{0D108BD9-81ED-4DB2-BD59-A6C34878D82A}">
                    <a16:rowId xmlns:a16="http://schemas.microsoft.com/office/drawing/2014/main" val="2731592122"/>
                  </a:ext>
                </a:extLst>
              </a:tr>
            </a:tbl>
          </a:graphicData>
        </a:graphic>
      </p:graphicFrame>
    </p:spTree>
    <p:extLst>
      <p:ext uri="{BB962C8B-B14F-4D97-AF65-F5344CB8AC3E}">
        <p14:creationId xmlns:p14="http://schemas.microsoft.com/office/powerpoint/2010/main" val="1100726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E97212D-AC91-586B-EF65-30BBE0B194E7}"/>
              </a:ext>
            </a:extLst>
          </p:cNvPr>
          <p:cNvSpPr txBox="1"/>
          <p:nvPr/>
        </p:nvSpPr>
        <p:spPr>
          <a:xfrm>
            <a:off x="1794294" y="785004"/>
            <a:ext cx="8479766" cy="5109091"/>
          </a:xfrm>
          <a:prstGeom prst="rect">
            <a:avLst/>
          </a:prstGeom>
          <a:noFill/>
        </p:spPr>
        <p:txBody>
          <a:bodyPr wrap="square" rtlCol="0">
            <a:spAutoFit/>
          </a:bodyPr>
          <a:lstStyle/>
          <a:p>
            <a:r>
              <a:rPr lang="lv-LV" sz="2800" dirty="0">
                <a:solidFill>
                  <a:schemeClr val="accent1">
                    <a:lumMod val="75000"/>
                  </a:schemeClr>
                </a:solidFill>
                <a:latin typeface="Times New Roman" panose="02020603050405020304" pitchFamily="18" charset="0"/>
                <a:cs typeface="Times New Roman" panose="02020603050405020304" pitchFamily="18" charset="0"/>
              </a:rPr>
              <a:t>Viedokļi no privātajām pirmsskolas izglītības iestādēm:</a:t>
            </a:r>
          </a:p>
          <a:p>
            <a:endParaRPr lang="lv-LV" sz="2800" dirty="0">
              <a:solidFill>
                <a:schemeClr val="accent1">
                  <a:lumMod val="75000"/>
                </a:schemeClr>
              </a:solidFill>
              <a:latin typeface="Times New Roman" panose="02020603050405020304" pitchFamily="18" charset="0"/>
              <a:cs typeface="Times New Roman" panose="02020603050405020304" pitchFamily="18" charset="0"/>
            </a:endParaRPr>
          </a:p>
          <a:p>
            <a:r>
              <a:rPr lang="lv-LV" dirty="0">
                <a:solidFill>
                  <a:schemeClr val="tx2"/>
                </a:solidFill>
                <a:latin typeface="Times New Roman" panose="02020603050405020304" pitchFamily="18" charset="0"/>
                <a:cs typeface="Times New Roman" panose="02020603050405020304" pitchFamily="18" charset="0"/>
              </a:rPr>
              <a:t>«Brīvās Austras skola»:</a:t>
            </a:r>
          </a:p>
          <a:p>
            <a:pPr algn="just"/>
            <a:r>
              <a:rPr lang="lv-LV" dirty="0">
                <a:latin typeface="Times New Roman" panose="02020603050405020304" pitchFamily="18" charset="0"/>
                <a:cs typeface="Times New Roman" panose="02020603050405020304" pitchFamily="18" charset="0"/>
              </a:rPr>
              <a:t>1. Domājam, ka nebūtu lielas problēmas, ja projekta ietvaros būtu trīspusējs līgums un vecāki būtu informēti, ka tas ir uz noteiktu laiku un pēc projekta noslēguma vecāka līdzfinansējums atgriezīsies.</a:t>
            </a:r>
          </a:p>
          <a:p>
            <a:pPr algn="just"/>
            <a:r>
              <a:rPr lang="lv-LV" dirty="0">
                <a:latin typeface="Times New Roman" panose="02020603050405020304" pitchFamily="18" charset="0"/>
                <a:cs typeface="Times New Roman" panose="02020603050405020304" pitchFamily="18" charset="0"/>
              </a:rPr>
              <a:t>2. Mūsu iestāde projektam varētu atvēlēt vidēji 20 vietas, iepriekš paredzot vecuma posmus.</a:t>
            </a:r>
          </a:p>
          <a:p>
            <a:endParaRPr lang="lv-LV" dirty="0">
              <a:latin typeface="Times New Roman" panose="02020603050405020304" pitchFamily="18" charset="0"/>
              <a:cs typeface="Times New Roman" panose="02020603050405020304" pitchFamily="18" charset="0"/>
            </a:endParaRPr>
          </a:p>
          <a:p>
            <a:r>
              <a:rPr lang="lv-LV" dirty="0">
                <a:solidFill>
                  <a:schemeClr val="tx2"/>
                </a:solidFill>
                <a:latin typeface="Times New Roman" panose="02020603050405020304" pitchFamily="18" charset="0"/>
                <a:cs typeface="Times New Roman" panose="02020603050405020304" pitchFamily="18" charset="0"/>
              </a:rPr>
              <a:t>«Pasaku valstība»:</a:t>
            </a:r>
          </a:p>
          <a:p>
            <a:pPr algn="just"/>
            <a:r>
              <a:rPr lang="lv-LV" sz="1800" dirty="0">
                <a:effectLst/>
                <a:latin typeface="Times New Roman" panose="02020603050405020304" pitchFamily="18" charset="0"/>
                <a:ea typeface="Calibri" panose="020F0502020204030204" pitchFamily="34" charset="0"/>
                <a:cs typeface="Times New Roman" panose="02020603050405020304" pitchFamily="18" charset="0"/>
              </a:rPr>
              <a:t>1. Ja spējam novadā rast vismaz 50 bērnus, varētu piedalīties – ar ļoti lielām diskusijām, kura vecuma bērnus, cik ilgā periodā, kādas atskaites utt. (Tehniskā specifikācija).</a:t>
            </a:r>
          </a:p>
          <a:p>
            <a:pPr algn="just"/>
            <a:r>
              <a:rPr lang="lv-LV" sz="1800" dirty="0">
                <a:effectLst/>
                <a:latin typeface="Times New Roman" panose="02020603050405020304" pitchFamily="18" charset="0"/>
                <a:ea typeface="Calibri" panose="020F0502020204030204" pitchFamily="34" charset="0"/>
                <a:cs typeface="Times New Roman" panose="02020603050405020304" pitchFamily="18" charset="0"/>
              </a:rPr>
              <a:t>2. Mēs varētu atvēlēt18 bērnu vietas piem. </a:t>
            </a: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divgadniekus</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ar nosacījumu, ka viņi mācās 3 gadus un tad 2.gadus pašvaldība garantē viņiem mācību maksas segšanu 100% apmērā, lai nav tā, ka 5 gados viņiem jāiet prom, jo jāsāk piemaksāt.</a:t>
            </a:r>
            <a:endParaRPr lang="lv-LV" dirty="0">
              <a:latin typeface="Times New Roman" panose="02020603050405020304" pitchFamily="18" charset="0"/>
              <a:cs typeface="Times New Roman" panose="02020603050405020304" pitchFamily="18" charset="0"/>
            </a:endParaRPr>
          </a:p>
          <a:p>
            <a:endParaRPr lang="lv-LV" dirty="0"/>
          </a:p>
          <a:p>
            <a:endParaRPr lang="lv-LV" dirty="0"/>
          </a:p>
        </p:txBody>
      </p:sp>
    </p:spTree>
    <p:extLst>
      <p:ext uri="{BB962C8B-B14F-4D97-AF65-F5344CB8AC3E}">
        <p14:creationId xmlns:p14="http://schemas.microsoft.com/office/powerpoint/2010/main" val="3848497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BBB8A7-A2CA-FF7C-57AA-85CF5B49FB2B}"/>
              </a:ext>
            </a:extLst>
          </p:cNvPr>
          <p:cNvSpPr txBox="1"/>
          <p:nvPr/>
        </p:nvSpPr>
        <p:spPr>
          <a:xfrm>
            <a:off x="1360157" y="286006"/>
            <a:ext cx="8189285" cy="1446550"/>
          </a:xfrm>
          <a:prstGeom prst="rect">
            <a:avLst/>
          </a:prstGeom>
          <a:noFill/>
        </p:spPr>
        <p:txBody>
          <a:bodyPr wrap="square" rtlCol="0">
            <a:spAutoFit/>
          </a:bodyPr>
          <a:lstStyle/>
          <a:p>
            <a:pPr algn="ctr"/>
            <a:r>
              <a:rPr lang="lv-LV" sz="2800" b="1" dirty="0">
                <a:solidFill>
                  <a:schemeClr val="tx2"/>
                </a:solidFill>
                <a:latin typeface="Times New Roman" panose="02020603050405020304" pitchFamily="18" charset="0"/>
                <a:cs typeface="Times New Roman" panose="02020603050405020304" pitchFamily="18" charset="0"/>
              </a:rPr>
              <a:t>Problēmas</a:t>
            </a:r>
            <a:endParaRPr lang="lv-LV" sz="2400" b="1" dirty="0">
              <a:solidFill>
                <a:schemeClr val="tx2"/>
              </a:solidFill>
              <a:latin typeface="Times New Roman" panose="02020603050405020304" pitchFamily="18" charset="0"/>
              <a:cs typeface="Times New Roman" panose="02020603050405020304" pitchFamily="18" charset="0"/>
            </a:endParaRPr>
          </a:p>
          <a:p>
            <a:pPr algn="ctr"/>
            <a:endParaRPr lang="lv-LV" sz="2400" b="1" dirty="0">
              <a:solidFill>
                <a:schemeClr val="tx2"/>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lv-LV" b="1" dirty="0">
                <a:latin typeface="Times New Roman" panose="02020603050405020304" pitchFamily="18" charset="0"/>
                <a:cs typeface="Times New Roman" panose="02020603050405020304" pitchFamily="18" charset="0"/>
              </a:rPr>
              <a:t>Ja bērns uzsāk apmeklēt projekta finansēto vietu un pārtrauc apmeklēt PPII (piemēram, maina dzīvesvietu, utt.), tad PPII nesaņem finansējumu.</a:t>
            </a:r>
          </a:p>
        </p:txBody>
      </p:sp>
      <p:graphicFrame>
        <p:nvGraphicFramePr>
          <p:cNvPr id="3" name="Diagram 2">
            <a:extLst>
              <a:ext uri="{FF2B5EF4-FFF2-40B4-BE49-F238E27FC236}">
                <a16:creationId xmlns:a16="http://schemas.microsoft.com/office/drawing/2014/main" id="{8EA34283-E24B-F6AB-1CB0-46071D78FE1C}"/>
              </a:ext>
            </a:extLst>
          </p:cNvPr>
          <p:cNvGraphicFramePr/>
          <p:nvPr>
            <p:extLst>
              <p:ext uri="{D42A27DB-BD31-4B8C-83A1-F6EECF244321}">
                <p14:modId xmlns:p14="http://schemas.microsoft.com/office/powerpoint/2010/main" val="3525824114"/>
              </p:ext>
            </p:extLst>
          </p:nvPr>
        </p:nvGraphicFramePr>
        <p:xfrm>
          <a:off x="1212979" y="1828800"/>
          <a:ext cx="9283960" cy="28819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Left Brace 3">
            <a:extLst>
              <a:ext uri="{FF2B5EF4-FFF2-40B4-BE49-F238E27FC236}">
                <a16:creationId xmlns:a16="http://schemas.microsoft.com/office/drawing/2014/main" id="{7FE68BDA-881D-EAEC-629E-00F5F389AC94}"/>
              </a:ext>
            </a:extLst>
          </p:cNvPr>
          <p:cNvSpPr/>
          <p:nvPr/>
        </p:nvSpPr>
        <p:spPr>
          <a:xfrm rot="16200000">
            <a:off x="5570375" y="1268963"/>
            <a:ext cx="877078" cy="770708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5" name="TextBox 4">
            <a:extLst>
              <a:ext uri="{FF2B5EF4-FFF2-40B4-BE49-F238E27FC236}">
                <a16:creationId xmlns:a16="http://schemas.microsoft.com/office/drawing/2014/main" id="{3818853A-766B-8C17-1028-0CD3760DC3E5}"/>
              </a:ext>
            </a:extLst>
          </p:cNvPr>
          <p:cNvSpPr txBox="1"/>
          <p:nvPr/>
        </p:nvSpPr>
        <p:spPr>
          <a:xfrm>
            <a:off x="2612571" y="5756988"/>
            <a:ext cx="7772400" cy="369332"/>
          </a:xfrm>
          <a:prstGeom prst="rect">
            <a:avLst/>
          </a:prstGeom>
          <a:noFill/>
        </p:spPr>
        <p:txBody>
          <a:bodyPr wrap="square" rtlCol="0">
            <a:spAutoFit/>
          </a:bodyPr>
          <a:lstStyle/>
          <a:p>
            <a:r>
              <a:rPr lang="lv-LV" dirty="0">
                <a:latin typeface="Times New Roman" panose="02020603050405020304" pitchFamily="18" charset="0"/>
                <a:cs typeface="Times New Roman" panose="02020603050405020304" pitchFamily="18" charset="0"/>
              </a:rPr>
              <a:t>Var aizņemt līdz 2 mēnešiem un vairāk  - dīkstāve PPII.</a:t>
            </a:r>
          </a:p>
        </p:txBody>
      </p:sp>
      <p:sp>
        <p:nvSpPr>
          <p:cNvPr id="6" name="TextBox 5">
            <a:extLst>
              <a:ext uri="{FF2B5EF4-FFF2-40B4-BE49-F238E27FC236}">
                <a16:creationId xmlns:a16="http://schemas.microsoft.com/office/drawing/2014/main" id="{B7C9562D-AD12-816A-7229-9B1EDCCE9254}"/>
              </a:ext>
            </a:extLst>
          </p:cNvPr>
          <p:cNvSpPr txBox="1"/>
          <p:nvPr/>
        </p:nvSpPr>
        <p:spPr>
          <a:xfrm>
            <a:off x="10496939" y="2402425"/>
            <a:ext cx="1343608" cy="2585323"/>
          </a:xfrm>
          <a:prstGeom prst="rect">
            <a:avLst/>
          </a:prstGeom>
          <a:noFill/>
        </p:spPr>
        <p:txBody>
          <a:bodyPr wrap="square" rtlCol="0">
            <a:spAutoFit/>
          </a:bodyPr>
          <a:lstStyle/>
          <a:p>
            <a:r>
              <a:rPr lang="lv-LV" dirty="0">
                <a:latin typeface="Times New Roman" panose="02020603050405020304" pitchFamily="18" charset="0"/>
                <a:cs typeface="Times New Roman" panose="02020603050405020304" pitchFamily="18" charset="0"/>
              </a:rPr>
              <a:t>Ja vecāks atsakās no piedāvātās vietas, tad atkal notiek bērnu </a:t>
            </a:r>
            <a:r>
              <a:rPr lang="lv-LV">
                <a:latin typeface="Times New Roman" panose="02020603050405020304" pitchFamily="18" charset="0"/>
                <a:cs typeface="Times New Roman" panose="02020603050405020304" pitchFamily="18" charset="0"/>
              </a:rPr>
              <a:t>uzņemšanas komisijas </a:t>
            </a:r>
            <a:r>
              <a:rPr lang="lv-LV" dirty="0">
                <a:latin typeface="Times New Roman" panose="02020603050405020304" pitchFamily="18" charset="0"/>
                <a:cs typeface="Times New Roman" panose="02020603050405020304" pitchFamily="18" charset="0"/>
              </a:rPr>
              <a:t>sēde utt.</a:t>
            </a:r>
          </a:p>
        </p:txBody>
      </p:sp>
    </p:spTree>
    <p:extLst>
      <p:ext uri="{BB962C8B-B14F-4D97-AF65-F5344CB8AC3E}">
        <p14:creationId xmlns:p14="http://schemas.microsoft.com/office/powerpoint/2010/main" val="1481595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8B2D072-4DA9-686D-078B-00C18FBDD92C}"/>
              </a:ext>
            </a:extLst>
          </p:cNvPr>
          <p:cNvSpPr txBox="1"/>
          <p:nvPr/>
        </p:nvSpPr>
        <p:spPr>
          <a:xfrm>
            <a:off x="1222310" y="793102"/>
            <a:ext cx="9909110" cy="646331"/>
          </a:xfrm>
          <a:prstGeom prst="rect">
            <a:avLst/>
          </a:prstGeom>
          <a:noFill/>
        </p:spPr>
        <p:txBody>
          <a:bodyPr wrap="square" rtlCol="0">
            <a:spAutoFit/>
          </a:bodyPr>
          <a:lstStyle/>
          <a:p>
            <a:r>
              <a:rPr lang="lv-LV" b="1" dirty="0">
                <a:latin typeface="Times New Roman" panose="02020603050405020304" pitchFamily="18" charset="0"/>
                <a:cs typeface="Times New Roman" panose="02020603050405020304" pitchFamily="18" charset="0"/>
              </a:rPr>
              <a:t>2. Vecākiem veidosies uztvere par nevienlīdzību.</a:t>
            </a:r>
          </a:p>
          <a:p>
            <a:endParaRPr lang="lv-LV" dirty="0"/>
          </a:p>
        </p:txBody>
      </p:sp>
      <p:sp>
        <p:nvSpPr>
          <p:cNvPr id="3" name="Rectangle 2">
            <a:extLst>
              <a:ext uri="{FF2B5EF4-FFF2-40B4-BE49-F238E27FC236}">
                <a16:creationId xmlns:a16="http://schemas.microsoft.com/office/drawing/2014/main" id="{FDCD820E-2AC7-C487-44DA-4BFCC4C87739}"/>
              </a:ext>
            </a:extLst>
          </p:cNvPr>
          <p:cNvSpPr/>
          <p:nvPr/>
        </p:nvSpPr>
        <p:spPr>
          <a:xfrm>
            <a:off x="1819469" y="1642188"/>
            <a:ext cx="2584580" cy="1026367"/>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4" name="Rectangle 3">
            <a:extLst>
              <a:ext uri="{FF2B5EF4-FFF2-40B4-BE49-F238E27FC236}">
                <a16:creationId xmlns:a16="http://schemas.microsoft.com/office/drawing/2014/main" id="{5A95F99F-61FE-1CAC-2651-ED4F181A1E6D}"/>
              </a:ext>
            </a:extLst>
          </p:cNvPr>
          <p:cNvSpPr/>
          <p:nvPr/>
        </p:nvSpPr>
        <p:spPr>
          <a:xfrm>
            <a:off x="2248678" y="1950098"/>
            <a:ext cx="1707502" cy="485192"/>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 name="TextBox 4">
            <a:extLst>
              <a:ext uri="{FF2B5EF4-FFF2-40B4-BE49-F238E27FC236}">
                <a16:creationId xmlns:a16="http://schemas.microsoft.com/office/drawing/2014/main" id="{58F9AB69-67DA-4619-806B-7AAF1D90FE99}"/>
              </a:ext>
            </a:extLst>
          </p:cNvPr>
          <p:cNvSpPr txBox="1"/>
          <p:nvPr/>
        </p:nvSpPr>
        <p:spPr>
          <a:xfrm>
            <a:off x="1492898" y="3051110"/>
            <a:ext cx="9843796" cy="646331"/>
          </a:xfrm>
          <a:prstGeom prst="rect">
            <a:avLst/>
          </a:prstGeom>
          <a:noFill/>
        </p:spPr>
        <p:txBody>
          <a:bodyPr wrap="square" rtlCol="0">
            <a:spAutoFit/>
          </a:bodyPr>
          <a:lstStyle/>
          <a:p>
            <a:r>
              <a:rPr lang="lv-LV" dirty="0">
                <a:latin typeface="Times New Roman" panose="02020603050405020304" pitchFamily="18" charset="0"/>
                <a:cs typeface="Times New Roman" panose="02020603050405020304" pitchFamily="18" charset="0"/>
              </a:rPr>
              <a:t>Vienā izglītības iestādē un vienā grupiņā var veidoties situācija, ka viens bērns saņem 100% finansētu vietu PPII, savukārt cits maksā vecāku līdzfinansējumu.</a:t>
            </a:r>
          </a:p>
        </p:txBody>
      </p:sp>
      <p:sp>
        <p:nvSpPr>
          <p:cNvPr id="6" name="TextBox 5">
            <a:extLst>
              <a:ext uri="{FF2B5EF4-FFF2-40B4-BE49-F238E27FC236}">
                <a16:creationId xmlns:a16="http://schemas.microsoft.com/office/drawing/2014/main" id="{46B9110E-31F5-1C19-C412-CCD3B160D325}"/>
              </a:ext>
            </a:extLst>
          </p:cNvPr>
          <p:cNvSpPr txBox="1"/>
          <p:nvPr/>
        </p:nvSpPr>
        <p:spPr>
          <a:xfrm>
            <a:off x="1492899" y="3993502"/>
            <a:ext cx="9638522" cy="646331"/>
          </a:xfrm>
          <a:prstGeom prst="rect">
            <a:avLst/>
          </a:prstGeom>
          <a:noFill/>
        </p:spPr>
        <p:txBody>
          <a:bodyPr wrap="square" rtlCol="0">
            <a:spAutoFit/>
          </a:bodyPr>
          <a:lstStyle/>
          <a:p>
            <a:r>
              <a:rPr lang="lv-LV" dirty="0">
                <a:latin typeface="Times New Roman" panose="02020603050405020304" pitchFamily="18" charset="0"/>
                <a:cs typeface="Times New Roman" panose="02020603050405020304" pitchFamily="18" charset="0"/>
              </a:rPr>
              <a:t>Nav iespējams iegādāties projektā visas izglītības iestādē esošās bērnu vietas, jo vieta pienākas bērnam no rindas, nevis bērnam, kas jau apmeklē PPII.</a:t>
            </a:r>
          </a:p>
        </p:txBody>
      </p:sp>
      <p:cxnSp>
        <p:nvCxnSpPr>
          <p:cNvPr id="8" name="Straight Arrow Connector 7">
            <a:extLst>
              <a:ext uri="{FF2B5EF4-FFF2-40B4-BE49-F238E27FC236}">
                <a16:creationId xmlns:a16="http://schemas.microsoft.com/office/drawing/2014/main" id="{50D85333-25FF-F52B-A41D-B8DD6BD4BC6D}"/>
              </a:ext>
            </a:extLst>
          </p:cNvPr>
          <p:cNvCxnSpPr>
            <a:cxnSpLocks/>
          </p:cNvCxnSpPr>
          <p:nvPr/>
        </p:nvCxnSpPr>
        <p:spPr>
          <a:xfrm flipH="1">
            <a:off x="3450830" y="2250370"/>
            <a:ext cx="29639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858A2758-DF1C-D34D-8F72-845E0BE6C3A3}"/>
              </a:ext>
            </a:extLst>
          </p:cNvPr>
          <p:cNvCxnSpPr>
            <a:cxnSpLocks/>
          </p:cNvCxnSpPr>
          <p:nvPr/>
        </p:nvCxnSpPr>
        <p:spPr>
          <a:xfrm flipH="1" flipV="1">
            <a:off x="4189562" y="1782934"/>
            <a:ext cx="1906438" cy="174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1013BF0C-0C41-091B-5E69-3AE20130BCC3}"/>
              </a:ext>
            </a:extLst>
          </p:cNvPr>
          <p:cNvSpPr txBox="1"/>
          <p:nvPr/>
        </p:nvSpPr>
        <p:spPr>
          <a:xfrm>
            <a:off x="6176865" y="1665074"/>
            <a:ext cx="3625970" cy="307777"/>
          </a:xfrm>
          <a:prstGeom prst="rect">
            <a:avLst/>
          </a:prstGeom>
          <a:noFill/>
        </p:spPr>
        <p:txBody>
          <a:bodyPr wrap="square" rtlCol="0">
            <a:spAutoFit/>
          </a:bodyPr>
          <a:lstStyle/>
          <a:p>
            <a:r>
              <a:rPr lang="lv-LV" sz="1400" dirty="0">
                <a:latin typeface="Times New Roman" panose="02020603050405020304" pitchFamily="18" charset="0"/>
                <a:cs typeface="Times New Roman" panose="02020603050405020304" pitchFamily="18" charset="0"/>
              </a:rPr>
              <a:t>Vecāks maksā tikai par ēdināšanu un pulciņiem.</a:t>
            </a:r>
          </a:p>
        </p:txBody>
      </p:sp>
      <p:sp>
        <p:nvSpPr>
          <p:cNvPr id="13" name="TextBox 12">
            <a:extLst>
              <a:ext uri="{FF2B5EF4-FFF2-40B4-BE49-F238E27FC236}">
                <a16:creationId xmlns:a16="http://schemas.microsoft.com/office/drawing/2014/main" id="{7B35F097-F78E-34EF-A02F-1D6A64D45654}"/>
              </a:ext>
            </a:extLst>
          </p:cNvPr>
          <p:cNvSpPr txBox="1"/>
          <p:nvPr/>
        </p:nvSpPr>
        <p:spPr>
          <a:xfrm>
            <a:off x="6414796" y="2096482"/>
            <a:ext cx="5118721" cy="307777"/>
          </a:xfrm>
          <a:prstGeom prst="rect">
            <a:avLst/>
          </a:prstGeom>
          <a:noFill/>
        </p:spPr>
        <p:txBody>
          <a:bodyPr wrap="square" rtlCol="0">
            <a:spAutoFit/>
          </a:bodyPr>
          <a:lstStyle/>
          <a:p>
            <a:r>
              <a:rPr lang="lv-LV" sz="1400" dirty="0">
                <a:latin typeface="Times New Roman" panose="02020603050405020304" pitchFamily="18" charset="0"/>
                <a:cs typeface="Times New Roman" panose="02020603050405020304" pitchFamily="18" charset="0"/>
              </a:rPr>
              <a:t>Vecāks maksā gan līdzfinansējumu, gan par ēdināšanu un pulciņiem.</a:t>
            </a:r>
          </a:p>
        </p:txBody>
      </p:sp>
      <p:sp>
        <p:nvSpPr>
          <p:cNvPr id="18" name="TextBox 17">
            <a:extLst>
              <a:ext uri="{FF2B5EF4-FFF2-40B4-BE49-F238E27FC236}">
                <a16:creationId xmlns:a16="http://schemas.microsoft.com/office/drawing/2014/main" id="{D72EF811-B698-0263-7249-4A69E315F843}"/>
              </a:ext>
            </a:extLst>
          </p:cNvPr>
          <p:cNvSpPr txBox="1"/>
          <p:nvPr/>
        </p:nvSpPr>
        <p:spPr>
          <a:xfrm>
            <a:off x="2145600" y="1300609"/>
            <a:ext cx="1932317" cy="307777"/>
          </a:xfrm>
          <a:prstGeom prst="rect">
            <a:avLst/>
          </a:prstGeom>
          <a:noFill/>
        </p:spPr>
        <p:txBody>
          <a:bodyPr wrap="square" rtlCol="0">
            <a:spAutoFit/>
          </a:bodyPr>
          <a:lstStyle/>
          <a:p>
            <a:pPr algn="ctr"/>
            <a:r>
              <a:rPr lang="lv-LV" sz="1400" dirty="0">
                <a:latin typeface="Times New Roman" panose="02020603050405020304" pitchFamily="18" charset="0"/>
                <a:cs typeface="Times New Roman" panose="02020603050405020304" pitchFamily="18" charset="0"/>
              </a:rPr>
              <a:t>PPII grupiņa</a:t>
            </a:r>
          </a:p>
        </p:txBody>
      </p:sp>
    </p:spTree>
    <p:extLst>
      <p:ext uri="{BB962C8B-B14F-4D97-AF65-F5344CB8AC3E}">
        <p14:creationId xmlns:p14="http://schemas.microsoft.com/office/powerpoint/2010/main" val="1181171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6F9E85-C647-3A43-41C5-280BB2869B91}"/>
              </a:ext>
            </a:extLst>
          </p:cNvPr>
          <p:cNvSpPr txBox="1"/>
          <p:nvPr/>
        </p:nvSpPr>
        <p:spPr>
          <a:xfrm>
            <a:off x="1483567" y="481531"/>
            <a:ext cx="9675845" cy="369332"/>
          </a:xfrm>
          <a:prstGeom prst="rect">
            <a:avLst/>
          </a:prstGeom>
          <a:noFill/>
        </p:spPr>
        <p:txBody>
          <a:bodyPr wrap="square" rtlCol="0">
            <a:spAutoFit/>
          </a:bodyPr>
          <a:lstStyle/>
          <a:p>
            <a:r>
              <a:rPr lang="lv-LV" b="1" dirty="0">
                <a:latin typeface="Times New Roman" panose="02020603050405020304" pitchFamily="18" charset="0"/>
                <a:cs typeface="Times New Roman" panose="02020603050405020304" pitchFamily="18" charset="0"/>
              </a:rPr>
              <a:t>3. Projektā īstenotais bērnu vecums</a:t>
            </a:r>
          </a:p>
        </p:txBody>
      </p:sp>
      <p:sp>
        <p:nvSpPr>
          <p:cNvPr id="3" name="TextBox 2">
            <a:extLst>
              <a:ext uri="{FF2B5EF4-FFF2-40B4-BE49-F238E27FC236}">
                <a16:creationId xmlns:a16="http://schemas.microsoft.com/office/drawing/2014/main" id="{4C0B9F40-634A-F21B-8C8A-3F2A92C4746B}"/>
              </a:ext>
            </a:extLst>
          </p:cNvPr>
          <p:cNvSpPr txBox="1"/>
          <p:nvPr/>
        </p:nvSpPr>
        <p:spPr>
          <a:xfrm>
            <a:off x="1281404" y="1002286"/>
            <a:ext cx="9629192" cy="369332"/>
          </a:xfrm>
          <a:prstGeom prst="rect">
            <a:avLst/>
          </a:prstGeom>
          <a:noFill/>
        </p:spPr>
        <p:txBody>
          <a:bodyPr wrap="square" rtlCol="0">
            <a:spAutoFit/>
          </a:bodyPr>
          <a:lstStyle/>
          <a:p>
            <a:r>
              <a:rPr lang="lv-LV" dirty="0">
                <a:latin typeface="Times New Roman" panose="02020603050405020304" pitchFamily="18" charset="0"/>
                <a:cs typeface="Times New Roman" panose="02020603050405020304" pitchFamily="18" charset="0"/>
              </a:rPr>
              <a:t>Projekta īstenošanas periods ir 1-3 gadi. </a:t>
            </a:r>
          </a:p>
        </p:txBody>
      </p:sp>
      <p:sp>
        <p:nvSpPr>
          <p:cNvPr id="4" name="Rectangle 3">
            <a:extLst>
              <a:ext uri="{FF2B5EF4-FFF2-40B4-BE49-F238E27FC236}">
                <a16:creationId xmlns:a16="http://schemas.microsoft.com/office/drawing/2014/main" id="{8B40A411-156A-723B-308C-DB6DF79ADBE1}"/>
              </a:ext>
            </a:extLst>
          </p:cNvPr>
          <p:cNvSpPr/>
          <p:nvPr/>
        </p:nvSpPr>
        <p:spPr>
          <a:xfrm>
            <a:off x="1483567" y="1771996"/>
            <a:ext cx="4170784" cy="438538"/>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latin typeface="Times New Roman" panose="02020603050405020304" pitchFamily="18" charset="0"/>
                <a:cs typeface="Times New Roman" panose="02020603050405020304" pitchFamily="18" charset="0"/>
              </a:rPr>
              <a:t>Bērna vecums 1,5 - 2 gadi </a:t>
            </a:r>
          </a:p>
        </p:txBody>
      </p:sp>
      <p:sp>
        <p:nvSpPr>
          <p:cNvPr id="6" name="TextBox 5">
            <a:extLst>
              <a:ext uri="{FF2B5EF4-FFF2-40B4-BE49-F238E27FC236}">
                <a16:creationId xmlns:a16="http://schemas.microsoft.com/office/drawing/2014/main" id="{22320B87-6520-E269-E587-E4C9011ECC5C}"/>
              </a:ext>
            </a:extLst>
          </p:cNvPr>
          <p:cNvSpPr txBox="1"/>
          <p:nvPr/>
        </p:nvSpPr>
        <p:spPr>
          <a:xfrm>
            <a:off x="6242179" y="1852965"/>
            <a:ext cx="4739951" cy="1200329"/>
          </a:xfrm>
          <a:prstGeom prst="rect">
            <a:avLst/>
          </a:prstGeom>
          <a:noFill/>
        </p:spPr>
        <p:txBody>
          <a:bodyPr wrap="square" rtlCol="0">
            <a:spAutoFit/>
          </a:bodyPr>
          <a:lstStyle/>
          <a:p>
            <a:pPr algn="just"/>
            <a:r>
              <a:rPr lang="lv-LV" dirty="0">
                <a:latin typeface="Times New Roman" panose="02020603050405020304" pitchFamily="18" charset="0"/>
                <a:cs typeface="Times New Roman" panose="02020603050405020304" pitchFamily="18" charset="0"/>
              </a:rPr>
              <a:t>Ja uzņemam projekta īstenošanas pirmajā gadā un projektu īsteno 3 gadus, tad veidojas situācija, ka atlikušo laika posmu līdz skolai 100% ir jāsedz pašvaldībai. </a:t>
            </a:r>
          </a:p>
        </p:txBody>
      </p:sp>
      <p:sp>
        <p:nvSpPr>
          <p:cNvPr id="7" name="Rectangle 6">
            <a:extLst>
              <a:ext uri="{FF2B5EF4-FFF2-40B4-BE49-F238E27FC236}">
                <a16:creationId xmlns:a16="http://schemas.microsoft.com/office/drawing/2014/main" id="{B5672953-6A38-2473-D67D-DF9034A91DEC}"/>
              </a:ext>
            </a:extLst>
          </p:cNvPr>
          <p:cNvSpPr/>
          <p:nvPr/>
        </p:nvSpPr>
        <p:spPr>
          <a:xfrm>
            <a:off x="1483567" y="2834025"/>
            <a:ext cx="4170784" cy="438538"/>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latin typeface="Times New Roman" panose="02020603050405020304" pitchFamily="18" charset="0"/>
                <a:cs typeface="Times New Roman" panose="02020603050405020304" pitchFamily="18" charset="0"/>
              </a:rPr>
              <a:t>Bērna vecums 2 - 3 gadi</a:t>
            </a:r>
          </a:p>
        </p:txBody>
      </p:sp>
      <p:sp>
        <p:nvSpPr>
          <p:cNvPr id="9" name="Rectangle 8">
            <a:extLst>
              <a:ext uri="{FF2B5EF4-FFF2-40B4-BE49-F238E27FC236}">
                <a16:creationId xmlns:a16="http://schemas.microsoft.com/office/drawing/2014/main" id="{B4D1C0C2-692C-C4BD-3AF5-204B00D6C24D}"/>
              </a:ext>
            </a:extLst>
          </p:cNvPr>
          <p:cNvSpPr/>
          <p:nvPr/>
        </p:nvSpPr>
        <p:spPr>
          <a:xfrm>
            <a:off x="1483567" y="4428198"/>
            <a:ext cx="4170784" cy="438538"/>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latin typeface="Times New Roman" panose="02020603050405020304" pitchFamily="18" charset="0"/>
                <a:cs typeface="Times New Roman" panose="02020603050405020304" pitchFamily="18" charset="0"/>
              </a:rPr>
              <a:t>Bērna vecums 3 - 4 gadi</a:t>
            </a:r>
          </a:p>
        </p:txBody>
      </p:sp>
      <p:sp>
        <p:nvSpPr>
          <p:cNvPr id="12" name="TextBox 11">
            <a:extLst>
              <a:ext uri="{FF2B5EF4-FFF2-40B4-BE49-F238E27FC236}">
                <a16:creationId xmlns:a16="http://schemas.microsoft.com/office/drawing/2014/main" id="{E8D915EA-E8C8-A2B4-F0FC-14579E97C16F}"/>
              </a:ext>
            </a:extLst>
          </p:cNvPr>
          <p:cNvSpPr txBox="1"/>
          <p:nvPr/>
        </p:nvSpPr>
        <p:spPr>
          <a:xfrm>
            <a:off x="6242179" y="4068145"/>
            <a:ext cx="4828591" cy="2308324"/>
          </a:xfrm>
          <a:prstGeom prst="rect">
            <a:avLst/>
          </a:prstGeom>
          <a:noFill/>
        </p:spPr>
        <p:txBody>
          <a:bodyPr wrap="square">
            <a:spAutoFit/>
          </a:bodyPr>
          <a:lstStyle/>
          <a:p>
            <a:pPr algn="just"/>
            <a:r>
              <a:rPr lang="lv-LV" dirty="0">
                <a:latin typeface="Times New Roman" panose="02020603050405020304" pitchFamily="18" charset="0"/>
                <a:cs typeface="Times New Roman" panose="02020603050405020304" pitchFamily="18" charset="0"/>
              </a:rPr>
              <a:t>Ja uzņemam projekta īstenošanas pirmajā gadā un projektu īsteno 3 gadus, tad neveidojas situācija, ka atlikušo laika posmu līdz skolai 100% ir jāsedz pašvaldībai. Bet rindā esošais bērnu skaits šajā vecuma posmā nav tik problemātisks un var nepietikt minimālā bērnu skaita projekta īstenošanai, un rindas tukšo vietu aizpildīšana būtu daudz lēnāka. </a:t>
            </a:r>
          </a:p>
        </p:txBody>
      </p:sp>
      <p:sp>
        <p:nvSpPr>
          <p:cNvPr id="13" name="Rectangle 12">
            <a:extLst>
              <a:ext uri="{FF2B5EF4-FFF2-40B4-BE49-F238E27FC236}">
                <a16:creationId xmlns:a16="http://schemas.microsoft.com/office/drawing/2014/main" id="{4B255DC3-9CB6-33CD-4800-F6B4FB726964}"/>
              </a:ext>
            </a:extLst>
          </p:cNvPr>
          <p:cNvSpPr/>
          <p:nvPr/>
        </p:nvSpPr>
        <p:spPr>
          <a:xfrm>
            <a:off x="1483567" y="5417176"/>
            <a:ext cx="4170784" cy="438538"/>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latin typeface="Times New Roman" panose="02020603050405020304" pitchFamily="18" charset="0"/>
                <a:cs typeface="Times New Roman" panose="02020603050405020304" pitchFamily="18" charset="0"/>
              </a:rPr>
              <a:t>Bērna vecums 4 – 5 gadi</a:t>
            </a:r>
          </a:p>
        </p:txBody>
      </p:sp>
    </p:spTree>
    <p:extLst>
      <p:ext uri="{BB962C8B-B14F-4D97-AF65-F5344CB8AC3E}">
        <p14:creationId xmlns:p14="http://schemas.microsoft.com/office/powerpoint/2010/main" val="135069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169123-15CD-49C1-3049-BA4D8F101CAD}"/>
              </a:ext>
            </a:extLst>
          </p:cNvPr>
          <p:cNvSpPr txBox="1"/>
          <p:nvPr/>
        </p:nvSpPr>
        <p:spPr>
          <a:xfrm>
            <a:off x="1847461" y="531845"/>
            <a:ext cx="9610531" cy="461665"/>
          </a:xfrm>
          <a:prstGeom prst="rect">
            <a:avLst/>
          </a:prstGeom>
          <a:noFill/>
        </p:spPr>
        <p:txBody>
          <a:bodyPr wrap="square" rtlCol="0">
            <a:spAutoFit/>
          </a:bodyPr>
          <a:lstStyle/>
          <a:p>
            <a:r>
              <a:rPr lang="lv-LV" sz="2400" b="1" dirty="0">
                <a:latin typeface="Times New Roman" panose="02020603050405020304" pitchFamily="18" charset="0"/>
                <a:cs typeface="Times New Roman" panose="02020603050405020304" pitchFamily="18" charset="0"/>
              </a:rPr>
              <a:t>4. Pašvaldības finansējuma neprognozējams pieaugums projekta laikā</a:t>
            </a:r>
          </a:p>
        </p:txBody>
      </p:sp>
      <p:sp>
        <p:nvSpPr>
          <p:cNvPr id="4" name="TextBox 3">
            <a:extLst>
              <a:ext uri="{FF2B5EF4-FFF2-40B4-BE49-F238E27FC236}">
                <a16:creationId xmlns:a16="http://schemas.microsoft.com/office/drawing/2014/main" id="{33B2EDCD-90E0-49D9-0F9E-A6738E0B0031}"/>
              </a:ext>
            </a:extLst>
          </p:cNvPr>
          <p:cNvSpPr txBox="1"/>
          <p:nvPr/>
        </p:nvSpPr>
        <p:spPr>
          <a:xfrm>
            <a:off x="1370133" y="1521956"/>
            <a:ext cx="9451734" cy="3447098"/>
          </a:xfrm>
          <a:prstGeom prst="rect">
            <a:avLst/>
          </a:prstGeom>
          <a:noFill/>
        </p:spPr>
        <p:txBody>
          <a:bodyPr wrap="square" rtlCol="0">
            <a:spAutoFit/>
          </a:bodyPr>
          <a:lstStyle/>
          <a:p>
            <a:pPr marL="285750" indent="-285750" algn="just">
              <a:buFont typeface="Arial" panose="020B0604020202020204" pitchFamily="34" charset="0"/>
              <a:buChar char="•"/>
            </a:pPr>
            <a:r>
              <a:rPr lang="lv-LV" sz="2000" dirty="0">
                <a:latin typeface="Times New Roman" panose="02020603050405020304" pitchFamily="18" charset="0"/>
                <a:cs typeface="Times New Roman" panose="02020603050405020304" pitchFamily="18" charset="0"/>
              </a:rPr>
              <a:t>Visas PPII vienas vietas finansējuma pieaugumu sedz pašvaldība.</a:t>
            </a:r>
          </a:p>
          <a:p>
            <a:pPr algn="just"/>
            <a:endParaRPr lang="lv-LV"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lv-LV" sz="2000" dirty="0">
                <a:latin typeface="Times New Roman" panose="02020603050405020304" pitchFamily="18" charset="0"/>
                <a:cs typeface="Times New Roman" panose="02020603050405020304" pitchFamily="18" charset="0"/>
              </a:rPr>
              <a:t>Nav iespējams prognozēt vienas PPII vietas izmaksas pēc 3 gadiem, bet ir saprotams, ka tās noteikti pieaugs, jo palielinās pirmsskolas pedagogu finansējums un tas ir pielīdzināts vispārizglītojošo pedagogu atalgojumam, kam turpmākajos gados būtu jākāpj līdz 2500 </a:t>
            </a:r>
            <a:r>
              <a:rPr lang="lv-LV" sz="2000" i="1" dirty="0" err="1">
                <a:latin typeface="Times New Roman" panose="02020603050405020304" pitchFamily="18" charset="0"/>
                <a:cs typeface="Times New Roman" panose="02020603050405020304" pitchFamily="18" charset="0"/>
              </a:rPr>
              <a:t>euro</a:t>
            </a:r>
            <a:r>
              <a:rPr lang="lv-LV" sz="2000" dirty="0">
                <a:latin typeface="Times New Roman" panose="02020603050405020304" pitchFamily="18" charset="0"/>
                <a:cs typeface="Times New Roman" panose="02020603050405020304" pitchFamily="18" charset="0"/>
              </a:rPr>
              <a:t> (Izglītības ministres </a:t>
            </a:r>
            <a:r>
              <a:rPr lang="lv-LV" sz="2000" dirty="0" err="1">
                <a:latin typeface="Times New Roman" panose="02020603050405020304" pitchFamily="18" charset="0"/>
                <a:cs typeface="Times New Roman" panose="02020603050405020304" pitchFamily="18" charset="0"/>
              </a:rPr>
              <a:t>A.Čakšas</a:t>
            </a:r>
            <a:r>
              <a:rPr lang="lv-LV" sz="2000" dirty="0">
                <a:latin typeface="Times New Roman" panose="02020603050405020304" pitchFamily="18" charset="0"/>
                <a:cs typeface="Times New Roman" panose="02020603050405020304" pitchFamily="18" charset="0"/>
              </a:rPr>
              <a:t> publiski paustais viedoklis). </a:t>
            </a:r>
          </a:p>
          <a:p>
            <a:pPr algn="just"/>
            <a:endParaRPr lang="lv-LV"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lv-LV" sz="2000" dirty="0">
                <a:latin typeface="Times New Roman" panose="02020603050405020304" pitchFamily="18" charset="0"/>
                <a:cs typeface="Times New Roman" panose="02020603050405020304" pitchFamily="18" charset="0"/>
              </a:rPr>
              <a:t>Projekta līdzfinansējums maksimāli vienam bērnam ir 364 </a:t>
            </a:r>
            <a:r>
              <a:rPr lang="lv-LV" sz="2000" i="1" dirty="0" err="1">
                <a:latin typeface="Times New Roman" panose="02020603050405020304" pitchFamily="18" charset="0"/>
                <a:cs typeface="Times New Roman" panose="02020603050405020304" pitchFamily="18" charset="0"/>
              </a:rPr>
              <a:t>euro</a:t>
            </a:r>
            <a:r>
              <a:rPr lang="lv-LV" sz="2000" dirty="0">
                <a:latin typeface="Times New Roman" panose="02020603050405020304" pitchFamily="18" charset="0"/>
                <a:cs typeface="Times New Roman" panose="02020603050405020304" pitchFamily="18" charset="0"/>
              </a:rPr>
              <a:t> un visu pieaugumu būs jāsedz pašvaldībai, neatkarīgi no tā, vai citās pašvaldības izglītības iestādēs ir brīvas vietas.</a:t>
            </a:r>
          </a:p>
          <a:p>
            <a:pPr marL="285750" indent="-285750">
              <a:buFont typeface="Arial" panose="020B0604020202020204" pitchFamily="34" charset="0"/>
              <a:buChar char="•"/>
            </a:pPr>
            <a:endParaRPr lang="lv-LV" dirty="0"/>
          </a:p>
        </p:txBody>
      </p:sp>
    </p:spTree>
    <p:extLst>
      <p:ext uri="{BB962C8B-B14F-4D97-AF65-F5344CB8AC3E}">
        <p14:creationId xmlns:p14="http://schemas.microsoft.com/office/powerpoint/2010/main" val="637510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186834-FC48-4FDF-8353-76CA6736B0F7}"/>
              </a:ext>
            </a:extLst>
          </p:cNvPr>
          <p:cNvSpPr>
            <a:spLocks noGrp="1"/>
          </p:cNvSpPr>
          <p:nvPr>
            <p:ph type="title"/>
          </p:nvPr>
        </p:nvSpPr>
        <p:spPr>
          <a:xfrm>
            <a:off x="1164566" y="365125"/>
            <a:ext cx="10189234" cy="1325563"/>
          </a:xfrm>
        </p:spPr>
        <p:txBody>
          <a:bodyPr>
            <a:normAutofit/>
          </a:bodyPr>
          <a:lstStyle/>
          <a:p>
            <a:r>
              <a:rPr lang="lv-LV" sz="2400" b="1" dirty="0">
                <a:latin typeface="Times New Roman" panose="02020603050405020304" pitchFamily="18" charset="0"/>
                <a:cs typeface="Times New Roman" panose="02020603050405020304" pitchFamily="18" charset="0"/>
              </a:rPr>
              <a:t>5. Sarežģīta projekta administrēšana</a:t>
            </a:r>
          </a:p>
        </p:txBody>
      </p:sp>
      <p:sp>
        <p:nvSpPr>
          <p:cNvPr id="4" name="Content Placeholder 3">
            <a:extLst>
              <a:ext uri="{FF2B5EF4-FFF2-40B4-BE49-F238E27FC236}">
                <a16:creationId xmlns:a16="http://schemas.microsoft.com/office/drawing/2014/main" id="{C1402CB7-C324-BBF2-5867-A38283BEB5CD}"/>
              </a:ext>
            </a:extLst>
          </p:cNvPr>
          <p:cNvSpPr>
            <a:spLocks noGrp="1"/>
          </p:cNvSpPr>
          <p:nvPr>
            <p:ph idx="1"/>
          </p:nvPr>
        </p:nvSpPr>
        <p:spPr/>
        <p:txBody>
          <a:bodyPr>
            <a:normAutofit/>
          </a:bodyPr>
          <a:lstStyle/>
          <a:p>
            <a:pPr algn="just"/>
            <a:r>
              <a:rPr lang="lv-LV" sz="2000" dirty="0">
                <a:latin typeface="Times New Roman" panose="02020603050405020304" pitchFamily="18" charset="0"/>
                <a:cs typeface="Times New Roman" panose="02020603050405020304" pitchFamily="18" charset="0"/>
              </a:rPr>
              <a:t>Projekts pēc uzbūves ir sarežģīts un pastāv augsts risks, ka var tikt pieļautas administrēšanas kļūdas un pašvaldībai būs jāatmaksā viss finansējums. Uz šo problēmu norādījušas citas pašvaldības.</a:t>
            </a:r>
          </a:p>
          <a:p>
            <a:pPr algn="just"/>
            <a:r>
              <a:rPr lang="lv-LV" sz="2000" dirty="0">
                <a:latin typeface="Times New Roman" panose="02020603050405020304" pitchFamily="18" charset="0"/>
                <a:cs typeface="Times New Roman" panose="02020603050405020304" pitchFamily="18" charset="0"/>
              </a:rPr>
              <a:t>Uzceļot jauno PII, pastāv risks, ka nespēsim izpildīt minimālos kritērijus vai vecāki neizvēlies konkrēto PPII (projekta īstenotāju) un neapgūsim minimālo projekta finansējumu – 200 000 </a:t>
            </a:r>
            <a:r>
              <a:rPr lang="lv-LV" sz="2000" i="1" dirty="0" err="1">
                <a:latin typeface="Times New Roman" panose="02020603050405020304" pitchFamily="18" charset="0"/>
                <a:cs typeface="Times New Roman" panose="02020603050405020304" pitchFamily="18" charset="0"/>
              </a:rPr>
              <a:t>euro</a:t>
            </a:r>
            <a:r>
              <a:rPr lang="lv-LV"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6327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5A0725-179A-F0A7-A50B-7209FB5F91BD}"/>
              </a:ext>
            </a:extLst>
          </p:cNvPr>
          <p:cNvSpPr>
            <a:spLocks noGrp="1"/>
          </p:cNvSpPr>
          <p:nvPr>
            <p:ph type="title"/>
          </p:nvPr>
        </p:nvSpPr>
        <p:spPr>
          <a:xfrm>
            <a:off x="952620" y="355390"/>
            <a:ext cx="10515600" cy="2852737"/>
          </a:xfrm>
        </p:spPr>
        <p:txBody>
          <a:bodyPr>
            <a:normAutofit/>
          </a:bodyPr>
          <a:lstStyle/>
          <a:p>
            <a:pPr algn="ctr"/>
            <a:r>
              <a:rPr lang="lv-LV" sz="3600" dirty="0">
                <a:solidFill>
                  <a:schemeClr val="tx2"/>
                </a:solidFill>
                <a:latin typeface="Times New Roman" panose="02020603050405020304" pitchFamily="18" charset="0"/>
                <a:cs typeface="Times New Roman" panose="02020603050405020304" pitchFamily="18" charset="0"/>
              </a:rPr>
              <a:t>Paldies par uzmanību!</a:t>
            </a:r>
          </a:p>
        </p:txBody>
      </p:sp>
      <p:pic>
        <p:nvPicPr>
          <p:cNvPr id="2" name="Picture 1">
            <a:extLst>
              <a:ext uri="{FF2B5EF4-FFF2-40B4-BE49-F238E27FC236}">
                <a16:creationId xmlns:a16="http://schemas.microsoft.com/office/drawing/2014/main" id="{500B2909-F47D-27DE-ACED-D60595BD9987}"/>
              </a:ext>
            </a:extLst>
          </p:cNvPr>
          <p:cNvPicPr>
            <a:picLocks noChangeAspect="1"/>
          </p:cNvPicPr>
          <p:nvPr/>
        </p:nvPicPr>
        <p:blipFill>
          <a:blip r:embed="rId2"/>
          <a:stretch>
            <a:fillRect/>
          </a:stretch>
        </p:blipFill>
        <p:spPr>
          <a:xfrm>
            <a:off x="9583458" y="4123571"/>
            <a:ext cx="2298391" cy="2213040"/>
          </a:xfrm>
          <a:prstGeom prst="rect">
            <a:avLst/>
          </a:prstGeom>
        </p:spPr>
      </p:pic>
    </p:spTree>
    <p:extLst>
      <p:ext uri="{BB962C8B-B14F-4D97-AF65-F5344CB8AC3E}">
        <p14:creationId xmlns:p14="http://schemas.microsoft.com/office/powerpoint/2010/main" val="237601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E1409-4315-8911-EC91-07CD88A6044F}"/>
              </a:ext>
            </a:extLst>
          </p:cNvPr>
          <p:cNvSpPr>
            <a:spLocks noGrp="1"/>
          </p:cNvSpPr>
          <p:nvPr>
            <p:ph type="title"/>
          </p:nvPr>
        </p:nvSpPr>
        <p:spPr>
          <a:xfrm>
            <a:off x="938669" y="0"/>
            <a:ext cx="10627568" cy="1154545"/>
          </a:xfrm>
        </p:spPr>
        <p:txBody>
          <a:bodyPr>
            <a:normAutofit/>
          </a:bodyPr>
          <a:lstStyle/>
          <a:p>
            <a:r>
              <a:rPr lang="lv-LV" sz="3200" b="1" dirty="0">
                <a:solidFill>
                  <a:schemeClr val="accent1">
                    <a:lumMod val="50000"/>
                  </a:schemeClr>
                </a:solidFill>
                <a:latin typeface="Times New Roman" panose="02020603050405020304" pitchFamily="18" charset="0"/>
                <a:cs typeface="Times New Roman" panose="02020603050405020304" pitchFamily="18" charset="0"/>
              </a:rPr>
              <a:t>Projekta mērķis un mērķa grupa</a:t>
            </a:r>
          </a:p>
        </p:txBody>
      </p:sp>
      <p:sp>
        <p:nvSpPr>
          <p:cNvPr id="3" name="Content Placeholder 2">
            <a:extLst>
              <a:ext uri="{FF2B5EF4-FFF2-40B4-BE49-F238E27FC236}">
                <a16:creationId xmlns:a16="http://schemas.microsoft.com/office/drawing/2014/main" id="{B650A87E-4C89-FFE6-D96A-8935B59C0F9F}"/>
              </a:ext>
            </a:extLst>
          </p:cNvPr>
          <p:cNvSpPr>
            <a:spLocks noGrp="1"/>
          </p:cNvSpPr>
          <p:nvPr>
            <p:ph idx="1"/>
          </p:nvPr>
        </p:nvSpPr>
        <p:spPr>
          <a:xfrm>
            <a:off x="755073" y="1154545"/>
            <a:ext cx="10515600" cy="5237649"/>
          </a:xfrm>
        </p:spPr>
        <p:txBody>
          <a:bodyPr/>
          <a:lstStyle/>
          <a:p>
            <a:pPr marL="0" indent="0" algn="just">
              <a:buNone/>
            </a:pPr>
            <a:r>
              <a:rPr lang="lv-LV" sz="1800" b="1" dirty="0">
                <a:latin typeface="Times New Roman" panose="02020603050405020304" pitchFamily="18" charset="0"/>
                <a:cs typeface="Times New Roman" panose="02020603050405020304" pitchFamily="18" charset="0"/>
              </a:rPr>
              <a:t>Sniegt atbalstu pašvaldībām </a:t>
            </a:r>
            <a:r>
              <a:rPr lang="lv-LV" sz="1800" dirty="0">
                <a:latin typeface="Times New Roman" panose="02020603050405020304" pitchFamily="18" charset="0"/>
                <a:cs typeface="Times New Roman" panose="02020603050405020304" pitchFamily="18" charset="0"/>
              </a:rPr>
              <a:t>privātā pirmsskolas izglītības pakalpojuma un bērnu uzraudzības </a:t>
            </a:r>
            <a:r>
              <a:rPr lang="lv-LV" sz="1800" b="1" dirty="0">
                <a:latin typeface="Times New Roman" panose="02020603050405020304" pitchFamily="18" charset="0"/>
                <a:cs typeface="Times New Roman" panose="02020603050405020304" pitchFamily="18" charset="0"/>
              </a:rPr>
              <a:t>pakalpojuma iegādei</a:t>
            </a:r>
            <a:r>
              <a:rPr lang="lv-LV" sz="1800" dirty="0">
                <a:latin typeface="Times New Roman" panose="02020603050405020304" pitchFamily="18" charset="0"/>
                <a:cs typeface="Times New Roman" panose="02020603050405020304" pitchFamily="18" charset="0"/>
              </a:rPr>
              <a:t>, veicinot darba un ģimenes dzīves līdzsvarošanu un vienlīdzīgas iespējas visām ģimenēm.</a:t>
            </a:r>
          </a:p>
          <a:p>
            <a:pPr marL="0" indent="0" algn="just">
              <a:buNone/>
            </a:pPr>
            <a:endParaRPr lang="lv-LV" sz="900" dirty="0">
              <a:latin typeface="Times New Roman" panose="02020603050405020304" pitchFamily="18" charset="0"/>
              <a:cs typeface="Times New Roman" panose="02020603050405020304" pitchFamily="18" charset="0"/>
            </a:endParaRPr>
          </a:p>
          <a:p>
            <a:pPr marL="0" indent="0" algn="just">
              <a:buNone/>
            </a:pPr>
            <a:r>
              <a:rPr lang="lv-LV" sz="1800" b="0" i="0" dirty="0">
                <a:effectLst/>
                <a:latin typeface="Times New Roman" panose="02020603050405020304" pitchFamily="18" charset="0"/>
                <a:ea typeface="Calibri" panose="020F0502020204030204" pitchFamily="34" charset="0"/>
                <a:cs typeface="Times New Roman" panose="02020603050405020304" pitchFamily="18" charset="0"/>
              </a:rPr>
              <a:t>Pasākuma mērķa grupa ir ģimenes, kuras </a:t>
            </a:r>
            <a:r>
              <a:rPr lang="lv-LV" sz="1800" b="1" i="0" dirty="0">
                <a:effectLst/>
                <a:latin typeface="Times New Roman" panose="02020603050405020304" pitchFamily="18" charset="0"/>
                <a:ea typeface="Calibri" panose="020F0502020204030204" pitchFamily="34" charset="0"/>
                <a:cs typeface="Times New Roman" panose="02020603050405020304" pitchFamily="18" charset="0"/>
              </a:rPr>
              <a:t>audzina pirmsskolas vecuma bērnus</a:t>
            </a:r>
            <a:r>
              <a:rPr lang="lv-LV" sz="1800" b="0" i="0" dirty="0">
                <a:effectLst/>
                <a:latin typeface="Times New Roman" panose="02020603050405020304" pitchFamily="18" charset="0"/>
                <a:ea typeface="Calibri" panose="020F0502020204030204" pitchFamily="34" charset="0"/>
                <a:cs typeface="Times New Roman" panose="02020603050405020304" pitchFamily="18" charset="0"/>
              </a:rPr>
              <a:t> un kurām pašvaldības, kuru administratīvajā teritorijā ir </a:t>
            </a:r>
            <a:r>
              <a:rPr lang="lv-LV" sz="1800" b="1" i="0" dirty="0">
                <a:effectLst/>
                <a:latin typeface="Times New Roman" panose="02020603050405020304" pitchFamily="18" charset="0"/>
                <a:ea typeface="Calibri" panose="020F0502020204030204" pitchFamily="34" charset="0"/>
                <a:cs typeface="Times New Roman" panose="02020603050405020304" pitchFamily="18" charset="0"/>
              </a:rPr>
              <a:t>deklarēta šo bērnu un vismaz viena šī bērna vecāka (likumiskā pārstāvja) dzīvesvieta</a:t>
            </a:r>
            <a:r>
              <a:rPr lang="lv-LV" sz="1800" b="0" i="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800" b="1" i="0" dirty="0">
                <a:effectLst/>
                <a:latin typeface="Times New Roman" panose="02020603050405020304" pitchFamily="18" charset="0"/>
                <a:ea typeface="Calibri" panose="020F0502020204030204" pitchFamily="34" charset="0"/>
                <a:cs typeface="Times New Roman" panose="02020603050405020304" pitchFamily="18" charset="0"/>
              </a:rPr>
              <a:t>nenodrošina vietas </a:t>
            </a:r>
            <a:r>
              <a:rPr lang="lv-LV" sz="1800" b="0" i="0" dirty="0">
                <a:effectLst/>
                <a:latin typeface="Times New Roman" panose="02020603050405020304" pitchFamily="18" charset="0"/>
                <a:ea typeface="Calibri" panose="020F0502020204030204" pitchFamily="34" charset="0"/>
                <a:cs typeface="Times New Roman" panose="02020603050405020304" pitchFamily="18" charset="0"/>
              </a:rPr>
              <a:t>pašvaldību pirmsskolas izglītības iestādēs, tai skaitā sociāli un ekonomiski </a:t>
            </a:r>
            <a:r>
              <a:rPr lang="lv-LV" sz="1800" b="0" i="0" dirty="0" err="1">
                <a:effectLst/>
                <a:latin typeface="Times New Roman" panose="02020603050405020304" pitchFamily="18" charset="0"/>
                <a:ea typeface="Calibri" panose="020F0502020204030204" pitchFamily="34" charset="0"/>
                <a:cs typeface="Times New Roman" panose="02020603050405020304" pitchFamily="18" charset="0"/>
              </a:rPr>
              <a:t>mazaizsargāto</a:t>
            </a:r>
            <a:r>
              <a:rPr lang="lv-LV" sz="1800" b="0" i="0" dirty="0">
                <a:effectLst/>
                <a:latin typeface="Times New Roman" panose="02020603050405020304" pitchFamily="18" charset="0"/>
                <a:ea typeface="Calibri" panose="020F0502020204030204" pitchFamily="34" charset="0"/>
                <a:cs typeface="Times New Roman" panose="02020603050405020304" pitchFamily="18" charset="0"/>
              </a:rPr>
              <a:t> personu grupas.</a:t>
            </a:r>
          </a:p>
          <a:p>
            <a:pPr marL="0" indent="0" algn="just">
              <a:buNone/>
            </a:pPr>
            <a:endParaRPr lang="lv-LV" sz="24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lv-LV" dirty="0"/>
          </a:p>
          <a:p>
            <a:pPr marL="0" indent="0" algn="just">
              <a:buNone/>
            </a:pPr>
            <a:endParaRPr lang="lv-LV" dirty="0"/>
          </a:p>
        </p:txBody>
      </p:sp>
      <p:pic>
        <p:nvPicPr>
          <p:cNvPr id="5" name="Picture 4">
            <a:extLst>
              <a:ext uri="{FF2B5EF4-FFF2-40B4-BE49-F238E27FC236}">
                <a16:creationId xmlns:a16="http://schemas.microsoft.com/office/drawing/2014/main" id="{9ABFEC34-F7F3-EB81-E3A0-DAF68C942ED8}"/>
              </a:ext>
            </a:extLst>
          </p:cNvPr>
          <p:cNvPicPr>
            <a:picLocks noChangeAspect="1"/>
          </p:cNvPicPr>
          <p:nvPr/>
        </p:nvPicPr>
        <p:blipFill>
          <a:blip r:embed="rId2"/>
          <a:stretch>
            <a:fillRect/>
          </a:stretch>
        </p:blipFill>
        <p:spPr>
          <a:xfrm>
            <a:off x="2524390" y="3321170"/>
            <a:ext cx="6309407" cy="3071024"/>
          </a:xfrm>
          <a:prstGeom prst="rect">
            <a:avLst/>
          </a:prstGeom>
        </p:spPr>
      </p:pic>
    </p:spTree>
    <p:extLst>
      <p:ext uri="{BB962C8B-B14F-4D97-AF65-F5344CB8AC3E}">
        <p14:creationId xmlns:p14="http://schemas.microsoft.com/office/powerpoint/2010/main" val="3509200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8"/>
          <p:cNvSpPr txBox="1"/>
          <p:nvPr/>
        </p:nvSpPr>
        <p:spPr>
          <a:xfrm>
            <a:off x="3208535" y="3652832"/>
            <a:ext cx="1436357" cy="1638334"/>
          </a:xfrm>
          <a:prstGeom prst="rect">
            <a:avLst/>
          </a:prstGeom>
        </p:spPr>
        <p:txBody>
          <a:bodyPr lIns="0" tIns="0" rIns="0" bIns="0" rtlCol="0" anchor="t">
            <a:spAutoFit/>
          </a:bodyPr>
          <a:lstStyle/>
          <a:p>
            <a:pPr algn="ctr">
              <a:lnSpc>
                <a:spcPts val="2616"/>
              </a:lnSpc>
            </a:pPr>
            <a:r>
              <a:rPr lang="en-US" sz="1869" spc="56" dirty="0">
                <a:solidFill>
                  <a:srgbClr val="FFFFFF"/>
                </a:solidFill>
                <a:latin typeface="Aileron"/>
              </a:rPr>
              <a:t>Projekta iesniegšana līdz 2024.gada 15.aprīlim</a:t>
            </a:r>
          </a:p>
        </p:txBody>
      </p:sp>
      <p:sp>
        <p:nvSpPr>
          <p:cNvPr id="29" name="TextBox 29"/>
          <p:cNvSpPr txBox="1"/>
          <p:nvPr/>
        </p:nvSpPr>
        <p:spPr>
          <a:xfrm>
            <a:off x="5325719" y="3646481"/>
            <a:ext cx="1519030" cy="1763303"/>
          </a:xfrm>
          <a:prstGeom prst="rect">
            <a:avLst/>
          </a:prstGeom>
        </p:spPr>
        <p:txBody>
          <a:bodyPr lIns="0" tIns="0" rIns="0" bIns="0" rtlCol="0" anchor="t">
            <a:spAutoFit/>
          </a:bodyPr>
          <a:lstStyle/>
          <a:p>
            <a:pPr algn="ctr">
              <a:lnSpc>
                <a:spcPts val="2767"/>
              </a:lnSpc>
            </a:pPr>
            <a:r>
              <a:rPr lang="en-US" sz="1976" spc="59" dirty="0">
                <a:solidFill>
                  <a:srgbClr val="FFFFFF"/>
                </a:solidFill>
                <a:latin typeface="Aileron"/>
              </a:rPr>
              <a:t>Līdz jūlija vidum tiek veikta projektu vērtēšana</a:t>
            </a:r>
          </a:p>
        </p:txBody>
      </p:sp>
      <p:sp>
        <p:nvSpPr>
          <p:cNvPr id="31" name="TextBox 31"/>
          <p:cNvSpPr txBox="1"/>
          <p:nvPr/>
        </p:nvSpPr>
        <p:spPr>
          <a:xfrm>
            <a:off x="7440501" y="3768602"/>
            <a:ext cx="1824098" cy="1008674"/>
          </a:xfrm>
          <a:prstGeom prst="rect">
            <a:avLst/>
          </a:prstGeom>
        </p:spPr>
        <p:txBody>
          <a:bodyPr lIns="0" tIns="0" rIns="0" bIns="0" rtlCol="0" anchor="t">
            <a:spAutoFit/>
          </a:bodyPr>
          <a:lstStyle/>
          <a:p>
            <a:pPr algn="ctr">
              <a:lnSpc>
                <a:spcPts val="2706"/>
              </a:lnSpc>
            </a:pPr>
            <a:r>
              <a:rPr lang="en-US" sz="1933" spc="57" dirty="0">
                <a:solidFill>
                  <a:srgbClr val="FFFFFF"/>
                </a:solidFill>
                <a:latin typeface="Aileron"/>
              </a:rPr>
              <a:t>Precizējumiem tiek dots 1 mēnesis</a:t>
            </a:r>
          </a:p>
        </p:txBody>
      </p:sp>
      <p:grpSp>
        <p:nvGrpSpPr>
          <p:cNvPr id="32" name="Group 32"/>
          <p:cNvGrpSpPr/>
          <p:nvPr/>
        </p:nvGrpSpPr>
        <p:grpSpPr>
          <a:xfrm>
            <a:off x="2366759" y="766098"/>
            <a:ext cx="7458483" cy="732508"/>
            <a:chOff x="0" y="-114300"/>
            <a:chExt cx="14916965" cy="1465016"/>
          </a:xfrm>
        </p:grpSpPr>
        <p:sp>
          <p:nvSpPr>
            <p:cNvPr id="33" name="TextBox 33"/>
            <p:cNvSpPr txBox="1"/>
            <p:nvPr/>
          </p:nvSpPr>
          <p:spPr>
            <a:xfrm>
              <a:off x="0" y="807746"/>
              <a:ext cx="14916965" cy="542970"/>
            </a:xfrm>
            <a:prstGeom prst="rect">
              <a:avLst/>
            </a:prstGeom>
          </p:spPr>
          <p:txBody>
            <a:bodyPr lIns="0" tIns="0" rIns="0" bIns="0" rtlCol="0" anchor="t">
              <a:spAutoFit/>
            </a:bodyPr>
            <a:lstStyle/>
            <a:p>
              <a:pPr algn="ctr">
                <a:lnSpc>
                  <a:spcPts val="2427"/>
                </a:lnSpc>
              </a:pPr>
              <a:endParaRPr sz="1200"/>
            </a:p>
          </p:txBody>
        </p:sp>
        <p:sp>
          <p:nvSpPr>
            <p:cNvPr id="34" name="TextBox 34"/>
            <p:cNvSpPr txBox="1"/>
            <p:nvPr/>
          </p:nvSpPr>
          <p:spPr>
            <a:xfrm>
              <a:off x="0" y="-114300"/>
              <a:ext cx="14916965" cy="795090"/>
            </a:xfrm>
            <a:prstGeom prst="rect">
              <a:avLst/>
            </a:prstGeom>
          </p:spPr>
          <p:txBody>
            <a:bodyPr lIns="0" tIns="0" rIns="0" bIns="0" rtlCol="0" anchor="t">
              <a:spAutoFit/>
            </a:bodyPr>
            <a:lstStyle/>
            <a:p>
              <a:pPr algn="ctr">
                <a:lnSpc>
                  <a:spcPts val="3144"/>
                </a:lnSpc>
              </a:pPr>
              <a:r>
                <a:rPr lang="en-US" sz="2800" b="1" spc="71" dirty="0">
                  <a:solidFill>
                    <a:schemeClr val="tx2"/>
                  </a:solidFill>
                  <a:latin typeface="Times New Roman" panose="02020603050405020304" pitchFamily="18" charset="0"/>
                  <a:cs typeface="Times New Roman" panose="02020603050405020304" pitchFamily="18" charset="0"/>
                </a:rPr>
                <a:t>LAIKA RĀMIS</a:t>
              </a:r>
            </a:p>
          </p:txBody>
        </p:sp>
      </p:grpSp>
      <p:pic>
        <p:nvPicPr>
          <p:cNvPr id="39" name="Picture 38">
            <a:extLst>
              <a:ext uri="{FF2B5EF4-FFF2-40B4-BE49-F238E27FC236}">
                <a16:creationId xmlns:a16="http://schemas.microsoft.com/office/drawing/2014/main" id="{E897EE0F-208C-7C23-FC7F-71BA51CD4333}"/>
              </a:ext>
            </a:extLst>
          </p:cNvPr>
          <p:cNvPicPr>
            <a:picLocks noChangeAspect="1"/>
          </p:cNvPicPr>
          <p:nvPr/>
        </p:nvPicPr>
        <p:blipFill>
          <a:blip r:embed="rId2"/>
          <a:stretch>
            <a:fillRect/>
          </a:stretch>
        </p:blipFill>
        <p:spPr>
          <a:xfrm>
            <a:off x="1073985" y="1363801"/>
            <a:ext cx="10044030" cy="413039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103BC9-CF71-AA8E-259D-45F635EF5F8E}"/>
              </a:ext>
            </a:extLst>
          </p:cNvPr>
          <p:cNvSpPr txBox="1"/>
          <p:nvPr/>
        </p:nvSpPr>
        <p:spPr>
          <a:xfrm>
            <a:off x="917510" y="2857842"/>
            <a:ext cx="10356979" cy="3893374"/>
          </a:xfrm>
          <a:prstGeom prst="rect">
            <a:avLst/>
          </a:prstGeom>
          <a:noFill/>
        </p:spPr>
        <p:txBody>
          <a:bodyPr wrap="square">
            <a:spAutoFit/>
          </a:bodyPr>
          <a:lstStyle/>
          <a:p>
            <a:pPr algn="ctr"/>
            <a:endParaRPr lang="lv-LV" sz="700" dirty="0">
              <a:latin typeface="Times New Roman" panose="02020603050405020304" pitchFamily="18" charset="0"/>
              <a:cs typeface="Times New Roman" panose="02020603050405020304" pitchFamily="18" charset="0"/>
            </a:endParaRPr>
          </a:p>
          <a:p>
            <a:pPr algn="ctr"/>
            <a:r>
              <a:rPr lang="lv-LV" sz="2000" dirty="0">
                <a:latin typeface="Times New Roman" panose="02020603050405020304" pitchFamily="18" charset="0"/>
                <a:cs typeface="Times New Roman" panose="02020603050405020304" pitchFamily="18" charset="0"/>
              </a:rPr>
              <a:t>Eiropas Sociālā fonda Plus finansējums projektā nepārsniedz 85 procentus no projekta kopējām attiecināmajām izmaksām. Ja šo noteikumu 20. punktā minētais projekta iesniedzējs ir Rīgas plānošanas reģiona pašvaldība, Eiropas Sociālā fonda Plus finansējums projektā </a:t>
            </a:r>
            <a:r>
              <a:rPr lang="lv-LV" sz="2000" b="1" dirty="0">
                <a:latin typeface="Times New Roman" panose="02020603050405020304" pitchFamily="18" charset="0"/>
                <a:cs typeface="Times New Roman" panose="02020603050405020304" pitchFamily="18" charset="0"/>
              </a:rPr>
              <a:t>nepārsniedz 75 procentus no projekta kopējām attiecināmajām izmaksām</a:t>
            </a:r>
            <a:r>
              <a:rPr lang="lv-LV" sz="2000" dirty="0">
                <a:latin typeface="Times New Roman" panose="02020603050405020304" pitchFamily="18" charset="0"/>
                <a:cs typeface="Times New Roman" panose="02020603050405020304" pitchFamily="18" charset="0"/>
              </a:rPr>
              <a:t>.	</a:t>
            </a:r>
          </a:p>
          <a:p>
            <a:pPr algn="ctr"/>
            <a:r>
              <a:rPr lang="lv-LV" sz="2000" b="1" dirty="0">
                <a:solidFill>
                  <a:schemeClr val="accent1">
                    <a:lumMod val="75000"/>
                  </a:schemeClr>
                </a:solidFill>
                <a:latin typeface="Times New Roman" panose="02020603050405020304" pitchFamily="18" charset="0"/>
                <a:cs typeface="Times New Roman" panose="02020603050405020304" pitchFamily="18" charset="0"/>
              </a:rPr>
              <a:t>Tātad 25 % kopējās attiecināmās izmaksas sedz pašvaldība.</a:t>
            </a:r>
          </a:p>
          <a:p>
            <a:pPr algn="ctr"/>
            <a:r>
              <a:rPr lang="lv-LV" sz="2000" dirty="0">
                <a:latin typeface="Times New Roman" panose="02020603050405020304" pitchFamily="18" charset="0"/>
                <a:cs typeface="Times New Roman" panose="02020603050405020304" pitchFamily="18" charset="0"/>
              </a:rPr>
              <a:t>	</a:t>
            </a:r>
          </a:p>
          <a:p>
            <a:pPr algn="ctr"/>
            <a:r>
              <a:rPr lang="lv-LV" sz="2000" dirty="0">
                <a:latin typeface="Times New Roman" panose="02020603050405020304" pitchFamily="18" charset="0"/>
                <a:cs typeface="Times New Roman" panose="02020603050405020304" pitchFamily="18" charset="0"/>
              </a:rPr>
              <a:t>Ja izmaksas uz vienu izglītojamo pārsniedz šo noteikumu 32. punktā noteikto maksimālā Eiropas Sociālā fonda Plus finansējuma ierobežojumu uz vienu bērnu un šo noteikumu 17. punktā minētā minimālā līdzfinansējuma kopsummu, </a:t>
            </a:r>
            <a:r>
              <a:rPr lang="lv-LV" sz="2000" b="1" dirty="0">
                <a:latin typeface="Times New Roman" panose="02020603050405020304" pitchFamily="18" charset="0"/>
                <a:cs typeface="Times New Roman" panose="02020603050405020304" pitchFamily="18" charset="0"/>
              </a:rPr>
              <a:t>atlikušās izmaksas par bērnu pieskatīšanas pakalpojumiem sedz finansējuma saņēmējs.</a:t>
            </a:r>
          </a:p>
          <a:p>
            <a:pPr algn="ctr"/>
            <a:r>
              <a:rPr lang="lv-LV" sz="2000" b="1" dirty="0">
                <a:solidFill>
                  <a:schemeClr val="accent1">
                    <a:lumMod val="75000"/>
                  </a:schemeClr>
                </a:solidFill>
                <a:latin typeface="Times New Roman" panose="02020603050405020304" pitchFamily="18" charset="0"/>
                <a:cs typeface="Times New Roman" panose="02020603050405020304" pitchFamily="18" charset="0"/>
              </a:rPr>
              <a:t>Vecāks maksā tikai par ēdināšanu un pulciņiem.</a:t>
            </a:r>
          </a:p>
          <a:p>
            <a:pPr algn="ctr"/>
            <a:endParaRPr lang="lv-LV" sz="2000" dirty="0"/>
          </a:p>
        </p:txBody>
      </p:sp>
      <p:pic>
        <p:nvPicPr>
          <p:cNvPr id="6" name="Picture 5">
            <a:extLst>
              <a:ext uri="{FF2B5EF4-FFF2-40B4-BE49-F238E27FC236}">
                <a16:creationId xmlns:a16="http://schemas.microsoft.com/office/drawing/2014/main" id="{FBDE7062-74EF-D5AE-BA29-36C4F56C44C3}"/>
              </a:ext>
            </a:extLst>
          </p:cNvPr>
          <p:cNvPicPr>
            <a:picLocks noChangeAspect="1"/>
          </p:cNvPicPr>
          <p:nvPr/>
        </p:nvPicPr>
        <p:blipFill>
          <a:blip r:embed="rId2"/>
          <a:stretch>
            <a:fillRect/>
          </a:stretch>
        </p:blipFill>
        <p:spPr>
          <a:xfrm>
            <a:off x="2562046" y="311084"/>
            <a:ext cx="6433857" cy="2169556"/>
          </a:xfrm>
          <a:prstGeom prst="rect">
            <a:avLst/>
          </a:prstGeom>
        </p:spPr>
      </p:pic>
    </p:spTree>
    <p:extLst>
      <p:ext uri="{BB962C8B-B14F-4D97-AF65-F5344CB8AC3E}">
        <p14:creationId xmlns:p14="http://schemas.microsoft.com/office/powerpoint/2010/main" val="1391042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C08E7E-B523-64F2-0C85-BF1E89457089}"/>
              </a:ext>
            </a:extLst>
          </p:cNvPr>
          <p:cNvSpPr txBox="1"/>
          <p:nvPr/>
        </p:nvSpPr>
        <p:spPr>
          <a:xfrm>
            <a:off x="671805" y="1187535"/>
            <a:ext cx="11010122" cy="4154984"/>
          </a:xfrm>
          <a:prstGeom prst="rect">
            <a:avLst/>
          </a:prstGeom>
          <a:noFill/>
        </p:spPr>
        <p:txBody>
          <a:bodyPr wrap="square">
            <a:spAutoFit/>
          </a:bodyPr>
          <a:lstStyle/>
          <a:p>
            <a:pPr marL="0" indent="0" algn="just">
              <a:buNone/>
            </a:pPr>
            <a:r>
              <a:rPr lang="lv-LV" sz="2400" dirty="0">
                <a:latin typeface="Times New Roman" panose="02020603050405020304" pitchFamily="18" charset="0"/>
                <a:cs typeface="Times New Roman" panose="02020603050405020304" pitchFamily="18" charset="0"/>
              </a:rPr>
              <a:t>Projekts jāīsteno līdz </a:t>
            </a:r>
            <a:r>
              <a:rPr lang="lv-LV" sz="2400" b="1" dirty="0">
                <a:latin typeface="Times New Roman" panose="02020603050405020304" pitchFamily="18" charset="0"/>
                <a:cs typeface="Times New Roman" panose="02020603050405020304" pitchFamily="18" charset="0"/>
              </a:rPr>
              <a:t>2029. gada 31. decembrim. </a:t>
            </a:r>
            <a:r>
              <a:rPr lang="lv-LV" sz="2400" dirty="0">
                <a:latin typeface="Times New Roman" panose="02020603050405020304" pitchFamily="18" charset="0"/>
                <a:cs typeface="Times New Roman" panose="02020603050405020304" pitchFamily="18" charset="0"/>
              </a:rPr>
              <a:t>Līdz projekta iesniegšanas dienai 2024. gada 15. aprīlim jābūt veiktam iepirkumam un noskaidrotam pretendentam (ar reālām izmaksām), bet līgums nav jāslēdz, jo nav zināms, vai projekts tiks apstiprināts.</a:t>
            </a:r>
            <a:endParaRPr lang="lv-LV" sz="2400" dirty="0"/>
          </a:p>
          <a:p>
            <a:pPr marL="0" indent="0" algn="just">
              <a:buNone/>
            </a:pPr>
            <a:endParaRPr lang="lv-LV" sz="2400" dirty="0"/>
          </a:p>
          <a:p>
            <a:pPr marL="0" indent="0">
              <a:buNone/>
            </a:pPr>
            <a:r>
              <a:rPr lang="lv-LV" sz="2400" b="1" dirty="0">
                <a:latin typeface="Times New Roman" panose="02020603050405020304" pitchFamily="18" charset="0"/>
                <a:cs typeface="Times New Roman" panose="02020603050405020304" pitchFamily="18" charset="0"/>
              </a:rPr>
              <a:t>Atbalstāmās aktivitātes:</a:t>
            </a:r>
          </a:p>
          <a:p>
            <a:pPr marL="0" indent="0" algn="just">
              <a:buNone/>
            </a:pPr>
            <a:r>
              <a:rPr lang="lv-LV" sz="2400" dirty="0">
                <a:latin typeface="Times New Roman" panose="02020603050405020304" pitchFamily="18" charset="0"/>
                <a:cs typeface="Times New Roman" panose="02020603050405020304" pitchFamily="18" charset="0"/>
              </a:rPr>
              <a:t>1. </a:t>
            </a:r>
            <a:r>
              <a:rPr lang="lv-LV" sz="2400" u="sng" dirty="0">
                <a:latin typeface="Times New Roman" panose="02020603050405020304" pitchFamily="18" charset="0"/>
                <a:cs typeface="Times New Roman" panose="02020603050405020304" pitchFamily="18" charset="0"/>
              </a:rPr>
              <a:t>privātā pirmsskolas izglītības pakalpojuma iegāde, </a:t>
            </a:r>
            <a:r>
              <a:rPr lang="lv-LV" sz="2400" dirty="0">
                <a:latin typeface="Times New Roman" panose="02020603050405020304" pitchFamily="18" charset="0"/>
                <a:cs typeface="Times New Roman" panose="02020603050405020304" pitchFamily="18" charset="0"/>
              </a:rPr>
              <a:t>kas ietver pilnu, licencētu pirmsskolas izglītības programmas apguvi;		</a:t>
            </a:r>
          </a:p>
          <a:p>
            <a:pPr marL="0" indent="0" algn="just">
              <a:buNone/>
            </a:pPr>
            <a:r>
              <a:rPr lang="lv-LV" sz="2400" dirty="0">
                <a:latin typeface="Times New Roman" panose="02020603050405020304" pitchFamily="18" charset="0"/>
                <a:cs typeface="Times New Roman" panose="02020603050405020304" pitchFamily="18" charset="0"/>
              </a:rPr>
              <a:t>2. bērnu uzraudzības pakalpojuma iegāde;		</a:t>
            </a:r>
          </a:p>
          <a:p>
            <a:pPr marL="0" indent="0" algn="just">
              <a:buNone/>
            </a:pPr>
            <a:r>
              <a:rPr lang="lv-LV" sz="2400" dirty="0">
                <a:latin typeface="Times New Roman" panose="02020603050405020304" pitchFamily="18" charset="0"/>
                <a:cs typeface="Times New Roman" panose="02020603050405020304" pitchFamily="18" charset="0"/>
              </a:rPr>
              <a:t>3. komunikācijas un vizuālās identitātes prasību nodrošināšanas pasākumi par projekta īstenošanu;		</a:t>
            </a:r>
          </a:p>
          <a:p>
            <a:pPr marL="0" indent="0" algn="just">
              <a:buNone/>
            </a:pPr>
            <a:r>
              <a:rPr lang="lv-LV" sz="2400" dirty="0">
                <a:latin typeface="Times New Roman" panose="02020603050405020304" pitchFamily="18" charset="0"/>
                <a:cs typeface="Times New Roman" panose="02020603050405020304" pitchFamily="18" charset="0"/>
              </a:rPr>
              <a:t>4. projekta vadības nodrošināšana.	</a:t>
            </a:r>
            <a:r>
              <a:rPr lang="lv-LV" dirty="0"/>
              <a:t>	</a:t>
            </a:r>
          </a:p>
        </p:txBody>
      </p:sp>
      <p:sp>
        <p:nvSpPr>
          <p:cNvPr id="5" name="TextBox 4">
            <a:extLst>
              <a:ext uri="{FF2B5EF4-FFF2-40B4-BE49-F238E27FC236}">
                <a16:creationId xmlns:a16="http://schemas.microsoft.com/office/drawing/2014/main" id="{78A5342A-0519-0C25-555C-281BF9780444}"/>
              </a:ext>
            </a:extLst>
          </p:cNvPr>
          <p:cNvSpPr txBox="1"/>
          <p:nvPr/>
        </p:nvSpPr>
        <p:spPr>
          <a:xfrm>
            <a:off x="926723" y="384844"/>
            <a:ext cx="6452558" cy="584775"/>
          </a:xfrm>
          <a:prstGeom prst="rect">
            <a:avLst/>
          </a:prstGeom>
          <a:noFill/>
        </p:spPr>
        <p:txBody>
          <a:bodyPr wrap="square" rtlCol="0">
            <a:spAutoFit/>
          </a:bodyPr>
          <a:lstStyle/>
          <a:p>
            <a:r>
              <a:rPr lang="lv-LV" sz="2800" b="1" dirty="0">
                <a:solidFill>
                  <a:schemeClr val="tx2"/>
                </a:solidFill>
                <a:latin typeface="Times New Roman" panose="02020603050405020304" pitchFamily="18" charset="0"/>
                <a:cs typeface="Times New Roman" panose="02020603050405020304" pitchFamily="18" charset="0"/>
              </a:rPr>
              <a:t>Atbalstāmās</a:t>
            </a:r>
            <a:r>
              <a:rPr lang="lv-LV" sz="3200" b="1" dirty="0">
                <a:solidFill>
                  <a:schemeClr val="tx2"/>
                </a:solidFill>
                <a:latin typeface="Times New Roman" panose="02020603050405020304" pitchFamily="18" charset="0"/>
                <a:cs typeface="Times New Roman" panose="02020603050405020304" pitchFamily="18" charset="0"/>
              </a:rPr>
              <a:t> aktivitātes projektā</a:t>
            </a:r>
          </a:p>
        </p:txBody>
      </p:sp>
    </p:spTree>
    <p:extLst>
      <p:ext uri="{BB962C8B-B14F-4D97-AF65-F5344CB8AC3E}">
        <p14:creationId xmlns:p14="http://schemas.microsoft.com/office/powerpoint/2010/main" val="2055142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6BFEEF-606D-A9CE-1E0D-C10EB6A8D600}"/>
              </a:ext>
            </a:extLst>
          </p:cNvPr>
          <p:cNvSpPr txBox="1"/>
          <p:nvPr/>
        </p:nvSpPr>
        <p:spPr>
          <a:xfrm>
            <a:off x="892627" y="643622"/>
            <a:ext cx="10406746" cy="6340197"/>
          </a:xfrm>
          <a:prstGeom prst="rect">
            <a:avLst/>
          </a:prstGeom>
          <a:noFill/>
        </p:spPr>
        <p:txBody>
          <a:bodyPr wrap="square">
            <a:spAutoFit/>
          </a:bodyPr>
          <a:lstStyle/>
          <a:p>
            <a:pPr algn="just"/>
            <a:r>
              <a:rPr lang="lv-LV" sz="2800" b="1" dirty="0">
                <a:solidFill>
                  <a:schemeClr val="tx2"/>
                </a:solidFill>
                <a:latin typeface="Times New Roman" panose="02020603050405020304" pitchFamily="18" charset="0"/>
                <a:cs typeface="Times New Roman" panose="02020603050405020304" pitchFamily="18" charset="0"/>
              </a:rPr>
              <a:t>Esošās situācijas raksturojums</a:t>
            </a:r>
          </a:p>
          <a:p>
            <a:pPr algn="just"/>
            <a:endParaRPr lang="lv-LV" sz="1800" dirty="0">
              <a:latin typeface="Times New Roman" panose="02020603050405020304" pitchFamily="18" charset="0"/>
              <a:cs typeface="Times New Roman" panose="02020603050405020304" pitchFamily="18" charset="0"/>
            </a:endParaRPr>
          </a:p>
          <a:p>
            <a:pPr algn="just"/>
            <a:r>
              <a:rPr lang="lv-LV" sz="2400" dirty="0">
                <a:latin typeface="Times New Roman" panose="02020603050405020304" pitchFamily="18" charset="0"/>
                <a:cs typeface="Times New Roman" panose="02020603050405020304" pitchFamily="18" charset="0"/>
              </a:rPr>
              <a:t>Ādažu novadā rindā uz PII (uz 01.10.2023.) gaida </a:t>
            </a:r>
            <a:r>
              <a:rPr lang="lv-LV" sz="2400" b="1" dirty="0">
                <a:latin typeface="Times New Roman" panose="02020603050405020304" pitchFamily="18" charset="0"/>
                <a:cs typeface="Times New Roman" panose="02020603050405020304" pitchFamily="18" charset="0"/>
              </a:rPr>
              <a:t>546 bērni.</a:t>
            </a:r>
          </a:p>
          <a:p>
            <a:pPr algn="just"/>
            <a:r>
              <a:rPr lang="lv-LV" sz="2400" dirty="0">
                <a:latin typeface="Times New Roman" panose="02020603050405020304" pitchFamily="18" charset="0"/>
                <a:cs typeface="Times New Roman" panose="02020603050405020304" pitchFamily="18" charset="0"/>
              </a:rPr>
              <a:t>Līdzfinansējums, ko pašvaldība maksā PPII:</a:t>
            </a:r>
          </a:p>
          <a:p>
            <a:pPr algn="just"/>
            <a:endParaRPr lang="lv-LV" sz="2400" dirty="0">
              <a:latin typeface="Times New Roman" panose="02020603050405020304" pitchFamily="18" charset="0"/>
              <a:cs typeface="Times New Roman" panose="02020603050405020304" pitchFamily="18" charset="0"/>
            </a:endParaRPr>
          </a:p>
          <a:p>
            <a:pPr algn="just"/>
            <a:r>
              <a:rPr lang="lv-LV" sz="2400" dirty="0">
                <a:latin typeface="Times New Roman" panose="02020603050405020304" pitchFamily="18" charset="0"/>
                <a:cs typeface="Times New Roman" panose="02020603050405020304" pitchFamily="18" charset="0"/>
              </a:rPr>
              <a:t>1,5 - 4 gadīgajiem – </a:t>
            </a:r>
            <a:r>
              <a:rPr lang="lv-LV" sz="2400" b="1" dirty="0">
                <a:latin typeface="Times New Roman" panose="02020603050405020304" pitchFamily="18" charset="0"/>
                <a:cs typeface="Times New Roman" panose="02020603050405020304" pitchFamily="18" charset="0"/>
              </a:rPr>
              <a:t>365 </a:t>
            </a:r>
            <a:r>
              <a:rPr lang="lv-LV" sz="2400" b="1" i="1" dirty="0" err="1">
                <a:latin typeface="Times New Roman" panose="02020603050405020304" pitchFamily="18" charset="0"/>
                <a:cs typeface="Times New Roman" panose="02020603050405020304" pitchFamily="18" charset="0"/>
              </a:rPr>
              <a:t>euro</a:t>
            </a:r>
            <a:endParaRPr lang="lv-LV" sz="2400" b="1" i="1" dirty="0">
              <a:latin typeface="Times New Roman" panose="02020603050405020304" pitchFamily="18" charset="0"/>
              <a:cs typeface="Times New Roman" panose="02020603050405020304" pitchFamily="18" charset="0"/>
            </a:endParaRPr>
          </a:p>
          <a:p>
            <a:pPr algn="just"/>
            <a:r>
              <a:rPr lang="lv-LV" sz="2400" dirty="0">
                <a:latin typeface="Times New Roman" panose="02020603050405020304" pitchFamily="18" charset="0"/>
                <a:cs typeface="Times New Roman" panose="02020603050405020304" pitchFamily="18" charset="0"/>
              </a:rPr>
              <a:t>5 - 6 gadīgie </a:t>
            </a:r>
            <a:r>
              <a:rPr lang="lv-LV" sz="2400" b="1" dirty="0">
                <a:latin typeface="Times New Roman" panose="02020603050405020304" pitchFamily="18" charset="0"/>
                <a:cs typeface="Times New Roman" panose="02020603050405020304" pitchFamily="18" charset="0"/>
              </a:rPr>
              <a:t>278 </a:t>
            </a:r>
            <a:r>
              <a:rPr lang="lv-LV" sz="2400" b="1" i="1" dirty="0" err="1">
                <a:latin typeface="Times New Roman" panose="02020603050405020304" pitchFamily="18" charset="0"/>
                <a:cs typeface="Times New Roman" panose="02020603050405020304" pitchFamily="18" charset="0"/>
              </a:rPr>
              <a:t>euro</a:t>
            </a:r>
            <a:endParaRPr lang="lv-LV" sz="2400" b="1" i="1" dirty="0">
              <a:latin typeface="Times New Roman" panose="02020603050405020304" pitchFamily="18" charset="0"/>
              <a:cs typeface="Times New Roman" panose="02020603050405020304" pitchFamily="18" charset="0"/>
            </a:endParaRPr>
          </a:p>
          <a:p>
            <a:pPr algn="just"/>
            <a:endParaRPr lang="lv-LV" sz="2400" dirty="0">
              <a:latin typeface="Times New Roman" panose="02020603050405020304" pitchFamily="18" charset="0"/>
              <a:cs typeface="Times New Roman" panose="02020603050405020304" pitchFamily="18" charset="0"/>
            </a:endParaRPr>
          </a:p>
          <a:p>
            <a:pPr algn="just"/>
            <a:r>
              <a:rPr lang="lv-LV" sz="2400" dirty="0">
                <a:latin typeface="Times New Roman" panose="02020603050405020304" pitchFamily="18" charset="0"/>
                <a:cs typeface="Times New Roman" panose="02020603050405020304" pitchFamily="18" charset="0"/>
              </a:rPr>
              <a:t>No janvāra mainīsies.</a:t>
            </a:r>
          </a:p>
          <a:p>
            <a:pPr algn="just"/>
            <a:endParaRPr lang="lv-LV" sz="2400" dirty="0">
              <a:latin typeface="Times New Roman" panose="02020603050405020304" pitchFamily="18" charset="0"/>
              <a:cs typeface="Times New Roman" panose="02020603050405020304" pitchFamily="18" charset="0"/>
            </a:endParaRPr>
          </a:p>
          <a:p>
            <a:pPr algn="just"/>
            <a:r>
              <a:rPr lang="lv-LV" sz="2400" dirty="0">
                <a:latin typeface="Times New Roman" panose="02020603050405020304" pitchFamily="18" charset="0"/>
                <a:cs typeface="Times New Roman" panose="02020603050405020304" pitchFamily="18" charset="0"/>
              </a:rPr>
              <a:t>Projekta Eiropas Sociālā fonda Plus finansējums</a:t>
            </a:r>
          </a:p>
          <a:p>
            <a:pPr algn="just"/>
            <a:r>
              <a:rPr lang="lv-LV" sz="2400" dirty="0">
                <a:latin typeface="Times New Roman" panose="02020603050405020304" pitchFamily="18" charset="0"/>
                <a:cs typeface="Times New Roman" panose="02020603050405020304" pitchFamily="18" charset="0"/>
              </a:rPr>
              <a:t>uz vienu bērnu nepārsniedz </a:t>
            </a:r>
            <a:r>
              <a:rPr lang="lv-LV" sz="2400" b="1" dirty="0">
                <a:latin typeface="Times New Roman" panose="02020603050405020304" pitchFamily="18" charset="0"/>
                <a:cs typeface="Times New Roman" panose="02020603050405020304" pitchFamily="18" charset="0"/>
              </a:rPr>
              <a:t>364 </a:t>
            </a:r>
            <a:r>
              <a:rPr lang="lv-LV" sz="2400" b="1" i="1" dirty="0" err="1">
                <a:latin typeface="Times New Roman" panose="02020603050405020304" pitchFamily="18" charset="0"/>
                <a:cs typeface="Times New Roman" panose="02020603050405020304" pitchFamily="18" charset="0"/>
              </a:rPr>
              <a:t>euro</a:t>
            </a:r>
            <a:r>
              <a:rPr lang="lv-LV" sz="2400" b="1" dirty="0">
                <a:latin typeface="Times New Roman" panose="02020603050405020304" pitchFamily="18" charset="0"/>
                <a:cs typeface="Times New Roman" panose="02020603050405020304" pitchFamily="18" charset="0"/>
              </a:rPr>
              <a:t> mēnesī</a:t>
            </a:r>
            <a:r>
              <a:rPr lang="lv-LV" sz="2400" dirty="0">
                <a:latin typeface="Times New Roman" panose="02020603050405020304" pitchFamily="18" charset="0"/>
                <a:cs typeface="Times New Roman" panose="02020603050405020304" pitchFamily="18" charset="0"/>
              </a:rPr>
              <a:t>, un</a:t>
            </a:r>
          </a:p>
          <a:p>
            <a:pPr algn="just"/>
            <a:r>
              <a:rPr lang="lv-LV" sz="2400" dirty="0">
                <a:latin typeface="Times New Roman" panose="02020603050405020304" pitchFamily="18" charset="0"/>
                <a:cs typeface="Times New Roman" panose="02020603050405020304" pitchFamily="18" charset="0"/>
              </a:rPr>
              <a:t>kopējais viena bērna pieskatīšanas pakalpojumu sniegšanas</a:t>
            </a:r>
          </a:p>
          <a:p>
            <a:pPr algn="just"/>
            <a:r>
              <a:rPr lang="lv-LV" sz="2400" dirty="0">
                <a:latin typeface="Times New Roman" panose="02020603050405020304" pitchFamily="18" charset="0"/>
                <a:cs typeface="Times New Roman" panose="02020603050405020304" pitchFamily="18" charset="0"/>
              </a:rPr>
              <a:t>laiks </a:t>
            </a:r>
            <a:r>
              <a:rPr lang="lv-LV" sz="2400" b="1" dirty="0">
                <a:latin typeface="Times New Roman" panose="02020603050405020304" pitchFamily="18" charset="0"/>
                <a:cs typeface="Times New Roman" panose="02020603050405020304" pitchFamily="18" charset="0"/>
              </a:rPr>
              <a:t>nav īsāks par gadu un nepārsniedz trīs gadus</a:t>
            </a:r>
            <a:r>
              <a:rPr lang="lv-LV" sz="2400" dirty="0">
                <a:latin typeface="Times New Roman" panose="02020603050405020304" pitchFamily="18" charset="0"/>
                <a:cs typeface="Times New Roman" panose="02020603050405020304" pitchFamily="18" charset="0"/>
              </a:rPr>
              <a:t>.</a:t>
            </a:r>
          </a:p>
          <a:p>
            <a:pPr algn="just"/>
            <a:endParaRPr lang="lv-LV" dirty="0">
              <a:latin typeface="Times New Roman" panose="02020603050405020304" pitchFamily="18" charset="0"/>
              <a:cs typeface="Times New Roman" panose="02020603050405020304" pitchFamily="18" charset="0"/>
            </a:endParaRPr>
          </a:p>
          <a:p>
            <a:pPr algn="just"/>
            <a:endParaRPr lang="lv-LV" dirty="0">
              <a:latin typeface="Times New Roman" panose="02020603050405020304" pitchFamily="18" charset="0"/>
              <a:cs typeface="Times New Roman" panose="02020603050405020304" pitchFamily="18" charset="0"/>
            </a:endParaRPr>
          </a:p>
          <a:p>
            <a:pPr algn="just"/>
            <a:endParaRPr lang="lv-LV" sz="1800" dirty="0">
              <a:latin typeface="Times New Roman" panose="02020603050405020304" pitchFamily="18" charset="0"/>
              <a:cs typeface="Times New Roman" panose="02020603050405020304" pitchFamily="18" charset="0"/>
            </a:endParaRPr>
          </a:p>
          <a:p>
            <a:pPr algn="just"/>
            <a:endParaRPr lang="lv-LV" sz="1800" dirty="0">
              <a:latin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AB7E8EEC-302F-DC18-B4B7-032CE6C59202}"/>
              </a:ext>
            </a:extLst>
          </p:cNvPr>
          <p:cNvGraphicFramePr>
            <a:graphicFrameLocks noGrp="1"/>
          </p:cNvGraphicFramePr>
          <p:nvPr>
            <p:extLst>
              <p:ext uri="{D42A27DB-BD31-4B8C-83A1-F6EECF244321}">
                <p14:modId xmlns:p14="http://schemas.microsoft.com/office/powerpoint/2010/main" val="2664998159"/>
              </p:ext>
            </p:extLst>
          </p:nvPr>
        </p:nvGraphicFramePr>
        <p:xfrm>
          <a:off x="8419736" y="2565919"/>
          <a:ext cx="2879637" cy="2554054"/>
        </p:xfrm>
        <a:graphic>
          <a:graphicData uri="http://schemas.openxmlformats.org/drawingml/2006/table">
            <a:tbl>
              <a:tblPr/>
              <a:tblGrid>
                <a:gridCol w="2879637">
                  <a:extLst>
                    <a:ext uri="{9D8B030D-6E8A-4147-A177-3AD203B41FA5}">
                      <a16:colId xmlns:a16="http://schemas.microsoft.com/office/drawing/2014/main" val="1267147799"/>
                    </a:ext>
                  </a:extLst>
                </a:gridCol>
              </a:tblGrid>
              <a:tr h="973375">
                <a:tc>
                  <a:txBody>
                    <a:bodyPr/>
                    <a:lstStyle/>
                    <a:p>
                      <a:pPr algn="ctr" fontAlgn="ctr"/>
                      <a:r>
                        <a:rPr lang="lv-LV" sz="2000" b="1" i="0" u="none" strike="noStrike" dirty="0">
                          <a:solidFill>
                            <a:srgbClr val="000000"/>
                          </a:solidFill>
                          <a:effectLst/>
                          <a:latin typeface="Times New Roman" panose="02020603050405020304" pitchFamily="18" charset="0"/>
                          <a:cs typeface="Times New Roman" panose="02020603050405020304" pitchFamily="18" charset="0"/>
                        </a:rPr>
                        <a:t>Viena izglītojama izmaksas (</a:t>
                      </a:r>
                      <a:r>
                        <a:rPr lang="lv-LV" sz="2000" b="1" i="1" u="none" strike="noStrike" dirty="0" err="1">
                          <a:solidFill>
                            <a:srgbClr val="000000"/>
                          </a:solidFill>
                          <a:effectLst/>
                          <a:latin typeface="Times New Roman" panose="02020603050405020304" pitchFamily="18" charset="0"/>
                          <a:cs typeface="Times New Roman" panose="02020603050405020304" pitchFamily="18" charset="0"/>
                        </a:rPr>
                        <a:t>euro</a:t>
                      </a:r>
                      <a:r>
                        <a:rPr lang="lv-LV" sz="2000" b="1" i="0" u="none" strike="noStrike" dirty="0">
                          <a:solidFill>
                            <a:srgbClr val="000000"/>
                          </a:solidFill>
                          <a:effectLst/>
                          <a:latin typeface="Times New Roman" panose="02020603050405020304" pitchFamily="18" charset="0"/>
                          <a:cs typeface="Times New Roman" panose="02020603050405020304" pitchFamily="18" charset="0"/>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386467415"/>
                  </a:ext>
                </a:extLst>
              </a:tr>
              <a:tr h="712417">
                <a:tc>
                  <a:txBody>
                    <a:bodyPr/>
                    <a:lstStyle/>
                    <a:p>
                      <a:pPr algn="ctr" fontAlgn="b"/>
                      <a:r>
                        <a:rPr lang="lv-LV" sz="2000" b="0" i="0" u="none" strike="noStrike" dirty="0">
                          <a:solidFill>
                            <a:srgbClr val="000000"/>
                          </a:solidFill>
                          <a:effectLst/>
                          <a:latin typeface="Times New Roman" panose="02020603050405020304" pitchFamily="18" charset="0"/>
                          <a:cs typeface="Times New Roman" panose="02020603050405020304" pitchFamily="18" charset="0"/>
                        </a:rPr>
                        <a:t>485.33 maksā pakalpojums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7316906"/>
                  </a:ext>
                </a:extLst>
              </a:tr>
              <a:tr h="250520">
                <a:tc>
                  <a:txBody>
                    <a:bodyPr/>
                    <a:lstStyle/>
                    <a:p>
                      <a:pPr algn="ctr" fontAlgn="b"/>
                      <a:r>
                        <a:rPr lang="lv-LV" sz="2000" b="0" i="0" u="none" strike="noStrike" dirty="0">
                          <a:solidFill>
                            <a:srgbClr val="000000"/>
                          </a:solidFill>
                          <a:effectLst/>
                          <a:latin typeface="Times New Roman" panose="02020603050405020304" pitchFamily="18" charset="0"/>
                          <a:cs typeface="Times New Roman" panose="02020603050405020304" pitchFamily="18" charset="0"/>
                        </a:rPr>
                        <a:t>364 sedz ESF Plus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361284"/>
                  </a:ext>
                </a:extLst>
              </a:tr>
              <a:tr h="555842">
                <a:tc>
                  <a:txBody>
                    <a:bodyPr/>
                    <a:lstStyle/>
                    <a:p>
                      <a:pPr algn="ctr" fontAlgn="ctr"/>
                      <a:r>
                        <a:rPr lang="lv-LV" sz="2000" b="0" i="0" u="none" strike="noStrike" dirty="0">
                          <a:solidFill>
                            <a:srgbClr val="000000"/>
                          </a:solidFill>
                          <a:effectLst/>
                          <a:latin typeface="Times New Roman" panose="02020603050405020304" pitchFamily="18" charset="0"/>
                          <a:cs typeface="Times New Roman" panose="02020603050405020304" pitchFamily="18" charset="0"/>
                        </a:rPr>
                        <a:t>121.33 sedz pašvaldība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7524199"/>
                  </a:ext>
                </a:extLst>
              </a:tr>
            </a:tbl>
          </a:graphicData>
        </a:graphic>
      </p:graphicFrame>
    </p:spTree>
    <p:extLst>
      <p:ext uri="{BB962C8B-B14F-4D97-AF65-F5344CB8AC3E}">
        <p14:creationId xmlns:p14="http://schemas.microsoft.com/office/powerpoint/2010/main" val="2652251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2E24668-C0AD-3E95-9823-1C599CF27479}"/>
              </a:ext>
            </a:extLst>
          </p:cNvPr>
          <p:cNvGraphicFramePr>
            <a:graphicFrameLocks noGrp="1"/>
          </p:cNvGraphicFramePr>
          <p:nvPr>
            <p:extLst>
              <p:ext uri="{D42A27DB-BD31-4B8C-83A1-F6EECF244321}">
                <p14:modId xmlns:p14="http://schemas.microsoft.com/office/powerpoint/2010/main" val="3195634281"/>
              </p:ext>
            </p:extLst>
          </p:nvPr>
        </p:nvGraphicFramePr>
        <p:xfrm>
          <a:off x="1212012" y="552091"/>
          <a:ext cx="9767976" cy="5860620"/>
        </p:xfrm>
        <a:graphic>
          <a:graphicData uri="http://schemas.openxmlformats.org/drawingml/2006/table">
            <a:tbl>
              <a:tblPr/>
              <a:tblGrid>
                <a:gridCol w="1601738">
                  <a:extLst>
                    <a:ext uri="{9D8B030D-6E8A-4147-A177-3AD203B41FA5}">
                      <a16:colId xmlns:a16="http://schemas.microsoft.com/office/drawing/2014/main" val="622929171"/>
                    </a:ext>
                  </a:extLst>
                </a:gridCol>
                <a:gridCol w="1522964">
                  <a:extLst>
                    <a:ext uri="{9D8B030D-6E8A-4147-A177-3AD203B41FA5}">
                      <a16:colId xmlns:a16="http://schemas.microsoft.com/office/drawing/2014/main" val="1678060149"/>
                    </a:ext>
                  </a:extLst>
                </a:gridCol>
                <a:gridCol w="1641125">
                  <a:extLst>
                    <a:ext uri="{9D8B030D-6E8A-4147-A177-3AD203B41FA5}">
                      <a16:colId xmlns:a16="http://schemas.microsoft.com/office/drawing/2014/main" val="4035825796"/>
                    </a:ext>
                  </a:extLst>
                </a:gridCol>
                <a:gridCol w="1549222">
                  <a:extLst>
                    <a:ext uri="{9D8B030D-6E8A-4147-A177-3AD203B41FA5}">
                      <a16:colId xmlns:a16="http://schemas.microsoft.com/office/drawing/2014/main" val="3046067486"/>
                    </a:ext>
                  </a:extLst>
                </a:gridCol>
                <a:gridCol w="1680512">
                  <a:extLst>
                    <a:ext uri="{9D8B030D-6E8A-4147-A177-3AD203B41FA5}">
                      <a16:colId xmlns:a16="http://schemas.microsoft.com/office/drawing/2014/main" val="2699243285"/>
                    </a:ext>
                  </a:extLst>
                </a:gridCol>
                <a:gridCol w="1772415">
                  <a:extLst>
                    <a:ext uri="{9D8B030D-6E8A-4147-A177-3AD203B41FA5}">
                      <a16:colId xmlns:a16="http://schemas.microsoft.com/office/drawing/2014/main" val="421807160"/>
                    </a:ext>
                  </a:extLst>
                </a:gridCol>
              </a:tblGrid>
              <a:tr h="285156">
                <a:tc>
                  <a:txBody>
                    <a:bodyPr/>
                    <a:lstStyle/>
                    <a:p>
                      <a:pPr algn="l" fontAlgn="b"/>
                      <a:endParaRPr lang="lv-LV"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Finansējums tiek apgūts </a:t>
                      </a:r>
                      <a:r>
                        <a:rPr lang="lv-LV" sz="1600" b="1" i="0" u="none" strike="noStrike" dirty="0">
                          <a:solidFill>
                            <a:srgbClr val="000000"/>
                          </a:solidFill>
                          <a:effectLst/>
                          <a:latin typeface="Times New Roman" panose="02020603050405020304" pitchFamily="18" charset="0"/>
                          <a:cs typeface="Times New Roman" panose="02020603050405020304" pitchFamily="18" charset="0"/>
                        </a:rPr>
                        <a:t>vienā </a:t>
                      </a:r>
                      <a:r>
                        <a:rPr lang="lv-LV" sz="1600" b="0" i="0" u="none" strike="noStrike" dirty="0">
                          <a:solidFill>
                            <a:srgbClr val="000000"/>
                          </a:solidFill>
                          <a:effectLst/>
                          <a:latin typeface="Times New Roman" panose="02020603050405020304" pitchFamily="18" charset="0"/>
                          <a:cs typeface="Times New Roman" panose="02020603050405020304" pitchFamily="18" charset="0"/>
                        </a:rPr>
                        <a:t>gadā </a:t>
                      </a:r>
                      <a:r>
                        <a:rPr lang="lv-LV" sz="1600" b="0" i="0" u="none" strike="noStrike" dirty="0" err="1">
                          <a:solidFill>
                            <a:srgbClr val="000000"/>
                          </a:solidFill>
                          <a:effectLst/>
                          <a:latin typeface="Times New Roman" panose="02020603050405020304" pitchFamily="18" charset="0"/>
                          <a:cs typeface="Times New Roman" panose="02020603050405020304" pitchFamily="18" charset="0"/>
                        </a:rPr>
                        <a:t>max</a:t>
                      </a:r>
                      <a:endParaRPr lang="lv-LV"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FF2CC"/>
                    </a:solidFill>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065712"/>
                  </a:ext>
                </a:extLst>
              </a:tr>
              <a:tr h="855468">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Kopējais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Viena gada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Bērnu skaits projektā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izmaksas gadā, ja pieņem, ka 1.5-4 gadu vecums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ietaupījums gadā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9976112"/>
                  </a:ext>
                </a:extLst>
              </a:tr>
              <a:tr h="285156">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2250000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2250000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lv-LV" sz="1600" b="0" i="0" u="none" strike="noStrike" dirty="0">
                          <a:solidFill>
                            <a:srgbClr val="000000"/>
                          </a:solidFill>
                          <a:effectLst/>
                          <a:latin typeface="Times New Roman" panose="02020603050405020304" pitchFamily="18" charset="0"/>
                          <a:cs typeface="Times New Roman" panose="02020603050405020304" pitchFamily="18" charset="0"/>
                        </a:rPr>
                        <a:t>1001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4385011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2135011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5980237"/>
                  </a:ext>
                </a:extLst>
              </a:tr>
              <a:tr h="285156">
                <a:tc>
                  <a:txBody>
                    <a:bodyPr/>
                    <a:lstStyle/>
                    <a:p>
                      <a:pPr algn="l" fontAlgn="b"/>
                      <a:r>
                        <a:rPr lang="lv-LV" sz="1600" b="1" i="0" u="none" strike="noStrike" dirty="0">
                          <a:solidFill>
                            <a:srgbClr val="000000"/>
                          </a:solidFill>
                          <a:effectLst/>
                          <a:latin typeface="Times New Roman" panose="02020603050405020304" pitchFamily="18" charset="0"/>
                          <a:cs typeface="Times New Roman" panose="02020603050405020304" pitchFamily="18" charset="0"/>
                        </a:rPr>
                        <a:t>Projekta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3000000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3000000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3300879133"/>
                  </a:ext>
                </a:extLst>
              </a:tr>
              <a:tr h="285156">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Kopā</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5250000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lv-LV" sz="1600" b="1" i="0" u="none" strike="noStrike" dirty="0">
                          <a:solidFill>
                            <a:srgbClr val="000000"/>
                          </a:solidFill>
                          <a:effectLst/>
                          <a:latin typeface="Times New Roman" panose="02020603050405020304" pitchFamily="18" charset="0"/>
                          <a:cs typeface="Times New Roman" panose="02020603050405020304" pitchFamily="18" charset="0"/>
                        </a:rPr>
                        <a:t>5250000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1263055990"/>
                  </a:ext>
                </a:extLst>
              </a:tr>
              <a:tr h="285156">
                <a:tc>
                  <a:txBody>
                    <a:bodyPr/>
                    <a:lstStyle/>
                    <a:p>
                      <a:pPr algn="l" fontAlgn="b"/>
                      <a:endParaRPr lang="lv-LV" sz="16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lv-LV" sz="16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lv-LV"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lv-LV"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lv-LV"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91698562"/>
                  </a:ext>
                </a:extLst>
              </a:tr>
              <a:tr h="285156">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FF2CC"/>
                    </a:solidFill>
                  </a:tcPr>
                </a:tc>
                <a:tc gridSpan="4">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Finansējums tiek apgūts </a:t>
                      </a:r>
                      <a:r>
                        <a:rPr lang="lv-LV" sz="1600" b="1" i="0" u="none" strike="noStrike" dirty="0">
                          <a:solidFill>
                            <a:srgbClr val="000000"/>
                          </a:solidFill>
                          <a:effectLst/>
                          <a:latin typeface="Times New Roman" panose="02020603050405020304" pitchFamily="18" charset="0"/>
                          <a:cs typeface="Times New Roman" panose="02020603050405020304" pitchFamily="18" charset="0"/>
                        </a:rPr>
                        <a:t>vienā </a:t>
                      </a:r>
                      <a:r>
                        <a:rPr lang="lv-LV" sz="1600" b="0" i="0" u="none" strike="noStrike" dirty="0">
                          <a:solidFill>
                            <a:srgbClr val="000000"/>
                          </a:solidFill>
                          <a:effectLst/>
                          <a:latin typeface="Times New Roman" panose="02020603050405020304" pitchFamily="18" charset="0"/>
                          <a:cs typeface="Times New Roman" panose="02020603050405020304" pitchFamily="18" charset="0"/>
                        </a:rPr>
                        <a:t>gadā min</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FF2CC"/>
                    </a:solidFill>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58003944"/>
                  </a:ext>
                </a:extLst>
              </a:tr>
              <a:tr h="855468">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Kopējais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Viena gada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Bērnu skaits projektā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Pašvaldības izmaksas gadā, ja pieņem, ka 1.5-4 gadu vecums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Pašvaldības ietaupījums gadā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070724203"/>
                  </a:ext>
                </a:extLst>
              </a:tr>
              <a:tr h="285156">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38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lv-LV" sz="1600" b="0" i="0" u="none" strike="noStrike" dirty="0">
                          <a:solidFill>
                            <a:srgbClr val="000000"/>
                          </a:solidFill>
                          <a:effectLst/>
                          <a:latin typeface="Times New Roman" panose="02020603050405020304" pitchFamily="18" charset="0"/>
                          <a:cs typeface="Times New Roman" panose="02020603050405020304" pitchFamily="18" charset="0"/>
                        </a:rPr>
                        <a:t>167048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lv-LV" sz="1600" b="0" i="0" u="none" strike="noStrike" dirty="0">
                          <a:solidFill>
                            <a:srgbClr val="000000"/>
                          </a:solidFill>
                          <a:effectLst/>
                          <a:latin typeface="Times New Roman" panose="02020603050405020304" pitchFamily="18" charset="0"/>
                          <a:cs typeface="Times New Roman" panose="02020603050405020304" pitchFamily="18" charset="0"/>
                        </a:rPr>
                        <a:t>117048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03153466"/>
                  </a:ext>
                </a:extLst>
              </a:tr>
              <a:tr h="285156">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Projekta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150000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150000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1454796735"/>
                  </a:ext>
                </a:extLst>
              </a:tr>
              <a:tr h="285156">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Kopā</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200000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b"/>
                      <a:r>
                        <a:rPr lang="lv-LV" sz="1600" b="1" i="0" u="none" strike="noStrike" dirty="0">
                          <a:solidFill>
                            <a:srgbClr val="000000"/>
                          </a:solidFill>
                          <a:effectLst/>
                          <a:latin typeface="Times New Roman" panose="02020603050405020304" pitchFamily="18" charset="0"/>
                          <a:cs typeface="Times New Roman" panose="02020603050405020304" pitchFamily="18" charset="0"/>
                        </a:rPr>
                        <a:t>200000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3152698430"/>
                  </a:ext>
                </a:extLst>
              </a:tr>
            </a:tbl>
          </a:graphicData>
        </a:graphic>
      </p:graphicFrame>
    </p:spTree>
    <p:extLst>
      <p:ext uri="{BB962C8B-B14F-4D97-AF65-F5344CB8AC3E}">
        <p14:creationId xmlns:p14="http://schemas.microsoft.com/office/powerpoint/2010/main" val="2505229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5775CEC-1070-FAE9-C9F3-C8D45C58318A}"/>
              </a:ext>
            </a:extLst>
          </p:cNvPr>
          <p:cNvGraphicFramePr>
            <a:graphicFrameLocks noGrp="1"/>
          </p:cNvGraphicFramePr>
          <p:nvPr>
            <p:extLst>
              <p:ext uri="{D42A27DB-BD31-4B8C-83A1-F6EECF244321}">
                <p14:modId xmlns:p14="http://schemas.microsoft.com/office/powerpoint/2010/main" val="1432499802"/>
              </p:ext>
            </p:extLst>
          </p:nvPr>
        </p:nvGraphicFramePr>
        <p:xfrm>
          <a:off x="1138686" y="462916"/>
          <a:ext cx="9885872" cy="5844153"/>
        </p:xfrm>
        <a:graphic>
          <a:graphicData uri="http://schemas.openxmlformats.org/drawingml/2006/table">
            <a:tbl>
              <a:tblPr/>
              <a:tblGrid>
                <a:gridCol w="1673248">
                  <a:extLst>
                    <a:ext uri="{9D8B030D-6E8A-4147-A177-3AD203B41FA5}">
                      <a16:colId xmlns:a16="http://schemas.microsoft.com/office/drawing/2014/main" val="2035354759"/>
                    </a:ext>
                  </a:extLst>
                </a:gridCol>
                <a:gridCol w="1590956">
                  <a:extLst>
                    <a:ext uri="{9D8B030D-6E8A-4147-A177-3AD203B41FA5}">
                      <a16:colId xmlns:a16="http://schemas.microsoft.com/office/drawing/2014/main" val="977362258"/>
                    </a:ext>
                  </a:extLst>
                </a:gridCol>
                <a:gridCol w="1714392">
                  <a:extLst>
                    <a:ext uri="{9D8B030D-6E8A-4147-A177-3AD203B41FA5}">
                      <a16:colId xmlns:a16="http://schemas.microsoft.com/office/drawing/2014/main" val="2710227590"/>
                    </a:ext>
                  </a:extLst>
                </a:gridCol>
                <a:gridCol w="1300195">
                  <a:extLst>
                    <a:ext uri="{9D8B030D-6E8A-4147-A177-3AD203B41FA5}">
                      <a16:colId xmlns:a16="http://schemas.microsoft.com/office/drawing/2014/main" val="3787118899"/>
                    </a:ext>
                  </a:extLst>
                </a:gridCol>
                <a:gridCol w="1755538">
                  <a:extLst>
                    <a:ext uri="{9D8B030D-6E8A-4147-A177-3AD203B41FA5}">
                      <a16:colId xmlns:a16="http://schemas.microsoft.com/office/drawing/2014/main" val="502885312"/>
                    </a:ext>
                  </a:extLst>
                </a:gridCol>
                <a:gridCol w="1851543">
                  <a:extLst>
                    <a:ext uri="{9D8B030D-6E8A-4147-A177-3AD203B41FA5}">
                      <a16:colId xmlns:a16="http://schemas.microsoft.com/office/drawing/2014/main" val="1355656108"/>
                    </a:ext>
                  </a:extLst>
                </a:gridCol>
              </a:tblGrid>
              <a:tr h="305044">
                <a:tc>
                  <a:txBody>
                    <a:bodyPr/>
                    <a:lstStyle/>
                    <a:p>
                      <a:pPr algn="l" fontAlgn="b"/>
                      <a:endParaRPr lang="lv-LV"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Finansējums tiek apgūts </a:t>
                      </a:r>
                      <a:r>
                        <a:rPr lang="lv-LV" sz="1600" b="1" i="0" u="none" strike="noStrike">
                          <a:solidFill>
                            <a:srgbClr val="000000"/>
                          </a:solidFill>
                          <a:effectLst/>
                          <a:latin typeface="Times New Roman" panose="02020603050405020304" pitchFamily="18" charset="0"/>
                          <a:cs typeface="Times New Roman" panose="02020603050405020304" pitchFamily="18" charset="0"/>
                        </a:rPr>
                        <a:t>divos</a:t>
                      </a:r>
                      <a:r>
                        <a:rPr lang="lv-LV" sz="1600" b="0" i="0" u="none" strike="noStrike">
                          <a:solidFill>
                            <a:srgbClr val="000000"/>
                          </a:solidFill>
                          <a:effectLst/>
                          <a:latin typeface="Times New Roman" panose="02020603050405020304" pitchFamily="18" charset="0"/>
                          <a:cs typeface="Times New Roman" panose="02020603050405020304" pitchFamily="18" charset="0"/>
                        </a:rPr>
                        <a:t>  max</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8580608"/>
                  </a:ext>
                </a:extLst>
              </a:tr>
              <a:tr h="952616">
                <a:tc>
                  <a:txBody>
                    <a:bodyPr/>
                    <a:lstStyle/>
                    <a:p>
                      <a:pPr algn="l"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Kopējais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Viena gada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Bērnu skaits projektā</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izmaksas gadā, ja pieņem, ka 1.5-4 gadu vecums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ietaupījums divos gados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8186501"/>
                  </a:ext>
                </a:extLst>
              </a:tr>
              <a:tr h="480000">
                <a:tc>
                  <a:txBody>
                    <a:bodyPr/>
                    <a:lstStyle/>
                    <a:p>
                      <a:pPr algn="l" fontAlgn="b"/>
                      <a:r>
                        <a:rPr lang="lv-LV" sz="1600" b="1" i="0" u="none" strike="noStrike" dirty="0">
                          <a:solidFill>
                            <a:srgbClr val="000000"/>
                          </a:solidFill>
                          <a:effectLst/>
                          <a:latin typeface="Times New Roman" panose="02020603050405020304" pitchFamily="18" charset="0"/>
                          <a:cs typeface="Times New Roman" panose="02020603050405020304" pitchFamily="18" charset="0"/>
                        </a:rPr>
                        <a:t>Pašvaldības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2250000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1125000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501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2192506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lv-LV" sz="1600" b="0" i="0" u="none" strike="noStrike" dirty="0">
                          <a:solidFill>
                            <a:srgbClr val="000000"/>
                          </a:solidFill>
                          <a:effectLst/>
                          <a:latin typeface="Times New Roman" panose="02020603050405020304" pitchFamily="18" charset="0"/>
                          <a:cs typeface="Times New Roman" panose="02020603050405020304" pitchFamily="18" charset="0"/>
                        </a:rPr>
                        <a:t>2135011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9010309"/>
                  </a:ext>
                </a:extLst>
              </a:tr>
              <a:tr h="480000">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Projekta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3000000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1500000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3998970254"/>
                  </a:ext>
                </a:extLst>
              </a:tr>
              <a:tr h="676817">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Kopā</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5250000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lv-LV" sz="1600" b="1" i="0" u="none" strike="noStrike" dirty="0">
                          <a:solidFill>
                            <a:srgbClr val="000000"/>
                          </a:solidFill>
                          <a:effectLst/>
                          <a:latin typeface="Times New Roman" panose="02020603050405020304" pitchFamily="18" charset="0"/>
                          <a:cs typeface="Times New Roman" panose="02020603050405020304" pitchFamily="18" charset="0"/>
                        </a:rPr>
                        <a:t>2625000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1969512712"/>
                  </a:ext>
                </a:extLst>
              </a:tr>
              <a:tr h="305044">
                <a:tc>
                  <a:txBody>
                    <a:bodyPr/>
                    <a:lstStyle/>
                    <a:p>
                      <a:pPr algn="l"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984689884"/>
                  </a:ext>
                </a:extLst>
              </a:tr>
              <a:tr h="305044">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E2EFDA"/>
                    </a:solidFill>
                  </a:tcPr>
                </a:tc>
                <a:tc gridSpan="4">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Finansējums tiek apgūts </a:t>
                      </a:r>
                      <a:r>
                        <a:rPr lang="lv-LV" sz="1600" b="1" i="0" u="none" strike="noStrike" dirty="0">
                          <a:solidFill>
                            <a:srgbClr val="000000"/>
                          </a:solidFill>
                          <a:effectLst/>
                          <a:latin typeface="Times New Roman" panose="02020603050405020304" pitchFamily="18" charset="0"/>
                          <a:cs typeface="Times New Roman" panose="02020603050405020304" pitchFamily="18" charset="0"/>
                        </a:rPr>
                        <a:t>divos</a:t>
                      </a:r>
                      <a:r>
                        <a:rPr lang="lv-LV" sz="1600" b="0" i="0" u="none" strike="noStrike" dirty="0">
                          <a:solidFill>
                            <a:srgbClr val="000000"/>
                          </a:solidFill>
                          <a:effectLst/>
                          <a:latin typeface="Times New Roman" panose="02020603050405020304" pitchFamily="18" charset="0"/>
                          <a:cs typeface="Times New Roman" panose="02020603050405020304" pitchFamily="18" charset="0"/>
                        </a:rPr>
                        <a:t> min</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832630861"/>
                  </a:ext>
                </a:extLst>
              </a:tr>
              <a:tr h="952616">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Kopējais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Viena gada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Bērnu skaits projektā</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Pašvaldības izmaksas gadā, ja pieņem, ka 1.5-4 gadu vecums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ietaupījums divos gados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128942708"/>
                  </a:ext>
                </a:extLst>
              </a:tr>
              <a:tr h="480000">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25000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rowSpan="3">
                  <a:txBody>
                    <a:bodyPr/>
                    <a:lstStyle/>
                    <a:p>
                      <a:pPr algn="ctr" fontAlgn="ctr"/>
                      <a:r>
                        <a:rPr lang="lv-LV" sz="1600" b="0" i="0" u="none" strike="noStrike" dirty="0">
                          <a:solidFill>
                            <a:srgbClr val="000000"/>
                          </a:solidFill>
                          <a:effectLst/>
                          <a:latin typeface="Times New Roman" panose="02020603050405020304" pitchFamily="18" charset="0"/>
                          <a:cs typeface="Times New Roman" panose="02020603050405020304" pitchFamily="18" charset="0"/>
                        </a:rPr>
                        <a:t>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rowSpan="3">
                  <a:txBody>
                    <a:bodyPr/>
                    <a:lstStyle/>
                    <a:p>
                      <a:pPr algn="ctr" fontAlgn="ctr"/>
                      <a:r>
                        <a:rPr lang="lv-LV" sz="1600" b="0" i="0" u="none" strike="noStrike" dirty="0">
                          <a:solidFill>
                            <a:srgbClr val="000000"/>
                          </a:solidFill>
                          <a:effectLst/>
                          <a:latin typeface="Times New Roman" panose="02020603050405020304" pitchFamily="18" charset="0"/>
                          <a:cs typeface="Times New Roman" panose="02020603050405020304" pitchFamily="18" charset="0"/>
                        </a:rPr>
                        <a:t>83524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117048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037123309"/>
                  </a:ext>
                </a:extLst>
              </a:tr>
              <a:tr h="480000">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Projekta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150000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75000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4222158417"/>
                  </a:ext>
                </a:extLst>
              </a:tr>
              <a:tr h="305044">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Kopā</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200000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lv-LV" sz="1600" b="1" i="0" u="none" strike="noStrike" dirty="0">
                          <a:solidFill>
                            <a:srgbClr val="000000"/>
                          </a:solidFill>
                          <a:effectLst/>
                          <a:latin typeface="Times New Roman" panose="02020603050405020304" pitchFamily="18" charset="0"/>
                          <a:cs typeface="Times New Roman" panose="02020603050405020304" pitchFamily="18" charset="0"/>
                        </a:rPr>
                        <a:t>100000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1550177844"/>
                  </a:ext>
                </a:extLst>
              </a:tr>
            </a:tbl>
          </a:graphicData>
        </a:graphic>
      </p:graphicFrame>
    </p:spTree>
    <p:extLst>
      <p:ext uri="{BB962C8B-B14F-4D97-AF65-F5344CB8AC3E}">
        <p14:creationId xmlns:p14="http://schemas.microsoft.com/office/powerpoint/2010/main" val="2411711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E57978D-8504-2EE8-EC63-E9FA14BC6A4C}"/>
              </a:ext>
            </a:extLst>
          </p:cNvPr>
          <p:cNvGraphicFramePr>
            <a:graphicFrameLocks noGrp="1"/>
          </p:cNvGraphicFramePr>
          <p:nvPr>
            <p:extLst>
              <p:ext uri="{D42A27DB-BD31-4B8C-83A1-F6EECF244321}">
                <p14:modId xmlns:p14="http://schemas.microsoft.com/office/powerpoint/2010/main" val="163428230"/>
              </p:ext>
            </p:extLst>
          </p:nvPr>
        </p:nvGraphicFramePr>
        <p:xfrm>
          <a:off x="914399" y="369573"/>
          <a:ext cx="10239556" cy="5875952"/>
        </p:xfrm>
        <a:graphic>
          <a:graphicData uri="http://schemas.openxmlformats.org/drawingml/2006/table">
            <a:tbl>
              <a:tblPr/>
              <a:tblGrid>
                <a:gridCol w="1733110">
                  <a:extLst>
                    <a:ext uri="{9D8B030D-6E8A-4147-A177-3AD203B41FA5}">
                      <a16:colId xmlns:a16="http://schemas.microsoft.com/office/drawing/2014/main" val="749061297"/>
                    </a:ext>
                  </a:extLst>
                </a:gridCol>
                <a:gridCol w="1647875">
                  <a:extLst>
                    <a:ext uri="{9D8B030D-6E8A-4147-A177-3AD203B41FA5}">
                      <a16:colId xmlns:a16="http://schemas.microsoft.com/office/drawing/2014/main" val="2856989569"/>
                    </a:ext>
                  </a:extLst>
                </a:gridCol>
                <a:gridCol w="1775728">
                  <a:extLst>
                    <a:ext uri="{9D8B030D-6E8A-4147-A177-3AD203B41FA5}">
                      <a16:colId xmlns:a16="http://schemas.microsoft.com/office/drawing/2014/main" val="86109363"/>
                    </a:ext>
                  </a:extLst>
                </a:gridCol>
                <a:gridCol w="1346712">
                  <a:extLst>
                    <a:ext uri="{9D8B030D-6E8A-4147-A177-3AD203B41FA5}">
                      <a16:colId xmlns:a16="http://schemas.microsoft.com/office/drawing/2014/main" val="285633524"/>
                    </a:ext>
                  </a:extLst>
                </a:gridCol>
                <a:gridCol w="1818345">
                  <a:extLst>
                    <a:ext uri="{9D8B030D-6E8A-4147-A177-3AD203B41FA5}">
                      <a16:colId xmlns:a16="http://schemas.microsoft.com/office/drawing/2014/main" val="4158431204"/>
                    </a:ext>
                  </a:extLst>
                </a:gridCol>
                <a:gridCol w="1917786">
                  <a:extLst>
                    <a:ext uri="{9D8B030D-6E8A-4147-A177-3AD203B41FA5}">
                      <a16:colId xmlns:a16="http://schemas.microsoft.com/office/drawing/2014/main" val="3189121229"/>
                    </a:ext>
                  </a:extLst>
                </a:gridCol>
              </a:tblGrid>
              <a:tr h="283904">
                <a:tc>
                  <a:txBody>
                    <a:bodyPr/>
                    <a:lstStyle/>
                    <a:p>
                      <a:pPr algn="l" fontAlgn="b"/>
                      <a:endParaRPr lang="lv-LV"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Finansējums tiek apgūts </a:t>
                      </a:r>
                      <a:r>
                        <a:rPr lang="lv-LV" sz="1600" b="1" i="0" u="none" strike="noStrike">
                          <a:solidFill>
                            <a:srgbClr val="000000"/>
                          </a:solidFill>
                          <a:effectLst/>
                          <a:latin typeface="Times New Roman" panose="02020603050405020304" pitchFamily="18" charset="0"/>
                          <a:cs typeface="Times New Roman" panose="02020603050405020304" pitchFamily="18" charset="0"/>
                        </a:rPr>
                        <a:t>trijos</a:t>
                      </a:r>
                      <a:r>
                        <a:rPr lang="lv-LV" sz="1600" b="0" i="0" u="none" strike="noStrike">
                          <a:solidFill>
                            <a:srgbClr val="000000"/>
                          </a:solidFill>
                          <a:effectLst/>
                          <a:latin typeface="Times New Roman" panose="02020603050405020304" pitchFamily="18" charset="0"/>
                          <a:cs typeface="Times New Roman" panose="02020603050405020304" pitchFamily="18" charset="0"/>
                        </a:rPr>
                        <a:t> gados max</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D9E1F2"/>
                    </a:solidFill>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5951053"/>
                  </a:ext>
                </a:extLst>
              </a:tr>
              <a:tr h="1109806">
                <a:tc>
                  <a:txBody>
                    <a:bodyPr/>
                    <a:lstStyle/>
                    <a:p>
                      <a:pPr algn="l"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Kopējais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Viena gada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Bērnu skaits projektā</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izmaksas gadā, ja pieņem, ka 1.5-4 gadu vecums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ietaupījums trijos gados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5237884"/>
                  </a:ext>
                </a:extLst>
              </a:tr>
              <a:tr h="559205">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2250000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750000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334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1461670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2135011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2778608"/>
                  </a:ext>
                </a:extLst>
              </a:tr>
              <a:tr h="559205">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Projekta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3000000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1000000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4013019346"/>
                  </a:ext>
                </a:extLst>
              </a:tr>
              <a:tr h="283904">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Kopā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lv-LV" sz="1600" b="1" i="0" u="none" strike="noStrike" dirty="0">
                          <a:solidFill>
                            <a:srgbClr val="000000"/>
                          </a:solidFill>
                          <a:effectLst/>
                          <a:latin typeface="Times New Roman" panose="02020603050405020304" pitchFamily="18" charset="0"/>
                          <a:cs typeface="Times New Roman" panose="02020603050405020304" pitchFamily="18" charset="0"/>
                        </a:rPr>
                        <a:t>5250000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1750000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3851352881"/>
                  </a:ext>
                </a:extLst>
              </a:tr>
              <a:tr h="283904">
                <a:tc>
                  <a:txBody>
                    <a:bodyPr/>
                    <a:lstStyle/>
                    <a:p>
                      <a:pPr algn="l"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50286522"/>
                  </a:ext>
                </a:extLst>
              </a:tr>
              <a:tr h="283904">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gridSpan="4">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Finansējums tiek apgūts </a:t>
                      </a:r>
                      <a:r>
                        <a:rPr lang="lv-LV" sz="1600" b="1" i="0" u="none" strike="noStrike" dirty="0">
                          <a:solidFill>
                            <a:srgbClr val="000000"/>
                          </a:solidFill>
                          <a:effectLst/>
                          <a:latin typeface="Times New Roman" panose="02020603050405020304" pitchFamily="18" charset="0"/>
                          <a:cs typeface="Times New Roman" panose="02020603050405020304" pitchFamily="18" charset="0"/>
                        </a:rPr>
                        <a:t>trijos</a:t>
                      </a:r>
                      <a:r>
                        <a:rPr lang="lv-LV" sz="1600" b="0" i="0" u="none" strike="noStrike" dirty="0">
                          <a:solidFill>
                            <a:srgbClr val="000000"/>
                          </a:solidFill>
                          <a:effectLst/>
                          <a:latin typeface="Times New Roman" panose="02020603050405020304" pitchFamily="18" charset="0"/>
                          <a:cs typeface="Times New Roman" panose="02020603050405020304" pitchFamily="18" charset="0"/>
                        </a:rPr>
                        <a:t> gados min</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276689379"/>
                  </a:ext>
                </a:extLst>
              </a:tr>
              <a:tr h="1109806">
                <a:tc>
                  <a:txBody>
                    <a:bodyPr/>
                    <a:lstStyle/>
                    <a:p>
                      <a:pPr algn="l"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Kopējais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Viena gada finansējums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lv-LV" sz="1600" b="1" i="0" u="none" strike="noStrike">
                          <a:solidFill>
                            <a:srgbClr val="000000"/>
                          </a:solidFill>
                          <a:effectLst/>
                          <a:latin typeface="Times New Roman" panose="02020603050405020304" pitchFamily="18" charset="0"/>
                          <a:cs typeface="Times New Roman" panose="02020603050405020304" pitchFamily="18" charset="0"/>
                        </a:rPr>
                        <a:t>Bērnu skaits projektā</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Pašvaldības izmaksas gadā, ja pieņem, ka 1.5-4 gadu vecums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lv-LV" sz="1600" b="1" i="0" u="none" strike="noStrike" dirty="0">
                          <a:solidFill>
                            <a:srgbClr val="000000"/>
                          </a:solidFill>
                          <a:effectLst/>
                          <a:latin typeface="Times New Roman" panose="02020603050405020304" pitchFamily="18" charset="0"/>
                          <a:cs typeface="Times New Roman" panose="02020603050405020304" pitchFamily="18" charset="0"/>
                        </a:rPr>
                        <a:t>Pašvaldības ietaupījums trijos gados (EUR)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834160700"/>
                  </a:ext>
                </a:extLst>
              </a:tr>
              <a:tr h="559205">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Pašvaldības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16666.66667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13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3">
                  <a:txBody>
                    <a:bodyPr/>
                    <a:lstStyle/>
                    <a:p>
                      <a:pPr algn="ctr" fontAlgn="ctr"/>
                      <a:r>
                        <a:rPr lang="lv-LV" sz="1600" b="0" i="0" u="none" strike="noStrike">
                          <a:solidFill>
                            <a:srgbClr val="000000"/>
                          </a:solidFill>
                          <a:effectLst/>
                          <a:latin typeface="Times New Roman" panose="02020603050405020304" pitchFamily="18" charset="0"/>
                          <a:cs typeface="Times New Roman" panose="02020603050405020304" pitchFamily="18" charset="0"/>
                        </a:rPr>
                        <a:t>55683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3">
                  <a:txBody>
                    <a:bodyPr/>
                    <a:lstStyle/>
                    <a:p>
                      <a:pPr algn="ctr" fontAlgn="ctr"/>
                      <a:r>
                        <a:rPr lang="lv-LV" sz="1600" b="0" i="0" u="none" strike="noStrike" dirty="0">
                          <a:solidFill>
                            <a:srgbClr val="000000"/>
                          </a:solidFill>
                          <a:effectLst/>
                          <a:latin typeface="Times New Roman" panose="02020603050405020304" pitchFamily="18" charset="0"/>
                          <a:cs typeface="Times New Roman" panose="02020603050405020304" pitchFamily="18" charset="0"/>
                        </a:rPr>
                        <a:t>117048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62992371"/>
                  </a:ext>
                </a:extLst>
              </a:tr>
              <a:tr h="559205">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Projekta finansējums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lv-LV" sz="1600" b="0" i="0" u="none" strike="noStrike">
                          <a:solidFill>
                            <a:srgbClr val="000000"/>
                          </a:solidFill>
                          <a:effectLst/>
                          <a:latin typeface="Times New Roman" panose="02020603050405020304" pitchFamily="18" charset="0"/>
                          <a:cs typeface="Times New Roman" panose="02020603050405020304" pitchFamily="18" charset="0"/>
                        </a:rPr>
                        <a:t>150000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lv-LV" sz="1600" b="0" i="0" u="none" strike="noStrike" dirty="0">
                          <a:solidFill>
                            <a:srgbClr val="000000"/>
                          </a:solidFill>
                          <a:effectLst/>
                          <a:latin typeface="Times New Roman" panose="02020603050405020304" pitchFamily="18" charset="0"/>
                          <a:cs typeface="Times New Roman" panose="02020603050405020304" pitchFamily="18" charset="0"/>
                        </a:rPr>
                        <a:t>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2895445212"/>
                  </a:ext>
                </a:extLst>
              </a:tr>
              <a:tr h="283904">
                <a:tc>
                  <a:txBody>
                    <a:bodyPr/>
                    <a:lstStyle/>
                    <a:p>
                      <a:pPr algn="l"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Kopā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lv-LV" sz="1600" b="1" i="0" u="none" strike="noStrike">
                          <a:solidFill>
                            <a:srgbClr val="000000"/>
                          </a:solidFill>
                          <a:effectLst/>
                          <a:latin typeface="Times New Roman" panose="02020603050405020304" pitchFamily="18" charset="0"/>
                          <a:cs typeface="Times New Roman" panose="02020603050405020304" pitchFamily="18" charset="0"/>
                        </a:rPr>
                        <a:t>200000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lv-LV" sz="1600" b="1" i="0" u="none" strike="noStrike" dirty="0">
                          <a:solidFill>
                            <a:srgbClr val="000000"/>
                          </a:solidFill>
                          <a:effectLst/>
                          <a:latin typeface="Times New Roman" panose="02020603050405020304" pitchFamily="18" charset="0"/>
                          <a:cs typeface="Times New Roman" panose="02020603050405020304" pitchFamily="18" charset="0"/>
                        </a:rPr>
                        <a:t>66666.66667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endParaRPr lang="lv-LV"/>
                    </a:p>
                  </a:txBody>
                  <a:tcP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1758020199"/>
                  </a:ext>
                </a:extLst>
              </a:tr>
            </a:tbl>
          </a:graphicData>
        </a:graphic>
      </p:graphicFrame>
    </p:spTree>
    <p:extLst>
      <p:ext uri="{BB962C8B-B14F-4D97-AF65-F5344CB8AC3E}">
        <p14:creationId xmlns:p14="http://schemas.microsoft.com/office/powerpoint/2010/main" val="26864666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TotalTime>
  <Words>1750</Words>
  <Application>Microsoft Office PowerPoint</Application>
  <PresentationFormat>Widescreen</PresentationFormat>
  <Paragraphs>233</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Aileron</vt:lpstr>
      <vt:lpstr>Arial</vt:lpstr>
      <vt:lpstr>Calibri</vt:lpstr>
      <vt:lpstr>Calibri Light</vt:lpstr>
      <vt:lpstr>Times New Roman</vt:lpstr>
      <vt:lpstr>Office Theme</vt:lpstr>
      <vt:lpstr>Ziņojums   Eiropas Savienības kohēzijas politikas programmas 2021.-2027. gadam 4.3.6. specifiskā atbalsta mērķa "Veicināt nabadzības vai sociālās atstumtības riskam pakļauto cilvēku, tostarp vistrūcīgāko un bērnu, sociālo integrāciju" 4.3.6.6. pasākuma “Bērnu pieskatīšanas pakalpojumi”</vt:lpstr>
      <vt:lpstr>Projekta mērķis un mērķa grupa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Sarežģīta projekta administrēšana</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4.3.6.6. pasākuma "Bērnu pieskatīšanas pakalpojumi" īstenošana Ādažu novadā</dc:title>
  <dc:creator>Kristīne Ludiņa</dc:creator>
  <cp:lastModifiedBy>Sintija Tenisa</cp:lastModifiedBy>
  <cp:revision>28</cp:revision>
  <dcterms:created xsi:type="dcterms:W3CDTF">2023-11-08T09:03:22Z</dcterms:created>
  <dcterms:modified xsi:type="dcterms:W3CDTF">2023-12-18T14:30:15Z</dcterms:modified>
</cp:coreProperties>
</file>