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modernComment_121_ED17E5E6.xml" ContentType="application/vnd.ms-powerpoint.comment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71" r:id="rId3"/>
    <p:sldId id="282" r:id="rId4"/>
    <p:sldId id="268" r:id="rId5"/>
    <p:sldId id="269" r:id="rId6"/>
    <p:sldId id="283" r:id="rId7"/>
    <p:sldId id="270" r:id="rId8"/>
    <p:sldId id="264" r:id="rId9"/>
    <p:sldId id="284" r:id="rId10"/>
    <p:sldId id="277" r:id="rId11"/>
    <p:sldId id="275" r:id="rId12"/>
    <p:sldId id="279" r:id="rId13"/>
    <p:sldId id="291" r:id="rId14"/>
    <p:sldId id="285" r:id="rId15"/>
    <p:sldId id="280" r:id="rId16"/>
    <p:sldId id="286" r:id="rId17"/>
    <p:sldId id="281" r:id="rId18"/>
    <p:sldId id="287" r:id="rId19"/>
    <p:sldId id="289" r:id="rId20"/>
    <p:sldId id="292" r:id="rId21"/>
  </p:sldIdLst>
  <p:sldSz cx="12192000" cy="6858000"/>
  <p:notesSz cx="6797675" cy="9926638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426DAF0-2143-D3D1-5CAB-85835F1AE252}" name="Inga Reke" initials="IR" userId="S::inga.reke@Adazi.lv::167744bb-0684-4468-985a-ae74807f07c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8/10/relationships/authors" Target="authors.xml"/></Relationships>
</file>

<file path=ppt/comments/modernComment_121_ED17E5E6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CB247770-051E-41F7-8A86-B0D422159CBD}" authorId="{0426DAF0-2143-D3D1-5CAB-85835F1AE252}" created="2023-11-29T09:26:38.655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977766374" sldId="289"/>
      <ac:spMk id="3" creationId="{53F3C511-D552-9245-3453-42EA496A1EB4}"/>
    </ac:deMkLst>
    <p188:txBody>
      <a:bodyPr/>
      <a:lstStyle/>
      <a:p>
        <a:r>
          <a:rPr lang="lv-LV"/>
          <a:t>Licencēt līdz 1.jūnijam. Uz vasaru jābūt skaidram izglītības programmu piedāvājumam!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7D710A-3068-4E83-B07D-E48C60E2914A}" type="datetimeFigureOut">
              <a:rPr lang="lv-LV" smtClean="0"/>
              <a:t>18.12.2023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EEEAE1-6254-444F-87A0-0B5D0F61276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63949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EEEAE1-6254-444F-87A0-0B5D0F612768}" type="slidenum">
              <a:rPr lang="lv-LV" smtClean="0"/>
              <a:t>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52683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92F29-1B7E-77DB-3268-EDB80EC241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563D5C-1907-F919-4506-6055B2BEFC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46AE9E-F2B4-E78E-8EA6-56FF0A26A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21FF-2A95-401A-BB48-1E16395149EF}" type="datetimeFigureOut">
              <a:rPr lang="lv-LV" smtClean="0"/>
              <a:t>18.12.2023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90565D-B1B4-0DC1-AF82-587A11D79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52E463-A2A3-284E-F416-71809CACB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EB676-268B-4D3F-B280-14497C7B04C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55390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D32FE-D3AF-4003-4F81-C8435639F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E9167D-A142-8774-71F8-A79A58739A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C88AD7-0F31-DF77-095C-49A9842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21FF-2A95-401A-BB48-1E16395149EF}" type="datetimeFigureOut">
              <a:rPr lang="lv-LV" smtClean="0"/>
              <a:t>18.12.2023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D571E-9C0C-BD15-2685-946499A7E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30CE3C-466D-0FD5-9C6C-02915E181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EB676-268B-4D3F-B280-14497C7B04C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19502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16C7B0-9C1B-FCD1-64F6-0EF69B200B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ED4F02-2969-6590-F43A-01C627AE02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955AEB-2B1C-4DCD-5EF5-7F77E32DC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21FF-2A95-401A-BB48-1E16395149EF}" type="datetimeFigureOut">
              <a:rPr lang="lv-LV" smtClean="0"/>
              <a:t>18.12.2023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A49E03-3C19-0854-D8EB-AE8D0062A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7EFEF3-E0CE-1F24-675B-C4E7436A0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EB676-268B-4D3F-B280-14497C7B04C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48524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7F27C-03CA-B26E-E5D5-BCCF611FF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5443C-0511-470B-F1AA-CED3E17038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98CA9B-F909-61B6-D6EC-A04CE8311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21FF-2A95-401A-BB48-1E16395149EF}" type="datetimeFigureOut">
              <a:rPr lang="lv-LV" smtClean="0"/>
              <a:t>18.12.2023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B2B882-047E-8673-3A6D-E4ABBFE61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BE77B1-C2C9-DC64-5818-230E1ED79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EB676-268B-4D3F-B280-14497C7B04C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00232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8E3BB-D465-C53D-4321-F7183F6AF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76F7E7-2153-1C54-3A98-1846A41C96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0A5A03-9E67-0633-B585-11782D8F0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21FF-2A95-401A-BB48-1E16395149EF}" type="datetimeFigureOut">
              <a:rPr lang="lv-LV" smtClean="0"/>
              <a:t>18.12.2023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5A67E9-1308-687B-9A89-F535CE063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B80C34-1991-9647-2AA1-F691A6182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EB676-268B-4D3F-B280-14497C7B04C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45944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33C22-285E-A2DE-D4F4-5D717E67C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177363-9D3B-56D6-55CF-D06E602180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378BAE-416F-984D-7385-F67A34DF4B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86F819-E53E-FAD2-D18D-3C8A64681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21FF-2A95-401A-BB48-1E16395149EF}" type="datetimeFigureOut">
              <a:rPr lang="lv-LV" smtClean="0"/>
              <a:t>18.12.2023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7AD376-AC5E-3387-6604-A7AB051BF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566C2E-7EDC-F3FC-55BD-83F8FCA0B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EB676-268B-4D3F-B280-14497C7B04C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76692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2E5F1-2216-DBEF-C22B-D9EB6383E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3079C5-FEDA-79E7-3959-82591DDCED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8E98A3-1F10-FA1B-2AB9-1BA7B55DD0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2FB57C-E96B-F6D2-6919-0611D63BE2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769905-4516-9C00-55F3-8420BB891D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171432-417E-68DE-4EA7-9A5469B44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21FF-2A95-401A-BB48-1E16395149EF}" type="datetimeFigureOut">
              <a:rPr lang="lv-LV" smtClean="0"/>
              <a:t>18.12.2023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4167E2-227A-E28F-B6BE-429A8658E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457A60-1C23-E563-A7A2-22D1FD6B1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EB676-268B-4D3F-B280-14497C7B04C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2784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B11E6-7135-BD6B-E162-D6B564F41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B0FB8A-E4D9-599B-DCE5-942DBA32C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21FF-2A95-401A-BB48-1E16395149EF}" type="datetimeFigureOut">
              <a:rPr lang="lv-LV" smtClean="0"/>
              <a:t>18.12.2023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12E952-5DAC-F4D7-2F79-87BF5E560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ACA2EA-25A7-BD72-6DF6-012752A19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EB676-268B-4D3F-B280-14497C7B04C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73156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782412-F600-093E-8136-95878937A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21FF-2A95-401A-BB48-1E16395149EF}" type="datetimeFigureOut">
              <a:rPr lang="lv-LV" smtClean="0"/>
              <a:t>18.12.2023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F5A876-E422-C4A1-E81F-17CA25567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3FADCD-2CDC-9C90-E2E1-DE03E767C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EB676-268B-4D3F-B280-14497C7B04C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26126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BD292-C107-44AE-A166-8D1DBEFA1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5DAAE-0A0E-CCA6-8D51-EFD4583DA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313D1A-A938-F577-5244-A2EE4F1673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6A7CF9-EEF7-F88C-775A-DC0AEA340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21FF-2A95-401A-BB48-1E16395149EF}" type="datetimeFigureOut">
              <a:rPr lang="lv-LV" smtClean="0"/>
              <a:t>18.12.2023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732A53-A38F-AFD8-7A94-BD9A3EB1B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0541FB-B483-0A10-9058-D4F9D83E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EB676-268B-4D3F-B280-14497C7B04C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18826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41443-D052-A292-08DA-E02EC7A09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A93C46-6D10-5977-B75F-2DA424CE02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8BF89A-3640-C673-6D8A-E72A6FFA22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DB7AD-352F-6897-B20B-1950D9588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21FF-2A95-401A-BB48-1E16395149EF}" type="datetimeFigureOut">
              <a:rPr lang="lv-LV" smtClean="0"/>
              <a:t>18.12.2023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000419-3A9F-4A02-56CB-E1FEDBF44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04FF13-6120-5A90-28A7-00ABD9A1A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EB676-268B-4D3F-B280-14497C7B04C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26430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FB09D0-AD13-E231-4610-1440FBF3F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BCBDB1-A3C6-E3DB-DC16-2E1993F43A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07C4B9-18EF-CCCD-1012-6F87DFD960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F721FF-2A95-401A-BB48-1E16395149EF}" type="datetimeFigureOut">
              <a:rPr lang="lv-LV" smtClean="0"/>
              <a:t>18.12.2023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3FD6EC-978D-C966-AEDE-E27C87287C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C04822-3055-6871-35B4-8DBB1B6B7B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EB676-268B-4D3F-B280-14497C7B04C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87862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21_ED17E5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98D01-501E-AA85-2AEB-A49296E569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2746" y="1041399"/>
            <a:ext cx="9486507" cy="3126563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lv-LV" sz="42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Speciālās izglītības programmas (58.kods)* </a:t>
            </a:r>
            <a:br>
              <a:rPr lang="lv-LV" sz="42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</a:br>
            <a:r>
              <a:rPr lang="lv-LV" sz="42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nodrošināšana</a:t>
            </a:r>
            <a:br>
              <a:rPr lang="lv-LV" sz="42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</a:br>
            <a:r>
              <a:rPr lang="lv-LV" sz="42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Ādažu novada bērniem</a:t>
            </a:r>
            <a:br>
              <a:rPr lang="lv-LV" sz="42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</a:br>
            <a:br>
              <a:rPr lang="lv-LV" sz="42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</a:br>
            <a:r>
              <a:rPr lang="lv-LV" sz="1800" i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*(pēc klasifikatora pirmsskolās posmā kods -01015811; pamatskolas posmā kods - 21015811)</a:t>
            </a:r>
            <a:br>
              <a:rPr lang="lv-LV" sz="18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</a:br>
            <a:endParaRPr lang="lv-LV" sz="1800" b="1" dirty="0">
              <a:solidFill>
                <a:schemeClr val="tx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09419E-2701-8F6D-5B54-F6893D73DE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2747" y="5178056"/>
            <a:ext cx="9486506" cy="78681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lv-LV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Izglītības, kultūras, sporta un sociālās komitejas sēde, </a:t>
            </a:r>
            <a:r>
              <a:rPr lang="lv-LV" sz="16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06.12.2023</a:t>
            </a:r>
            <a:r>
              <a:rPr lang="lv-LV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lv-LV" sz="1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Ziņotājs: </a:t>
            </a:r>
            <a:r>
              <a:rPr kumimoji="0" lang="lv-LV" sz="1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Izglītības kvalitātes un satura speciāliste Lāsma Dene</a:t>
            </a:r>
            <a:endParaRPr lang="lv-LV" sz="1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9375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24E14-830B-EF54-3465-46A9B263A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600" dirty="0">
                <a:latin typeface="+mn-lt"/>
              </a:rPr>
              <a:t>Izglītības iestāžu telpu nodrošinājums*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6D68A09-4BFA-2527-31B1-B1F6B72FFD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8323932"/>
              </p:ext>
            </p:extLst>
          </p:nvPr>
        </p:nvGraphicFramePr>
        <p:xfrm>
          <a:off x="991486" y="1780540"/>
          <a:ext cx="10209028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0723">
                  <a:extLst>
                    <a:ext uri="{9D8B030D-6E8A-4147-A177-3AD203B41FA5}">
                      <a16:colId xmlns:a16="http://schemas.microsoft.com/office/drawing/2014/main" val="1966566093"/>
                    </a:ext>
                  </a:extLst>
                </a:gridCol>
                <a:gridCol w="4728305">
                  <a:extLst>
                    <a:ext uri="{9D8B030D-6E8A-4147-A177-3AD203B41FA5}">
                      <a16:colId xmlns:a16="http://schemas.microsoft.com/office/drawing/2014/main" val="21626435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sz="2000" dirty="0"/>
                        <a:t>Carnikavas pamatskola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/>
                        <a:t>Ādažu vidusskola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728144"/>
                  </a:ext>
                </a:extLst>
              </a:tr>
              <a:tr h="1209143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lv-LV" sz="2000" dirty="0"/>
                        <a:t>Tā kā ir notikusi skolas rekonstrukcija un paplašināšana, tad vēl 4 gadus </a:t>
                      </a:r>
                      <a:r>
                        <a:rPr lang="lv-LV" sz="2000" b="1" dirty="0"/>
                        <a:t>nedrīkst veikt ēkas pārbūvi </a:t>
                      </a:r>
                      <a:r>
                        <a:rPr lang="lv-LV" sz="1600" dirty="0"/>
                        <a:t>(piemēram, veidot starpsienu liela kabineta pārbūvei)</a:t>
                      </a:r>
                      <a:r>
                        <a:rPr lang="lv-LV" sz="2000" dirty="0"/>
                        <a:t>;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lv-LV" sz="2000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lv-LV" sz="2000" dirty="0">
                          <a:solidFill>
                            <a:schemeClr val="tx1"/>
                          </a:solidFill>
                        </a:rPr>
                        <a:t>Saņemts IZM saskaņojums par vidusskolas izveidi, tāpēc </a:t>
                      </a:r>
                      <a:r>
                        <a:rPr lang="lv-LV" sz="2000" b="1" dirty="0">
                          <a:solidFill>
                            <a:schemeClr val="tx1"/>
                          </a:solidFill>
                        </a:rPr>
                        <a:t>telpas nepieciešamas vidējās izglītības </a:t>
                      </a:r>
                      <a:r>
                        <a:rPr lang="lv-LV" sz="2000" dirty="0">
                          <a:solidFill>
                            <a:schemeClr val="tx1"/>
                          </a:solidFill>
                        </a:rPr>
                        <a:t>programmu īstenošanai.</a:t>
                      </a:r>
                      <a:endParaRPr lang="lv-LV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lv-LV" sz="2000" dirty="0"/>
                        <a:t>Nav iespēja pielāgot telpas speciālās izglītības īstenošanai, jo abos Ādažu vidusskolas korpusos </a:t>
                      </a:r>
                      <a:r>
                        <a:rPr lang="lv-LV" sz="2000" b="1" dirty="0"/>
                        <a:t>telpas ir maksimāli noslogotas</a:t>
                      </a:r>
                      <a:r>
                        <a:rPr lang="lv-LV" sz="2000" dirty="0"/>
                        <a:t>, lai nodrošinātu mācību procesu jau esošajām klasēm.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8067427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endParaRPr lang="lv-LV" dirty="0"/>
                    </a:p>
                    <a:p>
                      <a:r>
                        <a:rPr lang="lv-LV" dirty="0">
                          <a:solidFill>
                            <a:srgbClr val="FF0000"/>
                          </a:solidFill>
                        </a:rPr>
                        <a:t>Tā kā telpu nodrošinājums abās izglītības iestādēs  </a:t>
                      </a:r>
                      <a:r>
                        <a:rPr lang="lv-LV" u="sng" dirty="0">
                          <a:solidFill>
                            <a:srgbClr val="FF0000"/>
                          </a:solidFill>
                        </a:rPr>
                        <a:t>ir ierobežots</a:t>
                      </a:r>
                      <a:r>
                        <a:rPr lang="lv-LV" dirty="0">
                          <a:solidFill>
                            <a:srgbClr val="FF0000"/>
                          </a:solidFill>
                        </a:rPr>
                        <a:t>, jaunas speciālās programmas īstenošana iespējama iekļaujot bērnus </a:t>
                      </a:r>
                      <a:r>
                        <a:rPr lang="lv-LV" u="sng" dirty="0">
                          <a:solidFill>
                            <a:srgbClr val="FF0000"/>
                          </a:solidFill>
                        </a:rPr>
                        <a:t>jau esošajās klasēs</a:t>
                      </a:r>
                      <a:r>
                        <a:rPr lang="lv-LV" dirty="0">
                          <a:solidFill>
                            <a:srgbClr val="FF0000"/>
                          </a:solidFill>
                        </a:rPr>
                        <a:t>, nevis veidojot/komplektējot speciālās klases. Tomēr telpas jāparedz individuālajam darbam un atbalsta pasākumiem.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209405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14B9DD2-7D63-1D54-4C8E-83342AE4C463}"/>
              </a:ext>
            </a:extLst>
          </p:cNvPr>
          <p:cNvSpPr txBox="1"/>
          <p:nvPr/>
        </p:nvSpPr>
        <p:spPr>
          <a:xfrm>
            <a:off x="754912" y="6092456"/>
            <a:ext cx="34343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i="1" dirty="0"/>
              <a:t>*Pēc direktoru aptaujas rezultātiem 20.10.2023. </a:t>
            </a:r>
          </a:p>
        </p:txBody>
      </p:sp>
    </p:spTree>
    <p:extLst>
      <p:ext uri="{BB962C8B-B14F-4D97-AF65-F5344CB8AC3E}">
        <p14:creationId xmlns:p14="http://schemas.microsoft.com/office/powerpoint/2010/main" val="7212769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24E14-830B-EF54-3465-46A9B263A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600" dirty="0">
                <a:latin typeface="+mn-lt"/>
              </a:rPr>
              <a:t>Personāla piesaiste*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6D68A09-4BFA-2527-31B1-B1F6B72FFD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6267075"/>
              </p:ext>
            </p:extLst>
          </p:nvPr>
        </p:nvGraphicFramePr>
        <p:xfrm>
          <a:off x="838200" y="1293997"/>
          <a:ext cx="10515597" cy="50396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3258">
                  <a:extLst>
                    <a:ext uri="{9D8B030D-6E8A-4147-A177-3AD203B41FA5}">
                      <a16:colId xmlns:a16="http://schemas.microsoft.com/office/drawing/2014/main" val="1455454092"/>
                    </a:ext>
                  </a:extLst>
                </a:gridCol>
                <a:gridCol w="4080387">
                  <a:extLst>
                    <a:ext uri="{9D8B030D-6E8A-4147-A177-3AD203B41FA5}">
                      <a16:colId xmlns:a16="http://schemas.microsoft.com/office/drawing/2014/main" val="1966566093"/>
                    </a:ext>
                  </a:extLst>
                </a:gridCol>
                <a:gridCol w="3841952">
                  <a:extLst>
                    <a:ext uri="{9D8B030D-6E8A-4147-A177-3AD203B41FA5}">
                      <a16:colId xmlns:a16="http://schemas.microsoft.com/office/drawing/2014/main" val="2162643518"/>
                    </a:ext>
                  </a:extLst>
                </a:gridCol>
              </a:tblGrid>
              <a:tr h="364250">
                <a:tc>
                  <a:txBody>
                    <a:bodyPr/>
                    <a:lstStyle/>
                    <a:p>
                      <a:pPr algn="ctr"/>
                      <a:endParaRPr lang="lv-LV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/>
                        <a:t>Carnikavas pamatskola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/>
                        <a:t>Ādažu vidusskola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728144"/>
                  </a:ext>
                </a:extLst>
              </a:tr>
              <a:tr h="1796302">
                <a:tc>
                  <a:txBody>
                    <a:bodyPr/>
                    <a:lstStyle/>
                    <a:p>
                      <a:r>
                        <a:rPr lang="lv-LV" sz="2000" b="1" dirty="0"/>
                        <a:t>Esošais</a:t>
                      </a:r>
                      <a:r>
                        <a:rPr lang="lv-LV" sz="2000" dirty="0"/>
                        <a:t> atbalsta personāls*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sz="1800" dirty="0"/>
                        <a:t>2 logopēdi (1,5 likmes)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sz="1800" dirty="0"/>
                        <a:t>1 psihologs (1,3 likmes)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sz="1800" dirty="0"/>
                        <a:t>1 speciālais pedagogs ( 1,3 likmes)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sz="1800" dirty="0"/>
                        <a:t>Pedagoga palīgi (3,0 likmes)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dirty="0"/>
                        <a:t>Pamatskolas un vidusskolas posmā </a:t>
                      </a:r>
                    </a:p>
                    <a:p>
                      <a:r>
                        <a:rPr lang="lv-LV" sz="1800" dirty="0"/>
                        <a:t>1 speciālais pedagogs (1,3 likmes)</a:t>
                      </a:r>
                    </a:p>
                    <a:p>
                      <a:r>
                        <a:rPr lang="lv-LV" sz="1800" dirty="0"/>
                        <a:t>Pedagoga palīgi (5,11 likmes)</a:t>
                      </a:r>
                    </a:p>
                    <a:p>
                      <a:r>
                        <a:rPr lang="lv-LV" sz="1200" dirty="0"/>
                        <a:t>Sākumskolas posmā</a:t>
                      </a:r>
                    </a:p>
                    <a:p>
                      <a:r>
                        <a:rPr lang="lv-LV" sz="1800" dirty="0"/>
                        <a:t>Speciālie pedagogi (4,5 likmes)</a:t>
                      </a:r>
                    </a:p>
                    <a:p>
                      <a:r>
                        <a:rPr lang="lv-LV" sz="1800" dirty="0"/>
                        <a:t>Pedagoga palīgi (6,66 likmes)</a:t>
                      </a:r>
                    </a:p>
                    <a:p>
                      <a:r>
                        <a:rPr lang="lv-LV" sz="1800" dirty="0"/>
                        <a:t>Izglītības psihologi (6,75 likmes)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8067427"/>
                  </a:ext>
                </a:extLst>
              </a:tr>
              <a:tr h="553233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600" b="1" dirty="0"/>
                        <a:t>Izglītojamo skaits 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200" b="0" dirty="0"/>
                        <a:t>uz vienu atbalsta speciālista likmi</a:t>
                      </a:r>
                      <a:endParaRPr lang="lv-LV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dirty="0"/>
                        <a:t>(561 izglītojamie, 7,1 likme)</a:t>
                      </a:r>
                    </a:p>
                    <a:p>
                      <a:r>
                        <a:rPr lang="lv-LV" sz="1600" dirty="0"/>
                        <a:t>= </a:t>
                      </a:r>
                      <a:r>
                        <a:rPr lang="lv-LV" sz="1600" b="1" dirty="0"/>
                        <a:t>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dirty="0"/>
                        <a:t>(2033 izglītojamie, 25,62 likmes)</a:t>
                      </a:r>
                    </a:p>
                    <a:p>
                      <a:r>
                        <a:rPr lang="lv-LV" sz="1600" dirty="0"/>
                        <a:t>=</a:t>
                      </a:r>
                      <a:r>
                        <a:rPr lang="lv-LV" sz="1600" b="1" dirty="0"/>
                        <a:t>104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0941562"/>
                  </a:ext>
                </a:extLst>
              </a:tr>
              <a:tr h="1072700">
                <a:tc>
                  <a:txBody>
                    <a:bodyPr/>
                    <a:lstStyle/>
                    <a:p>
                      <a:r>
                        <a:rPr lang="lv-LV" sz="2000" b="1" dirty="0"/>
                        <a:t>Izaicinājumi</a:t>
                      </a:r>
                      <a:r>
                        <a:rPr lang="lv-LV" dirty="0"/>
                        <a:t>*</a:t>
                      </a:r>
                    </a:p>
                    <a:p>
                      <a:r>
                        <a:rPr lang="lv-LV" sz="1400" dirty="0"/>
                        <a:t>atbalsta personāla piesaistei darbam ar speciālās izglītības programmas (58.kods)  bērniem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dirty="0"/>
                        <a:t>Cilvēkresursu trūkums;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dirty="0"/>
                        <a:t>Dzīves vieta citur, jāsedz ceļa izdevumi;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dirty="0"/>
                        <a:t>Atalgojums.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dirty="0"/>
                        <a:t>Lokācija – transporta izdevumi;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dirty="0"/>
                        <a:t>Atalgojums;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dirty="0"/>
                        <a:t>Speciālistu trūkums.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2683036"/>
                  </a:ext>
                </a:extLst>
              </a:tr>
              <a:tr h="359260">
                <a:tc gridSpan="3">
                  <a:txBody>
                    <a:bodyPr/>
                    <a:lstStyle/>
                    <a:p>
                      <a:endParaRPr lang="lv-LV" dirty="0">
                        <a:solidFill>
                          <a:srgbClr val="FF0000"/>
                        </a:solidFill>
                      </a:endParaRPr>
                    </a:p>
                    <a:p>
                      <a:pPr algn="just"/>
                      <a:r>
                        <a:rPr lang="lv-LV" dirty="0">
                          <a:solidFill>
                            <a:srgbClr val="FF0000"/>
                          </a:solidFill>
                        </a:rPr>
                        <a:t>Izglītības iestāde izglītības programmā noteiktās prasības īsteno atbilstoši skolēna veselības stāvoklim, spējām un attīstības līmenim. Nepieciešamais atbalsta personāls: speciālais pedagogs (speciālās izglītības skolotājs), skolotāja palīgs un skolotājs logopēds.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209405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DC79B8C-BB73-290B-5B73-F4FC3D10C0EB}"/>
              </a:ext>
            </a:extLst>
          </p:cNvPr>
          <p:cNvSpPr txBox="1"/>
          <p:nvPr/>
        </p:nvSpPr>
        <p:spPr>
          <a:xfrm>
            <a:off x="744280" y="6362070"/>
            <a:ext cx="34343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i="1" dirty="0"/>
              <a:t>*Pēc direktoru aptaujas rezultātiem 20.10.2023. </a:t>
            </a:r>
          </a:p>
        </p:txBody>
      </p:sp>
    </p:spTree>
    <p:extLst>
      <p:ext uri="{BB962C8B-B14F-4D97-AF65-F5344CB8AC3E}">
        <p14:creationId xmlns:p14="http://schemas.microsoft.com/office/powerpoint/2010/main" val="30084915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24E14-830B-EF54-3465-46A9B263A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600" dirty="0">
                <a:latin typeface="+mn-lt"/>
              </a:rPr>
              <a:t>Izaicinājumi (programmas licences saņemšanai)*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6D68A09-4BFA-2527-31B1-B1F6B72FFD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6373181"/>
              </p:ext>
            </p:extLst>
          </p:nvPr>
        </p:nvGraphicFramePr>
        <p:xfrm>
          <a:off x="838200" y="1691640"/>
          <a:ext cx="10427208" cy="40906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70932">
                  <a:extLst>
                    <a:ext uri="{9D8B030D-6E8A-4147-A177-3AD203B41FA5}">
                      <a16:colId xmlns:a16="http://schemas.microsoft.com/office/drawing/2014/main" val="1966566093"/>
                    </a:ext>
                  </a:extLst>
                </a:gridCol>
                <a:gridCol w="5256276">
                  <a:extLst>
                    <a:ext uri="{9D8B030D-6E8A-4147-A177-3AD203B41FA5}">
                      <a16:colId xmlns:a16="http://schemas.microsoft.com/office/drawing/2014/main" val="2162643518"/>
                    </a:ext>
                  </a:extLst>
                </a:gridCol>
              </a:tblGrid>
              <a:tr h="425258">
                <a:tc>
                  <a:txBody>
                    <a:bodyPr/>
                    <a:lstStyle/>
                    <a:p>
                      <a:pPr algn="ctr"/>
                      <a:r>
                        <a:rPr lang="lv-LV" sz="2400" dirty="0"/>
                        <a:t>Carnikavas pamatskola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400" dirty="0"/>
                        <a:t>Ādažu vidusskola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728144"/>
                  </a:ext>
                </a:extLst>
              </a:tr>
              <a:tr h="2806702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sz="2400" dirty="0"/>
                        <a:t>Nav speciālā pedagoga, kurš šo programmu varētu īstenot, kā arī atbilstoši mācību materiāli;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sz="2400" dirty="0"/>
                        <a:t>Nav atbilstoša telpu nodrošinājuma;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sz="2400" dirty="0"/>
                        <a:t>Prioritāte – vidējās izglītības programmu izstrāde.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lv-LV" sz="24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lv-LV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sz="2400" dirty="0"/>
                        <a:t>Pamatskolas – vidusskolas posmā trūkst piemērotu telpu;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sz="2400" dirty="0"/>
                        <a:t>Nav piemērota darba vides iekārtojuma (maksimāli novērsti ārējie stimuli), jo starpbrīžos liels troksnis un burzma;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sz="2400" dirty="0"/>
                        <a:t>Nav materiālā bāze mācību procesa un vielas apguves nodrošināšanai.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8067427"/>
                  </a:ext>
                </a:extLst>
              </a:tr>
              <a:tr h="615963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lv-LV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lv-LV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709437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0287D09-1C7C-DEB6-3839-58EFAF6F6138}"/>
              </a:ext>
            </a:extLst>
          </p:cNvPr>
          <p:cNvSpPr txBox="1"/>
          <p:nvPr/>
        </p:nvSpPr>
        <p:spPr>
          <a:xfrm>
            <a:off x="838200" y="5782323"/>
            <a:ext cx="34343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100" i="1" dirty="0"/>
              <a:t>*Pēc direktoru aptaujas rezultātiem uz 20.10.2023. </a:t>
            </a:r>
          </a:p>
        </p:txBody>
      </p:sp>
    </p:spTree>
    <p:extLst>
      <p:ext uri="{BB962C8B-B14F-4D97-AF65-F5344CB8AC3E}">
        <p14:creationId xmlns:p14="http://schemas.microsoft.com/office/powerpoint/2010/main" val="42591593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CBFFE-7298-7437-E97A-B4C12FD3E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600" b="1" dirty="0">
                <a:latin typeface="+mn-lt"/>
              </a:rPr>
              <a:t>Atbalsta pasākumi </a:t>
            </a:r>
            <a:r>
              <a:rPr lang="lv-LV" sz="3600" dirty="0">
                <a:latin typeface="+mn-lt"/>
              </a:rPr>
              <a:t>izglītojamiem ar garīgās attīstības traucējumiem ( pēc MK Nr. 556)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F7EC7DA-F243-6D67-053A-5BC502FEF9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0873428"/>
              </p:ext>
            </p:extLst>
          </p:nvPr>
        </p:nvGraphicFramePr>
        <p:xfrm>
          <a:off x="838200" y="1690690"/>
          <a:ext cx="10515600" cy="41997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1968580574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387282456"/>
                    </a:ext>
                  </a:extLst>
                </a:gridCol>
              </a:tblGrid>
              <a:tr h="866574">
                <a:tc>
                  <a:txBody>
                    <a:bodyPr/>
                    <a:lstStyle/>
                    <a:p>
                      <a:r>
                        <a:rPr lang="lv-LV" dirty="0"/>
                        <a:t>Mācību procesa organizācijas principi (laika plānojums mācību stundās, metodes, pārbaudes darbu sistēma u. c.)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Mācību un tehniskie līdzekļi mācību vides nodrošināšanai (mācību materiāli, tehnoloģijas, mācību aprīkojums, telpu iekārtojums u. c.)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8175462"/>
                  </a:ext>
                </a:extLst>
              </a:tr>
              <a:tr h="648473">
                <a:tc>
                  <a:txBody>
                    <a:bodyPr/>
                    <a:lstStyle/>
                    <a:p>
                      <a:r>
                        <a:rPr lang="lv-LV" sz="1800" dirty="0">
                          <a:solidFill>
                            <a:srgbClr val="414142"/>
                          </a:solidFill>
                          <a:effectLst/>
                        </a:rPr>
                        <a:t>1. Izmantot atgādnes (vizuālas, verbālas, </a:t>
                      </a:r>
                      <a:r>
                        <a:rPr lang="lv-LV" sz="1800" dirty="0" err="1">
                          <a:solidFill>
                            <a:srgbClr val="414142"/>
                          </a:solidFill>
                          <a:effectLst/>
                        </a:rPr>
                        <a:t>taktilas</a:t>
                      </a:r>
                      <a:r>
                        <a:rPr lang="lv-LV" sz="1800" dirty="0">
                          <a:solidFill>
                            <a:srgbClr val="414142"/>
                          </a:solidFill>
                          <a:effectLst/>
                        </a:rPr>
                        <a:t>) mācību darbā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 dirty="0">
                          <a:solidFill>
                            <a:srgbClr val="414142"/>
                          </a:solidFill>
                          <a:effectLst/>
                        </a:rPr>
                        <a:t>1. Mācību līdzekļi atbilstoši speciālās izglītības programmai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5767111"/>
                  </a:ext>
                </a:extLst>
              </a:tr>
              <a:tr h="4359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dirty="0">
                          <a:solidFill>
                            <a:srgbClr val="414142"/>
                          </a:solidFill>
                          <a:effectLst/>
                        </a:rPr>
                        <a:t>2. Samazināt vienlaikus doto instrukciju skaitu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dirty="0">
                          <a:solidFill>
                            <a:srgbClr val="414142"/>
                          </a:solidFill>
                          <a:effectLst/>
                        </a:rPr>
                        <a:t>2. Mācību materiāli vieglajā valodā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2797263"/>
                  </a:ext>
                </a:extLst>
              </a:tr>
              <a:tr h="7708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dirty="0">
                          <a:solidFill>
                            <a:srgbClr val="414142"/>
                          </a:solidFill>
                          <a:effectLst/>
                        </a:rPr>
                        <a:t>3. Verbālo informāciju papildināt ar vizuālo informāciju </a:t>
                      </a:r>
                      <a:r>
                        <a:rPr lang="lv-LV" sz="1400" dirty="0">
                          <a:solidFill>
                            <a:srgbClr val="414142"/>
                          </a:solidFill>
                          <a:effectLst/>
                        </a:rPr>
                        <a:t>(u. c. maņu veidiem), </a:t>
                      </a:r>
                      <a:r>
                        <a:rPr lang="lv-LV" sz="1800" dirty="0">
                          <a:solidFill>
                            <a:srgbClr val="414142"/>
                          </a:solidFill>
                          <a:effectLst/>
                        </a:rPr>
                        <a:t>vizuāls atbalsts </a:t>
                      </a:r>
                      <a:r>
                        <a:rPr lang="lv-LV" sz="1400" dirty="0">
                          <a:solidFill>
                            <a:srgbClr val="414142"/>
                          </a:solidFill>
                          <a:effectLst/>
                        </a:rPr>
                        <a:t>(individuāli vizuāli dienas un/vai stundu plāni utt.)</a:t>
                      </a:r>
                      <a:endParaRPr lang="lv-LV" sz="1800" dirty="0">
                        <a:solidFill>
                          <a:srgbClr val="414142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dirty="0">
                          <a:solidFill>
                            <a:srgbClr val="414142"/>
                          </a:solidFill>
                          <a:effectLst/>
                        </a:rPr>
                        <a:t>3. Uzdevumi individuāli modificēti atbilstoši izglītojamā attīstības līmenim.</a:t>
                      </a:r>
                    </a:p>
                    <a:p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5804884"/>
                  </a:ext>
                </a:extLst>
              </a:tr>
              <a:tr h="8772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dirty="0">
                          <a:solidFill>
                            <a:srgbClr val="414142"/>
                          </a:solidFill>
                          <a:effectLst/>
                        </a:rPr>
                        <a:t>4. Iespēja atsevišķas mācību tēmas apgūt individuāli speciālā pedagoga vadībā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v-LV" sz="1800" dirty="0">
                        <a:solidFill>
                          <a:srgbClr val="414142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dirty="0">
                          <a:solidFill>
                            <a:srgbClr val="414142"/>
                          </a:solidFill>
                          <a:effectLst/>
                        </a:rPr>
                        <a:t>4. Dators ar standarta programmatūru un komunikācijas atbalsta programmu, alternatīvie komunikācijas līdzekļi.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5449802"/>
                  </a:ext>
                </a:extLst>
              </a:tr>
              <a:tr h="3721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dirty="0">
                          <a:solidFill>
                            <a:srgbClr val="414142"/>
                          </a:solidFill>
                          <a:effectLst/>
                        </a:rPr>
                        <a:t>5. Praktiskā darbība un tūlītēja iemācītā lietošana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800" dirty="0">
                          <a:solidFill>
                            <a:srgbClr val="414142"/>
                          </a:solidFill>
                          <a:effectLst/>
                        </a:rPr>
                        <a:t>5. Planšetdatori individuālajam darbam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22642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58704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9F70A-86E8-D5C0-4D4C-7E48F8A6E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62ABAE-C668-FDAE-0F45-FC2B4CBCA5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lv-LV" sz="44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lv-LV" sz="44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Iekļaujošās izglītības loma pašvaldības plānošanas dokumentos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249497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9B284-F739-4552-AC2F-21E94C056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600" dirty="0">
                <a:latin typeface="+mn-lt"/>
              </a:rPr>
              <a:t>Ko paredz pašvaldības plānošanas dokumenti?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DB177-621D-1270-0461-BD6BDAAD93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buClrTx/>
              <a:buSzTx/>
              <a:buNone/>
              <a:tabLst/>
              <a:defRPr/>
            </a:pPr>
            <a:r>
              <a:rPr lang="lv-LV" sz="1900" b="1" dirty="0">
                <a:cs typeface="Arial" panose="020B0604020202020204" pitchFamily="34" charset="0"/>
              </a:rPr>
              <a:t>Ādažu novada izglītības ekosistēmas attīstības stratēģija 2023.-2027.gadam </a:t>
            </a:r>
          </a:p>
          <a:p>
            <a:pPr marL="0" marR="0" lvl="0" indent="0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buClrTx/>
              <a:buSzTx/>
              <a:buNone/>
              <a:tabLst/>
              <a:defRPr/>
            </a:pPr>
            <a:r>
              <a:rPr lang="lv-LV" sz="1900" dirty="0">
                <a:solidFill>
                  <a:sysClr val="windowText" lastClr="000000"/>
                </a:solidFill>
                <a:cs typeface="Arial" panose="020B0604020202020204" pitchFamily="34" charset="0"/>
              </a:rPr>
              <a:t>Ādažu novada izglītības vīzija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lv-LV" sz="1900" dirty="0">
                <a:cs typeface="Arial" panose="020B0604020202020204" pitchFamily="34" charset="0"/>
              </a:rPr>
              <a:t>Visiem Ādažu novada iedzīvotājiem ir pieejama kvalitatīva izglītība, kas </a:t>
            </a:r>
            <a:r>
              <a:rPr lang="lv-LV" sz="1900" b="1" dirty="0">
                <a:cs typeface="Arial" panose="020B0604020202020204" pitchFamily="34" charset="0"/>
              </a:rPr>
              <a:t>ir iekļaujoša </a:t>
            </a:r>
            <a:r>
              <a:rPr lang="lv-LV" sz="1900" dirty="0">
                <a:cs typeface="Arial" panose="020B0604020202020204" pitchFamily="34" charset="0"/>
              </a:rPr>
              <a:t>un ilgtspējīga visām vecuma grupām.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kumimoji="0" lang="lv-LV" sz="190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cs typeface="Arial" panose="020B0604020202020204" pitchFamily="34" charset="0"/>
              </a:rPr>
              <a:t>Rīcības plānā (</a:t>
            </a:r>
            <a:r>
              <a:rPr lang="lv-LV" sz="1900" kern="1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RV – 6  “Iekļaujoša un pieejama izglītība novadā”) teikts: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lv-LV" sz="1900" dirty="0">
                <a:cs typeface="Arial" panose="020B0604020202020204" pitchFamily="34" charset="0"/>
              </a:rPr>
              <a:t>Visās </a:t>
            </a:r>
            <a:r>
              <a:rPr lang="lv-LV" sz="1900" b="1" dirty="0">
                <a:cs typeface="Arial" panose="020B0604020202020204" pitchFamily="34" charset="0"/>
              </a:rPr>
              <a:t>izglītības iestādēs licencēta</a:t>
            </a:r>
            <a:r>
              <a:rPr lang="lv-LV" sz="1900" dirty="0">
                <a:cs typeface="Arial" panose="020B0604020202020204" pitchFamily="34" charset="0"/>
              </a:rPr>
              <a:t> programma izglītojamiem ar valodas traucējumiem (55.kods), ar jauktiem attīstības traucējumiem (56.kods) un ar garīgās attīstības traucējumiem (58.kods).</a:t>
            </a:r>
          </a:p>
          <a:p>
            <a:pPr marL="0" marR="0" lvl="0" indent="0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buClrTx/>
              <a:buSzTx/>
              <a:buNone/>
              <a:tabLst/>
              <a:defRPr/>
            </a:pPr>
            <a:endParaRPr lang="lv-LV" sz="1200" b="1" dirty="0">
              <a:cs typeface="Arial" panose="020B0604020202020204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buClrTx/>
              <a:buSzTx/>
              <a:buNone/>
              <a:tabLst/>
              <a:defRPr/>
            </a:pPr>
            <a:endParaRPr lang="lv-LV" sz="1900" b="1" dirty="0">
              <a:cs typeface="Arial" panose="020B0604020202020204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buClrTx/>
              <a:buSzTx/>
              <a:buNone/>
              <a:tabLst/>
              <a:defRPr/>
            </a:pPr>
            <a:r>
              <a:rPr lang="pt-BR" sz="1900" b="1" dirty="0">
                <a:cs typeface="Arial" panose="020B0604020202020204" pitchFamily="34" charset="0"/>
              </a:rPr>
              <a:t>Ādažu novada Attīstības programmas 2021.-2027.gadam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lv-LV" sz="1900" dirty="0">
                <a:solidFill>
                  <a:sysClr val="windowText" lastClr="000000"/>
                </a:solidFill>
                <a:cs typeface="Arial" panose="020B0604020202020204" pitchFamily="34" charset="0"/>
              </a:rPr>
              <a:t>Ādažu novada plānošanas dokumentos virzieni, kuros ir ietverti uzdevumi, izglītības jomas attīstībai: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lv-LV" sz="1900" kern="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Ā8.1.2.2.</a:t>
            </a:r>
            <a:r>
              <a:rPr lang="lv-LV" sz="1900" kern="100" dirty="0">
                <a:ea typeface="Calibri" panose="020F0502020204030204" pitchFamily="34" charset="0"/>
                <a:cs typeface="Arial" panose="020B0604020202020204" pitchFamily="34" charset="0"/>
              </a:rPr>
              <a:t> ; C8.1.2.3. </a:t>
            </a:r>
            <a:r>
              <a:rPr lang="lv-LV" sz="1900" kern="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Iekļaujošas pirmsskolas izglītības pieejamības nodrošināšana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lv-LV" sz="1900" dirty="0">
                <a:ea typeface="Calibri" panose="020F0502020204030204" pitchFamily="34" charset="0"/>
                <a:cs typeface="Arial" panose="020B0604020202020204" pitchFamily="34" charset="0"/>
              </a:rPr>
              <a:t>U8.1.1: Attīstīt jaunas izglītības programmas un projektus;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lv-LV" sz="1900" kern="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C9.1.1.3. Apdraudējuma risku mazināšana bērnu un jauniešu fiziskai un emocionālai integrēšanai sabiedrībā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lv-LV" sz="19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Ā12.2.2.2. Individuālas pieejas ģimenēm, kurās ir bērns ar invaliditāti, vai cilvēks ar invaliditāti veicināšana;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lv-LV" sz="1900" dirty="0">
                <a:cs typeface="Arial" panose="020B0604020202020204" pitchFamily="34" charset="0"/>
              </a:rPr>
              <a:t>U12.2.2. Sekmēt atbalstu sociāli neaizsargātajām iedzīvotāju grupām”. </a:t>
            </a:r>
            <a:endParaRPr lang="lv-LV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lv-LV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7978322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30415-DFBD-AADD-CFC2-7745056FC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D25143-CA3D-615E-9445-E2881B1F1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lv-LV" sz="44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lvl="0" indent="0" algn="ctr">
              <a:buNone/>
              <a:defRPr/>
            </a:pPr>
            <a:r>
              <a:rPr lang="lv-LV" sz="4400" dirty="0">
                <a:solidFill>
                  <a:srgbClr val="44546A"/>
                </a:solidFill>
                <a:cs typeface="Arial" panose="020B0604020202020204" pitchFamily="34" charset="0"/>
              </a:rPr>
              <a:t>Speciālās izglītības pakalpojums</a:t>
            </a:r>
          </a:p>
          <a:p>
            <a:pPr marL="0" lvl="0" indent="0" algn="ctr">
              <a:buNone/>
              <a:defRPr/>
            </a:pPr>
            <a:r>
              <a:rPr lang="lv-LV" sz="3600" dirty="0">
                <a:solidFill>
                  <a:srgbClr val="44546A"/>
                </a:solidFill>
                <a:cs typeface="Arial" panose="020B0604020202020204" pitchFamily="34" charset="0"/>
              </a:rPr>
              <a:t>(sadarbībā ar privāto izglītības iestādi)</a:t>
            </a:r>
            <a:endParaRPr lang="lv-LV" sz="2000" dirty="0"/>
          </a:p>
        </p:txBody>
      </p:sp>
    </p:spTree>
    <p:extLst>
      <p:ext uri="{BB962C8B-B14F-4D97-AF65-F5344CB8AC3E}">
        <p14:creationId xmlns:p14="http://schemas.microsoft.com/office/powerpoint/2010/main" val="19554410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5273C-ED2A-E0E7-DDF2-900DCD8E8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600" dirty="0">
                <a:latin typeface="+mn-lt"/>
              </a:rPr>
              <a:t>Alternatīva speciālās izglītības programmas (58.kods) nodrošināšanai Ādažu novadā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3C511-D552-9245-3453-42EA496A1E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lv-LV" sz="2400" dirty="0"/>
              <a:t>Privātā pamatskola «Brīvā Austras skola» (</a:t>
            </a:r>
            <a:r>
              <a:rPr lang="lv-LV" sz="2400" b="0" i="0" dirty="0">
                <a:effectLst/>
              </a:rPr>
              <a:t>Parka iela 4, Ādaži)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lv-LV" sz="2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lv-LV" sz="2400" dirty="0"/>
              <a:t>Iestādi apmeklē 41 izglītojamais (pirmsskolas vecuma posmā);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lv-LV" sz="2400" dirty="0"/>
              <a:t>Licencētas divas speciālas programmas (01015611 - ar jauktiem attīstības traucējumiem un 01015311 - ar fiziskās attīstības traucējumiem);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lv-LV" sz="2400" dirty="0"/>
              <a:t>Brīvas telpas 2.stāvā ( nepieciešams remonts, iekārtojums);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lv-LV" sz="2400" dirty="0"/>
              <a:t>Ir iespēja atvērt jaunu programmu ( 58.kods), uzņemt 12-16 bērnus sākumskolas posmā;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lv-LV" sz="2400" dirty="0"/>
              <a:t>Būs</a:t>
            </a:r>
            <a:r>
              <a:rPr lang="lv-LV" sz="2400" dirty="0">
                <a:solidFill>
                  <a:srgbClr val="C00000"/>
                </a:solidFill>
              </a:rPr>
              <a:t> nepieciešams pašvaldības līdzfinansējums</a:t>
            </a:r>
            <a:r>
              <a:rPr lang="lv-LV" sz="2400" dirty="0"/>
              <a:t>, lai izglītība būtu pieejama un bez maksas (līdzvērtīgi pašvaldības skolām). </a:t>
            </a:r>
          </a:p>
        </p:txBody>
      </p:sp>
    </p:spTree>
    <p:extLst>
      <p:ext uri="{BB962C8B-B14F-4D97-AF65-F5344CB8AC3E}">
        <p14:creationId xmlns:p14="http://schemas.microsoft.com/office/powerpoint/2010/main" val="35819438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793BB-DAF5-DCE7-B80D-8ABB99D8D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932D7C-4BF1-EFFF-C208-C779DDA0F3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lv-LV" sz="44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lv-LV" sz="4400" dirty="0">
                <a:solidFill>
                  <a:srgbClr val="44546A"/>
                </a:solidFill>
                <a:latin typeface="Calibri" panose="020F0502020204030204"/>
                <a:cs typeface="Arial" panose="020B0604020202020204" pitchFamily="34" charset="0"/>
              </a:rPr>
              <a:t>Tālākie uzdevumi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lv-LV" sz="36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(priekšlikumi)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1347386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5273C-ED2A-E0E7-DDF2-900DCD8E8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600" dirty="0">
                <a:latin typeface="+mn-lt"/>
              </a:rPr>
              <a:t>Priekšlikumi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3C511-D552-9245-3453-42EA496A1E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8558"/>
            <a:ext cx="10515600" cy="4688405"/>
          </a:xfrm>
        </p:spPr>
        <p:txBody>
          <a:bodyPr>
            <a:normAutofit fontScale="55000" lnSpcReduction="2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lv-LV" sz="3400" b="1" dirty="0">
                <a:solidFill>
                  <a:prstClr val="black"/>
                </a:solidFill>
                <a:latin typeface="Calibri" panose="020F0502020204030204"/>
              </a:rPr>
              <a:t>Atbalstīt lēmuma projektu par speciālās izglītības programmas (kods 21015811) licencēšanu </a:t>
            </a:r>
            <a:r>
              <a:rPr lang="lv-LV" sz="3400" dirty="0">
                <a:solidFill>
                  <a:prstClr val="black"/>
                </a:solidFill>
                <a:latin typeface="Calibri" panose="020F0502020204030204"/>
              </a:rPr>
              <a:t>pašvaldības izglītības iestādēs pamatskolas posmā un noteikt tālāk veicamos uzdevumus:</a:t>
            </a:r>
            <a:endParaRPr kumimoji="0" lang="lv-LV" sz="3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lv-LV" sz="3400" b="1" dirty="0">
              <a:solidFill>
                <a:prstClr val="black"/>
              </a:solidFill>
              <a:latin typeface="Calibri" panose="020F0502020204030204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kumimoji="0" lang="lv-LV" sz="3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Uzdot Ādažu vidusskolas un Carnikavas pamatskolas direktoriem: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lv-LV" sz="3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1.1. </a:t>
            </a:r>
            <a:r>
              <a:rPr kumimoji="0" lang="lv-LV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organizēt speciālās izglītības programmas </a:t>
            </a:r>
            <a:r>
              <a:rPr kumimoji="0" lang="lv-LV" sz="3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bērniem ar garīgās attīstības 	traucējumiem (kods 21015811) </a:t>
            </a:r>
            <a:r>
              <a:rPr kumimoji="0" lang="lv-LV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izstrādi un ieviešanu</a:t>
            </a:r>
            <a:r>
              <a:rPr kumimoji="0" lang="lv-LV" sz="3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t.sk., veikt materiāli tehniskās bāzes 	sagatavošanu, mācību vides ierīkošanu, personāla piesaisti un citas nepieciešamās 	darbības;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lv-LV" sz="3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1.2. </a:t>
            </a:r>
            <a:r>
              <a:rPr kumimoji="0" lang="lv-LV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licencēt 1.1. punktā noteikto programmu līdz 2024. gada 28. jūnijam </a:t>
            </a:r>
            <a:r>
              <a:rPr kumimoji="0" lang="lv-LV" sz="3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 paziņot par 	to Centrālās pārvaldes Izglītības un jaunatnes nodaļai;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lv-LV" sz="3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1.3. pēc 1.2. punkta izpildes </a:t>
            </a:r>
            <a:r>
              <a:rPr kumimoji="0" lang="lv-LV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veikt grozījumus iestādes nolikumā</a:t>
            </a:r>
            <a:r>
              <a:rPr kumimoji="0" lang="lv-LV" sz="3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papildinot īstenojamo 	programmu sarakstu;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lv-LV" sz="3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1.4. lēmuma izpildei nepieciešamo </a:t>
            </a:r>
            <a:r>
              <a:rPr kumimoji="0" lang="lv-LV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finansējumu 519,17 </a:t>
            </a:r>
            <a:r>
              <a:rPr kumimoji="0" lang="lv-LV" sz="36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euro</a:t>
            </a:r>
            <a:r>
              <a:rPr kumimoji="0" lang="lv-LV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iekļaut iestādes  2024. gada 	budžeta tāmes projektā</a:t>
            </a:r>
            <a:r>
              <a:rPr kumimoji="0" lang="lv-LV" sz="3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lv-LV" sz="3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2. Izglītības un jaunatnes nodaļai pēc 1.2. punkta izpildes </a:t>
            </a:r>
            <a:r>
              <a:rPr kumimoji="0" lang="lv-LV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informēt attiecīgo bērnu vecākus</a:t>
            </a:r>
            <a:r>
              <a:rPr kumimoji="0" lang="lv-LV" sz="3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kuri saņem finansiālu atbalstu no pašvaldības </a:t>
            </a:r>
            <a:r>
              <a:rPr kumimoji="0" lang="lv-LV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 speciālās programmas pieejamību Ādažu novadā</a:t>
            </a:r>
            <a:r>
              <a:rPr kumimoji="0" lang="lv-LV" sz="3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endParaRPr kumimoji="0" lang="lv-LV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7766374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99178-32F4-E931-D2D8-A75CE8F62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>
                <a:latin typeface="+mn-lt"/>
              </a:rPr>
              <a:t>Jautājuma aktualitāte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B5747-A437-E1F7-9C01-A8544FF9F8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7208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lv-LV" sz="2400" dirty="0">
                <a:solidFill>
                  <a:srgbClr val="212529"/>
                </a:solidFill>
              </a:rPr>
              <a:t>- Saņemti vairāki </a:t>
            </a:r>
            <a:r>
              <a:rPr lang="lv-LV" sz="2400" b="1" dirty="0">
                <a:solidFill>
                  <a:srgbClr val="212529"/>
                </a:solidFill>
              </a:rPr>
              <a:t>vecāku iesniegumi ar lūgumu </a:t>
            </a:r>
            <a:r>
              <a:rPr lang="lv-LV" sz="2400" dirty="0">
                <a:solidFill>
                  <a:srgbClr val="212529"/>
                </a:solidFill>
              </a:rPr>
              <a:t>nodrošināt speciālās izglītības programmas (58.kods) pieejamību Ādažu novadā;</a:t>
            </a:r>
          </a:p>
          <a:p>
            <a:pPr marL="0" indent="0" algn="just">
              <a:buNone/>
            </a:pPr>
            <a:endParaRPr lang="lv-LV" sz="1200" dirty="0">
              <a:solidFill>
                <a:srgbClr val="212529"/>
              </a:solidFill>
            </a:endParaRPr>
          </a:p>
          <a:p>
            <a:pPr marL="0" indent="0" algn="just">
              <a:buNone/>
            </a:pPr>
            <a:r>
              <a:rPr lang="lv-LV" sz="2400" dirty="0">
                <a:solidFill>
                  <a:srgbClr val="212529"/>
                </a:solidFill>
              </a:rPr>
              <a:t>- 2023./2024.m.g. speciālās izglītības programma (58.kods) Ādažu novadā </a:t>
            </a:r>
            <a:r>
              <a:rPr lang="lv-LV" sz="2400" b="1" dirty="0">
                <a:solidFill>
                  <a:srgbClr val="212529"/>
                </a:solidFill>
              </a:rPr>
              <a:t>netiek īstenota</a:t>
            </a:r>
            <a:r>
              <a:rPr lang="lv-LV" sz="2400" dirty="0">
                <a:solidFill>
                  <a:srgbClr val="212529"/>
                </a:solidFill>
              </a:rPr>
              <a:t>. Pašvaldība </a:t>
            </a:r>
            <a:r>
              <a:rPr lang="lv-LV" sz="2400" b="1" dirty="0">
                <a:solidFill>
                  <a:srgbClr val="212529"/>
                </a:solidFill>
              </a:rPr>
              <a:t>sniedz atbalstu vecākiem</a:t>
            </a:r>
            <a:r>
              <a:rPr lang="lv-LV" sz="2400" dirty="0">
                <a:solidFill>
                  <a:srgbClr val="212529"/>
                </a:solidFill>
              </a:rPr>
              <a:t>, nodrošinot transportu vai izmaksājot kompensāciju par to;</a:t>
            </a:r>
          </a:p>
          <a:p>
            <a:pPr marL="0" indent="0" algn="just">
              <a:buNone/>
            </a:pPr>
            <a:endParaRPr lang="lv-LV" sz="1200" dirty="0">
              <a:solidFill>
                <a:srgbClr val="212529"/>
              </a:solidFill>
            </a:endParaRPr>
          </a:p>
          <a:p>
            <a:pPr marL="0" indent="0" algn="just">
              <a:buNone/>
            </a:pPr>
            <a:r>
              <a:rPr lang="lv-LV" sz="2400" dirty="0">
                <a:solidFill>
                  <a:srgbClr val="212529"/>
                </a:solidFill>
              </a:rPr>
              <a:t>- Likuma normas nosaka, </a:t>
            </a:r>
            <a:r>
              <a:rPr lang="lv-LV" sz="2400" dirty="0">
                <a:effectLst/>
                <a:ea typeface="Calibri" panose="020F0502020204030204" pitchFamily="34" charset="0"/>
              </a:rPr>
              <a:t>ka katras pašvaldības pienākums ir nodrošināt bērniem, kuru dzīvesvieta deklarēta pašvaldības administratīvajā teritorijā, iespēju iegūt pirmsskolas izglītību un pamatizglītību bērna </a:t>
            </a:r>
            <a:r>
              <a:rPr lang="lv-LV" sz="2400" b="1" dirty="0">
                <a:effectLst/>
                <a:ea typeface="Calibri" panose="020F0502020204030204" pitchFamily="34" charset="0"/>
              </a:rPr>
              <a:t>dzīvesvietai tuvākajā pašvaldības izglītības iestādē;</a:t>
            </a:r>
          </a:p>
          <a:p>
            <a:pPr marL="0" indent="0" algn="just">
              <a:buNone/>
            </a:pPr>
            <a:endParaRPr lang="lv-LV" sz="1200" dirty="0">
              <a:solidFill>
                <a:srgbClr val="212529"/>
              </a:solidFill>
            </a:endParaRPr>
          </a:p>
          <a:p>
            <a:pPr marL="0" indent="0" algn="just">
              <a:buNone/>
            </a:pPr>
            <a:r>
              <a:rPr lang="lv-LV" sz="2400" i="0" dirty="0">
                <a:solidFill>
                  <a:srgbClr val="212529"/>
                </a:solidFill>
                <a:effectLst/>
              </a:rPr>
              <a:t>- Jautājums </a:t>
            </a:r>
            <a:r>
              <a:rPr lang="lv-LV" sz="2400" dirty="0">
                <a:solidFill>
                  <a:srgbClr val="212529"/>
                </a:solidFill>
              </a:rPr>
              <a:t>iz</a:t>
            </a:r>
            <a:r>
              <a:rPr lang="lv-LV" sz="2400" i="0" dirty="0">
                <a:solidFill>
                  <a:srgbClr val="212529"/>
                </a:solidFill>
                <a:effectLst/>
              </a:rPr>
              <a:t>skatīts Izglītības, kultūras, sporta un sociālās komitejas 04.10.2023. sēdē </a:t>
            </a:r>
            <a:r>
              <a:rPr lang="lv-LV" sz="2400" dirty="0">
                <a:solidFill>
                  <a:srgbClr val="212529"/>
                </a:solidFill>
              </a:rPr>
              <a:t>un virzīts atkārtoti</a:t>
            </a:r>
            <a:r>
              <a:rPr lang="lv-LV" sz="2400" i="0" dirty="0">
                <a:solidFill>
                  <a:srgbClr val="212529"/>
                </a:solidFill>
                <a:effectLst/>
              </a:rPr>
              <a:t> uz šo sēdi ar </a:t>
            </a:r>
            <a:r>
              <a:rPr lang="lv-LV" sz="2400" dirty="0">
                <a:solidFill>
                  <a:srgbClr val="212529"/>
                </a:solidFill>
              </a:rPr>
              <a:t>uzdevumu </a:t>
            </a:r>
            <a:r>
              <a:rPr lang="lv-LV" sz="2400" dirty="0"/>
              <a:t>sagatavot </a:t>
            </a:r>
            <a:r>
              <a:rPr lang="lv-LV" sz="2400" b="1" dirty="0"/>
              <a:t>detalizētu izpēti </a:t>
            </a:r>
            <a:r>
              <a:rPr lang="lv-LV" sz="2400" dirty="0"/>
              <a:t>izglītības programmas (58.kods) licencēšanai novadā, sadarbībā ar Ādažu vidusskolu, Carnikavas pamatskolu un Brīvo Austras skolu (apkopot informāciju par bērniem, pedagogiem, telpām).</a:t>
            </a:r>
          </a:p>
        </p:txBody>
      </p:sp>
    </p:spTree>
    <p:extLst>
      <p:ext uri="{BB962C8B-B14F-4D97-AF65-F5344CB8AC3E}">
        <p14:creationId xmlns:p14="http://schemas.microsoft.com/office/powerpoint/2010/main" val="19282107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0A28F-4635-43CF-DB82-1B1744CF6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D4342-05AD-3C2E-09C0-E0A3F2942C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lv-LV" sz="4800" dirty="0"/>
              <a:t>Paldies!</a:t>
            </a:r>
          </a:p>
        </p:txBody>
      </p:sp>
    </p:spTree>
    <p:extLst>
      <p:ext uri="{BB962C8B-B14F-4D97-AF65-F5344CB8AC3E}">
        <p14:creationId xmlns:p14="http://schemas.microsoft.com/office/powerpoint/2010/main" val="2301308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47556-8F4C-C9D8-B9D3-E6CE3302C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04BF3F-C419-D545-C132-37027D17FB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lv-LV" sz="4000" dirty="0"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lv-LV" sz="4400" dirty="0">
                <a:solidFill>
                  <a:schemeClr val="tx2"/>
                </a:solidFill>
                <a:cs typeface="Arial" panose="020B0604020202020204" pitchFamily="34" charset="0"/>
              </a:rPr>
              <a:t>Speciālās izglītības programmas bērnu skaits</a:t>
            </a:r>
          </a:p>
        </p:txBody>
      </p:sp>
    </p:spTree>
    <p:extLst>
      <p:ext uri="{BB962C8B-B14F-4D97-AF65-F5344CB8AC3E}">
        <p14:creationId xmlns:p14="http://schemas.microsoft.com/office/powerpoint/2010/main" val="1662366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4F82A-A12F-6FA6-6A51-4FCF009CF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600" dirty="0">
                <a:latin typeface="+mn-lt"/>
              </a:rPr>
              <a:t>Ādažu novada bērni, kuriem noteikta speciālās izglītības programmas apguve </a:t>
            </a:r>
            <a:r>
              <a:rPr lang="lv-LV" sz="3100" dirty="0">
                <a:latin typeface="+mn-lt"/>
              </a:rPr>
              <a:t>(pirmsskolas un pamatizglītības posmā)</a:t>
            </a:r>
            <a:endParaRPr lang="lv-LV" sz="3600" dirty="0">
              <a:latin typeface="+mn-lt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2C025E4-3B02-FBA7-1B1E-6B5725D752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4335284"/>
              </p:ext>
            </p:extLst>
          </p:nvPr>
        </p:nvGraphicFramePr>
        <p:xfrm>
          <a:off x="978408" y="1929785"/>
          <a:ext cx="10375392" cy="4270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66441">
                  <a:extLst>
                    <a:ext uri="{9D8B030D-6E8A-4147-A177-3AD203B41FA5}">
                      <a16:colId xmlns:a16="http://schemas.microsoft.com/office/drawing/2014/main" val="3342128799"/>
                    </a:ext>
                  </a:extLst>
                </a:gridCol>
                <a:gridCol w="2443463">
                  <a:extLst>
                    <a:ext uri="{9D8B030D-6E8A-4147-A177-3AD203B41FA5}">
                      <a16:colId xmlns:a16="http://schemas.microsoft.com/office/drawing/2014/main" val="2298208700"/>
                    </a:ext>
                  </a:extLst>
                </a:gridCol>
                <a:gridCol w="2265488">
                  <a:extLst>
                    <a:ext uri="{9D8B030D-6E8A-4147-A177-3AD203B41FA5}">
                      <a16:colId xmlns:a16="http://schemas.microsoft.com/office/drawing/2014/main" val="2335536313"/>
                    </a:ext>
                  </a:extLst>
                </a:gridCol>
              </a:tblGrid>
              <a:tr h="352478">
                <a:tc>
                  <a:txBody>
                    <a:bodyPr/>
                    <a:lstStyle/>
                    <a:p>
                      <a:endParaRPr lang="lv-LV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dirty="0">
                          <a:latin typeface="+mn-lt"/>
                        </a:rPr>
                        <a:t>Mācās citos novados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>
                          <a:latin typeface="+mn-lt"/>
                        </a:rPr>
                        <a:t>Mācās Ādažu novadā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8037086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lvl="1"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 redzes traucējumiem (51.kods)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1" algn="ct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1" algn="ctr"/>
                      <a:endParaRPr lang="lv-LV" sz="18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37547911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lvl="1"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 dzirdes traucējumiem (52.kods)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1" algn="ct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1" algn="ctr"/>
                      <a:endParaRPr lang="lv-LV" sz="18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21693464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lvl="1"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 fiziskās attīstības traucējumiem (53.kods)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1" algn="ct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1" algn="ctr"/>
                      <a:endParaRPr lang="lv-LV" sz="18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43239343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lvl="1"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 </a:t>
                      </a:r>
                      <a:r>
                        <a:rPr lang="lv-LV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somatiskām</a:t>
                      </a:r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saslimšanām (54.kods)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1" algn="ctr" fontAlgn="b"/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1" algn="ctr"/>
                      <a:endParaRPr lang="lv-LV" sz="18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18148990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lvl="1"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 valodas traucējumiem ( 55.kods)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1" algn="ct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1" algn="ctr"/>
                      <a:endParaRPr lang="lv-LV" sz="18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0294744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lvl="1"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 mācīšanās traucējumiem ( 56.kods)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1" algn="ct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lv-LV" sz="1800" dirty="0">
                          <a:latin typeface="+mn-lt"/>
                        </a:rPr>
                        <a:t>21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2874534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lvl="1"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 garīgās veselības traucējumiem (57.kods)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1" algn="ct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1" algn="ctr"/>
                      <a:endParaRPr lang="lv-LV" sz="18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39037926"/>
                  </a:ext>
                </a:extLst>
              </a:tr>
              <a:tr h="323105">
                <a:tc>
                  <a:txBody>
                    <a:bodyPr/>
                    <a:lstStyle/>
                    <a:p>
                      <a:pPr lvl="1"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 garīgās attīstības traucējumiem (58.kods)</a:t>
                      </a: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/>
                      <a:endParaRPr lang="lv-LV" sz="1800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628628"/>
                  </a:ext>
                </a:extLst>
              </a:tr>
              <a:tr h="536470">
                <a:tc>
                  <a:txBody>
                    <a:bodyPr/>
                    <a:lstStyle/>
                    <a:p>
                      <a:pPr lvl="1"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 smagiem garīgās attīstības traucējumiem vai vairākiem smagiem attīstības traucējumiem (59.kods)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1" algn="ct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9525" marR="9525" marT="9525" marB="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lv-LV" sz="1800" dirty="0">
                          <a:latin typeface="+mn-lt"/>
                        </a:rPr>
                        <a:t>1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9890920"/>
                  </a:ext>
                </a:extLst>
              </a:tr>
              <a:tr h="420759">
                <a:tc>
                  <a:txBody>
                    <a:bodyPr/>
                    <a:lstStyle/>
                    <a:p>
                      <a:pPr lvl="1" algn="l" fontAlgn="b"/>
                      <a:endParaRPr lang="lv-LV" sz="1200" b="0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lvl="1" algn="ctr" fontAlgn="b"/>
                      <a:r>
                        <a:rPr lang="lv-LV" sz="2000" b="1" i="0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lv-LV" sz="20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22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5270566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7D23460D-6F3F-BC9E-4FD1-309412F638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163" y="6210179"/>
            <a:ext cx="1926503" cy="298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615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A1995-1A98-E3A6-D4F2-882D81946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600" dirty="0">
                <a:latin typeface="+mn-lt"/>
              </a:rPr>
              <a:t>Ādažu novada izglītības iestādes, kurās tiek īstenotas speciālās izglītības programmas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F4CEEF8-1AA7-9218-60F1-2688897B06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3789477"/>
              </p:ext>
            </p:extLst>
          </p:nvPr>
        </p:nvGraphicFramePr>
        <p:xfrm>
          <a:off x="838200" y="1963420"/>
          <a:ext cx="10515601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0183">
                  <a:extLst>
                    <a:ext uri="{9D8B030D-6E8A-4147-A177-3AD203B41FA5}">
                      <a16:colId xmlns:a16="http://schemas.microsoft.com/office/drawing/2014/main" val="2721709737"/>
                    </a:ext>
                  </a:extLst>
                </a:gridCol>
                <a:gridCol w="2790334">
                  <a:extLst>
                    <a:ext uri="{9D8B030D-6E8A-4147-A177-3AD203B41FA5}">
                      <a16:colId xmlns:a16="http://schemas.microsoft.com/office/drawing/2014/main" val="2411123685"/>
                    </a:ext>
                  </a:extLst>
                </a:gridCol>
                <a:gridCol w="3555084">
                  <a:extLst>
                    <a:ext uri="{9D8B030D-6E8A-4147-A177-3AD203B41FA5}">
                      <a16:colId xmlns:a16="http://schemas.microsoft.com/office/drawing/2014/main" val="742830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Ar mācīšanās traucējumiem (56.kods)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Ar smagiem garīgās attīstības traucējumiem (59.kods)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77276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/>
                        <a:t>Ādažu vidusskola (1.-8.kl.)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86042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/>
                        <a:t>Carnikavas pirmsskolas izglītības iestāde "Riekstiņš"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724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 err="1"/>
                        <a:t>Kadagas</a:t>
                      </a:r>
                      <a:r>
                        <a:rPr lang="lv-LV" dirty="0"/>
                        <a:t> pirmsskolas izglītības iestāde "</a:t>
                      </a:r>
                      <a:r>
                        <a:rPr lang="lv-LV" dirty="0" err="1"/>
                        <a:t>Mežavēji</a:t>
                      </a:r>
                      <a:r>
                        <a:rPr lang="lv-LV" dirty="0"/>
                        <a:t>"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2994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/>
                        <a:t>Ādažu pirmsskolas izglītības iestāde "Strautiņš"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9185046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73C4D9AD-B03A-9A47-0FAF-FB9EA5CA13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761" y="6194145"/>
            <a:ext cx="1926503" cy="298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131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DA7E4-1745-0140-9145-4A90E4485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9F5870-CA57-0F47-7361-3EE595F289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lv-LV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lv-LV" sz="44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Speciālās izglītības programma (58.kods)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359489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A858E-FB21-237D-5D1D-0A439E19D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600" dirty="0">
                <a:latin typeface="+mn-lt"/>
              </a:rPr>
              <a:t>Speciālās izglītības programmas (58.kods) bērni, kuri saņem transporta atbalstu</a:t>
            </a:r>
            <a:endParaRPr lang="lv-LV" sz="4000" dirty="0">
              <a:latin typeface="+mn-lt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6856177-8520-4942-C680-A167EF42C0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2555519"/>
              </p:ext>
            </p:extLst>
          </p:nvPr>
        </p:nvGraphicFramePr>
        <p:xfrm>
          <a:off x="750398" y="1758867"/>
          <a:ext cx="10515600" cy="3340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210">
                  <a:extLst>
                    <a:ext uri="{9D8B030D-6E8A-4147-A177-3AD203B41FA5}">
                      <a16:colId xmlns:a16="http://schemas.microsoft.com/office/drawing/2014/main" val="91717525"/>
                    </a:ext>
                  </a:extLst>
                </a:gridCol>
                <a:gridCol w="1791093">
                  <a:extLst>
                    <a:ext uri="{9D8B030D-6E8A-4147-A177-3AD203B41FA5}">
                      <a16:colId xmlns:a16="http://schemas.microsoft.com/office/drawing/2014/main" val="4059576280"/>
                    </a:ext>
                  </a:extLst>
                </a:gridCol>
                <a:gridCol w="1932495">
                  <a:extLst>
                    <a:ext uri="{9D8B030D-6E8A-4147-A177-3AD203B41FA5}">
                      <a16:colId xmlns:a16="http://schemas.microsoft.com/office/drawing/2014/main" val="1853439693"/>
                    </a:ext>
                  </a:extLst>
                </a:gridCol>
                <a:gridCol w="1970202">
                  <a:extLst>
                    <a:ext uri="{9D8B030D-6E8A-4147-A177-3AD203B41FA5}">
                      <a16:colId xmlns:a16="http://schemas.microsoft.com/office/drawing/2014/main" val="1100289682"/>
                    </a:ext>
                  </a:extLst>
                </a:gridCol>
                <a:gridCol w="2026763">
                  <a:extLst>
                    <a:ext uri="{9D8B030D-6E8A-4147-A177-3AD203B41FA5}">
                      <a16:colId xmlns:a16="http://schemas.microsoft.com/office/drawing/2014/main" val="3739063668"/>
                    </a:ext>
                  </a:extLst>
                </a:gridCol>
                <a:gridCol w="2011837">
                  <a:extLst>
                    <a:ext uri="{9D8B030D-6E8A-4147-A177-3AD203B41FA5}">
                      <a16:colId xmlns:a16="http://schemas.microsoft.com/office/drawing/2014/main" val="3221346794"/>
                    </a:ext>
                  </a:extLst>
                </a:gridCol>
              </a:tblGrid>
              <a:tr h="669882">
                <a:tc>
                  <a:txBody>
                    <a:bodyPr/>
                    <a:lstStyle/>
                    <a:p>
                      <a:endParaRPr lang="lv-LV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u="none" strike="noStrike" dirty="0">
                          <a:effectLst/>
                          <a:latin typeface="+mn-lt"/>
                        </a:rPr>
                        <a:t>Rīgas 4.pamatskola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u="none" strike="noStrike" dirty="0">
                          <a:effectLst/>
                          <a:latin typeface="+mn-lt"/>
                        </a:rPr>
                        <a:t>Gaismas pamatskola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u="none" strike="noStrike" dirty="0">
                          <a:effectLst/>
                          <a:latin typeface="+mn-lt"/>
                        </a:rPr>
                        <a:t>Rīgas 5.pamatskola - attīstības centrs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u="none" strike="noStrike" dirty="0">
                          <a:effectLst/>
                          <a:latin typeface="+mn-lt"/>
                        </a:rPr>
                        <a:t>Saulkrastu novada vidusskola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u="none" strike="noStrike" dirty="0">
                          <a:effectLst/>
                          <a:latin typeface="+mn-lt"/>
                        </a:rPr>
                        <a:t>Rīgas 1.pamatskola - attīstības centrs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22153494"/>
                  </a:ext>
                </a:extLst>
              </a:tr>
              <a:tr h="445064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u="none" strike="noStrike" dirty="0">
                          <a:effectLst/>
                          <a:latin typeface="+mn-lt"/>
                        </a:rPr>
                        <a:t>1.klase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lv-LV" sz="20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lv-LV" sz="20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lv-LV" sz="2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08500899"/>
                  </a:ext>
                </a:extLst>
              </a:tr>
              <a:tr h="445064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u="none" strike="noStrike" dirty="0">
                          <a:effectLst/>
                          <a:latin typeface="+mn-lt"/>
                        </a:rPr>
                        <a:t>2.klase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lv-LV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/1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41638136"/>
                  </a:ext>
                </a:extLst>
              </a:tr>
              <a:tr h="445064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u="none" strike="noStrike" dirty="0">
                          <a:effectLst/>
                          <a:latin typeface="+mn-lt"/>
                        </a:rPr>
                        <a:t>3.klase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lv-LV" sz="20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lv-LV" sz="2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/1</a:t>
                      </a:r>
                      <a:endParaRPr lang="lv-LV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12036660"/>
                  </a:ext>
                </a:extLst>
              </a:tr>
              <a:tr h="445064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u="none" strike="noStrike" dirty="0">
                          <a:effectLst/>
                          <a:latin typeface="+mn-lt"/>
                        </a:rPr>
                        <a:t>5.klase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lv-LV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/1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lv-LV" sz="20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u="none" strike="noStrike" dirty="0">
                          <a:effectLst/>
                          <a:latin typeface="+mn-lt"/>
                        </a:rPr>
                        <a:t>1</a:t>
                      </a:r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53831967"/>
                  </a:ext>
                </a:extLst>
              </a:tr>
              <a:tr h="445064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u="none" strike="noStrike" dirty="0">
                          <a:effectLst/>
                          <a:latin typeface="+mn-lt"/>
                        </a:rPr>
                        <a:t>6.klase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84167467"/>
                  </a:ext>
                </a:extLst>
              </a:tr>
              <a:tr h="445064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u="none" strike="noStrike" dirty="0">
                          <a:effectLst/>
                          <a:latin typeface="+mn-lt"/>
                        </a:rPr>
                        <a:t>7.klase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lv-LV" sz="20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b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lv-LV" sz="20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11895535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63A4776-B199-77B3-CE63-B36824D0EB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5383471"/>
              </p:ext>
            </p:extLst>
          </p:nvPr>
        </p:nvGraphicFramePr>
        <p:xfrm>
          <a:off x="570845" y="6122035"/>
          <a:ext cx="238917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9172">
                  <a:extLst>
                    <a:ext uri="{9D8B030D-6E8A-4147-A177-3AD203B41FA5}">
                      <a16:colId xmlns:a16="http://schemas.microsoft.com/office/drawing/2014/main" val="21143746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lv-LV" sz="1100" b="0" i="1" dirty="0">
                          <a:solidFill>
                            <a:schemeClr val="tx1"/>
                          </a:solidFill>
                        </a:rPr>
                        <a:t>Pēc IJN datiem uz 13.10.2023.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456026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64E8133-864A-2FAA-E229-C24BD36A9E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2968801"/>
              </p:ext>
            </p:extLst>
          </p:nvPr>
        </p:nvGraphicFramePr>
        <p:xfrm>
          <a:off x="1045271" y="5314207"/>
          <a:ext cx="3531647" cy="2638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1647">
                  <a:extLst>
                    <a:ext uri="{9D8B030D-6E8A-4147-A177-3AD203B41FA5}">
                      <a16:colId xmlns:a16="http://schemas.microsoft.com/office/drawing/2014/main" val="1433908758"/>
                    </a:ext>
                  </a:extLst>
                </a:gridCol>
              </a:tblGrid>
              <a:tr h="2638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100" b="1" dirty="0">
                          <a:solidFill>
                            <a:srgbClr val="FF0000"/>
                          </a:solidFill>
                        </a:rPr>
                        <a:t>Pašvaldības transports uz skolu un atpakaļ 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09569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4399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1BFA7-390D-20BD-FED7-AF5AC6372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0" lang="lv-LV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Speciālās izglītības programmas (58.kods) bērnu deklarētās dzīves vietas</a:t>
            </a:r>
            <a:endParaRPr lang="lv-LV" sz="2800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6D8E376A-67FF-F2E6-B026-22B440DC61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1427698"/>
              </p:ext>
            </p:extLst>
          </p:nvPr>
        </p:nvGraphicFramePr>
        <p:xfrm>
          <a:off x="838200" y="1825625"/>
          <a:ext cx="10515597" cy="38652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566784435"/>
                    </a:ext>
                  </a:extLst>
                </a:gridCol>
                <a:gridCol w="4870174">
                  <a:extLst>
                    <a:ext uri="{9D8B030D-6E8A-4147-A177-3AD203B41FA5}">
                      <a16:colId xmlns:a16="http://schemas.microsoft.com/office/drawing/2014/main" val="3767185187"/>
                    </a:ext>
                  </a:extLst>
                </a:gridCol>
                <a:gridCol w="4883423">
                  <a:extLst>
                    <a:ext uri="{9D8B030D-6E8A-4147-A177-3AD203B41FA5}">
                      <a16:colId xmlns:a16="http://schemas.microsoft.com/office/drawing/2014/main" val="2594517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lv-LV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 dirty="0">
                          <a:latin typeface="+mn-lt"/>
                        </a:rPr>
                        <a:t>Carnikava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 dirty="0">
                          <a:latin typeface="+mn-lt"/>
                        </a:rPr>
                        <a:t>Ādaži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49191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u="none" strike="noStrike" dirty="0">
                          <a:effectLst/>
                          <a:latin typeface="+mn-lt"/>
                        </a:rPr>
                        <a:t>1.klase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lv-LV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dirty="0"/>
                        <a:t>Ādaži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971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u="none" strike="noStrike" dirty="0">
                          <a:effectLst/>
                          <a:latin typeface="+mn-lt"/>
                        </a:rPr>
                        <a:t>2.klase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sz="1800" dirty="0" err="1">
                          <a:latin typeface="+mn-lt"/>
                        </a:rPr>
                        <a:t>Garciems</a:t>
                      </a:r>
                      <a:r>
                        <a:rPr lang="lv-LV" sz="1800" dirty="0">
                          <a:latin typeface="+mn-lt"/>
                        </a:rPr>
                        <a:t>, Carnikavas pagasts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sz="1800" dirty="0">
                          <a:latin typeface="+mn-lt"/>
                        </a:rPr>
                        <a:t>Carnikava, Carnikavas pagasts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dirty="0"/>
                        <a:t>Ādaži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dirty="0" err="1"/>
                        <a:t>Kadaga</a:t>
                      </a:r>
                      <a:r>
                        <a:rPr lang="lv-LV" dirty="0"/>
                        <a:t>, Ādažu pagasts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9105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u="none" strike="noStrike" dirty="0">
                          <a:effectLst/>
                          <a:latin typeface="+mn-lt"/>
                        </a:rPr>
                        <a:t>3.klase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sz="1800" dirty="0" err="1">
                          <a:latin typeface="+mn-lt"/>
                        </a:rPr>
                        <a:t>Garupe</a:t>
                      </a:r>
                      <a:r>
                        <a:rPr lang="lv-LV" sz="1800" dirty="0">
                          <a:latin typeface="+mn-lt"/>
                        </a:rPr>
                        <a:t>, Carnikavas pagasts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sz="1800" dirty="0" err="1">
                          <a:latin typeface="+mn-lt"/>
                        </a:rPr>
                        <a:t>Siguļi</a:t>
                      </a:r>
                      <a:r>
                        <a:rPr lang="lv-LV" sz="1800" dirty="0">
                          <a:latin typeface="+mn-lt"/>
                        </a:rPr>
                        <a:t>, Carnikavas pagasts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dirty="0" err="1"/>
                        <a:t>Kadaga</a:t>
                      </a:r>
                      <a:r>
                        <a:rPr lang="lv-LV" dirty="0"/>
                        <a:t> …, Ādažu pagasts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538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u="none" strike="noStrike" dirty="0">
                          <a:effectLst/>
                          <a:latin typeface="+mn-lt"/>
                        </a:rPr>
                        <a:t>5.klase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sz="1800" dirty="0">
                          <a:latin typeface="+mn-lt"/>
                        </a:rPr>
                        <a:t>Carnikava, Carnikavas pagasts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sz="1800" dirty="0">
                          <a:latin typeface="+mn-lt"/>
                        </a:rPr>
                        <a:t>Carnikava, Carnikavas pagasts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dirty="0"/>
                        <a:t>Ādaži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dirty="0"/>
                        <a:t>Alderi, Ādažu pagasts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dirty="0" err="1"/>
                        <a:t>Kadaga</a:t>
                      </a:r>
                      <a:r>
                        <a:rPr lang="lv-LV" dirty="0"/>
                        <a:t>, Ādažu pagasts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69802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u="none" strike="noStrike" dirty="0">
                          <a:effectLst/>
                          <a:latin typeface="+mn-lt"/>
                        </a:rPr>
                        <a:t>6.klase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sz="1800" dirty="0">
                          <a:latin typeface="+mn-lt"/>
                        </a:rPr>
                        <a:t>Carnikava, Carnikavas pagasts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lv-LV" dirty="0"/>
                        <a:t> Ādaži</a:t>
                      </a:r>
                    </a:p>
                    <a:p>
                      <a:pPr marL="285750" lvl="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lv-LV" dirty="0"/>
                        <a:t> Ādaži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712426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u="none" strike="noStrike" dirty="0">
                          <a:effectLst/>
                          <a:latin typeface="+mn-lt"/>
                        </a:rPr>
                        <a:t>7.klase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lv-LV" dirty="0"/>
                        <a:t>Carnikavas pagasts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3779737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F79320C4-090C-D4B1-E07D-B308715DAE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761" y="6194145"/>
            <a:ext cx="1926503" cy="298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1779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FE3F6-9DDC-B15C-E4C5-6E393BF9128E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8804B4-EF1E-3332-82D5-BB59CAADB5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lv-LV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lv-LV" sz="4400" dirty="0">
                <a:solidFill>
                  <a:schemeClr val="tx2"/>
                </a:solidFill>
                <a:latin typeface="Calibri" panose="020F0502020204030204"/>
                <a:cs typeface="Arial" panose="020B0604020202020204" pitchFamily="34" charset="0"/>
              </a:rPr>
              <a:t>Pašvaldības izglītības iestāžu iespējas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lv-LV" sz="3600" dirty="0">
                <a:solidFill>
                  <a:schemeClr val="tx2"/>
                </a:solidFill>
                <a:latin typeface="Calibri" panose="020F0502020204030204"/>
                <a:cs typeface="Arial" panose="020B0604020202020204" pitchFamily="34" charset="0"/>
              </a:rPr>
              <a:t>(pamatizglītības posmā)</a:t>
            </a:r>
            <a:endParaRPr kumimoji="0" lang="lv-LV" sz="3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5348655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4484</TotalTime>
  <Words>1574</Words>
  <Application>Microsoft Office PowerPoint</Application>
  <PresentationFormat>Widescreen</PresentationFormat>
  <Paragraphs>213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Office Theme</vt:lpstr>
      <vt:lpstr>Speciālās izglītības programmas (58.kods)*  nodrošināšana Ādažu novada bērniem  *(pēc klasifikatora pirmsskolās posmā kods -01015811; pamatskolas posmā kods - 21015811) </vt:lpstr>
      <vt:lpstr>Jautājuma aktualitāte</vt:lpstr>
      <vt:lpstr>PowerPoint Presentation</vt:lpstr>
      <vt:lpstr>Ādažu novada bērni, kuriem noteikta speciālās izglītības programmas apguve (pirmsskolas un pamatizglītības posmā)</vt:lpstr>
      <vt:lpstr>Ādažu novada izglītības iestādes, kurās tiek īstenotas speciālās izglītības programmas</vt:lpstr>
      <vt:lpstr>PowerPoint Presentation</vt:lpstr>
      <vt:lpstr>Speciālās izglītības programmas (58.kods) bērni, kuri saņem transporta atbalstu</vt:lpstr>
      <vt:lpstr>Speciālās izglītības programmas (58.kods) bērnu deklarētās dzīves vietas</vt:lpstr>
      <vt:lpstr>PowerPoint Presentation</vt:lpstr>
      <vt:lpstr>Izglītības iestāžu telpu nodrošinājums*</vt:lpstr>
      <vt:lpstr>Personāla piesaiste*</vt:lpstr>
      <vt:lpstr>Izaicinājumi (programmas licences saņemšanai)*</vt:lpstr>
      <vt:lpstr>Atbalsta pasākumi izglītojamiem ar garīgās attīstības traucējumiem ( pēc MK Nr. 556)</vt:lpstr>
      <vt:lpstr>PowerPoint Presentation</vt:lpstr>
      <vt:lpstr>Ko paredz pašvaldības plānošanas dokumenti?</vt:lpstr>
      <vt:lpstr>PowerPoint Presentation</vt:lpstr>
      <vt:lpstr>Alternatīva speciālās izglītības programmas (58.kods) nodrošināšanai Ādažu novadā </vt:lpstr>
      <vt:lpstr>PowerPoint Presentation</vt:lpstr>
      <vt:lpstr>Priekšlikumi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Lasma Dene</dc:creator>
  <cp:lastModifiedBy>Sintija Tenisa</cp:lastModifiedBy>
  <cp:revision>36</cp:revision>
  <cp:lastPrinted>2023-12-05T08:30:58Z</cp:lastPrinted>
  <dcterms:created xsi:type="dcterms:W3CDTF">2023-10-18T06:28:23Z</dcterms:created>
  <dcterms:modified xsi:type="dcterms:W3CDTF">2023-12-18T14:29:36Z</dcterms:modified>
</cp:coreProperties>
</file>