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0"/>
  </p:notesMasterIdLst>
  <p:sldIdLst>
    <p:sldId id="257" r:id="rId2"/>
    <p:sldId id="326" r:id="rId3"/>
    <p:sldId id="333" r:id="rId4"/>
    <p:sldId id="334" r:id="rId5"/>
    <p:sldId id="335" r:id="rId6"/>
    <p:sldId id="336" r:id="rId7"/>
    <p:sldId id="337" r:id="rId8"/>
    <p:sldId id="338" r:id="rId9"/>
  </p:sldIdLst>
  <p:sldSz cx="12192000" cy="6858000"/>
  <p:notesSz cx="9926638" cy="67976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63D"/>
    <a:srgbClr val="6F8E9F"/>
    <a:srgbClr val="77A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Vidējs stils 3 - izcēlum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Tumšs stils 1 - izcēlum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3" autoAdjust="0"/>
    <p:restoredTop sz="94590" autoAdjust="0"/>
  </p:normalViewPr>
  <p:slideViewPr>
    <p:cSldViewPr snapToGrid="0" snapToObjects="1">
      <p:cViewPr varScale="1">
        <p:scale>
          <a:sx n="81" d="100"/>
          <a:sy n="81"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7BA87-6346-4D34-A2C0-7D8516F620F0}" type="doc">
      <dgm:prSet loTypeId="urn:microsoft.com/office/officeart/2005/8/layout/hProcess9" loCatId="process" qsTypeId="urn:microsoft.com/office/officeart/2005/8/quickstyle/simple1" qsCatId="simple" csTypeId="urn:microsoft.com/office/officeart/2005/8/colors/accent1_2" csCatId="accent1" phldr="1"/>
      <dgm:spPr/>
    </dgm:pt>
    <dgm:pt modelId="{6D3D17F0-09E2-4849-B936-EEFE1FBFD291}">
      <dgm:prSet phldrT="[Teksts]" custT="1"/>
      <dgm:spPr/>
      <dgm:t>
        <a:bodyPr/>
        <a:lstStyle/>
        <a:p>
          <a:r>
            <a:rPr lang="lv-LV" sz="1600" b="1" dirty="0"/>
            <a:t>2023.11. </a:t>
          </a:r>
          <a:r>
            <a:rPr lang="lv-LV" sz="1600" dirty="0"/>
            <a:t>Zemes vienību vērtējuma aktualizācija </a:t>
          </a:r>
        </a:p>
        <a:p>
          <a:r>
            <a:rPr lang="lv-LV" sz="1200" dirty="0"/>
            <a:t>(visām 3 zemes vienībām kopā, konkretizējot lietošanas mērķi)</a:t>
          </a:r>
          <a:endParaRPr lang="lv-LV" sz="1400" dirty="0"/>
        </a:p>
      </dgm:t>
    </dgm:pt>
    <dgm:pt modelId="{7782A44E-8FE6-4012-9924-618BAD3B4C11}" type="parTrans" cxnId="{7E3395DD-92C8-4B76-B5FC-50BDAD3136B6}">
      <dgm:prSet/>
      <dgm:spPr/>
      <dgm:t>
        <a:bodyPr/>
        <a:lstStyle/>
        <a:p>
          <a:endParaRPr lang="lv-LV"/>
        </a:p>
      </dgm:t>
    </dgm:pt>
    <dgm:pt modelId="{2B319930-D7F9-4DD4-B51E-D2F4D5D0D368}" type="sibTrans" cxnId="{7E3395DD-92C8-4B76-B5FC-50BDAD3136B6}">
      <dgm:prSet/>
      <dgm:spPr/>
      <dgm:t>
        <a:bodyPr/>
        <a:lstStyle/>
        <a:p>
          <a:endParaRPr lang="lv-LV"/>
        </a:p>
      </dgm:t>
    </dgm:pt>
    <dgm:pt modelId="{4CE6EBC2-E352-44ED-866D-D8687E5436D3}">
      <dgm:prSet phldrT="[Teksts]" custT="1"/>
      <dgm:spPr/>
      <dgm:t>
        <a:bodyPr/>
        <a:lstStyle/>
        <a:p>
          <a:r>
            <a:rPr lang="lv-LV" sz="1600" b="1" dirty="0"/>
            <a:t>2023.12. </a:t>
          </a:r>
          <a:r>
            <a:rPr lang="lv-LV" sz="1600" dirty="0"/>
            <a:t>Lēmums par trīs zemes vienību kopības izsoles organizēšanu</a:t>
          </a:r>
        </a:p>
      </dgm:t>
    </dgm:pt>
    <dgm:pt modelId="{AC22B7B0-0F60-4165-B2DE-29C93DC37722}" type="parTrans" cxnId="{EBB46941-EB9F-4DC2-97CF-38631DEABDF4}">
      <dgm:prSet/>
      <dgm:spPr/>
      <dgm:t>
        <a:bodyPr/>
        <a:lstStyle/>
        <a:p>
          <a:endParaRPr lang="lv-LV"/>
        </a:p>
      </dgm:t>
    </dgm:pt>
    <dgm:pt modelId="{B35D9B7E-8A8B-4146-9F33-950258A0298F}" type="sibTrans" cxnId="{EBB46941-EB9F-4DC2-97CF-38631DEABDF4}">
      <dgm:prSet/>
      <dgm:spPr/>
      <dgm:t>
        <a:bodyPr/>
        <a:lstStyle/>
        <a:p>
          <a:endParaRPr lang="lv-LV"/>
        </a:p>
      </dgm:t>
    </dgm:pt>
    <dgm:pt modelId="{717B73AD-136A-4DCD-A30C-13FD62EFE2BD}">
      <dgm:prSet phldrT="[Teksts]" custT="1"/>
      <dgm:spPr/>
      <dgm:t>
        <a:bodyPr/>
        <a:lstStyle/>
        <a:p>
          <a:r>
            <a:rPr lang="lv-LV" sz="1600" b="1" dirty="0"/>
            <a:t>2024.01. </a:t>
          </a:r>
          <a:r>
            <a:rPr lang="lv-LV" sz="1600" dirty="0"/>
            <a:t>Zemes vienību izsoles organizēšana</a:t>
          </a:r>
        </a:p>
      </dgm:t>
    </dgm:pt>
    <dgm:pt modelId="{1C347040-7BBB-4116-9147-6ECBB80A962D}" type="parTrans" cxnId="{E0E2BDCE-12C5-4845-AEF4-57C677FB9209}">
      <dgm:prSet/>
      <dgm:spPr/>
      <dgm:t>
        <a:bodyPr/>
        <a:lstStyle/>
        <a:p>
          <a:endParaRPr lang="lv-LV"/>
        </a:p>
      </dgm:t>
    </dgm:pt>
    <dgm:pt modelId="{51C469E9-6A32-441E-B92D-6CA4501894DD}" type="sibTrans" cxnId="{E0E2BDCE-12C5-4845-AEF4-57C677FB9209}">
      <dgm:prSet/>
      <dgm:spPr/>
      <dgm:t>
        <a:bodyPr/>
        <a:lstStyle/>
        <a:p>
          <a:endParaRPr lang="lv-LV"/>
        </a:p>
      </dgm:t>
    </dgm:pt>
    <dgm:pt modelId="{9AE09153-821C-4469-BFFC-94BA0877C540}">
      <dgm:prSet phldrT="[Teksts]" custT="1"/>
      <dgm:spPr/>
      <dgm:t>
        <a:bodyPr/>
        <a:lstStyle/>
        <a:p>
          <a:r>
            <a:rPr lang="lv-LV" sz="1600" b="1" dirty="0"/>
            <a:t>2023.11. </a:t>
          </a:r>
          <a:r>
            <a:rPr lang="lv-LV" sz="1600" dirty="0"/>
            <a:t>Visu trīs zemes vienību kopības nosacītās cenas apstiprināšana</a:t>
          </a:r>
        </a:p>
      </dgm:t>
    </dgm:pt>
    <dgm:pt modelId="{11EC75B6-1E1A-4CF4-B526-8A779B24BFC0}" type="parTrans" cxnId="{6D32DA63-03C9-4A79-B0F0-C7E7203100A8}">
      <dgm:prSet/>
      <dgm:spPr/>
      <dgm:t>
        <a:bodyPr/>
        <a:lstStyle/>
        <a:p>
          <a:endParaRPr lang="lv-LV"/>
        </a:p>
      </dgm:t>
    </dgm:pt>
    <dgm:pt modelId="{F12E8739-0B68-443D-8E18-2FBAC4EEBBAD}" type="sibTrans" cxnId="{6D32DA63-03C9-4A79-B0F0-C7E7203100A8}">
      <dgm:prSet/>
      <dgm:spPr/>
      <dgm:t>
        <a:bodyPr/>
        <a:lstStyle/>
        <a:p>
          <a:endParaRPr lang="lv-LV"/>
        </a:p>
      </dgm:t>
    </dgm:pt>
    <dgm:pt modelId="{73CD51A4-A9C7-484B-812D-1DD438037CEA}">
      <dgm:prSet phldrT="[Teksts]" custT="1"/>
      <dgm:spPr/>
      <dgm:t>
        <a:bodyPr/>
        <a:lstStyle/>
        <a:p>
          <a:r>
            <a:rPr lang="lv-LV" sz="1600" b="1" dirty="0"/>
            <a:t>2024.01. </a:t>
          </a:r>
          <a:r>
            <a:rPr lang="lv-LV" sz="1600" dirty="0"/>
            <a:t>Izsoles rezultātu apstiprināšana</a:t>
          </a:r>
        </a:p>
      </dgm:t>
    </dgm:pt>
    <dgm:pt modelId="{63813F75-674E-4383-BB31-A26A604F6D28}" type="parTrans" cxnId="{8744E3E5-965D-4940-B337-B0A5711C5436}">
      <dgm:prSet/>
      <dgm:spPr/>
      <dgm:t>
        <a:bodyPr/>
        <a:lstStyle/>
        <a:p>
          <a:endParaRPr lang="lv-LV"/>
        </a:p>
      </dgm:t>
    </dgm:pt>
    <dgm:pt modelId="{611882F4-5793-4405-9AD7-EB737C6173A1}" type="sibTrans" cxnId="{8744E3E5-965D-4940-B337-B0A5711C5436}">
      <dgm:prSet/>
      <dgm:spPr/>
      <dgm:t>
        <a:bodyPr/>
        <a:lstStyle/>
        <a:p>
          <a:endParaRPr lang="lv-LV"/>
        </a:p>
      </dgm:t>
    </dgm:pt>
    <dgm:pt modelId="{24A54743-A631-4C18-AF4B-93CC42288DB9}" type="pres">
      <dgm:prSet presAssocID="{5F17BA87-6346-4D34-A2C0-7D8516F620F0}" presName="CompostProcess" presStyleCnt="0">
        <dgm:presLayoutVars>
          <dgm:dir/>
          <dgm:resizeHandles val="exact"/>
        </dgm:presLayoutVars>
      </dgm:prSet>
      <dgm:spPr/>
    </dgm:pt>
    <dgm:pt modelId="{A54C198D-210A-4358-BF5E-24EC21CACC31}" type="pres">
      <dgm:prSet presAssocID="{5F17BA87-6346-4D34-A2C0-7D8516F620F0}" presName="arrow" presStyleLbl="bgShp" presStyleIdx="0" presStyleCnt="1"/>
      <dgm:spPr/>
    </dgm:pt>
    <dgm:pt modelId="{BC079C9B-EF08-4164-82D3-E893727D43A5}" type="pres">
      <dgm:prSet presAssocID="{5F17BA87-6346-4D34-A2C0-7D8516F620F0}" presName="linearProcess" presStyleCnt="0"/>
      <dgm:spPr/>
    </dgm:pt>
    <dgm:pt modelId="{EA91F226-16F5-4DB3-98D3-31C48996F17C}" type="pres">
      <dgm:prSet presAssocID="{6D3D17F0-09E2-4849-B936-EEFE1FBFD291}" presName="textNode" presStyleLbl="node1" presStyleIdx="0" presStyleCnt="5">
        <dgm:presLayoutVars>
          <dgm:bulletEnabled val="1"/>
        </dgm:presLayoutVars>
      </dgm:prSet>
      <dgm:spPr/>
    </dgm:pt>
    <dgm:pt modelId="{284F5F2B-BEA7-42FF-BD71-3A633C31FE35}" type="pres">
      <dgm:prSet presAssocID="{2B319930-D7F9-4DD4-B51E-D2F4D5D0D368}" presName="sibTrans" presStyleCnt="0"/>
      <dgm:spPr/>
    </dgm:pt>
    <dgm:pt modelId="{16E0AD2F-E66C-48F9-9536-33CC8628A833}" type="pres">
      <dgm:prSet presAssocID="{9AE09153-821C-4469-BFFC-94BA0877C540}" presName="textNode" presStyleLbl="node1" presStyleIdx="1" presStyleCnt="5">
        <dgm:presLayoutVars>
          <dgm:bulletEnabled val="1"/>
        </dgm:presLayoutVars>
      </dgm:prSet>
      <dgm:spPr/>
    </dgm:pt>
    <dgm:pt modelId="{48E8C6D8-EF22-4397-9EA3-F4B48D4884D3}" type="pres">
      <dgm:prSet presAssocID="{F12E8739-0B68-443D-8E18-2FBAC4EEBBAD}" presName="sibTrans" presStyleCnt="0"/>
      <dgm:spPr/>
    </dgm:pt>
    <dgm:pt modelId="{3B4A1DEF-8B25-4846-99E2-E8ED88E0C6B7}" type="pres">
      <dgm:prSet presAssocID="{4CE6EBC2-E352-44ED-866D-D8687E5436D3}" presName="textNode" presStyleLbl="node1" presStyleIdx="2" presStyleCnt="5">
        <dgm:presLayoutVars>
          <dgm:bulletEnabled val="1"/>
        </dgm:presLayoutVars>
      </dgm:prSet>
      <dgm:spPr/>
    </dgm:pt>
    <dgm:pt modelId="{D2195864-138D-4D71-AC07-BD95FAC5524E}" type="pres">
      <dgm:prSet presAssocID="{B35D9B7E-8A8B-4146-9F33-950258A0298F}" presName="sibTrans" presStyleCnt="0"/>
      <dgm:spPr/>
    </dgm:pt>
    <dgm:pt modelId="{92D91D20-C931-4AC0-AB64-EA19C1425709}" type="pres">
      <dgm:prSet presAssocID="{717B73AD-136A-4DCD-A30C-13FD62EFE2BD}" presName="textNode" presStyleLbl="node1" presStyleIdx="3" presStyleCnt="5">
        <dgm:presLayoutVars>
          <dgm:bulletEnabled val="1"/>
        </dgm:presLayoutVars>
      </dgm:prSet>
      <dgm:spPr/>
    </dgm:pt>
    <dgm:pt modelId="{99618B8F-F5E9-4876-83A5-5D65111B4B1E}" type="pres">
      <dgm:prSet presAssocID="{51C469E9-6A32-441E-B92D-6CA4501894DD}" presName="sibTrans" presStyleCnt="0"/>
      <dgm:spPr/>
    </dgm:pt>
    <dgm:pt modelId="{3FF35890-BE02-4873-8322-AB789E84EDE5}" type="pres">
      <dgm:prSet presAssocID="{73CD51A4-A9C7-484B-812D-1DD438037CEA}" presName="textNode" presStyleLbl="node1" presStyleIdx="4" presStyleCnt="5">
        <dgm:presLayoutVars>
          <dgm:bulletEnabled val="1"/>
        </dgm:presLayoutVars>
      </dgm:prSet>
      <dgm:spPr/>
    </dgm:pt>
  </dgm:ptLst>
  <dgm:cxnLst>
    <dgm:cxn modelId="{EC6D781E-5826-4154-965C-D5DD5F1BC700}" type="presOf" srcId="{73CD51A4-A9C7-484B-812D-1DD438037CEA}" destId="{3FF35890-BE02-4873-8322-AB789E84EDE5}" srcOrd="0" destOrd="0" presId="urn:microsoft.com/office/officeart/2005/8/layout/hProcess9"/>
    <dgm:cxn modelId="{27C4B53A-00FD-408B-8895-00E85453CDEB}" type="presOf" srcId="{6D3D17F0-09E2-4849-B936-EEFE1FBFD291}" destId="{EA91F226-16F5-4DB3-98D3-31C48996F17C}" srcOrd="0" destOrd="0" presId="urn:microsoft.com/office/officeart/2005/8/layout/hProcess9"/>
    <dgm:cxn modelId="{C0BD8D3B-31E9-4EF8-A057-7B174D465BD2}" type="presOf" srcId="{717B73AD-136A-4DCD-A30C-13FD62EFE2BD}" destId="{92D91D20-C931-4AC0-AB64-EA19C1425709}" srcOrd="0" destOrd="0" presId="urn:microsoft.com/office/officeart/2005/8/layout/hProcess9"/>
    <dgm:cxn modelId="{EBB46941-EB9F-4DC2-97CF-38631DEABDF4}" srcId="{5F17BA87-6346-4D34-A2C0-7D8516F620F0}" destId="{4CE6EBC2-E352-44ED-866D-D8687E5436D3}" srcOrd="2" destOrd="0" parTransId="{AC22B7B0-0F60-4165-B2DE-29C93DC37722}" sibTransId="{B35D9B7E-8A8B-4146-9F33-950258A0298F}"/>
    <dgm:cxn modelId="{6D32DA63-03C9-4A79-B0F0-C7E7203100A8}" srcId="{5F17BA87-6346-4D34-A2C0-7D8516F620F0}" destId="{9AE09153-821C-4469-BFFC-94BA0877C540}" srcOrd="1" destOrd="0" parTransId="{11EC75B6-1E1A-4CF4-B526-8A779B24BFC0}" sibTransId="{F12E8739-0B68-443D-8E18-2FBAC4EEBBAD}"/>
    <dgm:cxn modelId="{69090892-482C-45E0-BFED-C92CA109061D}" type="presOf" srcId="{5F17BA87-6346-4D34-A2C0-7D8516F620F0}" destId="{24A54743-A631-4C18-AF4B-93CC42288DB9}" srcOrd="0" destOrd="0" presId="urn:microsoft.com/office/officeart/2005/8/layout/hProcess9"/>
    <dgm:cxn modelId="{7DAED292-D2AE-43BC-8F33-8FC7B095B0A7}" type="presOf" srcId="{4CE6EBC2-E352-44ED-866D-D8687E5436D3}" destId="{3B4A1DEF-8B25-4846-99E2-E8ED88E0C6B7}" srcOrd="0" destOrd="0" presId="urn:microsoft.com/office/officeart/2005/8/layout/hProcess9"/>
    <dgm:cxn modelId="{E0E2BDCE-12C5-4845-AEF4-57C677FB9209}" srcId="{5F17BA87-6346-4D34-A2C0-7D8516F620F0}" destId="{717B73AD-136A-4DCD-A30C-13FD62EFE2BD}" srcOrd="3" destOrd="0" parTransId="{1C347040-7BBB-4116-9147-6ECBB80A962D}" sibTransId="{51C469E9-6A32-441E-B92D-6CA4501894DD}"/>
    <dgm:cxn modelId="{4627FBD3-D49B-4569-A6B9-2B9506CAFF42}" type="presOf" srcId="{9AE09153-821C-4469-BFFC-94BA0877C540}" destId="{16E0AD2F-E66C-48F9-9536-33CC8628A833}" srcOrd="0" destOrd="0" presId="urn:microsoft.com/office/officeart/2005/8/layout/hProcess9"/>
    <dgm:cxn modelId="{7E3395DD-92C8-4B76-B5FC-50BDAD3136B6}" srcId="{5F17BA87-6346-4D34-A2C0-7D8516F620F0}" destId="{6D3D17F0-09E2-4849-B936-EEFE1FBFD291}" srcOrd="0" destOrd="0" parTransId="{7782A44E-8FE6-4012-9924-618BAD3B4C11}" sibTransId="{2B319930-D7F9-4DD4-B51E-D2F4D5D0D368}"/>
    <dgm:cxn modelId="{8744E3E5-965D-4940-B337-B0A5711C5436}" srcId="{5F17BA87-6346-4D34-A2C0-7D8516F620F0}" destId="{73CD51A4-A9C7-484B-812D-1DD438037CEA}" srcOrd="4" destOrd="0" parTransId="{63813F75-674E-4383-BB31-A26A604F6D28}" sibTransId="{611882F4-5793-4405-9AD7-EB737C6173A1}"/>
    <dgm:cxn modelId="{D738CBF5-9687-4906-AEDC-73585760E5AB}" type="presParOf" srcId="{24A54743-A631-4C18-AF4B-93CC42288DB9}" destId="{A54C198D-210A-4358-BF5E-24EC21CACC31}" srcOrd="0" destOrd="0" presId="urn:microsoft.com/office/officeart/2005/8/layout/hProcess9"/>
    <dgm:cxn modelId="{120AF92C-8613-4C6E-941E-F76ED3775346}" type="presParOf" srcId="{24A54743-A631-4C18-AF4B-93CC42288DB9}" destId="{BC079C9B-EF08-4164-82D3-E893727D43A5}" srcOrd="1" destOrd="0" presId="urn:microsoft.com/office/officeart/2005/8/layout/hProcess9"/>
    <dgm:cxn modelId="{3476E542-1284-4BE0-8529-A67D725A86DB}" type="presParOf" srcId="{BC079C9B-EF08-4164-82D3-E893727D43A5}" destId="{EA91F226-16F5-4DB3-98D3-31C48996F17C}" srcOrd="0" destOrd="0" presId="urn:microsoft.com/office/officeart/2005/8/layout/hProcess9"/>
    <dgm:cxn modelId="{1286A59D-3DCA-4DE3-BE1A-8F0085FCFC44}" type="presParOf" srcId="{BC079C9B-EF08-4164-82D3-E893727D43A5}" destId="{284F5F2B-BEA7-42FF-BD71-3A633C31FE35}" srcOrd="1" destOrd="0" presId="urn:microsoft.com/office/officeart/2005/8/layout/hProcess9"/>
    <dgm:cxn modelId="{A4F2FA9D-C678-47D6-9F99-3E1D8B0745ED}" type="presParOf" srcId="{BC079C9B-EF08-4164-82D3-E893727D43A5}" destId="{16E0AD2F-E66C-48F9-9536-33CC8628A833}" srcOrd="2" destOrd="0" presId="urn:microsoft.com/office/officeart/2005/8/layout/hProcess9"/>
    <dgm:cxn modelId="{45A29F15-EC42-4F3B-B228-9705F2448A2C}" type="presParOf" srcId="{BC079C9B-EF08-4164-82D3-E893727D43A5}" destId="{48E8C6D8-EF22-4397-9EA3-F4B48D4884D3}" srcOrd="3" destOrd="0" presId="urn:microsoft.com/office/officeart/2005/8/layout/hProcess9"/>
    <dgm:cxn modelId="{0222F41F-68CF-42A3-A5B4-8B33B8D48D31}" type="presParOf" srcId="{BC079C9B-EF08-4164-82D3-E893727D43A5}" destId="{3B4A1DEF-8B25-4846-99E2-E8ED88E0C6B7}" srcOrd="4" destOrd="0" presId="urn:microsoft.com/office/officeart/2005/8/layout/hProcess9"/>
    <dgm:cxn modelId="{6906106A-C5C3-4A0D-AA56-63F799464949}" type="presParOf" srcId="{BC079C9B-EF08-4164-82D3-E893727D43A5}" destId="{D2195864-138D-4D71-AC07-BD95FAC5524E}" srcOrd="5" destOrd="0" presId="urn:microsoft.com/office/officeart/2005/8/layout/hProcess9"/>
    <dgm:cxn modelId="{8A0C6AEF-D197-4ED1-AFEB-EDAE6C68611A}" type="presParOf" srcId="{BC079C9B-EF08-4164-82D3-E893727D43A5}" destId="{92D91D20-C931-4AC0-AB64-EA19C1425709}" srcOrd="6" destOrd="0" presId="urn:microsoft.com/office/officeart/2005/8/layout/hProcess9"/>
    <dgm:cxn modelId="{1A267F12-5C21-4233-AAF1-E01234AA53E6}" type="presParOf" srcId="{BC079C9B-EF08-4164-82D3-E893727D43A5}" destId="{99618B8F-F5E9-4876-83A5-5D65111B4B1E}" srcOrd="7" destOrd="0" presId="urn:microsoft.com/office/officeart/2005/8/layout/hProcess9"/>
    <dgm:cxn modelId="{8D98AA31-9E5F-4404-838E-1B79484D0D8F}" type="presParOf" srcId="{BC079C9B-EF08-4164-82D3-E893727D43A5}" destId="{3FF35890-BE02-4873-8322-AB789E84EDE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C198D-210A-4358-BF5E-24EC21CACC31}">
      <dsp:nvSpPr>
        <dsp:cNvPr id="0" name=""/>
        <dsp:cNvSpPr/>
      </dsp:nvSpPr>
      <dsp:spPr>
        <a:xfrm>
          <a:off x="788669" y="0"/>
          <a:ext cx="8938260" cy="37023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1F226-16F5-4DB3-98D3-31C48996F17C}">
      <dsp:nvSpPr>
        <dsp:cNvPr id="0" name=""/>
        <dsp:cNvSpPr/>
      </dsp:nvSpPr>
      <dsp:spPr>
        <a:xfrm>
          <a:off x="3080" y="1110701"/>
          <a:ext cx="1854606" cy="1480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2023.11. </a:t>
          </a:r>
          <a:r>
            <a:rPr lang="lv-LV" sz="1600" kern="1200" dirty="0"/>
            <a:t>Zemes vienību vērtējuma aktualizācija </a:t>
          </a:r>
        </a:p>
        <a:p>
          <a:pPr marL="0" lvl="0" indent="0" algn="ctr" defTabSz="711200">
            <a:lnSpc>
              <a:spcPct val="90000"/>
            </a:lnSpc>
            <a:spcBef>
              <a:spcPct val="0"/>
            </a:spcBef>
            <a:spcAft>
              <a:spcPct val="35000"/>
            </a:spcAft>
            <a:buNone/>
          </a:pPr>
          <a:r>
            <a:rPr lang="lv-LV" sz="1200" kern="1200" dirty="0"/>
            <a:t>(visām 3 zemes vienībām kopā, konkretizējot lietošanas mērķi)</a:t>
          </a:r>
          <a:endParaRPr lang="lv-LV" sz="1400" kern="1200" dirty="0"/>
        </a:p>
      </dsp:txBody>
      <dsp:txXfrm>
        <a:off x="75373" y="1182994"/>
        <a:ext cx="1710020" cy="1336349"/>
      </dsp:txXfrm>
    </dsp:sp>
    <dsp:sp modelId="{16E0AD2F-E66C-48F9-9536-33CC8628A833}">
      <dsp:nvSpPr>
        <dsp:cNvPr id="0" name=""/>
        <dsp:cNvSpPr/>
      </dsp:nvSpPr>
      <dsp:spPr>
        <a:xfrm>
          <a:off x="2166788" y="1110701"/>
          <a:ext cx="1854606" cy="1480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2023.11. </a:t>
          </a:r>
          <a:r>
            <a:rPr lang="lv-LV" sz="1600" kern="1200" dirty="0"/>
            <a:t>Visu trīs zemes vienību kopības nosacītās cenas apstiprināšana</a:t>
          </a:r>
        </a:p>
      </dsp:txBody>
      <dsp:txXfrm>
        <a:off x="2239081" y="1182994"/>
        <a:ext cx="1710020" cy="1336349"/>
      </dsp:txXfrm>
    </dsp:sp>
    <dsp:sp modelId="{3B4A1DEF-8B25-4846-99E2-E8ED88E0C6B7}">
      <dsp:nvSpPr>
        <dsp:cNvPr id="0" name=""/>
        <dsp:cNvSpPr/>
      </dsp:nvSpPr>
      <dsp:spPr>
        <a:xfrm>
          <a:off x="4330496" y="1110701"/>
          <a:ext cx="1854606" cy="1480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2023.12. </a:t>
          </a:r>
          <a:r>
            <a:rPr lang="lv-LV" sz="1600" kern="1200" dirty="0"/>
            <a:t>Lēmums par trīs zemes vienību kopības izsoles organizēšanu</a:t>
          </a:r>
        </a:p>
      </dsp:txBody>
      <dsp:txXfrm>
        <a:off x="4402789" y="1182994"/>
        <a:ext cx="1710020" cy="1336349"/>
      </dsp:txXfrm>
    </dsp:sp>
    <dsp:sp modelId="{92D91D20-C931-4AC0-AB64-EA19C1425709}">
      <dsp:nvSpPr>
        <dsp:cNvPr id="0" name=""/>
        <dsp:cNvSpPr/>
      </dsp:nvSpPr>
      <dsp:spPr>
        <a:xfrm>
          <a:off x="6494204" y="1110701"/>
          <a:ext cx="1854606" cy="1480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2024.01. </a:t>
          </a:r>
          <a:r>
            <a:rPr lang="lv-LV" sz="1600" kern="1200" dirty="0"/>
            <a:t>Zemes vienību izsoles organizēšana</a:t>
          </a:r>
        </a:p>
      </dsp:txBody>
      <dsp:txXfrm>
        <a:off x="6566497" y="1182994"/>
        <a:ext cx="1710020" cy="1336349"/>
      </dsp:txXfrm>
    </dsp:sp>
    <dsp:sp modelId="{3FF35890-BE02-4873-8322-AB789E84EDE5}">
      <dsp:nvSpPr>
        <dsp:cNvPr id="0" name=""/>
        <dsp:cNvSpPr/>
      </dsp:nvSpPr>
      <dsp:spPr>
        <a:xfrm>
          <a:off x="8657912" y="1110701"/>
          <a:ext cx="1854606" cy="1480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t>2024.01. </a:t>
          </a:r>
          <a:r>
            <a:rPr lang="lv-LV" sz="1600" kern="1200" dirty="0"/>
            <a:t>Izsoles rezultātu apstiprināšana</a:t>
          </a:r>
        </a:p>
      </dsp:txBody>
      <dsp:txXfrm>
        <a:off x="8730205" y="1182994"/>
        <a:ext cx="1710020" cy="13363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25B2CF-31F3-4A3A-AE50-B70CAD98A4C4}"/>
              </a:ext>
            </a:extLst>
          </p:cNvPr>
          <p:cNvSpPr>
            <a:spLocks noGrp="1"/>
          </p:cNvSpPr>
          <p:nvPr>
            <p:ph type="hdr" sz="quarter"/>
          </p:nvPr>
        </p:nvSpPr>
        <p:spPr>
          <a:xfrm>
            <a:off x="1" y="0"/>
            <a:ext cx="4301543" cy="341064"/>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7AD9B0-810D-43D0-A495-ADD166AC7549}"/>
              </a:ext>
            </a:extLst>
          </p:cNvPr>
          <p:cNvSpPr>
            <a:spLocks noGrp="1"/>
          </p:cNvSpPr>
          <p:nvPr>
            <p:ph type="dt" idx="1"/>
          </p:nvPr>
        </p:nvSpPr>
        <p:spPr>
          <a:xfrm>
            <a:off x="5622799" y="0"/>
            <a:ext cx="4301543" cy="341064"/>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4975B08-CC19-44CA-85EB-1585BA64692E}" type="datetimeFigureOut">
              <a:rPr lang="en-US"/>
              <a:pPr>
                <a:defRPr/>
              </a:pPr>
              <a:t>12/1/2023</a:t>
            </a:fld>
            <a:endParaRPr lang="en-US"/>
          </a:p>
        </p:txBody>
      </p:sp>
      <p:sp>
        <p:nvSpPr>
          <p:cNvPr id="4" name="Slide Image Placeholder 3">
            <a:extLst>
              <a:ext uri="{FF2B5EF4-FFF2-40B4-BE49-F238E27FC236}">
                <a16:creationId xmlns:a16="http://schemas.microsoft.com/office/drawing/2014/main" id="{01D974CE-A9F8-4699-9557-9735D6A45D45}"/>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A1BA77-E4FD-4DF5-BBF6-05D3A2ECE21E}"/>
              </a:ext>
            </a:extLst>
          </p:cNvPr>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5EFE9-9539-4F64-990A-05F7AB0F58EA}"/>
              </a:ext>
            </a:extLst>
          </p:cNvPr>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99666E0-8A13-44B8-83C9-D8EDBC7F920F}"/>
              </a:ext>
            </a:extLst>
          </p:cNvPr>
          <p:cNvSpPr>
            <a:spLocks noGrp="1"/>
          </p:cNvSpPr>
          <p:nvPr>
            <p:ph type="sldNum" sz="quarter" idx="5"/>
          </p:nvPr>
        </p:nvSpPr>
        <p:spPr>
          <a:xfrm>
            <a:off x="5622799" y="6456612"/>
            <a:ext cx="4301543" cy="34106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AF71F6-6AD3-4F31-97A9-3A34FDDDDA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356711278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30679305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293430080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19218759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5" name="Kājenes vietturis 4"/>
          <p:cNvSpPr>
            <a:spLocks noGrp="1"/>
          </p:cNvSpPr>
          <p:nvPr>
            <p:ph type="ftr" sz="quarter" idx="11"/>
          </p:nvPr>
        </p:nvSpPr>
        <p:spPr/>
        <p:txBody>
          <a:bodyPr/>
          <a:lstStyle/>
          <a:p>
            <a:pPr>
              <a:defRPr/>
            </a:pPr>
            <a:endParaRPr lang="en-US"/>
          </a:p>
        </p:txBody>
      </p:sp>
      <p:sp>
        <p:nvSpPr>
          <p:cNvPr id="6" name="Slaida numura vietturis 5"/>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256002016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6" name="Kājenes vietturis 5"/>
          <p:cNvSpPr>
            <a:spLocks noGrp="1"/>
          </p:cNvSpPr>
          <p:nvPr>
            <p:ph type="ftr" sz="quarter" idx="11"/>
          </p:nvPr>
        </p:nvSpPr>
        <p:spPr/>
        <p:txBody>
          <a:bodyPr/>
          <a:lstStyle/>
          <a:p>
            <a:pPr>
              <a:defRPr/>
            </a:pPr>
            <a:endParaRPr lang="en-US"/>
          </a:p>
        </p:txBody>
      </p:sp>
      <p:sp>
        <p:nvSpPr>
          <p:cNvPr id="7" name="Slaida numura vietturis 6"/>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36293136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8" name="Kājenes vietturis 7"/>
          <p:cNvSpPr>
            <a:spLocks noGrp="1"/>
          </p:cNvSpPr>
          <p:nvPr>
            <p:ph type="ftr" sz="quarter" idx="11"/>
          </p:nvPr>
        </p:nvSpPr>
        <p:spPr/>
        <p:txBody>
          <a:bodyPr/>
          <a:lstStyle/>
          <a:p>
            <a:pPr>
              <a:defRPr/>
            </a:pPr>
            <a:endParaRPr lang="en-US"/>
          </a:p>
        </p:txBody>
      </p:sp>
      <p:sp>
        <p:nvSpPr>
          <p:cNvPr id="9" name="Slaida numura vietturis 8"/>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8429793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4" name="Kājenes vietturis 3"/>
          <p:cNvSpPr>
            <a:spLocks noGrp="1"/>
          </p:cNvSpPr>
          <p:nvPr>
            <p:ph type="ftr" sz="quarter" idx="11"/>
          </p:nvPr>
        </p:nvSpPr>
        <p:spPr/>
        <p:txBody>
          <a:bodyPr/>
          <a:lstStyle/>
          <a:p>
            <a:pPr>
              <a:defRPr/>
            </a:pPr>
            <a:endParaRPr lang="en-US"/>
          </a:p>
        </p:txBody>
      </p:sp>
      <p:sp>
        <p:nvSpPr>
          <p:cNvPr id="5" name="Slaida numura vietturis 4"/>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72300172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3" name="Kājenes vietturis 2"/>
          <p:cNvSpPr>
            <a:spLocks noGrp="1"/>
          </p:cNvSpPr>
          <p:nvPr>
            <p:ph type="ftr" sz="quarter" idx="11"/>
          </p:nvPr>
        </p:nvSpPr>
        <p:spPr/>
        <p:txBody>
          <a:bodyPr/>
          <a:lstStyle/>
          <a:p>
            <a:pPr>
              <a:defRPr/>
            </a:pPr>
            <a:endParaRPr lang="en-US"/>
          </a:p>
        </p:txBody>
      </p:sp>
      <p:sp>
        <p:nvSpPr>
          <p:cNvPr id="4" name="Slaida numura vietturis 3"/>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413325292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6" name="Kājenes vietturis 5"/>
          <p:cNvSpPr>
            <a:spLocks noGrp="1"/>
          </p:cNvSpPr>
          <p:nvPr>
            <p:ph type="ftr" sz="quarter" idx="11"/>
          </p:nvPr>
        </p:nvSpPr>
        <p:spPr/>
        <p:txBody>
          <a:bodyPr/>
          <a:lstStyle/>
          <a:p>
            <a:pPr>
              <a:defRPr/>
            </a:pPr>
            <a:endParaRPr lang="en-US"/>
          </a:p>
        </p:txBody>
      </p:sp>
      <p:sp>
        <p:nvSpPr>
          <p:cNvPr id="7" name="Slaida numura vietturis 6"/>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5047945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pPr>
              <a:defRPr/>
            </a:pPr>
            <a:fld id="{47807728-2C76-4882-8161-8FDB35A9AF9C}" type="datetime1">
              <a:rPr lang="en-US" smtClean="0"/>
              <a:pPr>
                <a:defRPr/>
              </a:pPr>
              <a:t>12/1/2023</a:t>
            </a:fld>
            <a:endParaRPr lang="en-US"/>
          </a:p>
        </p:txBody>
      </p:sp>
      <p:sp>
        <p:nvSpPr>
          <p:cNvPr id="6" name="Kājenes vietturis 5"/>
          <p:cNvSpPr>
            <a:spLocks noGrp="1"/>
          </p:cNvSpPr>
          <p:nvPr>
            <p:ph type="ftr" sz="quarter" idx="11"/>
          </p:nvPr>
        </p:nvSpPr>
        <p:spPr/>
        <p:txBody>
          <a:bodyPr/>
          <a:lstStyle/>
          <a:p>
            <a:pPr>
              <a:defRPr/>
            </a:pPr>
            <a:endParaRPr lang="en-US"/>
          </a:p>
        </p:txBody>
      </p:sp>
      <p:sp>
        <p:nvSpPr>
          <p:cNvPr id="7" name="Slaida numura vietturis 6"/>
          <p:cNvSpPr>
            <a:spLocks noGrp="1"/>
          </p:cNvSpPr>
          <p:nvPr>
            <p:ph type="sldNum" sz="quarter" idx="12"/>
          </p:nvPr>
        </p:nvSpPr>
        <p:spPr/>
        <p:txBody>
          <a:body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424176085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807728-2C76-4882-8161-8FDB35A9AF9C}" type="datetime1">
              <a:rPr lang="en-US" smtClean="0"/>
              <a:pPr>
                <a:defRPr/>
              </a:pPr>
              <a:t>12/1/2023</a:t>
            </a:fld>
            <a:endParaRPr lang="en-US"/>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E66DEE-17D2-4437-A5E0-06C302F6196A}" type="slidenum">
              <a:rPr lang="en-US" altLang="lv-LV" smtClean="0"/>
              <a:pPr>
                <a:defRPr/>
              </a:pPr>
              <a:t>‹#›</a:t>
            </a:fld>
            <a:endParaRPr lang="en-US" altLang="lv-LV"/>
          </a:p>
        </p:txBody>
      </p:sp>
    </p:spTree>
    <p:extLst>
      <p:ext uri="{BB962C8B-B14F-4D97-AF65-F5344CB8AC3E}">
        <p14:creationId xmlns:p14="http://schemas.microsoft.com/office/powerpoint/2010/main" val="15933701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A4BE"/>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72CD792-B61E-4A7D-B4B7-A1F35F5F149B}"/>
              </a:ext>
            </a:extLst>
          </p:cNvPr>
          <p:cNvCxnSpPr/>
          <p:nvPr/>
        </p:nvCxnSpPr>
        <p:spPr>
          <a:xfrm>
            <a:off x="0" y="63563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0" name="TextBox 10">
            <a:extLst>
              <a:ext uri="{FF2B5EF4-FFF2-40B4-BE49-F238E27FC236}">
                <a16:creationId xmlns:a16="http://schemas.microsoft.com/office/drawing/2014/main" id="{23A450F0-8DF8-419D-87C1-6253F6B0060D}"/>
              </a:ext>
            </a:extLst>
          </p:cNvPr>
          <p:cNvSpPr txBox="1">
            <a:spLocks noChangeArrowheads="1"/>
          </p:cNvSpPr>
          <p:nvPr/>
        </p:nvSpPr>
        <p:spPr bwMode="auto">
          <a:xfrm>
            <a:off x="404813" y="3491121"/>
            <a:ext cx="11379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lv-LV" altLang="lv-LV" sz="4400" b="1" dirty="0">
                <a:solidFill>
                  <a:schemeClr val="bg1"/>
                </a:solidFill>
                <a:latin typeface="Montserrat" panose="00000500000000000000" pitchFamily="50" charset="-70"/>
              </a:rPr>
              <a:t>ALTUM zemas īres mājokļu būvniecības aizdevuma programma</a:t>
            </a:r>
            <a:endParaRPr lang="en-US" altLang="lv-LV" sz="4400" b="1" dirty="0">
              <a:solidFill>
                <a:schemeClr val="bg1"/>
              </a:solidFill>
              <a:latin typeface="Montserrat" panose="00000500000000000000" pitchFamily="50" charset="-70"/>
            </a:endParaRPr>
          </a:p>
        </p:txBody>
      </p:sp>
      <p:sp>
        <p:nvSpPr>
          <p:cNvPr id="2" name="Footer Placeholder 5">
            <a:extLst>
              <a:ext uri="{FF2B5EF4-FFF2-40B4-BE49-F238E27FC236}">
                <a16:creationId xmlns:a16="http://schemas.microsoft.com/office/drawing/2014/main" id="{596B6307-F20B-3727-D601-CC4A85A96121}"/>
              </a:ext>
            </a:extLst>
          </p:cNvPr>
          <p:cNvSpPr txBox="1">
            <a:spLocks/>
          </p:cNvSpPr>
          <p:nvPr/>
        </p:nvSpPr>
        <p:spPr>
          <a:xfrm>
            <a:off x="0" y="6356350"/>
            <a:ext cx="121920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lv-LV" b="1" dirty="0">
                <a:solidFill>
                  <a:schemeClr val="bg1"/>
                </a:solidFill>
                <a:latin typeface="Montserrat" pitchFamily="2" charset="77"/>
              </a:rPr>
              <a:t>Attīstības un projektu nodaļa    </a:t>
            </a:r>
            <a:r>
              <a:rPr lang="en-US" b="1" dirty="0">
                <a:solidFill>
                  <a:schemeClr val="bg1"/>
                </a:solidFill>
                <a:latin typeface="Montserrat" pitchFamily="2" charset="77"/>
              </a:rPr>
              <a:t>|   </a:t>
            </a:r>
            <a:r>
              <a:rPr lang="lv-LV" b="1" dirty="0">
                <a:solidFill>
                  <a:schemeClr val="bg1"/>
                </a:solidFill>
                <a:latin typeface="Montserrat" pitchFamily="2" charset="77"/>
              </a:rPr>
              <a:t>08.11</a:t>
            </a:r>
            <a:r>
              <a:rPr lang="en-US" b="1" dirty="0">
                <a:solidFill>
                  <a:schemeClr val="bg1"/>
                </a:solidFill>
                <a:latin typeface="Montserrat" pitchFamily="2" charset="77"/>
              </a:rPr>
              <a:t>.20</a:t>
            </a:r>
            <a:r>
              <a:rPr lang="lv-LV" b="1" dirty="0">
                <a:solidFill>
                  <a:schemeClr val="bg1"/>
                </a:solidFill>
                <a:latin typeface="Montserrat" pitchFamily="2" charset="77"/>
              </a:rPr>
              <a:t>23</a:t>
            </a:r>
            <a:r>
              <a:rPr lang="en-US" b="1" dirty="0">
                <a:solidFill>
                  <a:schemeClr val="bg1"/>
                </a:solidFill>
                <a:latin typeface="Montserrat" pitchFamily="2" charset="77"/>
              </a:rPr>
              <a:t>.</a:t>
            </a:r>
          </a:p>
        </p:txBody>
      </p:sp>
      <p:pic>
        <p:nvPicPr>
          <p:cNvPr id="5" name="Picture 4">
            <a:extLst>
              <a:ext uri="{FF2B5EF4-FFF2-40B4-BE49-F238E27FC236}">
                <a16:creationId xmlns:a16="http://schemas.microsoft.com/office/drawing/2014/main" id="{C3A99BBF-A44F-326C-568E-2496EF8FD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0" y="485579"/>
            <a:ext cx="2954244" cy="2881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pPr marL="0" indent="0" algn="ctr">
              <a:buNone/>
            </a:pPr>
            <a:r>
              <a:rPr lang="lv-LV" dirty="0"/>
              <a:t>Balstīta uz Ministru kabineta 2022. gada 14. jūlija noteikumiem Nr.459 “Noteikumi par atbalstu dzīvojamo īres māju būvniecībai Eiropas Savienības Atveseļošanas un noturības mehānisma plāna 3.1. reformu un investīciju virziena "Reģionālā politika" 3.1.1.4.i. investīcijas "Finansēšanas fonda izveide zemas īres mājokļu būvniecībai" ietvaros”.</a:t>
            </a:r>
          </a:p>
          <a:p>
            <a:pPr marL="0" indent="0" algn="ctr">
              <a:buNone/>
            </a:pPr>
            <a:endParaRPr lang="lv-LV" dirty="0"/>
          </a:p>
          <a:p>
            <a:pPr marL="0" indent="0" algn="ctr">
              <a:buNone/>
            </a:pPr>
            <a:r>
              <a:rPr lang="lv-LV" dirty="0"/>
              <a:t>Aizdevums dzīvojamo īres māju būvniecībai reģionos ar mērķi veicināt mājokļu pieejamību mājsaimniecībām, kas nevar atļauties mājokli uz tirgus nosacījumiem</a:t>
            </a:r>
          </a:p>
        </p:txBody>
      </p:sp>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PAR PROGRAMMU</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340362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92500"/>
          </a:bodyPr>
          <a:lstStyle/>
          <a:p>
            <a:r>
              <a:rPr lang="lv-LV" sz="2400" b="1" dirty="0"/>
              <a:t>2023.01.25. ĀNP lēmums </a:t>
            </a:r>
            <a:r>
              <a:rPr lang="lv-LV" sz="2400" dirty="0"/>
              <a:t>Nr. 19 “Par nekustamo </a:t>
            </a:r>
            <a:r>
              <a:rPr lang="lv-LV" sz="2400" b="1" dirty="0"/>
              <a:t>īpašumu atsavināšanu </a:t>
            </a:r>
            <a:r>
              <a:rPr lang="lv-LV" sz="2400" dirty="0"/>
              <a:t>“Kāpas iela 26” un “Elīzes iela 1”, </a:t>
            </a:r>
            <a:r>
              <a:rPr lang="lv-LV" sz="2400" dirty="0" err="1"/>
              <a:t>Kadaga</a:t>
            </a:r>
            <a:r>
              <a:rPr lang="lv-LV" sz="2400" dirty="0"/>
              <a:t>”</a:t>
            </a:r>
          </a:p>
          <a:p>
            <a:r>
              <a:rPr lang="lv-LV" sz="2400" b="1" dirty="0"/>
              <a:t>2023.03.22. ĀNP lēmums </a:t>
            </a:r>
            <a:r>
              <a:rPr lang="lv-LV" sz="2400" dirty="0"/>
              <a:t>Nr. 116 “Par atsavināmo pašvaldības nekustamo īpašumu “Kāpas iela 26”, “Elīzes iela 1” un </a:t>
            </a:r>
            <a:r>
              <a:rPr lang="lv-LV" sz="2400" b="1" dirty="0" err="1"/>
              <a:t>starpgabala</a:t>
            </a:r>
            <a:r>
              <a:rPr lang="lv-LV" sz="2400" b="1" dirty="0"/>
              <a:t> nosacītās cenas apstiprināšanu</a:t>
            </a:r>
            <a:r>
              <a:rPr lang="lv-LV" sz="2400" dirty="0"/>
              <a:t>””, apstiprinot Īpašuma nosacīto cenu 26700 </a:t>
            </a:r>
            <a:r>
              <a:rPr lang="lv-LV" sz="2400" dirty="0" err="1"/>
              <a:t>euro</a:t>
            </a:r>
            <a:r>
              <a:rPr lang="lv-LV" sz="2400" dirty="0"/>
              <a:t> jeb 17,23 </a:t>
            </a:r>
            <a:r>
              <a:rPr lang="lv-LV" sz="2400" dirty="0" err="1"/>
              <a:t>euro</a:t>
            </a:r>
            <a:r>
              <a:rPr lang="lv-LV" sz="2400" dirty="0"/>
              <a:t> /m2</a:t>
            </a:r>
          </a:p>
          <a:p>
            <a:r>
              <a:rPr lang="lv-LV" sz="2400" b="1" dirty="0"/>
              <a:t>2023.05.24. SIA “MJL Enterprises” </a:t>
            </a:r>
            <a:r>
              <a:rPr lang="lv-LV" sz="2400" dirty="0"/>
              <a:t>iesniedza pašvaldībai </a:t>
            </a:r>
            <a:r>
              <a:rPr lang="lv-LV" sz="2400" b="1" dirty="0"/>
              <a:t>iesniegumu</a:t>
            </a:r>
            <a:r>
              <a:rPr lang="lv-LV" sz="2400" dirty="0"/>
              <a:t> ar aicinājumu sniegt informāciju par pašvaldības īpašumiem, kuri būtu piemēroti zemas īres mājokļu būvniecībai un ko pašvaldība būtu gatava atsavināt</a:t>
            </a:r>
          </a:p>
          <a:p>
            <a:r>
              <a:rPr lang="lv-LV" sz="2400" b="1" dirty="0"/>
              <a:t>2023.06.29. </a:t>
            </a:r>
            <a:r>
              <a:rPr lang="lv-LV" sz="2400" dirty="0"/>
              <a:t>Komisijas sēdē tika </a:t>
            </a:r>
            <a:r>
              <a:rPr lang="lv-LV" sz="2400" b="1" dirty="0"/>
              <a:t>apstiprināti īpašuma “Elīzes iela 1”, </a:t>
            </a:r>
            <a:r>
              <a:rPr lang="lv-LV" sz="2400" b="1" dirty="0" err="1"/>
              <a:t>Kadagā</a:t>
            </a:r>
            <a:r>
              <a:rPr lang="lv-LV" sz="2400" b="1" dirty="0"/>
              <a:t> izsoles </a:t>
            </a:r>
            <a:r>
              <a:rPr lang="lv-LV" sz="2400" dirty="0"/>
              <a:t>noteikumi Nr. ĀNP/1-7-14-1/23/19 (izsoles laiks: 30.06.2023.-20.07.2023.)</a:t>
            </a:r>
          </a:p>
          <a:p>
            <a:r>
              <a:rPr lang="lv-LV" sz="2400" b="1" dirty="0"/>
              <a:t>2023.07.21. SIA “KIK </a:t>
            </a:r>
            <a:r>
              <a:rPr lang="lv-LV" sz="2400" b="1" dirty="0" err="1"/>
              <a:t>Asset</a:t>
            </a:r>
            <a:r>
              <a:rPr lang="lv-LV" sz="2400" b="1" dirty="0"/>
              <a:t> </a:t>
            </a:r>
            <a:r>
              <a:rPr lang="lv-LV" sz="2400" b="1" dirty="0" err="1"/>
              <a:t>Management</a:t>
            </a:r>
            <a:r>
              <a:rPr lang="lv-LV" sz="2400" b="1" dirty="0"/>
              <a:t>” </a:t>
            </a:r>
            <a:r>
              <a:rPr lang="lv-LV" sz="2400" dirty="0"/>
              <a:t>iesniedza pašvaldībai </a:t>
            </a:r>
            <a:r>
              <a:rPr lang="lv-LV" sz="2400" b="1" dirty="0"/>
              <a:t>iesniegumu</a:t>
            </a:r>
            <a:r>
              <a:rPr lang="lv-LV" sz="2400" dirty="0"/>
              <a:t> par vēlmi piedalīties ALTUM programmā “Zemas īres dzīvokļu būvniecība”</a:t>
            </a:r>
          </a:p>
        </p:txBody>
      </p:sp>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xfrm>
            <a:off x="838200" y="593942"/>
            <a:ext cx="10515600" cy="86793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VIRZĪBA UZ PROGRAMMAS IEVIEŠANU ĀDAŽU NOVADĀ</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392077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72248" y="1661622"/>
            <a:ext cx="6427124" cy="4774680"/>
          </a:xfrm>
        </p:spPr>
        <p:txBody>
          <a:bodyPr>
            <a:normAutofit fontScale="92500"/>
          </a:bodyPr>
          <a:lstStyle/>
          <a:p>
            <a:pPr marL="0" indent="0" algn="just">
              <a:buNone/>
            </a:pPr>
            <a:r>
              <a:rPr lang="lv-LV" sz="2400" dirty="0"/>
              <a:t>Izvērtējot pašvaldībai piederošu zemes gabalu izmantošanas iespējas, konstatēts, ka </a:t>
            </a:r>
            <a:r>
              <a:rPr lang="lv-LV" sz="2400" b="1" dirty="0"/>
              <a:t>zemes gabali</a:t>
            </a:r>
            <a:r>
              <a:rPr lang="lv-LV" sz="2400" dirty="0"/>
              <a:t>, </a:t>
            </a:r>
            <a:r>
              <a:rPr lang="lv-LV" sz="2400" b="1" dirty="0"/>
              <a:t>kuru lietderīgākais izmantošanas veids tos apvienojot, būtu jaunas zemas īres maksas dzīvojamās mājas apbūve līdz 60 dzīvokļiem</a:t>
            </a:r>
            <a:r>
              <a:rPr lang="lv-LV" sz="2400" dirty="0"/>
              <a:t>, lai ar mājokļiem nodrošinātu mājsaimniecības, kuru ienākumu līmenis nedod iespēju īrēt kvalitatīvu mājokli uz tirgus nosacījumiem, </a:t>
            </a:r>
            <a:r>
              <a:rPr lang="lv-LV" sz="2400" b="1" dirty="0"/>
              <a:t>varētu būt īpašumi </a:t>
            </a:r>
            <a:r>
              <a:rPr lang="lv-LV" sz="2400" dirty="0"/>
              <a:t>ar kadastra apzīmējumiem:</a:t>
            </a:r>
          </a:p>
          <a:p>
            <a:pPr marL="0" indent="0" algn="just">
              <a:buNone/>
            </a:pPr>
            <a:r>
              <a:rPr lang="lv-LV" sz="2400" dirty="0"/>
              <a:t>80440050461 (</a:t>
            </a:r>
            <a:r>
              <a:rPr lang="lv-LV" sz="2400" b="1" dirty="0"/>
              <a:t>Elīzes iela 1</a:t>
            </a:r>
            <a:r>
              <a:rPr lang="lv-LV" sz="2400" dirty="0"/>
              <a:t>, </a:t>
            </a:r>
            <a:r>
              <a:rPr lang="lv-LV" sz="2400" dirty="0" err="1"/>
              <a:t>Kadaga</a:t>
            </a:r>
            <a:r>
              <a:rPr lang="lv-LV" sz="2400" dirty="0"/>
              <a:t>, 0,155 ha platībā), </a:t>
            </a:r>
          </a:p>
          <a:p>
            <a:pPr marL="0" indent="0" algn="just">
              <a:buNone/>
            </a:pPr>
            <a:r>
              <a:rPr lang="lv-LV" sz="2400" dirty="0"/>
              <a:t>80440050462 (</a:t>
            </a:r>
            <a:r>
              <a:rPr lang="lv-LV" sz="2400" b="1" dirty="0"/>
              <a:t>Elīzes iela 3</a:t>
            </a:r>
            <a:r>
              <a:rPr lang="lv-LV" sz="2400" dirty="0"/>
              <a:t>, </a:t>
            </a:r>
            <a:r>
              <a:rPr lang="lv-LV" sz="2400" dirty="0" err="1"/>
              <a:t>Kadaga</a:t>
            </a:r>
            <a:r>
              <a:rPr lang="lv-LV" sz="2400" dirty="0"/>
              <a:t>, 0,2451 ha platībā) un </a:t>
            </a:r>
          </a:p>
          <a:p>
            <a:pPr marL="0" indent="0" algn="just">
              <a:buNone/>
            </a:pPr>
            <a:r>
              <a:rPr lang="lv-LV" sz="2400" dirty="0"/>
              <a:t>80440050463 </a:t>
            </a:r>
            <a:r>
              <a:rPr lang="lv-LV" sz="2400" b="1" dirty="0"/>
              <a:t>(Lindas iela 1</a:t>
            </a:r>
            <a:r>
              <a:rPr lang="lv-LV" sz="2400" dirty="0"/>
              <a:t>, </a:t>
            </a:r>
            <a:r>
              <a:rPr lang="lv-LV" sz="2400" dirty="0" err="1"/>
              <a:t>Kadaga</a:t>
            </a:r>
            <a:r>
              <a:rPr lang="lv-LV" sz="2400" dirty="0"/>
              <a:t>, 0,2319 ha platībā).</a:t>
            </a:r>
          </a:p>
        </p:txBody>
      </p:sp>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xfrm>
            <a:off x="838200" y="593942"/>
            <a:ext cx="10515600" cy="86793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VIRZĪBA UZ PROGRAMMAS IEVIEŠANU ĀDAŽU NOVADĀ</a:t>
            </a:r>
            <a:endParaRPr lang="en-US" b="1" dirty="0">
              <a:solidFill>
                <a:schemeClr val="bg2">
                  <a:lumMod val="50000"/>
                </a:schemeClr>
              </a:solidFill>
              <a:latin typeface="Montserrat" pitchFamily="2" charset="77"/>
            </a:endParaRPr>
          </a:p>
        </p:txBody>
      </p:sp>
      <p:pic>
        <p:nvPicPr>
          <p:cNvPr id="6" name="Attēls 5">
            <a:extLst>
              <a:ext uri="{FF2B5EF4-FFF2-40B4-BE49-F238E27FC236}">
                <a16:creationId xmlns:a16="http://schemas.microsoft.com/office/drawing/2014/main" id="{26C09DCC-F1D3-45AE-9344-733EA50C5621}"/>
              </a:ext>
            </a:extLst>
          </p:cNvPr>
          <p:cNvPicPr>
            <a:picLocks noChangeAspect="1"/>
          </p:cNvPicPr>
          <p:nvPr/>
        </p:nvPicPr>
        <p:blipFill>
          <a:blip r:embed="rId2"/>
          <a:stretch>
            <a:fillRect/>
          </a:stretch>
        </p:blipFill>
        <p:spPr>
          <a:xfrm>
            <a:off x="7265324" y="1844261"/>
            <a:ext cx="4254428" cy="4351339"/>
          </a:xfrm>
          <a:prstGeom prst="rect">
            <a:avLst/>
          </a:prstGeom>
        </p:spPr>
      </p:pic>
    </p:spTree>
    <p:extLst>
      <p:ext uri="{BB962C8B-B14F-4D97-AF65-F5344CB8AC3E}">
        <p14:creationId xmlns:p14="http://schemas.microsoft.com/office/powerpoint/2010/main" val="27147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838200" y="1825624"/>
            <a:ext cx="10515600" cy="4530725"/>
          </a:xfrm>
        </p:spPr>
        <p:txBody>
          <a:bodyPr>
            <a:normAutofit lnSpcReduction="10000"/>
          </a:bodyPr>
          <a:lstStyle/>
          <a:p>
            <a:r>
              <a:rPr lang="lv-LV" sz="2400" b="1" dirty="0"/>
              <a:t>2023.07.26. </a:t>
            </a:r>
            <a:r>
              <a:rPr lang="lv-LV" sz="2400" dirty="0"/>
              <a:t>ĀNP lēmums Nr. 293 «Par nekustamā īpašuma “Elīzes iela 1” </a:t>
            </a:r>
            <a:r>
              <a:rPr lang="lv-LV" sz="2400" b="1" dirty="0"/>
              <a:t>izsoles pārtraukšanu</a:t>
            </a:r>
            <a:r>
              <a:rPr lang="lv-LV" sz="2400" dirty="0"/>
              <a:t>»</a:t>
            </a:r>
          </a:p>
          <a:p>
            <a:r>
              <a:rPr lang="lv-LV" sz="2400" b="1" dirty="0"/>
              <a:t>2023.08.23. </a:t>
            </a:r>
            <a:r>
              <a:rPr lang="lv-LV" sz="2400" dirty="0"/>
              <a:t>ĀNP lēmums Nr. 335 «</a:t>
            </a:r>
            <a:r>
              <a:rPr lang="lv-LV" sz="2400" b="1" dirty="0"/>
              <a:t>Par atbalstu jaunas dzīvojamās īres mājas būvniecību </a:t>
            </a:r>
            <a:r>
              <a:rPr lang="lv-LV" sz="2400" b="1" dirty="0" err="1"/>
              <a:t>Kadagā</a:t>
            </a:r>
            <a:r>
              <a:rPr lang="lv-LV" sz="2400" dirty="0"/>
              <a:t>», kurā tika nolemts:</a:t>
            </a:r>
          </a:p>
          <a:p>
            <a:pPr lvl="1"/>
            <a:r>
              <a:rPr lang="lv-LV" sz="2000" b="1" dirty="0">
                <a:solidFill>
                  <a:srgbClr val="000000"/>
                </a:solidFill>
                <a:effectLst/>
                <a:ea typeface="Calibri" panose="020F0502020204030204" pitchFamily="34" charset="0"/>
              </a:rPr>
              <a:t>Atbalstīt</a:t>
            </a:r>
            <a:r>
              <a:rPr lang="lv-LV" sz="2000" dirty="0">
                <a:solidFill>
                  <a:srgbClr val="000000"/>
                </a:solidFill>
                <a:effectLst/>
                <a:ea typeface="Calibri" panose="020F0502020204030204" pitchFamily="34" charset="0"/>
              </a:rPr>
              <a:t> ES Atveseļošanas un noturības mehānisma plāna 3.1. reformu un investīciju virziena “Reģionālā politika” 3.1.1.4.i. investīcijas “Finansēšanas fonda izveide zemas īres mājokļu būvniecībai” </a:t>
            </a:r>
            <a:r>
              <a:rPr lang="lv-LV" sz="2000" b="1" dirty="0">
                <a:solidFill>
                  <a:srgbClr val="000000"/>
                </a:solidFill>
                <a:effectLst/>
                <a:ea typeface="Calibri" panose="020F0502020204030204" pitchFamily="34" charset="0"/>
              </a:rPr>
              <a:t>īstenošanu</a:t>
            </a:r>
            <a:r>
              <a:rPr lang="lv-LV" sz="2000" dirty="0">
                <a:solidFill>
                  <a:srgbClr val="000000"/>
                </a:solidFill>
                <a:effectLst/>
                <a:ea typeface="Calibri" panose="020F0502020204030204" pitchFamily="34" charset="0"/>
              </a:rPr>
              <a:t> </a:t>
            </a:r>
            <a:r>
              <a:rPr lang="lv-LV" sz="2000" b="1" dirty="0">
                <a:solidFill>
                  <a:srgbClr val="000000"/>
                </a:solidFill>
                <a:effectLst/>
                <a:ea typeface="Calibri" panose="020F0502020204030204" pitchFamily="34" charset="0"/>
              </a:rPr>
              <a:t>Ādažu novada teritorijā</a:t>
            </a:r>
            <a:r>
              <a:rPr lang="lv-LV" sz="2000" dirty="0">
                <a:solidFill>
                  <a:srgbClr val="000000"/>
                </a:solidFill>
                <a:effectLst/>
                <a:ea typeface="Calibri" panose="020F0502020204030204" pitchFamily="34" charset="0"/>
              </a:rPr>
              <a:t>;</a:t>
            </a:r>
          </a:p>
          <a:p>
            <a:pPr lvl="1"/>
            <a:r>
              <a:rPr lang="lv-LV" sz="2000" b="1" dirty="0">
                <a:solidFill>
                  <a:srgbClr val="000000"/>
                </a:solidFill>
                <a:effectLst/>
                <a:ea typeface="Calibri" panose="020F0502020204030204" pitchFamily="34" charset="0"/>
              </a:rPr>
              <a:t>Noteikt</a:t>
            </a:r>
            <a:r>
              <a:rPr lang="lv-LV" sz="2000" dirty="0">
                <a:solidFill>
                  <a:srgbClr val="000000"/>
                </a:solidFill>
                <a:effectLst/>
                <a:ea typeface="Calibri" panose="020F0502020204030204" pitchFamily="34" charset="0"/>
              </a:rPr>
              <a:t> pašvaldības īpašumā esošo nekustamo īpašumu </a:t>
            </a:r>
            <a:r>
              <a:rPr lang="lv-LV" sz="2000" b="1" dirty="0">
                <a:solidFill>
                  <a:srgbClr val="000000"/>
                </a:solidFill>
                <a:effectLst/>
                <a:ea typeface="Calibri" panose="020F0502020204030204" pitchFamily="34" charset="0"/>
              </a:rPr>
              <a:t>zemes vienības kā teritorijas, kuras var attīstīt zemas īres mājokļa būvniecībai</a:t>
            </a:r>
            <a:r>
              <a:rPr lang="lv-LV" sz="2000" dirty="0">
                <a:solidFill>
                  <a:srgbClr val="000000"/>
                </a:solidFill>
                <a:ea typeface="Calibri" panose="020F0502020204030204" pitchFamily="34" charset="0"/>
              </a:rPr>
              <a:t>;</a:t>
            </a:r>
          </a:p>
          <a:p>
            <a:pPr lvl="1"/>
            <a:r>
              <a:rPr lang="lv-LV" sz="2000" b="1" dirty="0">
                <a:solidFill>
                  <a:srgbClr val="000000"/>
                </a:solidFill>
                <a:effectLst/>
                <a:ea typeface="Calibri" panose="020F0502020204030204" pitchFamily="34" charset="0"/>
              </a:rPr>
              <a:t>JIN</a:t>
            </a:r>
            <a:r>
              <a:rPr lang="lv-LV" sz="2000" dirty="0">
                <a:solidFill>
                  <a:srgbClr val="000000"/>
                </a:solidFill>
                <a:effectLst/>
                <a:ea typeface="Calibri" panose="020F0502020204030204" pitchFamily="34" charset="0"/>
              </a:rPr>
              <a:t> </a:t>
            </a:r>
            <a:r>
              <a:rPr lang="lv-LV" sz="2000" b="1" dirty="0">
                <a:solidFill>
                  <a:srgbClr val="000000"/>
                </a:solidFill>
                <a:effectLst/>
                <a:ea typeface="Calibri" panose="020F0502020204030204" pitchFamily="34" charset="0"/>
              </a:rPr>
              <a:t>izstrādāt</a:t>
            </a:r>
            <a:r>
              <a:rPr lang="lv-LV" sz="2000" dirty="0">
                <a:solidFill>
                  <a:srgbClr val="000000"/>
                </a:solidFill>
                <a:effectLst/>
                <a:ea typeface="Calibri" panose="020F0502020204030204" pitchFamily="34" charset="0"/>
              </a:rPr>
              <a:t> un līdz 2023.09.22. iesniegt pašvaldības domei </a:t>
            </a:r>
            <a:r>
              <a:rPr lang="lv-LV" sz="2000" b="1" dirty="0">
                <a:solidFill>
                  <a:srgbClr val="000000"/>
                </a:solidFill>
                <a:effectLst/>
                <a:ea typeface="Calibri" panose="020F0502020204030204" pitchFamily="34" charset="0"/>
              </a:rPr>
              <a:t>SN</a:t>
            </a:r>
            <a:r>
              <a:rPr lang="lv-LV" sz="2000" dirty="0">
                <a:solidFill>
                  <a:srgbClr val="000000"/>
                </a:solidFill>
                <a:effectLst/>
                <a:ea typeface="Calibri" panose="020F0502020204030204" pitchFamily="34" charset="0"/>
              </a:rPr>
              <a:t> </a:t>
            </a:r>
            <a:r>
              <a:rPr lang="lv-LV" sz="2000" b="1" dirty="0">
                <a:solidFill>
                  <a:srgbClr val="000000"/>
                </a:solidFill>
                <a:effectLst/>
                <a:ea typeface="Calibri" panose="020F0502020204030204" pitchFamily="34" charset="0"/>
              </a:rPr>
              <a:t>projektu par dzīvokļu izīrēšanas kārtību z</a:t>
            </a:r>
            <a:r>
              <a:rPr lang="lv-LV" sz="2000" dirty="0">
                <a:solidFill>
                  <a:srgbClr val="000000"/>
                </a:solidFill>
                <a:effectLst/>
                <a:ea typeface="Calibri" panose="020F0502020204030204" pitchFamily="34" charset="0"/>
              </a:rPr>
              <a:t>emas īres maksas dzīvojamās mājā Ādažu novadā;</a:t>
            </a:r>
          </a:p>
          <a:p>
            <a:pPr lvl="1"/>
            <a:r>
              <a:rPr lang="lv-LV" sz="2000" b="1" dirty="0">
                <a:solidFill>
                  <a:srgbClr val="000000"/>
                </a:solidFill>
                <a:effectLst/>
                <a:ea typeface="Calibri" panose="020F0502020204030204" pitchFamily="34" charset="0"/>
              </a:rPr>
              <a:t>NĪN</a:t>
            </a:r>
            <a:r>
              <a:rPr lang="lv-LV" sz="2000" dirty="0">
                <a:solidFill>
                  <a:srgbClr val="000000"/>
                </a:solidFill>
                <a:effectLst/>
                <a:ea typeface="Calibri" panose="020F0502020204030204" pitchFamily="34" charset="0"/>
              </a:rPr>
              <a:t> līdz 15.09.2023. </a:t>
            </a:r>
            <a:r>
              <a:rPr lang="lv-LV" sz="2000" b="1" dirty="0">
                <a:solidFill>
                  <a:srgbClr val="000000"/>
                </a:solidFill>
                <a:effectLst/>
                <a:ea typeface="Calibri" panose="020F0502020204030204" pitchFamily="34" charset="0"/>
              </a:rPr>
              <a:t>organizēt</a:t>
            </a:r>
            <a:r>
              <a:rPr lang="lv-LV" sz="2000" dirty="0">
                <a:solidFill>
                  <a:srgbClr val="000000"/>
                </a:solidFill>
                <a:effectLst/>
                <a:ea typeface="Calibri" panose="020F0502020204030204" pitchFamily="34" charset="0"/>
              </a:rPr>
              <a:t> </a:t>
            </a:r>
            <a:r>
              <a:rPr lang="lv-LV" sz="2000" b="1" dirty="0">
                <a:solidFill>
                  <a:srgbClr val="000000"/>
                </a:solidFill>
                <a:effectLst/>
                <a:ea typeface="Calibri" panose="020F0502020204030204" pitchFamily="34" charset="0"/>
              </a:rPr>
              <a:t>2. punktā noteikto zemes vienību novērtējumu </a:t>
            </a:r>
            <a:r>
              <a:rPr lang="lv-LV" sz="2000" dirty="0">
                <a:solidFill>
                  <a:srgbClr val="000000"/>
                </a:solidFill>
                <a:effectLst/>
                <a:ea typeface="Calibri" panose="020F0502020204030204" pitchFamily="34" charset="0"/>
              </a:rPr>
              <a:t>pieaicinot sertificētu vērtētāju, ar mērķi - pārdot zemes vienības kā vienotu veselumu zemas īres mājokļa būvniecībai.</a:t>
            </a:r>
            <a:endParaRPr lang="lv-LV" dirty="0"/>
          </a:p>
        </p:txBody>
      </p:sp>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xfrm>
            <a:off x="838200" y="593942"/>
            <a:ext cx="10515600" cy="86793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VIRZĪBA UZ PROGRAMMAS IEVIEŠANU ĀDAŽU NOVADĀ</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24939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838200" y="1825624"/>
            <a:ext cx="10515600" cy="4530725"/>
          </a:xfrm>
        </p:spPr>
        <p:txBody>
          <a:bodyPr>
            <a:normAutofit fontScale="92500" lnSpcReduction="10000"/>
          </a:bodyPr>
          <a:lstStyle/>
          <a:p>
            <a:r>
              <a:rPr lang="lv-LV" sz="2400" b="1" dirty="0"/>
              <a:t>2023.10.26. </a:t>
            </a:r>
            <a:r>
              <a:rPr lang="lv-LV" sz="2400" dirty="0"/>
              <a:t>ĀNP </a:t>
            </a:r>
            <a:r>
              <a:rPr lang="lv-LV" sz="2400" b="1" dirty="0"/>
              <a:t>Saistošie noteikumi </a:t>
            </a:r>
            <a:r>
              <a:rPr lang="lv-LV" sz="2400" dirty="0"/>
              <a:t>Nr. 33/2023 «Par dzīvokļu izīrēšanas kārtību zemas īres maksas dzīvojamās mājās Ādažu novada pašvaldībā»</a:t>
            </a:r>
          </a:p>
          <a:p>
            <a:r>
              <a:rPr lang="lv-LV" sz="2400" b="1" dirty="0"/>
              <a:t>2023.10.26. </a:t>
            </a:r>
            <a:r>
              <a:rPr lang="lv-LV" sz="2400" dirty="0"/>
              <a:t>ĀNP lēmums Nr. </a:t>
            </a:r>
            <a:r>
              <a:rPr lang="lv-LV" sz="2400"/>
              <a:t>415 </a:t>
            </a:r>
            <a:r>
              <a:rPr lang="lv-LV" sz="2400" dirty="0"/>
              <a:t>«</a:t>
            </a:r>
            <a:r>
              <a:rPr lang="lv-LV" sz="2400" b="1" dirty="0"/>
              <a:t>Par pašvaldības nekustamo īpašumu atsavināšanu </a:t>
            </a:r>
            <a:r>
              <a:rPr lang="lv-LV" sz="2400" dirty="0"/>
              <a:t>“Elīzes iela 1”, “Elīzes iela 3” un “Lindas iela 1”, </a:t>
            </a:r>
            <a:r>
              <a:rPr lang="lv-LV" sz="2400" dirty="0" err="1"/>
              <a:t>Kadaga</a:t>
            </a:r>
            <a:r>
              <a:rPr lang="lv-LV" sz="2400" dirty="0"/>
              <a:t>», kurā tika nolemts:</a:t>
            </a:r>
          </a:p>
          <a:p>
            <a:pPr lvl="1"/>
            <a:r>
              <a:rPr lang="lv-LV" sz="2000" dirty="0">
                <a:solidFill>
                  <a:srgbClr val="000000"/>
                </a:solidFill>
                <a:ea typeface="Calibri" panose="020F0502020204030204" pitchFamily="34" charset="0"/>
              </a:rPr>
              <a:t>Nodot atsavināšanai, pārdodot atklātā elektroniskā izsolē ar augšupejošu soli par </a:t>
            </a:r>
            <a:r>
              <a:rPr lang="lv-LV" sz="2000" dirty="0" err="1">
                <a:solidFill>
                  <a:srgbClr val="000000"/>
                </a:solidFill>
                <a:ea typeface="Calibri" panose="020F0502020204030204" pitchFamily="34" charset="0"/>
              </a:rPr>
              <a:t>euro</a:t>
            </a:r>
            <a:r>
              <a:rPr lang="lv-LV" sz="2000" dirty="0">
                <a:solidFill>
                  <a:srgbClr val="000000"/>
                </a:solidFill>
                <a:ea typeface="Calibri" panose="020F0502020204030204" pitchFamily="34" charset="0"/>
              </a:rPr>
              <a:t>, Ādažu </a:t>
            </a:r>
            <a:r>
              <a:rPr lang="lv-LV" sz="2100" dirty="0">
                <a:solidFill>
                  <a:srgbClr val="000000"/>
                </a:solidFill>
                <a:ea typeface="Calibri" panose="020F0502020204030204" pitchFamily="34" charset="0"/>
              </a:rPr>
              <a:t>novada pašvaldībai piederošos nekustamos īpašumu “Elīzes iela 3” un “Lindas iela 1”;</a:t>
            </a:r>
          </a:p>
          <a:p>
            <a:pPr lvl="1"/>
            <a:r>
              <a:rPr lang="lv-LV" sz="2100" dirty="0">
                <a:solidFill>
                  <a:srgbClr val="000000"/>
                </a:solidFill>
                <a:ea typeface="Calibri" panose="020F0502020204030204" pitchFamily="34" charset="0"/>
              </a:rPr>
              <a:t>Noteikt, ka nekustamais īpašums Elīzes iela 1, </a:t>
            </a:r>
            <a:r>
              <a:rPr lang="lv-LV" sz="2100" dirty="0" err="1">
                <a:solidFill>
                  <a:srgbClr val="000000"/>
                </a:solidFill>
                <a:ea typeface="Calibri" panose="020F0502020204030204" pitchFamily="34" charset="0"/>
              </a:rPr>
              <a:t>Kadaga</a:t>
            </a:r>
            <a:r>
              <a:rPr lang="lv-LV" sz="2100" dirty="0">
                <a:solidFill>
                  <a:srgbClr val="000000"/>
                </a:solidFill>
                <a:ea typeface="Calibri" panose="020F0502020204030204" pitchFamily="34" charset="0"/>
              </a:rPr>
              <a:t> un 1. punktā norādītie nekustamie īpašumi ir atsavināmi kā lietu kopība;</a:t>
            </a:r>
          </a:p>
          <a:p>
            <a:pPr lvl="1"/>
            <a:r>
              <a:rPr lang="lv-LV" sz="2100" dirty="0">
                <a:solidFill>
                  <a:srgbClr val="000000"/>
                </a:solidFill>
                <a:ea typeface="Calibri" panose="020F0502020204030204" pitchFamily="34" charset="0"/>
              </a:rPr>
              <a:t>Apstiprināt 1. un 2. punktā noteikto nekustamo īpašumu turpmākās izmantošanas nosacījumus un atsavināšanas tiesību aprobežojumus;</a:t>
            </a:r>
          </a:p>
          <a:p>
            <a:pPr lvl="1"/>
            <a:r>
              <a:rPr lang="lv-LV" sz="2100" dirty="0">
                <a:solidFill>
                  <a:srgbClr val="000000"/>
                </a:solidFill>
                <a:ea typeface="Calibri" panose="020F0502020204030204" pitchFamily="34" charset="0"/>
              </a:rPr>
              <a:t>Pašvaldības mantas iznomāšanas un atsavināšanas komisijai:</a:t>
            </a:r>
          </a:p>
          <a:p>
            <a:pPr lvl="2"/>
            <a:r>
              <a:rPr lang="lv-LV" sz="1700" dirty="0">
                <a:solidFill>
                  <a:srgbClr val="000000"/>
                </a:solidFill>
                <a:ea typeface="Calibri" panose="020F0502020204030204" pitchFamily="34" charset="0"/>
              </a:rPr>
              <a:t>pēc nekustamo īpašumu “Elīzes iela 3” un “Lindas iela 1” vērtējuma saņemšanas un nosacītās cenas noteikšanas, sagatavot lēmuma projektu par nosacītās cenas apstiprināšanu un iesniegt to domei izskatīšanai tuvākajā sēdē;</a:t>
            </a:r>
          </a:p>
          <a:p>
            <a:pPr lvl="2"/>
            <a:r>
              <a:rPr lang="lv-LV" sz="1700" dirty="0">
                <a:solidFill>
                  <a:srgbClr val="000000"/>
                </a:solidFill>
                <a:ea typeface="Calibri" panose="020F0502020204030204" pitchFamily="34" charset="0"/>
              </a:rPr>
              <a:t>viena mēneša laikā pēc domes lēmuma, ar kuru apstiprināta nekustamo īpašumu “Elīzes iela 3” un “Lindas iela 1” nosacītā cena, organizēt minēto nekustamo īpašumu  pārdošanu elektroniskā izsolē ar izsoles sākumcenu – nosacīto cenu ar augšupejošu soli</a:t>
            </a:r>
          </a:p>
        </p:txBody>
      </p:sp>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xfrm>
            <a:off x="838200" y="593942"/>
            <a:ext cx="10515600" cy="86793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VIRZĪBA UZ PROGRAMMAS IEVIEŠANU ĀDAŽU NOVADĀ</a:t>
            </a:r>
            <a:endParaRPr lang="en-US" b="1" dirty="0">
              <a:solidFill>
                <a:schemeClr val="bg2">
                  <a:lumMod val="50000"/>
                </a:schemeClr>
              </a:solidFill>
              <a:latin typeface="Montserrat" pitchFamily="2" charset="77"/>
            </a:endParaRPr>
          </a:p>
        </p:txBody>
      </p:sp>
    </p:spTree>
    <p:extLst>
      <p:ext uri="{BB962C8B-B14F-4D97-AF65-F5344CB8AC3E}">
        <p14:creationId xmlns:p14="http://schemas.microsoft.com/office/powerpoint/2010/main" val="194547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xfrm>
            <a:off x="838200" y="593942"/>
            <a:ext cx="10515600" cy="86793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VIRZĪBA UZ PROGRAMMAS IEVIEŠANU ĀDAŽU NOVADĀ</a:t>
            </a:r>
            <a:endParaRPr lang="en-US" b="1" dirty="0">
              <a:solidFill>
                <a:schemeClr val="bg2">
                  <a:lumMod val="50000"/>
                </a:schemeClr>
              </a:solidFill>
              <a:latin typeface="Montserrat" pitchFamily="2" charset="77"/>
            </a:endParaRPr>
          </a:p>
        </p:txBody>
      </p:sp>
      <p:graphicFrame>
        <p:nvGraphicFramePr>
          <p:cNvPr id="7" name="Satura vietturis 6">
            <a:extLst>
              <a:ext uri="{FF2B5EF4-FFF2-40B4-BE49-F238E27FC236}">
                <a16:creationId xmlns:a16="http://schemas.microsoft.com/office/drawing/2014/main" id="{BACD5E64-AF2B-41E3-3B08-33204A24AB2D}"/>
              </a:ext>
            </a:extLst>
          </p:cNvPr>
          <p:cNvGraphicFramePr>
            <a:graphicFrameLocks noGrp="1"/>
          </p:cNvGraphicFramePr>
          <p:nvPr>
            <p:ph idx="1"/>
            <p:extLst>
              <p:ext uri="{D42A27DB-BD31-4B8C-83A1-F6EECF244321}">
                <p14:modId xmlns:p14="http://schemas.microsoft.com/office/powerpoint/2010/main" val="127021959"/>
              </p:ext>
            </p:extLst>
          </p:nvPr>
        </p:nvGraphicFramePr>
        <p:xfrm>
          <a:off x="838200" y="1385092"/>
          <a:ext cx="10515600" cy="370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lokshēma: process 1">
            <a:extLst>
              <a:ext uri="{FF2B5EF4-FFF2-40B4-BE49-F238E27FC236}">
                <a16:creationId xmlns:a16="http://schemas.microsoft.com/office/drawing/2014/main" id="{C7EA148E-D19C-EAD1-4AC0-600ABD934C7C}"/>
              </a:ext>
            </a:extLst>
          </p:cNvPr>
          <p:cNvSpPr/>
          <p:nvPr/>
        </p:nvSpPr>
        <p:spPr>
          <a:xfrm>
            <a:off x="5831024" y="5194554"/>
            <a:ext cx="2348345" cy="943913"/>
          </a:xfrm>
          <a:prstGeom prst="flowChartProcess">
            <a:avLst/>
          </a:prstGeom>
          <a:solidFill>
            <a:srgbClr val="C9B63D"/>
          </a:solidFill>
          <a:ln>
            <a:solidFill>
              <a:srgbClr val="C9B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Pilnvarojuma līguma slēgšana</a:t>
            </a:r>
          </a:p>
        </p:txBody>
      </p:sp>
      <p:cxnSp>
        <p:nvCxnSpPr>
          <p:cNvPr id="6" name="Taisns bultveida savienotājs 5">
            <a:extLst>
              <a:ext uri="{FF2B5EF4-FFF2-40B4-BE49-F238E27FC236}">
                <a16:creationId xmlns:a16="http://schemas.microsoft.com/office/drawing/2014/main" id="{D0C70D47-3BA2-C80C-98B9-1D71E215DE36}"/>
              </a:ext>
            </a:extLst>
          </p:cNvPr>
          <p:cNvCxnSpPr>
            <a:cxnSpLocks/>
          </p:cNvCxnSpPr>
          <p:nvPr/>
        </p:nvCxnSpPr>
        <p:spPr>
          <a:xfrm flipV="1">
            <a:off x="7762870" y="4000373"/>
            <a:ext cx="3428139" cy="1194181"/>
          </a:xfrm>
          <a:prstGeom prst="straightConnector1">
            <a:avLst/>
          </a:prstGeom>
          <a:ln w="28575">
            <a:solidFill>
              <a:schemeClr val="accent5">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Taisns bultveida savienotājs 8">
            <a:extLst>
              <a:ext uri="{FF2B5EF4-FFF2-40B4-BE49-F238E27FC236}">
                <a16:creationId xmlns:a16="http://schemas.microsoft.com/office/drawing/2014/main" id="{52CE0CE9-2310-D2EE-3471-AF0944240DFA}"/>
              </a:ext>
            </a:extLst>
          </p:cNvPr>
          <p:cNvCxnSpPr>
            <a:cxnSpLocks/>
          </p:cNvCxnSpPr>
          <p:nvPr/>
        </p:nvCxnSpPr>
        <p:spPr>
          <a:xfrm flipH="1" flipV="1">
            <a:off x="3086100" y="4052455"/>
            <a:ext cx="3173554" cy="1098386"/>
          </a:xfrm>
          <a:prstGeom prst="straightConnector1">
            <a:avLst/>
          </a:prstGeom>
          <a:ln w="28575">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CE9163D-5859-974C-D6C2-AD2CFEF8FDD5}"/>
              </a:ext>
            </a:extLst>
          </p:cNvPr>
          <p:cNvSpPr txBox="1"/>
          <p:nvPr/>
        </p:nvSpPr>
        <p:spPr>
          <a:xfrm>
            <a:off x="6848471" y="4580604"/>
            <a:ext cx="273629" cy="584775"/>
          </a:xfrm>
          <a:prstGeom prst="rect">
            <a:avLst/>
          </a:prstGeom>
          <a:noFill/>
        </p:spPr>
        <p:txBody>
          <a:bodyPr wrap="square" rtlCol="0">
            <a:spAutoFit/>
          </a:bodyPr>
          <a:lstStyle/>
          <a:p>
            <a:r>
              <a:rPr lang="lv-LV" sz="3200" b="1" dirty="0">
                <a:solidFill>
                  <a:srgbClr val="C9B63D"/>
                </a:solidFill>
              </a:rPr>
              <a:t>?</a:t>
            </a:r>
          </a:p>
        </p:txBody>
      </p:sp>
      <p:sp>
        <p:nvSpPr>
          <p:cNvPr id="14" name="Blokshēma: process 13">
            <a:extLst>
              <a:ext uri="{FF2B5EF4-FFF2-40B4-BE49-F238E27FC236}">
                <a16:creationId xmlns:a16="http://schemas.microsoft.com/office/drawing/2014/main" id="{4CAF4A21-B202-06BD-15FC-E7041D80709A}"/>
              </a:ext>
            </a:extLst>
          </p:cNvPr>
          <p:cNvSpPr/>
          <p:nvPr/>
        </p:nvSpPr>
        <p:spPr>
          <a:xfrm>
            <a:off x="1582884" y="4570788"/>
            <a:ext cx="4085349" cy="172215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schemeClr val="accent4">
                    <a:lumMod val="50000"/>
                  </a:schemeClr>
                </a:solidFill>
              </a:rPr>
              <a:t>+ Uzņēmēji var ātrāk iesniegt </a:t>
            </a:r>
          </a:p>
          <a:p>
            <a:r>
              <a:rPr lang="lv-LV" dirty="0">
                <a:solidFill>
                  <a:schemeClr val="accent4">
                    <a:lumMod val="50000"/>
                  </a:schemeClr>
                </a:solidFill>
              </a:rPr>
              <a:t>iesniegumu </a:t>
            </a:r>
            <a:r>
              <a:rPr lang="lv-LV" dirty="0" err="1">
                <a:solidFill>
                  <a:schemeClr val="accent4">
                    <a:lumMod val="50000"/>
                  </a:schemeClr>
                </a:solidFill>
              </a:rPr>
              <a:t>Altum</a:t>
            </a:r>
            <a:endParaRPr lang="lv-LV" dirty="0">
              <a:solidFill>
                <a:schemeClr val="accent4">
                  <a:lumMod val="50000"/>
                </a:schemeClr>
              </a:solidFill>
            </a:endParaRPr>
          </a:p>
          <a:p>
            <a:r>
              <a:rPr lang="lv-LV" dirty="0">
                <a:solidFill>
                  <a:schemeClr val="accent4">
                    <a:lumMod val="50000"/>
                  </a:schemeClr>
                </a:solidFill>
              </a:rPr>
              <a:t>+ </a:t>
            </a:r>
            <a:r>
              <a:rPr lang="lv-LV" dirty="0" err="1">
                <a:solidFill>
                  <a:schemeClr val="accent4">
                    <a:lumMod val="50000"/>
                  </a:schemeClr>
                </a:solidFill>
              </a:rPr>
              <a:t>Altum</a:t>
            </a:r>
            <a:r>
              <a:rPr lang="lv-LV" dirty="0">
                <a:solidFill>
                  <a:schemeClr val="accent4">
                    <a:lumMod val="50000"/>
                  </a:schemeClr>
                </a:solidFill>
              </a:rPr>
              <a:t> izvērtēs vairāk uzņēmumus </a:t>
            </a:r>
          </a:p>
          <a:p>
            <a:r>
              <a:rPr lang="lv-LV" dirty="0">
                <a:solidFill>
                  <a:schemeClr val="accent4">
                    <a:lumMod val="50000"/>
                  </a:schemeClr>
                </a:solidFill>
              </a:rPr>
              <a:t>+ Programmas īstenošana notiks ātrāk</a:t>
            </a:r>
          </a:p>
          <a:p>
            <a:r>
              <a:rPr lang="lv-LV" dirty="0">
                <a:solidFill>
                  <a:schemeClr val="accent4">
                    <a:lumMod val="50000"/>
                  </a:schemeClr>
                </a:solidFill>
              </a:rPr>
              <a:t>- Ja </a:t>
            </a:r>
            <a:r>
              <a:rPr lang="lv-LV" dirty="0" err="1">
                <a:solidFill>
                  <a:schemeClr val="accent4">
                    <a:lumMod val="50000"/>
                  </a:schemeClr>
                </a:solidFill>
              </a:rPr>
              <a:t>Altum</a:t>
            </a:r>
            <a:r>
              <a:rPr lang="lv-LV" dirty="0">
                <a:solidFill>
                  <a:schemeClr val="accent4">
                    <a:lumMod val="50000"/>
                  </a:schemeClr>
                </a:solidFill>
              </a:rPr>
              <a:t> iesniegumus izvērtē līdz izsolei, izsolē piedalīsies tikai 1 pretendents</a:t>
            </a:r>
          </a:p>
          <a:p>
            <a:r>
              <a:rPr lang="lv-LV" dirty="0">
                <a:solidFill>
                  <a:schemeClr val="accent4">
                    <a:lumMod val="50000"/>
                  </a:schemeClr>
                </a:solidFill>
              </a:rPr>
              <a:t>- Izsoles rezultāts – zināma cena</a:t>
            </a:r>
          </a:p>
        </p:txBody>
      </p:sp>
      <p:sp>
        <p:nvSpPr>
          <p:cNvPr id="15" name="Blokshēma: process 14">
            <a:extLst>
              <a:ext uri="{FF2B5EF4-FFF2-40B4-BE49-F238E27FC236}">
                <a16:creationId xmlns:a16="http://schemas.microsoft.com/office/drawing/2014/main" id="{46F84DC4-DEA2-C154-9654-0F45755209BE}"/>
              </a:ext>
            </a:extLst>
          </p:cNvPr>
          <p:cNvSpPr/>
          <p:nvPr/>
        </p:nvSpPr>
        <p:spPr>
          <a:xfrm>
            <a:off x="8276355" y="5141046"/>
            <a:ext cx="3829053" cy="109827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schemeClr val="accent5">
                    <a:lumMod val="50000"/>
                  </a:schemeClr>
                </a:solidFill>
              </a:rPr>
              <a:t>+ Izsolē piedalītos vairāki uzņēmumi</a:t>
            </a:r>
          </a:p>
          <a:p>
            <a:r>
              <a:rPr lang="lv-LV" dirty="0">
                <a:solidFill>
                  <a:schemeClr val="accent5">
                    <a:lumMod val="50000"/>
                  </a:schemeClr>
                </a:solidFill>
              </a:rPr>
              <a:t>+ Izsoles rezultātā tiktu noteikta maksimāli augstākā cena</a:t>
            </a:r>
          </a:p>
          <a:p>
            <a:r>
              <a:rPr lang="lv-LV" dirty="0">
                <a:solidFill>
                  <a:schemeClr val="accent5">
                    <a:lumMod val="50000"/>
                  </a:schemeClr>
                </a:solidFill>
              </a:rPr>
              <a:t>- Programmas īstenošanas uzsākšana ieilgs</a:t>
            </a:r>
          </a:p>
        </p:txBody>
      </p:sp>
    </p:spTree>
    <p:extLst>
      <p:ext uri="{BB962C8B-B14F-4D97-AF65-F5344CB8AC3E}">
        <p14:creationId xmlns:p14="http://schemas.microsoft.com/office/powerpoint/2010/main" val="103386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ājenes vietturis 3"/>
          <p:cNvSpPr>
            <a:spLocks noGrp="1"/>
          </p:cNvSpPr>
          <p:nvPr>
            <p:ph type="ftr" sz="quarter" idx="11"/>
          </p:nvPr>
        </p:nvSpPr>
        <p:spPr/>
        <p:txBody>
          <a:bodyPr/>
          <a:lstStyle/>
          <a:p>
            <a:pPr>
              <a:defRPr/>
            </a:pPr>
            <a:r>
              <a:rPr lang="lv-LV" dirty="0"/>
              <a:t>Attīstības un projektu nodaļa    </a:t>
            </a:r>
            <a:r>
              <a:rPr lang="en-US" dirty="0"/>
              <a:t>|   </a:t>
            </a:r>
            <a:r>
              <a:rPr lang="lv-LV" dirty="0"/>
              <a:t>08.11.2023.</a:t>
            </a:r>
            <a:endParaRPr lang="en-US" dirty="0"/>
          </a:p>
        </p:txBody>
      </p:sp>
      <p:sp>
        <p:nvSpPr>
          <p:cNvPr id="5" name="Virsraksts 4">
            <a:extLst>
              <a:ext uri="{FF2B5EF4-FFF2-40B4-BE49-F238E27FC236}">
                <a16:creationId xmlns:a16="http://schemas.microsoft.com/office/drawing/2014/main" id="{DEE9CFC6-8F41-BE9A-1EE3-4B8486CB53EF}"/>
              </a:ext>
            </a:extLst>
          </p:cNvPr>
          <p:cNvSpPr txBox="1">
            <a:spLocks noGrp="1"/>
          </p:cNvSpPr>
          <p:nvPr>
            <p:ph type="title"/>
          </p:nvPr>
        </p:nvSpPr>
        <p:spPr>
          <a:xfrm>
            <a:off x="838200" y="593942"/>
            <a:ext cx="10515600" cy="867930"/>
          </a:xfrm>
          <a:prstGeom prst="rect">
            <a:avLst/>
          </a:prstGeom>
          <a:noFill/>
        </p:spPr>
        <p:txBody>
          <a:bodyPr>
            <a:spAutoFit/>
          </a:bodyPr>
          <a:lstStyle/>
          <a:p>
            <a:pPr algn="ctr" eaLnBrk="1" fontAlgn="auto" hangingPunct="1">
              <a:spcBef>
                <a:spcPts val="0"/>
              </a:spcBef>
              <a:spcAft>
                <a:spcPts val="0"/>
              </a:spcAft>
              <a:defRPr/>
            </a:pPr>
            <a:r>
              <a:rPr lang="lv-LV" sz="2800" b="1" dirty="0">
                <a:solidFill>
                  <a:schemeClr val="bg2">
                    <a:lumMod val="50000"/>
                  </a:schemeClr>
                </a:solidFill>
                <a:latin typeface="Montserrat" pitchFamily="2" charset="77"/>
              </a:rPr>
              <a:t>VIRZĪBA UZ PROGRAMMAS IEVIEŠANU ĀDAŽU NOVADĀ</a:t>
            </a:r>
            <a:endParaRPr lang="en-US" b="1" dirty="0">
              <a:solidFill>
                <a:schemeClr val="bg2">
                  <a:lumMod val="50000"/>
                </a:schemeClr>
              </a:solidFill>
              <a:latin typeface="Montserrat" pitchFamily="2" charset="77"/>
            </a:endParaRPr>
          </a:p>
        </p:txBody>
      </p:sp>
      <p:sp>
        <p:nvSpPr>
          <p:cNvPr id="3" name="Satura vietturis 2">
            <a:extLst>
              <a:ext uri="{FF2B5EF4-FFF2-40B4-BE49-F238E27FC236}">
                <a16:creationId xmlns:a16="http://schemas.microsoft.com/office/drawing/2014/main" id="{9ACBA7BD-9309-3134-51B7-463B62E705E6}"/>
              </a:ext>
            </a:extLst>
          </p:cNvPr>
          <p:cNvSpPr>
            <a:spLocks noGrp="1"/>
          </p:cNvSpPr>
          <p:nvPr>
            <p:ph idx="1"/>
          </p:nvPr>
        </p:nvSpPr>
        <p:spPr/>
        <p:txBody>
          <a:bodyPr>
            <a:normAutofit/>
          </a:bodyPr>
          <a:lstStyle/>
          <a:p>
            <a:r>
              <a:rPr lang="lv-LV" b="1" dirty="0">
                <a:effectLst/>
                <a:ea typeface="Calibri" panose="020F0502020204030204" pitchFamily="34" charset="0"/>
              </a:rPr>
              <a:t>Vai pašvaldībai noslēgt pilnvarojuma līgumus pirms izsoles izsludināšanas </a:t>
            </a:r>
            <a:r>
              <a:rPr lang="lv-LV" dirty="0">
                <a:effectLst/>
                <a:ea typeface="Calibri" panose="020F0502020204030204" pitchFamily="34" charset="0"/>
              </a:rPr>
              <a:t>ar tiem nekustamo īpašumu attīstītājiem, kuri izrādīs vēlmi veikt zemas īres maksas dzīvojamās mājas izbūvi un sniegt vispārējas tautsaimnieciskas nozīmes pakalpojumus Ādažu novadā?</a:t>
            </a:r>
            <a:endParaRPr lang="lv-LV" sz="4000" dirty="0"/>
          </a:p>
        </p:txBody>
      </p:sp>
    </p:spTree>
    <p:extLst>
      <p:ext uri="{BB962C8B-B14F-4D97-AF65-F5344CB8AC3E}">
        <p14:creationId xmlns:p14="http://schemas.microsoft.com/office/powerpoint/2010/main" val="391010514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2648</TotalTime>
  <Words>919</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Montserrat</vt:lpstr>
      <vt:lpstr>Office dizains</vt:lpstr>
      <vt:lpstr>PowerPoint Presentation</vt:lpstr>
      <vt:lpstr>PAR PROGRAMMU</vt:lpstr>
      <vt:lpstr>VIRZĪBA UZ PROGRAMMAS IEVIEŠANU ĀDAŽU NOVADĀ</vt:lpstr>
      <vt:lpstr>VIRZĪBA UZ PROGRAMMAS IEVIEŠANU ĀDAŽU NOVADĀ</vt:lpstr>
      <vt:lpstr>VIRZĪBA UZ PROGRAMMAS IEVIEŠANU ĀDAŽU NOVADĀ</vt:lpstr>
      <vt:lpstr>VIRZĪBA UZ PROGRAMMAS IEVIEŠANU ĀDAŽU NOVADĀ</vt:lpstr>
      <vt:lpstr>VIRZĪBA UZ PROGRAMMAS IEVIEŠANU ĀDAŽU NOVADĀ</vt:lpstr>
      <vt:lpstr>VIRZĪBA UZ PROGRAMMAS IEVIEŠANU ĀDAŽU NOVADĀ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 Pavasara</dc:creator>
  <cp:lastModifiedBy>Sintija Tenisa</cp:lastModifiedBy>
  <cp:revision>80</cp:revision>
  <cp:lastPrinted>2023-10-30T09:48:56Z</cp:lastPrinted>
  <dcterms:created xsi:type="dcterms:W3CDTF">2019-01-14T18:08:04Z</dcterms:created>
  <dcterms:modified xsi:type="dcterms:W3CDTF">2023-12-01T06:30:34Z</dcterms:modified>
</cp:coreProperties>
</file>