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7" r:id="rId2"/>
    <p:sldId id="308" r:id="rId3"/>
    <p:sldId id="355" r:id="rId4"/>
    <p:sldId id="356" r:id="rId5"/>
    <p:sldId id="309" r:id="rId6"/>
    <p:sldId id="350" r:id="rId7"/>
    <p:sldId id="318" r:id="rId8"/>
    <p:sldId id="351" r:id="rId9"/>
    <p:sldId id="352" r:id="rId10"/>
    <p:sldId id="353" r:id="rId11"/>
    <p:sldId id="354" r:id="rId12"/>
    <p:sldId id="327" r:id="rId13"/>
    <p:sldId id="329" r:id="rId14"/>
    <p:sldId id="328" r:id="rId15"/>
    <p:sldId id="331" r:id="rId16"/>
    <p:sldId id="330" r:id="rId17"/>
    <p:sldId id="332" r:id="rId18"/>
    <p:sldId id="333" r:id="rId19"/>
    <p:sldId id="334" r:id="rId20"/>
    <p:sldId id="335" r:id="rId21"/>
    <p:sldId id="336" r:id="rId22"/>
    <p:sldId id="337" r:id="rId23"/>
    <p:sldId id="338" r:id="rId24"/>
    <p:sldId id="339" r:id="rId25"/>
    <p:sldId id="345" r:id="rId26"/>
    <p:sldId id="340" r:id="rId27"/>
    <p:sldId id="346" r:id="rId28"/>
    <p:sldId id="341" r:id="rId29"/>
    <p:sldId id="347" r:id="rId30"/>
    <p:sldId id="343" r:id="rId31"/>
    <p:sldId id="344" r:id="rId32"/>
    <p:sldId id="357" r:id="rId33"/>
    <p:sldId id="360" r:id="rId34"/>
    <p:sldId id="348" r:id="rId35"/>
    <p:sldId id="320" r:id="rId36"/>
    <p:sldId id="361" r:id="rId37"/>
  </p:sldIdLst>
  <p:sldSz cx="12192000" cy="6858000"/>
  <p:notesSz cx="6797675" cy="9926638"/>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8E9F"/>
    <a:srgbClr val="C9B6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Vidējs stils 3 - izcēlum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53" autoAdjust="0"/>
    <p:restoredTop sz="94590" autoAdjust="0"/>
  </p:normalViewPr>
  <p:slideViewPr>
    <p:cSldViewPr snapToGrid="0" snapToObjects="1">
      <p:cViewPr varScale="1">
        <p:scale>
          <a:sx n="81" d="100"/>
          <a:sy n="81"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B68E0E-1536-4D09-9D4F-7FB93A168A7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lv-LV"/>
        </a:p>
      </dgm:t>
    </dgm:pt>
    <dgm:pt modelId="{979807FD-6A9B-4DA5-B01B-5E264F37624F}">
      <dgm:prSet phldrT="[Teksts]"/>
      <dgm:spPr/>
      <dgm:t>
        <a:bodyPr/>
        <a:lstStyle/>
        <a:p>
          <a:r>
            <a:rPr lang="lv-LV" dirty="0"/>
            <a:t>973</a:t>
          </a:r>
        </a:p>
      </dgm:t>
    </dgm:pt>
    <dgm:pt modelId="{953FD1A3-D129-4188-8C90-B9D9259726E6}" type="parTrans" cxnId="{2407945D-3C13-46AD-9DF5-9D690D82E914}">
      <dgm:prSet/>
      <dgm:spPr/>
      <dgm:t>
        <a:bodyPr/>
        <a:lstStyle/>
        <a:p>
          <a:endParaRPr lang="lv-LV"/>
        </a:p>
      </dgm:t>
    </dgm:pt>
    <dgm:pt modelId="{113C6198-B20C-4ECD-9C93-7DA36BA0C059}" type="sibTrans" cxnId="{2407945D-3C13-46AD-9DF5-9D690D82E914}">
      <dgm:prSet/>
      <dgm:spPr/>
      <dgm:t>
        <a:bodyPr/>
        <a:lstStyle/>
        <a:p>
          <a:endParaRPr lang="lv-LV"/>
        </a:p>
      </dgm:t>
    </dgm:pt>
    <dgm:pt modelId="{B8746BB8-6EE0-4F0F-B950-7688C1F6E82A}">
      <dgm:prSet phldrT="[Teksts]"/>
      <dgm:spPr/>
      <dgm:t>
        <a:bodyPr/>
        <a:lstStyle/>
        <a:p>
          <a:r>
            <a:rPr lang="lv-LV" dirty="0"/>
            <a:t>no Ādažu pilsētas, Ādažu pagasta 488</a:t>
          </a:r>
        </a:p>
      </dgm:t>
    </dgm:pt>
    <dgm:pt modelId="{BE7992F0-1803-404B-9A62-17F3232927AC}" type="parTrans" cxnId="{76401AB6-B6BC-4F27-91FA-D2F2DD6CF636}">
      <dgm:prSet/>
      <dgm:spPr/>
      <dgm:t>
        <a:bodyPr/>
        <a:lstStyle/>
        <a:p>
          <a:endParaRPr lang="lv-LV"/>
        </a:p>
      </dgm:t>
    </dgm:pt>
    <dgm:pt modelId="{69D4B95B-E192-42CB-A348-A191CDCBB6B7}" type="sibTrans" cxnId="{76401AB6-B6BC-4F27-91FA-D2F2DD6CF636}">
      <dgm:prSet/>
      <dgm:spPr/>
      <dgm:t>
        <a:bodyPr/>
        <a:lstStyle/>
        <a:p>
          <a:endParaRPr lang="lv-LV"/>
        </a:p>
      </dgm:t>
    </dgm:pt>
    <dgm:pt modelId="{C5D80E91-F7E8-461D-BDC4-7FC374D94E23}">
      <dgm:prSet phldrT="[Teksts]"/>
      <dgm:spPr/>
      <dgm:t>
        <a:bodyPr/>
        <a:lstStyle/>
        <a:p>
          <a:r>
            <a:rPr lang="lv-LV" dirty="0"/>
            <a:t>no Carnikavas pagasta 485</a:t>
          </a:r>
        </a:p>
      </dgm:t>
    </dgm:pt>
    <dgm:pt modelId="{83722790-CD6A-4EB9-A97D-794067AE7EE7}" type="parTrans" cxnId="{F7C43D19-2A96-4869-AD1D-E17271CFB1E0}">
      <dgm:prSet/>
      <dgm:spPr/>
      <dgm:t>
        <a:bodyPr/>
        <a:lstStyle/>
        <a:p>
          <a:endParaRPr lang="lv-LV"/>
        </a:p>
      </dgm:t>
    </dgm:pt>
    <dgm:pt modelId="{FC21C96C-AB42-490E-9AE6-14AF9918A8F9}" type="sibTrans" cxnId="{F7C43D19-2A96-4869-AD1D-E17271CFB1E0}">
      <dgm:prSet/>
      <dgm:spPr/>
      <dgm:t>
        <a:bodyPr/>
        <a:lstStyle/>
        <a:p>
          <a:endParaRPr lang="lv-LV"/>
        </a:p>
      </dgm:t>
    </dgm:pt>
    <dgm:pt modelId="{C4F174A0-CA5A-4F25-A94E-2AB7FA0D08E2}" type="pres">
      <dgm:prSet presAssocID="{BEB68E0E-1536-4D09-9D4F-7FB93A168A77}" presName="cycle" presStyleCnt="0">
        <dgm:presLayoutVars>
          <dgm:chMax val="1"/>
          <dgm:dir/>
          <dgm:animLvl val="ctr"/>
          <dgm:resizeHandles val="exact"/>
        </dgm:presLayoutVars>
      </dgm:prSet>
      <dgm:spPr/>
    </dgm:pt>
    <dgm:pt modelId="{F007A59F-E072-4977-81C5-D7196734B40E}" type="pres">
      <dgm:prSet presAssocID="{979807FD-6A9B-4DA5-B01B-5E264F37624F}" presName="centerShape" presStyleLbl="node0" presStyleIdx="0" presStyleCnt="1" custScaleX="70654" custScaleY="75212" custLinFactNeighborX="0" custLinFactNeighborY="-647"/>
      <dgm:spPr/>
    </dgm:pt>
    <dgm:pt modelId="{7BED5A78-C2BC-45F0-9588-CD4CEC9EE405}" type="pres">
      <dgm:prSet presAssocID="{BE7992F0-1803-404B-9A62-17F3232927AC}" presName="parTrans" presStyleLbl="bgSibTrans2D1" presStyleIdx="0" presStyleCnt="2"/>
      <dgm:spPr/>
    </dgm:pt>
    <dgm:pt modelId="{92B30460-2817-42A6-8B9C-5A9B6B9BBD16}" type="pres">
      <dgm:prSet presAssocID="{B8746BB8-6EE0-4F0F-B950-7688C1F6E82A}" presName="node" presStyleLbl="node1" presStyleIdx="0" presStyleCnt="2">
        <dgm:presLayoutVars>
          <dgm:bulletEnabled val="1"/>
        </dgm:presLayoutVars>
      </dgm:prSet>
      <dgm:spPr/>
    </dgm:pt>
    <dgm:pt modelId="{58E12F88-A772-45E1-AB57-43B77C9CE150}" type="pres">
      <dgm:prSet presAssocID="{83722790-CD6A-4EB9-A97D-794067AE7EE7}" presName="parTrans" presStyleLbl="bgSibTrans2D1" presStyleIdx="1" presStyleCnt="2"/>
      <dgm:spPr/>
    </dgm:pt>
    <dgm:pt modelId="{97B01BC4-2379-4E78-A75E-946BAAA339F3}" type="pres">
      <dgm:prSet presAssocID="{C5D80E91-F7E8-461D-BDC4-7FC374D94E23}" presName="node" presStyleLbl="node1" presStyleIdx="1" presStyleCnt="2">
        <dgm:presLayoutVars>
          <dgm:bulletEnabled val="1"/>
        </dgm:presLayoutVars>
      </dgm:prSet>
      <dgm:spPr/>
    </dgm:pt>
  </dgm:ptLst>
  <dgm:cxnLst>
    <dgm:cxn modelId="{F7C43D19-2A96-4869-AD1D-E17271CFB1E0}" srcId="{979807FD-6A9B-4DA5-B01B-5E264F37624F}" destId="{C5D80E91-F7E8-461D-BDC4-7FC374D94E23}" srcOrd="1" destOrd="0" parTransId="{83722790-CD6A-4EB9-A97D-794067AE7EE7}" sibTransId="{FC21C96C-AB42-490E-9AE6-14AF9918A8F9}"/>
    <dgm:cxn modelId="{D6DA893E-8893-4DD4-9161-EDC43E483DAB}" type="presOf" srcId="{C5D80E91-F7E8-461D-BDC4-7FC374D94E23}" destId="{97B01BC4-2379-4E78-A75E-946BAAA339F3}" srcOrd="0" destOrd="0" presId="urn:microsoft.com/office/officeart/2005/8/layout/radial4"/>
    <dgm:cxn modelId="{2407945D-3C13-46AD-9DF5-9D690D82E914}" srcId="{BEB68E0E-1536-4D09-9D4F-7FB93A168A77}" destId="{979807FD-6A9B-4DA5-B01B-5E264F37624F}" srcOrd="0" destOrd="0" parTransId="{953FD1A3-D129-4188-8C90-B9D9259726E6}" sibTransId="{113C6198-B20C-4ECD-9C93-7DA36BA0C059}"/>
    <dgm:cxn modelId="{9A74E375-16CC-4B41-8111-1F4B55162336}" type="presOf" srcId="{83722790-CD6A-4EB9-A97D-794067AE7EE7}" destId="{58E12F88-A772-45E1-AB57-43B77C9CE150}" srcOrd="0" destOrd="0" presId="urn:microsoft.com/office/officeart/2005/8/layout/radial4"/>
    <dgm:cxn modelId="{341BFE57-1F88-417F-BFE3-6A78D1A6D171}" type="presOf" srcId="{BE7992F0-1803-404B-9A62-17F3232927AC}" destId="{7BED5A78-C2BC-45F0-9588-CD4CEC9EE405}" srcOrd="0" destOrd="0" presId="urn:microsoft.com/office/officeart/2005/8/layout/radial4"/>
    <dgm:cxn modelId="{14E158A0-5167-44EE-B2FD-0631E0739788}" type="presOf" srcId="{979807FD-6A9B-4DA5-B01B-5E264F37624F}" destId="{F007A59F-E072-4977-81C5-D7196734B40E}" srcOrd="0" destOrd="0" presId="urn:microsoft.com/office/officeart/2005/8/layout/radial4"/>
    <dgm:cxn modelId="{51682DB2-FF45-41C6-9059-DEBEEAAF9462}" type="presOf" srcId="{B8746BB8-6EE0-4F0F-B950-7688C1F6E82A}" destId="{92B30460-2817-42A6-8B9C-5A9B6B9BBD16}" srcOrd="0" destOrd="0" presId="urn:microsoft.com/office/officeart/2005/8/layout/radial4"/>
    <dgm:cxn modelId="{76401AB6-B6BC-4F27-91FA-D2F2DD6CF636}" srcId="{979807FD-6A9B-4DA5-B01B-5E264F37624F}" destId="{B8746BB8-6EE0-4F0F-B950-7688C1F6E82A}" srcOrd="0" destOrd="0" parTransId="{BE7992F0-1803-404B-9A62-17F3232927AC}" sibTransId="{69D4B95B-E192-42CB-A348-A191CDCBB6B7}"/>
    <dgm:cxn modelId="{94A773DA-06D9-4AD6-A9B0-314F557DB6FC}" type="presOf" srcId="{BEB68E0E-1536-4D09-9D4F-7FB93A168A77}" destId="{C4F174A0-CA5A-4F25-A94E-2AB7FA0D08E2}" srcOrd="0" destOrd="0" presId="urn:microsoft.com/office/officeart/2005/8/layout/radial4"/>
    <dgm:cxn modelId="{3673664A-2AFB-458E-9FDA-68CF23D08246}" type="presParOf" srcId="{C4F174A0-CA5A-4F25-A94E-2AB7FA0D08E2}" destId="{F007A59F-E072-4977-81C5-D7196734B40E}" srcOrd="0" destOrd="0" presId="urn:microsoft.com/office/officeart/2005/8/layout/radial4"/>
    <dgm:cxn modelId="{55FFBC60-088F-4131-BB0B-A61198E84139}" type="presParOf" srcId="{C4F174A0-CA5A-4F25-A94E-2AB7FA0D08E2}" destId="{7BED5A78-C2BC-45F0-9588-CD4CEC9EE405}" srcOrd="1" destOrd="0" presId="urn:microsoft.com/office/officeart/2005/8/layout/radial4"/>
    <dgm:cxn modelId="{CB865034-0A88-4AF3-B24F-A77D41D681D6}" type="presParOf" srcId="{C4F174A0-CA5A-4F25-A94E-2AB7FA0D08E2}" destId="{92B30460-2817-42A6-8B9C-5A9B6B9BBD16}" srcOrd="2" destOrd="0" presId="urn:microsoft.com/office/officeart/2005/8/layout/radial4"/>
    <dgm:cxn modelId="{C5E56246-203D-4D3A-8E9B-19F1FE5B9F25}" type="presParOf" srcId="{C4F174A0-CA5A-4F25-A94E-2AB7FA0D08E2}" destId="{58E12F88-A772-45E1-AB57-43B77C9CE150}" srcOrd="3" destOrd="0" presId="urn:microsoft.com/office/officeart/2005/8/layout/radial4"/>
    <dgm:cxn modelId="{0784D7B0-D1DA-4BC0-BA0D-CB489E841A0B}" type="presParOf" srcId="{C4F174A0-CA5A-4F25-A94E-2AB7FA0D08E2}" destId="{97B01BC4-2379-4E78-A75E-946BAAA339F3}" srcOrd="4"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7A59F-E072-4977-81C5-D7196734B40E}">
      <dsp:nvSpPr>
        <dsp:cNvPr id="0" name=""/>
        <dsp:cNvSpPr/>
      </dsp:nvSpPr>
      <dsp:spPr>
        <a:xfrm>
          <a:off x="1776372" y="2309694"/>
          <a:ext cx="1019652" cy="10854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lv-LV" sz="3500" kern="1200" dirty="0"/>
            <a:t>973</a:t>
          </a:r>
        </a:p>
      </dsp:txBody>
      <dsp:txXfrm>
        <a:off x="1925697" y="2468652"/>
        <a:ext cx="721002" cy="767515"/>
      </dsp:txXfrm>
    </dsp:sp>
    <dsp:sp modelId="{7BED5A78-C2BC-45F0-9588-CD4CEC9EE405}">
      <dsp:nvSpPr>
        <dsp:cNvPr id="0" name=""/>
        <dsp:cNvSpPr/>
      </dsp:nvSpPr>
      <dsp:spPr>
        <a:xfrm rot="12863289">
          <a:off x="571634" y="1931300"/>
          <a:ext cx="1338397" cy="4113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B30460-2817-42A6-8B9C-5A9B6B9BBD16}">
      <dsp:nvSpPr>
        <dsp:cNvPr id="0" name=""/>
        <dsp:cNvSpPr/>
      </dsp:nvSpPr>
      <dsp:spPr>
        <a:xfrm>
          <a:off x="3088" y="1210588"/>
          <a:ext cx="1371004" cy="1096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lv-LV" sz="1700" kern="1200" dirty="0"/>
            <a:t>no Ādažu pilsētas, Ādažu pagasta 488</a:t>
          </a:r>
        </a:p>
      </dsp:txBody>
      <dsp:txXfrm>
        <a:off x="35212" y="1242712"/>
        <a:ext cx="1306756" cy="1032555"/>
      </dsp:txXfrm>
    </dsp:sp>
    <dsp:sp modelId="{58E12F88-A772-45E1-AB57-43B77C9CE150}">
      <dsp:nvSpPr>
        <dsp:cNvPr id="0" name=""/>
        <dsp:cNvSpPr/>
      </dsp:nvSpPr>
      <dsp:spPr>
        <a:xfrm rot="19536711">
          <a:off x="2662364" y="1931300"/>
          <a:ext cx="1338397" cy="4113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B01BC4-2379-4E78-A75E-946BAAA339F3}">
      <dsp:nvSpPr>
        <dsp:cNvPr id="0" name=""/>
        <dsp:cNvSpPr/>
      </dsp:nvSpPr>
      <dsp:spPr>
        <a:xfrm>
          <a:off x="3198304" y="1210588"/>
          <a:ext cx="1371004" cy="1096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lv-LV" sz="1700" kern="1200" dirty="0"/>
            <a:t>no Carnikavas pagasta 485</a:t>
          </a:r>
        </a:p>
      </dsp:txBody>
      <dsp:txXfrm>
        <a:off x="3230428" y="1242712"/>
        <a:ext cx="1306756" cy="103255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325B2CF-31F3-4A3A-AE50-B70CAD98A4C4}"/>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C27AD9B0-810D-43D0-A495-ADD166AC7549}"/>
              </a:ext>
            </a:extLst>
          </p:cNvPr>
          <p:cNvSpPr>
            <a:spLocks noGrp="1"/>
          </p:cNvSpPr>
          <p:nvPr>
            <p:ph type="dt" idx="1"/>
          </p:nvPr>
        </p:nvSpPr>
        <p:spPr>
          <a:xfrm>
            <a:off x="3850443"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4975B08-CC19-44CA-85EB-1585BA64692E}" type="datetimeFigureOut">
              <a:rPr lang="en-US"/>
              <a:pPr>
                <a:defRPr/>
              </a:pPr>
              <a:t>12/1/2023</a:t>
            </a:fld>
            <a:endParaRPr lang="en-US"/>
          </a:p>
        </p:txBody>
      </p:sp>
      <p:sp>
        <p:nvSpPr>
          <p:cNvPr id="4" name="Slide Image Placeholder 3">
            <a:extLst>
              <a:ext uri="{FF2B5EF4-FFF2-40B4-BE49-F238E27FC236}">
                <a16:creationId xmlns:a16="http://schemas.microsoft.com/office/drawing/2014/main" id="{01D974CE-A9F8-4699-9557-9735D6A45D45}"/>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FA1BA77-E4FD-4DF5-BBF6-05D3A2ECE21E}"/>
              </a:ext>
            </a:extLst>
          </p:cNvPr>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DD5EFE9-9539-4F64-990A-05F7AB0F58EA}"/>
              </a:ext>
            </a:extLst>
          </p:cNvPr>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799666E0-8A13-44B8-83C9-D8EDBC7F920F}"/>
              </a:ext>
            </a:extLst>
          </p:cNvPr>
          <p:cNvSpPr>
            <a:spLocks noGrp="1"/>
          </p:cNvSpPr>
          <p:nvPr>
            <p:ph type="sldNum" sz="quarter" idx="5"/>
          </p:nvPr>
        </p:nvSpPr>
        <p:spPr>
          <a:xfrm>
            <a:off x="3850443" y="9428584"/>
            <a:ext cx="2945659" cy="49805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CAF71F6-6AD3-4F31-97A9-3A34FDDDDAF5}"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pPr>
              <a:defRPr/>
            </a:pPr>
            <a:fld id="{DCAF71F6-6AD3-4F31-97A9-3A34FDDDDAF5}" type="slidenum">
              <a:rPr lang="en-US" altLang="lv-LV" smtClean="0"/>
              <a:pPr>
                <a:defRPr/>
              </a:pPr>
              <a:t>34</a:t>
            </a:fld>
            <a:endParaRPr lang="en-US" altLang="lv-LV"/>
          </a:p>
        </p:txBody>
      </p:sp>
    </p:spTree>
    <p:extLst>
      <p:ext uri="{BB962C8B-B14F-4D97-AF65-F5344CB8AC3E}">
        <p14:creationId xmlns:p14="http://schemas.microsoft.com/office/powerpoint/2010/main" val="145128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3E2A55-88F9-45D4-AF24-8A2F9FE6655D}"/>
              </a:ext>
            </a:extLst>
          </p:cNvPr>
          <p:cNvSpPr>
            <a:spLocks noGrp="1"/>
          </p:cNvSpPr>
          <p:nvPr>
            <p:ph type="dt" sz="half" idx="10"/>
          </p:nvPr>
        </p:nvSpPr>
        <p:spPr/>
        <p:txBody>
          <a:bodyPr/>
          <a:lstStyle>
            <a:lvl1pPr>
              <a:defRPr/>
            </a:lvl1pPr>
          </a:lstStyle>
          <a:p>
            <a:pPr>
              <a:defRPr/>
            </a:pPr>
            <a:fld id="{57FAD4A7-050A-4D03-A38C-0FD17437B608}" type="datetime1">
              <a:rPr lang="en-US"/>
              <a:pPr>
                <a:defRPr/>
              </a:pPr>
              <a:t>12/1/2023</a:t>
            </a:fld>
            <a:endParaRPr lang="en-US"/>
          </a:p>
        </p:txBody>
      </p:sp>
      <p:sp>
        <p:nvSpPr>
          <p:cNvPr id="5" name="Footer Placeholder 4">
            <a:extLst>
              <a:ext uri="{FF2B5EF4-FFF2-40B4-BE49-F238E27FC236}">
                <a16:creationId xmlns:a16="http://schemas.microsoft.com/office/drawing/2014/main" id="{6423FA10-F72E-4701-AEC9-9873B5B0D4F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8EA230C-8371-4E2E-835D-4DFEF32A2854}"/>
              </a:ext>
            </a:extLst>
          </p:cNvPr>
          <p:cNvSpPr>
            <a:spLocks noGrp="1"/>
          </p:cNvSpPr>
          <p:nvPr>
            <p:ph type="sldNum" sz="quarter" idx="12"/>
          </p:nvPr>
        </p:nvSpPr>
        <p:spPr/>
        <p:txBody>
          <a:bodyPr/>
          <a:lstStyle>
            <a:lvl1pPr>
              <a:defRPr/>
            </a:lvl1pPr>
          </a:lstStyle>
          <a:p>
            <a:pPr>
              <a:defRPr/>
            </a:pPr>
            <a:fld id="{CC10E5D4-6E23-4F9D-A249-483F508FD01E}" type="slidenum">
              <a:rPr lang="en-US" altLang="lv-LV"/>
              <a:pPr>
                <a:defRPr/>
              </a:pPr>
              <a:t>‹#›</a:t>
            </a:fld>
            <a:endParaRPr lang="en-US" altLang="lv-LV"/>
          </a:p>
        </p:txBody>
      </p:sp>
    </p:spTree>
    <p:extLst>
      <p:ext uri="{BB962C8B-B14F-4D97-AF65-F5344CB8AC3E}">
        <p14:creationId xmlns:p14="http://schemas.microsoft.com/office/powerpoint/2010/main" val="1265892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178791-6627-4D6F-80D0-541D0112EF00}"/>
              </a:ext>
            </a:extLst>
          </p:cNvPr>
          <p:cNvSpPr>
            <a:spLocks noGrp="1"/>
          </p:cNvSpPr>
          <p:nvPr>
            <p:ph type="dt" sz="half" idx="10"/>
          </p:nvPr>
        </p:nvSpPr>
        <p:spPr/>
        <p:txBody>
          <a:bodyPr/>
          <a:lstStyle>
            <a:lvl1pPr>
              <a:defRPr/>
            </a:lvl1pPr>
          </a:lstStyle>
          <a:p>
            <a:pPr>
              <a:defRPr/>
            </a:pPr>
            <a:fld id="{6FA1D809-7D02-4DE1-A864-7AB5B8C7E2C7}" type="datetime1">
              <a:rPr lang="en-US"/>
              <a:pPr>
                <a:defRPr/>
              </a:pPr>
              <a:t>12/1/2023</a:t>
            </a:fld>
            <a:endParaRPr lang="en-US"/>
          </a:p>
        </p:txBody>
      </p:sp>
      <p:sp>
        <p:nvSpPr>
          <p:cNvPr id="5" name="Footer Placeholder 4">
            <a:extLst>
              <a:ext uri="{FF2B5EF4-FFF2-40B4-BE49-F238E27FC236}">
                <a16:creationId xmlns:a16="http://schemas.microsoft.com/office/drawing/2014/main" id="{BDBD45B4-8451-4408-9A54-5403DA72E26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8DD74E2-32E0-4515-8608-E7114D317F2C}"/>
              </a:ext>
            </a:extLst>
          </p:cNvPr>
          <p:cNvSpPr>
            <a:spLocks noGrp="1"/>
          </p:cNvSpPr>
          <p:nvPr>
            <p:ph type="sldNum" sz="quarter" idx="12"/>
          </p:nvPr>
        </p:nvSpPr>
        <p:spPr/>
        <p:txBody>
          <a:bodyPr/>
          <a:lstStyle>
            <a:lvl1pPr>
              <a:defRPr/>
            </a:lvl1pPr>
          </a:lstStyle>
          <a:p>
            <a:pPr>
              <a:defRPr/>
            </a:pPr>
            <a:fld id="{852AFC63-18A4-42B0-9DA3-215127049C51}" type="slidenum">
              <a:rPr lang="en-US" altLang="lv-LV"/>
              <a:pPr>
                <a:defRPr/>
              </a:pPr>
              <a:t>‹#›</a:t>
            </a:fld>
            <a:endParaRPr lang="en-US" altLang="lv-LV"/>
          </a:p>
        </p:txBody>
      </p:sp>
    </p:spTree>
    <p:extLst>
      <p:ext uri="{BB962C8B-B14F-4D97-AF65-F5344CB8AC3E}">
        <p14:creationId xmlns:p14="http://schemas.microsoft.com/office/powerpoint/2010/main" val="2031415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1FFCF2-D335-4469-8B5C-82C5AB45711E}"/>
              </a:ext>
            </a:extLst>
          </p:cNvPr>
          <p:cNvSpPr>
            <a:spLocks noGrp="1"/>
          </p:cNvSpPr>
          <p:nvPr>
            <p:ph type="dt" sz="half" idx="10"/>
          </p:nvPr>
        </p:nvSpPr>
        <p:spPr/>
        <p:txBody>
          <a:bodyPr/>
          <a:lstStyle>
            <a:lvl1pPr>
              <a:defRPr/>
            </a:lvl1pPr>
          </a:lstStyle>
          <a:p>
            <a:pPr>
              <a:defRPr/>
            </a:pPr>
            <a:fld id="{D41B1EBC-0AAF-4F50-9FEE-C0A6E6D6B65E}" type="datetime1">
              <a:rPr lang="en-US"/>
              <a:pPr>
                <a:defRPr/>
              </a:pPr>
              <a:t>12/1/2023</a:t>
            </a:fld>
            <a:endParaRPr lang="en-US"/>
          </a:p>
        </p:txBody>
      </p:sp>
      <p:sp>
        <p:nvSpPr>
          <p:cNvPr id="5" name="Footer Placeholder 4">
            <a:extLst>
              <a:ext uri="{FF2B5EF4-FFF2-40B4-BE49-F238E27FC236}">
                <a16:creationId xmlns:a16="http://schemas.microsoft.com/office/drawing/2014/main" id="{8E004EEA-0A8A-42A0-B694-8EC5CC4E965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143B797-8E3F-4017-8E2B-5B94AE6BB4DE}"/>
              </a:ext>
            </a:extLst>
          </p:cNvPr>
          <p:cNvSpPr>
            <a:spLocks noGrp="1"/>
          </p:cNvSpPr>
          <p:nvPr>
            <p:ph type="sldNum" sz="quarter" idx="12"/>
          </p:nvPr>
        </p:nvSpPr>
        <p:spPr/>
        <p:txBody>
          <a:bodyPr/>
          <a:lstStyle>
            <a:lvl1pPr>
              <a:defRPr/>
            </a:lvl1pPr>
          </a:lstStyle>
          <a:p>
            <a:pPr>
              <a:defRPr/>
            </a:pPr>
            <a:fld id="{2B20EA2C-414C-4312-862D-7269EA8B9E90}" type="slidenum">
              <a:rPr lang="en-US" altLang="lv-LV"/>
              <a:pPr>
                <a:defRPr/>
              </a:pPr>
              <a:t>‹#›</a:t>
            </a:fld>
            <a:endParaRPr lang="en-US" altLang="lv-LV"/>
          </a:p>
        </p:txBody>
      </p:sp>
    </p:spTree>
    <p:extLst>
      <p:ext uri="{BB962C8B-B14F-4D97-AF65-F5344CB8AC3E}">
        <p14:creationId xmlns:p14="http://schemas.microsoft.com/office/powerpoint/2010/main" val="2443715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F1222-6ED3-411A-90F0-350260990C55}"/>
              </a:ext>
            </a:extLst>
          </p:cNvPr>
          <p:cNvSpPr>
            <a:spLocks noGrp="1"/>
          </p:cNvSpPr>
          <p:nvPr>
            <p:ph type="dt" sz="half" idx="10"/>
          </p:nvPr>
        </p:nvSpPr>
        <p:spPr/>
        <p:txBody>
          <a:bodyPr/>
          <a:lstStyle>
            <a:lvl1pPr>
              <a:defRPr/>
            </a:lvl1pPr>
          </a:lstStyle>
          <a:p>
            <a:pPr>
              <a:defRPr/>
            </a:pPr>
            <a:fld id="{1C466D6C-3049-4A58-961F-96CF383AE3EC}" type="datetime1">
              <a:rPr lang="en-US"/>
              <a:pPr>
                <a:defRPr/>
              </a:pPr>
              <a:t>12/1/2023</a:t>
            </a:fld>
            <a:endParaRPr lang="en-US"/>
          </a:p>
        </p:txBody>
      </p:sp>
      <p:sp>
        <p:nvSpPr>
          <p:cNvPr id="5" name="Footer Placeholder 4">
            <a:extLst>
              <a:ext uri="{FF2B5EF4-FFF2-40B4-BE49-F238E27FC236}">
                <a16:creationId xmlns:a16="http://schemas.microsoft.com/office/drawing/2014/main" id="{7C0F2D21-B3C7-43CB-9D02-CE45C148588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126173-C021-4D88-AEA3-0EC27E407110}"/>
              </a:ext>
            </a:extLst>
          </p:cNvPr>
          <p:cNvSpPr>
            <a:spLocks noGrp="1"/>
          </p:cNvSpPr>
          <p:nvPr>
            <p:ph type="sldNum" sz="quarter" idx="12"/>
          </p:nvPr>
        </p:nvSpPr>
        <p:spPr/>
        <p:txBody>
          <a:bodyPr/>
          <a:lstStyle>
            <a:lvl1pPr>
              <a:defRPr/>
            </a:lvl1pPr>
          </a:lstStyle>
          <a:p>
            <a:pPr>
              <a:defRPr/>
            </a:pPr>
            <a:fld id="{34A10E14-9AC4-4544-A10C-62F0471382FB}" type="slidenum">
              <a:rPr lang="en-US" altLang="lv-LV"/>
              <a:pPr>
                <a:defRPr/>
              </a:pPr>
              <a:t>‹#›</a:t>
            </a:fld>
            <a:endParaRPr lang="en-US" altLang="lv-LV"/>
          </a:p>
        </p:txBody>
      </p:sp>
    </p:spTree>
    <p:extLst>
      <p:ext uri="{BB962C8B-B14F-4D97-AF65-F5344CB8AC3E}">
        <p14:creationId xmlns:p14="http://schemas.microsoft.com/office/powerpoint/2010/main" val="3020498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EF7269C-F929-40ED-B5DC-5095661E7B5C}"/>
              </a:ext>
            </a:extLst>
          </p:cNvPr>
          <p:cNvSpPr>
            <a:spLocks noGrp="1"/>
          </p:cNvSpPr>
          <p:nvPr>
            <p:ph type="dt" sz="half" idx="10"/>
          </p:nvPr>
        </p:nvSpPr>
        <p:spPr/>
        <p:txBody>
          <a:bodyPr/>
          <a:lstStyle>
            <a:lvl1pPr>
              <a:defRPr/>
            </a:lvl1pPr>
          </a:lstStyle>
          <a:p>
            <a:pPr>
              <a:defRPr/>
            </a:pPr>
            <a:fld id="{0E4D45F5-7739-49BB-8BCF-57473146DED4}" type="datetime1">
              <a:rPr lang="en-US"/>
              <a:pPr>
                <a:defRPr/>
              </a:pPr>
              <a:t>12/1/2023</a:t>
            </a:fld>
            <a:endParaRPr lang="en-US"/>
          </a:p>
        </p:txBody>
      </p:sp>
      <p:sp>
        <p:nvSpPr>
          <p:cNvPr id="5" name="Footer Placeholder 4">
            <a:extLst>
              <a:ext uri="{FF2B5EF4-FFF2-40B4-BE49-F238E27FC236}">
                <a16:creationId xmlns:a16="http://schemas.microsoft.com/office/drawing/2014/main" id="{BD6C7198-522C-4C59-A367-E0CC0E4FD9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8439C62-9C19-47C9-95EC-F573AADFF7FA}"/>
              </a:ext>
            </a:extLst>
          </p:cNvPr>
          <p:cNvSpPr>
            <a:spLocks noGrp="1"/>
          </p:cNvSpPr>
          <p:nvPr>
            <p:ph type="sldNum" sz="quarter" idx="12"/>
          </p:nvPr>
        </p:nvSpPr>
        <p:spPr/>
        <p:txBody>
          <a:bodyPr/>
          <a:lstStyle>
            <a:lvl1pPr>
              <a:defRPr/>
            </a:lvl1pPr>
          </a:lstStyle>
          <a:p>
            <a:pPr>
              <a:defRPr/>
            </a:pPr>
            <a:fld id="{E9B19F69-A8D1-47A3-9BC8-FFBA0735F722}" type="slidenum">
              <a:rPr lang="en-US" altLang="lv-LV"/>
              <a:pPr>
                <a:defRPr/>
              </a:pPr>
              <a:t>‹#›</a:t>
            </a:fld>
            <a:endParaRPr lang="en-US" altLang="lv-LV"/>
          </a:p>
        </p:txBody>
      </p:sp>
    </p:spTree>
    <p:extLst>
      <p:ext uri="{BB962C8B-B14F-4D97-AF65-F5344CB8AC3E}">
        <p14:creationId xmlns:p14="http://schemas.microsoft.com/office/powerpoint/2010/main" val="35104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18828A8-CF53-4177-91D4-5F0802BB9C4D}"/>
              </a:ext>
            </a:extLst>
          </p:cNvPr>
          <p:cNvSpPr>
            <a:spLocks noGrp="1"/>
          </p:cNvSpPr>
          <p:nvPr>
            <p:ph type="dt" sz="half" idx="10"/>
          </p:nvPr>
        </p:nvSpPr>
        <p:spPr/>
        <p:txBody>
          <a:bodyPr/>
          <a:lstStyle>
            <a:lvl1pPr>
              <a:defRPr/>
            </a:lvl1pPr>
          </a:lstStyle>
          <a:p>
            <a:pPr>
              <a:defRPr/>
            </a:pPr>
            <a:fld id="{323D44F7-CADB-4C9C-8BF7-85B0CEA9BB84}" type="datetime1">
              <a:rPr lang="en-US"/>
              <a:pPr>
                <a:defRPr/>
              </a:pPr>
              <a:t>12/1/2023</a:t>
            </a:fld>
            <a:endParaRPr lang="en-US"/>
          </a:p>
        </p:txBody>
      </p:sp>
      <p:sp>
        <p:nvSpPr>
          <p:cNvPr id="6" name="Footer Placeholder 4">
            <a:extLst>
              <a:ext uri="{FF2B5EF4-FFF2-40B4-BE49-F238E27FC236}">
                <a16:creationId xmlns:a16="http://schemas.microsoft.com/office/drawing/2014/main" id="{59536824-C496-4EA0-9D34-9F08C7529B5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6B2C35B-1BFF-45A4-8660-878D3F7CBE47}"/>
              </a:ext>
            </a:extLst>
          </p:cNvPr>
          <p:cNvSpPr>
            <a:spLocks noGrp="1"/>
          </p:cNvSpPr>
          <p:nvPr>
            <p:ph type="sldNum" sz="quarter" idx="12"/>
          </p:nvPr>
        </p:nvSpPr>
        <p:spPr/>
        <p:txBody>
          <a:bodyPr/>
          <a:lstStyle>
            <a:lvl1pPr>
              <a:defRPr/>
            </a:lvl1pPr>
          </a:lstStyle>
          <a:p>
            <a:pPr>
              <a:defRPr/>
            </a:pPr>
            <a:fld id="{7404630E-E933-4B46-902F-0D5F93AA49A2}" type="slidenum">
              <a:rPr lang="en-US" altLang="lv-LV"/>
              <a:pPr>
                <a:defRPr/>
              </a:pPr>
              <a:t>‹#›</a:t>
            </a:fld>
            <a:endParaRPr lang="en-US" altLang="lv-LV"/>
          </a:p>
        </p:txBody>
      </p:sp>
    </p:spTree>
    <p:extLst>
      <p:ext uri="{BB962C8B-B14F-4D97-AF65-F5344CB8AC3E}">
        <p14:creationId xmlns:p14="http://schemas.microsoft.com/office/powerpoint/2010/main" val="2949735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BABBA2D-3902-453F-8408-8C259850B404}"/>
              </a:ext>
            </a:extLst>
          </p:cNvPr>
          <p:cNvSpPr>
            <a:spLocks noGrp="1"/>
          </p:cNvSpPr>
          <p:nvPr>
            <p:ph type="dt" sz="half" idx="10"/>
          </p:nvPr>
        </p:nvSpPr>
        <p:spPr/>
        <p:txBody>
          <a:bodyPr/>
          <a:lstStyle>
            <a:lvl1pPr>
              <a:defRPr/>
            </a:lvl1pPr>
          </a:lstStyle>
          <a:p>
            <a:pPr>
              <a:defRPr/>
            </a:pPr>
            <a:fld id="{FDFE992E-F9D8-4B3D-AE93-9EEADE225829}" type="datetime1">
              <a:rPr lang="en-US"/>
              <a:pPr>
                <a:defRPr/>
              </a:pPr>
              <a:t>12/1/2023</a:t>
            </a:fld>
            <a:endParaRPr lang="en-US"/>
          </a:p>
        </p:txBody>
      </p:sp>
      <p:sp>
        <p:nvSpPr>
          <p:cNvPr id="8" name="Footer Placeholder 4">
            <a:extLst>
              <a:ext uri="{FF2B5EF4-FFF2-40B4-BE49-F238E27FC236}">
                <a16:creationId xmlns:a16="http://schemas.microsoft.com/office/drawing/2014/main" id="{0ACC5699-4F17-476E-B261-CD8837926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0A51D61-FAA7-4BB7-B6A0-7BE42897340D}"/>
              </a:ext>
            </a:extLst>
          </p:cNvPr>
          <p:cNvSpPr>
            <a:spLocks noGrp="1"/>
          </p:cNvSpPr>
          <p:nvPr>
            <p:ph type="sldNum" sz="quarter" idx="12"/>
          </p:nvPr>
        </p:nvSpPr>
        <p:spPr/>
        <p:txBody>
          <a:bodyPr/>
          <a:lstStyle>
            <a:lvl1pPr>
              <a:defRPr/>
            </a:lvl1pPr>
          </a:lstStyle>
          <a:p>
            <a:pPr>
              <a:defRPr/>
            </a:pPr>
            <a:fld id="{5CF9C9D1-400D-4B49-A84F-51ABF26B8257}" type="slidenum">
              <a:rPr lang="en-US" altLang="lv-LV"/>
              <a:pPr>
                <a:defRPr/>
              </a:pPr>
              <a:t>‹#›</a:t>
            </a:fld>
            <a:endParaRPr lang="en-US" altLang="lv-LV"/>
          </a:p>
        </p:txBody>
      </p:sp>
    </p:spTree>
    <p:extLst>
      <p:ext uri="{BB962C8B-B14F-4D97-AF65-F5344CB8AC3E}">
        <p14:creationId xmlns:p14="http://schemas.microsoft.com/office/powerpoint/2010/main" val="3403412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4152F31-A63A-408F-A9ED-FC2D11BE7889}"/>
              </a:ext>
            </a:extLst>
          </p:cNvPr>
          <p:cNvSpPr>
            <a:spLocks noGrp="1"/>
          </p:cNvSpPr>
          <p:nvPr>
            <p:ph type="dt" sz="half" idx="10"/>
          </p:nvPr>
        </p:nvSpPr>
        <p:spPr/>
        <p:txBody>
          <a:bodyPr/>
          <a:lstStyle>
            <a:lvl1pPr>
              <a:defRPr/>
            </a:lvl1pPr>
          </a:lstStyle>
          <a:p>
            <a:pPr>
              <a:defRPr/>
            </a:pPr>
            <a:fld id="{2F16862A-1682-40C0-BD69-7C88AA2AFE18}" type="datetime1">
              <a:rPr lang="en-US"/>
              <a:pPr>
                <a:defRPr/>
              </a:pPr>
              <a:t>12/1/2023</a:t>
            </a:fld>
            <a:endParaRPr lang="en-US"/>
          </a:p>
        </p:txBody>
      </p:sp>
      <p:sp>
        <p:nvSpPr>
          <p:cNvPr id="4" name="Footer Placeholder 4">
            <a:extLst>
              <a:ext uri="{FF2B5EF4-FFF2-40B4-BE49-F238E27FC236}">
                <a16:creationId xmlns:a16="http://schemas.microsoft.com/office/drawing/2014/main" id="{AFB08992-3A90-4710-A941-BAB7D0943AA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2789618-C9E0-449D-84FC-A9AC0E448A75}"/>
              </a:ext>
            </a:extLst>
          </p:cNvPr>
          <p:cNvSpPr>
            <a:spLocks noGrp="1"/>
          </p:cNvSpPr>
          <p:nvPr>
            <p:ph type="sldNum" sz="quarter" idx="12"/>
          </p:nvPr>
        </p:nvSpPr>
        <p:spPr/>
        <p:txBody>
          <a:bodyPr/>
          <a:lstStyle>
            <a:lvl1pPr>
              <a:defRPr/>
            </a:lvl1pPr>
          </a:lstStyle>
          <a:p>
            <a:pPr>
              <a:defRPr/>
            </a:pPr>
            <a:fld id="{3B0EAFD5-7F90-45B9-90EE-A4B891C17341}" type="slidenum">
              <a:rPr lang="en-US" altLang="lv-LV"/>
              <a:pPr>
                <a:defRPr/>
              </a:pPr>
              <a:t>‹#›</a:t>
            </a:fld>
            <a:endParaRPr lang="en-US" altLang="lv-LV"/>
          </a:p>
        </p:txBody>
      </p:sp>
    </p:spTree>
    <p:extLst>
      <p:ext uri="{BB962C8B-B14F-4D97-AF65-F5344CB8AC3E}">
        <p14:creationId xmlns:p14="http://schemas.microsoft.com/office/powerpoint/2010/main" val="4095080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24399F7-5BE2-4FAA-BCBD-837BB609AED0}"/>
              </a:ext>
            </a:extLst>
          </p:cNvPr>
          <p:cNvSpPr>
            <a:spLocks noGrp="1"/>
          </p:cNvSpPr>
          <p:nvPr>
            <p:ph type="dt" sz="half" idx="10"/>
          </p:nvPr>
        </p:nvSpPr>
        <p:spPr/>
        <p:txBody>
          <a:bodyPr/>
          <a:lstStyle>
            <a:lvl1pPr>
              <a:defRPr/>
            </a:lvl1pPr>
          </a:lstStyle>
          <a:p>
            <a:pPr>
              <a:defRPr/>
            </a:pPr>
            <a:fld id="{73D0D6AE-8498-4A49-AE93-BA35DACAAECC}" type="datetime1">
              <a:rPr lang="en-US"/>
              <a:pPr>
                <a:defRPr/>
              </a:pPr>
              <a:t>12/1/2023</a:t>
            </a:fld>
            <a:endParaRPr lang="en-US"/>
          </a:p>
        </p:txBody>
      </p:sp>
      <p:sp>
        <p:nvSpPr>
          <p:cNvPr id="3" name="Footer Placeholder 4">
            <a:extLst>
              <a:ext uri="{FF2B5EF4-FFF2-40B4-BE49-F238E27FC236}">
                <a16:creationId xmlns:a16="http://schemas.microsoft.com/office/drawing/2014/main" id="{516EB718-7E50-4713-AD68-7CC16977379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FAA3913-A1D1-4980-AC7E-17D5AE9BFC15}"/>
              </a:ext>
            </a:extLst>
          </p:cNvPr>
          <p:cNvSpPr>
            <a:spLocks noGrp="1"/>
          </p:cNvSpPr>
          <p:nvPr>
            <p:ph type="sldNum" sz="quarter" idx="12"/>
          </p:nvPr>
        </p:nvSpPr>
        <p:spPr/>
        <p:txBody>
          <a:bodyPr/>
          <a:lstStyle>
            <a:lvl1pPr>
              <a:defRPr/>
            </a:lvl1pPr>
          </a:lstStyle>
          <a:p>
            <a:pPr>
              <a:defRPr/>
            </a:pPr>
            <a:fld id="{F63757B6-E6A4-464A-A5E2-E5A9D944D0B4}" type="slidenum">
              <a:rPr lang="en-US" altLang="lv-LV"/>
              <a:pPr>
                <a:defRPr/>
              </a:pPr>
              <a:t>‹#›</a:t>
            </a:fld>
            <a:endParaRPr lang="en-US" altLang="lv-LV"/>
          </a:p>
        </p:txBody>
      </p:sp>
    </p:spTree>
    <p:extLst>
      <p:ext uri="{BB962C8B-B14F-4D97-AF65-F5344CB8AC3E}">
        <p14:creationId xmlns:p14="http://schemas.microsoft.com/office/powerpoint/2010/main" val="2414223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0E7E6063-ECA6-45D5-96C4-8CB3341D0D0D}"/>
              </a:ext>
            </a:extLst>
          </p:cNvPr>
          <p:cNvSpPr>
            <a:spLocks noGrp="1"/>
          </p:cNvSpPr>
          <p:nvPr>
            <p:ph type="dt" sz="half" idx="10"/>
          </p:nvPr>
        </p:nvSpPr>
        <p:spPr/>
        <p:txBody>
          <a:bodyPr/>
          <a:lstStyle>
            <a:lvl1pPr>
              <a:defRPr/>
            </a:lvl1pPr>
          </a:lstStyle>
          <a:p>
            <a:pPr>
              <a:defRPr/>
            </a:pPr>
            <a:fld id="{94FBF287-C716-4132-803E-6CE790D0924D}" type="datetime1">
              <a:rPr lang="en-US"/>
              <a:pPr>
                <a:defRPr/>
              </a:pPr>
              <a:t>12/1/2023</a:t>
            </a:fld>
            <a:endParaRPr lang="en-US"/>
          </a:p>
        </p:txBody>
      </p:sp>
      <p:sp>
        <p:nvSpPr>
          <p:cNvPr id="6" name="Footer Placeholder 4">
            <a:extLst>
              <a:ext uri="{FF2B5EF4-FFF2-40B4-BE49-F238E27FC236}">
                <a16:creationId xmlns:a16="http://schemas.microsoft.com/office/drawing/2014/main" id="{33FFBA22-C9C5-47C8-9001-E8C71BAAD18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32E2F79-C271-460D-A30A-8C66D513D562}"/>
              </a:ext>
            </a:extLst>
          </p:cNvPr>
          <p:cNvSpPr>
            <a:spLocks noGrp="1"/>
          </p:cNvSpPr>
          <p:nvPr>
            <p:ph type="sldNum" sz="quarter" idx="12"/>
          </p:nvPr>
        </p:nvSpPr>
        <p:spPr/>
        <p:txBody>
          <a:bodyPr/>
          <a:lstStyle>
            <a:lvl1pPr>
              <a:defRPr/>
            </a:lvl1pPr>
          </a:lstStyle>
          <a:p>
            <a:pPr>
              <a:defRPr/>
            </a:pPr>
            <a:fld id="{2D4E40D5-174E-4597-855A-9963680D2D73}" type="slidenum">
              <a:rPr lang="en-US" altLang="lv-LV"/>
              <a:pPr>
                <a:defRPr/>
              </a:pPr>
              <a:t>‹#›</a:t>
            </a:fld>
            <a:endParaRPr lang="en-US" altLang="lv-LV"/>
          </a:p>
        </p:txBody>
      </p:sp>
    </p:spTree>
    <p:extLst>
      <p:ext uri="{BB962C8B-B14F-4D97-AF65-F5344CB8AC3E}">
        <p14:creationId xmlns:p14="http://schemas.microsoft.com/office/powerpoint/2010/main" val="2976952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646C7292-DCA1-4470-957C-EFDEB9F7CBDB}"/>
              </a:ext>
            </a:extLst>
          </p:cNvPr>
          <p:cNvSpPr>
            <a:spLocks noGrp="1"/>
          </p:cNvSpPr>
          <p:nvPr>
            <p:ph type="dt" sz="half" idx="10"/>
          </p:nvPr>
        </p:nvSpPr>
        <p:spPr/>
        <p:txBody>
          <a:bodyPr/>
          <a:lstStyle>
            <a:lvl1pPr>
              <a:defRPr/>
            </a:lvl1pPr>
          </a:lstStyle>
          <a:p>
            <a:pPr>
              <a:defRPr/>
            </a:pPr>
            <a:fld id="{E9FA5002-A296-47F0-9965-E161EBFD415A}" type="datetime1">
              <a:rPr lang="en-US"/>
              <a:pPr>
                <a:defRPr/>
              </a:pPr>
              <a:t>12/1/2023</a:t>
            </a:fld>
            <a:endParaRPr lang="en-US"/>
          </a:p>
        </p:txBody>
      </p:sp>
      <p:sp>
        <p:nvSpPr>
          <p:cNvPr id="6" name="Footer Placeholder 4">
            <a:extLst>
              <a:ext uri="{FF2B5EF4-FFF2-40B4-BE49-F238E27FC236}">
                <a16:creationId xmlns:a16="http://schemas.microsoft.com/office/drawing/2014/main" id="{6A7330CC-93AA-4F5F-9DD5-F9B94221F0B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E2C1864-A91F-4806-9097-68E486B42223}"/>
              </a:ext>
            </a:extLst>
          </p:cNvPr>
          <p:cNvSpPr>
            <a:spLocks noGrp="1"/>
          </p:cNvSpPr>
          <p:nvPr>
            <p:ph type="sldNum" sz="quarter" idx="12"/>
          </p:nvPr>
        </p:nvSpPr>
        <p:spPr/>
        <p:txBody>
          <a:bodyPr/>
          <a:lstStyle>
            <a:lvl1pPr>
              <a:defRPr/>
            </a:lvl1pPr>
          </a:lstStyle>
          <a:p>
            <a:pPr>
              <a:defRPr/>
            </a:pPr>
            <a:fld id="{88D88DF7-F671-426B-A6ED-4D450FE3EC55}" type="slidenum">
              <a:rPr lang="en-US" altLang="lv-LV"/>
              <a:pPr>
                <a:defRPr/>
              </a:pPr>
              <a:t>‹#›</a:t>
            </a:fld>
            <a:endParaRPr lang="en-US" altLang="lv-LV"/>
          </a:p>
        </p:txBody>
      </p:sp>
    </p:spTree>
    <p:extLst>
      <p:ext uri="{BB962C8B-B14F-4D97-AF65-F5344CB8AC3E}">
        <p14:creationId xmlns:p14="http://schemas.microsoft.com/office/powerpoint/2010/main" val="4092766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014EBE2-1F84-498F-BED0-A549EEF7C785}"/>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F606653F-58E1-456F-A100-343354ADDA4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a:t>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78CA67E1-A1F5-4101-AD94-DEC201E184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7807728-2C76-4882-8161-8FDB35A9AF9C}" type="datetime1">
              <a:rPr lang="en-US"/>
              <a:pPr>
                <a:defRPr/>
              </a:pPr>
              <a:t>12/1/2023</a:t>
            </a:fld>
            <a:endParaRPr lang="en-US"/>
          </a:p>
        </p:txBody>
      </p:sp>
      <p:sp>
        <p:nvSpPr>
          <p:cNvPr id="5" name="Footer Placeholder 4">
            <a:extLst>
              <a:ext uri="{FF2B5EF4-FFF2-40B4-BE49-F238E27FC236}">
                <a16:creationId xmlns:a16="http://schemas.microsoft.com/office/drawing/2014/main" id="{E0DD642F-EBA2-499B-AEF9-A8A4B9C48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8DCB7B8-4BEB-4791-B5E8-4634C2AFB92A}"/>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4E66DEE-17D2-4437-A5E0-06C302F6196A}"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7A4BE"/>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72CD792-B61E-4A7D-B4B7-A1F35F5F149B}"/>
              </a:ext>
            </a:extLst>
          </p:cNvPr>
          <p:cNvCxnSpPr/>
          <p:nvPr/>
        </p:nvCxnSpPr>
        <p:spPr>
          <a:xfrm>
            <a:off x="0" y="635635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00" name="TextBox 10">
            <a:extLst>
              <a:ext uri="{FF2B5EF4-FFF2-40B4-BE49-F238E27FC236}">
                <a16:creationId xmlns:a16="http://schemas.microsoft.com/office/drawing/2014/main" id="{23A450F0-8DF8-419D-87C1-6253F6B0060D}"/>
              </a:ext>
            </a:extLst>
          </p:cNvPr>
          <p:cNvSpPr txBox="1">
            <a:spLocks noChangeArrowheads="1"/>
          </p:cNvSpPr>
          <p:nvPr/>
        </p:nvSpPr>
        <p:spPr bwMode="auto">
          <a:xfrm>
            <a:off x="404813" y="3491121"/>
            <a:ext cx="113792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lv-LV" altLang="lv-LV" sz="4400" b="1" dirty="0">
                <a:solidFill>
                  <a:schemeClr val="bg1"/>
                </a:solidFill>
                <a:latin typeface="Montserrat" panose="00000500000000000000" pitchFamily="50" charset="-70"/>
              </a:rPr>
              <a:t>Vispārējās izglītības pakalpojumu sniegšana Ādažu novadā</a:t>
            </a:r>
            <a:endParaRPr lang="en-US" altLang="lv-LV" sz="4400" b="1" dirty="0">
              <a:solidFill>
                <a:schemeClr val="bg1"/>
              </a:solidFill>
              <a:latin typeface="Montserrat" panose="00000500000000000000" pitchFamily="50" charset="-70"/>
            </a:endParaRPr>
          </a:p>
        </p:txBody>
      </p:sp>
      <p:pic>
        <p:nvPicPr>
          <p:cNvPr id="4101" name="Graphic 2">
            <a:extLst>
              <a:ext uri="{FF2B5EF4-FFF2-40B4-BE49-F238E27FC236}">
                <a16:creationId xmlns:a16="http://schemas.microsoft.com/office/drawing/2014/main" id="{91C31C86-7DE1-4512-B30C-73F2CA7EE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0532" y="1147762"/>
            <a:ext cx="1147762"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10">
            <a:extLst>
              <a:ext uri="{FF2B5EF4-FFF2-40B4-BE49-F238E27FC236}">
                <a16:creationId xmlns:a16="http://schemas.microsoft.com/office/drawing/2014/main" id="{85723DF0-8B5F-4EDD-BDF9-28A1C722E6EE}"/>
              </a:ext>
            </a:extLst>
          </p:cNvPr>
          <p:cNvSpPr txBox="1">
            <a:spLocks noChangeArrowheads="1"/>
          </p:cNvSpPr>
          <p:nvPr/>
        </p:nvSpPr>
        <p:spPr bwMode="auto">
          <a:xfrm>
            <a:off x="4974432" y="2831410"/>
            <a:ext cx="22399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lv-LV" altLang="lv-LV" sz="1600" b="1" dirty="0">
                <a:solidFill>
                  <a:schemeClr val="bg1"/>
                </a:solidFill>
                <a:latin typeface="Montserrat" panose="00000500000000000000" pitchFamily="50" charset="-70"/>
              </a:rPr>
              <a:t>ĀDAŽU NOVADS</a:t>
            </a:r>
            <a:endParaRPr lang="en-US" altLang="lv-LV" sz="1600" b="1" dirty="0">
              <a:solidFill>
                <a:schemeClr val="bg1"/>
              </a:solidFill>
              <a:latin typeface="Montserrat" panose="00000500000000000000" pitchFamily="50" charset="-70"/>
            </a:endParaRPr>
          </a:p>
        </p:txBody>
      </p:sp>
      <p:sp>
        <p:nvSpPr>
          <p:cNvPr id="2" name="Footer Placeholder 5">
            <a:extLst>
              <a:ext uri="{FF2B5EF4-FFF2-40B4-BE49-F238E27FC236}">
                <a16:creationId xmlns:a16="http://schemas.microsoft.com/office/drawing/2014/main" id="{596B6307-F20B-3727-D601-CC4A85A96121}"/>
              </a:ext>
            </a:extLst>
          </p:cNvPr>
          <p:cNvSpPr txBox="1">
            <a:spLocks/>
          </p:cNvSpPr>
          <p:nvPr/>
        </p:nvSpPr>
        <p:spPr>
          <a:xfrm>
            <a:off x="0" y="6356350"/>
            <a:ext cx="12192000" cy="365125"/>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lv-LV" b="1" dirty="0">
                <a:solidFill>
                  <a:schemeClr val="bg1"/>
                </a:solidFill>
                <a:latin typeface="Montserrat" pitchFamily="2" charset="77"/>
              </a:rPr>
              <a:t>Attīstības un projektu nodaļa    </a:t>
            </a:r>
            <a:r>
              <a:rPr lang="en-US" b="1" dirty="0">
                <a:solidFill>
                  <a:schemeClr val="bg1"/>
                </a:solidFill>
                <a:latin typeface="Montserrat" pitchFamily="2" charset="77"/>
              </a:rPr>
              <a:t>|   </a:t>
            </a:r>
            <a:r>
              <a:rPr lang="lv-LV" b="1" dirty="0">
                <a:solidFill>
                  <a:schemeClr val="bg1"/>
                </a:solidFill>
                <a:latin typeface="Montserrat" pitchFamily="2" charset="77"/>
              </a:rPr>
              <a:t>01.11</a:t>
            </a:r>
            <a:r>
              <a:rPr lang="en-US" b="1" dirty="0">
                <a:solidFill>
                  <a:schemeClr val="bg1"/>
                </a:solidFill>
                <a:latin typeface="Montserrat" pitchFamily="2" charset="77"/>
              </a:rPr>
              <a:t>.20</a:t>
            </a:r>
            <a:r>
              <a:rPr lang="lv-LV" b="1" dirty="0">
                <a:solidFill>
                  <a:schemeClr val="bg1"/>
                </a:solidFill>
                <a:latin typeface="Montserrat" pitchFamily="2" charset="77"/>
              </a:rPr>
              <a:t>23</a:t>
            </a:r>
            <a:r>
              <a:rPr lang="en-US" b="1" dirty="0">
                <a:solidFill>
                  <a:schemeClr val="bg1"/>
                </a:solidFill>
                <a:latin typeface="Montserrat" pitchFamily="2" charset="77"/>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557000" cy="954107"/>
          </a:xfrm>
          <a:prstGeom prst="rect">
            <a:avLst/>
          </a:prstGeom>
          <a:noFill/>
        </p:spPr>
        <p:txBody>
          <a:bodyPr wrap="square">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VIETU SKAITA PROGNOZES VISPĀRĒJĀS IZGLĪTĪBAS IESTĀDĒS ĀDAŽU NOVADĀ 2023.-2030.gadam (2.alternatīva)</a:t>
            </a:r>
            <a:endParaRPr lang="en-US" sz="2800" b="1" dirty="0">
              <a:solidFill>
                <a:schemeClr val="bg2">
                  <a:lumMod val="50000"/>
                </a:schemeClr>
              </a:solidFill>
              <a:latin typeface="Montserrat" pitchFamily="2" charset="77"/>
            </a:endParaRPr>
          </a:p>
        </p:txBody>
      </p:sp>
      <p:sp>
        <p:nvSpPr>
          <p:cNvPr id="7" name="Bultiņa: uz augšu 6">
            <a:extLst>
              <a:ext uri="{FF2B5EF4-FFF2-40B4-BE49-F238E27FC236}">
                <a16:creationId xmlns:a16="http://schemas.microsoft.com/office/drawing/2014/main" id="{F2536A5C-F3D8-8FA0-EB70-A378BCC85343}"/>
              </a:ext>
            </a:extLst>
          </p:cNvPr>
          <p:cNvSpPr/>
          <p:nvPr/>
        </p:nvSpPr>
        <p:spPr>
          <a:xfrm>
            <a:off x="7696200" y="1416166"/>
            <a:ext cx="1371600" cy="1144151"/>
          </a:xfrm>
          <a:prstGeom prst="upArrow">
            <a:avLst>
              <a:gd name="adj1" fmla="val 65556"/>
              <a:gd name="adj2" fmla="val 50000"/>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Bultiņa: uz augšu 7">
            <a:extLst>
              <a:ext uri="{FF2B5EF4-FFF2-40B4-BE49-F238E27FC236}">
                <a16:creationId xmlns:a16="http://schemas.microsoft.com/office/drawing/2014/main" id="{0D9BFAB8-4326-95DB-9A66-0BB3CA09BBE4}"/>
              </a:ext>
            </a:extLst>
          </p:cNvPr>
          <p:cNvSpPr/>
          <p:nvPr/>
        </p:nvSpPr>
        <p:spPr>
          <a:xfrm>
            <a:off x="9144000" y="1416166"/>
            <a:ext cx="1371600" cy="1144151"/>
          </a:xfrm>
          <a:prstGeom prst="upArrow">
            <a:avLst>
              <a:gd name="adj1" fmla="val 65556"/>
              <a:gd name="adj2" fmla="val 5000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Bultiņa: uz augšu 8">
            <a:extLst>
              <a:ext uri="{FF2B5EF4-FFF2-40B4-BE49-F238E27FC236}">
                <a16:creationId xmlns:a16="http://schemas.microsoft.com/office/drawing/2014/main" id="{AD956731-C1C8-646C-ACC6-DEF8DF1800C6}"/>
              </a:ext>
            </a:extLst>
          </p:cNvPr>
          <p:cNvSpPr/>
          <p:nvPr/>
        </p:nvSpPr>
        <p:spPr>
          <a:xfrm>
            <a:off x="10591800" y="1431403"/>
            <a:ext cx="1371600" cy="1144151"/>
          </a:xfrm>
          <a:prstGeom prst="upArrow">
            <a:avLst>
              <a:gd name="adj1" fmla="val 65556"/>
              <a:gd name="adj2" fmla="val 50000"/>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TextBox 10">
            <a:extLst>
              <a:ext uri="{FF2B5EF4-FFF2-40B4-BE49-F238E27FC236}">
                <a16:creationId xmlns:a16="http://schemas.microsoft.com/office/drawing/2014/main" id="{44D0BEF6-5184-D626-A446-C38D41CFCA71}"/>
              </a:ext>
            </a:extLst>
          </p:cNvPr>
          <p:cNvSpPr txBox="1"/>
          <p:nvPr/>
        </p:nvSpPr>
        <p:spPr>
          <a:xfrm>
            <a:off x="7818120" y="1729158"/>
            <a:ext cx="1127760" cy="646331"/>
          </a:xfrm>
          <a:prstGeom prst="rect">
            <a:avLst/>
          </a:prstGeom>
          <a:noFill/>
        </p:spPr>
        <p:txBody>
          <a:bodyPr wrap="square" rtlCol="0">
            <a:spAutoFit/>
          </a:bodyPr>
          <a:lstStyle/>
          <a:p>
            <a:pPr algn="ctr"/>
            <a:r>
              <a:rPr lang="lv-LV" sz="1200" dirty="0">
                <a:solidFill>
                  <a:schemeClr val="accent1">
                    <a:lumMod val="50000"/>
                  </a:schemeClr>
                </a:solidFill>
              </a:rPr>
              <a:t>Gaujas iela 30 1300 vietas</a:t>
            </a:r>
          </a:p>
          <a:p>
            <a:pPr algn="ctr"/>
            <a:r>
              <a:rPr lang="lv-LV" sz="1200" dirty="0">
                <a:solidFill>
                  <a:schemeClr val="accent1">
                    <a:lumMod val="50000"/>
                  </a:schemeClr>
                </a:solidFill>
              </a:rPr>
              <a:t>16 185 m2</a:t>
            </a:r>
          </a:p>
        </p:txBody>
      </p:sp>
      <p:sp>
        <p:nvSpPr>
          <p:cNvPr id="12" name="TextBox 11">
            <a:extLst>
              <a:ext uri="{FF2B5EF4-FFF2-40B4-BE49-F238E27FC236}">
                <a16:creationId xmlns:a16="http://schemas.microsoft.com/office/drawing/2014/main" id="{E4F1C7FE-FF9B-392E-D2BB-18E7417D9DC9}"/>
              </a:ext>
            </a:extLst>
          </p:cNvPr>
          <p:cNvSpPr txBox="1"/>
          <p:nvPr/>
        </p:nvSpPr>
        <p:spPr>
          <a:xfrm>
            <a:off x="9265920" y="1736196"/>
            <a:ext cx="1127760" cy="830997"/>
          </a:xfrm>
          <a:prstGeom prst="rect">
            <a:avLst/>
          </a:prstGeom>
          <a:noFill/>
        </p:spPr>
        <p:txBody>
          <a:bodyPr wrap="square" rtlCol="0">
            <a:spAutoFit/>
          </a:bodyPr>
          <a:lstStyle/>
          <a:p>
            <a:pPr algn="ctr"/>
            <a:r>
              <a:rPr lang="lv-LV" sz="1200" dirty="0">
                <a:solidFill>
                  <a:srgbClr val="00B0F0"/>
                </a:solidFill>
              </a:rPr>
              <a:t>Attekas iela 16</a:t>
            </a:r>
          </a:p>
          <a:p>
            <a:pPr algn="ctr"/>
            <a:r>
              <a:rPr lang="lv-LV" sz="1200" dirty="0">
                <a:solidFill>
                  <a:srgbClr val="00B0F0"/>
                </a:solidFill>
              </a:rPr>
              <a:t>800 vietas</a:t>
            </a:r>
          </a:p>
          <a:p>
            <a:pPr algn="ctr"/>
            <a:r>
              <a:rPr lang="lv-LV" sz="1200" dirty="0">
                <a:solidFill>
                  <a:srgbClr val="00B0F0"/>
                </a:solidFill>
              </a:rPr>
              <a:t>10 328 m2</a:t>
            </a:r>
          </a:p>
          <a:p>
            <a:pPr algn="ctr"/>
            <a:r>
              <a:rPr lang="lv-LV" sz="1200" dirty="0">
                <a:solidFill>
                  <a:srgbClr val="00B0F0"/>
                </a:solidFill>
              </a:rPr>
              <a:t>32 klases</a:t>
            </a:r>
          </a:p>
        </p:txBody>
      </p:sp>
      <p:sp>
        <p:nvSpPr>
          <p:cNvPr id="13" name="TextBox 12">
            <a:extLst>
              <a:ext uri="{FF2B5EF4-FFF2-40B4-BE49-F238E27FC236}">
                <a16:creationId xmlns:a16="http://schemas.microsoft.com/office/drawing/2014/main" id="{2A76189D-EDBF-CD07-1C1E-3537D0B62F18}"/>
              </a:ext>
            </a:extLst>
          </p:cNvPr>
          <p:cNvSpPr txBox="1"/>
          <p:nvPr/>
        </p:nvSpPr>
        <p:spPr>
          <a:xfrm>
            <a:off x="10713720" y="1743058"/>
            <a:ext cx="1127760" cy="830997"/>
          </a:xfrm>
          <a:prstGeom prst="rect">
            <a:avLst/>
          </a:prstGeom>
          <a:noFill/>
        </p:spPr>
        <p:txBody>
          <a:bodyPr wrap="square" rtlCol="0">
            <a:spAutoFit/>
          </a:bodyPr>
          <a:lstStyle/>
          <a:p>
            <a:pPr algn="ctr"/>
            <a:r>
              <a:rPr lang="lv-LV" sz="1200" dirty="0">
                <a:solidFill>
                  <a:srgbClr val="00B050"/>
                </a:solidFill>
              </a:rPr>
              <a:t>Jauna ēka </a:t>
            </a:r>
          </a:p>
          <a:p>
            <a:pPr algn="ctr"/>
            <a:r>
              <a:rPr lang="lv-LV" sz="1200" b="1" dirty="0">
                <a:solidFill>
                  <a:srgbClr val="00B050"/>
                </a:solidFill>
              </a:rPr>
              <a:t>1000 vietas</a:t>
            </a:r>
            <a:endParaRPr lang="lv-LV" sz="1200" dirty="0">
              <a:solidFill>
                <a:srgbClr val="00B050"/>
              </a:solidFill>
            </a:endParaRPr>
          </a:p>
          <a:p>
            <a:pPr algn="ctr"/>
            <a:r>
              <a:rPr lang="lv-LV" sz="1200" dirty="0">
                <a:solidFill>
                  <a:srgbClr val="00B050"/>
                </a:solidFill>
              </a:rPr>
              <a:t>12 910 m2</a:t>
            </a:r>
          </a:p>
          <a:p>
            <a:pPr algn="ctr"/>
            <a:r>
              <a:rPr lang="lv-LV" sz="1200" dirty="0">
                <a:solidFill>
                  <a:srgbClr val="00B050"/>
                </a:solidFill>
              </a:rPr>
              <a:t>40 klases</a:t>
            </a:r>
          </a:p>
        </p:txBody>
      </p:sp>
      <p:pic>
        <p:nvPicPr>
          <p:cNvPr id="4" name="Attēls 3">
            <a:extLst>
              <a:ext uri="{FF2B5EF4-FFF2-40B4-BE49-F238E27FC236}">
                <a16:creationId xmlns:a16="http://schemas.microsoft.com/office/drawing/2014/main" id="{78599AB5-E972-49A2-3FA2-D8F8E4EF5A57}"/>
              </a:ext>
            </a:extLst>
          </p:cNvPr>
          <p:cNvPicPr>
            <a:picLocks noChangeAspect="1"/>
          </p:cNvPicPr>
          <p:nvPr/>
        </p:nvPicPr>
        <p:blipFill>
          <a:blip r:embed="rId2"/>
          <a:stretch>
            <a:fillRect/>
          </a:stretch>
        </p:blipFill>
        <p:spPr>
          <a:xfrm>
            <a:off x="402978" y="2847777"/>
            <a:ext cx="6026153" cy="3143449"/>
          </a:xfrm>
          <a:prstGeom prst="rect">
            <a:avLst/>
          </a:prstGeom>
        </p:spPr>
      </p:pic>
      <p:pic>
        <p:nvPicPr>
          <p:cNvPr id="14" name="Attēls 13">
            <a:extLst>
              <a:ext uri="{FF2B5EF4-FFF2-40B4-BE49-F238E27FC236}">
                <a16:creationId xmlns:a16="http://schemas.microsoft.com/office/drawing/2014/main" id="{978E74BE-1837-F4A0-B290-AD34D89BF87C}"/>
              </a:ext>
            </a:extLst>
          </p:cNvPr>
          <p:cNvPicPr>
            <a:picLocks noChangeAspect="1"/>
          </p:cNvPicPr>
          <p:nvPr/>
        </p:nvPicPr>
        <p:blipFill>
          <a:blip r:embed="rId3"/>
          <a:stretch>
            <a:fillRect/>
          </a:stretch>
        </p:blipFill>
        <p:spPr>
          <a:xfrm>
            <a:off x="6601969" y="2827227"/>
            <a:ext cx="5361431" cy="3221153"/>
          </a:xfrm>
          <a:prstGeom prst="rect">
            <a:avLst/>
          </a:prstGeom>
        </p:spPr>
      </p:pic>
    </p:spTree>
    <p:extLst>
      <p:ext uri="{BB962C8B-B14F-4D97-AF65-F5344CB8AC3E}">
        <p14:creationId xmlns:p14="http://schemas.microsoft.com/office/powerpoint/2010/main" val="1489375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557000" cy="954107"/>
          </a:xfrm>
          <a:prstGeom prst="rect">
            <a:avLst/>
          </a:prstGeom>
          <a:noFill/>
        </p:spPr>
        <p:txBody>
          <a:bodyPr wrap="square">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VIETU SKAITA PROGNOZES VISPĀRĒJĀS IZGLĪTĪBAS IESTĀDĒS ĀDAŽU NOVADĀ 2023.-2030.gadam (3.alternatīva)</a:t>
            </a:r>
            <a:endParaRPr lang="en-US" sz="2800" b="1" dirty="0">
              <a:solidFill>
                <a:schemeClr val="bg2">
                  <a:lumMod val="50000"/>
                </a:schemeClr>
              </a:solidFill>
              <a:latin typeface="Montserrat" pitchFamily="2" charset="77"/>
            </a:endParaRPr>
          </a:p>
        </p:txBody>
      </p:sp>
      <p:sp>
        <p:nvSpPr>
          <p:cNvPr id="7" name="Bultiņa: uz augšu 6">
            <a:extLst>
              <a:ext uri="{FF2B5EF4-FFF2-40B4-BE49-F238E27FC236}">
                <a16:creationId xmlns:a16="http://schemas.microsoft.com/office/drawing/2014/main" id="{F2536A5C-F3D8-8FA0-EB70-A378BCC85343}"/>
              </a:ext>
            </a:extLst>
          </p:cNvPr>
          <p:cNvSpPr/>
          <p:nvPr/>
        </p:nvSpPr>
        <p:spPr>
          <a:xfrm>
            <a:off x="7696200" y="1416166"/>
            <a:ext cx="1371600" cy="1144151"/>
          </a:xfrm>
          <a:prstGeom prst="upArrow">
            <a:avLst>
              <a:gd name="adj1" fmla="val 65556"/>
              <a:gd name="adj2" fmla="val 50000"/>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Bultiņa: uz augšu 7">
            <a:extLst>
              <a:ext uri="{FF2B5EF4-FFF2-40B4-BE49-F238E27FC236}">
                <a16:creationId xmlns:a16="http://schemas.microsoft.com/office/drawing/2014/main" id="{0D9BFAB8-4326-95DB-9A66-0BB3CA09BBE4}"/>
              </a:ext>
            </a:extLst>
          </p:cNvPr>
          <p:cNvSpPr/>
          <p:nvPr/>
        </p:nvSpPr>
        <p:spPr>
          <a:xfrm>
            <a:off x="9144000" y="1416166"/>
            <a:ext cx="1371600" cy="1144151"/>
          </a:xfrm>
          <a:prstGeom prst="upArrow">
            <a:avLst>
              <a:gd name="adj1" fmla="val 65556"/>
              <a:gd name="adj2" fmla="val 5000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Bultiņa: uz augšu 8">
            <a:extLst>
              <a:ext uri="{FF2B5EF4-FFF2-40B4-BE49-F238E27FC236}">
                <a16:creationId xmlns:a16="http://schemas.microsoft.com/office/drawing/2014/main" id="{AD956731-C1C8-646C-ACC6-DEF8DF1800C6}"/>
              </a:ext>
            </a:extLst>
          </p:cNvPr>
          <p:cNvSpPr/>
          <p:nvPr/>
        </p:nvSpPr>
        <p:spPr>
          <a:xfrm>
            <a:off x="10591800" y="1431403"/>
            <a:ext cx="1371600" cy="1144151"/>
          </a:xfrm>
          <a:prstGeom prst="upArrow">
            <a:avLst>
              <a:gd name="adj1" fmla="val 65556"/>
              <a:gd name="adj2" fmla="val 50000"/>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TextBox 10">
            <a:extLst>
              <a:ext uri="{FF2B5EF4-FFF2-40B4-BE49-F238E27FC236}">
                <a16:creationId xmlns:a16="http://schemas.microsoft.com/office/drawing/2014/main" id="{44D0BEF6-5184-D626-A446-C38D41CFCA71}"/>
              </a:ext>
            </a:extLst>
          </p:cNvPr>
          <p:cNvSpPr txBox="1"/>
          <p:nvPr/>
        </p:nvSpPr>
        <p:spPr>
          <a:xfrm>
            <a:off x="7818120" y="1729158"/>
            <a:ext cx="1127760" cy="646331"/>
          </a:xfrm>
          <a:prstGeom prst="rect">
            <a:avLst/>
          </a:prstGeom>
          <a:noFill/>
        </p:spPr>
        <p:txBody>
          <a:bodyPr wrap="square" rtlCol="0">
            <a:spAutoFit/>
          </a:bodyPr>
          <a:lstStyle/>
          <a:p>
            <a:pPr algn="ctr"/>
            <a:r>
              <a:rPr lang="lv-LV" sz="1200" dirty="0">
                <a:solidFill>
                  <a:schemeClr val="accent1">
                    <a:lumMod val="50000"/>
                  </a:schemeClr>
                </a:solidFill>
              </a:rPr>
              <a:t>Gaujas iela 30 1300 vietas</a:t>
            </a:r>
          </a:p>
          <a:p>
            <a:pPr algn="ctr"/>
            <a:r>
              <a:rPr lang="lv-LV" sz="1200" dirty="0">
                <a:solidFill>
                  <a:schemeClr val="accent1">
                    <a:lumMod val="50000"/>
                  </a:schemeClr>
                </a:solidFill>
              </a:rPr>
              <a:t>16 185 m2</a:t>
            </a:r>
          </a:p>
        </p:txBody>
      </p:sp>
      <p:sp>
        <p:nvSpPr>
          <p:cNvPr id="12" name="TextBox 11">
            <a:extLst>
              <a:ext uri="{FF2B5EF4-FFF2-40B4-BE49-F238E27FC236}">
                <a16:creationId xmlns:a16="http://schemas.microsoft.com/office/drawing/2014/main" id="{E4F1C7FE-FF9B-392E-D2BB-18E7417D9DC9}"/>
              </a:ext>
            </a:extLst>
          </p:cNvPr>
          <p:cNvSpPr txBox="1"/>
          <p:nvPr/>
        </p:nvSpPr>
        <p:spPr>
          <a:xfrm>
            <a:off x="9265920" y="1736196"/>
            <a:ext cx="1127760" cy="830997"/>
          </a:xfrm>
          <a:prstGeom prst="rect">
            <a:avLst/>
          </a:prstGeom>
          <a:noFill/>
        </p:spPr>
        <p:txBody>
          <a:bodyPr wrap="square" rtlCol="0">
            <a:spAutoFit/>
          </a:bodyPr>
          <a:lstStyle/>
          <a:p>
            <a:pPr algn="ctr"/>
            <a:r>
              <a:rPr lang="lv-LV" sz="1200" dirty="0">
                <a:solidFill>
                  <a:srgbClr val="00B0F0"/>
                </a:solidFill>
              </a:rPr>
              <a:t>Attekas iela 16</a:t>
            </a:r>
          </a:p>
          <a:p>
            <a:pPr algn="ctr"/>
            <a:r>
              <a:rPr lang="lv-LV" sz="1200" dirty="0">
                <a:solidFill>
                  <a:srgbClr val="00B0F0"/>
                </a:solidFill>
              </a:rPr>
              <a:t>800 vietas</a:t>
            </a:r>
          </a:p>
          <a:p>
            <a:pPr algn="ctr"/>
            <a:r>
              <a:rPr lang="lv-LV" sz="1200" dirty="0">
                <a:solidFill>
                  <a:srgbClr val="00B0F0"/>
                </a:solidFill>
              </a:rPr>
              <a:t>10 328 m2</a:t>
            </a:r>
          </a:p>
          <a:p>
            <a:pPr algn="ctr"/>
            <a:r>
              <a:rPr lang="lv-LV" sz="1200" dirty="0">
                <a:solidFill>
                  <a:srgbClr val="00B0F0"/>
                </a:solidFill>
              </a:rPr>
              <a:t>32 klases</a:t>
            </a:r>
          </a:p>
        </p:txBody>
      </p:sp>
      <p:sp>
        <p:nvSpPr>
          <p:cNvPr id="13" name="TextBox 12">
            <a:extLst>
              <a:ext uri="{FF2B5EF4-FFF2-40B4-BE49-F238E27FC236}">
                <a16:creationId xmlns:a16="http://schemas.microsoft.com/office/drawing/2014/main" id="{2A76189D-EDBF-CD07-1C1E-3537D0B62F18}"/>
              </a:ext>
            </a:extLst>
          </p:cNvPr>
          <p:cNvSpPr txBox="1"/>
          <p:nvPr/>
        </p:nvSpPr>
        <p:spPr>
          <a:xfrm>
            <a:off x="10713720" y="1743058"/>
            <a:ext cx="1127760" cy="830997"/>
          </a:xfrm>
          <a:prstGeom prst="rect">
            <a:avLst/>
          </a:prstGeom>
          <a:noFill/>
        </p:spPr>
        <p:txBody>
          <a:bodyPr wrap="square" rtlCol="0">
            <a:spAutoFit/>
          </a:bodyPr>
          <a:lstStyle/>
          <a:p>
            <a:pPr algn="ctr"/>
            <a:r>
              <a:rPr lang="lv-LV" sz="1200" dirty="0">
                <a:solidFill>
                  <a:srgbClr val="00B050"/>
                </a:solidFill>
              </a:rPr>
              <a:t>Jauna ēka </a:t>
            </a:r>
          </a:p>
          <a:p>
            <a:pPr algn="ctr"/>
            <a:r>
              <a:rPr lang="lv-LV" sz="1200" b="1" dirty="0">
                <a:solidFill>
                  <a:srgbClr val="00B050"/>
                </a:solidFill>
              </a:rPr>
              <a:t>1200 vietas</a:t>
            </a:r>
            <a:endParaRPr lang="lv-LV" sz="1200" dirty="0">
              <a:solidFill>
                <a:srgbClr val="00B050"/>
              </a:solidFill>
            </a:endParaRPr>
          </a:p>
          <a:p>
            <a:pPr algn="ctr"/>
            <a:r>
              <a:rPr lang="lv-LV" sz="1200" dirty="0">
                <a:solidFill>
                  <a:srgbClr val="00B050"/>
                </a:solidFill>
              </a:rPr>
              <a:t>15 492 m2</a:t>
            </a:r>
          </a:p>
          <a:p>
            <a:pPr algn="ctr"/>
            <a:r>
              <a:rPr lang="lv-LV" sz="1200" dirty="0">
                <a:solidFill>
                  <a:srgbClr val="00B050"/>
                </a:solidFill>
              </a:rPr>
              <a:t>48 klases</a:t>
            </a:r>
          </a:p>
        </p:txBody>
      </p:sp>
      <p:pic>
        <p:nvPicPr>
          <p:cNvPr id="4" name="Attēls 3">
            <a:extLst>
              <a:ext uri="{FF2B5EF4-FFF2-40B4-BE49-F238E27FC236}">
                <a16:creationId xmlns:a16="http://schemas.microsoft.com/office/drawing/2014/main" id="{8BF57260-5D45-F208-6C96-E13824218DBF}"/>
              </a:ext>
            </a:extLst>
          </p:cNvPr>
          <p:cNvPicPr>
            <a:picLocks noChangeAspect="1"/>
          </p:cNvPicPr>
          <p:nvPr/>
        </p:nvPicPr>
        <p:blipFill>
          <a:blip r:embed="rId2"/>
          <a:stretch>
            <a:fillRect/>
          </a:stretch>
        </p:blipFill>
        <p:spPr>
          <a:xfrm>
            <a:off x="304278" y="2854136"/>
            <a:ext cx="6173071" cy="3223633"/>
          </a:xfrm>
          <a:prstGeom prst="rect">
            <a:avLst/>
          </a:prstGeom>
        </p:spPr>
      </p:pic>
      <p:pic>
        <p:nvPicPr>
          <p:cNvPr id="14" name="Attēls 13">
            <a:extLst>
              <a:ext uri="{FF2B5EF4-FFF2-40B4-BE49-F238E27FC236}">
                <a16:creationId xmlns:a16="http://schemas.microsoft.com/office/drawing/2014/main" id="{B9D25880-57A1-DB45-F486-16EC4E3A46C8}"/>
              </a:ext>
            </a:extLst>
          </p:cNvPr>
          <p:cNvPicPr>
            <a:picLocks noChangeAspect="1"/>
          </p:cNvPicPr>
          <p:nvPr/>
        </p:nvPicPr>
        <p:blipFill>
          <a:blip r:embed="rId3"/>
          <a:stretch>
            <a:fillRect/>
          </a:stretch>
        </p:blipFill>
        <p:spPr>
          <a:xfrm>
            <a:off x="6541482" y="2838899"/>
            <a:ext cx="5448875" cy="3262060"/>
          </a:xfrm>
          <a:prstGeom prst="rect">
            <a:avLst/>
          </a:prstGeom>
        </p:spPr>
      </p:pic>
    </p:spTree>
    <p:extLst>
      <p:ext uri="{BB962C8B-B14F-4D97-AF65-F5344CB8AC3E}">
        <p14:creationId xmlns:p14="http://schemas.microsoft.com/office/powerpoint/2010/main" val="706761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954107"/>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POTENCIĀLĀS VIETAS JAUNAS IZGLĪTĪBAS IESTĀDES BŪVNIECĪBAI</a:t>
            </a:r>
            <a:endParaRPr lang="en-US" b="1" dirty="0">
              <a:solidFill>
                <a:schemeClr val="bg2">
                  <a:lumMod val="50000"/>
                </a:schemeClr>
              </a:solidFill>
              <a:latin typeface="Montserrat" pitchFamily="2" charset="77"/>
            </a:endParaRPr>
          </a:p>
        </p:txBody>
      </p:sp>
      <p:pic>
        <p:nvPicPr>
          <p:cNvPr id="4" name="Attēls 3">
            <a:extLst>
              <a:ext uri="{FF2B5EF4-FFF2-40B4-BE49-F238E27FC236}">
                <a16:creationId xmlns:a16="http://schemas.microsoft.com/office/drawing/2014/main" id="{E9D6C6D7-B472-7CCD-F548-CE2FFB23C810}"/>
              </a:ext>
            </a:extLst>
          </p:cNvPr>
          <p:cNvPicPr>
            <a:picLocks noChangeAspect="1"/>
          </p:cNvPicPr>
          <p:nvPr/>
        </p:nvPicPr>
        <p:blipFill rotWithShape="1">
          <a:blip r:embed="rId2"/>
          <a:srcRect l="18444"/>
          <a:stretch/>
        </p:blipFill>
        <p:spPr>
          <a:xfrm>
            <a:off x="6934200" y="1241445"/>
            <a:ext cx="4454046" cy="4983166"/>
          </a:xfrm>
          <a:prstGeom prst="rect">
            <a:avLst/>
          </a:prstGeom>
        </p:spPr>
      </p:pic>
      <p:grpSp>
        <p:nvGrpSpPr>
          <p:cNvPr id="14" name="Grupa 13">
            <a:extLst>
              <a:ext uri="{FF2B5EF4-FFF2-40B4-BE49-F238E27FC236}">
                <a16:creationId xmlns:a16="http://schemas.microsoft.com/office/drawing/2014/main" id="{6D2DABE3-2E96-E877-02A6-8D9A581DF327}"/>
              </a:ext>
            </a:extLst>
          </p:cNvPr>
          <p:cNvGrpSpPr/>
          <p:nvPr/>
        </p:nvGrpSpPr>
        <p:grpSpPr>
          <a:xfrm>
            <a:off x="8135654" y="3922444"/>
            <a:ext cx="413359" cy="461665"/>
            <a:chOff x="5574082" y="3922444"/>
            <a:chExt cx="413359" cy="461665"/>
          </a:xfrm>
        </p:grpSpPr>
        <p:sp>
          <p:nvSpPr>
            <p:cNvPr id="12" name="Ovāls 11">
              <a:extLst>
                <a:ext uri="{FF2B5EF4-FFF2-40B4-BE49-F238E27FC236}">
                  <a16:creationId xmlns:a16="http://schemas.microsoft.com/office/drawing/2014/main" id="{65ACC82F-70CB-3EA6-DD33-4314D86B4D5F}"/>
                </a:ext>
              </a:extLst>
            </p:cNvPr>
            <p:cNvSpPr/>
            <p:nvPr/>
          </p:nvSpPr>
          <p:spPr>
            <a:xfrm>
              <a:off x="5574082" y="3970751"/>
              <a:ext cx="413359" cy="413358"/>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TextBox 12">
              <a:extLst>
                <a:ext uri="{FF2B5EF4-FFF2-40B4-BE49-F238E27FC236}">
                  <a16:creationId xmlns:a16="http://schemas.microsoft.com/office/drawing/2014/main" id="{2F95C9BE-37F0-5536-BEE3-D023776178C1}"/>
                </a:ext>
              </a:extLst>
            </p:cNvPr>
            <p:cNvSpPr txBox="1"/>
            <p:nvPr/>
          </p:nvSpPr>
          <p:spPr>
            <a:xfrm>
              <a:off x="5624185" y="3922444"/>
              <a:ext cx="313151" cy="461665"/>
            </a:xfrm>
            <a:prstGeom prst="rect">
              <a:avLst/>
            </a:prstGeom>
            <a:noFill/>
            <a:ln>
              <a:noFill/>
            </a:ln>
          </p:spPr>
          <p:txBody>
            <a:bodyPr wrap="square" rtlCol="0">
              <a:spAutoFit/>
            </a:bodyPr>
            <a:lstStyle/>
            <a:p>
              <a:r>
                <a:rPr lang="lv-LV" sz="2400" b="1" dirty="0">
                  <a:solidFill>
                    <a:srgbClr val="002060"/>
                  </a:solidFill>
                </a:rPr>
                <a:t>A</a:t>
              </a:r>
            </a:p>
          </p:txBody>
        </p:sp>
      </p:grpSp>
      <p:grpSp>
        <p:nvGrpSpPr>
          <p:cNvPr id="15" name="Grupa 14">
            <a:extLst>
              <a:ext uri="{FF2B5EF4-FFF2-40B4-BE49-F238E27FC236}">
                <a16:creationId xmlns:a16="http://schemas.microsoft.com/office/drawing/2014/main" id="{FCA6C509-525F-53F6-ADFA-14675CA71A17}"/>
              </a:ext>
            </a:extLst>
          </p:cNvPr>
          <p:cNvGrpSpPr/>
          <p:nvPr/>
        </p:nvGrpSpPr>
        <p:grpSpPr>
          <a:xfrm>
            <a:off x="10846492" y="1114104"/>
            <a:ext cx="413359" cy="461665"/>
            <a:chOff x="5574082" y="3922444"/>
            <a:chExt cx="413359" cy="461665"/>
          </a:xfrm>
        </p:grpSpPr>
        <p:sp>
          <p:nvSpPr>
            <p:cNvPr id="16" name="Ovāls 15">
              <a:extLst>
                <a:ext uri="{FF2B5EF4-FFF2-40B4-BE49-F238E27FC236}">
                  <a16:creationId xmlns:a16="http://schemas.microsoft.com/office/drawing/2014/main" id="{339FFEAC-059A-5C14-1E01-D71AAFB27538}"/>
                </a:ext>
              </a:extLst>
            </p:cNvPr>
            <p:cNvSpPr/>
            <p:nvPr/>
          </p:nvSpPr>
          <p:spPr>
            <a:xfrm>
              <a:off x="5574082" y="3970751"/>
              <a:ext cx="413359" cy="413358"/>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TextBox 16">
              <a:extLst>
                <a:ext uri="{FF2B5EF4-FFF2-40B4-BE49-F238E27FC236}">
                  <a16:creationId xmlns:a16="http://schemas.microsoft.com/office/drawing/2014/main" id="{8D6ED015-BDA8-A795-537D-2B3E5B877A86}"/>
                </a:ext>
              </a:extLst>
            </p:cNvPr>
            <p:cNvSpPr txBox="1"/>
            <p:nvPr/>
          </p:nvSpPr>
          <p:spPr>
            <a:xfrm>
              <a:off x="5624185" y="3922444"/>
              <a:ext cx="313151" cy="461665"/>
            </a:xfrm>
            <a:prstGeom prst="rect">
              <a:avLst/>
            </a:prstGeom>
            <a:noFill/>
            <a:ln>
              <a:noFill/>
            </a:ln>
          </p:spPr>
          <p:txBody>
            <a:bodyPr wrap="square" rtlCol="0">
              <a:spAutoFit/>
            </a:bodyPr>
            <a:lstStyle/>
            <a:p>
              <a:r>
                <a:rPr lang="lv-LV" sz="2400" b="1" dirty="0">
                  <a:solidFill>
                    <a:srgbClr val="002060"/>
                  </a:solidFill>
                </a:rPr>
                <a:t>B</a:t>
              </a:r>
            </a:p>
          </p:txBody>
        </p:sp>
      </p:grpSp>
      <p:grpSp>
        <p:nvGrpSpPr>
          <p:cNvPr id="18" name="Grupa 17">
            <a:extLst>
              <a:ext uri="{FF2B5EF4-FFF2-40B4-BE49-F238E27FC236}">
                <a16:creationId xmlns:a16="http://schemas.microsoft.com/office/drawing/2014/main" id="{C07B946D-429A-7B36-0939-9055355C621B}"/>
              </a:ext>
            </a:extLst>
          </p:cNvPr>
          <p:cNvGrpSpPr/>
          <p:nvPr/>
        </p:nvGrpSpPr>
        <p:grpSpPr>
          <a:xfrm>
            <a:off x="9823638" y="5603668"/>
            <a:ext cx="413359" cy="461665"/>
            <a:chOff x="5574082" y="3922444"/>
            <a:chExt cx="413359" cy="461665"/>
          </a:xfrm>
        </p:grpSpPr>
        <p:sp>
          <p:nvSpPr>
            <p:cNvPr id="19" name="Ovāls 18">
              <a:extLst>
                <a:ext uri="{FF2B5EF4-FFF2-40B4-BE49-F238E27FC236}">
                  <a16:creationId xmlns:a16="http://schemas.microsoft.com/office/drawing/2014/main" id="{375B8C5A-DF42-5BC3-43DB-71355FC902FA}"/>
                </a:ext>
              </a:extLst>
            </p:cNvPr>
            <p:cNvSpPr/>
            <p:nvPr/>
          </p:nvSpPr>
          <p:spPr>
            <a:xfrm>
              <a:off x="5574082" y="3970751"/>
              <a:ext cx="413359" cy="413358"/>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TextBox 19">
              <a:extLst>
                <a:ext uri="{FF2B5EF4-FFF2-40B4-BE49-F238E27FC236}">
                  <a16:creationId xmlns:a16="http://schemas.microsoft.com/office/drawing/2014/main" id="{4A239D9B-8595-6850-37AB-7AB46F396226}"/>
                </a:ext>
              </a:extLst>
            </p:cNvPr>
            <p:cNvSpPr txBox="1"/>
            <p:nvPr/>
          </p:nvSpPr>
          <p:spPr>
            <a:xfrm>
              <a:off x="5624185" y="3922444"/>
              <a:ext cx="313151" cy="461665"/>
            </a:xfrm>
            <a:prstGeom prst="rect">
              <a:avLst/>
            </a:prstGeom>
            <a:noFill/>
            <a:ln>
              <a:noFill/>
            </a:ln>
          </p:spPr>
          <p:txBody>
            <a:bodyPr wrap="square" rtlCol="0">
              <a:spAutoFit/>
            </a:bodyPr>
            <a:lstStyle/>
            <a:p>
              <a:r>
                <a:rPr lang="lv-LV" sz="2400" b="1" dirty="0">
                  <a:solidFill>
                    <a:srgbClr val="002060"/>
                  </a:solidFill>
                </a:rPr>
                <a:t>C</a:t>
              </a:r>
            </a:p>
          </p:txBody>
        </p:sp>
      </p:grpSp>
      <p:grpSp>
        <p:nvGrpSpPr>
          <p:cNvPr id="21" name="Grupa 20">
            <a:extLst>
              <a:ext uri="{FF2B5EF4-FFF2-40B4-BE49-F238E27FC236}">
                <a16:creationId xmlns:a16="http://schemas.microsoft.com/office/drawing/2014/main" id="{FA2DCA48-CBEF-9AC2-D707-9163C0E244F5}"/>
              </a:ext>
            </a:extLst>
          </p:cNvPr>
          <p:cNvGrpSpPr/>
          <p:nvPr/>
        </p:nvGrpSpPr>
        <p:grpSpPr>
          <a:xfrm>
            <a:off x="9152350" y="5529561"/>
            <a:ext cx="413359" cy="461665"/>
            <a:chOff x="5574082" y="3922444"/>
            <a:chExt cx="413359" cy="461665"/>
          </a:xfrm>
        </p:grpSpPr>
        <p:sp>
          <p:nvSpPr>
            <p:cNvPr id="22" name="Ovāls 21">
              <a:extLst>
                <a:ext uri="{FF2B5EF4-FFF2-40B4-BE49-F238E27FC236}">
                  <a16:creationId xmlns:a16="http://schemas.microsoft.com/office/drawing/2014/main" id="{3C5B2CF8-549F-1236-8C27-A6FD0045990C}"/>
                </a:ext>
              </a:extLst>
            </p:cNvPr>
            <p:cNvSpPr/>
            <p:nvPr/>
          </p:nvSpPr>
          <p:spPr>
            <a:xfrm>
              <a:off x="5574082" y="3970751"/>
              <a:ext cx="413359" cy="413358"/>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3" name="TextBox 22">
              <a:extLst>
                <a:ext uri="{FF2B5EF4-FFF2-40B4-BE49-F238E27FC236}">
                  <a16:creationId xmlns:a16="http://schemas.microsoft.com/office/drawing/2014/main" id="{A3A32718-42F9-2C0F-9CE1-E1DABDFC6D3D}"/>
                </a:ext>
              </a:extLst>
            </p:cNvPr>
            <p:cNvSpPr txBox="1"/>
            <p:nvPr/>
          </p:nvSpPr>
          <p:spPr>
            <a:xfrm>
              <a:off x="5624185" y="3922444"/>
              <a:ext cx="313151" cy="461665"/>
            </a:xfrm>
            <a:prstGeom prst="rect">
              <a:avLst/>
            </a:prstGeom>
            <a:noFill/>
            <a:ln>
              <a:noFill/>
            </a:ln>
          </p:spPr>
          <p:txBody>
            <a:bodyPr wrap="square" rtlCol="0">
              <a:spAutoFit/>
            </a:bodyPr>
            <a:lstStyle/>
            <a:p>
              <a:r>
                <a:rPr lang="lv-LV" sz="2400" b="1" dirty="0">
                  <a:solidFill>
                    <a:srgbClr val="002060"/>
                  </a:solidFill>
                </a:rPr>
                <a:t>D</a:t>
              </a:r>
            </a:p>
          </p:txBody>
        </p:sp>
      </p:grpSp>
      <p:sp>
        <p:nvSpPr>
          <p:cNvPr id="24" name="Satura vietturis 7">
            <a:extLst>
              <a:ext uri="{FF2B5EF4-FFF2-40B4-BE49-F238E27FC236}">
                <a16:creationId xmlns:a16="http://schemas.microsoft.com/office/drawing/2014/main" id="{FFC095C5-1759-B4EE-1191-76303CF7FD7B}"/>
              </a:ext>
            </a:extLst>
          </p:cNvPr>
          <p:cNvSpPr txBox="1">
            <a:spLocks/>
          </p:cNvSpPr>
          <p:nvPr/>
        </p:nvSpPr>
        <p:spPr bwMode="auto">
          <a:xfrm>
            <a:off x="650626" y="1586653"/>
            <a:ext cx="5768860" cy="361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b="1" dirty="0">
                <a:solidFill>
                  <a:srgbClr val="002060"/>
                </a:solidFill>
              </a:rPr>
              <a:t>A vieta </a:t>
            </a:r>
            <a:r>
              <a:rPr lang="lv-LV" sz="2000" b="1" dirty="0"/>
              <a:t>– </a:t>
            </a:r>
            <a:r>
              <a:rPr lang="lv-LV" sz="2000" dirty="0"/>
              <a:t>pašvaldībai piederošs zemes gabals </a:t>
            </a:r>
            <a:r>
              <a:rPr lang="lv-LV" sz="2000" b="1" dirty="0"/>
              <a:t>Gaujas ielā 30</a:t>
            </a:r>
            <a:r>
              <a:rPr lang="lv-LV" sz="2000" dirty="0"/>
              <a:t> (kadastra numurs 80440080192)</a:t>
            </a:r>
          </a:p>
          <a:p>
            <a:pPr marL="0" indent="0">
              <a:buNone/>
            </a:pPr>
            <a:r>
              <a:rPr lang="lv-LV" sz="2000" b="1" dirty="0">
                <a:solidFill>
                  <a:srgbClr val="002060"/>
                </a:solidFill>
              </a:rPr>
              <a:t>B vieta </a:t>
            </a:r>
            <a:r>
              <a:rPr lang="lv-LV" sz="2000" b="1" dirty="0"/>
              <a:t>– </a:t>
            </a:r>
            <a:r>
              <a:rPr lang="lv-LV" sz="2000" dirty="0"/>
              <a:t>pašvaldībai piederošs zemes gabals «</a:t>
            </a:r>
            <a:r>
              <a:rPr lang="lv-LV" sz="2000" b="1" dirty="0" err="1"/>
              <a:t>Vējšalkas</a:t>
            </a:r>
            <a:r>
              <a:rPr lang="lv-LV" sz="2000" b="1" dirty="0"/>
              <a:t>», </a:t>
            </a:r>
            <a:r>
              <a:rPr lang="lv-LV" sz="2000" b="1" dirty="0" err="1"/>
              <a:t>Kadagā</a:t>
            </a:r>
            <a:r>
              <a:rPr lang="lv-LV" sz="2000" b="1" dirty="0"/>
              <a:t> </a:t>
            </a:r>
            <a:r>
              <a:rPr lang="lv-LV" sz="2000" dirty="0"/>
              <a:t>(kadastra numurs 80440050349)</a:t>
            </a:r>
          </a:p>
          <a:p>
            <a:pPr marL="0" indent="0">
              <a:buNone/>
            </a:pPr>
            <a:r>
              <a:rPr lang="lv-LV" sz="2000" b="1" dirty="0">
                <a:solidFill>
                  <a:srgbClr val="002060"/>
                </a:solidFill>
              </a:rPr>
              <a:t>C vieta </a:t>
            </a:r>
            <a:r>
              <a:rPr lang="lv-LV" sz="2000" b="1" dirty="0"/>
              <a:t>– </a:t>
            </a:r>
            <a:r>
              <a:rPr lang="lv-LV" sz="2000" dirty="0"/>
              <a:t>privātā īpašumā esošs zemes gabals </a:t>
            </a:r>
            <a:r>
              <a:rPr lang="lv-LV" sz="2000" b="1" dirty="0"/>
              <a:t>Podnieku iela 45 </a:t>
            </a:r>
            <a:r>
              <a:rPr lang="lv-LV" sz="2000" dirty="0"/>
              <a:t>(kadastra numurs 80440110046)</a:t>
            </a:r>
          </a:p>
          <a:p>
            <a:pPr marL="0" indent="0">
              <a:buNone/>
            </a:pPr>
            <a:r>
              <a:rPr lang="lv-LV" sz="2000" b="1" dirty="0">
                <a:solidFill>
                  <a:srgbClr val="002060"/>
                </a:solidFill>
              </a:rPr>
              <a:t>D vieta </a:t>
            </a:r>
            <a:r>
              <a:rPr lang="lv-LV" sz="2000" b="1" dirty="0"/>
              <a:t>– </a:t>
            </a:r>
            <a:r>
              <a:rPr lang="lv-LV" sz="2000" dirty="0"/>
              <a:t>privātā īpašumā esošs nekustamais īpašums </a:t>
            </a:r>
            <a:r>
              <a:rPr lang="lv-LV" sz="2000" b="1" dirty="0"/>
              <a:t>«Liepnieki», Ādažos </a:t>
            </a:r>
            <a:r>
              <a:rPr lang="lv-LV" sz="2000" dirty="0"/>
              <a:t>(kadastra numurs 80440110021)</a:t>
            </a:r>
          </a:p>
          <a:p>
            <a:pPr marL="0" indent="0">
              <a:buNone/>
            </a:pPr>
            <a:r>
              <a:rPr lang="lv-LV" sz="2000" b="1" dirty="0">
                <a:solidFill>
                  <a:srgbClr val="002060"/>
                </a:solidFill>
              </a:rPr>
              <a:t>E vieta </a:t>
            </a:r>
            <a:r>
              <a:rPr lang="lv-LV" sz="2000" b="1" dirty="0"/>
              <a:t>– </a:t>
            </a:r>
            <a:r>
              <a:rPr lang="lv-LV" sz="2000" dirty="0"/>
              <a:t>privātā īpašumā esošs zemes gabals </a:t>
            </a:r>
            <a:r>
              <a:rPr lang="lv-LV" sz="2000" b="1" dirty="0"/>
              <a:t>Dadzīšu iela 6 </a:t>
            </a:r>
            <a:r>
              <a:rPr lang="lv-LV" sz="2000" dirty="0"/>
              <a:t>(kadastra numurs 80440080226)</a:t>
            </a:r>
          </a:p>
          <a:p>
            <a:pPr marL="0" indent="0">
              <a:buNone/>
            </a:pPr>
            <a:endParaRPr lang="lv-LV" sz="2000" dirty="0"/>
          </a:p>
          <a:p>
            <a:pPr marL="0" indent="0">
              <a:buNone/>
            </a:pPr>
            <a:endParaRPr lang="lv-LV" sz="2000" dirty="0"/>
          </a:p>
        </p:txBody>
      </p:sp>
      <p:grpSp>
        <p:nvGrpSpPr>
          <p:cNvPr id="25" name="Grupa 24">
            <a:extLst>
              <a:ext uri="{FF2B5EF4-FFF2-40B4-BE49-F238E27FC236}">
                <a16:creationId xmlns:a16="http://schemas.microsoft.com/office/drawing/2014/main" id="{8A9AC52A-E1FC-5A65-2EAC-2333111BC1E0}"/>
              </a:ext>
            </a:extLst>
          </p:cNvPr>
          <p:cNvGrpSpPr/>
          <p:nvPr/>
        </p:nvGrpSpPr>
        <p:grpSpPr>
          <a:xfrm>
            <a:off x="9364872" y="4590842"/>
            <a:ext cx="413359" cy="461665"/>
            <a:chOff x="5574082" y="3922444"/>
            <a:chExt cx="413359" cy="461665"/>
          </a:xfrm>
        </p:grpSpPr>
        <p:sp>
          <p:nvSpPr>
            <p:cNvPr id="26" name="Ovāls 25">
              <a:extLst>
                <a:ext uri="{FF2B5EF4-FFF2-40B4-BE49-F238E27FC236}">
                  <a16:creationId xmlns:a16="http://schemas.microsoft.com/office/drawing/2014/main" id="{124F6346-0513-F621-BFD9-501BFD09DA0C}"/>
                </a:ext>
              </a:extLst>
            </p:cNvPr>
            <p:cNvSpPr/>
            <p:nvPr/>
          </p:nvSpPr>
          <p:spPr>
            <a:xfrm>
              <a:off x="5574082" y="3970751"/>
              <a:ext cx="413359" cy="413358"/>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7" name="TextBox 26">
              <a:extLst>
                <a:ext uri="{FF2B5EF4-FFF2-40B4-BE49-F238E27FC236}">
                  <a16:creationId xmlns:a16="http://schemas.microsoft.com/office/drawing/2014/main" id="{D9D38102-FF6A-7A88-3E8B-620513BD2952}"/>
                </a:ext>
              </a:extLst>
            </p:cNvPr>
            <p:cNvSpPr txBox="1"/>
            <p:nvPr/>
          </p:nvSpPr>
          <p:spPr>
            <a:xfrm>
              <a:off x="5624185" y="3922444"/>
              <a:ext cx="313151" cy="461665"/>
            </a:xfrm>
            <a:prstGeom prst="rect">
              <a:avLst/>
            </a:prstGeom>
            <a:noFill/>
            <a:ln>
              <a:noFill/>
            </a:ln>
          </p:spPr>
          <p:txBody>
            <a:bodyPr wrap="square" rtlCol="0">
              <a:spAutoFit/>
            </a:bodyPr>
            <a:lstStyle/>
            <a:p>
              <a:r>
                <a:rPr lang="lv-LV" sz="2400" b="1" dirty="0">
                  <a:solidFill>
                    <a:srgbClr val="002060"/>
                  </a:solidFill>
                </a:rPr>
                <a:t>E</a:t>
              </a:r>
            </a:p>
          </p:txBody>
        </p:sp>
      </p:grpSp>
    </p:spTree>
    <p:extLst>
      <p:ext uri="{BB962C8B-B14F-4D97-AF65-F5344CB8AC3E}">
        <p14:creationId xmlns:p14="http://schemas.microsoft.com/office/powerpoint/2010/main" val="124418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a:t>
            </a:r>
            <a:endParaRPr lang="en-US" b="1" dirty="0">
              <a:solidFill>
                <a:schemeClr val="bg2">
                  <a:lumMod val="50000"/>
                </a:schemeClr>
              </a:solidFill>
              <a:latin typeface="Montserrat" pitchFamily="2" charset="77"/>
            </a:endParaRPr>
          </a:p>
        </p:txBody>
      </p:sp>
      <p:sp>
        <p:nvSpPr>
          <p:cNvPr id="2" name="Satura vietturis 7">
            <a:extLst>
              <a:ext uri="{FF2B5EF4-FFF2-40B4-BE49-F238E27FC236}">
                <a16:creationId xmlns:a16="http://schemas.microsoft.com/office/drawing/2014/main" id="{DF5B01CC-2DE7-733B-4097-9FD7609434D4}"/>
              </a:ext>
            </a:extLst>
          </p:cNvPr>
          <p:cNvSpPr txBox="1">
            <a:spLocks/>
          </p:cNvSpPr>
          <p:nvPr/>
        </p:nvSpPr>
        <p:spPr bwMode="auto">
          <a:xfrm>
            <a:off x="791570" y="895563"/>
            <a:ext cx="10467833" cy="509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b="1" dirty="0"/>
              <a:t>Kritēriji, kas ņemti vērā </a:t>
            </a:r>
            <a:r>
              <a:rPr lang="lv-LV" sz="2000" b="1" dirty="0" err="1"/>
              <a:t>daudzkritēriju</a:t>
            </a:r>
            <a:r>
              <a:rPr lang="lv-LV" sz="2000" b="1" dirty="0"/>
              <a:t> analīzē:</a:t>
            </a:r>
          </a:p>
          <a:p>
            <a:pPr marL="457200" indent="-457200">
              <a:buFont typeface="+mj-lt"/>
              <a:buAutoNum type="arabicPeriod"/>
            </a:pPr>
            <a:r>
              <a:rPr lang="lv-LV" sz="2000" dirty="0"/>
              <a:t>Teritorijas izmantošanas veids, kas noteikts Teritorijas plānojumā;</a:t>
            </a:r>
          </a:p>
          <a:p>
            <a:pPr marL="457200" indent="-457200">
              <a:buFont typeface="+mj-lt"/>
              <a:buAutoNum type="arabicPeriod"/>
            </a:pPr>
            <a:r>
              <a:rPr lang="lv-LV" sz="2000" dirty="0"/>
              <a:t>Teritorijas īpašuma statuss;</a:t>
            </a:r>
          </a:p>
          <a:p>
            <a:pPr marL="457200" indent="-457200">
              <a:buFont typeface="+mj-lt"/>
              <a:buAutoNum type="arabicPeriod"/>
            </a:pPr>
            <a:r>
              <a:rPr lang="lv-LV" sz="2000" dirty="0"/>
              <a:t>Teritorijas platības atbilstība izglītības iestādes ēkas vajadzībām</a:t>
            </a:r>
            <a:r>
              <a:rPr lang="lv-LV" sz="2000" dirty="0">
                <a:solidFill>
                  <a:srgbClr val="C00000"/>
                </a:solidFill>
              </a:rPr>
              <a:t>*</a:t>
            </a:r>
            <a:r>
              <a:rPr lang="lv-LV" sz="2000" dirty="0"/>
              <a:t>;</a:t>
            </a:r>
          </a:p>
          <a:p>
            <a:pPr marL="457200" indent="-457200">
              <a:buFont typeface="+mj-lt"/>
              <a:buAutoNum type="arabicPeriod"/>
            </a:pPr>
            <a:r>
              <a:rPr lang="lv-LV" sz="2000" dirty="0"/>
              <a:t>Paplašināšanās iespējas;</a:t>
            </a:r>
          </a:p>
          <a:p>
            <a:pPr marL="457200" indent="-457200">
              <a:buFont typeface="+mj-lt"/>
              <a:buAutoNum type="arabicPeriod"/>
            </a:pPr>
            <a:r>
              <a:rPr lang="lv-LV" sz="2000" dirty="0"/>
              <a:t>Publiskās un sabiedrisko pakalpojumu infrastruktūras pieejamība;</a:t>
            </a:r>
          </a:p>
          <a:p>
            <a:pPr marL="457200" indent="-457200">
              <a:buFont typeface="+mj-lt"/>
              <a:buAutoNum type="arabicPeriod"/>
            </a:pPr>
            <a:r>
              <a:rPr lang="lv-LV" sz="2000" dirty="0"/>
              <a:t>Sabiedriskā transporta pieejamība;</a:t>
            </a:r>
          </a:p>
          <a:p>
            <a:pPr marL="457200" indent="-457200">
              <a:buFont typeface="+mj-lt"/>
              <a:buAutoNum type="arabicPeriod"/>
            </a:pPr>
            <a:r>
              <a:rPr lang="lv-LV" sz="2000" dirty="0"/>
              <a:t>Pieguļošo ielu caurlaides spēja, satiksmes intensitātes samazinājums Gaujas ielā pīķa stundās;</a:t>
            </a:r>
          </a:p>
          <a:p>
            <a:pPr marL="457200" indent="-457200">
              <a:buFont typeface="+mj-lt"/>
              <a:buAutoNum type="arabicPeriod"/>
            </a:pPr>
            <a:r>
              <a:rPr lang="lv-LV" sz="2000" dirty="0"/>
              <a:t>Kompleksa principa ievērošana (savstarpējā sasniedzamība ar esošo Ādažu novada mākslu skolu, Sporta centru);</a:t>
            </a:r>
          </a:p>
          <a:p>
            <a:pPr marL="457200" indent="-457200">
              <a:buFont typeface="+mj-lt"/>
              <a:buAutoNum type="arabicPeriod"/>
            </a:pPr>
            <a:r>
              <a:rPr lang="lv-LV" sz="2000" dirty="0"/>
              <a:t>Teritorijas platības atbilstība sporta, t.sk., āra infrastruktūras vajadzībām.</a:t>
            </a:r>
          </a:p>
          <a:p>
            <a:pPr marL="457200" indent="-457200">
              <a:buFont typeface="+mj-lt"/>
              <a:buAutoNum type="arabicPeriod"/>
            </a:pPr>
            <a:r>
              <a:rPr lang="lv-LV" sz="2000" dirty="0"/>
              <a:t>Iedzīvotāju skaita izmaiņas tuvējā teritorijā</a:t>
            </a:r>
          </a:p>
          <a:p>
            <a:pPr marL="0" indent="0">
              <a:buNone/>
            </a:pPr>
            <a:r>
              <a:rPr lang="lv-LV" sz="2000" b="1" dirty="0"/>
              <a:t>Vērtējuma skala </a:t>
            </a:r>
            <a:r>
              <a:rPr lang="lv-LV" sz="2000" b="1" dirty="0" err="1"/>
              <a:t>daudzkritēriju</a:t>
            </a:r>
            <a:r>
              <a:rPr lang="lv-LV" sz="2000" b="1" dirty="0"/>
              <a:t> analīzē: no 1 (ļoti slikti) līdz 5 (izcili)</a:t>
            </a:r>
          </a:p>
        </p:txBody>
      </p:sp>
      <p:sp>
        <p:nvSpPr>
          <p:cNvPr id="3" name="Taisnstūris 2">
            <a:extLst>
              <a:ext uri="{FF2B5EF4-FFF2-40B4-BE49-F238E27FC236}">
                <a16:creationId xmlns:a16="http://schemas.microsoft.com/office/drawing/2014/main" id="{6D08945D-66B9-C644-B668-7CDE1F92842F}"/>
              </a:ext>
            </a:extLst>
          </p:cNvPr>
          <p:cNvSpPr/>
          <p:nvPr/>
        </p:nvSpPr>
        <p:spPr>
          <a:xfrm>
            <a:off x="635000" y="6075950"/>
            <a:ext cx="7173495" cy="195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dirty="0">
                <a:solidFill>
                  <a:srgbClr val="C00000"/>
                </a:solidFill>
              </a:rPr>
              <a:t>* izslēdzošs kritērijs, kurā jāiegūst vismaz 3 punktus, lai projektu varētu īstenot</a:t>
            </a:r>
          </a:p>
        </p:txBody>
      </p:sp>
    </p:spTree>
    <p:extLst>
      <p:ext uri="{BB962C8B-B14F-4D97-AF65-F5344CB8AC3E}">
        <p14:creationId xmlns:p14="http://schemas.microsoft.com/office/powerpoint/2010/main" val="2581802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a:t>
            </a:r>
            <a:endParaRPr lang="en-US" b="1" dirty="0">
              <a:solidFill>
                <a:schemeClr val="bg2">
                  <a:lumMod val="50000"/>
                </a:schemeClr>
              </a:solidFill>
              <a:latin typeface="Montserrat" pitchFamily="2" charset="77"/>
            </a:endParaRPr>
          </a:p>
        </p:txBody>
      </p:sp>
      <p:pic>
        <p:nvPicPr>
          <p:cNvPr id="8" name="Attēls 7">
            <a:extLst>
              <a:ext uri="{FF2B5EF4-FFF2-40B4-BE49-F238E27FC236}">
                <a16:creationId xmlns:a16="http://schemas.microsoft.com/office/drawing/2014/main" id="{EAEC33E2-8B6A-CFC8-AA2C-DEEECFAD137F}"/>
              </a:ext>
            </a:extLst>
          </p:cNvPr>
          <p:cNvPicPr>
            <a:picLocks noChangeAspect="1"/>
          </p:cNvPicPr>
          <p:nvPr/>
        </p:nvPicPr>
        <p:blipFill rotWithShape="1">
          <a:blip r:embed="rId2"/>
          <a:srcRect l="20239" t="3227" r="8062"/>
          <a:stretch/>
        </p:blipFill>
        <p:spPr>
          <a:xfrm>
            <a:off x="4007615" y="1069807"/>
            <a:ext cx="4493563" cy="4986911"/>
          </a:xfrm>
          <a:prstGeom prst="rect">
            <a:avLst/>
          </a:prstGeom>
        </p:spPr>
      </p:pic>
      <p:grpSp>
        <p:nvGrpSpPr>
          <p:cNvPr id="2" name="Grupa 1">
            <a:extLst>
              <a:ext uri="{FF2B5EF4-FFF2-40B4-BE49-F238E27FC236}">
                <a16:creationId xmlns:a16="http://schemas.microsoft.com/office/drawing/2014/main" id="{AB77F4AB-B66D-1F38-8CD4-98DBD00B92F2}"/>
              </a:ext>
            </a:extLst>
          </p:cNvPr>
          <p:cNvGrpSpPr/>
          <p:nvPr/>
        </p:nvGrpSpPr>
        <p:grpSpPr>
          <a:xfrm>
            <a:off x="5214486" y="3778232"/>
            <a:ext cx="413359" cy="461665"/>
            <a:chOff x="5574082" y="3922444"/>
            <a:chExt cx="413359" cy="461665"/>
          </a:xfrm>
        </p:grpSpPr>
        <p:sp>
          <p:nvSpPr>
            <p:cNvPr id="3" name="Ovāls 2">
              <a:extLst>
                <a:ext uri="{FF2B5EF4-FFF2-40B4-BE49-F238E27FC236}">
                  <a16:creationId xmlns:a16="http://schemas.microsoft.com/office/drawing/2014/main" id="{1B11B2EF-BBC1-4474-8F88-C72469870684}"/>
                </a:ext>
              </a:extLst>
            </p:cNvPr>
            <p:cNvSpPr/>
            <p:nvPr/>
          </p:nvSpPr>
          <p:spPr>
            <a:xfrm>
              <a:off x="5574082" y="3970751"/>
              <a:ext cx="413359" cy="413358"/>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TextBox 6">
              <a:extLst>
                <a:ext uri="{FF2B5EF4-FFF2-40B4-BE49-F238E27FC236}">
                  <a16:creationId xmlns:a16="http://schemas.microsoft.com/office/drawing/2014/main" id="{830BBCFE-9ED3-72D8-46E7-CE99E5EAE551}"/>
                </a:ext>
              </a:extLst>
            </p:cNvPr>
            <p:cNvSpPr txBox="1"/>
            <p:nvPr/>
          </p:nvSpPr>
          <p:spPr>
            <a:xfrm>
              <a:off x="5624185" y="3922444"/>
              <a:ext cx="313151" cy="461665"/>
            </a:xfrm>
            <a:prstGeom prst="rect">
              <a:avLst/>
            </a:prstGeom>
            <a:noFill/>
            <a:ln>
              <a:noFill/>
            </a:ln>
          </p:spPr>
          <p:txBody>
            <a:bodyPr wrap="square" rtlCol="0">
              <a:spAutoFit/>
            </a:bodyPr>
            <a:lstStyle/>
            <a:p>
              <a:r>
                <a:rPr lang="lv-LV" sz="2400" b="1" dirty="0">
                  <a:solidFill>
                    <a:srgbClr val="002060"/>
                  </a:solidFill>
                </a:rPr>
                <a:t>A</a:t>
              </a:r>
            </a:p>
          </p:txBody>
        </p:sp>
      </p:grpSp>
      <p:grpSp>
        <p:nvGrpSpPr>
          <p:cNvPr id="9" name="Grupa 8">
            <a:extLst>
              <a:ext uri="{FF2B5EF4-FFF2-40B4-BE49-F238E27FC236}">
                <a16:creationId xmlns:a16="http://schemas.microsoft.com/office/drawing/2014/main" id="{CE76B773-0AF0-CF02-AFD4-AC9B139F77D9}"/>
              </a:ext>
            </a:extLst>
          </p:cNvPr>
          <p:cNvGrpSpPr/>
          <p:nvPr/>
        </p:nvGrpSpPr>
        <p:grpSpPr>
          <a:xfrm>
            <a:off x="7875221" y="1200725"/>
            <a:ext cx="413359" cy="461665"/>
            <a:chOff x="5574082" y="3922444"/>
            <a:chExt cx="413359" cy="461665"/>
          </a:xfrm>
        </p:grpSpPr>
        <p:sp>
          <p:nvSpPr>
            <p:cNvPr id="11" name="Ovāls 10">
              <a:extLst>
                <a:ext uri="{FF2B5EF4-FFF2-40B4-BE49-F238E27FC236}">
                  <a16:creationId xmlns:a16="http://schemas.microsoft.com/office/drawing/2014/main" id="{2A4A0953-C2D1-2A21-94FC-458AFFDCAE4A}"/>
                </a:ext>
              </a:extLst>
            </p:cNvPr>
            <p:cNvSpPr/>
            <p:nvPr/>
          </p:nvSpPr>
          <p:spPr>
            <a:xfrm>
              <a:off x="5574082" y="3970751"/>
              <a:ext cx="413359" cy="413358"/>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rgbClr val="002060"/>
                </a:solidFill>
              </a:endParaRPr>
            </a:p>
          </p:txBody>
        </p:sp>
        <p:sp>
          <p:nvSpPr>
            <p:cNvPr id="12" name="TextBox 11">
              <a:extLst>
                <a:ext uri="{FF2B5EF4-FFF2-40B4-BE49-F238E27FC236}">
                  <a16:creationId xmlns:a16="http://schemas.microsoft.com/office/drawing/2014/main" id="{1209C2DD-7950-1848-E91E-1FAA1BCFACB0}"/>
                </a:ext>
              </a:extLst>
            </p:cNvPr>
            <p:cNvSpPr txBox="1"/>
            <p:nvPr/>
          </p:nvSpPr>
          <p:spPr>
            <a:xfrm>
              <a:off x="5624185" y="3922444"/>
              <a:ext cx="313151" cy="461665"/>
            </a:xfrm>
            <a:prstGeom prst="rect">
              <a:avLst/>
            </a:prstGeom>
            <a:noFill/>
            <a:ln>
              <a:noFill/>
            </a:ln>
          </p:spPr>
          <p:txBody>
            <a:bodyPr wrap="square" rtlCol="0">
              <a:spAutoFit/>
            </a:bodyPr>
            <a:lstStyle/>
            <a:p>
              <a:r>
                <a:rPr lang="lv-LV" sz="2400" b="1" dirty="0">
                  <a:solidFill>
                    <a:srgbClr val="002060"/>
                  </a:solidFill>
                </a:rPr>
                <a:t>B</a:t>
              </a:r>
            </a:p>
          </p:txBody>
        </p:sp>
      </p:grpSp>
      <p:grpSp>
        <p:nvGrpSpPr>
          <p:cNvPr id="13" name="Grupa 12">
            <a:extLst>
              <a:ext uri="{FF2B5EF4-FFF2-40B4-BE49-F238E27FC236}">
                <a16:creationId xmlns:a16="http://schemas.microsoft.com/office/drawing/2014/main" id="{66D1F5E7-8E93-112A-A47D-AFC59958D7A5}"/>
              </a:ext>
            </a:extLst>
          </p:cNvPr>
          <p:cNvGrpSpPr/>
          <p:nvPr/>
        </p:nvGrpSpPr>
        <p:grpSpPr>
          <a:xfrm>
            <a:off x="6967450" y="5459456"/>
            <a:ext cx="413359" cy="461665"/>
            <a:chOff x="5574082" y="3922444"/>
            <a:chExt cx="413359" cy="461665"/>
          </a:xfrm>
        </p:grpSpPr>
        <p:sp>
          <p:nvSpPr>
            <p:cNvPr id="14" name="Ovāls 13">
              <a:extLst>
                <a:ext uri="{FF2B5EF4-FFF2-40B4-BE49-F238E27FC236}">
                  <a16:creationId xmlns:a16="http://schemas.microsoft.com/office/drawing/2014/main" id="{F3249E4B-20D4-13DE-B0B0-5704D38C8446}"/>
                </a:ext>
              </a:extLst>
            </p:cNvPr>
            <p:cNvSpPr/>
            <p:nvPr/>
          </p:nvSpPr>
          <p:spPr>
            <a:xfrm>
              <a:off x="5574082" y="3970751"/>
              <a:ext cx="413359" cy="413358"/>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extBox 14">
              <a:extLst>
                <a:ext uri="{FF2B5EF4-FFF2-40B4-BE49-F238E27FC236}">
                  <a16:creationId xmlns:a16="http://schemas.microsoft.com/office/drawing/2014/main" id="{68B44AF7-13CC-A005-15C6-9D3B10488C64}"/>
                </a:ext>
              </a:extLst>
            </p:cNvPr>
            <p:cNvSpPr txBox="1"/>
            <p:nvPr/>
          </p:nvSpPr>
          <p:spPr>
            <a:xfrm>
              <a:off x="5624185" y="3922444"/>
              <a:ext cx="313151" cy="461665"/>
            </a:xfrm>
            <a:prstGeom prst="rect">
              <a:avLst/>
            </a:prstGeom>
            <a:noFill/>
            <a:ln>
              <a:noFill/>
            </a:ln>
          </p:spPr>
          <p:txBody>
            <a:bodyPr wrap="square" rtlCol="0">
              <a:spAutoFit/>
            </a:bodyPr>
            <a:lstStyle/>
            <a:p>
              <a:r>
                <a:rPr lang="lv-LV" sz="2400" b="1" dirty="0">
                  <a:solidFill>
                    <a:srgbClr val="002060"/>
                  </a:solidFill>
                </a:rPr>
                <a:t>C</a:t>
              </a:r>
            </a:p>
          </p:txBody>
        </p:sp>
      </p:grpSp>
      <p:grpSp>
        <p:nvGrpSpPr>
          <p:cNvPr id="16" name="Grupa 15">
            <a:extLst>
              <a:ext uri="{FF2B5EF4-FFF2-40B4-BE49-F238E27FC236}">
                <a16:creationId xmlns:a16="http://schemas.microsoft.com/office/drawing/2014/main" id="{938B05B0-1A49-3278-AEDB-239F28645AAC}"/>
              </a:ext>
            </a:extLst>
          </p:cNvPr>
          <p:cNvGrpSpPr/>
          <p:nvPr/>
        </p:nvGrpSpPr>
        <p:grpSpPr>
          <a:xfrm>
            <a:off x="6231182" y="5385349"/>
            <a:ext cx="413359" cy="461665"/>
            <a:chOff x="5574082" y="3922444"/>
            <a:chExt cx="413359" cy="461665"/>
          </a:xfrm>
        </p:grpSpPr>
        <p:sp>
          <p:nvSpPr>
            <p:cNvPr id="17" name="Ovāls 16">
              <a:extLst>
                <a:ext uri="{FF2B5EF4-FFF2-40B4-BE49-F238E27FC236}">
                  <a16:creationId xmlns:a16="http://schemas.microsoft.com/office/drawing/2014/main" id="{2D6C0978-7C7A-CBC6-2A77-09D3911F3804}"/>
                </a:ext>
              </a:extLst>
            </p:cNvPr>
            <p:cNvSpPr/>
            <p:nvPr/>
          </p:nvSpPr>
          <p:spPr>
            <a:xfrm>
              <a:off x="5574082" y="3970751"/>
              <a:ext cx="413359" cy="413358"/>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TextBox 17">
              <a:extLst>
                <a:ext uri="{FF2B5EF4-FFF2-40B4-BE49-F238E27FC236}">
                  <a16:creationId xmlns:a16="http://schemas.microsoft.com/office/drawing/2014/main" id="{E7ADA618-AE62-5DD7-18E3-9C69FDDD9E0F}"/>
                </a:ext>
              </a:extLst>
            </p:cNvPr>
            <p:cNvSpPr txBox="1"/>
            <p:nvPr/>
          </p:nvSpPr>
          <p:spPr>
            <a:xfrm>
              <a:off x="5624185" y="3922444"/>
              <a:ext cx="313151" cy="461665"/>
            </a:xfrm>
            <a:prstGeom prst="rect">
              <a:avLst/>
            </a:prstGeom>
            <a:noFill/>
            <a:ln>
              <a:noFill/>
            </a:ln>
          </p:spPr>
          <p:txBody>
            <a:bodyPr wrap="square" rtlCol="0">
              <a:spAutoFit/>
            </a:bodyPr>
            <a:lstStyle/>
            <a:p>
              <a:r>
                <a:rPr lang="lv-LV" sz="2400" b="1" dirty="0">
                  <a:solidFill>
                    <a:srgbClr val="002060"/>
                  </a:solidFill>
                </a:rPr>
                <a:t>D</a:t>
              </a:r>
            </a:p>
          </p:txBody>
        </p:sp>
      </p:grpSp>
      <p:grpSp>
        <p:nvGrpSpPr>
          <p:cNvPr id="19" name="Grupa 18">
            <a:extLst>
              <a:ext uri="{FF2B5EF4-FFF2-40B4-BE49-F238E27FC236}">
                <a16:creationId xmlns:a16="http://schemas.microsoft.com/office/drawing/2014/main" id="{BBD60FDC-612F-68A0-6A93-4EBBD8A36291}"/>
              </a:ext>
            </a:extLst>
          </p:cNvPr>
          <p:cNvGrpSpPr/>
          <p:nvPr/>
        </p:nvGrpSpPr>
        <p:grpSpPr>
          <a:xfrm>
            <a:off x="6443704" y="4446630"/>
            <a:ext cx="413359" cy="461665"/>
            <a:chOff x="5574082" y="3922444"/>
            <a:chExt cx="413359" cy="461665"/>
          </a:xfrm>
        </p:grpSpPr>
        <p:sp>
          <p:nvSpPr>
            <p:cNvPr id="20" name="Ovāls 19">
              <a:extLst>
                <a:ext uri="{FF2B5EF4-FFF2-40B4-BE49-F238E27FC236}">
                  <a16:creationId xmlns:a16="http://schemas.microsoft.com/office/drawing/2014/main" id="{A2A31FCC-EF1B-7FEC-11B5-0CF3D7F943C2}"/>
                </a:ext>
              </a:extLst>
            </p:cNvPr>
            <p:cNvSpPr/>
            <p:nvPr/>
          </p:nvSpPr>
          <p:spPr>
            <a:xfrm>
              <a:off x="5574082" y="3970751"/>
              <a:ext cx="413359" cy="413358"/>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1" name="TextBox 20">
              <a:extLst>
                <a:ext uri="{FF2B5EF4-FFF2-40B4-BE49-F238E27FC236}">
                  <a16:creationId xmlns:a16="http://schemas.microsoft.com/office/drawing/2014/main" id="{4C998407-7BE7-60D1-AB42-1A1C95498439}"/>
                </a:ext>
              </a:extLst>
            </p:cNvPr>
            <p:cNvSpPr txBox="1"/>
            <p:nvPr/>
          </p:nvSpPr>
          <p:spPr>
            <a:xfrm>
              <a:off x="5624185" y="3922444"/>
              <a:ext cx="313151" cy="461665"/>
            </a:xfrm>
            <a:prstGeom prst="rect">
              <a:avLst/>
            </a:prstGeom>
            <a:noFill/>
            <a:ln>
              <a:noFill/>
            </a:ln>
          </p:spPr>
          <p:txBody>
            <a:bodyPr wrap="square" rtlCol="0">
              <a:spAutoFit/>
            </a:bodyPr>
            <a:lstStyle/>
            <a:p>
              <a:r>
                <a:rPr lang="lv-LV" sz="2400" b="1" dirty="0">
                  <a:solidFill>
                    <a:srgbClr val="002060"/>
                  </a:solidFill>
                </a:rPr>
                <a:t>E</a:t>
              </a:r>
            </a:p>
          </p:txBody>
        </p:sp>
      </p:grpSp>
      <p:sp>
        <p:nvSpPr>
          <p:cNvPr id="22" name="Satura vietturis 7">
            <a:extLst>
              <a:ext uri="{FF2B5EF4-FFF2-40B4-BE49-F238E27FC236}">
                <a16:creationId xmlns:a16="http://schemas.microsoft.com/office/drawing/2014/main" id="{DC01B67C-AE4B-A55E-BD5F-F94D4014B20F}"/>
              </a:ext>
            </a:extLst>
          </p:cNvPr>
          <p:cNvSpPr txBox="1">
            <a:spLocks/>
          </p:cNvSpPr>
          <p:nvPr/>
        </p:nvSpPr>
        <p:spPr bwMode="auto">
          <a:xfrm>
            <a:off x="721799" y="1272202"/>
            <a:ext cx="3502052" cy="95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b="1" dirty="0"/>
              <a:t>Vai pieļaujama izglītības iestādes būvniecība atbilstoši Ādažu novada Teritorijas plānojumam (3.1. </a:t>
            </a:r>
            <a:r>
              <a:rPr lang="lv-LV" sz="2000" b="1" dirty="0" err="1"/>
              <a:t>red</a:t>
            </a:r>
            <a:r>
              <a:rPr lang="lv-LV" sz="2000" b="1" dirty="0"/>
              <a:t>.)?</a:t>
            </a:r>
            <a:endParaRPr lang="lv-LV" sz="2000" dirty="0"/>
          </a:p>
          <a:p>
            <a:pPr marL="0" indent="0">
              <a:buNone/>
            </a:pPr>
            <a:endParaRPr lang="lv-LV" sz="2000" dirty="0"/>
          </a:p>
        </p:txBody>
      </p:sp>
      <p:pic>
        <p:nvPicPr>
          <p:cNvPr id="25" name="Attēls 24">
            <a:extLst>
              <a:ext uri="{FF2B5EF4-FFF2-40B4-BE49-F238E27FC236}">
                <a16:creationId xmlns:a16="http://schemas.microsoft.com/office/drawing/2014/main" id="{512011D5-0CDA-5427-0B6B-74B9EE6564E2}"/>
              </a:ext>
            </a:extLst>
          </p:cNvPr>
          <p:cNvPicPr>
            <a:picLocks noChangeAspect="1"/>
          </p:cNvPicPr>
          <p:nvPr/>
        </p:nvPicPr>
        <p:blipFill>
          <a:blip r:embed="rId3"/>
          <a:stretch>
            <a:fillRect/>
          </a:stretch>
        </p:blipFill>
        <p:spPr>
          <a:xfrm>
            <a:off x="1617934" y="2622685"/>
            <a:ext cx="1798993" cy="1640392"/>
          </a:xfrm>
          <a:prstGeom prst="rect">
            <a:avLst/>
          </a:prstGeom>
        </p:spPr>
      </p:pic>
      <p:pic>
        <p:nvPicPr>
          <p:cNvPr id="29" name="Attēls 28">
            <a:extLst>
              <a:ext uri="{FF2B5EF4-FFF2-40B4-BE49-F238E27FC236}">
                <a16:creationId xmlns:a16="http://schemas.microsoft.com/office/drawing/2014/main" id="{EBFB9E14-36E6-C25D-936D-FD14833DD6B1}"/>
              </a:ext>
            </a:extLst>
          </p:cNvPr>
          <p:cNvPicPr>
            <a:picLocks noChangeAspect="1"/>
          </p:cNvPicPr>
          <p:nvPr/>
        </p:nvPicPr>
        <p:blipFill>
          <a:blip r:embed="rId4"/>
          <a:stretch>
            <a:fillRect/>
          </a:stretch>
        </p:blipFill>
        <p:spPr>
          <a:xfrm>
            <a:off x="8877564" y="2830857"/>
            <a:ext cx="1713594" cy="1628922"/>
          </a:xfrm>
          <a:prstGeom prst="rect">
            <a:avLst/>
          </a:prstGeom>
        </p:spPr>
      </p:pic>
      <p:pic>
        <p:nvPicPr>
          <p:cNvPr id="31" name="Attēls 30">
            <a:extLst>
              <a:ext uri="{FF2B5EF4-FFF2-40B4-BE49-F238E27FC236}">
                <a16:creationId xmlns:a16="http://schemas.microsoft.com/office/drawing/2014/main" id="{DAAC52B5-469E-D3FE-07C5-905C097BF22F}"/>
              </a:ext>
            </a:extLst>
          </p:cNvPr>
          <p:cNvPicPr>
            <a:picLocks noChangeAspect="1"/>
          </p:cNvPicPr>
          <p:nvPr/>
        </p:nvPicPr>
        <p:blipFill rotWithShape="1">
          <a:blip r:embed="rId5"/>
          <a:srcRect l="8482"/>
          <a:stretch/>
        </p:blipFill>
        <p:spPr>
          <a:xfrm>
            <a:off x="1667348" y="4544737"/>
            <a:ext cx="1798993" cy="1681224"/>
          </a:xfrm>
          <a:prstGeom prst="rect">
            <a:avLst/>
          </a:prstGeom>
        </p:spPr>
      </p:pic>
      <p:pic>
        <p:nvPicPr>
          <p:cNvPr id="33" name="Attēls 32">
            <a:extLst>
              <a:ext uri="{FF2B5EF4-FFF2-40B4-BE49-F238E27FC236}">
                <a16:creationId xmlns:a16="http://schemas.microsoft.com/office/drawing/2014/main" id="{4C615E0E-2B8A-EDF7-8CE2-A62C81498A96}"/>
              </a:ext>
            </a:extLst>
          </p:cNvPr>
          <p:cNvPicPr>
            <a:picLocks noChangeAspect="1"/>
          </p:cNvPicPr>
          <p:nvPr/>
        </p:nvPicPr>
        <p:blipFill rotWithShape="1">
          <a:blip r:embed="rId6"/>
          <a:srcRect r="11074" b="10515"/>
          <a:stretch/>
        </p:blipFill>
        <p:spPr>
          <a:xfrm>
            <a:off x="8848205" y="4701616"/>
            <a:ext cx="1716611" cy="1553610"/>
          </a:xfrm>
          <a:prstGeom prst="rect">
            <a:avLst/>
          </a:prstGeom>
        </p:spPr>
      </p:pic>
      <p:cxnSp>
        <p:nvCxnSpPr>
          <p:cNvPr id="36" name="Taisns bultveida savienotājs 35">
            <a:extLst>
              <a:ext uri="{FF2B5EF4-FFF2-40B4-BE49-F238E27FC236}">
                <a16:creationId xmlns:a16="http://schemas.microsoft.com/office/drawing/2014/main" id="{E119FC79-F3AC-7E46-011F-1239D0061E00}"/>
              </a:ext>
            </a:extLst>
          </p:cNvPr>
          <p:cNvCxnSpPr/>
          <p:nvPr/>
        </p:nvCxnSpPr>
        <p:spPr>
          <a:xfrm>
            <a:off x="3076482" y="3371809"/>
            <a:ext cx="2210918" cy="770965"/>
          </a:xfrm>
          <a:prstGeom prst="straightConnector1">
            <a:avLst/>
          </a:prstGeom>
          <a:ln w="38100">
            <a:solidFill>
              <a:srgbClr val="002060"/>
            </a:solidFill>
            <a:headEnd type="stealth"/>
            <a:tailEnd type="none"/>
          </a:ln>
        </p:spPr>
        <p:style>
          <a:lnRef idx="1">
            <a:schemeClr val="accent1"/>
          </a:lnRef>
          <a:fillRef idx="0">
            <a:schemeClr val="accent1"/>
          </a:fillRef>
          <a:effectRef idx="0">
            <a:schemeClr val="accent1"/>
          </a:effectRef>
          <a:fontRef idx="minor">
            <a:schemeClr val="tx1"/>
          </a:fontRef>
        </p:style>
      </p:cxnSp>
      <p:pic>
        <p:nvPicPr>
          <p:cNvPr id="48" name="Attēls 47">
            <a:extLst>
              <a:ext uri="{FF2B5EF4-FFF2-40B4-BE49-F238E27FC236}">
                <a16:creationId xmlns:a16="http://schemas.microsoft.com/office/drawing/2014/main" id="{4CBA03CA-6162-5116-3012-6E274E074FD4}"/>
              </a:ext>
            </a:extLst>
          </p:cNvPr>
          <p:cNvPicPr>
            <a:picLocks noChangeAspect="1"/>
          </p:cNvPicPr>
          <p:nvPr/>
        </p:nvPicPr>
        <p:blipFill rotWithShape="1">
          <a:blip r:embed="rId7"/>
          <a:srcRect l="22537" t="7000" r="3165" b="15362"/>
          <a:stretch/>
        </p:blipFill>
        <p:spPr>
          <a:xfrm>
            <a:off x="8848205" y="1158180"/>
            <a:ext cx="1713595" cy="1387843"/>
          </a:xfrm>
          <a:prstGeom prst="rect">
            <a:avLst/>
          </a:prstGeom>
        </p:spPr>
      </p:pic>
      <p:cxnSp>
        <p:nvCxnSpPr>
          <p:cNvPr id="37" name="Taisns bultveida savienotājs 36">
            <a:extLst>
              <a:ext uri="{FF2B5EF4-FFF2-40B4-BE49-F238E27FC236}">
                <a16:creationId xmlns:a16="http://schemas.microsoft.com/office/drawing/2014/main" id="{3E0261B5-7147-6422-D597-2B8711E5FA70}"/>
              </a:ext>
            </a:extLst>
          </p:cNvPr>
          <p:cNvCxnSpPr>
            <a:cxnSpLocks/>
          </p:cNvCxnSpPr>
          <p:nvPr/>
        </p:nvCxnSpPr>
        <p:spPr>
          <a:xfrm>
            <a:off x="3006720" y="5273599"/>
            <a:ext cx="3291325" cy="271807"/>
          </a:xfrm>
          <a:prstGeom prst="straightConnector1">
            <a:avLst/>
          </a:prstGeom>
          <a:ln w="38100">
            <a:solidFill>
              <a:srgbClr val="00206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40" name="Taisns bultveida savienotājs 39">
            <a:extLst>
              <a:ext uri="{FF2B5EF4-FFF2-40B4-BE49-F238E27FC236}">
                <a16:creationId xmlns:a16="http://schemas.microsoft.com/office/drawing/2014/main" id="{1A2DA2EA-3873-7654-8677-A507DA8961E1}"/>
              </a:ext>
            </a:extLst>
          </p:cNvPr>
          <p:cNvCxnSpPr>
            <a:cxnSpLocks/>
            <a:endCxn id="11" idx="6"/>
          </p:cNvCxnSpPr>
          <p:nvPr/>
        </p:nvCxnSpPr>
        <p:spPr>
          <a:xfrm flipH="1" flipV="1">
            <a:off x="8288580" y="1455711"/>
            <a:ext cx="1180263" cy="162494"/>
          </a:xfrm>
          <a:prstGeom prst="straightConnector1">
            <a:avLst/>
          </a:prstGeom>
          <a:ln w="38100">
            <a:solidFill>
              <a:srgbClr val="00206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43" name="Taisns bultveida savienotājs 42">
            <a:extLst>
              <a:ext uri="{FF2B5EF4-FFF2-40B4-BE49-F238E27FC236}">
                <a16:creationId xmlns:a16="http://schemas.microsoft.com/office/drawing/2014/main" id="{E13BF713-0FED-0E3A-0F17-2C05328BD947}"/>
              </a:ext>
            </a:extLst>
          </p:cNvPr>
          <p:cNvCxnSpPr>
            <a:cxnSpLocks/>
            <a:endCxn id="20" idx="6"/>
          </p:cNvCxnSpPr>
          <p:nvPr/>
        </p:nvCxnSpPr>
        <p:spPr>
          <a:xfrm flipH="1">
            <a:off x="6857063" y="3772848"/>
            <a:ext cx="2486192" cy="928768"/>
          </a:xfrm>
          <a:prstGeom prst="straightConnector1">
            <a:avLst/>
          </a:prstGeom>
          <a:ln w="38100">
            <a:solidFill>
              <a:srgbClr val="00206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45" name="Taisns bultveida savienotājs 44">
            <a:extLst>
              <a:ext uri="{FF2B5EF4-FFF2-40B4-BE49-F238E27FC236}">
                <a16:creationId xmlns:a16="http://schemas.microsoft.com/office/drawing/2014/main" id="{A4DA19CD-A74C-72D9-AFFC-2C17E8C37892}"/>
              </a:ext>
            </a:extLst>
          </p:cNvPr>
          <p:cNvCxnSpPr>
            <a:cxnSpLocks/>
          </p:cNvCxnSpPr>
          <p:nvPr/>
        </p:nvCxnSpPr>
        <p:spPr>
          <a:xfrm flipH="1">
            <a:off x="7377114" y="5529745"/>
            <a:ext cx="2091729" cy="137050"/>
          </a:xfrm>
          <a:prstGeom prst="straightConnector1">
            <a:avLst/>
          </a:prstGeom>
          <a:ln w="38100">
            <a:solidFill>
              <a:srgbClr val="002060"/>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68" name="Blokshēma: galapunkts 67">
            <a:extLst>
              <a:ext uri="{FF2B5EF4-FFF2-40B4-BE49-F238E27FC236}">
                <a16:creationId xmlns:a16="http://schemas.microsoft.com/office/drawing/2014/main" id="{072BBBA9-5A1E-0488-CDC5-448228C805B1}"/>
              </a:ext>
            </a:extLst>
          </p:cNvPr>
          <p:cNvSpPr/>
          <p:nvPr/>
        </p:nvSpPr>
        <p:spPr>
          <a:xfrm>
            <a:off x="301497" y="104486"/>
            <a:ext cx="2184701" cy="681891"/>
          </a:xfrm>
          <a:prstGeom prst="flowChartTerminator">
            <a:avLst/>
          </a:prstGeom>
          <a:solidFill>
            <a:srgbClr val="C9B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accent5">
                    <a:lumMod val="50000"/>
                  </a:schemeClr>
                </a:solidFill>
              </a:rPr>
              <a:t>1.kritērijs</a:t>
            </a:r>
          </a:p>
        </p:txBody>
      </p:sp>
    </p:spTree>
    <p:extLst>
      <p:ext uri="{BB962C8B-B14F-4D97-AF65-F5344CB8AC3E}">
        <p14:creationId xmlns:p14="http://schemas.microsoft.com/office/powerpoint/2010/main" val="3407559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a:t>
            </a:r>
            <a:endParaRPr lang="en-US" b="1" dirty="0">
              <a:solidFill>
                <a:schemeClr val="bg2">
                  <a:lumMod val="50000"/>
                </a:schemeClr>
              </a:solidFill>
              <a:latin typeface="Montserrat" pitchFamily="2" charset="77"/>
            </a:endParaRPr>
          </a:p>
        </p:txBody>
      </p:sp>
      <p:sp>
        <p:nvSpPr>
          <p:cNvPr id="22" name="Satura vietturis 7">
            <a:extLst>
              <a:ext uri="{FF2B5EF4-FFF2-40B4-BE49-F238E27FC236}">
                <a16:creationId xmlns:a16="http://schemas.microsoft.com/office/drawing/2014/main" id="{DC01B67C-AE4B-A55E-BD5F-F94D4014B20F}"/>
              </a:ext>
            </a:extLst>
          </p:cNvPr>
          <p:cNvSpPr txBox="1">
            <a:spLocks/>
          </p:cNvSpPr>
          <p:nvPr/>
        </p:nvSpPr>
        <p:spPr bwMode="auto">
          <a:xfrm>
            <a:off x="594359" y="1237700"/>
            <a:ext cx="11191241" cy="95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b="1" dirty="0"/>
              <a:t>Vai pieļaujama izglītības iestādes būvniecība atbilstoši Ādažu novada Teritorijas plānojumam (3.1. </a:t>
            </a:r>
            <a:r>
              <a:rPr lang="lv-LV" sz="2000" b="1" dirty="0" err="1"/>
              <a:t>red</a:t>
            </a:r>
            <a:r>
              <a:rPr lang="lv-LV" sz="2000" b="1" dirty="0"/>
              <a:t>.)?</a:t>
            </a:r>
            <a:endParaRPr lang="lv-LV" sz="2000" dirty="0"/>
          </a:p>
          <a:p>
            <a:pPr marL="0" indent="0">
              <a:buNone/>
            </a:pPr>
            <a:endParaRPr lang="lv-LV" sz="2000" dirty="0"/>
          </a:p>
          <a:p>
            <a:pPr marL="0" indent="0">
              <a:buNone/>
            </a:pPr>
            <a:endParaRPr lang="lv-LV" sz="2000" dirty="0"/>
          </a:p>
        </p:txBody>
      </p:sp>
      <p:graphicFrame>
        <p:nvGraphicFramePr>
          <p:cNvPr id="23" name="Tabula 23">
            <a:extLst>
              <a:ext uri="{FF2B5EF4-FFF2-40B4-BE49-F238E27FC236}">
                <a16:creationId xmlns:a16="http://schemas.microsoft.com/office/drawing/2014/main" id="{710E6786-C792-2DB9-5D97-1B1A1ED3FB9C}"/>
              </a:ext>
            </a:extLst>
          </p:cNvPr>
          <p:cNvGraphicFramePr>
            <a:graphicFrameLocks noGrp="1"/>
          </p:cNvGraphicFramePr>
          <p:nvPr>
            <p:extLst>
              <p:ext uri="{D42A27DB-BD31-4B8C-83A1-F6EECF244321}">
                <p14:modId xmlns:p14="http://schemas.microsoft.com/office/powerpoint/2010/main" val="923483660"/>
              </p:ext>
            </p:extLst>
          </p:nvPr>
        </p:nvGraphicFramePr>
        <p:xfrm>
          <a:off x="500379" y="1688371"/>
          <a:ext cx="11379200" cy="3901440"/>
        </p:xfrm>
        <a:graphic>
          <a:graphicData uri="http://schemas.openxmlformats.org/drawingml/2006/table">
            <a:tbl>
              <a:tblPr firstRow="1" bandRow="1">
                <a:tableStyleId>{5C22544A-7EE6-4342-B048-85BDC9FD1C3A}</a:tableStyleId>
              </a:tblPr>
              <a:tblGrid>
                <a:gridCol w="1969547">
                  <a:extLst>
                    <a:ext uri="{9D8B030D-6E8A-4147-A177-3AD203B41FA5}">
                      <a16:colId xmlns:a16="http://schemas.microsoft.com/office/drawing/2014/main" val="2353783860"/>
                    </a:ext>
                  </a:extLst>
                </a:gridCol>
                <a:gridCol w="7996518">
                  <a:extLst>
                    <a:ext uri="{9D8B030D-6E8A-4147-A177-3AD203B41FA5}">
                      <a16:colId xmlns:a16="http://schemas.microsoft.com/office/drawing/2014/main" val="2205665709"/>
                    </a:ext>
                  </a:extLst>
                </a:gridCol>
                <a:gridCol w="1413135">
                  <a:extLst>
                    <a:ext uri="{9D8B030D-6E8A-4147-A177-3AD203B41FA5}">
                      <a16:colId xmlns:a16="http://schemas.microsoft.com/office/drawing/2014/main" val="2345702398"/>
                    </a:ext>
                  </a:extLst>
                </a:gridCol>
              </a:tblGrid>
              <a:tr h="0">
                <a:tc>
                  <a:txBody>
                    <a:bodyPr/>
                    <a:lstStyle/>
                    <a:p>
                      <a:pPr algn="ctr"/>
                      <a:r>
                        <a:rPr lang="lv-LV" sz="2000" dirty="0"/>
                        <a:t>Potenciālā vieta</a:t>
                      </a:r>
                    </a:p>
                  </a:txBody>
                  <a:tcPr anchor="ctr"/>
                </a:tc>
                <a:tc>
                  <a:txBody>
                    <a:bodyPr/>
                    <a:lstStyle/>
                    <a:p>
                      <a:pPr algn="ctr"/>
                      <a:r>
                        <a:rPr lang="lv-LV" sz="2000" dirty="0"/>
                        <a:t>Teritorijas plānojumā plānotā un atļautā izmantošana kā apbūves teritorijai</a:t>
                      </a:r>
                    </a:p>
                  </a:txBody>
                  <a:tcPr anchor="ctr"/>
                </a:tc>
                <a:tc>
                  <a:txBody>
                    <a:bodyPr/>
                    <a:lstStyle/>
                    <a:p>
                      <a:pPr algn="ctr"/>
                      <a:r>
                        <a:rPr lang="lv-LV" sz="2000" dirty="0"/>
                        <a:t>Vērtējums (1-5)</a:t>
                      </a:r>
                    </a:p>
                  </a:txBody>
                  <a:tcPr anchor="ctr"/>
                </a:tc>
                <a:extLst>
                  <a:ext uri="{0D108BD9-81ED-4DB2-BD59-A6C34878D82A}">
                    <a16:rowId xmlns:a16="http://schemas.microsoft.com/office/drawing/2014/main" val="3062018045"/>
                  </a:ext>
                </a:extLst>
              </a:tr>
              <a:tr h="370840">
                <a:tc>
                  <a:txBody>
                    <a:bodyPr/>
                    <a:lstStyle/>
                    <a:p>
                      <a:r>
                        <a:rPr lang="lv-LV" sz="2000" b="1" dirty="0"/>
                        <a:t>Gaujas iela 30</a:t>
                      </a:r>
                    </a:p>
                  </a:txBody>
                  <a:tcPr/>
                </a:tc>
                <a:tc>
                  <a:txBody>
                    <a:bodyPr/>
                    <a:lstStyle/>
                    <a:p>
                      <a:r>
                        <a:rPr lang="lv-LV" sz="2000" dirty="0"/>
                        <a:t>Publiskās apbūves teritorija (P1)</a:t>
                      </a:r>
                    </a:p>
                  </a:txBody>
                  <a:tcPr/>
                </a:tc>
                <a:tc>
                  <a:txBody>
                    <a:bodyPr/>
                    <a:lstStyle/>
                    <a:p>
                      <a:pPr algn="ctr"/>
                      <a:r>
                        <a:rPr lang="lv-LV" sz="2000" b="1" dirty="0"/>
                        <a:t>5</a:t>
                      </a:r>
                    </a:p>
                  </a:txBody>
                  <a:tcPr/>
                </a:tc>
                <a:extLst>
                  <a:ext uri="{0D108BD9-81ED-4DB2-BD59-A6C34878D82A}">
                    <a16:rowId xmlns:a16="http://schemas.microsoft.com/office/drawing/2014/main" val="372026479"/>
                  </a:ext>
                </a:extLst>
              </a:tr>
              <a:tr h="370840">
                <a:tc>
                  <a:txBody>
                    <a:bodyPr/>
                    <a:lstStyle/>
                    <a:p>
                      <a:r>
                        <a:rPr lang="lv-LV" sz="2000" b="1" dirty="0"/>
                        <a:t>«</a:t>
                      </a:r>
                      <a:r>
                        <a:rPr lang="lv-LV" sz="2000" b="1" dirty="0" err="1"/>
                        <a:t>Vējšalkas</a:t>
                      </a:r>
                      <a:r>
                        <a:rPr lang="lv-LV" sz="2000" b="1" dirty="0"/>
                        <a:t>»</a:t>
                      </a:r>
                    </a:p>
                  </a:txBody>
                  <a:tcPr/>
                </a:tc>
                <a:tc>
                  <a:txBody>
                    <a:bodyPr/>
                    <a:lstStyle/>
                    <a:p>
                      <a:r>
                        <a:rPr lang="lv-LV" sz="2000" dirty="0"/>
                        <a:t>Daudzstāvu dzīvojamās apbūves teritorija (</a:t>
                      </a:r>
                      <a:r>
                        <a:rPr lang="lv-LV" sz="2000" dirty="0" err="1"/>
                        <a:t>DzD</a:t>
                      </a:r>
                      <a:r>
                        <a:rPr lang="lv-LV" sz="2000" dirty="0"/>
                        <a:t>),</a:t>
                      </a:r>
                      <a:r>
                        <a:rPr lang="lv-LV" sz="2000" baseline="0" dirty="0"/>
                        <a:t> publiskās apbūves teritorija (P1)</a:t>
                      </a:r>
                      <a:r>
                        <a:rPr lang="lv-LV" sz="2000" dirty="0"/>
                        <a:t>. Būtu jāizstrādā jauns detālplānojums.</a:t>
                      </a:r>
                    </a:p>
                  </a:txBody>
                  <a:tcPr/>
                </a:tc>
                <a:tc>
                  <a:txBody>
                    <a:bodyPr/>
                    <a:lstStyle/>
                    <a:p>
                      <a:pPr algn="ctr"/>
                      <a:r>
                        <a:rPr lang="lv-LV" sz="2000" b="1" dirty="0"/>
                        <a:t>5</a:t>
                      </a:r>
                    </a:p>
                  </a:txBody>
                  <a:tcPr/>
                </a:tc>
                <a:extLst>
                  <a:ext uri="{0D108BD9-81ED-4DB2-BD59-A6C34878D82A}">
                    <a16:rowId xmlns:a16="http://schemas.microsoft.com/office/drawing/2014/main" val="2689825443"/>
                  </a:ext>
                </a:extLst>
              </a:tr>
              <a:tr h="505173">
                <a:tc>
                  <a:txBody>
                    <a:bodyPr/>
                    <a:lstStyle/>
                    <a:p>
                      <a:r>
                        <a:rPr lang="lv-LV" sz="2000" b="1" dirty="0"/>
                        <a:t>Podnieku iela 45</a:t>
                      </a:r>
                    </a:p>
                  </a:txBody>
                  <a:tcPr/>
                </a:tc>
                <a:tc>
                  <a:txBody>
                    <a:bodyPr/>
                    <a:lstStyle/>
                    <a:p>
                      <a:r>
                        <a:rPr lang="lv-LV" sz="2000" dirty="0"/>
                        <a:t>Jaukta centra apbūves teritorija (JC1), dabas un apstādījumu</a:t>
                      </a:r>
                      <a:r>
                        <a:rPr lang="lv-LV" sz="2000" baseline="0" dirty="0"/>
                        <a:t> teritorija (DA, DA1)</a:t>
                      </a:r>
                      <a:r>
                        <a:rPr lang="lv-LV" sz="2000" dirty="0"/>
                        <a:t>. Degradēta teritorija</a:t>
                      </a:r>
                      <a:r>
                        <a:rPr lang="lv-LV" sz="2000" baseline="0" dirty="0"/>
                        <a:t> (TIN 8)</a:t>
                      </a:r>
                      <a:endParaRPr lang="lv-LV" sz="2000" dirty="0"/>
                    </a:p>
                  </a:txBody>
                  <a:tcPr/>
                </a:tc>
                <a:tc>
                  <a:txBody>
                    <a:bodyPr/>
                    <a:lstStyle/>
                    <a:p>
                      <a:pPr algn="ctr"/>
                      <a:r>
                        <a:rPr lang="lv-LV" sz="2000" b="1" dirty="0"/>
                        <a:t>1</a:t>
                      </a:r>
                    </a:p>
                  </a:txBody>
                  <a:tcPr/>
                </a:tc>
                <a:extLst>
                  <a:ext uri="{0D108BD9-81ED-4DB2-BD59-A6C34878D82A}">
                    <a16:rowId xmlns:a16="http://schemas.microsoft.com/office/drawing/2014/main" val="4108816123"/>
                  </a:ext>
                </a:extLst>
              </a:tr>
              <a:tr h="370840">
                <a:tc>
                  <a:txBody>
                    <a:bodyPr/>
                    <a:lstStyle/>
                    <a:p>
                      <a:r>
                        <a:rPr lang="lv-LV" sz="2000" b="1" dirty="0"/>
                        <a:t>«Liepnieki»</a:t>
                      </a:r>
                    </a:p>
                  </a:txBody>
                  <a:tcPr/>
                </a:tc>
                <a:tc>
                  <a:txBody>
                    <a:bodyPr/>
                    <a:lstStyle/>
                    <a:p>
                      <a:r>
                        <a:rPr lang="lv-LV" sz="2000" dirty="0"/>
                        <a:t>Jauktas centra apbūves teritorija (JC). Transporta infrastruktūras teritorija (TR).</a:t>
                      </a:r>
                      <a:r>
                        <a:rPr lang="lv-LV" sz="2000" baseline="0" dirty="0"/>
                        <a:t> </a:t>
                      </a:r>
                      <a:r>
                        <a:rPr lang="lv-LV" sz="2000" dirty="0"/>
                        <a:t>Podnieku teritorija (TIN13)</a:t>
                      </a:r>
                    </a:p>
                  </a:txBody>
                  <a:tcPr/>
                </a:tc>
                <a:tc>
                  <a:txBody>
                    <a:bodyPr/>
                    <a:lstStyle/>
                    <a:p>
                      <a:pPr algn="ctr"/>
                      <a:r>
                        <a:rPr lang="lv-LV" sz="2000" b="1" dirty="0"/>
                        <a:t>5</a:t>
                      </a:r>
                    </a:p>
                  </a:txBody>
                  <a:tcPr/>
                </a:tc>
                <a:extLst>
                  <a:ext uri="{0D108BD9-81ED-4DB2-BD59-A6C34878D82A}">
                    <a16:rowId xmlns:a16="http://schemas.microsoft.com/office/drawing/2014/main" val="1813245287"/>
                  </a:ext>
                </a:extLst>
              </a:tr>
              <a:tr h="370840">
                <a:tc>
                  <a:txBody>
                    <a:bodyPr/>
                    <a:lstStyle/>
                    <a:p>
                      <a:r>
                        <a:rPr lang="lv-LV" sz="2000" b="1" dirty="0"/>
                        <a:t>Dadzīšu iela 6</a:t>
                      </a:r>
                    </a:p>
                  </a:txBody>
                  <a:tcPr/>
                </a:tc>
                <a:tc>
                  <a:txBody>
                    <a:bodyPr/>
                    <a:lstStyle/>
                    <a:p>
                      <a:r>
                        <a:rPr lang="lv-LV" sz="2000" dirty="0" err="1"/>
                        <a:t>Mazstāvu</a:t>
                      </a:r>
                      <a:r>
                        <a:rPr lang="lv-LV" sz="2000" dirty="0"/>
                        <a:t> dzīvojamās apbūves teritorija (DzM1), Perspektīvie pašvaldības ceļi un ielas (TIN72).</a:t>
                      </a:r>
                    </a:p>
                  </a:txBody>
                  <a:tcPr/>
                </a:tc>
                <a:tc>
                  <a:txBody>
                    <a:bodyPr/>
                    <a:lstStyle/>
                    <a:p>
                      <a:pPr algn="ctr"/>
                      <a:r>
                        <a:rPr lang="lv-LV" sz="2000" b="1" dirty="0"/>
                        <a:t>4</a:t>
                      </a:r>
                    </a:p>
                  </a:txBody>
                  <a:tcPr/>
                </a:tc>
                <a:extLst>
                  <a:ext uri="{0D108BD9-81ED-4DB2-BD59-A6C34878D82A}">
                    <a16:rowId xmlns:a16="http://schemas.microsoft.com/office/drawing/2014/main" val="2736424965"/>
                  </a:ext>
                </a:extLst>
              </a:tr>
            </a:tbl>
          </a:graphicData>
        </a:graphic>
      </p:graphicFrame>
      <p:sp>
        <p:nvSpPr>
          <p:cNvPr id="24" name="Blokshēma: galapunkts 23">
            <a:extLst>
              <a:ext uri="{FF2B5EF4-FFF2-40B4-BE49-F238E27FC236}">
                <a16:creationId xmlns:a16="http://schemas.microsoft.com/office/drawing/2014/main" id="{DE11A776-C47B-7D85-AD71-2E7A437928AC}"/>
              </a:ext>
            </a:extLst>
          </p:cNvPr>
          <p:cNvSpPr/>
          <p:nvPr/>
        </p:nvSpPr>
        <p:spPr>
          <a:xfrm>
            <a:off x="301497" y="104486"/>
            <a:ext cx="2184701" cy="681891"/>
          </a:xfrm>
          <a:prstGeom prst="flowChartTerminator">
            <a:avLst/>
          </a:prstGeom>
          <a:solidFill>
            <a:srgbClr val="C9B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accent5">
                    <a:lumMod val="50000"/>
                  </a:schemeClr>
                </a:solidFill>
              </a:rPr>
              <a:t>1.kritērijs</a:t>
            </a:r>
          </a:p>
        </p:txBody>
      </p:sp>
    </p:spTree>
    <p:extLst>
      <p:ext uri="{BB962C8B-B14F-4D97-AF65-F5344CB8AC3E}">
        <p14:creationId xmlns:p14="http://schemas.microsoft.com/office/powerpoint/2010/main" val="3064959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a:t>
            </a:r>
            <a:endParaRPr lang="en-US" b="1" dirty="0">
              <a:solidFill>
                <a:schemeClr val="bg2">
                  <a:lumMod val="50000"/>
                </a:schemeClr>
              </a:solidFill>
              <a:latin typeface="Montserrat" pitchFamily="2" charset="77"/>
            </a:endParaRPr>
          </a:p>
        </p:txBody>
      </p:sp>
      <p:sp>
        <p:nvSpPr>
          <p:cNvPr id="2" name="Satura vietturis 7">
            <a:extLst>
              <a:ext uri="{FF2B5EF4-FFF2-40B4-BE49-F238E27FC236}">
                <a16:creationId xmlns:a16="http://schemas.microsoft.com/office/drawing/2014/main" id="{DF5B01CC-2DE7-733B-4097-9FD7609434D4}"/>
              </a:ext>
            </a:extLst>
          </p:cNvPr>
          <p:cNvSpPr txBox="1">
            <a:spLocks/>
          </p:cNvSpPr>
          <p:nvPr/>
        </p:nvSpPr>
        <p:spPr bwMode="auto">
          <a:xfrm>
            <a:off x="406400" y="993410"/>
            <a:ext cx="11379200" cy="499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b="1" dirty="0"/>
              <a:t>Funkcionālo zonējumu īss raksturojums Gaujas ielā 30:</a:t>
            </a:r>
          </a:p>
          <a:p>
            <a:r>
              <a:rPr lang="lv-LV" sz="2000" b="1" dirty="0"/>
              <a:t>Publiskās apbūves teritorija (P1) </a:t>
            </a:r>
            <a:r>
              <a:rPr lang="lv-LV" sz="2000" dirty="0"/>
              <a:t>– funkcionālā zona, ko nosaka, lai nodrošinātu galvenokārt </a:t>
            </a:r>
            <a:r>
              <a:rPr lang="lv-LV" sz="2000" dirty="0">
                <a:solidFill>
                  <a:srgbClr val="002060"/>
                </a:solidFill>
              </a:rPr>
              <a:t>nekomerciālu publiska rakstura iestāžu un objektu </a:t>
            </a:r>
            <a:r>
              <a:rPr lang="lv-LV" sz="2000" dirty="0"/>
              <a:t>– valsts, pašvaldības, reliģiska, </a:t>
            </a:r>
            <a:r>
              <a:rPr lang="lv-LV" sz="2000" dirty="0">
                <a:solidFill>
                  <a:srgbClr val="002060"/>
                </a:solidFill>
              </a:rPr>
              <a:t>izglītības</a:t>
            </a:r>
            <a:r>
              <a:rPr lang="lv-LV" sz="2000" dirty="0"/>
              <a:t>, zinātnes, kultūras, ārstniecības, sociālās </a:t>
            </a:r>
            <a:r>
              <a:rPr lang="lv-LV" sz="2000" dirty="0">
                <a:solidFill>
                  <a:srgbClr val="002060"/>
                </a:solidFill>
              </a:rPr>
              <a:t>apbūves</a:t>
            </a:r>
            <a:r>
              <a:rPr lang="lv-LV" sz="2000" dirty="0"/>
              <a:t>, labdarības u.c. </a:t>
            </a:r>
            <a:r>
              <a:rPr lang="lv-LV" sz="2000" dirty="0">
                <a:solidFill>
                  <a:srgbClr val="002060"/>
                </a:solidFill>
              </a:rPr>
              <a:t>izvietošanu, paredzot atbilstošu infrastruktūru</a:t>
            </a:r>
            <a:r>
              <a:rPr lang="lv-LV" sz="2000" dirty="0"/>
              <a:t>.</a:t>
            </a:r>
          </a:p>
          <a:p>
            <a:pPr lvl="1"/>
            <a:r>
              <a:rPr lang="lv-LV" sz="1800" dirty="0"/>
              <a:t>Minimālā </a:t>
            </a:r>
            <a:r>
              <a:rPr lang="lv-LV" sz="1800" dirty="0" err="1"/>
              <a:t>jaunveidojamās</a:t>
            </a:r>
            <a:r>
              <a:rPr lang="lv-LV" sz="1800" dirty="0"/>
              <a:t> zemes vienības platība – pēc funkcionālās nepieciešamības</a:t>
            </a:r>
          </a:p>
          <a:p>
            <a:pPr lvl="1"/>
            <a:r>
              <a:rPr lang="lv-LV" sz="1800" dirty="0"/>
              <a:t>Maksimālā apbūves intensitāte – 150%</a:t>
            </a:r>
          </a:p>
          <a:p>
            <a:pPr lvl="1"/>
            <a:r>
              <a:rPr lang="lv-LV" sz="1800" dirty="0"/>
              <a:t>Maksimālais apbūves augstums – 15 m, pamatojot detālplānojumā ar arhitektoniski telpisko analīzi, apbūves maksimālo augstumu var palielināt.</a:t>
            </a:r>
          </a:p>
          <a:p>
            <a:pPr lvl="1"/>
            <a:r>
              <a:rPr lang="lv-LV" sz="1800" dirty="0"/>
              <a:t>Minimālais attālums no </a:t>
            </a:r>
            <a:r>
              <a:rPr lang="lv-LV" sz="1800" dirty="0" err="1"/>
              <a:t>jaunveidojamās</a:t>
            </a:r>
            <a:r>
              <a:rPr lang="lv-LV" sz="1800" dirty="0"/>
              <a:t> reliģisko organizāciju ēku apbūves līdz dzīvojamajai apbūvei – 50 m.</a:t>
            </a:r>
          </a:p>
        </p:txBody>
      </p:sp>
      <p:sp>
        <p:nvSpPr>
          <p:cNvPr id="3" name="Blokshēma: galapunkts 2">
            <a:extLst>
              <a:ext uri="{FF2B5EF4-FFF2-40B4-BE49-F238E27FC236}">
                <a16:creationId xmlns:a16="http://schemas.microsoft.com/office/drawing/2014/main" id="{0FF3765C-8FBE-4AFD-908C-8516AA01D1AB}"/>
              </a:ext>
            </a:extLst>
          </p:cNvPr>
          <p:cNvSpPr/>
          <p:nvPr/>
        </p:nvSpPr>
        <p:spPr>
          <a:xfrm>
            <a:off x="301497" y="104486"/>
            <a:ext cx="2184701" cy="681891"/>
          </a:xfrm>
          <a:prstGeom prst="flowChartTerminator">
            <a:avLst/>
          </a:prstGeom>
          <a:solidFill>
            <a:srgbClr val="C9B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accent5">
                    <a:lumMod val="50000"/>
                  </a:schemeClr>
                </a:solidFill>
              </a:rPr>
              <a:t>1.kritērijs</a:t>
            </a:r>
          </a:p>
        </p:txBody>
      </p:sp>
      <p:sp>
        <p:nvSpPr>
          <p:cNvPr id="4" name="Ovāls 3">
            <a:extLst>
              <a:ext uri="{FF2B5EF4-FFF2-40B4-BE49-F238E27FC236}">
                <a16:creationId xmlns:a16="http://schemas.microsoft.com/office/drawing/2014/main" id="{2AA3F0B8-5A03-C2E9-CA08-B3E332018C44}"/>
              </a:ext>
            </a:extLst>
          </p:cNvPr>
          <p:cNvSpPr/>
          <p:nvPr/>
        </p:nvSpPr>
        <p:spPr>
          <a:xfrm>
            <a:off x="4651513" y="976650"/>
            <a:ext cx="1669774" cy="398068"/>
          </a:xfrm>
          <a:prstGeom prst="ellipse">
            <a:avLst/>
          </a:prstGeom>
          <a:noFill/>
          <a:ln w="38100">
            <a:solidFill>
              <a:srgbClr val="C9B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923213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a:t>
            </a:r>
            <a:endParaRPr lang="en-US" b="1" dirty="0">
              <a:solidFill>
                <a:schemeClr val="bg2">
                  <a:lumMod val="50000"/>
                </a:schemeClr>
              </a:solidFill>
              <a:latin typeface="Montserrat" pitchFamily="2" charset="77"/>
            </a:endParaRPr>
          </a:p>
        </p:txBody>
      </p:sp>
      <p:sp>
        <p:nvSpPr>
          <p:cNvPr id="2" name="Satura vietturis 7">
            <a:extLst>
              <a:ext uri="{FF2B5EF4-FFF2-40B4-BE49-F238E27FC236}">
                <a16:creationId xmlns:a16="http://schemas.microsoft.com/office/drawing/2014/main" id="{DF5B01CC-2DE7-733B-4097-9FD7609434D4}"/>
              </a:ext>
            </a:extLst>
          </p:cNvPr>
          <p:cNvSpPr txBox="1">
            <a:spLocks/>
          </p:cNvSpPr>
          <p:nvPr/>
        </p:nvSpPr>
        <p:spPr bwMode="auto">
          <a:xfrm>
            <a:off x="406400" y="1003583"/>
            <a:ext cx="11572240" cy="429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b="1" dirty="0"/>
              <a:t>Funkcionālo zonējumu īss raksturojums «</a:t>
            </a:r>
            <a:r>
              <a:rPr lang="lv-LV" sz="2000" b="1" dirty="0" err="1"/>
              <a:t>Vējšalkas</a:t>
            </a:r>
            <a:r>
              <a:rPr lang="lv-LV" sz="2000" b="1" dirty="0"/>
              <a:t>»:</a:t>
            </a:r>
          </a:p>
          <a:p>
            <a:r>
              <a:rPr lang="lv-LV" sz="2000" b="1" dirty="0"/>
              <a:t>Daudzstāvu dzīvojamās apbūves zona (</a:t>
            </a:r>
            <a:r>
              <a:rPr lang="lv-LV" sz="2000" b="1" dirty="0" err="1"/>
              <a:t>DzD</a:t>
            </a:r>
            <a:r>
              <a:rPr lang="lv-LV" sz="2000" b="1" dirty="0"/>
              <a:t>).</a:t>
            </a:r>
            <a:r>
              <a:rPr lang="lv-LV" sz="2000" dirty="0"/>
              <a:t> Teritorijas galvenais izmantošanas veids – daudzdzīvokļu māju apbūve un rindu māju apbūve. Teritorijas </a:t>
            </a:r>
            <a:r>
              <a:rPr lang="lv-LV" sz="2000" dirty="0" err="1"/>
              <a:t>papildizmantošanas</a:t>
            </a:r>
            <a:r>
              <a:rPr lang="lv-LV" sz="2000" dirty="0"/>
              <a:t> veidi -  Izglītības un zinātnes iestāžu apbūve un Sporta ēku un būvju apbūve</a:t>
            </a:r>
          </a:p>
          <a:p>
            <a:pPr lvl="1"/>
            <a:r>
              <a:rPr lang="lv-LV" sz="1800" dirty="0"/>
              <a:t>Apbūves maksimālais augstums – 22 m</a:t>
            </a:r>
          </a:p>
          <a:p>
            <a:pPr lvl="1"/>
            <a:r>
              <a:rPr lang="lv-LV" sz="1800" dirty="0"/>
              <a:t>Maksimālais stāvu skaits – 5</a:t>
            </a:r>
          </a:p>
          <a:p>
            <a:pPr lvl="1"/>
            <a:r>
              <a:rPr lang="lv-LV" sz="1800" dirty="0"/>
              <a:t>Zemesgabala maksimālā apbūves intensitāte nedrīkst pārsniegt – 110%</a:t>
            </a:r>
          </a:p>
          <a:p>
            <a:pPr lvl="1"/>
            <a:r>
              <a:rPr lang="lv-LV" sz="1800" dirty="0"/>
              <a:t>Zemesgabala minimālā brīvā teritorija nedrīkst būt mazāka par – 40%</a:t>
            </a:r>
          </a:p>
          <a:p>
            <a:r>
              <a:rPr lang="lv-LV" sz="2000" b="1" dirty="0">
                <a:solidFill>
                  <a:prstClr val="black"/>
                </a:solidFill>
                <a:latin typeface="Calibri" panose="020F0502020204030204" pitchFamily="34" charset="0"/>
              </a:rPr>
              <a:t>Publiskās apbūves teritorija (P1). </a:t>
            </a:r>
            <a:r>
              <a:rPr lang="lv-LV" sz="2000" dirty="0">
                <a:solidFill>
                  <a:prstClr val="black"/>
                </a:solidFill>
                <a:latin typeface="Calibri" panose="020F0502020204030204" pitchFamily="34" charset="0"/>
              </a:rPr>
              <a:t>Funkcionālā zona, ko nosaka, lai nodrošinātu galvenokārt </a:t>
            </a:r>
            <a:r>
              <a:rPr lang="lv-LV" sz="2000" dirty="0">
                <a:solidFill>
                  <a:srgbClr val="002060"/>
                </a:solidFill>
                <a:latin typeface="Calibri" panose="020F0502020204030204" pitchFamily="34" charset="0"/>
              </a:rPr>
              <a:t>nekomerciālu publiska rakstura iestāžu un objektu </a:t>
            </a:r>
            <a:r>
              <a:rPr lang="lv-LV" sz="2000" dirty="0">
                <a:solidFill>
                  <a:prstClr val="black"/>
                </a:solidFill>
                <a:latin typeface="Calibri" panose="020F0502020204030204" pitchFamily="34" charset="0"/>
              </a:rPr>
              <a:t>– valsts, pašvaldības, reliģiska, </a:t>
            </a:r>
            <a:r>
              <a:rPr lang="lv-LV" sz="2000" dirty="0">
                <a:solidFill>
                  <a:srgbClr val="002060"/>
                </a:solidFill>
                <a:latin typeface="Calibri" panose="020F0502020204030204" pitchFamily="34" charset="0"/>
              </a:rPr>
              <a:t>izglītības</a:t>
            </a:r>
            <a:r>
              <a:rPr lang="lv-LV" sz="2000" dirty="0">
                <a:solidFill>
                  <a:prstClr val="black"/>
                </a:solidFill>
                <a:latin typeface="Calibri" panose="020F0502020204030204" pitchFamily="34" charset="0"/>
              </a:rPr>
              <a:t>, zinātnes, kultūras, ārstniecības, sociālās </a:t>
            </a:r>
            <a:r>
              <a:rPr lang="lv-LV" sz="2000" dirty="0">
                <a:solidFill>
                  <a:srgbClr val="002060"/>
                </a:solidFill>
                <a:latin typeface="Calibri" panose="020F0502020204030204" pitchFamily="34" charset="0"/>
              </a:rPr>
              <a:t>apbūves</a:t>
            </a:r>
            <a:r>
              <a:rPr lang="lv-LV" sz="2000" dirty="0">
                <a:solidFill>
                  <a:prstClr val="black"/>
                </a:solidFill>
                <a:latin typeface="Calibri" panose="020F0502020204030204" pitchFamily="34" charset="0"/>
              </a:rPr>
              <a:t>, labdarības u.c. </a:t>
            </a:r>
            <a:r>
              <a:rPr lang="lv-LV" sz="2000" dirty="0">
                <a:solidFill>
                  <a:srgbClr val="002060"/>
                </a:solidFill>
                <a:latin typeface="Calibri" panose="020F0502020204030204" pitchFamily="34" charset="0"/>
              </a:rPr>
              <a:t>izvietošanu, paredzot atbilstošu infrastruktūru.</a:t>
            </a:r>
          </a:p>
          <a:p>
            <a:pPr lvl="1"/>
            <a:r>
              <a:rPr lang="lv-LV" sz="1800" dirty="0"/>
              <a:t>Minimālā </a:t>
            </a:r>
            <a:r>
              <a:rPr lang="lv-LV" sz="1800" dirty="0" err="1"/>
              <a:t>jaunveidojamās</a:t>
            </a:r>
            <a:r>
              <a:rPr lang="lv-LV" sz="1800" dirty="0"/>
              <a:t> zemes vienības platība – pēc funkcionālās nepieciešamības</a:t>
            </a:r>
          </a:p>
          <a:p>
            <a:pPr lvl="1"/>
            <a:r>
              <a:rPr lang="lv-LV" sz="1800" dirty="0"/>
              <a:t>Maksimālā apbūves intensitāte – 150%</a:t>
            </a:r>
          </a:p>
          <a:p>
            <a:pPr lvl="1"/>
            <a:r>
              <a:rPr lang="lv-LV" sz="1800" dirty="0"/>
              <a:t>Maksimālais apbūves augstums – 15 m, pamatojot detālplānojumā ar arhitektoniski telpisko analīzi, apbūves maksimālo augstumu var palielināt.</a:t>
            </a:r>
          </a:p>
          <a:p>
            <a:pPr lvl="1"/>
            <a:r>
              <a:rPr lang="lv-LV" sz="1800" dirty="0"/>
              <a:t>Minimālais attālums no </a:t>
            </a:r>
            <a:r>
              <a:rPr lang="lv-LV" sz="1800" dirty="0" err="1"/>
              <a:t>jaunveidojamās</a:t>
            </a:r>
            <a:r>
              <a:rPr lang="lv-LV" sz="1800" dirty="0"/>
              <a:t> reliģisko organizāciju ēku apbūves līdz dzīvojamajai apbūvei – 50 m.</a:t>
            </a:r>
          </a:p>
        </p:txBody>
      </p:sp>
      <p:sp>
        <p:nvSpPr>
          <p:cNvPr id="3" name="Blokshēma: galapunkts 2">
            <a:extLst>
              <a:ext uri="{FF2B5EF4-FFF2-40B4-BE49-F238E27FC236}">
                <a16:creationId xmlns:a16="http://schemas.microsoft.com/office/drawing/2014/main" id="{C16BE7CA-223F-D184-9F8B-F001A38EF10E}"/>
              </a:ext>
            </a:extLst>
          </p:cNvPr>
          <p:cNvSpPr/>
          <p:nvPr/>
        </p:nvSpPr>
        <p:spPr>
          <a:xfrm>
            <a:off x="301497" y="104486"/>
            <a:ext cx="2184701" cy="681891"/>
          </a:xfrm>
          <a:prstGeom prst="flowChartTerminator">
            <a:avLst/>
          </a:prstGeom>
          <a:solidFill>
            <a:srgbClr val="C9B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accent5">
                    <a:lumMod val="50000"/>
                  </a:schemeClr>
                </a:solidFill>
              </a:rPr>
              <a:t>1.kritērijs</a:t>
            </a:r>
          </a:p>
        </p:txBody>
      </p:sp>
      <p:sp>
        <p:nvSpPr>
          <p:cNvPr id="4" name="Ovāls 3">
            <a:extLst>
              <a:ext uri="{FF2B5EF4-FFF2-40B4-BE49-F238E27FC236}">
                <a16:creationId xmlns:a16="http://schemas.microsoft.com/office/drawing/2014/main" id="{C6640B7A-8EA1-8A57-F195-E39884819928}"/>
              </a:ext>
            </a:extLst>
          </p:cNvPr>
          <p:cNvSpPr/>
          <p:nvPr/>
        </p:nvSpPr>
        <p:spPr>
          <a:xfrm>
            <a:off x="4631238" y="938554"/>
            <a:ext cx="1669774" cy="398068"/>
          </a:xfrm>
          <a:prstGeom prst="ellipse">
            <a:avLst/>
          </a:prstGeom>
          <a:noFill/>
          <a:ln w="38100">
            <a:solidFill>
              <a:srgbClr val="C9B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402041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a:t>
            </a:r>
            <a:endParaRPr lang="en-US" b="1" dirty="0">
              <a:solidFill>
                <a:schemeClr val="bg2">
                  <a:lumMod val="50000"/>
                </a:schemeClr>
              </a:solidFill>
              <a:latin typeface="Montserrat" pitchFamily="2" charset="77"/>
            </a:endParaRPr>
          </a:p>
        </p:txBody>
      </p:sp>
      <p:sp>
        <p:nvSpPr>
          <p:cNvPr id="2" name="Satura vietturis 7">
            <a:extLst>
              <a:ext uri="{FF2B5EF4-FFF2-40B4-BE49-F238E27FC236}">
                <a16:creationId xmlns:a16="http://schemas.microsoft.com/office/drawing/2014/main" id="{DF5B01CC-2DE7-733B-4097-9FD7609434D4}"/>
              </a:ext>
            </a:extLst>
          </p:cNvPr>
          <p:cNvSpPr txBox="1">
            <a:spLocks/>
          </p:cNvSpPr>
          <p:nvPr/>
        </p:nvSpPr>
        <p:spPr bwMode="auto">
          <a:xfrm>
            <a:off x="406400" y="810557"/>
            <a:ext cx="11379200" cy="576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b="1" dirty="0"/>
              <a:t>Funkcionālo zonējumu īss raksturojums</a:t>
            </a:r>
            <a:r>
              <a:rPr lang="lv-LV" sz="2000" dirty="0"/>
              <a:t> </a:t>
            </a:r>
            <a:r>
              <a:rPr lang="lv-LV" sz="2000" b="1" dirty="0"/>
              <a:t>Podnieku ielā 45:</a:t>
            </a:r>
          </a:p>
          <a:p>
            <a:r>
              <a:rPr lang="lv-LV" sz="2000" b="1" dirty="0"/>
              <a:t>Jaukta centra apbūves teritorija (JC</a:t>
            </a:r>
            <a:r>
              <a:rPr lang="lv-LV" sz="2000" dirty="0"/>
              <a:t>) – funkcionālā zona, ko nosaka teritorijai, kurā vēsturiski ir izveidojies plašs jauktas izmantošanu spektrs vai, ko izmanto par pilsētas, ciema vai apkaimes centru, kā arī apbūves teritorijai, ko plānots attīstīt par šādu centru. Teritorijas galvenie izmantošanas veidi: labiekārtota publiskā telpa; reliģisko organizāciju ēku apbūve; dzīvnieku aprūpes iestāžu apbūve; sociālās aprūpes iestāžu apbūve; veselības aizsardzības iestāžu apbūve</a:t>
            </a:r>
            <a:r>
              <a:rPr lang="lv-LV" sz="2000" dirty="0">
                <a:solidFill>
                  <a:srgbClr val="002060"/>
                </a:solidFill>
              </a:rPr>
              <a:t>; izglītības un zinātnes iestāžu apbūve</a:t>
            </a:r>
            <a:r>
              <a:rPr lang="lv-LV" sz="2000" dirty="0"/>
              <a:t>; aizsardzības un drošības iestāžu apbūve; </a:t>
            </a:r>
            <a:r>
              <a:rPr lang="lv-LV" sz="2000" dirty="0">
                <a:solidFill>
                  <a:srgbClr val="002060"/>
                </a:solidFill>
              </a:rPr>
              <a:t>sporta ēku un būvju apbūve</a:t>
            </a:r>
            <a:r>
              <a:rPr lang="lv-LV" sz="2000" dirty="0"/>
              <a:t>; kultūras iestāžu apbūve; tūrisma un atpūtas iestāžu apbūve; tirdzniecības un / vai pakalpojumu objektu apbūve; biroju ēku apbūve; daudzdzīvokļu māju apbūve: līdz 3 stāviem; rindu māju apbūve; savrupmāju apbūve. Teritorijas </a:t>
            </a:r>
            <a:r>
              <a:rPr lang="lv-LV" sz="2000" dirty="0" err="1"/>
              <a:t>papildizmantošanas</a:t>
            </a:r>
            <a:r>
              <a:rPr lang="lv-LV" sz="2000" dirty="0"/>
              <a:t> veidi (pamatojot ar detālplānojumu): transporta apkalpojošā infrastruktūra, vieglās rūpniecības uzņēmumu apbūve.</a:t>
            </a:r>
          </a:p>
          <a:p>
            <a:r>
              <a:rPr lang="lv-LV" sz="2000" dirty="0"/>
              <a:t>Publiskās apbūves gadījumā jāievēro P teritoriju noteikumi:</a:t>
            </a:r>
          </a:p>
          <a:p>
            <a:pPr lvl="1"/>
            <a:r>
              <a:rPr lang="lv-LV" sz="1800" dirty="0"/>
              <a:t>Minimālā </a:t>
            </a:r>
            <a:r>
              <a:rPr lang="lv-LV" sz="1800" dirty="0" err="1"/>
              <a:t>jaunveidojamās</a:t>
            </a:r>
            <a:r>
              <a:rPr lang="lv-LV" sz="1800" dirty="0"/>
              <a:t> zemes vienības platība – pēc funkcionālās nepieciešamības</a:t>
            </a:r>
          </a:p>
          <a:p>
            <a:pPr lvl="1"/>
            <a:r>
              <a:rPr lang="lv-LV" sz="1800" dirty="0"/>
              <a:t>Maksimālā apbūves intensitāte – 150%</a:t>
            </a:r>
          </a:p>
          <a:p>
            <a:pPr lvl="1"/>
            <a:r>
              <a:rPr lang="lv-LV" sz="1800" dirty="0"/>
              <a:t>Maksimālais apbūves augstums – 15 m, pamatojot detālplānojumā ar arhitektoniski telpisko analīzi, apbūves maksimālo augstumu var palielināt.</a:t>
            </a:r>
          </a:p>
          <a:p>
            <a:pPr lvl="1"/>
            <a:r>
              <a:rPr lang="lv-LV" sz="1800" dirty="0"/>
              <a:t>Minimālais attālums no </a:t>
            </a:r>
            <a:r>
              <a:rPr lang="lv-LV" sz="1800" dirty="0" err="1"/>
              <a:t>jaunveidojamās</a:t>
            </a:r>
            <a:r>
              <a:rPr lang="lv-LV" sz="1800" dirty="0"/>
              <a:t> reliģisko organizāciju ēku apbūves līdz dzīvojamajai apbūvei – 50 m.</a:t>
            </a:r>
          </a:p>
          <a:p>
            <a:r>
              <a:rPr lang="lv-LV" sz="2000" b="1" dirty="0"/>
              <a:t>Dabas un apstādījumu teritorijā (DA) - </a:t>
            </a:r>
            <a:r>
              <a:rPr lang="lv-LV" sz="2000" dirty="0"/>
              <a:t>iespējama sporta ēku un būvju apbūve, veicot būvniecības ieceres publiskās apspriešanas procedūru</a:t>
            </a:r>
            <a:endParaRPr lang="lv-LV" sz="2000" b="1" dirty="0"/>
          </a:p>
        </p:txBody>
      </p:sp>
      <p:sp>
        <p:nvSpPr>
          <p:cNvPr id="3" name="Blokshēma: galapunkts 2">
            <a:extLst>
              <a:ext uri="{FF2B5EF4-FFF2-40B4-BE49-F238E27FC236}">
                <a16:creationId xmlns:a16="http://schemas.microsoft.com/office/drawing/2014/main" id="{E4014627-68F5-1B75-1CA4-346A6E57D006}"/>
              </a:ext>
            </a:extLst>
          </p:cNvPr>
          <p:cNvSpPr/>
          <p:nvPr/>
        </p:nvSpPr>
        <p:spPr>
          <a:xfrm>
            <a:off x="301497" y="104486"/>
            <a:ext cx="2184701" cy="681891"/>
          </a:xfrm>
          <a:prstGeom prst="flowChartTerminator">
            <a:avLst/>
          </a:prstGeom>
          <a:solidFill>
            <a:srgbClr val="C9B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accent5">
                    <a:lumMod val="50000"/>
                  </a:schemeClr>
                </a:solidFill>
              </a:rPr>
              <a:t>1.kritērijs</a:t>
            </a:r>
          </a:p>
        </p:txBody>
      </p:sp>
      <p:sp>
        <p:nvSpPr>
          <p:cNvPr id="4" name="Ovāls 3">
            <a:extLst>
              <a:ext uri="{FF2B5EF4-FFF2-40B4-BE49-F238E27FC236}">
                <a16:creationId xmlns:a16="http://schemas.microsoft.com/office/drawing/2014/main" id="{A9CBE851-C9FD-B5BF-E5B5-B0086ADB6E89}"/>
              </a:ext>
            </a:extLst>
          </p:cNvPr>
          <p:cNvSpPr/>
          <p:nvPr/>
        </p:nvSpPr>
        <p:spPr>
          <a:xfrm>
            <a:off x="4631238" y="810556"/>
            <a:ext cx="1941840" cy="365128"/>
          </a:xfrm>
          <a:prstGeom prst="ellipse">
            <a:avLst/>
          </a:prstGeom>
          <a:noFill/>
          <a:ln w="38100">
            <a:solidFill>
              <a:srgbClr val="C9B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686123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a:t>
            </a:r>
            <a:endParaRPr lang="en-US" b="1" dirty="0">
              <a:solidFill>
                <a:schemeClr val="bg2">
                  <a:lumMod val="50000"/>
                </a:schemeClr>
              </a:solidFill>
              <a:latin typeface="Montserrat" pitchFamily="2" charset="77"/>
            </a:endParaRPr>
          </a:p>
        </p:txBody>
      </p:sp>
      <p:sp>
        <p:nvSpPr>
          <p:cNvPr id="2" name="Satura vietturis 7">
            <a:extLst>
              <a:ext uri="{FF2B5EF4-FFF2-40B4-BE49-F238E27FC236}">
                <a16:creationId xmlns:a16="http://schemas.microsoft.com/office/drawing/2014/main" id="{DF5B01CC-2DE7-733B-4097-9FD7609434D4}"/>
              </a:ext>
            </a:extLst>
          </p:cNvPr>
          <p:cNvSpPr txBox="1">
            <a:spLocks/>
          </p:cNvSpPr>
          <p:nvPr/>
        </p:nvSpPr>
        <p:spPr bwMode="auto">
          <a:xfrm>
            <a:off x="406400" y="993410"/>
            <a:ext cx="11379200" cy="53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b="1" dirty="0"/>
              <a:t>Funkcionālo zonējumu īss raksturojums «Liepnieki»:</a:t>
            </a:r>
          </a:p>
          <a:p>
            <a:r>
              <a:rPr lang="lv-LV" sz="2000" b="1" dirty="0"/>
              <a:t>Jauktas centra apbūves teritorija (JC</a:t>
            </a:r>
            <a:r>
              <a:rPr lang="lv-LV" sz="2000" dirty="0"/>
              <a:t>) – funkcionālā zona, ko nosaka teritorijai, kurā vēsturiski ir izveidojies plašs jauktas izmantošanu spektrs vai, ko izmanto par pilsētas, ciema vai apkaimes centru, kā arī apbūves teritorijai, ko plānots attīstīt par šādu centru. Teritorijas galvenie izmantošanas veidi: labiekārtota publiskā telpa; reliģisko organizāciju ēku apbūve; dzīvnieku aprūpes iestāžu apbūve; sociālās aprūpes iestāžu apbūve; veselības aizsardzības iestāžu apbūve</a:t>
            </a:r>
            <a:r>
              <a:rPr lang="lv-LV" sz="2000" dirty="0">
                <a:solidFill>
                  <a:srgbClr val="002060"/>
                </a:solidFill>
              </a:rPr>
              <a:t>; izglītības un zinātnes iestāžu apbūve</a:t>
            </a:r>
            <a:r>
              <a:rPr lang="lv-LV" sz="2000" dirty="0"/>
              <a:t>; aizsardzības un drošības iestāžu apbūve; </a:t>
            </a:r>
            <a:r>
              <a:rPr lang="lv-LV" sz="2000" dirty="0">
                <a:solidFill>
                  <a:srgbClr val="002060"/>
                </a:solidFill>
              </a:rPr>
              <a:t>sporta ēku un būvju apbūve</a:t>
            </a:r>
            <a:r>
              <a:rPr lang="lv-LV" sz="2000" dirty="0"/>
              <a:t>; kultūras iestāžu apbūve; tūrisma un atpūtas iestāžu apbūve; tirdzniecības un / vai pakalpojumu objektu apbūve; biroju ēku apbūve; daudzdzīvokļu māju apbūve: līdz 3 stāviem; rindu māju apbūve; savrupmāju apbūve. Teritorijas </a:t>
            </a:r>
            <a:r>
              <a:rPr lang="lv-LV" sz="2000" dirty="0" err="1"/>
              <a:t>papildizmantošanas</a:t>
            </a:r>
            <a:r>
              <a:rPr lang="lv-LV" sz="2000" dirty="0"/>
              <a:t> veidi (pamatojot ar detālplānojumu): transporta apkalpojošā infrastruktūra, vieglās rūpniecības uzņēmumu apbūve.</a:t>
            </a:r>
          </a:p>
          <a:p>
            <a:r>
              <a:rPr lang="lv-LV" sz="2000" b="1" dirty="0"/>
              <a:t>Transporta infrastruktūras teritorija  (TR) </a:t>
            </a:r>
            <a:r>
              <a:rPr lang="lv-LV" sz="2000" dirty="0"/>
              <a:t>– funkcionālā zona, ko nosaka teritorijai, lai nodrošinātu visu veidu transportlīdzekļu un gājēju satiksmei nepieciešamās infrastruktūras izveidi.</a:t>
            </a:r>
            <a:endParaRPr lang="lv-LV" sz="2000" b="1" dirty="0"/>
          </a:p>
          <a:p>
            <a:r>
              <a:rPr lang="lv-LV" sz="2000" b="1" dirty="0"/>
              <a:t>Podnieku teritorija </a:t>
            </a:r>
            <a:r>
              <a:rPr lang="lv-LV" sz="2000" dirty="0"/>
              <a:t>(TIN13) – Ādažu ciema Podnieku vēsturiskās industriālās zonas teritorijas (R, JC), kurās jebkurai rūpnieciskajai darbībai un / vai objektu būvniecībai jāveic publiskās apspriešanas procedūra.</a:t>
            </a:r>
          </a:p>
        </p:txBody>
      </p:sp>
      <p:sp>
        <p:nvSpPr>
          <p:cNvPr id="3" name="Blokshēma: galapunkts 2">
            <a:extLst>
              <a:ext uri="{FF2B5EF4-FFF2-40B4-BE49-F238E27FC236}">
                <a16:creationId xmlns:a16="http://schemas.microsoft.com/office/drawing/2014/main" id="{79D4D247-259D-73DB-1378-46D2F7A9705E}"/>
              </a:ext>
            </a:extLst>
          </p:cNvPr>
          <p:cNvSpPr/>
          <p:nvPr/>
        </p:nvSpPr>
        <p:spPr>
          <a:xfrm>
            <a:off x="301497" y="104486"/>
            <a:ext cx="2184701" cy="681891"/>
          </a:xfrm>
          <a:prstGeom prst="flowChartTerminator">
            <a:avLst/>
          </a:prstGeom>
          <a:solidFill>
            <a:srgbClr val="C9B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accent5">
                    <a:lumMod val="50000"/>
                  </a:schemeClr>
                </a:solidFill>
              </a:rPr>
              <a:t>1.kritērijs</a:t>
            </a:r>
          </a:p>
        </p:txBody>
      </p:sp>
      <p:sp>
        <p:nvSpPr>
          <p:cNvPr id="4" name="Ovāls 3">
            <a:extLst>
              <a:ext uri="{FF2B5EF4-FFF2-40B4-BE49-F238E27FC236}">
                <a16:creationId xmlns:a16="http://schemas.microsoft.com/office/drawing/2014/main" id="{2248AC97-9778-F063-9BC0-1D707064BE1C}"/>
              </a:ext>
            </a:extLst>
          </p:cNvPr>
          <p:cNvSpPr/>
          <p:nvPr/>
        </p:nvSpPr>
        <p:spPr>
          <a:xfrm>
            <a:off x="4465774" y="976650"/>
            <a:ext cx="1881809" cy="398068"/>
          </a:xfrm>
          <a:prstGeom prst="ellipse">
            <a:avLst/>
          </a:prstGeom>
          <a:noFill/>
          <a:ln w="38100">
            <a:solidFill>
              <a:srgbClr val="C9B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252379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954107"/>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SKOLNIEKU SKAITA PROGNOZES ĀDAŽU NOVADĀ 2022.-2030.gadam</a:t>
            </a:r>
            <a:endParaRPr lang="en-US" b="1" dirty="0">
              <a:solidFill>
                <a:schemeClr val="bg2">
                  <a:lumMod val="50000"/>
                </a:schemeClr>
              </a:solidFill>
              <a:latin typeface="Montserrat" pitchFamily="2" charset="77"/>
            </a:endParaRPr>
          </a:p>
        </p:txBody>
      </p:sp>
      <p:pic>
        <p:nvPicPr>
          <p:cNvPr id="3" name="Attēls 2">
            <a:extLst>
              <a:ext uri="{FF2B5EF4-FFF2-40B4-BE49-F238E27FC236}">
                <a16:creationId xmlns:a16="http://schemas.microsoft.com/office/drawing/2014/main" id="{7678BC70-CB23-613D-C078-B988235F5C83}"/>
              </a:ext>
            </a:extLst>
          </p:cNvPr>
          <p:cNvPicPr>
            <a:picLocks noChangeAspect="1"/>
          </p:cNvPicPr>
          <p:nvPr/>
        </p:nvPicPr>
        <p:blipFill>
          <a:blip r:embed="rId2"/>
          <a:stretch>
            <a:fillRect/>
          </a:stretch>
        </p:blipFill>
        <p:spPr>
          <a:xfrm>
            <a:off x="1399788" y="1208339"/>
            <a:ext cx="4101963" cy="2461179"/>
          </a:xfrm>
          <a:prstGeom prst="rect">
            <a:avLst/>
          </a:prstGeom>
        </p:spPr>
      </p:pic>
      <p:pic>
        <p:nvPicPr>
          <p:cNvPr id="2" name="Attēls 1">
            <a:extLst>
              <a:ext uri="{FF2B5EF4-FFF2-40B4-BE49-F238E27FC236}">
                <a16:creationId xmlns:a16="http://schemas.microsoft.com/office/drawing/2014/main" id="{E6AFD3B5-F137-CA8B-8FE2-B66A08C2F7EE}"/>
              </a:ext>
            </a:extLst>
          </p:cNvPr>
          <p:cNvPicPr>
            <a:picLocks noChangeAspect="1"/>
          </p:cNvPicPr>
          <p:nvPr/>
        </p:nvPicPr>
        <p:blipFill>
          <a:blip r:embed="rId3"/>
          <a:stretch>
            <a:fillRect/>
          </a:stretch>
        </p:blipFill>
        <p:spPr>
          <a:xfrm>
            <a:off x="6879130" y="1241445"/>
            <a:ext cx="4101964" cy="2461179"/>
          </a:xfrm>
          <a:prstGeom prst="rect">
            <a:avLst/>
          </a:prstGeom>
        </p:spPr>
      </p:pic>
      <p:pic>
        <p:nvPicPr>
          <p:cNvPr id="4" name="Attēls 3">
            <a:extLst>
              <a:ext uri="{FF2B5EF4-FFF2-40B4-BE49-F238E27FC236}">
                <a16:creationId xmlns:a16="http://schemas.microsoft.com/office/drawing/2014/main" id="{CDD4489E-885B-8688-4BA5-7A5ECE426EBD}"/>
              </a:ext>
            </a:extLst>
          </p:cNvPr>
          <p:cNvPicPr>
            <a:picLocks noChangeAspect="1"/>
          </p:cNvPicPr>
          <p:nvPr/>
        </p:nvPicPr>
        <p:blipFill>
          <a:blip r:embed="rId4"/>
          <a:stretch>
            <a:fillRect/>
          </a:stretch>
        </p:blipFill>
        <p:spPr>
          <a:xfrm>
            <a:off x="822960" y="3687010"/>
            <a:ext cx="5108274" cy="2574158"/>
          </a:xfrm>
          <a:prstGeom prst="rect">
            <a:avLst/>
          </a:prstGeom>
        </p:spPr>
      </p:pic>
      <p:pic>
        <p:nvPicPr>
          <p:cNvPr id="9" name="Attēls 8">
            <a:extLst>
              <a:ext uri="{FF2B5EF4-FFF2-40B4-BE49-F238E27FC236}">
                <a16:creationId xmlns:a16="http://schemas.microsoft.com/office/drawing/2014/main" id="{6C191B5F-5316-AC16-4302-064F1944E462}"/>
              </a:ext>
            </a:extLst>
          </p:cNvPr>
          <p:cNvPicPr>
            <a:picLocks noChangeAspect="1"/>
          </p:cNvPicPr>
          <p:nvPr/>
        </p:nvPicPr>
        <p:blipFill>
          <a:blip r:embed="rId5"/>
          <a:stretch>
            <a:fillRect/>
          </a:stretch>
        </p:blipFill>
        <p:spPr>
          <a:xfrm>
            <a:off x="6548888" y="3745268"/>
            <a:ext cx="5108275" cy="2568438"/>
          </a:xfrm>
          <a:prstGeom prst="rect">
            <a:avLst/>
          </a:prstGeom>
        </p:spPr>
      </p:pic>
    </p:spTree>
    <p:extLst>
      <p:ext uri="{BB962C8B-B14F-4D97-AF65-F5344CB8AC3E}">
        <p14:creationId xmlns:p14="http://schemas.microsoft.com/office/powerpoint/2010/main" val="3789392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a:t>
            </a:r>
            <a:endParaRPr lang="en-US" b="1" dirty="0">
              <a:solidFill>
                <a:schemeClr val="bg2">
                  <a:lumMod val="50000"/>
                </a:schemeClr>
              </a:solidFill>
              <a:latin typeface="Montserrat" pitchFamily="2" charset="77"/>
            </a:endParaRPr>
          </a:p>
        </p:txBody>
      </p:sp>
      <p:sp>
        <p:nvSpPr>
          <p:cNvPr id="2" name="Satura vietturis 7">
            <a:extLst>
              <a:ext uri="{FF2B5EF4-FFF2-40B4-BE49-F238E27FC236}">
                <a16:creationId xmlns:a16="http://schemas.microsoft.com/office/drawing/2014/main" id="{DF5B01CC-2DE7-733B-4097-9FD7609434D4}"/>
              </a:ext>
            </a:extLst>
          </p:cNvPr>
          <p:cNvSpPr txBox="1">
            <a:spLocks/>
          </p:cNvSpPr>
          <p:nvPr/>
        </p:nvSpPr>
        <p:spPr bwMode="auto">
          <a:xfrm>
            <a:off x="406400" y="993410"/>
            <a:ext cx="11379200" cy="53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b="1" dirty="0"/>
              <a:t>Funkcionālo zonējumu īss raksturojums Dadzīšu ielā 6:</a:t>
            </a:r>
          </a:p>
          <a:p>
            <a:r>
              <a:rPr lang="lv-LV" sz="2000" b="1" dirty="0" err="1"/>
              <a:t>Mazstāvu</a:t>
            </a:r>
            <a:r>
              <a:rPr lang="lv-LV" sz="2000" b="1" dirty="0"/>
              <a:t> dzīvojamās apbūves teritorija (DzM1</a:t>
            </a:r>
            <a:r>
              <a:rPr lang="lv-LV" sz="2000" dirty="0"/>
              <a:t>) – funkcionālā zona ar apbūvi līdz diviem stāviem, ko nosaka, lai nodrošinātu mājokļa funkciju, paredzot atbilstošu infrastruktūru. Teritorijas galvenie izmantošanas veidi: rindu māju apbūve; savrupmāju apbūve. Teritorijas </a:t>
            </a:r>
            <a:r>
              <a:rPr lang="lv-LV" sz="2000" dirty="0" err="1"/>
              <a:t>papildizmantošanas</a:t>
            </a:r>
            <a:r>
              <a:rPr lang="lv-LV" sz="2000" dirty="0"/>
              <a:t> veidi: tirdzniecības un / vai pakalpojumu objektu apbūve: izņemot degvielas un gāzes </a:t>
            </a:r>
            <a:r>
              <a:rPr lang="lv-LV" sz="2000" dirty="0" err="1"/>
              <a:t>uzpildes</a:t>
            </a:r>
            <a:r>
              <a:rPr lang="lv-LV" sz="2000" dirty="0"/>
              <a:t> stacijas un automobiļu un motociklu apkopes uzņēmums; sociālās aprūpes iestāžu apbūve (izņemot patversmes); publiskā </a:t>
            </a:r>
            <a:r>
              <a:rPr lang="lv-LV" sz="2000" dirty="0" err="1"/>
              <a:t>ārtelpa</a:t>
            </a:r>
            <a:r>
              <a:rPr lang="lv-LV" sz="2000" dirty="0"/>
              <a:t> bez labiekārtojuma; labiekārtota publiskā </a:t>
            </a:r>
            <a:r>
              <a:rPr lang="lv-LV" sz="2000" dirty="0" err="1"/>
              <a:t>ārtelpa</a:t>
            </a:r>
            <a:r>
              <a:rPr lang="lv-LV" sz="2000" dirty="0"/>
              <a:t>; veselības aizsardzības iestāžu apbūve; </a:t>
            </a:r>
            <a:r>
              <a:rPr lang="lv-LV" sz="2000" dirty="0">
                <a:solidFill>
                  <a:srgbClr val="002060"/>
                </a:solidFill>
              </a:rPr>
              <a:t>izglītības un zinātnes iestāžu apbūve; sporta ēku un būvju apbūve</a:t>
            </a:r>
            <a:r>
              <a:rPr lang="lv-LV" sz="2000" dirty="0"/>
              <a:t>; kultūras iestāžu apbūve; tūrisma un atpūtas iestāžu apbūve; biroju ēku apbūve.</a:t>
            </a:r>
          </a:p>
          <a:p>
            <a:pPr lvl="1"/>
            <a:r>
              <a:rPr lang="lv-LV" sz="1600" dirty="0"/>
              <a:t>Publiskā apbūve un teritorijas izmantošana atļauta atsevišķā zemes vienībā, ja to paredz detālplānojums vai veikta būvniecības ieceres publiskās apspriešanas procedūra ar pozitīvu rezultātu</a:t>
            </a:r>
          </a:p>
          <a:p>
            <a:r>
              <a:rPr lang="lv-LV" sz="2000" b="1" dirty="0"/>
              <a:t>Perspektīvie pašvaldības ceļi un ielas (TIN72) </a:t>
            </a:r>
            <a:r>
              <a:rPr lang="lv-LV" sz="2000" dirty="0"/>
              <a:t>– vietējās (pašvaldības) nozīmes transporta infrastruktūras attīstības teritorijas, kas noteiktas kā perspektīvie pašvaldības ceļi un ielas. To pievienojumi esošajiem un plānotajiem valsts autoceļiem jārisina atbilstoši normatīvajiem aktiem un VAS «Latvijas Valsts ceļi» prasībām. Galvenā izmantošana – tehniskā apbūve un teritorijas izmantošana: inženiertehniskā infrastruktūra, transporta lineārā infrastruktūra un transporta apkalpojošā infrastruktūra. </a:t>
            </a:r>
          </a:p>
        </p:txBody>
      </p:sp>
      <p:sp>
        <p:nvSpPr>
          <p:cNvPr id="3" name="Blokshēma: galapunkts 2">
            <a:extLst>
              <a:ext uri="{FF2B5EF4-FFF2-40B4-BE49-F238E27FC236}">
                <a16:creationId xmlns:a16="http://schemas.microsoft.com/office/drawing/2014/main" id="{5CB969B5-4CB4-4F6D-4F03-470E452A0385}"/>
              </a:ext>
            </a:extLst>
          </p:cNvPr>
          <p:cNvSpPr/>
          <p:nvPr/>
        </p:nvSpPr>
        <p:spPr>
          <a:xfrm>
            <a:off x="301497" y="104486"/>
            <a:ext cx="2184701" cy="681891"/>
          </a:xfrm>
          <a:prstGeom prst="flowChartTerminator">
            <a:avLst/>
          </a:prstGeom>
          <a:solidFill>
            <a:srgbClr val="C9B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accent5">
                    <a:lumMod val="50000"/>
                  </a:schemeClr>
                </a:solidFill>
              </a:rPr>
              <a:t>1.kritērijs</a:t>
            </a:r>
          </a:p>
        </p:txBody>
      </p:sp>
      <p:sp>
        <p:nvSpPr>
          <p:cNvPr id="4" name="Ovāls 3">
            <a:extLst>
              <a:ext uri="{FF2B5EF4-FFF2-40B4-BE49-F238E27FC236}">
                <a16:creationId xmlns:a16="http://schemas.microsoft.com/office/drawing/2014/main" id="{BBBF4B32-0E8F-79EA-D47B-A9539E7002B2}"/>
              </a:ext>
            </a:extLst>
          </p:cNvPr>
          <p:cNvSpPr/>
          <p:nvPr/>
        </p:nvSpPr>
        <p:spPr>
          <a:xfrm>
            <a:off x="4651513" y="976650"/>
            <a:ext cx="1669774" cy="398068"/>
          </a:xfrm>
          <a:prstGeom prst="ellipse">
            <a:avLst/>
          </a:prstGeom>
          <a:noFill/>
          <a:ln w="38100">
            <a:solidFill>
              <a:srgbClr val="C9B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4114794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a:t>
            </a:r>
            <a:endParaRPr lang="en-US" b="1" dirty="0">
              <a:solidFill>
                <a:schemeClr val="bg2">
                  <a:lumMod val="50000"/>
                </a:schemeClr>
              </a:solidFill>
              <a:latin typeface="Montserrat" pitchFamily="2" charset="77"/>
            </a:endParaRPr>
          </a:p>
        </p:txBody>
      </p:sp>
      <p:sp>
        <p:nvSpPr>
          <p:cNvPr id="22" name="Satura vietturis 7">
            <a:extLst>
              <a:ext uri="{FF2B5EF4-FFF2-40B4-BE49-F238E27FC236}">
                <a16:creationId xmlns:a16="http://schemas.microsoft.com/office/drawing/2014/main" id="{DC01B67C-AE4B-A55E-BD5F-F94D4014B20F}"/>
              </a:ext>
            </a:extLst>
          </p:cNvPr>
          <p:cNvSpPr txBox="1">
            <a:spLocks/>
          </p:cNvSpPr>
          <p:nvPr/>
        </p:nvSpPr>
        <p:spPr bwMode="auto">
          <a:xfrm>
            <a:off x="594359" y="1237700"/>
            <a:ext cx="11191241" cy="95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b="1" dirty="0"/>
              <a:t>Kādas ir īpašuma atsavināšanas izmaksas?</a:t>
            </a:r>
            <a:endParaRPr lang="lv-LV" sz="2000" dirty="0"/>
          </a:p>
          <a:p>
            <a:pPr marL="0" indent="0">
              <a:buNone/>
            </a:pPr>
            <a:endParaRPr lang="lv-LV" sz="2000" dirty="0"/>
          </a:p>
          <a:p>
            <a:pPr marL="0" indent="0">
              <a:buNone/>
            </a:pPr>
            <a:endParaRPr lang="lv-LV" sz="2000" dirty="0"/>
          </a:p>
        </p:txBody>
      </p:sp>
      <p:graphicFrame>
        <p:nvGraphicFramePr>
          <p:cNvPr id="23" name="Tabula 23">
            <a:extLst>
              <a:ext uri="{FF2B5EF4-FFF2-40B4-BE49-F238E27FC236}">
                <a16:creationId xmlns:a16="http://schemas.microsoft.com/office/drawing/2014/main" id="{710E6786-C792-2DB9-5D97-1B1A1ED3FB9C}"/>
              </a:ext>
            </a:extLst>
          </p:cNvPr>
          <p:cNvGraphicFramePr>
            <a:graphicFrameLocks noGrp="1"/>
          </p:cNvGraphicFramePr>
          <p:nvPr>
            <p:extLst>
              <p:ext uri="{D42A27DB-BD31-4B8C-83A1-F6EECF244321}">
                <p14:modId xmlns:p14="http://schemas.microsoft.com/office/powerpoint/2010/main" val="877888312"/>
              </p:ext>
            </p:extLst>
          </p:nvPr>
        </p:nvGraphicFramePr>
        <p:xfrm>
          <a:off x="500379" y="1688371"/>
          <a:ext cx="11379200" cy="3596640"/>
        </p:xfrm>
        <a:graphic>
          <a:graphicData uri="http://schemas.openxmlformats.org/drawingml/2006/table">
            <a:tbl>
              <a:tblPr firstRow="1" bandRow="1">
                <a:tableStyleId>{5C22544A-7EE6-4342-B048-85BDC9FD1C3A}</a:tableStyleId>
              </a:tblPr>
              <a:tblGrid>
                <a:gridCol w="1969547">
                  <a:extLst>
                    <a:ext uri="{9D8B030D-6E8A-4147-A177-3AD203B41FA5}">
                      <a16:colId xmlns:a16="http://schemas.microsoft.com/office/drawing/2014/main" val="2353783860"/>
                    </a:ext>
                  </a:extLst>
                </a:gridCol>
                <a:gridCol w="7996518">
                  <a:extLst>
                    <a:ext uri="{9D8B030D-6E8A-4147-A177-3AD203B41FA5}">
                      <a16:colId xmlns:a16="http://schemas.microsoft.com/office/drawing/2014/main" val="2205665709"/>
                    </a:ext>
                  </a:extLst>
                </a:gridCol>
                <a:gridCol w="1413135">
                  <a:extLst>
                    <a:ext uri="{9D8B030D-6E8A-4147-A177-3AD203B41FA5}">
                      <a16:colId xmlns:a16="http://schemas.microsoft.com/office/drawing/2014/main" val="2345702398"/>
                    </a:ext>
                  </a:extLst>
                </a:gridCol>
              </a:tblGrid>
              <a:tr h="0">
                <a:tc>
                  <a:txBody>
                    <a:bodyPr/>
                    <a:lstStyle/>
                    <a:p>
                      <a:pPr algn="ctr"/>
                      <a:r>
                        <a:rPr lang="lv-LV" sz="2000" dirty="0"/>
                        <a:t>Potenciālā vieta</a:t>
                      </a:r>
                    </a:p>
                  </a:txBody>
                  <a:tcPr anchor="ctr"/>
                </a:tc>
                <a:tc>
                  <a:txBody>
                    <a:bodyPr/>
                    <a:lstStyle/>
                    <a:p>
                      <a:pPr algn="ctr"/>
                      <a:r>
                        <a:rPr lang="lv-LV" sz="2000" dirty="0"/>
                        <a:t>Īpašuma statuss un iegādes izmaksas, EUR</a:t>
                      </a:r>
                    </a:p>
                  </a:txBody>
                  <a:tcPr anchor="ctr"/>
                </a:tc>
                <a:tc>
                  <a:txBody>
                    <a:bodyPr/>
                    <a:lstStyle/>
                    <a:p>
                      <a:pPr algn="ctr"/>
                      <a:r>
                        <a:rPr lang="lv-LV" sz="2000" dirty="0"/>
                        <a:t>Vērtējums (1-5)</a:t>
                      </a:r>
                    </a:p>
                  </a:txBody>
                  <a:tcPr anchor="ctr"/>
                </a:tc>
                <a:extLst>
                  <a:ext uri="{0D108BD9-81ED-4DB2-BD59-A6C34878D82A}">
                    <a16:rowId xmlns:a16="http://schemas.microsoft.com/office/drawing/2014/main" val="3062018045"/>
                  </a:ext>
                </a:extLst>
              </a:tr>
              <a:tr h="370840">
                <a:tc>
                  <a:txBody>
                    <a:bodyPr/>
                    <a:lstStyle/>
                    <a:p>
                      <a:r>
                        <a:rPr lang="lv-LV" sz="2000" b="1" dirty="0"/>
                        <a:t>Gaujas iela 30</a:t>
                      </a:r>
                    </a:p>
                  </a:txBody>
                  <a:tcPr/>
                </a:tc>
                <a:tc>
                  <a:txBody>
                    <a:bodyPr/>
                    <a:lstStyle/>
                    <a:p>
                      <a:r>
                        <a:rPr lang="lv-LV" sz="2000" dirty="0"/>
                        <a:t>Pašvaldības īpašumā, 0,00 EUR</a:t>
                      </a:r>
                    </a:p>
                  </a:txBody>
                  <a:tcPr/>
                </a:tc>
                <a:tc>
                  <a:txBody>
                    <a:bodyPr/>
                    <a:lstStyle/>
                    <a:p>
                      <a:pPr algn="ctr"/>
                      <a:r>
                        <a:rPr lang="lv-LV" sz="2000" b="1" dirty="0"/>
                        <a:t>5</a:t>
                      </a:r>
                    </a:p>
                  </a:txBody>
                  <a:tcPr/>
                </a:tc>
                <a:extLst>
                  <a:ext uri="{0D108BD9-81ED-4DB2-BD59-A6C34878D82A}">
                    <a16:rowId xmlns:a16="http://schemas.microsoft.com/office/drawing/2014/main" val="372026479"/>
                  </a:ext>
                </a:extLst>
              </a:tr>
              <a:tr h="370840">
                <a:tc>
                  <a:txBody>
                    <a:bodyPr/>
                    <a:lstStyle/>
                    <a:p>
                      <a:r>
                        <a:rPr lang="lv-LV" sz="2000" b="1" dirty="0"/>
                        <a:t>«</a:t>
                      </a:r>
                      <a:r>
                        <a:rPr lang="lv-LV" sz="2000" b="1" dirty="0" err="1"/>
                        <a:t>Vējšalkas</a:t>
                      </a:r>
                      <a:r>
                        <a:rPr lang="lv-LV" sz="2000" b="1" dirty="0"/>
                        <a:t>»</a:t>
                      </a:r>
                    </a:p>
                  </a:txBody>
                  <a:tcPr/>
                </a:tc>
                <a:tc>
                  <a:txBody>
                    <a:bodyPr/>
                    <a:lstStyle/>
                    <a:p>
                      <a:r>
                        <a:rPr lang="lv-LV" sz="2000" dirty="0"/>
                        <a:t>Pašvaldības īpašumā, 0,00 EUR, tomēr nepieciešams veikt atmežošanu</a:t>
                      </a:r>
                    </a:p>
                  </a:txBody>
                  <a:tcPr/>
                </a:tc>
                <a:tc>
                  <a:txBody>
                    <a:bodyPr/>
                    <a:lstStyle/>
                    <a:p>
                      <a:pPr algn="ctr"/>
                      <a:r>
                        <a:rPr lang="lv-LV" sz="2000" b="1" dirty="0"/>
                        <a:t>4</a:t>
                      </a:r>
                    </a:p>
                  </a:txBody>
                  <a:tcPr/>
                </a:tc>
                <a:extLst>
                  <a:ext uri="{0D108BD9-81ED-4DB2-BD59-A6C34878D82A}">
                    <a16:rowId xmlns:a16="http://schemas.microsoft.com/office/drawing/2014/main" val="2689825443"/>
                  </a:ext>
                </a:extLst>
              </a:tr>
              <a:tr h="505173">
                <a:tc>
                  <a:txBody>
                    <a:bodyPr/>
                    <a:lstStyle/>
                    <a:p>
                      <a:r>
                        <a:rPr lang="lv-LV" sz="2000" b="1" dirty="0"/>
                        <a:t>Podnieku iela 45</a:t>
                      </a:r>
                    </a:p>
                  </a:txBody>
                  <a:tcPr/>
                </a:tc>
                <a:tc>
                  <a:txBody>
                    <a:bodyPr/>
                    <a:lstStyle/>
                    <a:p>
                      <a:r>
                        <a:rPr lang="lv-LV" sz="2000" dirty="0"/>
                        <a:t>Privātā īpašumā, 248 756,63 EUR (bilances vērtība, kādu vēlētos saņemt īpašnieks, bet pašvaldība īpašumu varētu iegādāties tikai par cenu, kas nav augstāka par nekustamā īpašuma novērtējumu)</a:t>
                      </a:r>
                    </a:p>
                  </a:txBody>
                  <a:tcPr/>
                </a:tc>
                <a:tc>
                  <a:txBody>
                    <a:bodyPr/>
                    <a:lstStyle/>
                    <a:p>
                      <a:pPr algn="ctr"/>
                      <a:r>
                        <a:rPr lang="lv-LV" sz="2000" b="1" dirty="0"/>
                        <a:t>2</a:t>
                      </a:r>
                    </a:p>
                  </a:txBody>
                  <a:tcPr/>
                </a:tc>
                <a:extLst>
                  <a:ext uri="{0D108BD9-81ED-4DB2-BD59-A6C34878D82A}">
                    <a16:rowId xmlns:a16="http://schemas.microsoft.com/office/drawing/2014/main" val="4108816123"/>
                  </a:ext>
                </a:extLst>
              </a:tr>
              <a:tr h="370840">
                <a:tc>
                  <a:txBody>
                    <a:bodyPr/>
                    <a:lstStyle/>
                    <a:p>
                      <a:r>
                        <a:rPr lang="lv-LV" sz="2000" b="1" dirty="0"/>
                        <a:t>«Liepnieki»</a:t>
                      </a:r>
                    </a:p>
                  </a:txBody>
                  <a:tcPr/>
                </a:tc>
                <a:tc>
                  <a:txBody>
                    <a:bodyPr/>
                    <a:lstStyle/>
                    <a:p>
                      <a:r>
                        <a:rPr lang="lv-LV" sz="2000" dirty="0"/>
                        <a:t>Privātā īpašumā, 1 327 000,00 EUR</a:t>
                      </a:r>
                    </a:p>
                  </a:txBody>
                  <a:tcPr/>
                </a:tc>
                <a:tc>
                  <a:txBody>
                    <a:bodyPr/>
                    <a:lstStyle/>
                    <a:p>
                      <a:pPr algn="ctr"/>
                      <a:r>
                        <a:rPr lang="lv-LV" sz="2000" b="1" dirty="0"/>
                        <a:t>2</a:t>
                      </a:r>
                    </a:p>
                  </a:txBody>
                  <a:tcPr/>
                </a:tc>
                <a:extLst>
                  <a:ext uri="{0D108BD9-81ED-4DB2-BD59-A6C34878D82A}">
                    <a16:rowId xmlns:a16="http://schemas.microsoft.com/office/drawing/2014/main" val="1813245287"/>
                  </a:ext>
                </a:extLst>
              </a:tr>
              <a:tr h="370840">
                <a:tc>
                  <a:txBody>
                    <a:bodyPr/>
                    <a:lstStyle/>
                    <a:p>
                      <a:r>
                        <a:rPr lang="lv-LV" sz="2000" b="1" dirty="0"/>
                        <a:t>Dadzīšu iela 6</a:t>
                      </a:r>
                    </a:p>
                  </a:txBody>
                  <a:tcPr/>
                </a:tc>
                <a:tc>
                  <a:txBody>
                    <a:bodyPr/>
                    <a:lstStyle/>
                    <a:p>
                      <a:r>
                        <a:rPr lang="lv-LV" sz="2000" dirty="0"/>
                        <a:t>Privātā īpašumā, nav informācijas, par kādu cenu īpašums varētu tikt pārdots </a:t>
                      </a:r>
                    </a:p>
                  </a:txBody>
                  <a:tcPr/>
                </a:tc>
                <a:tc>
                  <a:txBody>
                    <a:bodyPr/>
                    <a:lstStyle/>
                    <a:p>
                      <a:pPr algn="ctr"/>
                      <a:r>
                        <a:rPr lang="lv-LV" sz="2000" b="1" dirty="0"/>
                        <a:t>1</a:t>
                      </a:r>
                    </a:p>
                  </a:txBody>
                  <a:tcPr/>
                </a:tc>
                <a:extLst>
                  <a:ext uri="{0D108BD9-81ED-4DB2-BD59-A6C34878D82A}">
                    <a16:rowId xmlns:a16="http://schemas.microsoft.com/office/drawing/2014/main" val="2736424965"/>
                  </a:ext>
                </a:extLst>
              </a:tr>
            </a:tbl>
          </a:graphicData>
        </a:graphic>
      </p:graphicFrame>
      <p:sp>
        <p:nvSpPr>
          <p:cNvPr id="24" name="Blokshēma: galapunkts 23">
            <a:extLst>
              <a:ext uri="{FF2B5EF4-FFF2-40B4-BE49-F238E27FC236}">
                <a16:creationId xmlns:a16="http://schemas.microsoft.com/office/drawing/2014/main" id="{DE11A776-C47B-7D85-AD71-2E7A437928AC}"/>
              </a:ext>
            </a:extLst>
          </p:cNvPr>
          <p:cNvSpPr/>
          <p:nvPr/>
        </p:nvSpPr>
        <p:spPr>
          <a:xfrm>
            <a:off x="301497" y="104486"/>
            <a:ext cx="2184701" cy="681891"/>
          </a:xfrm>
          <a:prstGeom prst="flowChartTerminator">
            <a:avLst/>
          </a:prstGeom>
          <a:solidFill>
            <a:srgbClr val="C9B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accent5">
                    <a:lumMod val="50000"/>
                  </a:schemeClr>
                </a:solidFill>
              </a:rPr>
              <a:t>2.kritērijs</a:t>
            </a:r>
          </a:p>
        </p:txBody>
      </p:sp>
    </p:spTree>
    <p:extLst>
      <p:ext uri="{BB962C8B-B14F-4D97-AF65-F5344CB8AC3E}">
        <p14:creationId xmlns:p14="http://schemas.microsoft.com/office/powerpoint/2010/main" val="1128918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a:t>
            </a:r>
            <a:endParaRPr lang="en-US" b="1" dirty="0">
              <a:solidFill>
                <a:schemeClr val="bg2">
                  <a:lumMod val="50000"/>
                </a:schemeClr>
              </a:solidFill>
              <a:latin typeface="Montserrat" pitchFamily="2" charset="77"/>
            </a:endParaRPr>
          </a:p>
        </p:txBody>
      </p:sp>
      <p:sp>
        <p:nvSpPr>
          <p:cNvPr id="22" name="Satura vietturis 7">
            <a:extLst>
              <a:ext uri="{FF2B5EF4-FFF2-40B4-BE49-F238E27FC236}">
                <a16:creationId xmlns:a16="http://schemas.microsoft.com/office/drawing/2014/main" id="{DC01B67C-AE4B-A55E-BD5F-F94D4014B20F}"/>
              </a:ext>
            </a:extLst>
          </p:cNvPr>
          <p:cNvSpPr txBox="1">
            <a:spLocks/>
          </p:cNvSpPr>
          <p:nvPr/>
        </p:nvSpPr>
        <p:spPr bwMode="auto">
          <a:xfrm>
            <a:off x="594359" y="969229"/>
            <a:ext cx="11191241" cy="95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b="1" dirty="0"/>
              <a:t>Vai pieejamajā teritorijā ir iespējams uzbūvēt izglītības iestādes ēku (10 328 m2)?</a:t>
            </a:r>
            <a:endParaRPr lang="lv-LV" sz="2000" dirty="0"/>
          </a:p>
          <a:p>
            <a:pPr marL="0" indent="0">
              <a:buNone/>
            </a:pPr>
            <a:endParaRPr lang="lv-LV" sz="2000" dirty="0"/>
          </a:p>
          <a:p>
            <a:pPr marL="0" indent="0">
              <a:buNone/>
            </a:pPr>
            <a:endParaRPr lang="lv-LV" sz="2000" dirty="0"/>
          </a:p>
        </p:txBody>
      </p:sp>
      <p:graphicFrame>
        <p:nvGraphicFramePr>
          <p:cNvPr id="23" name="Tabula 23">
            <a:extLst>
              <a:ext uri="{FF2B5EF4-FFF2-40B4-BE49-F238E27FC236}">
                <a16:creationId xmlns:a16="http://schemas.microsoft.com/office/drawing/2014/main" id="{710E6786-C792-2DB9-5D97-1B1A1ED3FB9C}"/>
              </a:ext>
            </a:extLst>
          </p:cNvPr>
          <p:cNvGraphicFramePr>
            <a:graphicFrameLocks noGrp="1"/>
          </p:cNvGraphicFramePr>
          <p:nvPr>
            <p:extLst>
              <p:ext uri="{D42A27DB-BD31-4B8C-83A1-F6EECF244321}">
                <p14:modId xmlns:p14="http://schemas.microsoft.com/office/powerpoint/2010/main" val="1321689929"/>
              </p:ext>
            </p:extLst>
          </p:nvPr>
        </p:nvGraphicFramePr>
        <p:xfrm>
          <a:off x="406400" y="1334865"/>
          <a:ext cx="11562443" cy="4937760"/>
        </p:xfrm>
        <a:graphic>
          <a:graphicData uri="http://schemas.openxmlformats.org/drawingml/2006/table">
            <a:tbl>
              <a:tblPr firstRow="1" bandRow="1">
                <a:tableStyleId>{5C22544A-7EE6-4342-B048-85BDC9FD1C3A}</a:tableStyleId>
              </a:tblPr>
              <a:tblGrid>
                <a:gridCol w="2001263">
                  <a:extLst>
                    <a:ext uri="{9D8B030D-6E8A-4147-A177-3AD203B41FA5}">
                      <a16:colId xmlns:a16="http://schemas.microsoft.com/office/drawing/2014/main" val="2353783860"/>
                    </a:ext>
                  </a:extLst>
                </a:gridCol>
                <a:gridCol w="8213522">
                  <a:extLst>
                    <a:ext uri="{9D8B030D-6E8A-4147-A177-3AD203B41FA5}">
                      <a16:colId xmlns:a16="http://schemas.microsoft.com/office/drawing/2014/main" val="2205665709"/>
                    </a:ext>
                  </a:extLst>
                </a:gridCol>
                <a:gridCol w="1347658">
                  <a:extLst>
                    <a:ext uri="{9D8B030D-6E8A-4147-A177-3AD203B41FA5}">
                      <a16:colId xmlns:a16="http://schemas.microsoft.com/office/drawing/2014/main" val="2345702398"/>
                    </a:ext>
                  </a:extLst>
                </a:gridCol>
              </a:tblGrid>
              <a:tr h="148516">
                <a:tc>
                  <a:txBody>
                    <a:bodyPr/>
                    <a:lstStyle/>
                    <a:p>
                      <a:pPr algn="ctr"/>
                      <a:r>
                        <a:rPr lang="lv-LV" sz="2000" dirty="0"/>
                        <a:t>Potenciālā vieta</a:t>
                      </a:r>
                    </a:p>
                  </a:txBody>
                  <a:tcPr anchor="ctr"/>
                </a:tc>
                <a:tc>
                  <a:txBody>
                    <a:bodyPr/>
                    <a:lstStyle/>
                    <a:p>
                      <a:pPr algn="ctr"/>
                      <a:r>
                        <a:rPr lang="lv-LV" sz="2000" dirty="0"/>
                        <a:t>Apbūves laukuma atbilstība jaunas skolas ēkas būvniecībai, m2</a:t>
                      </a:r>
                    </a:p>
                  </a:txBody>
                  <a:tcPr anchor="ctr"/>
                </a:tc>
                <a:tc>
                  <a:txBody>
                    <a:bodyPr/>
                    <a:lstStyle/>
                    <a:p>
                      <a:pPr algn="ctr"/>
                      <a:r>
                        <a:rPr lang="lv-LV" sz="2000" dirty="0"/>
                        <a:t>Vērtējums (1-5)</a:t>
                      </a:r>
                    </a:p>
                  </a:txBody>
                  <a:tcPr anchor="ctr"/>
                </a:tc>
                <a:extLst>
                  <a:ext uri="{0D108BD9-81ED-4DB2-BD59-A6C34878D82A}">
                    <a16:rowId xmlns:a16="http://schemas.microsoft.com/office/drawing/2014/main" val="3062018045"/>
                  </a:ext>
                </a:extLst>
              </a:tr>
              <a:tr h="370840">
                <a:tc>
                  <a:txBody>
                    <a:bodyPr/>
                    <a:lstStyle/>
                    <a:p>
                      <a:r>
                        <a:rPr lang="lv-LV" sz="2000" b="1" dirty="0"/>
                        <a:t>Gaujas iela 30</a:t>
                      </a:r>
                    </a:p>
                  </a:txBody>
                  <a:tcPr/>
                </a:tc>
                <a:tc>
                  <a:txBody>
                    <a:bodyPr/>
                    <a:lstStyle/>
                    <a:p>
                      <a:r>
                        <a:rPr lang="lv-LV" sz="2000" b="1" dirty="0"/>
                        <a:t>Jā</a:t>
                      </a:r>
                      <a:r>
                        <a:rPr lang="lv-LV" sz="2000" dirty="0"/>
                        <a:t>. Zemes gabala platība – 19 000 m2</a:t>
                      </a:r>
                    </a:p>
                    <a:p>
                      <a:r>
                        <a:rPr lang="lv-LV" sz="1600" u="sng" dirty="0"/>
                        <a:t>Mīnusi</a:t>
                      </a:r>
                      <a:r>
                        <a:rPr lang="lv-LV" sz="1600" dirty="0"/>
                        <a:t>: teritorija nav pietiekoši plaša jaunu stāvvietu izbūvei.</a:t>
                      </a:r>
                    </a:p>
                  </a:txBody>
                  <a:tcPr/>
                </a:tc>
                <a:tc>
                  <a:txBody>
                    <a:bodyPr/>
                    <a:lstStyle/>
                    <a:p>
                      <a:pPr algn="ctr"/>
                      <a:r>
                        <a:rPr lang="lv-LV" sz="2000" b="1" dirty="0"/>
                        <a:t>3</a:t>
                      </a:r>
                    </a:p>
                  </a:txBody>
                  <a:tcPr/>
                </a:tc>
                <a:extLst>
                  <a:ext uri="{0D108BD9-81ED-4DB2-BD59-A6C34878D82A}">
                    <a16:rowId xmlns:a16="http://schemas.microsoft.com/office/drawing/2014/main" val="372026479"/>
                  </a:ext>
                </a:extLst>
              </a:tr>
              <a:tr h="370840">
                <a:tc>
                  <a:txBody>
                    <a:bodyPr/>
                    <a:lstStyle/>
                    <a:p>
                      <a:r>
                        <a:rPr lang="lv-LV" sz="2000" b="1" dirty="0"/>
                        <a:t>«</a:t>
                      </a:r>
                      <a:r>
                        <a:rPr lang="lv-LV" sz="2000" b="1" dirty="0" err="1"/>
                        <a:t>Vējšalkas</a:t>
                      </a:r>
                      <a:r>
                        <a:rPr lang="lv-LV" sz="2000" b="1" dirty="0"/>
                        <a:t>»</a:t>
                      </a:r>
                    </a:p>
                  </a:txBody>
                  <a:tcPr/>
                </a:tc>
                <a:tc>
                  <a:txBody>
                    <a:bodyPr/>
                    <a:lstStyle/>
                    <a:p>
                      <a:r>
                        <a:rPr lang="lv-LV" sz="2000" b="1" dirty="0"/>
                        <a:t>Jā. </a:t>
                      </a:r>
                      <a:r>
                        <a:rPr lang="lv-LV" sz="2000" b="0" dirty="0"/>
                        <a:t>Zemes gabala platība – 12 000 m2, bet izglītības</a:t>
                      </a:r>
                      <a:r>
                        <a:rPr lang="lv-LV" sz="2000" b="0" baseline="0" dirty="0"/>
                        <a:t> iestādei vēlamā teritorija ir aptuveni 3,2 h</a:t>
                      </a:r>
                      <a:r>
                        <a:rPr lang="lv-LV" sz="2000" b="0" dirty="0"/>
                        <a:t>. </a:t>
                      </a:r>
                    </a:p>
                    <a:p>
                      <a:r>
                        <a:rPr lang="lv-LV" sz="1600" b="0" u="sng" dirty="0"/>
                        <a:t>Mīnusi</a:t>
                      </a:r>
                      <a:r>
                        <a:rPr lang="lv-LV" sz="1600" b="0" dirty="0"/>
                        <a:t>: teritorija būtu jāatmežo, tuvumā ir trokšņu buferzona; neregulāras formas zemes vienība, grūti izprojektēt, iespējama sabiedrības negatīvā attieksme pret jaunu būvniecību</a:t>
                      </a:r>
                    </a:p>
                    <a:p>
                      <a:r>
                        <a:rPr lang="lv-LV" sz="1600" b="0" u="sng" baseline="0" dirty="0"/>
                        <a:t>Pozitīvais</a:t>
                      </a:r>
                      <a:r>
                        <a:rPr lang="lv-LV" sz="1600" b="0" baseline="0" dirty="0"/>
                        <a:t> – izglītības iestāde meža ieskauta</a:t>
                      </a:r>
                      <a:r>
                        <a:rPr lang="lv-LV" sz="1600" b="0" dirty="0"/>
                        <a:t>.</a:t>
                      </a:r>
                    </a:p>
                  </a:txBody>
                  <a:tcPr/>
                </a:tc>
                <a:tc>
                  <a:txBody>
                    <a:bodyPr/>
                    <a:lstStyle/>
                    <a:p>
                      <a:pPr algn="ctr"/>
                      <a:r>
                        <a:rPr lang="lv-LV" sz="2000" b="1" dirty="0"/>
                        <a:t>3</a:t>
                      </a:r>
                    </a:p>
                  </a:txBody>
                  <a:tcPr/>
                </a:tc>
                <a:extLst>
                  <a:ext uri="{0D108BD9-81ED-4DB2-BD59-A6C34878D82A}">
                    <a16:rowId xmlns:a16="http://schemas.microsoft.com/office/drawing/2014/main" val="2689825443"/>
                  </a:ext>
                </a:extLst>
              </a:tr>
              <a:tr h="505173">
                <a:tc>
                  <a:txBody>
                    <a:bodyPr/>
                    <a:lstStyle/>
                    <a:p>
                      <a:r>
                        <a:rPr lang="lv-LV" sz="2000" b="1" dirty="0"/>
                        <a:t>Podnieku iela 45</a:t>
                      </a:r>
                    </a:p>
                  </a:txBody>
                  <a:tcPr/>
                </a:tc>
                <a:tc>
                  <a:txBody>
                    <a:bodyPr/>
                    <a:lstStyle/>
                    <a:p>
                      <a:r>
                        <a:rPr lang="lv-LV" sz="2000" b="1" dirty="0"/>
                        <a:t>Nē. </a:t>
                      </a:r>
                      <a:r>
                        <a:rPr lang="lv-LV" sz="2000" dirty="0"/>
                        <a:t>Zemes gabala platība – 27 400 m2.</a:t>
                      </a:r>
                    </a:p>
                    <a:p>
                      <a:r>
                        <a:rPr lang="lv-LV" sz="1600" u="sng" dirty="0"/>
                        <a:t>Mīnusi</a:t>
                      </a:r>
                      <a:r>
                        <a:rPr lang="lv-LV" sz="1600" dirty="0"/>
                        <a:t>: daļa zemes gabala teritorijas ir dabas un apstādījumu teritorijā, kā arī ūdens teritorijā.</a:t>
                      </a:r>
                    </a:p>
                  </a:txBody>
                  <a:tcPr/>
                </a:tc>
                <a:tc>
                  <a:txBody>
                    <a:bodyPr/>
                    <a:lstStyle/>
                    <a:p>
                      <a:pPr algn="ctr"/>
                      <a:r>
                        <a:rPr lang="lv-LV" sz="2000" b="1" dirty="0"/>
                        <a:t>1</a:t>
                      </a:r>
                    </a:p>
                  </a:txBody>
                  <a:tcPr/>
                </a:tc>
                <a:extLst>
                  <a:ext uri="{0D108BD9-81ED-4DB2-BD59-A6C34878D82A}">
                    <a16:rowId xmlns:a16="http://schemas.microsoft.com/office/drawing/2014/main" val="4108816123"/>
                  </a:ext>
                </a:extLst>
              </a:tr>
              <a:tr h="370840">
                <a:tc>
                  <a:txBody>
                    <a:bodyPr/>
                    <a:lstStyle/>
                    <a:p>
                      <a:r>
                        <a:rPr lang="lv-LV" sz="2000" b="1" dirty="0"/>
                        <a:t>«Liepnieki»</a:t>
                      </a:r>
                    </a:p>
                  </a:txBody>
                  <a:tcPr/>
                </a:tc>
                <a:tc>
                  <a:txBody>
                    <a:bodyPr/>
                    <a:lstStyle/>
                    <a:p>
                      <a:r>
                        <a:rPr lang="lv-LV" sz="2000" b="1" dirty="0"/>
                        <a:t>Jā. </a:t>
                      </a:r>
                      <a:r>
                        <a:rPr lang="lv-LV" sz="2000" dirty="0"/>
                        <a:t>Zemes gabals sastāv no 4 vienībām ar kopējo platību 52 038 m2.</a:t>
                      </a:r>
                    </a:p>
                  </a:txBody>
                  <a:tcPr/>
                </a:tc>
                <a:tc>
                  <a:txBody>
                    <a:bodyPr/>
                    <a:lstStyle/>
                    <a:p>
                      <a:pPr algn="ctr"/>
                      <a:r>
                        <a:rPr lang="lv-LV" sz="2000" b="1" dirty="0"/>
                        <a:t>5</a:t>
                      </a:r>
                    </a:p>
                  </a:txBody>
                  <a:tcPr/>
                </a:tc>
                <a:extLst>
                  <a:ext uri="{0D108BD9-81ED-4DB2-BD59-A6C34878D82A}">
                    <a16:rowId xmlns:a16="http://schemas.microsoft.com/office/drawing/2014/main" val="1813245287"/>
                  </a:ext>
                </a:extLst>
              </a:tr>
              <a:tr h="0">
                <a:tc>
                  <a:txBody>
                    <a:bodyPr/>
                    <a:lstStyle/>
                    <a:p>
                      <a:r>
                        <a:rPr lang="lv-LV" sz="2000" b="1" dirty="0"/>
                        <a:t>Dadzīšu iela 6</a:t>
                      </a:r>
                    </a:p>
                  </a:txBody>
                  <a:tcPr/>
                </a:tc>
                <a:tc>
                  <a:txBody>
                    <a:bodyPr/>
                    <a:lstStyle/>
                    <a:p>
                      <a:r>
                        <a:rPr lang="lv-LV" sz="2000" b="1" dirty="0"/>
                        <a:t>Jā.</a:t>
                      </a:r>
                      <a:r>
                        <a:rPr lang="lv-LV" sz="2000" dirty="0"/>
                        <a:t> Zemes gabala platība – 35 899 m2.</a:t>
                      </a:r>
                    </a:p>
                    <a:p>
                      <a:r>
                        <a:rPr lang="lv-LV" sz="1600" u="sng" dirty="0"/>
                        <a:t>Mīnusi</a:t>
                      </a:r>
                      <a:r>
                        <a:rPr lang="lv-LV" sz="1600" dirty="0"/>
                        <a:t>: zemes gabalā plānots pašvaldības nozīmes transporta infrastruktūras attīstības teritorija, kas sadala teritoriju uz pusēm,</a:t>
                      </a:r>
                      <a:r>
                        <a:rPr lang="lv-LV" sz="1600" baseline="0" dirty="0"/>
                        <a:t> kā arī, lai veiktu publisku apbūvi, jāizstrādā detālplānojums vai jāveic </a:t>
                      </a:r>
                      <a:r>
                        <a:rPr lang="lv-LV" sz="1600" kern="1200" baseline="0" dirty="0">
                          <a:solidFill>
                            <a:schemeClr val="dk1"/>
                          </a:solidFill>
                          <a:latin typeface="+mn-lt"/>
                          <a:ea typeface="+mn-ea"/>
                          <a:cs typeface="+mn-cs"/>
                        </a:rPr>
                        <a:t>būvniecības ieceres publiskās apspriešanas procedūra ar pozitīvu rezultātu</a:t>
                      </a:r>
                      <a:r>
                        <a:rPr lang="lv-LV" sz="1600" dirty="0"/>
                        <a:t>.</a:t>
                      </a:r>
                    </a:p>
                  </a:txBody>
                  <a:tcPr/>
                </a:tc>
                <a:tc>
                  <a:txBody>
                    <a:bodyPr/>
                    <a:lstStyle/>
                    <a:p>
                      <a:pPr algn="ctr"/>
                      <a:r>
                        <a:rPr lang="lv-LV" sz="2000" b="1" dirty="0"/>
                        <a:t>3</a:t>
                      </a:r>
                    </a:p>
                  </a:txBody>
                  <a:tcPr/>
                </a:tc>
                <a:extLst>
                  <a:ext uri="{0D108BD9-81ED-4DB2-BD59-A6C34878D82A}">
                    <a16:rowId xmlns:a16="http://schemas.microsoft.com/office/drawing/2014/main" val="2736424965"/>
                  </a:ext>
                </a:extLst>
              </a:tr>
            </a:tbl>
          </a:graphicData>
        </a:graphic>
      </p:graphicFrame>
      <p:sp>
        <p:nvSpPr>
          <p:cNvPr id="24" name="Blokshēma: galapunkts 23">
            <a:extLst>
              <a:ext uri="{FF2B5EF4-FFF2-40B4-BE49-F238E27FC236}">
                <a16:creationId xmlns:a16="http://schemas.microsoft.com/office/drawing/2014/main" id="{DE11A776-C47B-7D85-AD71-2E7A437928AC}"/>
              </a:ext>
            </a:extLst>
          </p:cNvPr>
          <p:cNvSpPr/>
          <p:nvPr/>
        </p:nvSpPr>
        <p:spPr>
          <a:xfrm>
            <a:off x="301497" y="104486"/>
            <a:ext cx="2184701" cy="681891"/>
          </a:xfrm>
          <a:prstGeom prst="flowChartTerminator">
            <a:avLst/>
          </a:prstGeom>
          <a:solidFill>
            <a:srgbClr val="C9B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accent5">
                    <a:lumMod val="50000"/>
                  </a:schemeClr>
                </a:solidFill>
              </a:rPr>
              <a:t>3.kritērijs</a:t>
            </a:r>
          </a:p>
        </p:txBody>
      </p:sp>
    </p:spTree>
    <p:extLst>
      <p:ext uri="{BB962C8B-B14F-4D97-AF65-F5344CB8AC3E}">
        <p14:creationId xmlns:p14="http://schemas.microsoft.com/office/powerpoint/2010/main" val="2512471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a:t>
            </a:r>
            <a:endParaRPr lang="en-US" b="1" dirty="0">
              <a:solidFill>
                <a:schemeClr val="bg2">
                  <a:lumMod val="50000"/>
                </a:schemeClr>
              </a:solidFill>
              <a:latin typeface="Montserrat" pitchFamily="2" charset="77"/>
            </a:endParaRPr>
          </a:p>
        </p:txBody>
      </p:sp>
      <p:sp>
        <p:nvSpPr>
          <p:cNvPr id="22" name="Satura vietturis 7">
            <a:extLst>
              <a:ext uri="{FF2B5EF4-FFF2-40B4-BE49-F238E27FC236}">
                <a16:creationId xmlns:a16="http://schemas.microsoft.com/office/drawing/2014/main" id="{DC01B67C-AE4B-A55E-BD5F-F94D4014B20F}"/>
              </a:ext>
            </a:extLst>
          </p:cNvPr>
          <p:cNvSpPr txBox="1">
            <a:spLocks/>
          </p:cNvSpPr>
          <p:nvPr/>
        </p:nvSpPr>
        <p:spPr bwMode="auto">
          <a:xfrm>
            <a:off x="594359" y="1237700"/>
            <a:ext cx="11191241" cy="95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b="1" dirty="0"/>
              <a:t>Vai teritorija nodrošina paplašināšanās iespējas?</a:t>
            </a:r>
            <a:endParaRPr lang="lv-LV" sz="2000" dirty="0"/>
          </a:p>
          <a:p>
            <a:pPr marL="0" indent="0">
              <a:buNone/>
            </a:pPr>
            <a:endParaRPr lang="lv-LV" sz="2000" dirty="0"/>
          </a:p>
          <a:p>
            <a:pPr marL="0" indent="0">
              <a:buNone/>
            </a:pPr>
            <a:endParaRPr lang="lv-LV" sz="2000" dirty="0"/>
          </a:p>
        </p:txBody>
      </p:sp>
      <p:graphicFrame>
        <p:nvGraphicFramePr>
          <p:cNvPr id="23" name="Tabula 23">
            <a:extLst>
              <a:ext uri="{FF2B5EF4-FFF2-40B4-BE49-F238E27FC236}">
                <a16:creationId xmlns:a16="http://schemas.microsoft.com/office/drawing/2014/main" id="{710E6786-C792-2DB9-5D97-1B1A1ED3FB9C}"/>
              </a:ext>
            </a:extLst>
          </p:cNvPr>
          <p:cNvGraphicFramePr>
            <a:graphicFrameLocks noGrp="1"/>
          </p:cNvGraphicFramePr>
          <p:nvPr>
            <p:extLst>
              <p:ext uri="{D42A27DB-BD31-4B8C-83A1-F6EECF244321}">
                <p14:modId xmlns:p14="http://schemas.microsoft.com/office/powerpoint/2010/main" val="3169273784"/>
              </p:ext>
            </p:extLst>
          </p:nvPr>
        </p:nvGraphicFramePr>
        <p:xfrm>
          <a:off x="500379" y="1688371"/>
          <a:ext cx="11379200" cy="2791173"/>
        </p:xfrm>
        <a:graphic>
          <a:graphicData uri="http://schemas.openxmlformats.org/drawingml/2006/table">
            <a:tbl>
              <a:tblPr firstRow="1" bandRow="1">
                <a:tableStyleId>{5C22544A-7EE6-4342-B048-85BDC9FD1C3A}</a:tableStyleId>
              </a:tblPr>
              <a:tblGrid>
                <a:gridCol w="1969547">
                  <a:extLst>
                    <a:ext uri="{9D8B030D-6E8A-4147-A177-3AD203B41FA5}">
                      <a16:colId xmlns:a16="http://schemas.microsoft.com/office/drawing/2014/main" val="2353783860"/>
                    </a:ext>
                  </a:extLst>
                </a:gridCol>
                <a:gridCol w="7996518">
                  <a:extLst>
                    <a:ext uri="{9D8B030D-6E8A-4147-A177-3AD203B41FA5}">
                      <a16:colId xmlns:a16="http://schemas.microsoft.com/office/drawing/2014/main" val="2205665709"/>
                    </a:ext>
                  </a:extLst>
                </a:gridCol>
                <a:gridCol w="1413135">
                  <a:extLst>
                    <a:ext uri="{9D8B030D-6E8A-4147-A177-3AD203B41FA5}">
                      <a16:colId xmlns:a16="http://schemas.microsoft.com/office/drawing/2014/main" val="2345702398"/>
                    </a:ext>
                  </a:extLst>
                </a:gridCol>
              </a:tblGrid>
              <a:tr h="0">
                <a:tc>
                  <a:txBody>
                    <a:bodyPr/>
                    <a:lstStyle/>
                    <a:p>
                      <a:pPr algn="ctr"/>
                      <a:r>
                        <a:rPr lang="lv-LV" sz="2000" dirty="0"/>
                        <a:t>Potenciālā vieta</a:t>
                      </a:r>
                    </a:p>
                  </a:txBody>
                  <a:tcPr anchor="ctr"/>
                </a:tc>
                <a:tc>
                  <a:txBody>
                    <a:bodyPr/>
                    <a:lstStyle/>
                    <a:p>
                      <a:pPr algn="ctr"/>
                      <a:r>
                        <a:rPr lang="lv-LV" sz="2000" dirty="0"/>
                        <a:t>Paplašināšanas iespējas</a:t>
                      </a:r>
                    </a:p>
                  </a:txBody>
                  <a:tcPr anchor="ctr"/>
                </a:tc>
                <a:tc>
                  <a:txBody>
                    <a:bodyPr/>
                    <a:lstStyle/>
                    <a:p>
                      <a:pPr algn="ctr"/>
                      <a:r>
                        <a:rPr lang="lv-LV" sz="2000" dirty="0"/>
                        <a:t>Vērtējums (1-5)</a:t>
                      </a:r>
                    </a:p>
                  </a:txBody>
                  <a:tcPr anchor="ctr"/>
                </a:tc>
                <a:extLst>
                  <a:ext uri="{0D108BD9-81ED-4DB2-BD59-A6C34878D82A}">
                    <a16:rowId xmlns:a16="http://schemas.microsoft.com/office/drawing/2014/main" val="3062018045"/>
                  </a:ext>
                </a:extLst>
              </a:tr>
              <a:tr h="370840">
                <a:tc>
                  <a:txBody>
                    <a:bodyPr/>
                    <a:lstStyle/>
                    <a:p>
                      <a:r>
                        <a:rPr lang="lv-LV" sz="2000" b="1" dirty="0"/>
                        <a:t>Gaujas iela 30</a:t>
                      </a:r>
                    </a:p>
                  </a:txBody>
                  <a:tcPr/>
                </a:tc>
                <a:tc>
                  <a:txBody>
                    <a:bodyPr/>
                    <a:lstStyle/>
                    <a:p>
                      <a:r>
                        <a:rPr lang="lv-LV" sz="2000" b="1" dirty="0"/>
                        <a:t>Nē</a:t>
                      </a:r>
                      <a:r>
                        <a:rPr lang="lv-LV" sz="2000" dirty="0"/>
                        <a:t>.</a:t>
                      </a:r>
                    </a:p>
                  </a:txBody>
                  <a:tcPr/>
                </a:tc>
                <a:tc>
                  <a:txBody>
                    <a:bodyPr/>
                    <a:lstStyle/>
                    <a:p>
                      <a:pPr algn="ctr"/>
                      <a:r>
                        <a:rPr lang="lv-LV" sz="2000" b="1" dirty="0"/>
                        <a:t>1</a:t>
                      </a:r>
                    </a:p>
                  </a:txBody>
                  <a:tcPr/>
                </a:tc>
                <a:extLst>
                  <a:ext uri="{0D108BD9-81ED-4DB2-BD59-A6C34878D82A}">
                    <a16:rowId xmlns:a16="http://schemas.microsoft.com/office/drawing/2014/main" val="372026479"/>
                  </a:ext>
                </a:extLst>
              </a:tr>
              <a:tr h="370840">
                <a:tc>
                  <a:txBody>
                    <a:bodyPr/>
                    <a:lstStyle/>
                    <a:p>
                      <a:r>
                        <a:rPr lang="lv-LV" sz="2000" b="1" dirty="0"/>
                        <a:t>«</a:t>
                      </a:r>
                      <a:r>
                        <a:rPr lang="lv-LV" sz="2000" b="1" dirty="0" err="1"/>
                        <a:t>Vējšalkas</a:t>
                      </a:r>
                      <a:r>
                        <a:rPr lang="lv-LV" sz="2000" b="1" dirty="0"/>
                        <a:t>»</a:t>
                      </a:r>
                    </a:p>
                  </a:txBody>
                  <a:tcPr/>
                </a:tc>
                <a:tc>
                  <a:txBody>
                    <a:bodyPr/>
                    <a:lstStyle/>
                    <a:p>
                      <a:r>
                        <a:rPr lang="lv-LV" sz="2000" b="1" dirty="0"/>
                        <a:t>Nē. </a:t>
                      </a:r>
                      <a:r>
                        <a:rPr lang="lv-LV" sz="2000" b="0" dirty="0"/>
                        <a:t>Blakus ir LVM teritorija, kas ir purvaina.</a:t>
                      </a:r>
                    </a:p>
                  </a:txBody>
                  <a:tcPr/>
                </a:tc>
                <a:tc>
                  <a:txBody>
                    <a:bodyPr/>
                    <a:lstStyle/>
                    <a:p>
                      <a:pPr algn="ctr"/>
                      <a:r>
                        <a:rPr lang="lv-LV" sz="2000" b="1" dirty="0"/>
                        <a:t>2</a:t>
                      </a:r>
                    </a:p>
                  </a:txBody>
                  <a:tcPr/>
                </a:tc>
                <a:extLst>
                  <a:ext uri="{0D108BD9-81ED-4DB2-BD59-A6C34878D82A}">
                    <a16:rowId xmlns:a16="http://schemas.microsoft.com/office/drawing/2014/main" val="2689825443"/>
                  </a:ext>
                </a:extLst>
              </a:tr>
              <a:tr h="505173">
                <a:tc>
                  <a:txBody>
                    <a:bodyPr/>
                    <a:lstStyle/>
                    <a:p>
                      <a:r>
                        <a:rPr lang="lv-LV" sz="2000" b="1" dirty="0"/>
                        <a:t>Podnieku iela 45</a:t>
                      </a:r>
                    </a:p>
                  </a:txBody>
                  <a:tcPr/>
                </a:tc>
                <a:tc>
                  <a:txBody>
                    <a:bodyPr/>
                    <a:lstStyle/>
                    <a:p>
                      <a:r>
                        <a:rPr lang="lv-LV" sz="2000" b="1" dirty="0"/>
                        <a:t>Nē</a:t>
                      </a:r>
                      <a:r>
                        <a:rPr lang="lv-LV" sz="2000" dirty="0"/>
                        <a:t>.</a:t>
                      </a:r>
                    </a:p>
                  </a:txBody>
                  <a:tcPr/>
                </a:tc>
                <a:tc>
                  <a:txBody>
                    <a:bodyPr/>
                    <a:lstStyle/>
                    <a:p>
                      <a:pPr algn="ctr"/>
                      <a:r>
                        <a:rPr lang="lv-LV" sz="2000" b="1" dirty="0"/>
                        <a:t>0</a:t>
                      </a:r>
                    </a:p>
                  </a:txBody>
                  <a:tcPr/>
                </a:tc>
                <a:extLst>
                  <a:ext uri="{0D108BD9-81ED-4DB2-BD59-A6C34878D82A}">
                    <a16:rowId xmlns:a16="http://schemas.microsoft.com/office/drawing/2014/main" val="4108816123"/>
                  </a:ext>
                </a:extLst>
              </a:tr>
              <a:tr h="370840">
                <a:tc>
                  <a:txBody>
                    <a:bodyPr/>
                    <a:lstStyle/>
                    <a:p>
                      <a:r>
                        <a:rPr lang="lv-LV" sz="2000" b="1" dirty="0"/>
                        <a:t>«Liepnieki»</a:t>
                      </a:r>
                    </a:p>
                  </a:txBody>
                  <a:tcPr/>
                </a:tc>
                <a:tc>
                  <a:txBody>
                    <a:bodyPr/>
                    <a:lstStyle/>
                    <a:p>
                      <a:r>
                        <a:rPr lang="lv-LV" sz="2000" b="1" dirty="0"/>
                        <a:t>Jā</a:t>
                      </a:r>
                      <a:r>
                        <a:rPr lang="lv-LV" sz="2000" dirty="0"/>
                        <a:t>.</a:t>
                      </a:r>
                    </a:p>
                  </a:txBody>
                  <a:tcPr/>
                </a:tc>
                <a:tc>
                  <a:txBody>
                    <a:bodyPr/>
                    <a:lstStyle/>
                    <a:p>
                      <a:pPr algn="ctr"/>
                      <a:r>
                        <a:rPr lang="lv-LV" sz="2000" b="1" dirty="0"/>
                        <a:t>5</a:t>
                      </a:r>
                    </a:p>
                  </a:txBody>
                  <a:tcPr/>
                </a:tc>
                <a:extLst>
                  <a:ext uri="{0D108BD9-81ED-4DB2-BD59-A6C34878D82A}">
                    <a16:rowId xmlns:a16="http://schemas.microsoft.com/office/drawing/2014/main" val="1813245287"/>
                  </a:ext>
                </a:extLst>
              </a:tr>
              <a:tr h="270791">
                <a:tc>
                  <a:txBody>
                    <a:bodyPr/>
                    <a:lstStyle/>
                    <a:p>
                      <a:r>
                        <a:rPr lang="lv-LV" sz="2000" b="1" dirty="0"/>
                        <a:t>Dadzīšu iela 6</a:t>
                      </a:r>
                    </a:p>
                  </a:txBody>
                  <a:tcPr/>
                </a:tc>
                <a:tc>
                  <a:txBody>
                    <a:bodyPr/>
                    <a:lstStyle/>
                    <a:p>
                      <a:r>
                        <a:rPr lang="lv-LV" sz="2000" b="1" dirty="0"/>
                        <a:t>Nē.</a:t>
                      </a:r>
                      <a:endParaRPr lang="lv-LV" sz="2000" dirty="0"/>
                    </a:p>
                  </a:txBody>
                  <a:tcPr/>
                </a:tc>
                <a:tc>
                  <a:txBody>
                    <a:bodyPr/>
                    <a:lstStyle/>
                    <a:p>
                      <a:pPr algn="ctr"/>
                      <a:r>
                        <a:rPr lang="lv-LV" sz="2000" b="1" dirty="0"/>
                        <a:t>2</a:t>
                      </a:r>
                    </a:p>
                  </a:txBody>
                  <a:tcPr/>
                </a:tc>
                <a:extLst>
                  <a:ext uri="{0D108BD9-81ED-4DB2-BD59-A6C34878D82A}">
                    <a16:rowId xmlns:a16="http://schemas.microsoft.com/office/drawing/2014/main" val="2736424965"/>
                  </a:ext>
                </a:extLst>
              </a:tr>
            </a:tbl>
          </a:graphicData>
        </a:graphic>
      </p:graphicFrame>
      <p:sp>
        <p:nvSpPr>
          <p:cNvPr id="24" name="Blokshēma: galapunkts 23">
            <a:extLst>
              <a:ext uri="{FF2B5EF4-FFF2-40B4-BE49-F238E27FC236}">
                <a16:creationId xmlns:a16="http://schemas.microsoft.com/office/drawing/2014/main" id="{DE11A776-C47B-7D85-AD71-2E7A437928AC}"/>
              </a:ext>
            </a:extLst>
          </p:cNvPr>
          <p:cNvSpPr/>
          <p:nvPr/>
        </p:nvSpPr>
        <p:spPr>
          <a:xfrm>
            <a:off x="301497" y="104486"/>
            <a:ext cx="2184701" cy="681891"/>
          </a:xfrm>
          <a:prstGeom prst="flowChartTerminator">
            <a:avLst/>
          </a:prstGeom>
          <a:solidFill>
            <a:srgbClr val="C9B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accent5">
                    <a:lumMod val="50000"/>
                  </a:schemeClr>
                </a:solidFill>
              </a:rPr>
              <a:t>4.kritērijs</a:t>
            </a:r>
          </a:p>
        </p:txBody>
      </p:sp>
    </p:spTree>
    <p:extLst>
      <p:ext uri="{BB962C8B-B14F-4D97-AF65-F5344CB8AC3E}">
        <p14:creationId xmlns:p14="http://schemas.microsoft.com/office/powerpoint/2010/main" val="2040127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a:t>
            </a:r>
            <a:endParaRPr lang="en-US" b="1" dirty="0">
              <a:solidFill>
                <a:schemeClr val="bg2">
                  <a:lumMod val="50000"/>
                </a:schemeClr>
              </a:solidFill>
              <a:latin typeface="Montserrat" pitchFamily="2" charset="77"/>
            </a:endParaRPr>
          </a:p>
        </p:txBody>
      </p:sp>
      <p:sp>
        <p:nvSpPr>
          <p:cNvPr id="22" name="Satura vietturis 7">
            <a:extLst>
              <a:ext uri="{FF2B5EF4-FFF2-40B4-BE49-F238E27FC236}">
                <a16:creationId xmlns:a16="http://schemas.microsoft.com/office/drawing/2014/main" id="{DC01B67C-AE4B-A55E-BD5F-F94D4014B20F}"/>
              </a:ext>
            </a:extLst>
          </p:cNvPr>
          <p:cNvSpPr txBox="1">
            <a:spLocks/>
          </p:cNvSpPr>
          <p:nvPr/>
        </p:nvSpPr>
        <p:spPr bwMode="auto">
          <a:xfrm>
            <a:off x="594359" y="1237700"/>
            <a:ext cx="11191241" cy="95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b="1" dirty="0"/>
              <a:t>Publiskās infrastruktūras pieejamība līdz teritorijai?</a:t>
            </a:r>
            <a:endParaRPr lang="lv-LV" sz="2000" dirty="0"/>
          </a:p>
          <a:p>
            <a:pPr marL="0" indent="0">
              <a:buNone/>
            </a:pPr>
            <a:endParaRPr lang="lv-LV" sz="2000" dirty="0"/>
          </a:p>
          <a:p>
            <a:pPr marL="0" indent="0">
              <a:buNone/>
            </a:pPr>
            <a:endParaRPr lang="lv-LV" sz="2000" dirty="0"/>
          </a:p>
        </p:txBody>
      </p:sp>
      <p:graphicFrame>
        <p:nvGraphicFramePr>
          <p:cNvPr id="23" name="Tabula 23">
            <a:extLst>
              <a:ext uri="{FF2B5EF4-FFF2-40B4-BE49-F238E27FC236}">
                <a16:creationId xmlns:a16="http://schemas.microsoft.com/office/drawing/2014/main" id="{710E6786-C792-2DB9-5D97-1B1A1ED3FB9C}"/>
              </a:ext>
            </a:extLst>
          </p:cNvPr>
          <p:cNvGraphicFramePr>
            <a:graphicFrameLocks noGrp="1"/>
          </p:cNvGraphicFramePr>
          <p:nvPr>
            <p:extLst>
              <p:ext uri="{D42A27DB-BD31-4B8C-83A1-F6EECF244321}">
                <p14:modId xmlns:p14="http://schemas.microsoft.com/office/powerpoint/2010/main" val="1601649890"/>
              </p:ext>
            </p:extLst>
          </p:nvPr>
        </p:nvGraphicFramePr>
        <p:xfrm>
          <a:off x="500380" y="1688371"/>
          <a:ext cx="6914211" cy="4297680"/>
        </p:xfrm>
        <a:graphic>
          <a:graphicData uri="http://schemas.openxmlformats.org/drawingml/2006/table">
            <a:tbl>
              <a:tblPr firstRow="1" bandRow="1">
                <a:tableStyleId>{5C22544A-7EE6-4342-B048-85BDC9FD1C3A}</a:tableStyleId>
              </a:tblPr>
              <a:tblGrid>
                <a:gridCol w="1477641">
                  <a:extLst>
                    <a:ext uri="{9D8B030D-6E8A-4147-A177-3AD203B41FA5}">
                      <a16:colId xmlns:a16="http://schemas.microsoft.com/office/drawing/2014/main" val="2353783860"/>
                    </a:ext>
                  </a:extLst>
                </a:gridCol>
                <a:gridCol w="4025214">
                  <a:extLst>
                    <a:ext uri="{9D8B030D-6E8A-4147-A177-3AD203B41FA5}">
                      <a16:colId xmlns:a16="http://schemas.microsoft.com/office/drawing/2014/main" val="2205665709"/>
                    </a:ext>
                  </a:extLst>
                </a:gridCol>
                <a:gridCol w="1411356">
                  <a:extLst>
                    <a:ext uri="{9D8B030D-6E8A-4147-A177-3AD203B41FA5}">
                      <a16:colId xmlns:a16="http://schemas.microsoft.com/office/drawing/2014/main" val="2345702398"/>
                    </a:ext>
                  </a:extLst>
                </a:gridCol>
              </a:tblGrid>
              <a:tr h="1005839">
                <a:tc>
                  <a:txBody>
                    <a:bodyPr/>
                    <a:lstStyle/>
                    <a:p>
                      <a:pPr algn="ctr"/>
                      <a:r>
                        <a:rPr lang="lv-LV" sz="2000" dirty="0"/>
                        <a:t>Potenciālā vieta</a:t>
                      </a:r>
                    </a:p>
                  </a:txBody>
                  <a:tcPr anchor="ctr"/>
                </a:tc>
                <a:tc>
                  <a:txBody>
                    <a:bodyPr/>
                    <a:lstStyle/>
                    <a:p>
                      <a:pPr algn="ctr"/>
                      <a:r>
                        <a:rPr lang="lv-LV" sz="2000" dirty="0"/>
                        <a:t>Nepieciešamā pievedceļu un komunikāciju ierīkošana, m un izmaksas, EUR</a:t>
                      </a:r>
                    </a:p>
                  </a:txBody>
                  <a:tcPr anchor="ctr"/>
                </a:tc>
                <a:tc>
                  <a:txBody>
                    <a:bodyPr/>
                    <a:lstStyle/>
                    <a:p>
                      <a:pPr algn="ctr"/>
                      <a:r>
                        <a:rPr lang="lv-LV" sz="2000" dirty="0"/>
                        <a:t>Vērtējums (1-5)</a:t>
                      </a:r>
                    </a:p>
                  </a:txBody>
                  <a:tcPr anchor="ctr"/>
                </a:tc>
                <a:extLst>
                  <a:ext uri="{0D108BD9-81ED-4DB2-BD59-A6C34878D82A}">
                    <a16:rowId xmlns:a16="http://schemas.microsoft.com/office/drawing/2014/main" val="3062018045"/>
                  </a:ext>
                </a:extLst>
              </a:tr>
              <a:tr h="1920237">
                <a:tc>
                  <a:txBody>
                    <a:bodyPr/>
                    <a:lstStyle/>
                    <a:p>
                      <a:r>
                        <a:rPr lang="lv-LV" sz="2000" b="1" dirty="0"/>
                        <a:t>Gaujas iela 30</a:t>
                      </a:r>
                    </a:p>
                  </a:txBody>
                  <a:tcPr/>
                </a:tc>
                <a:tc>
                  <a:txBody>
                    <a:bodyPr/>
                    <a:lstStyle/>
                    <a:p>
                      <a:r>
                        <a:rPr lang="lv-LV" sz="2000" dirty="0"/>
                        <a:t>Pievedceļi – 0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t>Ūdensvads – 0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t>Kanalizācija – 0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t>Siltumtrase – 0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t>Elektroapgāde – 0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b="1" dirty="0"/>
                        <a:t>Izmaksas – 0 EUR*</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dirty="0"/>
                        <a:t>Visas slaidā norādītās komunikācijas atrodas tiešā zemes gabala tuvumā un šķērso zemes gabalu. Pievedceļu izbūve pie zemes gabala nav nepieciešama, jo tie atrodas apvidū.</a:t>
                      </a:r>
                    </a:p>
                  </a:txBody>
                  <a:tcPr/>
                </a:tc>
                <a:tc>
                  <a:txBody>
                    <a:bodyPr/>
                    <a:lstStyle/>
                    <a:p>
                      <a:pPr algn="ctr"/>
                      <a:r>
                        <a:rPr lang="lv-LV" sz="2000" b="1" dirty="0"/>
                        <a:t>5</a:t>
                      </a:r>
                    </a:p>
                  </a:txBody>
                  <a:tcPr/>
                </a:tc>
                <a:extLst>
                  <a:ext uri="{0D108BD9-81ED-4DB2-BD59-A6C34878D82A}">
                    <a16:rowId xmlns:a16="http://schemas.microsoft.com/office/drawing/2014/main" val="372026479"/>
                  </a:ext>
                </a:extLst>
              </a:tr>
            </a:tbl>
          </a:graphicData>
        </a:graphic>
      </p:graphicFrame>
      <p:sp>
        <p:nvSpPr>
          <p:cNvPr id="24" name="Blokshēma: galapunkts 23">
            <a:extLst>
              <a:ext uri="{FF2B5EF4-FFF2-40B4-BE49-F238E27FC236}">
                <a16:creationId xmlns:a16="http://schemas.microsoft.com/office/drawing/2014/main" id="{DE11A776-C47B-7D85-AD71-2E7A437928AC}"/>
              </a:ext>
            </a:extLst>
          </p:cNvPr>
          <p:cNvSpPr/>
          <p:nvPr/>
        </p:nvSpPr>
        <p:spPr>
          <a:xfrm>
            <a:off x="301497" y="104486"/>
            <a:ext cx="2184701" cy="681891"/>
          </a:xfrm>
          <a:prstGeom prst="flowChartTerminator">
            <a:avLst/>
          </a:prstGeom>
          <a:solidFill>
            <a:srgbClr val="C9B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accent5">
                    <a:lumMod val="50000"/>
                  </a:schemeClr>
                </a:solidFill>
              </a:rPr>
              <a:t>5.kritērijs</a:t>
            </a:r>
          </a:p>
        </p:txBody>
      </p:sp>
      <p:pic>
        <p:nvPicPr>
          <p:cNvPr id="3" name="Attēls 2">
            <a:extLst>
              <a:ext uri="{FF2B5EF4-FFF2-40B4-BE49-F238E27FC236}">
                <a16:creationId xmlns:a16="http://schemas.microsoft.com/office/drawing/2014/main" id="{99350119-10C0-725F-28F7-C3D7EB82EA6A}"/>
              </a:ext>
            </a:extLst>
          </p:cNvPr>
          <p:cNvPicPr>
            <a:picLocks noChangeAspect="1"/>
          </p:cNvPicPr>
          <p:nvPr/>
        </p:nvPicPr>
        <p:blipFill>
          <a:blip r:embed="rId2"/>
          <a:stretch>
            <a:fillRect/>
          </a:stretch>
        </p:blipFill>
        <p:spPr>
          <a:xfrm>
            <a:off x="7801735" y="1688370"/>
            <a:ext cx="3889886" cy="2979587"/>
          </a:xfrm>
          <a:prstGeom prst="rect">
            <a:avLst/>
          </a:prstGeom>
        </p:spPr>
      </p:pic>
      <p:sp>
        <p:nvSpPr>
          <p:cNvPr id="2" name="Taisnstūris 1">
            <a:extLst>
              <a:ext uri="{FF2B5EF4-FFF2-40B4-BE49-F238E27FC236}">
                <a16:creationId xmlns:a16="http://schemas.microsoft.com/office/drawing/2014/main" id="{2BA1BD8A-CCDA-4D3D-7DB3-7EB1A5CDFA04}"/>
              </a:ext>
            </a:extLst>
          </p:cNvPr>
          <p:cNvSpPr/>
          <p:nvPr/>
        </p:nvSpPr>
        <p:spPr>
          <a:xfrm>
            <a:off x="7978877" y="5063085"/>
            <a:ext cx="3539613" cy="958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dirty="0">
                <a:solidFill>
                  <a:schemeClr val="tx1">
                    <a:lumMod val="50000"/>
                    <a:lumOff val="50000"/>
                  </a:schemeClr>
                </a:solidFill>
                <a:latin typeface="Calibri" panose="020F0502020204030204" pitchFamily="34" charset="0"/>
                <a:ea typeface="Calibri" panose="020F0502020204030204" pitchFamily="34" charset="0"/>
              </a:rPr>
              <a:t>*P</a:t>
            </a:r>
            <a:r>
              <a:rPr lang="lv-LV" sz="1600" dirty="0">
                <a:solidFill>
                  <a:schemeClr val="tx1">
                    <a:lumMod val="50000"/>
                    <a:lumOff val="50000"/>
                  </a:schemeClr>
                </a:solidFill>
                <a:effectLst/>
                <a:latin typeface="Calibri" panose="020F0502020204030204" pitchFamily="34" charset="0"/>
                <a:ea typeface="Calibri" panose="020F0502020204030204" pitchFamily="34" charset="0"/>
              </a:rPr>
              <a:t>recīzu </a:t>
            </a:r>
            <a:r>
              <a:rPr lang="lv-LV" sz="1600" dirty="0" err="1">
                <a:solidFill>
                  <a:schemeClr val="tx1">
                    <a:lumMod val="50000"/>
                    <a:lumOff val="50000"/>
                  </a:schemeClr>
                </a:solidFill>
                <a:effectLst/>
                <a:latin typeface="Calibri" panose="020F0502020204030204" pitchFamily="34" charset="0"/>
                <a:ea typeface="Calibri" panose="020F0502020204030204" pitchFamily="34" charset="0"/>
              </a:rPr>
              <a:t>pieslēguma</a:t>
            </a:r>
            <a:r>
              <a:rPr lang="lv-LV" sz="1600" dirty="0">
                <a:solidFill>
                  <a:schemeClr val="tx1">
                    <a:lumMod val="50000"/>
                    <a:lumOff val="50000"/>
                  </a:schemeClr>
                </a:solidFill>
                <a:effectLst/>
                <a:latin typeface="Calibri" panose="020F0502020204030204" pitchFamily="34" charset="0"/>
                <a:ea typeface="Calibri" panose="020F0502020204030204" pitchFamily="34" charset="0"/>
              </a:rPr>
              <a:t> vietu un izmaksas var noteikt tikai saņemot attiecīgās jomas tehniskos noteikumus no komunikāciju turētājiem</a:t>
            </a:r>
            <a:endParaRPr lang="lv-LV" sz="1600" dirty="0">
              <a:solidFill>
                <a:schemeClr val="tx1">
                  <a:lumMod val="50000"/>
                  <a:lumOff val="50000"/>
                </a:schemeClr>
              </a:solidFill>
            </a:endParaRPr>
          </a:p>
        </p:txBody>
      </p:sp>
    </p:spTree>
    <p:extLst>
      <p:ext uri="{BB962C8B-B14F-4D97-AF65-F5344CB8AC3E}">
        <p14:creationId xmlns:p14="http://schemas.microsoft.com/office/powerpoint/2010/main" val="2687291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a:t>
            </a:r>
            <a:endParaRPr lang="en-US" b="1" dirty="0">
              <a:solidFill>
                <a:schemeClr val="bg2">
                  <a:lumMod val="50000"/>
                </a:schemeClr>
              </a:solidFill>
              <a:latin typeface="Montserrat" pitchFamily="2" charset="77"/>
            </a:endParaRPr>
          </a:p>
        </p:txBody>
      </p:sp>
      <p:sp>
        <p:nvSpPr>
          <p:cNvPr id="22" name="Satura vietturis 7">
            <a:extLst>
              <a:ext uri="{FF2B5EF4-FFF2-40B4-BE49-F238E27FC236}">
                <a16:creationId xmlns:a16="http://schemas.microsoft.com/office/drawing/2014/main" id="{DC01B67C-AE4B-A55E-BD5F-F94D4014B20F}"/>
              </a:ext>
            </a:extLst>
          </p:cNvPr>
          <p:cNvSpPr txBox="1">
            <a:spLocks/>
          </p:cNvSpPr>
          <p:nvPr/>
        </p:nvSpPr>
        <p:spPr bwMode="auto">
          <a:xfrm>
            <a:off x="594359" y="1237700"/>
            <a:ext cx="11191241" cy="95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b="1" dirty="0"/>
              <a:t>Publiskās infrastruktūras pieejamība līdz teritorijai?</a:t>
            </a:r>
            <a:endParaRPr lang="lv-LV" sz="2000" dirty="0"/>
          </a:p>
          <a:p>
            <a:pPr marL="0" indent="0">
              <a:buNone/>
            </a:pPr>
            <a:endParaRPr lang="lv-LV" sz="2000" dirty="0"/>
          </a:p>
          <a:p>
            <a:pPr marL="0" indent="0">
              <a:buNone/>
            </a:pPr>
            <a:endParaRPr lang="lv-LV" sz="2000" dirty="0"/>
          </a:p>
        </p:txBody>
      </p:sp>
      <p:sp>
        <p:nvSpPr>
          <p:cNvPr id="24" name="Blokshēma: galapunkts 23">
            <a:extLst>
              <a:ext uri="{FF2B5EF4-FFF2-40B4-BE49-F238E27FC236}">
                <a16:creationId xmlns:a16="http://schemas.microsoft.com/office/drawing/2014/main" id="{DE11A776-C47B-7D85-AD71-2E7A437928AC}"/>
              </a:ext>
            </a:extLst>
          </p:cNvPr>
          <p:cNvSpPr/>
          <p:nvPr/>
        </p:nvSpPr>
        <p:spPr>
          <a:xfrm>
            <a:off x="301497" y="104486"/>
            <a:ext cx="2184701" cy="681891"/>
          </a:xfrm>
          <a:prstGeom prst="flowChartTerminator">
            <a:avLst/>
          </a:prstGeom>
          <a:solidFill>
            <a:srgbClr val="C9B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accent5">
                    <a:lumMod val="50000"/>
                  </a:schemeClr>
                </a:solidFill>
              </a:rPr>
              <a:t>5.kritērijs</a:t>
            </a:r>
          </a:p>
        </p:txBody>
      </p:sp>
      <p:graphicFrame>
        <p:nvGraphicFramePr>
          <p:cNvPr id="2" name="Tabula 23">
            <a:extLst>
              <a:ext uri="{FF2B5EF4-FFF2-40B4-BE49-F238E27FC236}">
                <a16:creationId xmlns:a16="http://schemas.microsoft.com/office/drawing/2014/main" id="{F079E658-B854-400E-6F2F-48CB49BAEDF5}"/>
              </a:ext>
            </a:extLst>
          </p:cNvPr>
          <p:cNvGraphicFramePr>
            <a:graphicFrameLocks noGrp="1"/>
          </p:cNvGraphicFramePr>
          <p:nvPr>
            <p:extLst>
              <p:ext uri="{D42A27DB-BD31-4B8C-83A1-F6EECF244321}">
                <p14:modId xmlns:p14="http://schemas.microsoft.com/office/powerpoint/2010/main" val="555097730"/>
              </p:ext>
            </p:extLst>
          </p:nvPr>
        </p:nvGraphicFramePr>
        <p:xfrm>
          <a:off x="500378" y="1688371"/>
          <a:ext cx="6953969" cy="4572000"/>
        </p:xfrm>
        <a:graphic>
          <a:graphicData uri="http://schemas.openxmlformats.org/drawingml/2006/table">
            <a:tbl>
              <a:tblPr firstRow="1" bandRow="1">
                <a:tableStyleId>{5C22544A-7EE6-4342-B048-85BDC9FD1C3A}</a:tableStyleId>
              </a:tblPr>
              <a:tblGrid>
                <a:gridCol w="1486138">
                  <a:extLst>
                    <a:ext uri="{9D8B030D-6E8A-4147-A177-3AD203B41FA5}">
                      <a16:colId xmlns:a16="http://schemas.microsoft.com/office/drawing/2014/main" val="2353783860"/>
                    </a:ext>
                  </a:extLst>
                </a:gridCol>
                <a:gridCol w="4016719">
                  <a:extLst>
                    <a:ext uri="{9D8B030D-6E8A-4147-A177-3AD203B41FA5}">
                      <a16:colId xmlns:a16="http://schemas.microsoft.com/office/drawing/2014/main" val="2205665709"/>
                    </a:ext>
                  </a:extLst>
                </a:gridCol>
                <a:gridCol w="1451112">
                  <a:extLst>
                    <a:ext uri="{9D8B030D-6E8A-4147-A177-3AD203B41FA5}">
                      <a16:colId xmlns:a16="http://schemas.microsoft.com/office/drawing/2014/main" val="2345702398"/>
                    </a:ext>
                  </a:extLst>
                </a:gridCol>
              </a:tblGrid>
              <a:tr h="1005839">
                <a:tc>
                  <a:txBody>
                    <a:bodyPr/>
                    <a:lstStyle/>
                    <a:p>
                      <a:pPr algn="ctr"/>
                      <a:r>
                        <a:rPr lang="lv-LV" sz="2000" dirty="0"/>
                        <a:t>Potenciālā vieta</a:t>
                      </a:r>
                    </a:p>
                  </a:txBody>
                  <a:tcPr anchor="ctr"/>
                </a:tc>
                <a:tc>
                  <a:txBody>
                    <a:bodyPr/>
                    <a:lstStyle/>
                    <a:p>
                      <a:pPr algn="ctr"/>
                      <a:r>
                        <a:rPr lang="lv-LV" sz="2000" dirty="0"/>
                        <a:t>Nepieciešamā pievedceļu un komunikāciju ierīkošana, m un izmaksas, EUR</a:t>
                      </a:r>
                    </a:p>
                  </a:txBody>
                  <a:tcPr anchor="ctr"/>
                </a:tc>
                <a:tc>
                  <a:txBody>
                    <a:bodyPr/>
                    <a:lstStyle/>
                    <a:p>
                      <a:pPr algn="ctr"/>
                      <a:r>
                        <a:rPr lang="lv-LV" sz="2000" dirty="0"/>
                        <a:t>Vērtējums (1-5)</a:t>
                      </a:r>
                    </a:p>
                  </a:txBody>
                  <a:tcPr anchor="ctr"/>
                </a:tc>
                <a:extLst>
                  <a:ext uri="{0D108BD9-81ED-4DB2-BD59-A6C34878D82A}">
                    <a16:rowId xmlns:a16="http://schemas.microsoft.com/office/drawing/2014/main" val="3062018045"/>
                  </a:ext>
                </a:extLst>
              </a:tr>
              <a:tr h="1920237">
                <a:tc>
                  <a:txBody>
                    <a:bodyPr/>
                    <a:lstStyle/>
                    <a:p>
                      <a:r>
                        <a:rPr lang="lv-LV" sz="2000" b="1" dirty="0"/>
                        <a:t>«</a:t>
                      </a:r>
                      <a:r>
                        <a:rPr lang="lv-LV" sz="2000" b="1" dirty="0" err="1"/>
                        <a:t>Vējšalkas</a:t>
                      </a:r>
                      <a:r>
                        <a:rPr lang="lv-LV" sz="2000" b="1" dirty="0"/>
                        <a:t>»</a:t>
                      </a:r>
                    </a:p>
                  </a:txBody>
                  <a:tcPr/>
                </a:tc>
                <a:tc>
                  <a:txBody>
                    <a:bodyPr/>
                    <a:lstStyle/>
                    <a:p>
                      <a:r>
                        <a:rPr lang="lv-LV" sz="2000" dirty="0"/>
                        <a:t>Pievedceļi – 0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t>Ūdensvads – 0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t>Kanalizācija – 0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t>Siltumtrase – 0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t>Elektroapgāde – 0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b="1" dirty="0"/>
                        <a:t>Izmaksas – 0 EUR*</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dirty="0"/>
                        <a:t>Teritorijai nav nepieciešams pievedceļš, jo ir robeža ar </a:t>
                      </a:r>
                      <a:r>
                        <a:rPr lang="lv-LV" sz="1800" b="0" dirty="0" err="1"/>
                        <a:t>Kadagas</a:t>
                      </a:r>
                      <a:r>
                        <a:rPr lang="lv-LV" sz="1800" b="0" dirty="0"/>
                        <a:t> ceļu. Zemes gabalu šķērso gāzes vads, Kanalizācijas vads, siltumtrase un elektroapgādes līnija. Nav nepieciešama jauna ierīkošana.</a:t>
                      </a:r>
                    </a:p>
                  </a:txBody>
                  <a:tcPr/>
                </a:tc>
                <a:tc>
                  <a:txBody>
                    <a:bodyPr/>
                    <a:lstStyle/>
                    <a:p>
                      <a:pPr algn="ctr"/>
                      <a:r>
                        <a:rPr lang="lv-LV" sz="2000" b="1" dirty="0"/>
                        <a:t>5</a:t>
                      </a:r>
                    </a:p>
                  </a:txBody>
                  <a:tcPr/>
                </a:tc>
                <a:extLst>
                  <a:ext uri="{0D108BD9-81ED-4DB2-BD59-A6C34878D82A}">
                    <a16:rowId xmlns:a16="http://schemas.microsoft.com/office/drawing/2014/main" val="372026479"/>
                  </a:ext>
                </a:extLst>
              </a:tr>
            </a:tbl>
          </a:graphicData>
        </a:graphic>
      </p:graphicFrame>
      <p:pic>
        <p:nvPicPr>
          <p:cNvPr id="4" name="Attēls 3">
            <a:extLst>
              <a:ext uri="{FF2B5EF4-FFF2-40B4-BE49-F238E27FC236}">
                <a16:creationId xmlns:a16="http://schemas.microsoft.com/office/drawing/2014/main" id="{1551484F-B7B7-D33C-6758-0CF48B2409DC}"/>
              </a:ext>
            </a:extLst>
          </p:cNvPr>
          <p:cNvPicPr>
            <a:picLocks noChangeAspect="1"/>
          </p:cNvPicPr>
          <p:nvPr/>
        </p:nvPicPr>
        <p:blipFill>
          <a:blip r:embed="rId2"/>
          <a:stretch>
            <a:fillRect/>
          </a:stretch>
        </p:blipFill>
        <p:spPr>
          <a:xfrm>
            <a:off x="7827120" y="1713871"/>
            <a:ext cx="3770521" cy="2981437"/>
          </a:xfrm>
          <a:prstGeom prst="rect">
            <a:avLst/>
          </a:prstGeom>
        </p:spPr>
      </p:pic>
      <p:sp>
        <p:nvSpPr>
          <p:cNvPr id="3" name="Taisnstūris 2">
            <a:extLst>
              <a:ext uri="{FF2B5EF4-FFF2-40B4-BE49-F238E27FC236}">
                <a16:creationId xmlns:a16="http://schemas.microsoft.com/office/drawing/2014/main" id="{74792AB8-F5D8-6A4F-B710-A3EE6BF94FB6}"/>
              </a:ext>
            </a:extLst>
          </p:cNvPr>
          <p:cNvSpPr/>
          <p:nvPr/>
        </p:nvSpPr>
        <p:spPr>
          <a:xfrm>
            <a:off x="7978877" y="5063085"/>
            <a:ext cx="3539613" cy="958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dirty="0">
                <a:solidFill>
                  <a:schemeClr val="tx1">
                    <a:lumMod val="50000"/>
                    <a:lumOff val="50000"/>
                  </a:schemeClr>
                </a:solidFill>
                <a:latin typeface="Calibri" panose="020F0502020204030204" pitchFamily="34" charset="0"/>
                <a:ea typeface="Calibri" panose="020F0502020204030204" pitchFamily="34" charset="0"/>
              </a:rPr>
              <a:t>*P</a:t>
            </a:r>
            <a:r>
              <a:rPr lang="lv-LV" sz="1600" dirty="0">
                <a:solidFill>
                  <a:schemeClr val="tx1">
                    <a:lumMod val="50000"/>
                    <a:lumOff val="50000"/>
                  </a:schemeClr>
                </a:solidFill>
                <a:effectLst/>
                <a:latin typeface="Calibri" panose="020F0502020204030204" pitchFamily="34" charset="0"/>
                <a:ea typeface="Calibri" panose="020F0502020204030204" pitchFamily="34" charset="0"/>
              </a:rPr>
              <a:t>recīzu </a:t>
            </a:r>
            <a:r>
              <a:rPr lang="lv-LV" sz="1600" dirty="0" err="1">
                <a:solidFill>
                  <a:schemeClr val="tx1">
                    <a:lumMod val="50000"/>
                    <a:lumOff val="50000"/>
                  </a:schemeClr>
                </a:solidFill>
                <a:effectLst/>
                <a:latin typeface="Calibri" panose="020F0502020204030204" pitchFamily="34" charset="0"/>
                <a:ea typeface="Calibri" panose="020F0502020204030204" pitchFamily="34" charset="0"/>
              </a:rPr>
              <a:t>pieslēguma</a:t>
            </a:r>
            <a:r>
              <a:rPr lang="lv-LV" sz="1600" dirty="0">
                <a:solidFill>
                  <a:schemeClr val="tx1">
                    <a:lumMod val="50000"/>
                    <a:lumOff val="50000"/>
                  </a:schemeClr>
                </a:solidFill>
                <a:effectLst/>
                <a:latin typeface="Calibri" panose="020F0502020204030204" pitchFamily="34" charset="0"/>
                <a:ea typeface="Calibri" panose="020F0502020204030204" pitchFamily="34" charset="0"/>
              </a:rPr>
              <a:t> vietu un izmaksas var noteikt tikai saņemot attiecīgās jomas tehniskos noteikumus no komunikāciju turētājiem</a:t>
            </a:r>
            <a:endParaRPr lang="lv-LV" sz="1600" dirty="0">
              <a:solidFill>
                <a:schemeClr val="tx1">
                  <a:lumMod val="50000"/>
                  <a:lumOff val="50000"/>
                </a:schemeClr>
              </a:solidFill>
            </a:endParaRPr>
          </a:p>
        </p:txBody>
      </p:sp>
    </p:spTree>
    <p:extLst>
      <p:ext uri="{BB962C8B-B14F-4D97-AF65-F5344CB8AC3E}">
        <p14:creationId xmlns:p14="http://schemas.microsoft.com/office/powerpoint/2010/main" val="2046326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a:t>
            </a:r>
            <a:endParaRPr lang="en-US" b="1" dirty="0">
              <a:solidFill>
                <a:schemeClr val="bg2">
                  <a:lumMod val="50000"/>
                </a:schemeClr>
              </a:solidFill>
              <a:latin typeface="Montserrat" pitchFamily="2" charset="77"/>
            </a:endParaRPr>
          </a:p>
        </p:txBody>
      </p:sp>
      <p:sp>
        <p:nvSpPr>
          <p:cNvPr id="22" name="Satura vietturis 7">
            <a:extLst>
              <a:ext uri="{FF2B5EF4-FFF2-40B4-BE49-F238E27FC236}">
                <a16:creationId xmlns:a16="http://schemas.microsoft.com/office/drawing/2014/main" id="{DC01B67C-AE4B-A55E-BD5F-F94D4014B20F}"/>
              </a:ext>
            </a:extLst>
          </p:cNvPr>
          <p:cNvSpPr txBox="1">
            <a:spLocks/>
          </p:cNvSpPr>
          <p:nvPr/>
        </p:nvSpPr>
        <p:spPr bwMode="auto">
          <a:xfrm>
            <a:off x="594359" y="1237700"/>
            <a:ext cx="11191241" cy="95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b="1" dirty="0"/>
              <a:t>Publiskās infrastruktūras pieejamība līdz teritorijai?</a:t>
            </a:r>
            <a:endParaRPr lang="lv-LV" sz="2000" dirty="0"/>
          </a:p>
          <a:p>
            <a:pPr marL="0" indent="0">
              <a:buNone/>
            </a:pPr>
            <a:endParaRPr lang="lv-LV" sz="2000" dirty="0"/>
          </a:p>
          <a:p>
            <a:pPr marL="0" indent="0">
              <a:buNone/>
            </a:pPr>
            <a:endParaRPr lang="lv-LV" sz="2000" dirty="0"/>
          </a:p>
        </p:txBody>
      </p:sp>
      <p:sp>
        <p:nvSpPr>
          <p:cNvPr id="24" name="Blokshēma: galapunkts 23">
            <a:extLst>
              <a:ext uri="{FF2B5EF4-FFF2-40B4-BE49-F238E27FC236}">
                <a16:creationId xmlns:a16="http://schemas.microsoft.com/office/drawing/2014/main" id="{DE11A776-C47B-7D85-AD71-2E7A437928AC}"/>
              </a:ext>
            </a:extLst>
          </p:cNvPr>
          <p:cNvSpPr/>
          <p:nvPr/>
        </p:nvSpPr>
        <p:spPr>
          <a:xfrm>
            <a:off x="301497" y="104486"/>
            <a:ext cx="2184701" cy="681891"/>
          </a:xfrm>
          <a:prstGeom prst="flowChartTerminator">
            <a:avLst/>
          </a:prstGeom>
          <a:solidFill>
            <a:srgbClr val="C9B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accent5">
                    <a:lumMod val="50000"/>
                  </a:schemeClr>
                </a:solidFill>
              </a:rPr>
              <a:t>5.kritērijs</a:t>
            </a:r>
          </a:p>
        </p:txBody>
      </p:sp>
      <p:graphicFrame>
        <p:nvGraphicFramePr>
          <p:cNvPr id="2" name="Tabula 23">
            <a:extLst>
              <a:ext uri="{FF2B5EF4-FFF2-40B4-BE49-F238E27FC236}">
                <a16:creationId xmlns:a16="http://schemas.microsoft.com/office/drawing/2014/main" id="{A9FD2F10-C474-DA52-EC47-F8A61251F3B2}"/>
              </a:ext>
            </a:extLst>
          </p:cNvPr>
          <p:cNvGraphicFramePr>
            <a:graphicFrameLocks noGrp="1"/>
          </p:cNvGraphicFramePr>
          <p:nvPr>
            <p:extLst>
              <p:ext uri="{D42A27DB-BD31-4B8C-83A1-F6EECF244321}">
                <p14:modId xmlns:p14="http://schemas.microsoft.com/office/powerpoint/2010/main" val="465320199"/>
              </p:ext>
            </p:extLst>
          </p:nvPr>
        </p:nvGraphicFramePr>
        <p:xfrm>
          <a:off x="500379" y="1688371"/>
          <a:ext cx="6953970" cy="4297680"/>
        </p:xfrm>
        <a:graphic>
          <a:graphicData uri="http://schemas.openxmlformats.org/drawingml/2006/table">
            <a:tbl>
              <a:tblPr firstRow="1" bandRow="1">
                <a:tableStyleId>{5C22544A-7EE6-4342-B048-85BDC9FD1C3A}</a:tableStyleId>
              </a:tblPr>
              <a:tblGrid>
                <a:gridCol w="1486138">
                  <a:extLst>
                    <a:ext uri="{9D8B030D-6E8A-4147-A177-3AD203B41FA5}">
                      <a16:colId xmlns:a16="http://schemas.microsoft.com/office/drawing/2014/main" val="2353783860"/>
                    </a:ext>
                  </a:extLst>
                </a:gridCol>
                <a:gridCol w="4056474">
                  <a:extLst>
                    <a:ext uri="{9D8B030D-6E8A-4147-A177-3AD203B41FA5}">
                      <a16:colId xmlns:a16="http://schemas.microsoft.com/office/drawing/2014/main" val="2205665709"/>
                    </a:ext>
                  </a:extLst>
                </a:gridCol>
                <a:gridCol w="1411358">
                  <a:extLst>
                    <a:ext uri="{9D8B030D-6E8A-4147-A177-3AD203B41FA5}">
                      <a16:colId xmlns:a16="http://schemas.microsoft.com/office/drawing/2014/main" val="2345702398"/>
                    </a:ext>
                  </a:extLst>
                </a:gridCol>
              </a:tblGrid>
              <a:tr h="1005839">
                <a:tc>
                  <a:txBody>
                    <a:bodyPr/>
                    <a:lstStyle/>
                    <a:p>
                      <a:pPr algn="ctr"/>
                      <a:r>
                        <a:rPr lang="lv-LV" sz="2000" dirty="0"/>
                        <a:t>Potenciālā vieta</a:t>
                      </a:r>
                    </a:p>
                  </a:txBody>
                  <a:tcPr anchor="ctr"/>
                </a:tc>
                <a:tc>
                  <a:txBody>
                    <a:bodyPr/>
                    <a:lstStyle/>
                    <a:p>
                      <a:pPr algn="ctr"/>
                      <a:r>
                        <a:rPr lang="lv-LV" sz="2000" dirty="0"/>
                        <a:t>Nepieciešamā pievedceļu un komunikāciju ierīkošana, m un izmaksas, EUR</a:t>
                      </a:r>
                    </a:p>
                  </a:txBody>
                  <a:tcPr anchor="ctr"/>
                </a:tc>
                <a:tc>
                  <a:txBody>
                    <a:bodyPr/>
                    <a:lstStyle/>
                    <a:p>
                      <a:pPr algn="ctr"/>
                      <a:r>
                        <a:rPr lang="lv-LV" sz="2000" dirty="0"/>
                        <a:t>Vērtējums (1-5)</a:t>
                      </a:r>
                    </a:p>
                  </a:txBody>
                  <a:tcPr anchor="ctr"/>
                </a:tc>
                <a:extLst>
                  <a:ext uri="{0D108BD9-81ED-4DB2-BD59-A6C34878D82A}">
                    <a16:rowId xmlns:a16="http://schemas.microsoft.com/office/drawing/2014/main" val="3062018045"/>
                  </a:ext>
                </a:extLst>
              </a:tr>
              <a:tr h="1920237">
                <a:tc>
                  <a:txBody>
                    <a:bodyPr/>
                    <a:lstStyle/>
                    <a:p>
                      <a:r>
                        <a:rPr lang="lv-LV" sz="2000" b="1" dirty="0"/>
                        <a:t>Podnieku iela 45</a:t>
                      </a:r>
                    </a:p>
                  </a:txBody>
                  <a:tcPr/>
                </a:tc>
                <a:tc>
                  <a:txBody>
                    <a:bodyPr/>
                    <a:lstStyle/>
                    <a:p>
                      <a:r>
                        <a:rPr lang="lv-LV" sz="2000" dirty="0"/>
                        <a:t>Pievedceļi – 0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t>Ūdensvads – 20 m (280 EUR /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t>Kanalizācija – 20 m (280 EUR /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t>Siltumtrase – 87 m (350 EUR /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t>Elektroapgāde – 0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b="1" dirty="0"/>
                        <a:t>Izmaksas – 41 650 EUR*</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dirty="0"/>
                        <a:t>Pievedcelš esošs līdz zemes gabalam. Kanalizācija, ūdens 20 m, siltumtrase 87 m, </a:t>
                      </a:r>
                      <a:r>
                        <a:rPr lang="lv-LV" sz="1800" b="0" dirty="0" err="1"/>
                        <a:t>elektro</a:t>
                      </a:r>
                      <a:r>
                        <a:rPr lang="lv-LV" sz="1800" b="0" dirty="0"/>
                        <a:t> trase šķērso teritoriju. Teritorija iespējams ar mitrām gruntīm, kas apgrūtina būvniecību.</a:t>
                      </a:r>
                    </a:p>
                  </a:txBody>
                  <a:tcPr/>
                </a:tc>
                <a:tc>
                  <a:txBody>
                    <a:bodyPr/>
                    <a:lstStyle/>
                    <a:p>
                      <a:pPr algn="ctr"/>
                      <a:r>
                        <a:rPr lang="lv-LV" sz="2000" b="1" dirty="0"/>
                        <a:t>4</a:t>
                      </a:r>
                    </a:p>
                  </a:txBody>
                  <a:tcPr/>
                </a:tc>
                <a:extLst>
                  <a:ext uri="{0D108BD9-81ED-4DB2-BD59-A6C34878D82A}">
                    <a16:rowId xmlns:a16="http://schemas.microsoft.com/office/drawing/2014/main" val="372026479"/>
                  </a:ext>
                </a:extLst>
              </a:tr>
            </a:tbl>
          </a:graphicData>
        </a:graphic>
      </p:graphicFrame>
      <p:pic>
        <p:nvPicPr>
          <p:cNvPr id="4" name="Attēls 3">
            <a:extLst>
              <a:ext uri="{FF2B5EF4-FFF2-40B4-BE49-F238E27FC236}">
                <a16:creationId xmlns:a16="http://schemas.microsoft.com/office/drawing/2014/main" id="{98773B5B-0696-1ABB-EC9E-E2338E3182FF}"/>
              </a:ext>
            </a:extLst>
          </p:cNvPr>
          <p:cNvPicPr>
            <a:picLocks noChangeAspect="1"/>
          </p:cNvPicPr>
          <p:nvPr/>
        </p:nvPicPr>
        <p:blipFill>
          <a:blip r:embed="rId2"/>
          <a:stretch>
            <a:fillRect/>
          </a:stretch>
        </p:blipFill>
        <p:spPr>
          <a:xfrm>
            <a:off x="7840002" y="1688371"/>
            <a:ext cx="3757638" cy="2979586"/>
          </a:xfrm>
          <a:prstGeom prst="rect">
            <a:avLst/>
          </a:prstGeom>
        </p:spPr>
      </p:pic>
      <p:sp>
        <p:nvSpPr>
          <p:cNvPr id="3" name="Taisnstūris 2">
            <a:extLst>
              <a:ext uri="{FF2B5EF4-FFF2-40B4-BE49-F238E27FC236}">
                <a16:creationId xmlns:a16="http://schemas.microsoft.com/office/drawing/2014/main" id="{38E90593-6B6F-47A0-6E92-EF0CEBD56900}"/>
              </a:ext>
            </a:extLst>
          </p:cNvPr>
          <p:cNvSpPr/>
          <p:nvPr/>
        </p:nvSpPr>
        <p:spPr>
          <a:xfrm>
            <a:off x="7978877" y="5063085"/>
            <a:ext cx="3539613" cy="958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dirty="0">
                <a:solidFill>
                  <a:schemeClr val="tx1">
                    <a:lumMod val="50000"/>
                    <a:lumOff val="50000"/>
                  </a:schemeClr>
                </a:solidFill>
                <a:latin typeface="Calibri" panose="020F0502020204030204" pitchFamily="34" charset="0"/>
                <a:ea typeface="Calibri" panose="020F0502020204030204" pitchFamily="34" charset="0"/>
              </a:rPr>
              <a:t>*P</a:t>
            </a:r>
            <a:r>
              <a:rPr lang="lv-LV" sz="1600" dirty="0">
                <a:solidFill>
                  <a:schemeClr val="tx1">
                    <a:lumMod val="50000"/>
                    <a:lumOff val="50000"/>
                  </a:schemeClr>
                </a:solidFill>
                <a:effectLst/>
                <a:latin typeface="Calibri" panose="020F0502020204030204" pitchFamily="34" charset="0"/>
                <a:ea typeface="Calibri" panose="020F0502020204030204" pitchFamily="34" charset="0"/>
              </a:rPr>
              <a:t>recīzu </a:t>
            </a:r>
            <a:r>
              <a:rPr lang="lv-LV" sz="1600" dirty="0" err="1">
                <a:solidFill>
                  <a:schemeClr val="tx1">
                    <a:lumMod val="50000"/>
                    <a:lumOff val="50000"/>
                  </a:schemeClr>
                </a:solidFill>
                <a:effectLst/>
                <a:latin typeface="Calibri" panose="020F0502020204030204" pitchFamily="34" charset="0"/>
                <a:ea typeface="Calibri" panose="020F0502020204030204" pitchFamily="34" charset="0"/>
              </a:rPr>
              <a:t>pieslēguma</a:t>
            </a:r>
            <a:r>
              <a:rPr lang="lv-LV" sz="1600" dirty="0">
                <a:solidFill>
                  <a:schemeClr val="tx1">
                    <a:lumMod val="50000"/>
                    <a:lumOff val="50000"/>
                  </a:schemeClr>
                </a:solidFill>
                <a:effectLst/>
                <a:latin typeface="Calibri" panose="020F0502020204030204" pitchFamily="34" charset="0"/>
                <a:ea typeface="Calibri" panose="020F0502020204030204" pitchFamily="34" charset="0"/>
              </a:rPr>
              <a:t> vietu un izmaksas var noteikt tikai saņemot attiecīgās jomas tehniskos noteikumus no komunikāciju turētājiem</a:t>
            </a:r>
            <a:endParaRPr lang="lv-LV" sz="1600" dirty="0">
              <a:solidFill>
                <a:schemeClr val="tx1">
                  <a:lumMod val="50000"/>
                  <a:lumOff val="50000"/>
                </a:schemeClr>
              </a:solidFill>
            </a:endParaRPr>
          </a:p>
        </p:txBody>
      </p:sp>
    </p:spTree>
    <p:extLst>
      <p:ext uri="{BB962C8B-B14F-4D97-AF65-F5344CB8AC3E}">
        <p14:creationId xmlns:p14="http://schemas.microsoft.com/office/powerpoint/2010/main" val="136371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a:t>
            </a:r>
            <a:endParaRPr lang="en-US" b="1" dirty="0">
              <a:solidFill>
                <a:schemeClr val="bg2">
                  <a:lumMod val="50000"/>
                </a:schemeClr>
              </a:solidFill>
              <a:latin typeface="Montserrat" pitchFamily="2" charset="77"/>
            </a:endParaRPr>
          </a:p>
        </p:txBody>
      </p:sp>
      <p:sp>
        <p:nvSpPr>
          <p:cNvPr id="22" name="Satura vietturis 7">
            <a:extLst>
              <a:ext uri="{FF2B5EF4-FFF2-40B4-BE49-F238E27FC236}">
                <a16:creationId xmlns:a16="http://schemas.microsoft.com/office/drawing/2014/main" id="{DC01B67C-AE4B-A55E-BD5F-F94D4014B20F}"/>
              </a:ext>
            </a:extLst>
          </p:cNvPr>
          <p:cNvSpPr txBox="1">
            <a:spLocks/>
          </p:cNvSpPr>
          <p:nvPr/>
        </p:nvSpPr>
        <p:spPr bwMode="auto">
          <a:xfrm>
            <a:off x="594359" y="1237700"/>
            <a:ext cx="11191241" cy="95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b="1" dirty="0"/>
              <a:t>Publiskās infrastruktūras pieejamība līdz teritorijai?</a:t>
            </a:r>
            <a:endParaRPr lang="lv-LV" sz="2000" dirty="0"/>
          </a:p>
          <a:p>
            <a:pPr marL="0" indent="0">
              <a:buNone/>
            </a:pPr>
            <a:endParaRPr lang="lv-LV" sz="2000" dirty="0"/>
          </a:p>
          <a:p>
            <a:pPr marL="0" indent="0">
              <a:buNone/>
            </a:pPr>
            <a:endParaRPr lang="lv-LV" sz="2000" dirty="0"/>
          </a:p>
        </p:txBody>
      </p:sp>
      <p:sp>
        <p:nvSpPr>
          <p:cNvPr id="24" name="Blokshēma: galapunkts 23">
            <a:extLst>
              <a:ext uri="{FF2B5EF4-FFF2-40B4-BE49-F238E27FC236}">
                <a16:creationId xmlns:a16="http://schemas.microsoft.com/office/drawing/2014/main" id="{DE11A776-C47B-7D85-AD71-2E7A437928AC}"/>
              </a:ext>
            </a:extLst>
          </p:cNvPr>
          <p:cNvSpPr/>
          <p:nvPr/>
        </p:nvSpPr>
        <p:spPr>
          <a:xfrm>
            <a:off x="301497" y="104486"/>
            <a:ext cx="2184701" cy="681891"/>
          </a:xfrm>
          <a:prstGeom prst="flowChartTerminator">
            <a:avLst/>
          </a:prstGeom>
          <a:solidFill>
            <a:srgbClr val="C9B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accent5">
                    <a:lumMod val="50000"/>
                  </a:schemeClr>
                </a:solidFill>
              </a:rPr>
              <a:t>5.kritērijs</a:t>
            </a:r>
          </a:p>
        </p:txBody>
      </p:sp>
      <p:graphicFrame>
        <p:nvGraphicFramePr>
          <p:cNvPr id="2" name="Tabula 23">
            <a:extLst>
              <a:ext uri="{FF2B5EF4-FFF2-40B4-BE49-F238E27FC236}">
                <a16:creationId xmlns:a16="http://schemas.microsoft.com/office/drawing/2014/main" id="{C5569806-D0E0-4EB4-6EAD-5D6974195524}"/>
              </a:ext>
            </a:extLst>
          </p:cNvPr>
          <p:cNvGraphicFramePr>
            <a:graphicFrameLocks noGrp="1"/>
          </p:cNvGraphicFramePr>
          <p:nvPr>
            <p:extLst>
              <p:ext uri="{D42A27DB-BD31-4B8C-83A1-F6EECF244321}">
                <p14:modId xmlns:p14="http://schemas.microsoft.com/office/powerpoint/2010/main" val="3220620379"/>
              </p:ext>
            </p:extLst>
          </p:nvPr>
        </p:nvGraphicFramePr>
        <p:xfrm>
          <a:off x="500379" y="1688371"/>
          <a:ext cx="6973847" cy="4023360"/>
        </p:xfrm>
        <a:graphic>
          <a:graphicData uri="http://schemas.openxmlformats.org/drawingml/2006/table">
            <a:tbl>
              <a:tblPr firstRow="1" bandRow="1">
                <a:tableStyleId>{5C22544A-7EE6-4342-B048-85BDC9FD1C3A}</a:tableStyleId>
              </a:tblPr>
              <a:tblGrid>
                <a:gridCol w="1490386">
                  <a:extLst>
                    <a:ext uri="{9D8B030D-6E8A-4147-A177-3AD203B41FA5}">
                      <a16:colId xmlns:a16="http://schemas.microsoft.com/office/drawing/2014/main" val="2353783860"/>
                    </a:ext>
                  </a:extLst>
                </a:gridCol>
                <a:gridCol w="4091983">
                  <a:extLst>
                    <a:ext uri="{9D8B030D-6E8A-4147-A177-3AD203B41FA5}">
                      <a16:colId xmlns:a16="http://schemas.microsoft.com/office/drawing/2014/main" val="2205665709"/>
                    </a:ext>
                  </a:extLst>
                </a:gridCol>
                <a:gridCol w="1391478">
                  <a:extLst>
                    <a:ext uri="{9D8B030D-6E8A-4147-A177-3AD203B41FA5}">
                      <a16:colId xmlns:a16="http://schemas.microsoft.com/office/drawing/2014/main" val="2345702398"/>
                    </a:ext>
                  </a:extLst>
                </a:gridCol>
              </a:tblGrid>
              <a:tr h="1005839">
                <a:tc>
                  <a:txBody>
                    <a:bodyPr/>
                    <a:lstStyle/>
                    <a:p>
                      <a:pPr algn="ctr"/>
                      <a:r>
                        <a:rPr lang="lv-LV" sz="2000" dirty="0"/>
                        <a:t>Potenciālā vieta</a:t>
                      </a:r>
                    </a:p>
                  </a:txBody>
                  <a:tcPr anchor="ctr"/>
                </a:tc>
                <a:tc>
                  <a:txBody>
                    <a:bodyPr/>
                    <a:lstStyle/>
                    <a:p>
                      <a:pPr algn="ctr"/>
                      <a:r>
                        <a:rPr lang="lv-LV" sz="2000" dirty="0"/>
                        <a:t>Nepieciešamā pievedceļu un komunikāciju ierīkošana, m un izmaksas, EUR</a:t>
                      </a:r>
                    </a:p>
                  </a:txBody>
                  <a:tcPr anchor="ctr"/>
                </a:tc>
                <a:tc>
                  <a:txBody>
                    <a:bodyPr/>
                    <a:lstStyle/>
                    <a:p>
                      <a:pPr algn="ctr"/>
                      <a:r>
                        <a:rPr lang="lv-LV" sz="2000" dirty="0"/>
                        <a:t>Vērtējums (1-5)</a:t>
                      </a:r>
                    </a:p>
                  </a:txBody>
                  <a:tcPr anchor="ctr"/>
                </a:tc>
                <a:extLst>
                  <a:ext uri="{0D108BD9-81ED-4DB2-BD59-A6C34878D82A}">
                    <a16:rowId xmlns:a16="http://schemas.microsoft.com/office/drawing/2014/main" val="3062018045"/>
                  </a:ext>
                </a:extLst>
              </a:tr>
              <a:tr h="1920237">
                <a:tc>
                  <a:txBody>
                    <a:bodyPr/>
                    <a:lstStyle/>
                    <a:p>
                      <a:r>
                        <a:rPr lang="lv-LV" sz="2000" b="1" dirty="0"/>
                        <a:t>«Liepnieki»</a:t>
                      </a:r>
                    </a:p>
                  </a:txBody>
                  <a:tcPr/>
                </a:tc>
                <a:tc>
                  <a:txBody>
                    <a:bodyPr/>
                    <a:lstStyle/>
                    <a:p>
                      <a:r>
                        <a:rPr lang="lv-LV" sz="2000" dirty="0"/>
                        <a:t>Pievedceļi – 0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t>Ūdensvads – 0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t>Kanalizācija – 0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t>Siltumtrase – 0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t>Elektroapgāde – 0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b="1" dirty="0"/>
                        <a:t>Izmaksas – 0 EUR*</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dirty="0"/>
                        <a:t>Pievedceļš nav nepieciešams, jo ir kopīga robeža ar Podnieku ielu. Uz ielas atrodas norādītās komunikācijas un papildus gāzes vads.</a:t>
                      </a:r>
                    </a:p>
                  </a:txBody>
                  <a:tcPr/>
                </a:tc>
                <a:tc>
                  <a:txBody>
                    <a:bodyPr/>
                    <a:lstStyle/>
                    <a:p>
                      <a:pPr algn="ctr"/>
                      <a:r>
                        <a:rPr lang="lv-LV" sz="2000" b="1" dirty="0"/>
                        <a:t>5</a:t>
                      </a:r>
                    </a:p>
                  </a:txBody>
                  <a:tcPr/>
                </a:tc>
                <a:extLst>
                  <a:ext uri="{0D108BD9-81ED-4DB2-BD59-A6C34878D82A}">
                    <a16:rowId xmlns:a16="http://schemas.microsoft.com/office/drawing/2014/main" val="372026479"/>
                  </a:ext>
                </a:extLst>
              </a:tr>
            </a:tbl>
          </a:graphicData>
        </a:graphic>
      </p:graphicFrame>
      <p:pic>
        <p:nvPicPr>
          <p:cNvPr id="4" name="Attēls 3">
            <a:extLst>
              <a:ext uri="{FF2B5EF4-FFF2-40B4-BE49-F238E27FC236}">
                <a16:creationId xmlns:a16="http://schemas.microsoft.com/office/drawing/2014/main" id="{484E0C32-1D47-F53A-40E3-C3C115B24BDD}"/>
              </a:ext>
            </a:extLst>
          </p:cNvPr>
          <p:cNvPicPr>
            <a:picLocks noChangeAspect="1"/>
          </p:cNvPicPr>
          <p:nvPr/>
        </p:nvPicPr>
        <p:blipFill>
          <a:blip r:embed="rId2"/>
          <a:stretch>
            <a:fillRect/>
          </a:stretch>
        </p:blipFill>
        <p:spPr>
          <a:xfrm>
            <a:off x="7911548" y="1688371"/>
            <a:ext cx="3695029" cy="2547059"/>
          </a:xfrm>
          <a:prstGeom prst="rect">
            <a:avLst/>
          </a:prstGeom>
        </p:spPr>
      </p:pic>
      <p:sp>
        <p:nvSpPr>
          <p:cNvPr id="3" name="Taisnstūris 2">
            <a:extLst>
              <a:ext uri="{FF2B5EF4-FFF2-40B4-BE49-F238E27FC236}">
                <a16:creationId xmlns:a16="http://schemas.microsoft.com/office/drawing/2014/main" id="{D08DC1AF-85A9-BDAE-E67F-1AE436DBE66C}"/>
              </a:ext>
            </a:extLst>
          </p:cNvPr>
          <p:cNvSpPr/>
          <p:nvPr/>
        </p:nvSpPr>
        <p:spPr>
          <a:xfrm>
            <a:off x="7978877" y="5063085"/>
            <a:ext cx="3539613" cy="958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dirty="0">
                <a:solidFill>
                  <a:schemeClr val="tx1">
                    <a:lumMod val="50000"/>
                    <a:lumOff val="50000"/>
                  </a:schemeClr>
                </a:solidFill>
                <a:latin typeface="Calibri" panose="020F0502020204030204" pitchFamily="34" charset="0"/>
                <a:ea typeface="Calibri" panose="020F0502020204030204" pitchFamily="34" charset="0"/>
              </a:rPr>
              <a:t>*P</a:t>
            </a:r>
            <a:r>
              <a:rPr lang="lv-LV" sz="1600" dirty="0">
                <a:solidFill>
                  <a:schemeClr val="tx1">
                    <a:lumMod val="50000"/>
                    <a:lumOff val="50000"/>
                  </a:schemeClr>
                </a:solidFill>
                <a:effectLst/>
                <a:latin typeface="Calibri" panose="020F0502020204030204" pitchFamily="34" charset="0"/>
                <a:ea typeface="Calibri" panose="020F0502020204030204" pitchFamily="34" charset="0"/>
              </a:rPr>
              <a:t>recīzu </a:t>
            </a:r>
            <a:r>
              <a:rPr lang="lv-LV" sz="1600" dirty="0" err="1">
                <a:solidFill>
                  <a:schemeClr val="tx1">
                    <a:lumMod val="50000"/>
                    <a:lumOff val="50000"/>
                  </a:schemeClr>
                </a:solidFill>
                <a:effectLst/>
                <a:latin typeface="Calibri" panose="020F0502020204030204" pitchFamily="34" charset="0"/>
                <a:ea typeface="Calibri" panose="020F0502020204030204" pitchFamily="34" charset="0"/>
              </a:rPr>
              <a:t>pieslēguma</a:t>
            </a:r>
            <a:r>
              <a:rPr lang="lv-LV" sz="1600" dirty="0">
                <a:solidFill>
                  <a:schemeClr val="tx1">
                    <a:lumMod val="50000"/>
                    <a:lumOff val="50000"/>
                  </a:schemeClr>
                </a:solidFill>
                <a:effectLst/>
                <a:latin typeface="Calibri" panose="020F0502020204030204" pitchFamily="34" charset="0"/>
                <a:ea typeface="Calibri" panose="020F0502020204030204" pitchFamily="34" charset="0"/>
              </a:rPr>
              <a:t> vietu un izmaksas var noteikt tikai saņemot attiecīgās jomas tehniskos noteikumus no komunikāciju turētājiem</a:t>
            </a:r>
            <a:endParaRPr lang="lv-LV" sz="1600" dirty="0">
              <a:solidFill>
                <a:schemeClr val="tx1">
                  <a:lumMod val="50000"/>
                  <a:lumOff val="50000"/>
                </a:schemeClr>
              </a:solidFill>
            </a:endParaRPr>
          </a:p>
        </p:txBody>
      </p:sp>
    </p:spTree>
    <p:extLst>
      <p:ext uri="{BB962C8B-B14F-4D97-AF65-F5344CB8AC3E}">
        <p14:creationId xmlns:p14="http://schemas.microsoft.com/office/powerpoint/2010/main" val="2413976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a:t>
            </a:r>
            <a:endParaRPr lang="en-US" b="1" dirty="0">
              <a:solidFill>
                <a:schemeClr val="bg2">
                  <a:lumMod val="50000"/>
                </a:schemeClr>
              </a:solidFill>
              <a:latin typeface="Montserrat" pitchFamily="2" charset="77"/>
            </a:endParaRPr>
          </a:p>
        </p:txBody>
      </p:sp>
      <p:sp>
        <p:nvSpPr>
          <p:cNvPr id="22" name="Satura vietturis 7">
            <a:extLst>
              <a:ext uri="{FF2B5EF4-FFF2-40B4-BE49-F238E27FC236}">
                <a16:creationId xmlns:a16="http://schemas.microsoft.com/office/drawing/2014/main" id="{DC01B67C-AE4B-A55E-BD5F-F94D4014B20F}"/>
              </a:ext>
            </a:extLst>
          </p:cNvPr>
          <p:cNvSpPr txBox="1">
            <a:spLocks/>
          </p:cNvSpPr>
          <p:nvPr/>
        </p:nvSpPr>
        <p:spPr bwMode="auto">
          <a:xfrm>
            <a:off x="594359" y="1237700"/>
            <a:ext cx="11191241" cy="95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b="1" dirty="0"/>
              <a:t>Publiskās infrastruktūras pieejamība līdz teritorijai?</a:t>
            </a:r>
            <a:endParaRPr lang="lv-LV" sz="2000" dirty="0"/>
          </a:p>
          <a:p>
            <a:pPr marL="0" indent="0">
              <a:buNone/>
            </a:pPr>
            <a:endParaRPr lang="lv-LV" sz="2000" dirty="0"/>
          </a:p>
          <a:p>
            <a:pPr marL="0" indent="0">
              <a:buNone/>
            </a:pPr>
            <a:endParaRPr lang="lv-LV" sz="2000" dirty="0"/>
          </a:p>
        </p:txBody>
      </p:sp>
      <p:sp>
        <p:nvSpPr>
          <p:cNvPr id="24" name="Blokshēma: galapunkts 23">
            <a:extLst>
              <a:ext uri="{FF2B5EF4-FFF2-40B4-BE49-F238E27FC236}">
                <a16:creationId xmlns:a16="http://schemas.microsoft.com/office/drawing/2014/main" id="{DE11A776-C47B-7D85-AD71-2E7A437928AC}"/>
              </a:ext>
            </a:extLst>
          </p:cNvPr>
          <p:cNvSpPr/>
          <p:nvPr/>
        </p:nvSpPr>
        <p:spPr>
          <a:xfrm>
            <a:off x="301497" y="104486"/>
            <a:ext cx="2184701" cy="681891"/>
          </a:xfrm>
          <a:prstGeom prst="flowChartTerminator">
            <a:avLst/>
          </a:prstGeom>
          <a:solidFill>
            <a:srgbClr val="C9B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accent5">
                    <a:lumMod val="50000"/>
                  </a:schemeClr>
                </a:solidFill>
              </a:rPr>
              <a:t>5.kritērijs</a:t>
            </a:r>
          </a:p>
        </p:txBody>
      </p:sp>
      <p:graphicFrame>
        <p:nvGraphicFramePr>
          <p:cNvPr id="2" name="Tabula 23">
            <a:extLst>
              <a:ext uri="{FF2B5EF4-FFF2-40B4-BE49-F238E27FC236}">
                <a16:creationId xmlns:a16="http://schemas.microsoft.com/office/drawing/2014/main" id="{37474380-C56C-FC60-A934-29B0D75BD127}"/>
              </a:ext>
            </a:extLst>
          </p:cNvPr>
          <p:cNvGraphicFramePr>
            <a:graphicFrameLocks noGrp="1"/>
          </p:cNvGraphicFramePr>
          <p:nvPr>
            <p:extLst>
              <p:ext uri="{D42A27DB-BD31-4B8C-83A1-F6EECF244321}">
                <p14:modId xmlns:p14="http://schemas.microsoft.com/office/powerpoint/2010/main" val="2797779915"/>
              </p:ext>
            </p:extLst>
          </p:nvPr>
        </p:nvGraphicFramePr>
        <p:xfrm>
          <a:off x="500378" y="1688371"/>
          <a:ext cx="6971233" cy="4023360"/>
        </p:xfrm>
        <a:graphic>
          <a:graphicData uri="http://schemas.openxmlformats.org/drawingml/2006/table">
            <a:tbl>
              <a:tblPr firstRow="1" bandRow="1">
                <a:tableStyleId>{5C22544A-7EE6-4342-B048-85BDC9FD1C3A}</a:tableStyleId>
              </a:tblPr>
              <a:tblGrid>
                <a:gridCol w="1466686">
                  <a:extLst>
                    <a:ext uri="{9D8B030D-6E8A-4147-A177-3AD203B41FA5}">
                      <a16:colId xmlns:a16="http://schemas.microsoft.com/office/drawing/2014/main" val="2353783860"/>
                    </a:ext>
                  </a:extLst>
                </a:gridCol>
                <a:gridCol w="4132947">
                  <a:extLst>
                    <a:ext uri="{9D8B030D-6E8A-4147-A177-3AD203B41FA5}">
                      <a16:colId xmlns:a16="http://schemas.microsoft.com/office/drawing/2014/main" val="2205665709"/>
                    </a:ext>
                  </a:extLst>
                </a:gridCol>
                <a:gridCol w="1371600">
                  <a:extLst>
                    <a:ext uri="{9D8B030D-6E8A-4147-A177-3AD203B41FA5}">
                      <a16:colId xmlns:a16="http://schemas.microsoft.com/office/drawing/2014/main" val="2345702398"/>
                    </a:ext>
                  </a:extLst>
                </a:gridCol>
              </a:tblGrid>
              <a:tr h="1005839">
                <a:tc>
                  <a:txBody>
                    <a:bodyPr/>
                    <a:lstStyle/>
                    <a:p>
                      <a:pPr algn="ctr"/>
                      <a:r>
                        <a:rPr lang="lv-LV" sz="2000" dirty="0"/>
                        <a:t>Potenciālā vieta</a:t>
                      </a:r>
                    </a:p>
                  </a:txBody>
                  <a:tcPr anchor="ctr"/>
                </a:tc>
                <a:tc>
                  <a:txBody>
                    <a:bodyPr/>
                    <a:lstStyle/>
                    <a:p>
                      <a:pPr algn="ctr"/>
                      <a:r>
                        <a:rPr lang="lv-LV" sz="2000" dirty="0"/>
                        <a:t>Nepieciešamā pievedceļu un komunikāciju ierīkošana, m un izmaksas, EUR</a:t>
                      </a:r>
                    </a:p>
                  </a:txBody>
                  <a:tcPr anchor="ctr"/>
                </a:tc>
                <a:tc>
                  <a:txBody>
                    <a:bodyPr/>
                    <a:lstStyle/>
                    <a:p>
                      <a:pPr algn="ctr"/>
                      <a:r>
                        <a:rPr lang="lv-LV" sz="2000" dirty="0"/>
                        <a:t>Vērtējums (1-5)</a:t>
                      </a:r>
                    </a:p>
                  </a:txBody>
                  <a:tcPr anchor="ctr"/>
                </a:tc>
                <a:extLst>
                  <a:ext uri="{0D108BD9-81ED-4DB2-BD59-A6C34878D82A}">
                    <a16:rowId xmlns:a16="http://schemas.microsoft.com/office/drawing/2014/main" val="3062018045"/>
                  </a:ext>
                </a:extLst>
              </a:tr>
              <a:tr h="1920237">
                <a:tc>
                  <a:txBody>
                    <a:bodyPr/>
                    <a:lstStyle/>
                    <a:p>
                      <a:r>
                        <a:rPr lang="lv-LV" sz="2000" b="1" dirty="0"/>
                        <a:t>Dadzīšu iela 6</a:t>
                      </a:r>
                    </a:p>
                  </a:txBody>
                  <a:tcPr/>
                </a:tc>
                <a:tc>
                  <a:txBody>
                    <a:bodyPr/>
                    <a:lstStyle/>
                    <a:p>
                      <a:r>
                        <a:rPr lang="lv-LV" sz="2000" dirty="0"/>
                        <a:t>Pievedceļi – 0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t>Ūdensvads – 0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t>Kanalizācija – 0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t>Siltumtrase – 300 m (350 EUR/m)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t>Elektroapgāde – 0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b="1" dirty="0"/>
                        <a:t>Izmaksas – 105 000 EUR*</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dirty="0"/>
                        <a:t>Pievedcelš nav nepieciešams. Elektrolīnija šķērso zemes gabalu. Komunikācijas un gāzes vads pieejams no Gaujas ielas ar kuru ir kopēja robeža.</a:t>
                      </a:r>
                    </a:p>
                  </a:txBody>
                  <a:tcPr/>
                </a:tc>
                <a:tc>
                  <a:txBody>
                    <a:bodyPr/>
                    <a:lstStyle/>
                    <a:p>
                      <a:pPr algn="ctr"/>
                      <a:r>
                        <a:rPr lang="lv-LV" sz="2000" b="1" dirty="0"/>
                        <a:t>3</a:t>
                      </a:r>
                    </a:p>
                  </a:txBody>
                  <a:tcPr/>
                </a:tc>
                <a:extLst>
                  <a:ext uri="{0D108BD9-81ED-4DB2-BD59-A6C34878D82A}">
                    <a16:rowId xmlns:a16="http://schemas.microsoft.com/office/drawing/2014/main" val="372026479"/>
                  </a:ext>
                </a:extLst>
              </a:tr>
            </a:tbl>
          </a:graphicData>
        </a:graphic>
      </p:graphicFrame>
      <p:pic>
        <p:nvPicPr>
          <p:cNvPr id="4" name="Attēls 3">
            <a:extLst>
              <a:ext uri="{FF2B5EF4-FFF2-40B4-BE49-F238E27FC236}">
                <a16:creationId xmlns:a16="http://schemas.microsoft.com/office/drawing/2014/main" id="{7801C2C5-5EF2-39EA-746C-BD6AB75B4E28}"/>
              </a:ext>
            </a:extLst>
          </p:cNvPr>
          <p:cNvPicPr>
            <a:picLocks noChangeAspect="1"/>
          </p:cNvPicPr>
          <p:nvPr/>
        </p:nvPicPr>
        <p:blipFill>
          <a:blip r:embed="rId2"/>
          <a:stretch>
            <a:fillRect/>
          </a:stretch>
        </p:blipFill>
        <p:spPr>
          <a:xfrm>
            <a:off x="7779026" y="1705963"/>
            <a:ext cx="3912595" cy="3121615"/>
          </a:xfrm>
          <a:prstGeom prst="rect">
            <a:avLst/>
          </a:prstGeom>
        </p:spPr>
      </p:pic>
      <p:sp>
        <p:nvSpPr>
          <p:cNvPr id="3" name="Taisnstūris 2">
            <a:extLst>
              <a:ext uri="{FF2B5EF4-FFF2-40B4-BE49-F238E27FC236}">
                <a16:creationId xmlns:a16="http://schemas.microsoft.com/office/drawing/2014/main" id="{BA54290C-689D-35C5-24EF-11ECCC106857}"/>
              </a:ext>
            </a:extLst>
          </p:cNvPr>
          <p:cNvSpPr/>
          <p:nvPr/>
        </p:nvSpPr>
        <p:spPr>
          <a:xfrm>
            <a:off x="7978877" y="5063085"/>
            <a:ext cx="3539613" cy="958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dirty="0">
                <a:solidFill>
                  <a:schemeClr val="tx1">
                    <a:lumMod val="50000"/>
                    <a:lumOff val="50000"/>
                  </a:schemeClr>
                </a:solidFill>
                <a:latin typeface="Calibri" panose="020F0502020204030204" pitchFamily="34" charset="0"/>
                <a:ea typeface="Calibri" panose="020F0502020204030204" pitchFamily="34" charset="0"/>
              </a:rPr>
              <a:t>*P</a:t>
            </a:r>
            <a:r>
              <a:rPr lang="lv-LV" sz="1600" dirty="0">
                <a:solidFill>
                  <a:schemeClr val="tx1">
                    <a:lumMod val="50000"/>
                    <a:lumOff val="50000"/>
                  </a:schemeClr>
                </a:solidFill>
                <a:effectLst/>
                <a:latin typeface="Calibri" panose="020F0502020204030204" pitchFamily="34" charset="0"/>
                <a:ea typeface="Calibri" panose="020F0502020204030204" pitchFamily="34" charset="0"/>
              </a:rPr>
              <a:t>recīzu </a:t>
            </a:r>
            <a:r>
              <a:rPr lang="lv-LV" sz="1600" dirty="0" err="1">
                <a:solidFill>
                  <a:schemeClr val="tx1">
                    <a:lumMod val="50000"/>
                    <a:lumOff val="50000"/>
                  </a:schemeClr>
                </a:solidFill>
                <a:effectLst/>
                <a:latin typeface="Calibri" panose="020F0502020204030204" pitchFamily="34" charset="0"/>
                <a:ea typeface="Calibri" panose="020F0502020204030204" pitchFamily="34" charset="0"/>
              </a:rPr>
              <a:t>pieslēguma</a:t>
            </a:r>
            <a:r>
              <a:rPr lang="lv-LV" sz="1600" dirty="0">
                <a:solidFill>
                  <a:schemeClr val="tx1">
                    <a:lumMod val="50000"/>
                    <a:lumOff val="50000"/>
                  </a:schemeClr>
                </a:solidFill>
                <a:effectLst/>
                <a:latin typeface="Calibri" panose="020F0502020204030204" pitchFamily="34" charset="0"/>
                <a:ea typeface="Calibri" panose="020F0502020204030204" pitchFamily="34" charset="0"/>
              </a:rPr>
              <a:t> vietu un izmaksas var noteikt tikai saņemot attiecīgās jomas tehniskos noteikumus no komunikāciju turētājiem</a:t>
            </a:r>
            <a:endParaRPr lang="lv-LV" sz="1600" dirty="0">
              <a:solidFill>
                <a:schemeClr val="tx1">
                  <a:lumMod val="50000"/>
                  <a:lumOff val="50000"/>
                </a:schemeClr>
              </a:solidFill>
            </a:endParaRPr>
          </a:p>
        </p:txBody>
      </p:sp>
    </p:spTree>
    <p:extLst>
      <p:ext uri="{BB962C8B-B14F-4D97-AF65-F5344CB8AC3E}">
        <p14:creationId xmlns:p14="http://schemas.microsoft.com/office/powerpoint/2010/main" val="1406513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 name="Blokshēma: galapunkts 1">
            <a:extLst>
              <a:ext uri="{FF2B5EF4-FFF2-40B4-BE49-F238E27FC236}">
                <a16:creationId xmlns:a16="http://schemas.microsoft.com/office/drawing/2014/main" id="{8C5A8B7A-BF7E-1BF2-E43C-759B294D8B18}"/>
              </a:ext>
            </a:extLst>
          </p:cNvPr>
          <p:cNvSpPr/>
          <p:nvPr/>
        </p:nvSpPr>
        <p:spPr>
          <a:xfrm>
            <a:off x="301497" y="104486"/>
            <a:ext cx="2184701" cy="681891"/>
          </a:xfrm>
          <a:prstGeom prst="flowChartTerminator">
            <a:avLst/>
          </a:prstGeom>
          <a:solidFill>
            <a:srgbClr val="C9B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accent5">
                    <a:lumMod val="50000"/>
                  </a:schemeClr>
                </a:solidFill>
              </a:rPr>
              <a:t>6.kritērijs</a:t>
            </a:r>
          </a:p>
        </p:txBody>
      </p:sp>
      <p:sp>
        <p:nvSpPr>
          <p:cNvPr id="3" name="TextBox 2">
            <a:extLst>
              <a:ext uri="{FF2B5EF4-FFF2-40B4-BE49-F238E27FC236}">
                <a16:creationId xmlns:a16="http://schemas.microsoft.com/office/drawing/2014/main" id="{856A41CA-441D-634A-8F93-B121C6AC6433}"/>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a:t>
            </a:r>
            <a:endParaRPr lang="en-US" b="1" dirty="0">
              <a:solidFill>
                <a:schemeClr val="bg2">
                  <a:lumMod val="50000"/>
                </a:schemeClr>
              </a:solidFill>
              <a:latin typeface="Montserrat" pitchFamily="2" charset="77"/>
            </a:endParaRPr>
          </a:p>
        </p:txBody>
      </p:sp>
      <p:grpSp>
        <p:nvGrpSpPr>
          <p:cNvPr id="44" name="Grupa 43">
            <a:extLst>
              <a:ext uri="{FF2B5EF4-FFF2-40B4-BE49-F238E27FC236}">
                <a16:creationId xmlns:a16="http://schemas.microsoft.com/office/drawing/2014/main" id="{5BC156C3-FCBC-79E8-9526-A4469D5E4AD6}"/>
              </a:ext>
            </a:extLst>
          </p:cNvPr>
          <p:cNvGrpSpPr>
            <a:grpSpLocks noChangeAspect="1"/>
          </p:cNvGrpSpPr>
          <p:nvPr/>
        </p:nvGrpSpPr>
        <p:grpSpPr>
          <a:xfrm>
            <a:off x="7448956" y="948497"/>
            <a:ext cx="4454046" cy="5118146"/>
            <a:chOff x="5908631" y="1100875"/>
            <a:chExt cx="4454046" cy="5118146"/>
          </a:xfrm>
        </p:grpSpPr>
        <p:pic>
          <p:nvPicPr>
            <p:cNvPr id="4" name="Attēls 3">
              <a:extLst>
                <a:ext uri="{FF2B5EF4-FFF2-40B4-BE49-F238E27FC236}">
                  <a16:creationId xmlns:a16="http://schemas.microsoft.com/office/drawing/2014/main" id="{E9D6C6D7-B472-7CCD-F548-CE2FFB23C810}"/>
                </a:ext>
              </a:extLst>
            </p:cNvPr>
            <p:cNvPicPr>
              <a:picLocks noChangeAspect="1"/>
            </p:cNvPicPr>
            <p:nvPr/>
          </p:nvPicPr>
          <p:blipFill rotWithShape="1">
            <a:blip r:embed="rId2"/>
            <a:srcRect l="18444"/>
            <a:stretch/>
          </p:blipFill>
          <p:spPr>
            <a:xfrm>
              <a:off x="5908631" y="1228216"/>
              <a:ext cx="4454046" cy="4983166"/>
            </a:xfrm>
            <a:prstGeom prst="rect">
              <a:avLst/>
            </a:prstGeom>
          </p:spPr>
        </p:pic>
        <p:grpSp>
          <p:nvGrpSpPr>
            <p:cNvPr id="14" name="Grupa 13">
              <a:extLst>
                <a:ext uri="{FF2B5EF4-FFF2-40B4-BE49-F238E27FC236}">
                  <a16:creationId xmlns:a16="http://schemas.microsoft.com/office/drawing/2014/main" id="{6D2DABE3-2E96-E877-02A6-8D9A581DF327}"/>
                </a:ext>
              </a:extLst>
            </p:cNvPr>
            <p:cNvGrpSpPr/>
            <p:nvPr/>
          </p:nvGrpSpPr>
          <p:grpSpPr>
            <a:xfrm>
              <a:off x="7110085" y="3909215"/>
              <a:ext cx="413359" cy="461665"/>
              <a:chOff x="5574082" y="3922444"/>
              <a:chExt cx="413359" cy="461665"/>
            </a:xfrm>
          </p:grpSpPr>
          <p:sp>
            <p:nvSpPr>
              <p:cNvPr id="12" name="Ovāls 11">
                <a:extLst>
                  <a:ext uri="{FF2B5EF4-FFF2-40B4-BE49-F238E27FC236}">
                    <a16:creationId xmlns:a16="http://schemas.microsoft.com/office/drawing/2014/main" id="{65ACC82F-70CB-3EA6-DD33-4314D86B4D5F}"/>
                  </a:ext>
                </a:extLst>
              </p:cNvPr>
              <p:cNvSpPr/>
              <p:nvPr/>
            </p:nvSpPr>
            <p:spPr>
              <a:xfrm>
                <a:off x="5574082" y="3970751"/>
                <a:ext cx="413359" cy="413358"/>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TextBox 12">
                <a:extLst>
                  <a:ext uri="{FF2B5EF4-FFF2-40B4-BE49-F238E27FC236}">
                    <a16:creationId xmlns:a16="http://schemas.microsoft.com/office/drawing/2014/main" id="{2F95C9BE-37F0-5536-BEE3-D023776178C1}"/>
                  </a:ext>
                </a:extLst>
              </p:cNvPr>
              <p:cNvSpPr txBox="1"/>
              <p:nvPr/>
            </p:nvSpPr>
            <p:spPr>
              <a:xfrm>
                <a:off x="5624185" y="3922444"/>
                <a:ext cx="313151" cy="461665"/>
              </a:xfrm>
              <a:prstGeom prst="rect">
                <a:avLst/>
              </a:prstGeom>
              <a:noFill/>
              <a:ln>
                <a:noFill/>
              </a:ln>
            </p:spPr>
            <p:txBody>
              <a:bodyPr wrap="square" rtlCol="0">
                <a:spAutoFit/>
              </a:bodyPr>
              <a:lstStyle/>
              <a:p>
                <a:r>
                  <a:rPr lang="lv-LV" sz="2400" b="1" dirty="0">
                    <a:solidFill>
                      <a:srgbClr val="002060"/>
                    </a:solidFill>
                  </a:rPr>
                  <a:t>A</a:t>
                </a:r>
              </a:p>
            </p:txBody>
          </p:sp>
        </p:grpSp>
        <p:grpSp>
          <p:nvGrpSpPr>
            <p:cNvPr id="15" name="Grupa 14">
              <a:extLst>
                <a:ext uri="{FF2B5EF4-FFF2-40B4-BE49-F238E27FC236}">
                  <a16:creationId xmlns:a16="http://schemas.microsoft.com/office/drawing/2014/main" id="{FCA6C509-525F-53F6-ADFA-14675CA71A17}"/>
                </a:ext>
              </a:extLst>
            </p:cNvPr>
            <p:cNvGrpSpPr/>
            <p:nvPr/>
          </p:nvGrpSpPr>
          <p:grpSpPr>
            <a:xfrm>
              <a:off x="9820923" y="1100875"/>
              <a:ext cx="413359" cy="461665"/>
              <a:chOff x="5574082" y="3922444"/>
              <a:chExt cx="413359" cy="461665"/>
            </a:xfrm>
          </p:grpSpPr>
          <p:sp>
            <p:nvSpPr>
              <p:cNvPr id="16" name="Ovāls 15">
                <a:extLst>
                  <a:ext uri="{FF2B5EF4-FFF2-40B4-BE49-F238E27FC236}">
                    <a16:creationId xmlns:a16="http://schemas.microsoft.com/office/drawing/2014/main" id="{339FFEAC-059A-5C14-1E01-D71AAFB27538}"/>
                  </a:ext>
                </a:extLst>
              </p:cNvPr>
              <p:cNvSpPr/>
              <p:nvPr/>
            </p:nvSpPr>
            <p:spPr>
              <a:xfrm>
                <a:off x="5574082" y="3970751"/>
                <a:ext cx="413359" cy="413358"/>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TextBox 16">
                <a:extLst>
                  <a:ext uri="{FF2B5EF4-FFF2-40B4-BE49-F238E27FC236}">
                    <a16:creationId xmlns:a16="http://schemas.microsoft.com/office/drawing/2014/main" id="{8D6ED015-BDA8-A795-537D-2B3E5B877A86}"/>
                  </a:ext>
                </a:extLst>
              </p:cNvPr>
              <p:cNvSpPr txBox="1"/>
              <p:nvPr/>
            </p:nvSpPr>
            <p:spPr>
              <a:xfrm>
                <a:off x="5624185" y="3922444"/>
                <a:ext cx="313151" cy="461665"/>
              </a:xfrm>
              <a:prstGeom prst="rect">
                <a:avLst/>
              </a:prstGeom>
              <a:noFill/>
              <a:ln>
                <a:noFill/>
              </a:ln>
            </p:spPr>
            <p:txBody>
              <a:bodyPr wrap="square" rtlCol="0">
                <a:spAutoFit/>
              </a:bodyPr>
              <a:lstStyle/>
              <a:p>
                <a:r>
                  <a:rPr lang="lv-LV" sz="2400" b="1" dirty="0">
                    <a:solidFill>
                      <a:srgbClr val="002060"/>
                    </a:solidFill>
                  </a:rPr>
                  <a:t>B</a:t>
                </a:r>
              </a:p>
            </p:txBody>
          </p:sp>
        </p:grpSp>
        <p:grpSp>
          <p:nvGrpSpPr>
            <p:cNvPr id="18" name="Grupa 17">
              <a:extLst>
                <a:ext uri="{FF2B5EF4-FFF2-40B4-BE49-F238E27FC236}">
                  <a16:creationId xmlns:a16="http://schemas.microsoft.com/office/drawing/2014/main" id="{C07B946D-429A-7B36-0939-9055355C621B}"/>
                </a:ext>
              </a:extLst>
            </p:cNvPr>
            <p:cNvGrpSpPr/>
            <p:nvPr/>
          </p:nvGrpSpPr>
          <p:grpSpPr>
            <a:xfrm>
              <a:off x="8798069" y="5590439"/>
              <a:ext cx="413359" cy="461665"/>
              <a:chOff x="5574082" y="3922444"/>
              <a:chExt cx="413359" cy="461665"/>
            </a:xfrm>
          </p:grpSpPr>
          <p:sp>
            <p:nvSpPr>
              <p:cNvPr id="19" name="Ovāls 18">
                <a:extLst>
                  <a:ext uri="{FF2B5EF4-FFF2-40B4-BE49-F238E27FC236}">
                    <a16:creationId xmlns:a16="http://schemas.microsoft.com/office/drawing/2014/main" id="{375B8C5A-DF42-5BC3-43DB-71355FC902FA}"/>
                  </a:ext>
                </a:extLst>
              </p:cNvPr>
              <p:cNvSpPr/>
              <p:nvPr/>
            </p:nvSpPr>
            <p:spPr>
              <a:xfrm>
                <a:off x="5574082" y="3970751"/>
                <a:ext cx="413359" cy="413358"/>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TextBox 19">
                <a:extLst>
                  <a:ext uri="{FF2B5EF4-FFF2-40B4-BE49-F238E27FC236}">
                    <a16:creationId xmlns:a16="http://schemas.microsoft.com/office/drawing/2014/main" id="{4A239D9B-8595-6850-37AB-7AB46F396226}"/>
                  </a:ext>
                </a:extLst>
              </p:cNvPr>
              <p:cNvSpPr txBox="1"/>
              <p:nvPr/>
            </p:nvSpPr>
            <p:spPr>
              <a:xfrm>
                <a:off x="5624185" y="3922444"/>
                <a:ext cx="313151" cy="461665"/>
              </a:xfrm>
              <a:prstGeom prst="rect">
                <a:avLst/>
              </a:prstGeom>
              <a:noFill/>
              <a:ln>
                <a:noFill/>
              </a:ln>
            </p:spPr>
            <p:txBody>
              <a:bodyPr wrap="square" rtlCol="0">
                <a:spAutoFit/>
              </a:bodyPr>
              <a:lstStyle/>
              <a:p>
                <a:r>
                  <a:rPr lang="lv-LV" sz="2400" b="1" dirty="0">
                    <a:solidFill>
                      <a:srgbClr val="002060"/>
                    </a:solidFill>
                  </a:rPr>
                  <a:t>C</a:t>
                </a:r>
              </a:p>
            </p:txBody>
          </p:sp>
        </p:grpSp>
        <p:grpSp>
          <p:nvGrpSpPr>
            <p:cNvPr id="21" name="Grupa 20">
              <a:extLst>
                <a:ext uri="{FF2B5EF4-FFF2-40B4-BE49-F238E27FC236}">
                  <a16:creationId xmlns:a16="http://schemas.microsoft.com/office/drawing/2014/main" id="{FA2DCA48-CBEF-9AC2-D707-9163C0E244F5}"/>
                </a:ext>
              </a:extLst>
            </p:cNvPr>
            <p:cNvGrpSpPr/>
            <p:nvPr/>
          </p:nvGrpSpPr>
          <p:grpSpPr>
            <a:xfrm>
              <a:off x="8126781" y="5516332"/>
              <a:ext cx="413359" cy="461665"/>
              <a:chOff x="5574082" y="3922444"/>
              <a:chExt cx="413359" cy="461665"/>
            </a:xfrm>
          </p:grpSpPr>
          <p:sp>
            <p:nvSpPr>
              <p:cNvPr id="22" name="Ovāls 21">
                <a:extLst>
                  <a:ext uri="{FF2B5EF4-FFF2-40B4-BE49-F238E27FC236}">
                    <a16:creationId xmlns:a16="http://schemas.microsoft.com/office/drawing/2014/main" id="{3C5B2CF8-549F-1236-8C27-A6FD0045990C}"/>
                  </a:ext>
                </a:extLst>
              </p:cNvPr>
              <p:cNvSpPr/>
              <p:nvPr/>
            </p:nvSpPr>
            <p:spPr>
              <a:xfrm>
                <a:off x="5574082" y="3970751"/>
                <a:ext cx="413359" cy="413358"/>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3" name="TextBox 22">
                <a:extLst>
                  <a:ext uri="{FF2B5EF4-FFF2-40B4-BE49-F238E27FC236}">
                    <a16:creationId xmlns:a16="http://schemas.microsoft.com/office/drawing/2014/main" id="{A3A32718-42F9-2C0F-9CE1-E1DABDFC6D3D}"/>
                  </a:ext>
                </a:extLst>
              </p:cNvPr>
              <p:cNvSpPr txBox="1"/>
              <p:nvPr/>
            </p:nvSpPr>
            <p:spPr>
              <a:xfrm>
                <a:off x="5624185" y="3922444"/>
                <a:ext cx="313151" cy="461665"/>
              </a:xfrm>
              <a:prstGeom prst="rect">
                <a:avLst/>
              </a:prstGeom>
              <a:noFill/>
              <a:ln>
                <a:noFill/>
              </a:ln>
            </p:spPr>
            <p:txBody>
              <a:bodyPr wrap="square" rtlCol="0">
                <a:spAutoFit/>
              </a:bodyPr>
              <a:lstStyle/>
              <a:p>
                <a:r>
                  <a:rPr lang="lv-LV" sz="2400" b="1" dirty="0">
                    <a:solidFill>
                      <a:srgbClr val="002060"/>
                    </a:solidFill>
                  </a:rPr>
                  <a:t>D</a:t>
                </a:r>
              </a:p>
            </p:txBody>
          </p:sp>
        </p:grpSp>
        <p:grpSp>
          <p:nvGrpSpPr>
            <p:cNvPr id="25" name="Grupa 24">
              <a:extLst>
                <a:ext uri="{FF2B5EF4-FFF2-40B4-BE49-F238E27FC236}">
                  <a16:creationId xmlns:a16="http://schemas.microsoft.com/office/drawing/2014/main" id="{8A9AC52A-E1FC-5A65-2EAC-2333111BC1E0}"/>
                </a:ext>
              </a:extLst>
            </p:cNvPr>
            <p:cNvGrpSpPr/>
            <p:nvPr/>
          </p:nvGrpSpPr>
          <p:grpSpPr>
            <a:xfrm>
              <a:off x="8339303" y="4577613"/>
              <a:ext cx="413359" cy="461665"/>
              <a:chOff x="5574082" y="3922444"/>
              <a:chExt cx="413359" cy="461665"/>
            </a:xfrm>
          </p:grpSpPr>
          <p:sp>
            <p:nvSpPr>
              <p:cNvPr id="26" name="Ovāls 25">
                <a:extLst>
                  <a:ext uri="{FF2B5EF4-FFF2-40B4-BE49-F238E27FC236}">
                    <a16:creationId xmlns:a16="http://schemas.microsoft.com/office/drawing/2014/main" id="{124F6346-0513-F621-BFD9-501BFD09DA0C}"/>
                  </a:ext>
                </a:extLst>
              </p:cNvPr>
              <p:cNvSpPr/>
              <p:nvPr/>
            </p:nvSpPr>
            <p:spPr>
              <a:xfrm>
                <a:off x="5574082" y="3970751"/>
                <a:ext cx="413359" cy="413358"/>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7" name="TextBox 26">
                <a:extLst>
                  <a:ext uri="{FF2B5EF4-FFF2-40B4-BE49-F238E27FC236}">
                    <a16:creationId xmlns:a16="http://schemas.microsoft.com/office/drawing/2014/main" id="{D9D38102-FF6A-7A88-3E8B-620513BD2952}"/>
                  </a:ext>
                </a:extLst>
              </p:cNvPr>
              <p:cNvSpPr txBox="1"/>
              <p:nvPr/>
            </p:nvSpPr>
            <p:spPr>
              <a:xfrm>
                <a:off x="5624185" y="3922444"/>
                <a:ext cx="313151" cy="461665"/>
              </a:xfrm>
              <a:prstGeom prst="rect">
                <a:avLst/>
              </a:prstGeom>
              <a:noFill/>
              <a:ln>
                <a:noFill/>
              </a:ln>
            </p:spPr>
            <p:txBody>
              <a:bodyPr wrap="square" rtlCol="0">
                <a:spAutoFit/>
              </a:bodyPr>
              <a:lstStyle/>
              <a:p>
                <a:r>
                  <a:rPr lang="lv-LV" sz="2400" b="1" dirty="0">
                    <a:solidFill>
                      <a:srgbClr val="002060"/>
                    </a:solidFill>
                  </a:rPr>
                  <a:t>E</a:t>
                </a:r>
              </a:p>
            </p:txBody>
          </p:sp>
        </p:grpSp>
        <p:sp>
          <p:nvSpPr>
            <p:cNvPr id="7" name="Ovāls 6">
              <a:extLst>
                <a:ext uri="{FF2B5EF4-FFF2-40B4-BE49-F238E27FC236}">
                  <a16:creationId xmlns:a16="http://schemas.microsoft.com/office/drawing/2014/main" id="{87C2FEF5-AE2D-A407-4E85-E178AB4C6022}"/>
                </a:ext>
              </a:extLst>
            </p:cNvPr>
            <p:cNvSpPr/>
            <p:nvPr/>
          </p:nvSpPr>
          <p:spPr>
            <a:xfrm>
              <a:off x="6972461" y="4043421"/>
              <a:ext cx="144000" cy="1440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Ovāls 7">
              <a:extLst>
                <a:ext uri="{FF2B5EF4-FFF2-40B4-BE49-F238E27FC236}">
                  <a16:creationId xmlns:a16="http://schemas.microsoft.com/office/drawing/2014/main" id="{53C24CD9-7FCF-65EF-52BB-E8A746515EDF}"/>
                </a:ext>
              </a:extLst>
            </p:cNvPr>
            <p:cNvSpPr/>
            <p:nvPr/>
          </p:nvSpPr>
          <p:spPr>
            <a:xfrm>
              <a:off x="6906561" y="3920576"/>
              <a:ext cx="144000" cy="1440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Ovāls 8">
              <a:extLst>
                <a:ext uri="{FF2B5EF4-FFF2-40B4-BE49-F238E27FC236}">
                  <a16:creationId xmlns:a16="http://schemas.microsoft.com/office/drawing/2014/main" id="{01DCFCB1-7B77-3E51-5B8D-4A9878111E5A}"/>
                </a:ext>
              </a:extLst>
            </p:cNvPr>
            <p:cNvSpPr/>
            <p:nvPr/>
          </p:nvSpPr>
          <p:spPr>
            <a:xfrm>
              <a:off x="8702557" y="2133622"/>
              <a:ext cx="144000" cy="1440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Ovāls 10">
              <a:extLst>
                <a:ext uri="{FF2B5EF4-FFF2-40B4-BE49-F238E27FC236}">
                  <a16:creationId xmlns:a16="http://schemas.microsoft.com/office/drawing/2014/main" id="{178A848B-D03E-D1F2-5171-006324A2301F}"/>
                </a:ext>
              </a:extLst>
            </p:cNvPr>
            <p:cNvSpPr/>
            <p:nvPr/>
          </p:nvSpPr>
          <p:spPr>
            <a:xfrm>
              <a:off x="8932747" y="2196571"/>
              <a:ext cx="144000" cy="1440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8" name="Ovāls 27">
              <a:extLst>
                <a:ext uri="{FF2B5EF4-FFF2-40B4-BE49-F238E27FC236}">
                  <a16:creationId xmlns:a16="http://schemas.microsoft.com/office/drawing/2014/main" id="{4BAD41C3-A47C-A9CB-4263-6E3657DDB23D}"/>
                </a:ext>
              </a:extLst>
            </p:cNvPr>
            <p:cNvSpPr/>
            <p:nvPr/>
          </p:nvSpPr>
          <p:spPr>
            <a:xfrm>
              <a:off x="9862554" y="1451061"/>
              <a:ext cx="144000" cy="1440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9" name="Ovāls 28">
              <a:extLst>
                <a:ext uri="{FF2B5EF4-FFF2-40B4-BE49-F238E27FC236}">
                  <a16:creationId xmlns:a16="http://schemas.microsoft.com/office/drawing/2014/main" id="{55FBB709-934F-E0DF-2020-B11FD9A367C1}"/>
                </a:ext>
              </a:extLst>
            </p:cNvPr>
            <p:cNvSpPr/>
            <p:nvPr/>
          </p:nvSpPr>
          <p:spPr>
            <a:xfrm>
              <a:off x="9211428" y="1751962"/>
              <a:ext cx="144000" cy="1440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0" name="Ovāls 29">
              <a:extLst>
                <a:ext uri="{FF2B5EF4-FFF2-40B4-BE49-F238E27FC236}">
                  <a16:creationId xmlns:a16="http://schemas.microsoft.com/office/drawing/2014/main" id="{A68633D3-0B41-ECC5-40EF-629B227B84DC}"/>
                </a:ext>
              </a:extLst>
            </p:cNvPr>
            <p:cNvSpPr/>
            <p:nvPr/>
          </p:nvSpPr>
          <p:spPr>
            <a:xfrm>
              <a:off x="5993829" y="4505613"/>
              <a:ext cx="144000" cy="1440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1" name="Ovāls 30">
              <a:extLst>
                <a:ext uri="{FF2B5EF4-FFF2-40B4-BE49-F238E27FC236}">
                  <a16:creationId xmlns:a16="http://schemas.microsoft.com/office/drawing/2014/main" id="{C4216277-ED8E-4FCE-4AD5-565FC3D15A90}"/>
                </a:ext>
              </a:extLst>
            </p:cNvPr>
            <p:cNvSpPr/>
            <p:nvPr/>
          </p:nvSpPr>
          <p:spPr>
            <a:xfrm>
              <a:off x="6065829" y="4308195"/>
              <a:ext cx="144000" cy="1440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2" name="Ovāls 31">
              <a:extLst>
                <a:ext uri="{FF2B5EF4-FFF2-40B4-BE49-F238E27FC236}">
                  <a16:creationId xmlns:a16="http://schemas.microsoft.com/office/drawing/2014/main" id="{7BA50221-DC9F-45CD-F479-7339BD484392}"/>
                </a:ext>
              </a:extLst>
            </p:cNvPr>
            <p:cNvSpPr/>
            <p:nvPr/>
          </p:nvSpPr>
          <p:spPr>
            <a:xfrm>
              <a:off x="9003123" y="6075021"/>
              <a:ext cx="144000" cy="1440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3" name="Ovāls 32">
              <a:extLst>
                <a:ext uri="{FF2B5EF4-FFF2-40B4-BE49-F238E27FC236}">
                  <a16:creationId xmlns:a16="http://schemas.microsoft.com/office/drawing/2014/main" id="{703A872A-4F9D-30D7-C5A7-921080042325}"/>
                </a:ext>
              </a:extLst>
            </p:cNvPr>
            <p:cNvSpPr/>
            <p:nvPr/>
          </p:nvSpPr>
          <p:spPr>
            <a:xfrm>
              <a:off x="8654069" y="5640357"/>
              <a:ext cx="144000" cy="1440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4" name="Ovāls 33">
              <a:extLst>
                <a:ext uri="{FF2B5EF4-FFF2-40B4-BE49-F238E27FC236}">
                  <a16:creationId xmlns:a16="http://schemas.microsoft.com/office/drawing/2014/main" id="{9BF26937-8FDC-9D67-54B2-3ACF0B599904}"/>
                </a:ext>
              </a:extLst>
            </p:cNvPr>
            <p:cNvSpPr/>
            <p:nvPr/>
          </p:nvSpPr>
          <p:spPr>
            <a:xfrm>
              <a:off x="9197858" y="5944836"/>
              <a:ext cx="144000" cy="1440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5" name="Ovāls 34">
              <a:extLst>
                <a:ext uri="{FF2B5EF4-FFF2-40B4-BE49-F238E27FC236}">
                  <a16:creationId xmlns:a16="http://schemas.microsoft.com/office/drawing/2014/main" id="{0BA9EA03-237C-FFEA-8AEC-1C8F7AEC1F1D}"/>
                </a:ext>
              </a:extLst>
            </p:cNvPr>
            <p:cNvSpPr/>
            <p:nvPr/>
          </p:nvSpPr>
          <p:spPr>
            <a:xfrm>
              <a:off x="8422931" y="4308195"/>
              <a:ext cx="144000" cy="1440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6" name="Ovāls 35">
              <a:extLst>
                <a:ext uri="{FF2B5EF4-FFF2-40B4-BE49-F238E27FC236}">
                  <a16:creationId xmlns:a16="http://schemas.microsoft.com/office/drawing/2014/main" id="{ABBC09D5-0FAF-0F49-8E14-6BF43507752F}"/>
                </a:ext>
              </a:extLst>
            </p:cNvPr>
            <p:cNvSpPr/>
            <p:nvPr/>
          </p:nvSpPr>
          <p:spPr>
            <a:xfrm>
              <a:off x="8316452" y="4394096"/>
              <a:ext cx="144000" cy="1440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7" name="Ovāls 36">
              <a:extLst>
                <a:ext uri="{FF2B5EF4-FFF2-40B4-BE49-F238E27FC236}">
                  <a16:creationId xmlns:a16="http://schemas.microsoft.com/office/drawing/2014/main" id="{07C46BAD-401B-9E68-230B-528476825D48}"/>
                </a:ext>
              </a:extLst>
            </p:cNvPr>
            <p:cNvSpPr/>
            <p:nvPr/>
          </p:nvSpPr>
          <p:spPr>
            <a:xfrm>
              <a:off x="6762561" y="5137928"/>
              <a:ext cx="144000" cy="1440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8" name="Ovāls 37">
              <a:extLst>
                <a:ext uri="{FF2B5EF4-FFF2-40B4-BE49-F238E27FC236}">
                  <a16:creationId xmlns:a16="http://schemas.microsoft.com/office/drawing/2014/main" id="{10C62081-05C3-1EF5-64AC-BAC945DE2E63}"/>
                </a:ext>
              </a:extLst>
            </p:cNvPr>
            <p:cNvSpPr/>
            <p:nvPr/>
          </p:nvSpPr>
          <p:spPr>
            <a:xfrm>
              <a:off x="6738290" y="5233707"/>
              <a:ext cx="144000" cy="1440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9" name="Ovāls 38">
              <a:extLst>
                <a:ext uri="{FF2B5EF4-FFF2-40B4-BE49-F238E27FC236}">
                  <a16:creationId xmlns:a16="http://schemas.microsoft.com/office/drawing/2014/main" id="{0E85DF1E-E4C3-8BD0-C581-2020971D1B6A}"/>
                </a:ext>
              </a:extLst>
            </p:cNvPr>
            <p:cNvSpPr/>
            <p:nvPr/>
          </p:nvSpPr>
          <p:spPr>
            <a:xfrm>
              <a:off x="9449358" y="1760362"/>
              <a:ext cx="144000" cy="1440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
        <p:nvSpPr>
          <p:cNvPr id="40" name="Satura vietturis 7">
            <a:extLst>
              <a:ext uri="{FF2B5EF4-FFF2-40B4-BE49-F238E27FC236}">
                <a16:creationId xmlns:a16="http://schemas.microsoft.com/office/drawing/2014/main" id="{8F351F9D-973E-23AE-04BD-5E65FC776B90}"/>
              </a:ext>
            </a:extLst>
          </p:cNvPr>
          <p:cNvSpPr txBox="1">
            <a:spLocks/>
          </p:cNvSpPr>
          <p:nvPr/>
        </p:nvSpPr>
        <p:spPr bwMode="auto">
          <a:xfrm>
            <a:off x="594359" y="1237701"/>
            <a:ext cx="11191241" cy="31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b="1" dirty="0"/>
              <a:t>Sabiedriskā transporta pieejamība?</a:t>
            </a:r>
            <a:endParaRPr lang="lv-LV" sz="2000" dirty="0"/>
          </a:p>
          <a:p>
            <a:pPr marL="0" indent="0">
              <a:buNone/>
            </a:pPr>
            <a:endParaRPr lang="lv-LV" sz="2000" dirty="0"/>
          </a:p>
          <a:p>
            <a:pPr marL="0" indent="0">
              <a:buNone/>
            </a:pPr>
            <a:endParaRPr lang="lv-LV" sz="2000" dirty="0"/>
          </a:p>
        </p:txBody>
      </p:sp>
      <p:sp>
        <p:nvSpPr>
          <p:cNvPr id="41" name="Ovāls 40">
            <a:extLst>
              <a:ext uri="{FF2B5EF4-FFF2-40B4-BE49-F238E27FC236}">
                <a16:creationId xmlns:a16="http://schemas.microsoft.com/office/drawing/2014/main" id="{09510443-621F-E0E1-E796-98155B708562}"/>
              </a:ext>
            </a:extLst>
          </p:cNvPr>
          <p:cNvSpPr/>
          <p:nvPr/>
        </p:nvSpPr>
        <p:spPr>
          <a:xfrm>
            <a:off x="3462433" y="5846462"/>
            <a:ext cx="144000" cy="1440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2" name="Satura vietturis 7">
            <a:extLst>
              <a:ext uri="{FF2B5EF4-FFF2-40B4-BE49-F238E27FC236}">
                <a16:creationId xmlns:a16="http://schemas.microsoft.com/office/drawing/2014/main" id="{395F153E-FFAF-6599-B9A7-5AB8FA5FF878}"/>
              </a:ext>
            </a:extLst>
          </p:cNvPr>
          <p:cNvSpPr txBox="1">
            <a:spLocks/>
          </p:cNvSpPr>
          <p:nvPr/>
        </p:nvSpPr>
        <p:spPr bwMode="auto">
          <a:xfrm>
            <a:off x="3585324" y="5726781"/>
            <a:ext cx="4454047" cy="434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dirty="0"/>
              <a:t>Sabiedriskā transporta pieturvietas</a:t>
            </a:r>
          </a:p>
        </p:txBody>
      </p:sp>
      <p:graphicFrame>
        <p:nvGraphicFramePr>
          <p:cNvPr id="43" name="Tabula 23">
            <a:extLst>
              <a:ext uri="{FF2B5EF4-FFF2-40B4-BE49-F238E27FC236}">
                <a16:creationId xmlns:a16="http://schemas.microsoft.com/office/drawing/2014/main" id="{F29E1E71-47D4-1B03-24B8-5EB307B66E36}"/>
              </a:ext>
            </a:extLst>
          </p:cNvPr>
          <p:cNvGraphicFramePr>
            <a:graphicFrameLocks noGrp="1"/>
          </p:cNvGraphicFramePr>
          <p:nvPr>
            <p:extLst>
              <p:ext uri="{D42A27DB-BD31-4B8C-83A1-F6EECF244321}">
                <p14:modId xmlns:p14="http://schemas.microsoft.com/office/powerpoint/2010/main" val="2079033298"/>
              </p:ext>
            </p:extLst>
          </p:nvPr>
        </p:nvGraphicFramePr>
        <p:xfrm>
          <a:off x="567388" y="1870990"/>
          <a:ext cx="6686059" cy="3291840"/>
        </p:xfrm>
        <a:graphic>
          <a:graphicData uri="http://schemas.openxmlformats.org/drawingml/2006/table">
            <a:tbl>
              <a:tblPr firstRow="1" bandRow="1">
                <a:tableStyleId>{5C22544A-7EE6-4342-B048-85BDC9FD1C3A}</a:tableStyleId>
              </a:tblPr>
              <a:tblGrid>
                <a:gridCol w="1943588">
                  <a:extLst>
                    <a:ext uri="{9D8B030D-6E8A-4147-A177-3AD203B41FA5}">
                      <a16:colId xmlns:a16="http://schemas.microsoft.com/office/drawing/2014/main" val="2353783860"/>
                    </a:ext>
                  </a:extLst>
                </a:gridCol>
                <a:gridCol w="3371124">
                  <a:extLst>
                    <a:ext uri="{9D8B030D-6E8A-4147-A177-3AD203B41FA5}">
                      <a16:colId xmlns:a16="http://schemas.microsoft.com/office/drawing/2014/main" val="2205665709"/>
                    </a:ext>
                  </a:extLst>
                </a:gridCol>
                <a:gridCol w="1371347">
                  <a:extLst>
                    <a:ext uri="{9D8B030D-6E8A-4147-A177-3AD203B41FA5}">
                      <a16:colId xmlns:a16="http://schemas.microsoft.com/office/drawing/2014/main" val="2345702398"/>
                    </a:ext>
                  </a:extLst>
                </a:gridCol>
              </a:tblGrid>
              <a:tr h="0">
                <a:tc>
                  <a:txBody>
                    <a:bodyPr/>
                    <a:lstStyle/>
                    <a:p>
                      <a:pPr algn="ctr"/>
                      <a:r>
                        <a:rPr lang="lv-LV" sz="2000" dirty="0"/>
                        <a:t>Potenciālā vieta</a:t>
                      </a:r>
                    </a:p>
                  </a:txBody>
                  <a:tcPr anchor="ctr"/>
                </a:tc>
                <a:tc>
                  <a:txBody>
                    <a:bodyPr/>
                    <a:lstStyle/>
                    <a:p>
                      <a:pPr algn="ctr"/>
                      <a:r>
                        <a:rPr lang="lv-LV" sz="2000" dirty="0"/>
                        <a:t>Attālums līdz tuvākajai autobusa pieturai, m</a:t>
                      </a:r>
                    </a:p>
                  </a:txBody>
                  <a:tcPr anchor="ctr"/>
                </a:tc>
                <a:tc>
                  <a:txBody>
                    <a:bodyPr/>
                    <a:lstStyle/>
                    <a:p>
                      <a:pPr algn="ctr"/>
                      <a:r>
                        <a:rPr lang="lv-LV" sz="2000" dirty="0"/>
                        <a:t>Vērtējums (1-5)</a:t>
                      </a:r>
                    </a:p>
                  </a:txBody>
                  <a:tcPr anchor="ctr"/>
                </a:tc>
                <a:extLst>
                  <a:ext uri="{0D108BD9-81ED-4DB2-BD59-A6C34878D82A}">
                    <a16:rowId xmlns:a16="http://schemas.microsoft.com/office/drawing/2014/main" val="3062018045"/>
                  </a:ext>
                </a:extLst>
              </a:tr>
              <a:tr h="370840">
                <a:tc>
                  <a:txBody>
                    <a:bodyPr/>
                    <a:lstStyle/>
                    <a:p>
                      <a:r>
                        <a:rPr lang="lv-LV" sz="2000" b="1" dirty="0"/>
                        <a:t>Gaujas iela 30</a:t>
                      </a:r>
                    </a:p>
                  </a:txBody>
                  <a:tcPr/>
                </a:tc>
                <a:tc>
                  <a:txBody>
                    <a:bodyPr/>
                    <a:lstStyle/>
                    <a:p>
                      <a:r>
                        <a:rPr lang="lv-LV" sz="2000" dirty="0"/>
                        <a:t>0 m (pietura «Ādažu skola»)</a:t>
                      </a:r>
                    </a:p>
                  </a:txBody>
                  <a:tcPr/>
                </a:tc>
                <a:tc>
                  <a:txBody>
                    <a:bodyPr/>
                    <a:lstStyle/>
                    <a:p>
                      <a:pPr algn="ctr"/>
                      <a:r>
                        <a:rPr lang="lv-LV" sz="2000" b="1" dirty="0"/>
                        <a:t>5</a:t>
                      </a:r>
                    </a:p>
                  </a:txBody>
                  <a:tcPr/>
                </a:tc>
                <a:extLst>
                  <a:ext uri="{0D108BD9-81ED-4DB2-BD59-A6C34878D82A}">
                    <a16:rowId xmlns:a16="http://schemas.microsoft.com/office/drawing/2014/main" val="372026479"/>
                  </a:ext>
                </a:extLst>
              </a:tr>
              <a:tr h="370840">
                <a:tc>
                  <a:txBody>
                    <a:bodyPr/>
                    <a:lstStyle/>
                    <a:p>
                      <a:r>
                        <a:rPr lang="lv-LV" sz="2000" b="1" dirty="0"/>
                        <a:t>«</a:t>
                      </a:r>
                      <a:r>
                        <a:rPr lang="lv-LV" sz="2000" b="1" dirty="0" err="1"/>
                        <a:t>Vējšalkas</a:t>
                      </a:r>
                      <a:r>
                        <a:rPr lang="lv-LV" sz="2000" b="1" dirty="0"/>
                        <a:t>»</a:t>
                      </a:r>
                    </a:p>
                  </a:txBody>
                  <a:tcPr/>
                </a:tc>
                <a:tc>
                  <a:txBody>
                    <a:bodyPr/>
                    <a:lstStyle/>
                    <a:p>
                      <a:r>
                        <a:rPr lang="lv-LV" sz="2000" dirty="0"/>
                        <a:t>0 m (pietura «</a:t>
                      </a:r>
                      <a:r>
                        <a:rPr lang="lv-LV" sz="2000" dirty="0" err="1"/>
                        <a:t>Kadaga</a:t>
                      </a:r>
                      <a:r>
                        <a:rPr lang="lv-LV" sz="2000" dirty="0"/>
                        <a:t>» </a:t>
                      </a:r>
                      <a:r>
                        <a:rPr lang="lv-LV" sz="2000" dirty="0" err="1"/>
                        <a:t>galaapunkts</a:t>
                      </a:r>
                      <a:r>
                        <a:rPr lang="lv-LV" sz="2000" dirty="0"/>
                        <a:t>)</a:t>
                      </a:r>
                    </a:p>
                  </a:txBody>
                  <a:tcPr/>
                </a:tc>
                <a:tc>
                  <a:txBody>
                    <a:bodyPr/>
                    <a:lstStyle/>
                    <a:p>
                      <a:pPr algn="ctr"/>
                      <a:r>
                        <a:rPr lang="lv-LV" sz="2000" b="1" dirty="0"/>
                        <a:t>5</a:t>
                      </a:r>
                    </a:p>
                  </a:txBody>
                  <a:tcPr/>
                </a:tc>
                <a:extLst>
                  <a:ext uri="{0D108BD9-81ED-4DB2-BD59-A6C34878D82A}">
                    <a16:rowId xmlns:a16="http://schemas.microsoft.com/office/drawing/2014/main" val="2689825443"/>
                  </a:ext>
                </a:extLst>
              </a:tr>
              <a:tr h="505173">
                <a:tc>
                  <a:txBody>
                    <a:bodyPr/>
                    <a:lstStyle/>
                    <a:p>
                      <a:r>
                        <a:rPr lang="lv-LV" sz="2000" b="1" dirty="0"/>
                        <a:t>Podnieku iela 45</a:t>
                      </a:r>
                    </a:p>
                  </a:txBody>
                  <a:tcPr/>
                </a:tc>
                <a:tc>
                  <a:txBody>
                    <a:bodyPr/>
                    <a:lstStyle/>
                    <a:p>
                      <a:r>
                        <a:rPr lang="lv-LV" sz="2000" dirty="0"/>
                        <a:t>250 m (pietura «Podnieki (virzienā uz Garkalni)»)</a:t>
                      </a:r>
                    </a:p>
                  </a:txBody>
                  <a:tcPr/>
                </a:tc>
                <a:tc>
                  <a:txBody>
                    <a:bodyPr/>
                    <a:lstStyle/>
                    <a:p>
                      <a:pPr algn="ctr"/>
                      <a:r>
                        <a:rPr lang="lv-LV" sz="2000" b="1" dirty="0"/>
                        <a:t>4</a:t>
                      </a:r>
                    </a:p>
                  </a:txBody>
                  <a:tcPr/>
                </a:tc>
                <a:extLst>
                  <a:ext uri="{0D108BD9-81ED-4DB2-BD59-A6C34878D82A}">
                    <a16:rowId xmlns:a16="http://schemas.microsoft.com/office/drawing/2014/main" val="4108816123"/>
                  </a:ext>
                </a:extLst>
              </a:tr>
              <a:tr h="370840">
                <a:tc>
                  <a:txBody>
                    <a:bodyPr/>
                    <a:lstStyle/>
                    <a:p>
                      <a:r>
                        <a:rPr lang="lv-LV" sz="2000" b="1" dirty="0"/>
                        <a:t>«Liepnieki»</a:t>
                      </a:r>
                    </a:p>
                  </a:txBody>
                  <a:tcPr/>
                </a:tc>
                <a:tc>
                  <a:txBody>
                    <a:bodyPr/>
                    <a:lstStyle/>
                    <a:p>
                      <a:r>
                        <a:rPr lang="lv-LV" sz="2000" dirty="0"/>
                        <a:t>0 m (pietura «</a:t>
                      </a:r>
                      <a:r>
                        <a:rPr lang="lv-LV" sz="2000" dirty="0" err="1"/>
                        <a:t>Krastupes</a:t>
                      </a:r>
                      <a:r>
                        <a:rPr lang="lv-LV" sz="2000" dirty="0"/>
                        <a:t> iela»)</a:t>
                      </a:r>
                    </a:p>
                  </a:txBody>
                  <a:tcPr/>
                </a:tc>
                <a:tc>
                  <a:txBody>
                    <a:bodyPr/>
                    <a:lstStyle/>
                    <a:p>
                      <a:pPr algn="ctr"/>
                      <a:r>
                        <a:rPr lang="lv-LV" sz="2000" b="1" dirty="0"/>
                        <a:t>5</a:t>
                      </a:r>
                    </a:p>
                  </a:txBody>
                  <a:tcPr/>
                </a:tc>
                <a:extLst>
                  <a:ext uri="{0D108BD9-81ED-4DB2-BD59-A6C34878D82A}">
                    <a16:rowId xmlns:a16="http://schemas.microsoft.com/office/drawing/2014/main" val="1813245287"/>
                  </a:ext>
                </a:extLst>
              </a:tr>
              <a:tr h="370840">
                <a:tc>
                  <a:txBody>
                    <a:bodyPr/>
                    <a:lstStyle/>
                    <a:p>
                      <a:r>
                        <a:rPr lang="lv-LV" sz="2000" b="1" dirty="0"/>
                        <a:t>Dadzīšu iela 6</a:t>
                      </a:r>
                    </a:p>
                  </a:txBody>
                  <a:tcPr/>
                </a:tc>
                <a:tc>
                  <a:txBody>
                    <a:bodyPr/>
                    <a:lstStyle/>
                    <a:p>
                      <a:r>
                        <a:rPr lang="lv-LV" sz="2000" dirty="0"/>
                        <a:t>100 m (pietura «Priežu iela»)</a:t>
                      </a:r>
                    </a:p>
                  </a:txBody>
                  <a:tcPr/>
                </a:tc>
                <a:tc>
                  <a:txBody>
                    <a:bodyPr/>
                    <a:lstStyle/>
                    <a:p>
                      <a:pPr algn="ctr"/>
                      <a:r>
                        <a:rPr lang="lv-LV" sz="2000" b="1" dirty="0"/>
                        <a:t>4</a:t>
                      </a:r>
                    </a:p>
                  </a:txBody>
                  <a:tcPr/>
                </a:tc>
                <a:extLst>
                  <a:ext uri="{0D108BD9-81ED-4DB2-BD59-A6C34878D82A}">
                    <a16:rowId xmlns:a16="http://schemas.microsoft.com/office/drawing/2014/main" val="2736424965"/>
                  </a:ext>
                </a:extLst>
              </a:tr>
            </a:tbl>
          </a:graphicData>
        </a:graphic>
      </p:graphicFrame>
    </p:spTree>
    <p:extLst>
      <p:ext uri="{BB962C8B-B14F-4D97-AF65-F5344CB8AC3E}">
        <p14:creationId xmlns:p14="http://schemas.microsoft.com/office/powerpoint/2010/main" val="3851151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954107"/>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ĀDAŽU NOVADĀ DEKLARĒTO SKOLNIEKU SKAITS CITĀS PAŠVALDĪBĀS</a:t>
            </a:r>
            <a:endParaRPr lang="en-US" b="1" dirty="0">
              <a:solidFill>
                <a:schemeClr val="bg2">
                  <a:lumMod val="50000"/>
                </a:schemeClr>
              </a:solidFill>
              <a:latin typeface="Montserrat" pitchFamily="2" charset="77"/>
            </a:endParaRPr>
          </a:p>
        </p:txBody>
      </p:sp>
      <p:pic>
        <p:nvPicPr>
          <p:cNvPr id="8" name="Attēls 7">
            <a:extLst>
              <a:ext uri="{FF2B5EF4-FFF2-40B4-BE49-F238E27FC236}">
                <a16:creationId xmlns:a16="http://schemas.microsoft.com/office/drawing/2014/main" id="{2A1FA60F-77BD-B405-681D-50B2703C99C3}"/>
              </a:ext>
            </a:extLst>
          </p:cNvPr>
          <p:cNvPicPr>
            <a:picLocks noChangeAspect="1"/>
          </p:cNvPicPr>
          <p:nvPr/>
        </p:nvPicPr>
        <p:blipFill rotWithShape="1">
          <a:blip r:embed="rId2"/>
          <a:srcRect l="9530" t="6072" r="11857" b="7035"/>
          <a:stretch/>
        </p:blipFill>
        <p:spPr>
          <a:xfrm>
            <a:off x="686816" y="1809142"/>
            <a:ext cx="6061456" cy="3768726"/>
          </a:xfrm>
          <a:prstGeom prst="rect">
            <a:avLst/>
          </a:prstGeom>
        </p:spPr>
      </p:pic>
      <p:pic>
        <p:nvPicPr>
          <p:cNvPr id="2" name="Attēls 1">
            <a:extLst>
              <a:ext uri="{FF2B5EF4-FFF2-40B4-BE49-F238E27FC236}">
                <a16:creationId xmlns:a16="http://schemas.microsoft.com/office/drawing/2014/main" id="{FB7F17D0-1940-2114-DCC0-342E526E54C5}"/>
              </a:ext>
            </a:extLst>
          </p:cNvPr>
          <p:cNvPicPr>
            <a:picLocks noChangeAspect="1"/>
          </p:cNvPicPr>
          <p:nvPr/>
        </p:nvPicPr>
        <p:blipFill rotWithShape="1">
          <a:blip r:embed="rId3"/>
          <a:srcRect t="16266"/>
          <a:stretch/>
        </p:blipFill>
        <p:spPr>
          <a:xfrm>
            <a:off x="6870595" y="3593029"/>
            <a:ext cx="5321405" cy="2667554"/>
          </a:xfrm>
          <a:prstGeom prst="rect">
            <a:avLst/>
          </a:prstGeom>
        </p:spPr>
      </p:pic>
      <p:graphicFrame>
        <p:nvGraphicFramePr>
          <p:cNvPr id="3" name="Shēma 2">
            <a:extLst>
              <a:ext uri="{FF2B5EF4-FFF2-40B4-BE49-F238E27FC236}">
                <a16:creationId xmlns:a16="http://schemas.microsoft.com/office/drawing/2014/main" id="{73A202E7-311C-638E-0807-3B9BCD082C03}"/>
              </a:ext>
            </a:extLst>
          </p:cNvPr>
          <p:cNvGraphicFramePr/>
          <p:nvPr>
            <p:extLst>
              <p:ext uri="{D42A27DB-BD31-4B8C-83A1-F6EECF244321}">
                <p14:modId xmlns:p14="http://schemas.microsoft.com/office/powerpoint/2010/main" val="1779840247"/>
              </p:ext>
            </p:extLst>
          </p:nvPr>
        </p:nvGraphicFramePr>
        <p:xfrm>
          <a:off x="7335526" y="287337"/>
          <a:ext cx="4572397" cy="46309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22540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a:t>
            </a:r>
            <a:endParaRPr lang="en-US" b="1" dirty="0">
              <a:solidFill>
                <a:schemeClr val="bg2">
                  <a:lumMod val="50000"/>
                </a:schemeClr>
              </a:solidFill>
              <a:latin typeface="Montserrat" pitchFamily="2" charset="77"/>
            </a:endParaRPr>
          </a:p>
        </p:txBody>
      </p:sp>
      <p:sp>
        <p:nvSpPr>
          <p:cNvPr id="22" name="Satura vietturis 7">
            <a:extLst>
              <a:ext uri="{FF2B5EF4-FFF2-40B4-BE49-F238E27FC236}">
                <a16:creationId xmlns:a16="http://schemas.microsoft.com/office/drawing/2014/main" id="{DC01B67C-AE4B-A55E-BD5F-F94D4014B20F}"/>
              </a:ext>
            </a:extLst>
          </p:cNvPr>
          <p:cNvSpPr txBox="1">
            <a:spLocks/>
          </p:cNvSpPr>
          <p:nvPr/>
        </p:nvSpPr>
        <p:spPr bwMode="auto">
          <a:xfrm>
            <a:off x="594359" y="1237701"/>
            <a:ext cx="11191241" cy="31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b="1" dirty="0"/>
              <a:t>Pieguļošo ielu caurlaides spējas, satiksmes intensitātes samazinājums Gaujas ielā?</a:t>
            </a:r>
          </a:p>
          <a:p>
            <a:pPr marL="0" indent="0">
              <a:buNone/>
            </a:pPr>
            <a:endParaRPr lang="lv-LV" sz="2000" dirty="0"/>
          </a:p>
          <a:p>
            <a:pPr marL="0" indent="0">
              <a:buNone/>
            </a:pPr>
            <a:endParaRPr lang="lv-LV" sz="2000" dirty="0"/>
          </a:p>
        </p:txBody>
      </p:sp>
      <p:graphicFrame>
        <p:nvGraphicFramePr>
          <p:cNvPr id="23" name="Tabula 23">
            <a:extLst>
              <a:ext uri="{FF2B5EF4-FFF2-40B4-BE49-F238E27FC236}">
                <a16:creationId xmlns:a16="http://schemas.microsoft.com/office/drawing/2014/main" id="{710E6786-C792-2DB9-5D97-1B1A1ED3FB9C}"/>
              </a:ext>
            </a:extLst>
          </p:cNvPr>
          <p:cNvGraphicFramePr>
            <a:graphicFrameLocks noGrp="1"/>
          </p:cNvGraphicFramePr>
          <p:nvPr>
            <p:extLst>
              <p:ext uri="{D42A27DB-BD31-4B8C-83A1-F6EECF244321}">
                <p14:modId xmlns:p14="http://schemas.microsoft.com/office/powerpoint/2010/main" val="2803361757"/>
              </p:ext>
            </p:extLst>
          </p:nvPr>
        </p:nvGraphicFramePr>
        <p:xfrm>
          <a:off x="500379" y="1688371"/>
          <a:ext cx="11379200" cy="4480560"/>
        </p:xfrm>
        <a:graphic>
          <a:graphicData uri="http://schemas.openxmlformats.org/drawingml/2006/table">
            <a:tbl>
              <a:tblPr firstRow="1" bandRow="1">
                <a:tableStyleId>{5C22544A-7EE6-4342-B048-85BDC9FD1C3A}</a:tableStyleId>
              </a:tblPr>
              <a:tblGrid>
                <a:gridCol w="1969547">
                  <a:extLst>
                    <a:ext uri="{9D8B030D-6E8A-4147-A177-3AD203B41FA5}">
                      <a16:colId xmlns:a16="http://schemas.microsoft.com/office/drawing/2014/main" val="2353783860"/>
                    </a:ext>
                  </a:extLst>
                </a:gridCol>
                <a:gridCol w="7996518">
                  <a:extLst>
                    <a:ext uri="{9D8B030D-6E8A-4147-A177-3AD203B41FA5}">
                      <a16:colId xmlns:a16="http://schemas.microsoft.com/office/drawing/2014/main" val="2205665709"/>
                    </a:ext>
                  </a:extLst>
                </a:gridCol>
                <a:gridCol w="1413135">
                  <a:extLst>
                    <a:ext uri="{9D8B030D-6E8A-4147-A177-3AD203B41FA5}">
                      <a16:colId xmlns:a16="http://schemas.microsoft.com/office/drawing/2014/main" val="2345702398"/>
                    </a:ext>
                  </a:extLst>
                </a:gridCol>
              </a:tblGrid>
              <a:tr h="0">
                <a:tc>
                  <a:txBody>
                    <a:bodyPr/>
                    <a:lstStyle/>
                    <a:p>
                      <a:pPr algn="ctr"/>
                      <a:r>
                        <a:rPr lang="lv-LV" sz="2000" dirty="0"/>
                        <a:t>Potenciālā vieta</a:t>
                      </a:r>
                    </a:p>
                  </a:txBody>
                  <a:tcPr anchor="ctr"/>
                </a:tc>
                <a:tc>
                  <a:txBody>
                    <a:bodyPr/>
                    <a:lstStyle/>
                    <a:p>
                      <a:pPr algn="ctr"/>
                      <a:r>
                        <a:rPr lang="lv-LV" sz="2000" dirty="0"/>
                        <a:t>Pieguļošo ielu caurlaides spēja</a:t>
                      </a:r>
                    </a:p>
                  </a:txBody>
                  <a:tcPr anchor="ctr"/>
                </a:tc>
                <a:tc>
                  <a:txBody>
                    <a:bodyPr/>
                    <a:lstStyle/>
                    <a:p>
                      <a:pPr algn="ctr"/>
                      <a:r>
                        <a:rPr lang="lv-LV" sz="2000" dirty="0"/>
                        <a:t>Vērtējums (1-5)</a:t>
                      </a:r>
                    </a:p>
                  </a:txBody>
                  <a:tcPr anchor="ctr"/>
                </a:tc>
                <a:extLst>
                  <a:ext uri="{0D108BD9-81ED-4DB2-BD59-A6C34878D82A}">
                    <a16:rowId xmlns:a16="http://schemas.microsoft.com/office/drawing/2014/main" val="3062018045"/>
                  </a:ext>
                </a:extLst>
              </a:tr>
              <a:tr h="370840">
                <a:tc>
                  <a:txBody>
                    <a:bodyPr/>
                    <a:lstStyle/>
                    <a:p>
                      <a:r>
                        <a:rPr lang="lv-LV" sz="2000" b="1" dirty="0"/>
                        <a:t>Gaujas iela 30</a:t>
                      </a:r>
                    </a:p>
                  </a:txBody>
                  <a:tcPr/>
                </a:tc>
                <a:tc>
                  <a:txBody>
                    <a:bodyPr/>
                    <a:lstStyle/>
                    <a:p>
                      <a:r>
                        <a:rPr lang="lv-LV" sz="1800" dirty="0"/>
                        <a:t>Liela slodze Gaujas ielai </a:t>
                      </a:r>
                      <a:r>
                        <a:rPr lang="lv-LV" sz="1800" i="1" dirty="0"/>
                        <a:t>pīķa</a:t>
                      </a:r>
                      <a:r>
                        <a:rPr lang="lv-LV" sz="1800" dirty="0"/>
                        <a:t> stundās</a:t>
                      </a:r>
                    </a:p>
                  </a:txBody>
                  <a:tcPr/>
                </a:tc>
                <a:tc>
                  <a:txBody>
                    <a:bodyPr/>
                    <a:lstStyle/>
                    <a:p>
                      <a:pPr algn="ctr"/>
                      <a:r>
                        <a:rPr lang="lv-LV" sz="2000" b="1" dirty="0"/>
                        <a:t>2</a:t>
                      </a:r>
                    </a:p>
                  </a:txBody>
                  <a:tcPr/>
                </a:tc>
                <a:extLst>
                  <a:ext uri="{0D108BD9-81ED-4DB2-BD59-A6C34878D82A}">
                    <a16:rowId xmlns:a16="http://schemas.microsoft.com/office/drawing/2014/main" val="372026479"/>
                  </a:ext>
                </a:extLst>
              </a:tr>
              <a:tr h="370840">
                <a:tc>
                  <a:txBody>
                    <a:bodyPr/>
                    <a:lstStyle/>
                    <a:p>
                      <a:r>
                        <a:rPr lang="lv-LV" sz="2000" b="1" dirty="0"/>
                        <a:t>«</a:t>
                      </a:r>
                      <a:r>
                        <a:rPr lang="lv-LV" sz="2000" b="1" dirty="0" err="1"/>
                        <a:t>Vējšalkas</a:t>
                      </a:r>
                      <a:r>
                        <a:rPr lang="lv-LV" sz="2000" b="1" dirty="0"/>
                        <a:t>»</a:t>
                      </a:r>
                    </a:p>
                  </a:txBody>
                  <a:tcPr/>
                </a:tc>
                <a:tc>
                  <a:txBody>
                    <a:bodyPr/>
                    <a:lstStyle/>
                    <a:p>
                      <a:r>
                        <a:rPr lang="lv-LV" sz="1800" dirty="0"/>
                        <a:t>Neliela slodze, samazināsies slodze no </a:t>
                      </a:r>
                      <a:r>
                        <a:rPr lang="lv-LV" sz="1800" dirty="0" err="1"/>
                        <a:t>Kadagas</a:t>
                      </a:r>
                      <a:r>
                        <a:rPr lang="lv-LV" sz="1800" dirty="0"/>
                        <a:t> ciema uz Ādažu pilsētu, tomēr no turpināsies plūsma pa Gaujas ielu līdz </a:t>
                      </a:r>
                      <a:r>
                        <a:rPr lang="lv-LV" sz="1800" dirty="0" err="1"/>
                        <a:t>Kadagai</a:t>
                      </a:r>
                      <a:endParaRPr lang="lv-LV" sz="1800" dirty="0"/>
                    </a:p>
                  </a:txBody>
                  <a:tcPr/>
                </a:tc>
                <a:tc>
                  <a:txBody>
                    <a:bodyPr/>
                    <a:lstStyle/>
                    <a:p>
                      <a:pPr algn="ctr"/>
                      <a:r>
                        <a:rPr lang="lv-LV" sz="2000" b="1" dirty="0"/>
                        <a:t>3</a:t>
                      </a:r>
                    </a:p>
                  </a:txBody>
                  <a:tcPr/>
                </a:tc>
                <a:extLst>
                  <a:ext uri="{0D108BD9-81ED-4DB2-BD59-A6C34878D82A}">
                    <a16:rowId xmlns:a16="http://schemas.microsoft.com/office/drawing/2014/main" val="2689825443"/>
                  </a:ext>
                </a:extLst>
              </a:tr>
              <a:tr h="505173">
                <a:tc>
                  <a:txBody>
                    <a:bodyPr/>
                    <a:lstStyle/>
                    <a:p>
                      <a:r>
                        <a:rPr lang="lv-LV" sz="2000" b="1" dirty="0"/>
                        <a:t>Podnieku iela 45</a:t>
                      </a:r>
                    </a:p>
                  </a:txBody>
                  <a:tcPr/>
                </a:tc>
                <a:tc>
                  <a:txBody>
                    <a:bodyPr/>
                    <a:lstStyle/>
                    <a:p>
                      <a:r>
                        <a:rPr lang="lv-LV" sz="1800" dirty="0"/>
                        <a:t>Transportam nebūtu jādodas uz Gaujas ielu, tomēr pieguļošo ielu kapacitāte nav paredzēta palielinātai slodzei. Papildus transports Podnieku kvartālam </a:t>
                      </a:r>
                      <a:r>
                        <a:rPr lang="lv-LV" sz="1800" i="1" dirty="0"/>
                        <a:t>pīķa</a:t>
                      </a:r>
                      <a:r>
                        <a:rPr lang="lv-LV" sz="1800" dirty="0"/>
                        <a:t> stundās. Samazināsies slodze no Baltezera un Alderu ciema, kā arī Podnieku puses uz Ādažu pilsētu. </a:t>
                      </a:r>
                    </a:p>
                  </a:txBody>
                  <a:tcPr/>
                </a:tc>
                <a:tc>
                  <a:txBody>
                    <a:bodyPr/>
                    <a:lstStyle/>
                    <a:p>
                      <a:pPr algn="ctr"/>
                      <a:r>
                        <a:rPr lang="lv-LV" sz="2000" b="1" dirty="0"/>
                        <a:t>3</a:t>
                      </a:r>
                    </a:p>
                  </a:txBody>
                  <a:tcPr/>
                </a:tc>
                <a:extLst>
                  <a:ext uri="{0D108BD9-81ED-4DB2-BD59-A6C34878D82A}">
                    <a16:rowId xmlns:a16="http://schemas.microsoft.com/office/drawing/2014/main" val="4108816123"/>
                  </a:ext>
                </a:extLst>
              </a:tr>
              <a:tr h="370840">
                <a:tc>
                  <a:txBody>
                    <a:bodyPr/>
                    <a:lstStyle/>
                    <a:p>
                      <a:r>
                        <a:rPr lang="lv-LV" sz="2000" b="1" dirty="0"/>
                        <a:t>«Liepnieki»</a:t>
                      </a:r>
                    </a:p>
                  </a:txBody>
                  <a:tcPr/>
                </a:tc>
                <a:tc>
                  <a:txBody>
                    <a:bodyPr/>
                    <a:lstStyle/>
                    <a:p>
                      <a:r>
                        <a:rPr lang="lv-LV" sz="1800" dirty="0"/>
                        <a:t>Liela slodze </a:t>
                      </a:r>
                      <a:r>
                        <a:rPr lang="lv-LV" sz="1800" dirty="0" err="1"/>
                        <a:t>Krastupes</a:t>
                      </a:r>
                      <a:r>
                        <a:rPr lang="lv-LV" sz="1800" dirty="0"/>
                        <a:t> ielai </a:t>
                      </a:r>
                      <a:r>
                        <a:rPr lang="lv-LV" sz="1800" i="1" dirty="0"/>
                        <a:t>pīķa</a:t>
                      </a:r>
                      <a:r>
                        <a:rPr lang="lv-LV" sz="1800" dirty="0"/>
                        <a:t> stundās. Izveidojot atbilstošu, jaunu transporta infrastruktūru (tam r teritorija), samazināsies slodze no Baltezera un Alderu ciema, kā arī Podnieku puses uz Ādažu pilsētu. Transportam nebūtu jādodas uz Gaujas ielu.</a:t>
                      </a:r>
                    </a:p>
                  </a:txBody>
                  <a:tcPr/>
                </a:tc>
                <a:tc>
                  <a:txBody>
                    <a:bodyPr/>
                    <a:lstStyle/>
                    <a:p>
                      <a:pPr algn="ctr"/>
                      <a:r>
                        <a:rPr lang="lv-LV" sz="2000" b="1" dirty="0"/>
                        <a:t>4</a:t>
                      </a:r>
                    </a:p>
                  </a:txBody>
                  <a:tcPr/>
                </a:tc>
                <a:extLst>
                  <a:ext uri="{0D108BD9-81ED-4DB2-BD59-A6C34878D82A}">
                    <a16:rowId xmlns:a16="http://schemas.microsoft.com/office/drawing/2014/main" val="1813245287"/>
                  </a:ext>
                </a:extLst>
              </a:tr>
              <a:tr h="370840">
                <a:tc>
                  <a:txBody>
                    <a:bodyPr/>
                    <a:lstStyle/>
                    <a:p>
                      <a:r>
                        <a:rPr lang="lv-LV" sz="2000" b="1" dirty="0"/>
                        <a:t>Dadzīšu iela 6</a:t>
                      </a:r>
                    </a:p>
                  </a:txBody>
                  <a:tcPr/>
                </a:tc>
                <a:tc>
                  <a:txBody>
                    <a:bodyPr/>
                    <a:lstStyle/>
                    <a:p>
                      <a:r>
                        <a:rPr lang="lv-LV" sz="1800" dirty="0"/>
                        <a:t>Palielināta slodze Podnieku kvartālam </a:t>
                      </a:r>
                      <a:r>
                        <a:rPr lang="lv-LV" sz="1800" i="1" dirty="0"/>
                        <a:t>pīķa</a:t>
                      </a:r>
                      <a:r>
                        <a:rPr lang="lv-LV" sz="1800" dirty="0"/>
                        <a:t> stundās. Samazināsies slodze no Baltezera un Alderu ciema, kā arī Podnieku puses uz Ādažu pilsētu. </a:t>
                      </a:r>
                    </a:p>
                  </a:txBody>
                  <a:tcPr/>
                </a:tc>
                <a:tc>
                  <a:txBody>
                    <a:bodyPr/>
                    <a:lstStyle/>
                    <a:p>
                      <a:pPr algn="ctr"/>
                      <a:r>
                        <a:rPr lang="lv-LV" sz="2000" b="1" dirty="0"/>
                        <a:t>3</a:t>
                      </a:r>
                    </a:p>
                  </a:txBody>
                  <a:tcPr/>
                </a:tc>
                <a:extLst>
                  <a:ext uri="{0D108BD9-81ED-4DB2-BD59-A6C34878D82A}">
                    <a16:rowId xmlns:a16="http://schemas.microsoft.com/office/drawing/2014/main" val="2736424965"/>
                  </a:ext>
                </a:extLst>
              </a:tr>
            </a:tbl>
          </a:graphicData>
        </a:graphic>
      </p:graphicFrame>
      <p:sp>
        <p:nvSpPr>
          <p:cNvPr id="24" name="Blokshēma: galapunkts 23">
            <a:extLst>
              <a:ext uri="{FF2B5EF4-FFF2-40B4-BE49-F238E27FC236}">
                <a16:creationId xmlns:a16="http://schemas.microsoft.com/office/drawing/2014/main" id="{DE11A776-C47B-7D85-AD71-2E7A437928AC}"/>
              </a:ext>
            </a:extLst>
          </p:cNvPr>
          <p:cNvSpPr/>
          <p:nvPr/>
        </p:nvSpPr>
        <p:spPr>
          <a:xfrm>
            <a:off x="301497" y="104486"/>
            <a:ext cx="2184701" cy="681891"/>
          </a:xfrm>
          <a:prstGeom prst="flowChartTerminator">
            <a:avLst/>
          </a:prstGeom>
          <a:solidFill>
            <a:srgbClr val="C9B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accent5">
                    <a:lumMod val="50000"/>
                  </a:schemeClr>
                </a:solidFill>
              </a:rPr>
              <a:t>7.kritērijs</a:t>
            </a:r>
          </a:p>
        </p:txBody>
      </p:sp>
    </p:spTree>
    <p:extLst>
      <p:ext uri="{BB962C8B-B14F-4D97-AF65-F5344CB8AC3E}">
        <p14:creationId xmlns:p14="http://schemas.microsoft.com/office/powerpoint/2010/main" val="1171611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a:t>
            </a:r>
            <a:endParaRPr lang="en-US" b="1" dirty="0">
              <a:solidFill>
                <a:schemeClr val="bg2">
                  <a:lumMod val="50000"/>
                </a:schemeClr>
              </a:solidFill>
              <a:latin typeface="Montserrat" pitchFamily="2" charset="77"/>
            </a:endParaRPr>
          </a:p>
        </p:txBody>
      </p:sp>
      <p:sp>
        <p:nvSpPr>
          <p:cNvPr id="22" name="Satura vietturis 7">
            <a:extLst>
              <a:ext uri="{FF2B5EF4-FFF2-40B4-BE49-F238E27FC236}">
                <a16:creationId xmlns:a16="http://schemas.microsoft.com/office/drawing/2014/main" id="{DC01B67C-AE4B-A55E-BD5F-F94D4014B20F}"/>
              </a:ext>
            </a:extLst>
          </p:cNvPr>
          <p:cNvSpPr txBox="1">
            <a:spLocks/>
          </p:cNvSpPr>
          <p:nvPr/>
        </p:nvSpPr>
        <p:spPr bwMode="auto">
          <a:xfrm>
            <a:off x="594359" y="1237701"/>
            <a:ext cx="11191241" cy="31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b="1" dirty="0"/>
              <a:t>Vai būvējot ēku šajā vietā, tiks ievērots kompleksa princips?</a:t>
            </a:r>
            <a:endParaRPr lang="lv-LV" sz="2000" dirty="0"/>
          </a:p>
          <a:p>
            <a:pPr marL="0" indent="0">
              <a:buNone/>
            </a:pPr>
            <a:endParaRPr lang="lv-LV" sz="2000" dirty="0"/>
          </a:p>
          <a:p>
            <a:pPr marL="0" indent="0">
              <a:buNone/>
            </a:pPr>
            <a:endParaRPr lang="lv-LV" sz="2000" dirty="0"/>
          </a:p>
        </p:txBody>
      </p:sp>
      <p:graphicFrame>
        <p:nvGraphicFramePr>
          <p:cNvPr id="23" name="Tabula 23">
            <a:extLst>
              <a:ext uri="{FF2B5EF4-FFF2-40B4-BE49-F238E27FC236}">
                <a16:creationId xmlns:a16="http://schemas.microsoft.com/office/drawing/2014/main" id="{710E6786-C792-2DB9-5D97-1B1A1ED3FB9C}"/>
              </a:ext>
            </a:extLst>
          </p:cNvPr>
          <p:cNvGraphicFramePr>
            <a:graphicFrameLocks noGrp="1"/>
          </p:cNvGraphicFramePr>
          <p:nvPr>
            <p:extLst>
              <p:ext uri="{D42A27DB-BD31-4B8C-83A1-F6EECF244321}">
                <p14:modId xmlns:p14="http://schemas.microsoft.com/office/powerpoint/2010/main" val="4225015184"/>
              </p:ext>
            </p:extLst>
          </p:nvPr>
        </p:nvGraphicFramePr>
        <p:xfrm>
          <a:off x="500379" y="1688371"/>
          <a:ext cx="11379200" cy="4206240"/>
        </p:xfrm>
        <a:graphic>
          <a:graphicData uri="http://schemas.openxmlformats.org/drawingml/2006/table">
            <a:tbl>
              <a:tblPr firstRow="1" bandRow="1">
                <a:tableStyleId>{5C22544A-7EE6-4342-B048-85BDC9FD1C3A}</a:tableStyleId>
              </a:tblPr>
              <a:tblGrid>
                <a:gridCol w="1969547">
                  <a:extLst>
                    <a:ext uri="{9D8B030D-6E8A-4147-A177-3AD203B41FA5}">
                      <a16:colId xmlns:a16="http://schemas.microsoft.com/office/drawing/2014/main" val="2353783860"/>
                    </a:ext>
                  </a:extLst>
                </a:gridCol>
                <a:gridCol w="7996518">
                  <a:extLst>
                    <a:ext uri="{9D8B030D-6E8A-4147-A177-3AD203B41FA5}">
                      <a16:colId xmlns:a16="http://schemas.microsoft.com/office/drawing/2014/main" val="2205665709"/>
                    </a:ext>
                  </a:extLst>
                </a:gridCol>
                <a:gridCol w="1413135">
                  <a:extLst>
                    <a:ext uri="{9D8B030D-6E8A-4147-A177-3AD203B41FA5}">
                      <a16:colId xmlns:a16="http://schemas.microsoft.com/office/drawing/2014/main" val="2345702398"/>
                    </a:ext>
                  </a:extLst>
                </a:gridCol>
              </a:tblGrid>
              <a:tr h="0">
                <a:tc>
                  <a:txBody>
                    <a:bodyPr/>
                    <a:lstStyle/>
                    <a:p>
                      <a:pPr algn="ctr"/>
                      <a:r>
                        <a:rPr lang="lv-LV" sz="2000" dirty="0"/>
                        <a:t>Potenciālā vieta</a:t>
                      </a:r>
                    </a:p>
                  </a:txBody>
                  <a:tcPr anchor="ctr"/>
                </a:tc>
                <a:tc>
                  <a:txBody>
                    <a:bodyPr/>
                    <a:lstStyle/>
                    <a:p>
                      <a:pPr algn="ctr"/>
                      <a:r>
                        <a:rPr lang="lv-LV" sz="2000" dirty="0"/>
                        <a:t>Kompleksa princips un citu izglītības iestāžu sasniedzamība</a:t>
                      </a:r>
                    </a:p>
                  </a:txBody>
                  <a:tcPr anchor="ctr"/>
                </a:tc>
                <a:tc>
                  <a:txBody>
                    <a:bodyPr/>
                    <a:lstStyle/>
                    <a:p>
                      <a:pPr algn="ctr"/>
                      <a:r>
                        <a:rPr lang="lv-LV" sz="2000" dirty="0"/>
                        <a:t>Vērtējums (1-5)</a:t>
                      </a:r>
                    </a:p>
                  </a:txBody>
                  <a:tcPr anchor="ctr"/>
                </a:tc>
                <a:extLst>
                  <a:ext uri="{0D108BD9-81ED-4DB2-BD59-A6C34878D82A}">
                    <a16:rowId xmlns:a16="http://schemas.microsoft.com/office/drawing/2014/main" val="3062018045"/>
                  </a:ext>
                </a:extLst>
              </a:tr>
              <a:tr h="370840">
                <a:tc>
                  <a:txBody>
                    <a:bodyPr/>
                    <a:lstStyle/>
                    <a:p>
                      <a:r>
                        <a:rPr lang="lv-LV" sz="2000" b="1" dirty="0"/>
                        <a:t>Gaujas iela 30</a:t>
                      </a:r>
                    </a:p>
                  </a:txBody>
                  <a:tcPr/>
                </a:tc>
                <a:tc>
                  <a:txBody>
                    <a:bodyPr/>
                    <a:lstStyle/>
                    <a:p>
                      <a:r>
                        <a:rPr lang="lv-LV" sz="2000" dirty="0"/>
                        <a:t>Sporta centrs un Mākslu skola sasniedzami 1-5 min. gājienā ar kājām, tomēr esošā sporta infrastruktūra nebūtu pietiekama visiem izglītojamiem</a:t>
                      </a:r>
                    </a:p>
                  </a:txBody>
                  <a:tcPr/>
                </a:tc>
                <a:tc>
                  <a:txBody>
                    <a:bodyPr/>
                    <a:lstStyle/>
                    <a:p>
                      <a:pPr algn="ctr"/>
                      <a:r>
                        <a:rPr lang="lv-LV" sz="2000" b="1" dirty="0"/>
                        <a:t>4</a:t>
                      </a:r>
                    </a:p>
                  </a:txBody>
                  <a:tcPr/>
                </a:tc>
                <a:extLst>
                  <a:ext uri="{0D108BD9-81ED-4DB2-BD59-A6C34878D82A}">
                    <a16:rowId xmlns:a16="http://schemas.microsoft.com/office/drawing/2014/main" val="372026479"/>
                  </a:ext>
                </a:extLst>
              </a:tr>
              <a:tr h="370840">
                <a:tc>
                  <a:txBody>
                    <a:bodyPr/>
                    <a:lstStyle/>
                    <a:p>
                      <a:r>
                        <a:rPr lang="lv-LV" sz="2000" b="1" dirty="0"/>
                        <a:t>«</a:t>
                      </a:r>
                      <a:r>
                        <a:rPr lang="lv-LV" sz="2000" b="1" dirty="0" err="1"/>
                        <a:t>Vējšalkas</a:t>
                      </a:r>
                      <a:r>
                        <a:rPr lang="lv-LV" sz="2000" b="1" dirty="0"/>
                        <a:t>»</a:t>
                      </a:r>
                    </a:p>
                  </a:txBody>
                  <a:tcPr/>
                </a:tc>
                <a:tc>
                  <a:txBody>
                    <a:bodyPr/>
                    <a:lstStyle/>
                    <a:p>
                      <a:r>
                        <a:rPr lang="lv-LV" sz="2000" dirty="0"/>
                        <a:t>Tuvākās profesionālās ievirzes un interešu izglītības iestādes Ādažos – 3 km attālumā.</a:t>
                      </a:r>
                    </a:p>
                  </a:txBody>
                  <a:tcPr/>
                </a:tc>
                <a:tc>
                  <a:txBody>
                    <a:bodyPr/>
                    <a:lstStyle/>
                    <a:p>
                      <a:pPr algn="ctr"/>
                      <a:r>
                        <a:rPr lang="lv-LV" sz="2000" b="1" dirty="0"/>
                        <a:t>2</a:t>
                      </a:r>
                    </a:p>
                  </a:txBody>
                  <a:tcPr/>
                </a:tc>
                <a:extLst>
                  <a:ext uri="{0D108BD9-81ED-4DB2-BD59-A6C34878D82A}">
                    <a16:rowId xmlns:a16="http://schemas.microsoft.com/office/drawing/2014/main" val="2689825443"/>
                  </a:ext>
                </a:extLst>
              </a:tr>
              <a:tr h="505173">
                <a:tc>
                  <a:txBody>
                    <a:bodyPr/>
                    <a:lstStyle/>
                    <a:p>
                      <a:r>
                        <a:rPr lang="lv-LV" sz="2000" b="1" dirty="0"/>
                        <a:t>Podnieku iela 45</a:t>
                      </a:r>
                    </a:p>
                  </a:txBody>
                  <a:tcPr/>
                </a:tc>
                <a:tc>
                  <a:txBody>
                    <a:bodyPr/>
                    <a:lstStyle/>
                    <a:p>
                      <a:r>
                        <a:rPr lang="lv-LV" sz="2000" dirty="0"/>
                        <a:t>Tuvākās profesionālās ievirzes un interešu izglītības iestādes Ādažos – 2 km attālumā.</a:t>
                      </a:r>
                    </a:p>
                  </a:txBody>
                  <a:tcPr/>
                </a:tc>
                <a:tc>
                  <a:txBody>
                    <a:bodyPr/>
                    <a:lstStyle/>
                    <a:p>
                      <a:pPr algn="ctr"/>
                      <a:r>
                        <a:rPr lang="lv-LV" sz="2000" b="1" dirty="0"/>
                        <a:t>3</a:t>
                      </a:r>
                    </a:p>
                  </a:txBody>
                  <a:tcPr/>
                </a:tc>
                <a:extLst>
                  <a:ext uri="{0D108BD9-81ED-4DB2-BD59-A6C34878D82A}">
                    <a16:rowId xmlns:a16="http://schemas.microsoft.com/office/drawing/2014/main" val="4108816123"/>
                  </a:ext>
                </a:extLst>
              </a:tr>
              <a:tr h="370840">
                <a:tc>
                  <a:txBody>
                    <a:bodyPr/>
                    <a:lstStyle/>
                    <a:p>
                      <a:r>
                        <a:rPr lang="lv-LV" sz="2000" b="1" dirty="0"/>
                        <a:t>«Liepnieki»</a:t>
                      </a:r>
                    </a:p>
                  </a:txBody>
                  <a:tcPr/>
                </a:tc>
                <a:tc>
                  <a:txBody>
                    <a:bodyPr/>
                    <a:lstStyle/>
                    <a:p>
                      <a:r>
                        <a:rPr lang="lv-LV" sz="2000" dirty="0"/>
                        <a:t>Tuvākās profesionālās ievirzes un interešu izglītības iestādes Ādažos – 2 km attālumā.</a:t>
                      </a:r>
                    </a:p>
                  </a:txBody>
                  <a:tcPr/>
                </a:tc>
                <a:tc>
                  <a:txBody>
                    <a:bodyPr/>
                    <a:lstStyle/>
                    <a:p>
                      <a:pPr algn="ctr"/>
                      <a:r>
                        <a:rPr lang="lv-LV" sz="2000" b="1" dirty="0"/>
                        <a:t>3</a:t>
                      </a:r>
                    </a:p>
                  </a:txBody>
                  <a:tcPr/>
                </a:tc>
                <a:extLst>
                  <a:ext uri="{0D108BD9-81ED-4DB2-BD59-A6C34878D82A}">
                    <a16:rowId xmlns:a16="http://schemas.microsoft.com/office/drawing/2014/main" val="1813245287"/>
                  </a:ext>
                </a:extLst>
              </a:tr>
              <a:tr h="370840">
                <a:tc>
                  <a:txBody>
                    <a:bodyPr/>
                    <a:lstStyle/>
                    <a:p>
                      <a:r>
                        <a:rPr lang="lv-LV" sz="2000" b="1" dirty="0"/>
                        <a:t>Dadzīšu iela 6</a:t>
                      </a:r>
                    </a:p>
                  </a:txBody>
                  <a:tcPr/>
                </a:tc>
                <a:tc>
                  <a:txBody>
                    <a:bodyPr/>
                    <a:lstStyle/>
                    <a:p>
                      <a:r>
                        <a:rPr lang="lv-LV" sz="2000" dirty="0"/>
                        <a:t>Tuvākās profesionālās ievirzes un interešu izglītības iestādes Ādažos – 1 km attālumā.</a:t>
                      </a:r>
                    </a:p>
                  </a:txBody>
                  <a:tcPr/>
                </a:tc>
                <a:tc>
                  <a:txBody>
                    <a:bodyPr/>
                    <a:lstStyle/>
                    <a:p>
                      <a:pPr algn="ctr"/>
                      <a:r>
                        <a:rPr lang="lv-LV" sz="2000" b="1" dirty="0"/>
                        <a:t>4</a:t>
                      </a:r>
                    </a:p>
                  </a:txBody>
                  <a:tcPr/>
                </a:tc>
                <a:extLst>
                  <a:ext uri="{0D108BD9-81ED-4DB2-BD59-A6C34878D82A}">
                    <a16:rowId xmlns:a16="http://schemas.microsoft.com/office/drawing/2014/main" val="2736424965"/>
                  </a:ext>
                </a:extLst>
              </a:tr>
            </a:tbl>
          </a:graphicData>
        </a:graphic>
      </p:graphicFrame>
      <p:sp>
        <p:nvSpPr>
          <p:cNvPr id="24" name="Blokshēma: galapunkts 23">
            <a:extLst>
              <a:ext uri="{FF2B5EF4-FFF2-40B4-BE49-F238E27FC236}">
                <a16:creationId xmlns:a16="http://schemas.microsoft.com/office/drawing/2014/main" id="{DE11A776-C47B-7D85-AD71-2E7A437928AC}"/>
              </a:ext>
            </a:extLst>
          </p:cNvPr>
          <p:cNvSpPr/>
          <p:nvPr/>
        </p:nvSpPr>
        <p:spPr>
          <a:xfrm>
            <a:off x="301497" y="104486"/>
            <a:ext cx="2184701" cy="681891"/>
          </a:xfrm>
          <a:prstGeom prst="flowChartTerminator">
            <a:avLst/>
          </a:prstGeom>
          <a:solidFill>
            <a:srgbClr val="C9B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accent5">
                    <a:lumMod val="50000"/>
                  </a:schemeClr>
                </a:solidFill>
              </a:rPr>
              <a:t>8.kritērijs</a:t>
            </a:r>
          </a:p>
        </p:txBody>
      </p:sp>
    </p:spTree>
    <p:extLst>
      <p:ext uri="{BB962C8B-B14F-4D97-AF65-F5344CB8AC3E}">
        <p14:creationId xmlns:p14="http://schemas.microsoft.com/office/powerpoint/2010/main" val="22233466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a:t>
            </a:r>
            <a:endParaRPr lang="en-US" b="1" dirty="0">
              <a:solidFill>
                <a:schemeClr val="bg2">
                  <a:lumMod val="50000"/>
                </a:schemeClr>
              </a:solidFill>
              <a:latin typeface="Montserrat" pitchFamily="2" charset="77"/>
            </a:endParaRPr>
          </a:p>
        </p:txBody>
      </p:sp>
      <p:sp>
        <p:nvSpPr>
          <p:cNvPr id="22" name="Satura vietturis 7">
            <a:extLst>
              <a:ext uri="{FF2B5EF4-FFF2-40B4-BE49-F238E27FC236}">
                <a16:creationId xmlns:a16="http://schemas.microsoft.com/office/drawing/2014/main" id="{DC01B67C-AE4B-A55E-BD5F-F94D4014B20F}"/>
              </a:ext>
            </a:extLst>
          </p:cNvPr>
          <p:cNvSpPr txBox="1">
            <a:spLocks/>
          </p:cNvSpPr>
          <p:nvPr/>
        </p:nvSpPr>
        <p:spPr bwMode="auto">
          <a:xfrm>
            <a:off x="594359" y="969229"/>
            <a:ext cx="11191241" cy="95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b="1" dirty="0"/>
              <a:t>Vai pieejamajā teritorijā ir iespējams uzbūvēt sporta, t.sk., āra infrastruktūru (40x80 m sporta hallei un 72x72 m āra laukumam)?</a:t>
            </a:r>
            <a:endParaRPr lang="lv-LV" sz="2000" dirty="0"/>
          </a:p>
          <a:p>
            <a:pPr marL="0" indent="0">
              <a:buNone/>
            </a:pPr>
            <a:endParaRPr lang="lv-LV" sz="2000" dirty="0"/>
          </a:p>
          <a:p>
            <a:pPr marL="0" indent="0">
              <a:buNone/>
            </a:pPr>
            <a:endParaRPr lang="lv-LV" sz="2000" dirty="0"/>
          </a:p>
        </p:txBody>
      </p:sp>
      <p:graphicFrame>
        <p:nvGraphicFramePr>
          <p:cNvPr id="23" name="Tabula 23">
            <a:extLst>
              <a:ext uri="{FF2B5EF4-FFF2-40B4-BE49-F238E27FC236}">
                <a16:creationId xmlns:a16="http://schemas.microsoft.com/office/drawing/2014/main" id="{710E6786-C792-2DB9-5D97-1B1A1ED3FB9C}"/>
              </a:ext>
            </a:extLst>
          </p:cNvPr>
          <p:cNvGraphicFramePr>
            <a:graphicFrameLocks noGrp="1"/>
          </p:cNvGraphicFramePr>
          <p:nvPr>
            <p:extLst>
              <p:ext uri="{D42A27DB-BD31-4B8C-83A1-F6EECF244321}">
                <p14:modId xmlns:p14="http://schemas.microsoft.com/office/powerpoint/2010/main" val="2342925740"/>
              </p:ext>
            </p:extLst>
          </p:nvPr>
        </p:nvGraphicFramePr>
        <p:xfrm>
          <a:off x="406400" y="1620643"/>
          <a:ext cx="11562443" cy="4632960"/>
        </p:xfrm>
        <a:graphic>
          <a:graphicData uri="http://schemas.openxmlformats.org/drawingml/2006/table">
            <a:tbl>
              <a:tblPr firstRow="1" bandRow="1">
                <a:tableStyleId>{5C22544A-7EE6-4342-B048-85BDC9FD1C3A}</a:tableStyleId>
              </a:tblPr>
              <a:tblGrid>
                <a:gridCol w="2001263">
                  <a:extLst>
                    <a:ext uri="{9D8B030D-6E8A-4147-A177-3AD203B41FA5}">
                      <a16:colId xmlns:a16="http://schemas.microsoft.com/office/drawing/2014/main" val="2353783860"/>
                    </a:ext>
                  </a:extLst>
                </a:gridCol>
                <a:gridCol w="8213522">
                  <a:extLst>
                    <a:ext uri="{9D8B030D-6E8A-4147-A177-3AD203B41FA5}">
                      <a16:colId xmlns:a16="http://schemas.microsoft.com/office/drawing/2014/main" val="2205665709"/>
                    </a:ext>
                  </a:extLst>
                </a:gridCol>
                <a:gridCol w="1347658">
                  <a:extLst>
                    <a:ext uri="{9D8B030D-6E8A-4147-A177-3AD203B41FA5}">
                      <a16:colId xmlns:a16="http://schemas.microsoft.com/office/drawing/2014/main" val="2345702398"/>
                    </a:ext>
                  </a:extLst>
                </a:gridCol>
              </a:tblGrid>
              <a:tr h="148516">
                <a:tc>
                  <a:txBody>
                    <a:bodyPr/>
                    <a:lstStyle/>
                    <a:p>
                      <a:pPr algn="ctr"/>
                      <a:r>
                        <a:rPr lang="lv-LV" sz="2000" dirty="0"/>
                        <a:t>Potenciālā vieta</a:t>
                      </a:r>
                    </a:p>
                  </a:txBody>
                  <a:tcPr anchor="ctr"/>
                </a:tc>
                <a:tc>
                  <a:txBody>
                    <a:bodyPr/>
                    <a:lstStyle/>
                    <a:p>
                      <a:pPr algn="ctr"/>
                      <a:r>
                        <a:rPr lang="lv-LV" sz="2000" dirty="0"/>
                        <a:t>Apbūves laukuma atbilstība jaunas skolas ēkas būvniecībai, m2</a:t>
                      </a:r>
                    </a:p>
                  </a:txBody>
                  <a:tcPr anchor="ctr"/>
                </a:tc>
                <a:tc>
                  <a:txBody>
                    <a:bodyPr/>
                    <a:lstStyle/>
                    <a:p>
                      <a:pPr algn="ctr"/>
                      <a:r>
                        <a:rPr lang="lv-LV" sz="2000" dirty="0"/>
                        <a:t>Vērtējums (1-5)</a:t>
                      </a:r>
                    </a:p>
                  </a:txBody>
                  <a:tcPr anchor="ctr"/>
                </a:tc>
                <a:extLst>
                  <a:ext uri="{0D108BD9-81ED-4DB2-BD59-A6C34878D82A}">
                    <a16:rowId xmlns:a16="http://schemas.microsoft.com/office/drawing/2014/main" val="3062018045"/>
                  </a:ext>
                </a:extLst>
              </a:tr>
              <a:tr h="370840">
                <a:tc>
                  <a:txBody>
                    <a:bodyPr/>
                    <a:lstStyle/>
                    <a:p>
                      <a:r>
                        <a:rPr lang="lv-LV" sz="2000" b="1" dirty="0"/>
                        <a:t>Gaujas iela 30</a:t>
                      </a:r>
                    </a:p>
                  </a:txBody>
                  <a:tcPr/>
                </a:tc>
                <a:tc>
                  <a:txBody>
                    <a:bodyPr/>
                    <a:lstStyle/>
                    <a:p>
                      <a:r>
                        <a:rPr lang="lv-LV" sz="2000" b="1" dirty="0"/>
                        <a:t>Nē</a:t>
                      </a:r>
                      <a:r>
                        <a:rPr lang="lv-LV" sz="2000" dirty="0"/>
                        <a:t>. </a:t>
                      </a:r>
                    </a:p>
                    <a:p>
                      <a:r>
                        <a:rPr lang="lv-LV" sz="1600" b="0" u="sng" dirty="0"/>
                        <a:t>Mīnusi</a:t>
                      </a:r>
                      <a:r>
                        <a:rPr lang="lv-LV" sz="1600" b="0" dirty="0"/>
                        <a:t>: teritorijā jau ir liela apbūves intensitāte.</a:t>
                      </a:r>
                      <a:endParaRPr lang="lv-LV" sz="1600" dirty="0"/>
                    </a:p>
                  </a:txBody>
                  <a:tcPr/>
                </a:tc>
                <a:tc>
                  <a:txBody>
                    <a:bodyPr/>
                    <a:lstStyle/>
                    <a:p>
                      <a:pPr algn="ctr"/>
                      <a:r>
                        <a:rPr lang="lv-LV" sz="2000" b="1" dirty="0"/>
                        <a:t>1</a:t>
                      </a:r>
                    </a:p>
                  </a:txBody>
                  <a:tcPr/>
                </a:tc>
                <a:extLst>
                  <a:ext uri="{0D108BD9-81ED-4DB2-BD59-A6C34878D82A}">
                    <a16:rowId xmlns:a16="http://schemas.microsoft.com/office/drawing/2014/main" val="372026479"/>
                  </a:ext>
                </a:extLst>
              </a:tr>
              <a:tr h="370840">
                <a:tc>
                  <a:txBody>
                    <a:bodyPr/>
                    <a:lstStyle/>
                    <a:p>
                      <a:r>
                        <a:rPr lang="lv-LV" sz="2000" b="1" dirty="0"/>
                        <a:t>«</a:t>
                      </a:r>
                      <a:r>
                        <a:rPr lang="lv-LV" sz="2000" b="1" dirty="0" err="1"/>
                        <a:t>Vējšalkas</a:t>
                      </a:r>
                      <a:r>
                        <a:rPr lang="lv-LV" sz="2000" b="1" dirty="0"/>
                        <a:t>»</a:t>
                      </a:r>
                    </a:p>
                  </a:txBody>
                  <a:tcPr/>
                </a:tc>
                <a:tc>
                  <a:txBody>
                    <a:bodyPr/>
                    <a:lstStyle/>
                    <a:p>
                      <a:r>
                        <a:rPr lang="lv-LV" sz="2000" b="1" dirty="0"/>
                        <a:t>Nē. </a:t>
                      </a:r>
                      <a:endParaRPr lang="lv-LV" sz="2000" b="0" dirty="0"/>
                    </a:p>
                    <a:p>
                      <a:r>
                        <a:rPr lang="lv-LV" sz="1600" b="0" u="sng" dirty="0"/>
                        <a:t>Mīnusi</a:t>
                      </a:r>
                      <a:r>
                        <a:rPr lang="lv-LV" sz="1600" b="0" dirty="0"/>
                        <a:t>: teritorija būtu jāatmežo; izvēlētā teritorija nav pietiekoši liela, lai tajā izbūvētu āra sporta infrastruktūru; blakus teritorijai detālplānojumā paredzēts izbūvēt ielu; blakus teritorijā ir LVM īpašumi – meži, kas atrodas purvā.</a:t>
                      </a:r>
                    </a:p>
                  </a:txBody>
                  <a:tcPr/>
                </a:tc>
                <a:tc>
                  <a:txBody>
                    <a:bodyPr/>
                    <a:lstStyle/>
                    <a:p>
                      <a:pPr algn="ctr"/>
                      <a:r>
                        <a:rPr lang="lv-LV" sz="2000" b="1" dirty="0"/>
                        <a:t>1</a:t>
                      </a:r>
                    </a:p>
                  </a:txBody>
                  <a:tcPr/>
                </a:tc>
                <a:extLst>
                  <a:ext uri="{0D108BD9-81ED-4DB2-BD59-A6C34878D82A}">
                    <a16:rowId xmlns:a16="http://schemas.microsoft.com/office/drawing/2014/main" val="2689825443"/>
                  </a:ext>
                </a:extLst>
              </a:tr>
              <a:tr h="505173">
                <a:tc>
                  <a:txBody>
                    <a:bodyPr/>
                    <a:lstStyle/>
                    <a:p>
                      <a:r>
                        <a:rPr lang="lv-LV" sz="2000" b="1" dirty="0"/>
                        <a:t>Podnieku iela 45</a:t>
                      </a:r>
                    </a:p>
                  </a:txBody>
                  <a:tcPr/>
                </a:tc>
                <a:tc>
                  <a:txBody>
                    <a:bodyPr/>
                    <a:lstStyle/>
                    <a:p>
                      <a:r>
                        <a:rPr lang="lv-LV" sz="2000" b="1" dirty="0"/>
                        <a:t>Nē.</a:t>
                      </a:r>
                      <a:endParaRPr lang="lv-LV" sz="2000" dirty="0"/>
                    </a:p>
                    <a:p>
                      <a:r>
                        <a:rPr lang="lv-LV" sz="1600" u="sng" dirty="0"/>
                        <a:t>Mīnusi</a:t>
                      </a:r>
                      <a:r>
                        <a:rPr lang="lv-LV" sz="1600" dirty="0"/>
                        <a:t>: teritorija nav pietiekoša jau izglītības iestādes ēkas izbūvei</a:t>
                      </a:r>
                    </a:p>
                  </a:txBody>
                  <a:tcPr/>
                </a:tc>
                <a:tc>
                  <a:txBody>
                    <a:bodyPr/>
                    <a:lstStyle/>
                    <a:p>
                      <a:pPr algn="ctr"/>
                      <a:r>
                        <a:rPr lang="lv-LV" sz="2000" b="1" dirty="0"/>
                        <a:t>1</a:t>
                      </a:r>
                    </a:p>
                  </a:txBody>
                  <a:tcPr/>
                </a:tc>
                <a:extLst>
                  <a:ext uri="{0D108BD9-81ED-4DB2-BD59-A6C34878D82A}">
                    <a16:rowId xmlns:a16="http://schemas.microsoft.com/office/drawing/2014/main" val="4108816123"/>
                  </a:ext>
                </a:extLst>
              </a:tr>
              <a:tr h="370840">
                <a:tc>
                  <a:txBody>
                    <a:bodyPr/>
                    <a:lstStyle/>
                    <a:p>
                      <a:r>
                        <a:rPr lang="lv-LV" sz="2000" b="1" dirty="0"/>
                        <a:t>«Liepnieki»</a:t>
                      </a:r>
                    </a:p>
                  </a:txBody>
                  <a:tcPr/>
                </a:tc>
                <a:tc>
                  <a:txBody>
                    <a:bodyPr/>
                    <a:lstStyle/>
                    <a:p>
                      <a:r>
                        <a:rPr lang="lv-LV" sz="2000" b="1" dirty="0"/>
                        <a:t>Jā. </a:t>
                      </a:r>
                      <a:endParaRPr lang="lv-LV" sz="2000" dirty="0"/>
                    </a:p>
                  </a:txBody>
                  <a:tcPr/>
                </a:tc>
                <a:tc>
                  <a:txBody>
                    <a:bodyPr/>
                    <a:lstStyle/>
                    <a:p>
                      <a:pPr algn="ctr"/>
                      <a:r>
                        <a:rPr lang="lv-LV" sz="2000" b="1" dirty="0"/>
                        <a:t>5</a:t>
                      </a:r>
                    </a:p>
                  </a:txBody>
                  <a:tcPr/>
                </a:tc>
                <a:extLst>
                  <a:ext uri="{0D108BD9-81ED-4DB2-BD59-A6C34878D82A}">
                    <a16:rowId xmlns:a16="http://schemas.microsoft.com/office/drawing/2014/main" val="1813245287"/>
                  </a:ext>
                </a:extLst>
              </a:tr>
              <a:tr h="0">
                <a:tc>
                  <a:txBody>
                    <a:bodyPr/>
                    <a:lstStyle/>
                    <a:p>
                      <a:r>
                        <a:rPr lang="lv-LV" sz="2000" b="1" dirty="0"/>
                        <a:t>Dadzīšu iela 6</a:t>
                      </a:r>
                    </a:p>
                  </a:txBody>
                  <a:tcPr/>
                </a:tc>
                <a:tc>
                  <a:txBody>
                    <a:bodyPr/>
                    <a:lstStyle/>
                    <a:p>
                      <a:r>
                        <a:rPr lang="lv-LV" sz="2000" b="1" dirty="0"/>
                        <a:t>Nē.</a:t>
                      </a:r>
                      <a:r>
                        <a:rPr lang="lv-LV" sz="2000" dirty="0"/>
                        <a:t> </a:t>
                      </a:r>
                    </a:p>
                    <a:p>
                      <a:r>
                        <a:rPr lang="lv-LV" sz="1600" u="sng" dirty="0"/>
                        <a:t>Mīnusi</a:t>
                      </a:r>
                      <a:r>
                        <a:rPr lang="lv-LV" sz="1600" dirty="0"/>
                        <a:t>: zemes gabalā plānots pašvaldības nozīmes transporta infrastruktūras attīstības teritorija,</a:t>
                      </a:r>
                      <a:r>
                        <a:rPr lang="lv-LV" sz="1600" baseline="0" dirty="0"/>
                        <a:t> kā arī, lai veiktu publisku apbūvi, jāizstrādā detālplānojums vai jāveic </a:t>
                      </a:r>
                      <a:r>
                        <a:rPr lang="lv-LV" sz="1600" kern="1200" baseline="0" dirty="0">
                          <a:solidFill>
                            <a:schemeClr val="dk1"/>
                          </a:solidFill>
                          <a:latin typeface="+mn-lt"/>
                          <a:ea typeface="+mn-ea"/>
                          <a:cs typeface="+mn-cs"/>
                        </a:rPr>
                        <a:t>būvniecības ieceres publiskās apspriešanas procedūra ar pozitīvu rezultātu</a:t>
                      </a:r>
                      <a:r>
                        <a:rPr lang="lv-LV" sz="1600" dirty="0"/>
                        <a:t>.</a:t>
                      </a:r>
                    </a:p>
                  </a:txBody>
                  <a:tcPr/>
                </a:tc>
                <a:tc>
                  <a:txBody>
                    <a:bodyPr/>
                    <a:lstStyle/>
                    <a:p>
                      <a:pPr algn="ctr"/>
                      <a:r>
                        <a:rPr lang="lv-LV" sz="2000" b="1" dirty="0"/>
                        <a:t>1</a:t>
                      </a:r>
                    </a:p>
                  </a:txBody>
                  <a:tcPr/>
                </a:tc>
                <a:extLst>
                  <a:ext uri="{0D108BD9-81ED-4DB2-BD59-A6C34878D82A}">
                    <a16:rowId xmlns:a16="http://schemas.microsoft.com/office/drawing/2014/main" val="2736424965"/>
                  </a:ext>
                </a:extLst>
              </a:tr>
            </a:tbl>
          </a:graphicData>
        </a:graphic>
      </p:graphicFrame>
      <p:sp>
        <p:nvSpPr>
          <p:cNvPr id="24" name="Blokshēma: galapunkts 23">
            <a:extLst>
              <a:ext uri="{FF2B5EF4-FFF2-40B4-BE49-F238E27FC236}">
                <a16:creationId xmlns:a16="http://schemas.microsoft.com/office/drawing/2014/main" id="{DE11A776-C47B-7D85-AD71-2E7A437928AC}"/>
              </a:ext>
            </a:extLst>
          </p:cNvPr>
          <p:cNvSpPr/>
          <p:nvPr/>
        </p:nvSpPr>
        <p:spPr>
          <a:xfrm>
            <a:off x="301497" y="104486"/>
            <a:ext cx="2184701" cy="681891"/>
          </a:xfrm>
          <a:prstGeom prst="flowChartTerminator">
            <a:avLst/>
          </a:prstGeom>
          <a:solidFill>
            <a:srgbClr val="C9B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accent5">
                    <a:lumMod val="50000"/>
                  </a:schemeClr>
                </a:solidFill>
              </a:rPr>
              <a:t>9.kritērijs</a:t>
            </a:r>
          </a:p>
        </p:txBody>
      </p:sp>
    </p:spTree>
    <p:extLst>
      <p:ext uri="{BB962C8B-B14F-4D97-AF65-F5344CB8AC3E}">
        <p14:creationId xmlns:p14="http://schemas.microsoft.com/office/powerpoint/2010/main" val="272537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 01.11</a:t>
            </a:r>
            <a:r>
              <a:rPr lang="en-US" dirty="0"/>
              <a:t>.20</a:t>
            </a:r>
            <a:r>
              <a:rPr lang="lv-LV" dirty="0"/>
              <a:t>23</a:t>
            </a:r>
            <a:r>
              <a:rPr lang="en-US" dirty="0"/>
              <a:t>.</a:t>
            </a:r>
          </a:p>
        </p:txBody>
      </p:sp>
      <p:pic>
        <p:nvPicPr>
          <p:cNvPr id="3" name="Attēls 2">
            <a:extLst>
              <a:ext uri="{FF2B5EF4-FFF2-40B4-BE49-F238E27FC236}">
                <a16:creationId xmlns:a16="http://schemas.microsoft.com/office/drawing/2014/main" id="{F24CBAE8-7449-8C68-0085-8B17009E6D57}"/>
              </a:ext>
            </a:extLst>
          </p:cNvPr>
          <p:cNvPicPr>
            <a:picLocks noChangeAspect="1"/>
          </p:cNvPicPr>
          <p:nvPr/>
        </p:nvPicPr>
        <p:blipFill>
          <a:blip r:embed="rId2"/>
          <a:stretch>
            <a:fillRect/>
          </a:stretch>
        </p:blipFill>
        <p:spPr>
          <a:xfrm>
            <a:off x="4313685" y="644015"/>
            <a:ext cx="7878315" cy="5569969"/>
          </a:xfrm>
          <a:prstGeom prst="rect">
            <a:avLst/>
          </a:prstGeom>
        </p:spPr>
      </p:pic>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a:t>
            </a:r>
            <a:endParaRPr lang="en-US" b="1" dirty="0">
              <a:solidFill>
                <a:schemeClr val="bg2">
                  <a:lumMod val="50000"/>
                </a:schemeClr>
              </a:solidFill>
              <a:latin typeface="Montserrat" pitchFamily="2" charset="77"/>
            </a:endParaRPr>
          </a:p>
        </p:txBody>
      </p:sp>
      <p:sp>
        <p:nvSpPr>
          <p:cNvPr id="22" name="Satura vietturis 7">
            <a:extLst>
              <a:ext uri="{FF2B5EF4-FFF2-40B4-BE49-F238E27FC236}">
                <a16:creationId xmlns:a16="http://schemas.microsoft.com/office/drawing/2014/main" id="{DC01B67C-AE4B-A55E-BD5F-F94D4014B20F}"/>
              </a:ext>
            </a:extLst>
          </p:cNvPr>
          <p:cNvSpPr txBox="1">
            <a:spLocks/>
          </p:cNvSpPr>
          <p:nvPr/>
        </p:nvSpPr>
        <p:spPr bwMode="auto">
          <a:xfrm>
            <a:off x="594359" y="969230"/>
            <a:ext cx="111912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b="1" dirty="0"/>
              <a:t>Kāds ir iedzīvotāju skaita pieaugums tuvākajā teritorijā?</a:t>
            </a:r>
            <a:endParaRPr lang="lv-LV" sz="2000" dirty="0"/>
          </a:p>
          <a:p>
            <a:pPr marL="0" indent="0">
              <a:buNone/>
            </a:pPr>
            <a:endParaRPr lang="lv-LV" sz="2000" dirty="0"/>
          </a:p>
          <a:p>
            <a:pPr marL="0" indent="0">
              <a:buNone/>
            </a:pPr>
            <a:endParaRPr lang="lv-LV" sz="2000" dirty="0"/>
          </a:p>
        </p:txBody>
      </p:sp>
      <p:sp>
        <p:nvSpPr>
          <p:cNvPr id="24" name="Blokshēma: galapunkts 23">
            <a:extLst>
              <a:ext uri="{FF2B5EF4-FFF2-40B4-BE49-F238E27FC236}">
                <a16:creationId xmlns:a16="http://schemas.microsoft.com/office/drawing/2014/main" id="{DE11A776-C47B-7D85-AD71-2E7A437928AC}"/>
              </a:ext>
            </a:extLst>
          </p:cNvPr>
          <p:cNvSpPr/>
          <p:nvPr/>
        </p:nvSpPr>
        <p:spPr>
          <a:xfrm>
            <a:off x="301497" y="104486"/>
            <a:ext cx="2184701" cy="681891"/>
          </a:xfrm>
          <a:prstGeom prst="flowChartTerminator">
            <a:avLst/>
          </a:prstGeom>
          <a:solidFill>
            <a:srgbClr val="C9B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accent5">
                    <a:lumMod val="50000"/>
                  </a:schemeClr>
                </a:solidFill>
              </a:rPr>
              <a:t>10.kritērijs</a:t>
            </a:r>
          </a:p>
        </p:txBody>
      </p:sp>
      <p:graphicFrame>
        <p:nvGraphicFramePr>
          <p:cNvPr id="4" name="Tabula 23">
            <a:extLst>
              <a:ext uri="{FF2B5EF4-FFF2-40B4-BE49-F238E27FC236}">
                <a16:creationId xmlns:a16="http://schemas.microsoft.com/office/drawing/2014/main" id="{045A30A2-4AB0-917E-0F32-CF73D0BA617F}"/>
              </a:ext>
            </a:extLst>
          </p:cNvPr>
          <p:cNvGraphicFramePr>
            <a:graphicFrameLocks noGrp="1"/>
          </p:cNvGraphicFramePr>
          <p:nvPr>
            <p:extLst>
              <p:ext uri="{D42A27DB-BD31-4B8C-83A1-F6EECF244321}">
                <p14:modId xmlns:p14="http://schemas.microsoft.com/office/powerpoint/2010/main" val="1936572609"/>
              </p:ext>
            </p:extLst>
          </p:nvPr>
        </p:nvGraphicFramePr>
        <p:xfrm>
          <a:off x="270933" y="1549130"/>
          <a:ext cx="5825067" cy="3095973"/>
        </p:xfrm>
        <a:graphic>
          <a:graphicData uri="http://schemas.openxmlformats.org/drawingml/2006/table">
            <a:tbl>
              <a:tblPr firstRow="1" bandRow="1">
                <a:tableStyleId>{5C22544A-7EE6-4342-B048-85BDC9FD1C3A}</a:tableStyleId>
              </a:tblPr>
              <a:tblGrid>
                <a:gridCol w="1950637">
                  <a:extLst>
                    <a:ext uri="{9D8B030D-6E8A-4147-A177-3AD203B41FA5}">
                      <a16:colId xmlns:a16="http://schemas.microsoft.com/office/drawing/2014/main" val="2353783860"/>
                    </a:ext>
                  </a:extLst>
                </a:gridCol>
                <a:gridCol w="2591528">
                  <a:extLst>
                    <a:ext uri="{9D8B030D-6E8A-4147-A177-3AD203B41FA5}">
                      <a16:colId xmlns:a16="http://schemas.microsoft.com/office/drawing/2014/main" val="2205665709"/>
                    </a:ext>
                  </a:extLst>
                </a:gridCol>
                <a:gridCol w="1282902">
                  <a:extLst>
                    <a:ext uri="{9D8B030D-6E8A-4147-A177-3AD203B41FA5}">
                      <a16:colId xmlns:a16="http://schemas.microsoft.com/office/drawing/2014/main" val="2345702398"/>
                    </a:ext>
                  </a:extLst>
                </a:gridCol>
              </a:tblGrid>
              <a:tr h="0">
                <a:tc>
                  <a:txBody>
                    <a:bodyPr/>
                    <a:lstStyle/>
                    <a:p>
                      <a:pPr algn="ctr"/>
                      <a:r>
                        <a:rPr lang="lv-LV" sz="2000" dirty="0"/>
                        <a:t>Potenciālā vieta</a:t>
                      </a:r>
                    </a:p>
                  </a:txBody>
                  <a:tcPr anchor="ctr"/>
                </a:tc>
                <a:tc>
                  <a:txBody>
                    <a:bodyPr/>
                    <a:lstStyle/>
                    <a:p>
                      <a:pPr algn="ctr"/>
                      <a:r>
                        <a:rPr lang="lv-LV" sz="2000" dirty="0"/>
                        <a:t>Iedzīvotāju skaita pieaugums </a:t>
                      </a:r>
                    </a:p>
                    <a:p>
                      <a:pPr algn="ctr"/>
                      <a:r>
                        <a:rPr lang="lv-LV" sz="2000" dirty="0"/>
                        <a:t>(2019-2023), %</a:t>
                      </a:r>
                    </a:p>
                  </a:txBody>
                  <a:tcPr anchor="ctr"/>
                </a:tc>
                <a:tc>
                  <a:txBody>
                    <a:bodyPr/>
                    <a:lstStyle/>
                    <a:p>
                      <a:pPr algn="ctr"/>
                      <a:r>
                        <a:rPr lang="lv-LV" sz="2000" dirty="0"/>
                        <a:t>Vērtējums (1-5)</a:t>
                      </a:r>
                    </a:p>
                  </a:txBody>
                  <a:tcPr anchor="ctr"/>
                </a:tc>
                <a:extLst>
                  <a:ext uri="{0D108BD9-81ED-4DB2-BD59-A6C34878D82A}">
                    <a16:rowId xmlns:a16="http://schemas.microsoft.com/office/drawing/2014/main" val="3062018045"/>
                  </a:ext>
                </a:extLst>
              </a:tr>
              <a:tr h="370840">
                <a:tc>
                  <a:txBody>
                    <a:bodyPr/>
                    <a:lstStyle/>
                    <a:p>
                      <a:r>
                        <a:rPr lang="lv-LV" sz="2000" b="1" dirty="0"/>
                        <a:t>Gaujas iela 30</a:t>
                      </a:r>
                    </a:p>
                  </a:txBody>
                  <a:tcPr/>
                </a:tc>
                <a:tc>
                  <a:txBody>
                    <a:bodyPr/>
                    <a:lstStyle/>
                    <a:p>
                      <a:r>
                        <a:rPr lang="lv-LV" sz="2000" dirty="0"/>
                        <a:t>Ādažu pilsētā +2,8%</a:t>
                      </a:r>
                    </a:p>
                  </a:txBody>
                  <a:tcPr/>
                </a:tc>
                <a:tc>
                  <a:txBody>
                    <a:bodyPr/>
                    <a:lstStyle/>
                    <a:p>
                      <a:pPr algn="ctr"/>
                      <a:r>
                        <a:rPr lang="lv-LV" sz="2000" b="1" dirty="0"/>
                        <a:t>4</a:t>
                      </a:r>
                    </a:p>
                  </a:txBody>
                  <a:tcPr/>
                </a:tc>
                <a:extLst>
                  <a:ext uri="{0D108BD9-81ED-4DB2-BD59-A6C34878D82A}">
                    <a16:rowId xmlns:a16="http://schemas.microsoft.com/office/drawing/2014/main" val="372026479"/>
                  </a:ext>
                </a:extLst>
              </a:tr>
              <a:tr h="370840">
                <a:tc>
                  <a:txBody>
                    <a:bodyPr/>
                    <a:lstStyle/>
                    <a:p>
                      <a:r>
                        <a:rPr lang="lv-LV" sz="2000" b="1" dirty="0"/>
                        <a:t>«</a:t>
                      </a:r>
                      <a:r>
                        <a:rPr lang="lv-LV" sz="2000" b="1" dirty="0" err="1"/>
                        <a:t>Vējšalkas</a:t>
                      </a:r>
                      <a:r>
                        <a:rPr lang="lv-LV" sz="2000" b="1" dirty="0"/>
                        <a:t>»</a:t>
                      </a:r>
                    </a:p>
                  </a:txBody>
                  <a:tcPr/>
                </a:tc>
                <a:tc>
                  <a:txBody>
                    <a:bodyPr/>
                    <a:lstStyle/>
                    <a:p>
                      <a:r>
                        <a:rPr lang="lv-LV" sz="2000" dirty="0" err="1"/>
                        <a:t>Kadagas</a:t>
                      </a:r>
                      <a:r>
                        <a:rPr lang="lv-LV" sz="2000" dirty="0"/>
                        <a:t> ciemā +1,7%</a:t>
                      </a:r>
                    </a:p>
                  </a:txBody>
                  <a:tcPr/>
                </a:tc>
                <a:tc>
                  <a:txBody>
                    <a:bodyPr/>
                    <a:lstStyle/>
                    <a:p>
                      <a:pPr algn="ctr"/>
                      <a:r>
                        <a:rPr lang="lv-LV" sz="2000" b="1" dirty="0"/>
                        <a:t>3</a:t>
                      </a:r>
                    </a:p>
                  </a:txBody>
                  <a:tcPr/>
                </a:tc>
                <a:extLst>
                  <a:ext uri="{0D108BD9-81ED-4DB2-BD59-A6C34878D82A}">
                    <a16:rowId xmlns:a16="http://schemas.microsoft.com/office/drawing/2014/main" val="2689825443"/>
                  </a:ext>
                </a:extLst>
              </a:tr>
              <a:tr h="505173">
                <a:tc>
                  <a:txBody>
                    <a:bodyPr/>
                    <a:lstStyle/>
                    <a:p>
                      <a:r>
                        <a:rPr lang="lv-LV" sz="2000" b="1" dirty="0"/>
                        <a:t>Podnieku iela 45</a:t>
                      </a:r>
                    </a:p>
                  </a:txBody>
                  <a:tcPr/>
                </a:tc>
                <a:tc>
                  <a:txBody>
                    <a:bodyPr/>
                    <a:lstStyle/>
                    <a:p>
                      <a:r>
                        <a:rPr lang="lv-LV" sz="2000" dirty="0"/>
                        <a:t>Podniekos +17,8%</a:t>
                      </a:r>
                    </a:p>
                  </a:txBody>
                  <a:tcPr/>
                </a:tc>
                <a:tc>
                  <a:txBody>
                    <a:bodyPr/>
                    <a:lstStyle/>
                    <a:p>
                      <a:pPr algn="ctr"/>
                      <a:r>
                        <a:rPr lang="lv-LV" sz="2000" b="1" dirty="0"/>
                        <a:t>5</a:t>
                      </a:r>
                    </a:p>
                  </a:txBody>
                  <a:tcPr/>
                </a:tc>
                <a:extLst>
                  <a:ext uri="{0D108BD9-81ED-4DB2-BD59-A6C34878D82A}">
                    <a16:rowId xmlns:a16="http://schemas.microsoft.com/office/drawing/2014/main" val="4108816123"/>
                  </a:ext>
                </a:extLst>
              </a:tr>
              <a:tr h="370840">
                <a:tc>
                  <a:txBody>
                    <a:bodyPr/>
                    <a:lstStyle/>
                    <a:p>
                      <a:r>
                        <a:rPr lang="lv-LV" sz="2000" b="1" dirty="0"/>
                        <a:t>«Liepnieki»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t>Podniekos +17,8%</a:t>
                      </a:r>
                    </a:p>
                  </a:txBody>
                  <a:tcPr/>
                </a:tc>
                <a:tc>
                  <a:txBody>
                    <a:bodyPr/>
                    <a:lstStyle/>
                    <a:p>
                      <a:pPr algn="ctr"/>
                      <a:r>
                        <a:rPr lang="lv-LV" sz="2000" b="1" dirty="0"/>
                        <a:t>5</a:t>
                      </a:r>
                    </a:p>
                  </a:txBody>
                  <a:tcPr/>
                </a:tc>
                <a:extLst>
                  <a:ext uri="{0D108BD9-81ED-4DB2-BD59-A6C34878D82A}">
                    <a16:rowId xmlns:a16="http://schemas.microsoft.com/office/drawing/2014/main" val="1813245287"/>
                  </a:ext>
                </a:extLst>
              </a:tr>
              <a:tr h="370840">
                <a:tc>
                  <a:txBody>
                    <a:bodyPr/>
                    <a:lstStyle/>
                    <a:p>
                      <a:r>
                        <a:rPr lang="lv-LV" sz="2000" b="1" dirty="0"/>
                        <a:t>Dadzīšu iela 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t>Podniekos +17,8%</a:t>
                      </a:r>
                    </a:p>
                  </a:txBody>
                  <a:tcPr/>
                </a:tc>
                <a:tc>
                  <a:txBody>
                    <a:bodyPr/>
                    <a:lstStyle/>
                    <a:p>
                      <a:pPr algn="ctr"/>
                      <a:r>
                        <a:rPr lang="lv-LV" sz="2000" b="1" dirty="0"/>
                        <a:t>5</a:t>
                      </a:r>
                    </a:p>
                  </a:txBody>
                  <a:tcPr/>
                </a:tc>
                <a:extLst>
                  <a:ext uri="{0D108BD9-81ED-4DB2-BD59-A6C34878D82A}">
                    <a16:rowId xmlns:a16="http://schemas.microsoft.com/office/drawing/2014/main" val="2736424965"/>
                  </a:ext>
                </a:extLst>
              </a:tr>
            </a:tbl>
          </a:graphicData>
        </a:graphic>
      </p:graphicFrame>
    </p:spTree>
    <p:extLst>
      <p:ext uri="{BB962C8B-B14F-4D97-AF65-F5344CB8AC3E}">
        <p14:creationId xmlns:p14="http://schemas.microsoft.com/office/powerpoint/2010/main" val="2506368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 - KOPSAVILKUMS</a:t>
            </a:r>
            <a:endParaRPr lang="en-US" b="1" dirty="0">
              <a:solidFill>
                <a:schemeClr val="bg2">
                  <a:lumMod val="50000"/>
                </a:schemeClr>
              </a:solidFill>
              <a:latin typeface="Montserrat" pitchFamily="2" charset="77"/>
            </a:endParaRPr>
          </a:p>
        </p:txBody>
      </p:sp>
      <p:graphicFrame>
        <p:nvGraphicFramePr>
          <p:cNvPr id="23" name="Tabula 23">
            <a:extLst>
              <a:ext uri="{FF2B5EF4-FFF2-40B4-BE49-F238E27FC236}">
                <a16:creationId xmlns:a16="http://schemas.microsoft.com/office/drawing/2014/main" id="{710E6786-C792-2DB9-5D97-1B1A1ED3FB9C}"/>
              </a:ext>
            </a:extLst>
          </p:cNvPr>
          <p:cNvGraphicFramePr>
            <a:graphicFrameLocks noGrp="1"/>
          </p:cNvGraphicFramePr>
          <p:nvPr>
            <p:extLst>
              <p:ext uri="{D42A27DB-BD31-4B8C-83A1-F6EECF244321}">
                <p14:modId xmlns:p14="http://schemas.microsoft.com/office/powerpoint/2010/main" val="3597343988"/>
              </p:ext>
            </p:extLst>
          </p:nvPr>
        </p:nvGraphicFramePr>
        <p:xfrm>
          <a:off x="284478" y="763269"/>
          <a:ext cx="11678921" cy="5445760"/>
        </p:xfrm>
        <a:graphic>
          <a:graphicData uri="http://schemas.openxmlformats.org/drawingml/2006/table">
            <a:tbl>
              <a:tblPr firstRow="1" bandRow="1">
                <a:tableStyleId>{5C22544A-7EE6-4342-B048-85BDC9FD1C3A}</a:tableStyleId>
              </a:tblPr>
              <a:tblGrid>
                <a:gridCol w="4558455">
                  <a:extLst>
                    <a:ext uri="{9D8B030D-6E8A-4147-A177-3AD203B41FA5}">
                      <a16:colId xmlns:a16="http://schemas.microsoft.com/office/drawing/2014/main" val="2353783860"/>
                    </a:ext>
                  </a:extLst>
                </a:gridCol>
                <a:gridCol w="1405467">
                  <a:extLst>
                    <a:ext uri="{9D8B030D-6E8A-4147-A177-3AD203B41FA5}">
                      <a16:colId xmlns:a16="http://schemas.microsoft.com/office/drawing/2014/main" val="2205665709"/>
                    </a:ext>
                  </a:extLst>
                </a:gridCol>
                <a:gridCol w="1236133">
                  <a:extLst>
                    <a:ext uri="{9D8B030D-6E8A-4147-A177-3AD203B41FA5}">
                      <a16:colId xmlns:a16="http://schemas.microsoft.com/office/drawing/2014/main" val="3391114388"/>
                    </a:ext>
                  </a:extLst>
                </a:gridCol>
                <a:gridCol w="1591734">
                  <a:extLst>
                    <a:ext uri="{9D8B030D-6E8A-4147-A177-3AD203B41FA5}">
                      <a16:colId xmlns:a16="http://schemas.microsoft.com/office/drawing/2014/main" val="550972681"/>
                    </a:ext>
                  </a:extLst>
                </a:gridCol>
                <a:gridCol w="1524000">
                  <a:extLst>
                    <a:ext uri="{9D8B030D-6E8A-4147-A177-3AD203B41FA5}">
                      <a16:colId xmlns:a16="http://schemas.microsoft.com/office/drawing/2014/main" val="3526335672"/>
                    </a:ext>
                  </a:extLst>
                </a:gridCol>
                <a:gridCol w="1363132">
                  <a:extLst>
                    <a:ext uri="{9D8B030D-6E8A-4147-A177-3AD203B41FA5}">
                      <a16:colId xmlns:a16="http://schemas.microsoft.com/office/drawing/2014/main" val="2345702398"/>
                    </a:ext>
                  </a:extLst>
                </a:gridCol>
              </a:tblGrid>
              <a:tr h="0">
                <a:tc>
                  <a:txBody>
                    <a:bodyPr/>
                    <a:lstStyle/>
                    <a:p>
                      <a:pPr algn="ctr"/>
                      <a:r>
                        <a:rPr lang="lv-LV" sz="1600" dirty="0"/>
                        <a:t>Kritēriji</a:t>
                      </a:r>
                    </a:p>
                  </a:txBody>
                  <a:tcPr anchor="ctr"/>
                </a:tc>
                <a:tc>
                  <a:txBody>
                    <a:bodyPr/>
                    <a:lstStyle/>
                    <a:p>
                      <a:pPr algn="ctr"/>
                      <a:r>
                        <a:rPr lang="lv-LV" sz="1600" b="1" dirty="0"/>
                        <a:t>Gaujas iela 30</a:t>
                      </a:r>
                      <a:endParaRPr lang="lv-LV" sz="1600" dirty="0"/>
                    </a:p>
                  </a:txBody>
                  <a:tcPr anchor="ctr"/>
                </a:tc>
                <a:tc>
                  <a:txBody>
                    <a:bodyPr/>
                    <a:lstStyle/>
                    <a:p>
                      <a:pPr algn="ctr"/>
                      <a:r>
                        <a:rPr lang="lv-LV" sz="1600" b="1" dirty="0"/>
                        <a:t>«</a:t>
                      </a:r>
                      <a:r>
                        <a:rPr lang="lv-LV" sz="1600" b="1" dirty="0" err="1"/>
                        <a:t>Vējšalkas</a:t>
                      </a:r>
                      <a:r>
                        <a:rPr lang="lv-LV" sz="1600" b="1" dirty="0"/>
                        <a:t>»</a:t>
                      </a:r>
                      <a:endParaRPr lang="lv-LV" sz="1600" dirty="0"/>
                    </a:p>
                  </a:txBody>
                  <a:tcPr anchor="ctr"/>
                </a:tc>
                <a:tc>
                  <a:txBody>
                    <a:bodyPr/>
                    <a:lstStyle/>
                    <a:p>
                      <a:pPr algn="ctr"/>
                      <a:r>
                        <a:rPr lang="lv-LV" sz="1600" b="1" dirty="0"/>
                        <a:t>Podnieku iela 45</a:t>
                      </a:r>
                      <a:endParaRPr lang="lv-LV" sz="1600" dirty="0"/>
                    </a:p>
                  </a:txBody>
                  <a:tcPr anchor="ctr"/>
                </a:tc>
                <a:tc>
                  <a:txBody>
                    <a:bodyPr/>
                    <a:lstStyle/>
                    <a:p>
                      <a:pPr algn="ctr"/>
                      <a:r>
                        <a:rPr lang="lv-LV" sz="1600" b="1" dirty="0"/>
                        <a:t>«Liepnieki»</a:t>
                      </a:r>
                      <a:endParaRPr lang="lv-LV" sz="1600" dirty="0"/>
                    </a:p>
                  </a:txBody>
                  <a:tcPr anchor="ctr"/>
                </a:tc>
                <a:tc>
                  <a:txBody>
                    <a:bodyPr/>
                    <a:lstStyle/>
                    <a:p>
                      <a:pPr algn="ctr"/>
                      <a:r>
                        <a:rPr lang="lv-LV" sz="1600" b="1" dirty="0"/>
                        <a:t>Dadzīšu iela 6</a:t>
                      </a:r>
                      <a:endParaRPr lang="lv-LV" sz="1600" dirty="0"/>
                    </a:p>
                  </a:txBody>
                  <a:tcPr anchor="ctr"/>
                </a:tc>
                <a:extLst>
                  <a:ext uri="{0D108BD9-81ED-4DB2-BD59-A6C34878D82A}">
                    <a16:rowId xmlns:a16="http://schemas.microsoft.com/office/drawing/2014/main" val="3062018045"/>
                  </a:ext>
                </a:extLst>
              </a:tr>
              <a:tr h="370840">
                <a:tc>
                  <a:txBody>
                    <a:bodyPr/>
                    <a:lstStyle/>
                    <a:p>
                      <a:r>
                        <a:rPr lang="lv-LV" sz="1400" b="1" dirty="0"/>
                        <a:t>1) Teritorijas izmantošanas veids, kas noteikts Teritorijas plānojumā</a:t>
                      </a:r>
                    </a:p>
                  </a:txBody>
                  <a:tcPr/>
                </a:tc>
                <a:tc>
                  <a:txBody>
                    <a:bodyPr/>
                    <a:lstStyle/>
                    <a:p>
                      <a:pPr algn="ctr"/>
                      <a:r>
                        <a:rPr lang="lv-LV" sz="1400" dirty="0"/>
                        <a:t>5</a:t>
                      </a:r>
                    </a:p>
                  </a:txBody>
                  <a:tcPr anchor="ctr"/>
                </a:tc>
                <a:tc>
                  <a:txBody>
                    <a:bodyPr/>
                    <a:lstStyle/>
                    <a:p>
                      <a:pPr algn="ctr"/>
                      <a:r>
                        <a:rPr lang="lv-LV" sz="1400" dirty="0"/>
                        <a:t>5</a:t>
                      </a:r>
                    </a:p>
                  </a:txBody>
                  <a:tcPr anchor="ctr"/>
                </a:tc>
                <a:tc>
                  <a:txBody>
                    <a:bodyPr/>
                    <a:lstStyle/>
                    <a:p>
                      <a:pPr algn="ctr"/>
                      <a:r>
                        <a:rPr lang="lv-LV" sz="1400" dirty="0"/>
                        <a:t>1</a:t>
                      </a:r>
                    </a:p>
                  </a:txBody>
                  <a:tcPr anchor="ctr"/>
                </a:tc>
                <a:tc>
                  <a:txBody>
                    <a:bodyPr/>
                    <a:lstStyle/>
                    <a:p>
                      <a:pPr algn="ctr"/>
                      <a:r>
                        <a:rPr lang="lv-LV" sz="1400" dirty="0"/>
                        <a:t>5</a:t>
                      </a:r>
                    </a:p>
                  </a:txBody>
                  <a:tcPr anchor="ctr"/>
                </a:tc>
                <a:tc>
                  <a:txBody>
                    <a:bodyPr/>
                    <a:lstStyle/>
                    <a:p>
                      <a:pPr algn="ctr"/>
                      <a:r>
                        <a:rPr lang="lv-LV" sz="1400" b="0" dirty="0"/>
                        <a:t>4</a:t>
                      </a:r>
                    </a:p>
                  </a:txBody>
                  <a:tcPr anchor="ctr"/>
                </a:tc>
                <a:extLst>
                  <a:ext uri="{0D108BD9-81ED-4DB2-BD59-A6C34878D82A}">
                    <a16:rowId xmlns:a16="http://schemas.microsoft.com/office/drawing/2014/main" val="372026479"/>
                  </a:ext>
                </a:extLst>
              </a:tr>
              <a:tr h="370840">
                <a:tc>
                  <a:txBody>
                    <a:bodyPr/>
                    <a:lstStyle/>
                    <a:p>
                      <a:r>
                        <a:rPr lang="lv-LV" sz="1400" b="1" dirty="0"/>
                        <a:t>2) Teritorijas īpašuma statuss un atsavināšanas izmaksas</a:t>
                      </a:r>
                    </a:p>
                  </a:txBody>
                  <a:tcPr/>
                </a:tc>
                <a:tc>
                  <a:txBody>
                    <a:bodyPr/>
                    <a:lstStyle/>
                    <a:p>
                      <a:pPr algn="ctr"/>
                      <a:r>
                        <a:rPr lang="lv-LV" sz="1400" dirty="0"/>
                        <a:t>5</a:t>
                      </a:r>
                    </a:p>
                  </a:txBody>
                  <a:tcPr anchor="ctr"/>
                </a:tc>
                <a:tc>
                  <a:txBody>
                    <a:bodyPr/>
                    <a:lstStyle/>
                    <a:p>
                      <a:pPr algn="ctr"/>
                      <a:r>
                        <a:rPr lang="lv-LV" sz="1400" dirty="0"/>
                        <a:t>4</a:t>
                      </a:r>
                    </a:p>
                  </a:txBody>
                  <a:tcPr anchor="ctr"/>
                </a:tc>
                <a:tc>
                  <a:txBody>
                    <a:bodyPr/>
                    <a:lstStyle/>
                    <a:p>
                      <a:pPr algn="ctr"/>
                      <a:r>
                        <a:rPr lang="lv-LV" sz="1400" dirty="0"/>
                        <a:t>2</a:t>
                      </a:r>
                    </a:p>
                  </a:txBody>
                  <a:tcPr anchor="ctr"/>
                </a:tc>
                <a:tc>
                  <a:txBody>
                    <a:bodyPr/>
                    <a:lstStyle/>
                    <a:p>
                      <a:pPr algn="ctr"/>
                      <a:r>
                        <a:rPr lang="lv-LV" sz="1400" dirty="0"/>
                        <a:t>2</a:t>
                      </a:r>
                    </a:p>
                  </a:txBody>
                  <a:tcPr anchor="ctr"/>
                </a:tc>
                <a:tc>
                  <a:txBody>
                    <a:bodyPr/>
                    <a:lstStyle/>
                    <a:p>
                      <a:pPr algn="ctr"/>
                      <a:r>
                        <a:rPr lang="lv-LV" sz="1400" b="0" dirty="0"/>
                        <a:t>1</a:t>
                      </a:r>
                    </a:p>
                  </a:txBody>
                  <a:tcPr anchor="ctr"/>
                </a:tc>
                <a:extLst>
                  <a:ext uri="{0D108BD9-81ED-4DB2-BD59-A6C34878D82A}">
                    <a16:rowId xmlns:a16="http://schemas.microsoft.com/office/drawing/2014/main" val="2689825443"/>
                  </a:ext>
                </a:extLst>
              </a:tr>
              <a:tr h="505173">
                <a:tc>
                  <a:txBody>
                    <a:bodyPr/>
                    <a:lstStyle/>
                    <a:p>
                      <a:r>
                        <a:rPr lang="lv-LV" sz="1400" b="1" dirty="0"/>
                        <a:t>3) Vai pieejamajā teritorijā ir iespējams uzbūvēt izglītības iestādes ēku?</a:t>
                      </a:r>
                      <a:r>
                        <a:rPr lang="lv-LV" sz="1400" b="1" dirty="0">
                          <a:solidFill>
                            <a:srgbClr val="C00000"/>
                          </a:solidFill>
                        </a:rPr>
                        <a:t>*</a:t>
                      </a:r>
                    </a:p>
                  </a:txBody>
                  <a:tcPr/>
                </a:tc>
                <a:tc>
                  <a:txBody>
                    <a:bodyPr/>
                    <a:lstStyle/>
                    <a:p>
                      <a:pPr algn="ctr"/>
                      <a:r>
                        <a:rPr lang="lv-LV" sz="1400" dirty="0"/>
                        <a:t>3</a:t>
                      </a:r>
                    </a:p>
                  </a:txBody>
                  <a:tcPr anchor="ctr"/>
                </a:tc>
                <a:tc>
                  <a:txBody>
                    <a:bodyPr/>
                    <a:lstStyle/>
                    <a:p>
                      <a:pPr algn="ctr"/>
                      <a:r>
                        <a:rPr lang="lv-LV" sz="1400" dirty="0"/>
                        <a:t>3</a:t>
                      </a:r>
                    </a:p>
                  </a:txBody>
                  <a:tcPr anchor="ctr"/>
                </a:tc>
                <a:tc>
                  <a:txBody>
                    <a:bodyPr/>
                    <a:lstStyle/>
                    <a:p>
                      <a:pPr algn="ctr"/>
                      <a:r>
                        <a:rPr lang="lv-LV" sz="1400" dirty="0"/>
                        <a:t>1</a:t>
                      </a:r>
                    </a:p>
                  </a:txBody>
                  <a:tcPr anchor="ctr"/>
                </a:tc>
                <a:tc>
                  <a:txBody>
                    <a:bodyPr/>
                    <a:lstStyle/>
                    <a:p>
                      <a:pPr algn="ctr"/>
                      <a:r>
                        <a:rPr lang="lv-LV" sz="1400" dirty="0"/>
                        <a:t>5</a:t>
                      </a:r>
                    </a:p>
                  </a:txBody>
                  <a:tcPr anchor="ctr"/>
                </a:tc>
                <a:tc>
                  <a:txBody>
                    <a:bodyPr/>
                    <a:lstStyle/>
                    <a:p>
                      <a:pPr algn="ctr"/>
                      <a:r>
                        <a:rPr lang="lv-LV" sz="1400" b="0" dirty="0"/>
                        <a:t>3</a:t>
                      </a:r>
                    </a:p>
                  </a:txBody>
                  <a:tcPr anchor="ctr"/>
                </a:tc>
                <a:extLst>
                  <a:ext uri="{0D108BD9-81ED-4DB2-BD59-A6C34878D82A}">
                    <a16:rowId xmlns:a16="http://schemas.microsoft.com/office/drawing/2014/main" val="4108816123"/>
                  </a:ext>
                </a:extLst>
              </a:tr>
              <a:tr h="370840">
                <a:tc>
                  <a:txBody>
                    <a:bodyPr/>
                    <a:lstStyle/>
                    <a:p>
                      <a:r>
                        <a:rPr lang="lv-LV" sz="1400" b="1" dirty="0"/>
                        <a:t>4) Vai teritorija nodrošina paplašināšanās iespējas?</a:t>
                      </a:r>
                    </a:p>
                  </a:txBody>
                  <a:tcPr/>
                </a:tc>
                <a:tc>
                  <a:txBody>
                    <a:bodyPr/>
                    <a:lstStyle/>
                    <a:p>
                      <a:pPr algn="ctr"/>
                      <a:r>
                        <a:rPr lang="lv-LV" sz="1400" dirty="0"/>
                        <a:t>1</a:t>
                      </a:r>
                    </a:p>
                  </a:txBody>
                  <a:tcPr anchor="ctr"/>
                </a:tc>
                <a:tc>
                  <a:txBody>
                    <a:bodyPr/>
                    <a:lstStyle/>
                    <a:p>
                      <a:pPr algn="ctr"/>
                      <a:r>
                        <a:rPr lang="lv-LV" sz="1400" dirty="0"/>
                        <a:t>2</a:t>
                      </a:r>
                    </a:p>
                  </a:txBody>
                  <a:tcPr anchor="ctr"/>
                </a:tc>
                <a:tc>
                  <a:txBody>
                    <a:bodyPr/>
                    <a:lstStyle/>
                    <a:p>
                      <a:pPr algn="ctr"/>
                      <a:r>
                        <a:rPr lang="lv-LV" sz="1400" dirty="0"/>
                        <a:t>0</a:t>
                      </a:r>
                    </a:p>
                  </a:txBody>
                  <a:tcPr anchor="ctr"/>
                </a:tc>
                <a:tc>
                  <a:txBody>
                    <a:bodyPr/>
                    <a:lstStyle/>
                    <a:p>
                      <a:pPr algn="ctr"/>
                      <a:r>
                        <a:rPr lang="lv-LV" sz="1400" dirty="0"/>
                        <a:t>5</a:t>
                      </a:r>
                    </a:p>
                  </a:txBody>
                  <a:tcPr anchor="ctr"/>
                </a:tc>
                <a:tc>
                  <a:txBody>
                    <a:bodyPr/>
                    <a:lstStyle/>
                    <a:p>
                      <a:pPr algn="ctr"/>
                      <a:r>
                        <a:rPr lang="lv-LV" sz="1400" b="0" dirty="0"/>
                        <a:t>2</a:t>
                      </a:r>
                    </a:p>
                  </a:txBody>
                  <a:tcPr anchor="ctr"/>
                </a:tc>
                <a:extLst>
                  <a:ext uri="{0D108BD9-81ED-4DB2-BD59-A6C34878D82A}">
                    <a16:rowId xmlns:a16="http://schemas.microsoft.com/office/drawing/2014/main" val="1813245287"/>
                  </a:ext>
                </a:extLst>
              </a:tr>
              <a:tr h="370840">
                <a:tc>
                  <a:txBody>
                    <a:bodyPr/>
                    <a:lstStyle/>
                    <a:p>
                      <a:r>
                        <a:rPr lang="lv-LV" sz="1400" b="1" dirty="0"/>
                        <a:t>5) Publiskās infrastruktūras pieejamība</a:t>
                      </a:r>
                    </a:p>
                  </a:txBody>
                  <a:tcPr/>
                </a:tc>
                <a:tc>
                  <a:txBody>
                    <a:bodyPr/>
                    <a:lstStyle/>
                    <a:p>
                      <a:pPr algn="ctr"/>
                      <a:r>
                        <a:rPr lang="lv-LV" sz="1400" dirty="0"/>
                        <a:t>5</a:t>
                      </a:r>
                    </a:p>
                  </a:txBody>
                  <a:tcPr anchor="ctr"/>
                </a:tc>
                <a:tc>
                  <a:txBody>
                    <a:bodyPr/>
                    <a:lstStyle/>
                    <a:p>
                      <a:pPr algn="ctr"/>
                      <a:r>
                        <a:rPr lang="lv-LV" sz="1400" dirty="0"/>
                        <a:t>5</a:t>
                      </a:r>
                    </a:p>
                  </a:txBody>
                  <a:tcPr anchor="ctr"/>
                </a:tc>
                <a:tc>
                  <a:txBody>
                    <a:bodyPr/>
                    <a:lstStyle/>
                    <a:p>
                      <a:pPr algn="ctr"/>
                      <a:r>
                        <a:rPr lang="lv-LV" sz="1400" dirty="0"/>
                        <a:t>4</a:t>
                      </a:r>
                    </a:p>
                  </a:txBody>
                  <a:tcPr anchor="ctr"/>
                </a:tc>
                <a:tc>
                  <a:txBody>
                    <a:bodyPr/>
                    <a:lstStyle/>
                    <a:p>
                      <a:pPr algn="ctr"/>
                      <a:r>
                        <a:rPr lang="lv-LV" sz="1400" dirty="0"/>
                        <a:t>5</a:t>
                      </a:r>
                    </a:p>
                  </a:txBody>
                  <a:tcPr anchor="ctr"/>
                </a:tc>
                <a:tc>
                  <a:txBody>
                    <a:bodyPr/>
                    <a:lstStyle/>
                    <a:p>
                      <a:pPr algn="ctr"/>
                      <a:r>
                        <a:rPr lang="lv-LV" sz="1400" b="0" dirty="0"/>
                        <a:t>3</a:t>
                      </a:r>
                    </a:p>
                  </a:txBody>
                  <a:tcPr anchor="ctr"/>
                </a:tc>
                <a:extLst>
                  <a:ext uri="{0D108BD9-81ED-4DB2-BD59-A6C34878D82A}">
                    <a16:rowId xmlns:a16="http://schemas.microsoft.com/office/drawing/2014/main" val="2736424965"/>
                  </a:ext>
                </a:extLst>
              </a:tr>
              <a:tr h="370840">
                <a:tc>
                  <a:txBody>
                    <a:bodyPr/>
                    <a:lstStyle/>
                    <a:p>
                      <a:r>
                        <a:rPr lang="lv-LV" sz="1400" b="1" dirty="0"/>
                        <a:t>6) Sabiedriskā transporta pieejamība – attālums līdz tuvākajai pieturai</a:t>
                      </a:r>
                    </a:p>
                  </a:txBody>
                  <a:tcPr/>
                </a:tc>
                <a:tc>
                  <a:txBody>
                    <a:bodyPr/>
                    <a:lstStyle/>
                    <a:p>
                      <a:pPr algn="ctr"/>
                      <a:r>
                        <a:rPr lang="lv-LV" sz="1400" dirty="0"/>
                        <a:t>5</a:t>
                      </a:r>
                    </a:p>
                  </a:txBody>
                  <a:tcPr anchor="ctr"/>
                </a:tc>
                <a:tc>
                  <a:txBody>
                    <a:bodyPr/>
                    <a:lstStyle/>
                    <a:p>
                      <a:pPr algn="ctr"/>
                      <a:r>
                        <a:rPr lang="lv-LV" sz="1400" dirty="0"/>
                        <a:t>5</a:t>
                      </a:r>
                    </a:p>
                  </a:txBody>
                  <a:tcPr anchor="ctr"/>
                </a:tc>
                <a:tc>
                  <a:txBody>
                    <a:bodyPr/>
                    <a:lstStyle/>
                    <a:p>
                      <a:pPr algn="ctr"/>
                      <a:r>
                        <a:rPr lang="lv-LV" sz="1400" dirty="0"/>
                        <a:t>4</a:t>
                      </a:r>
                    </a:p>
                  </a:txBody>
                  <a:tcPr anchor="ctr"/>
                </a:tc>
                <a:tc>
                  <a:txBody>
                    <a:bodyPr/>
                    <a:lstStyle/>
                    <a:p>
                      <a:pPr algn="ctr"/>
                      <a:r>
                        <a:rPr lang="lv-LV" sz="1400" dirty="0"/>
                        <a:t>5</a:t>
                      </a:r>
                    </a:p>
                  </a:txBody>
                  <a:tcPr anchor="ctr"/>
                </a:tc>
                <a:tc>
                  <a:txBody>
                    <a:bodyPr/>
                    <a:lstStyle/>
                    <a:p>
                      <a:pPr algn="ctr"/>
                      <a:r>
                        <a:rPr lang="lv-LV" sz="1400" b="0" dirty="0"/>
                        <a:t>4</a:t>
                      </a:r>
                    </a:p>
                  </a:txBody>
                  <a:tcPr anchor="ctr"/>
                </a:tc>
                <a:extLst>
                  <a:ext uri="{0D108BD9-81ED-4DB2-BD59-A6C34878D82A}">
                    <a16:rowId xmlns:a16="http://schemas.microsoft.com/office/drawing/2014/main" val="677959260"/>
                  </a:ext>
                </a:extLst>
              </a:tr>
              <a:tr h="370840">
                <a:tc>
                  <a:txBody>
                    <a:bodyPr/>
                    <a:lstStyle/>
                    <a:p>
                      <a:r>
                        <a:rPr lang="lv-LV" sz="1400" b="1" dirty="0"/>
                        <a:t>7) Pieguļošo ielu caurlaides spēja, satiksmes intensitātes samazinājums Gaujas ielā pīķa stundās</a:t>
                      </a:r>
                    </a:p>
                  </a:txBody>
                  <a:tcPr/>
                </a:tc>
                <a:tc>
                  <a:txBody>
                    <a:bodyPr/>
                    <a:lstStyle/>
                    <a:p>
                      <a:pPr algn="ctr"/>
                      <a:r>
                        <a:rPr lang="lv-LV" sz="1400" dirty="0"/>
                        <a:t>2</a:t>
                      </a:r>
                    </a:p>
                  </a:txBody>
                  <a:tcPr anchor="ctr"/>
                </a:tc>
                <a:tc>
                  <a:txBody>
                    <a:bodyPr/>
                    <a:lstStyle/>
                    <a:p>
                      <a:pPr algn="ctr"/>
                      <a:r>
                        <a:rPr lang="lv-LV" sz="1400" dirty="0"/>
                        <a:t>3</a:t>
                      </a:r>
                    </a:p>
                  </a:txBody>
                  <a:tcPr anchor="ctr"/>
                </a:tc>
                <a:tc>
                  <a:txBody>
                    <a:bodyPr/>
                    <a:lstStyle/>
                    <a:p>
                      <a:pPr algn="ctr"/>
                      <a:r>
                        <a:rPr lang="lv-LV" sz="1400" dirty="0"/>
                        <a:t>3</a:t>
                      </a:r>
                    </a:p>
                  </a:txBody>
                  <a:tcPr anchor="ctr"/>
                </a:tc>
                <a:tc>
                  <a:txBody>
                    <a:bodyPr/>
                    <a:lstStyle/>
                    <a:p>
                      <a:pPr algn="ctr"/>
                      <a:r>
                        <a:rPr lang="lv-LV" sz="1400" dirty="0"/>
                        <a:t>4</a:t>
                      </a:r>
                    </a:p>
                  </a:txBody>
                  <a:tcPr anchor="ctr"/>
                </a:tc>
                <a:tc>
                  <a:txBody>
                    <a:bodyPr/>
                    <a:lstStyle/>
                    <a:p>
                      <a:pPr algn="ctr"/>
                      <a:r>
                        <a:rPr lang="lv-LV" sz="1400" b="0" dirty="0"/>
                        <a:t>3</a:t>
                      </a:r>
                    </a:p>
                  </a:txBody>
                  <a:tcPr anchor="ctr"/>
                </a:tc>
                <a:extLst>
                  <a:ext uri="{0D108BD9-81ED-4DB2-BD59-A6C34878D82A}">
                    <a16:rowId xmlns:a16="http://schemas.microsoft.com/office/drawing/2014/main" val="3467327774"/>
                  </a:ext>
                </a:extLst>
              </a:tr>
              <a:tr h="370840">
                <a:tc>
                  <a:txBody>
                    <a:bodyPr/>
                    <a:lstStyle/>
                    <a:p>
                      <a:r>
                        <a:rPr lang="lv-LV" sz="1400" b="1" dirty="0"/>
                        <a:t>8) Vai, būvējot ēku šajā vietā, tiks ievērots kompleksa princips?</a:t>
                      </a:r>
                    </a:p>
                  </a:txBody>
                  <a:tcPr/>
                </a:tc>
                <a:tc>
                  <a:txBody>
                    <a:bodyPr/>
                    <a:lstStyle/>
                    <a:p>
                      <a:pPr algn="ctr"/>
                      <a:r>
                        <a:rPr lang="lv-LV" sz="1400" dirty="0"/>
                        <a:t>4</a:t>
                      </a:r>
                    </a:p>
                  </a:txBody>
                  <a:tcPr anchor="ctr"/>
                </a:tc>
                <a:tc>
                  <a:txBody>
                    <a:bodyPr/>
                    <a:lstStyle/>
                    <a:p>
                      <a:pPr algn="ctr"/>
                      <a:r>
                        <a:rPr lang="lv-LV" sz="1400" dirty="0"/>
                        <a:t>2</a:t>
                      </a:r>
                    </a:p>
                  </a:txBody>
                  <a:tcPr anchor="ctr"/>
                </a:tc>
                <a:tc>
                  <a:txBody>
                    <a:bodyPr/>
                    <a:lstStyle/>
                    <a:p>
                      <a:pPr algn="ctr"/>
                      <a:r>
                        <a:rPr lang="lv-LV" sz="1400" dirty="0"/>
                        <a:t>3</a:t>
                      </a:r>
                    </a:p>
                  </a:txBody>
                  <a:tcPr anchor="ctr"/>
                </a:tc>
                <a:tc>
                  <a:txBody>
                    <a:bodyPr/>
                    <a:lstStyle/>
                    <a:p>
                      <a:pPr algn="ctr"/>
                      <a:r>
                        <a:rPr lang="lv-LV" sz="1400" dirty="0"/>
                        <a:t>3</a:t>
                      </a:r>
                    </a:p>
                  </a:txBody>
                  <a:tcPr anchor="ctr"/>
                </a:tc>
                <a:tc>
                  <a:txBody>
                    <a:bodyPr/>
                    <a:lstStyle/>
                    <a:p>
                      <a:pPr algn="ctr"/>
                      <a:r>
                        <a:rPr lang="lv-LV" sz="1400" b="0" dirty="0"/>
                        <a:t>4</a:t>
                      </a:r>
                    </a:p>
                  </a:txBody>
                  <a:tcPr anchor="ctr"/>
                </a:tc>
                <a:extLst>
                  <a:ext uri="{0D108BD9-81ED-4DB2-BD59-A6C34878D82A}">
                    <a16:rowId xmlns:a16="http://schemas.microsoft.com/office/drawing/2014/main" val="1777695787"/>
                  </a:ext>
                </a:extLst>
              </a:tr>
              <a:tr h="370840">
                <a:tc>
                  <a:txBody>
                    <a:bodyPr/>
                    <a:lstStyle/>
                    <a:p>
                      <a:r>
                        <a:rPr lang="lv-LV" sz="1400" b="1" dirty="0"/>
                        <a:t>9) Vai pieejamajā teritorijā ir iespējams uzbūvēt sporta, t.sk., āra infrastruktūru?</a:t>
                      </a:r>
                    </a:p>
                  </a:txBody>
                  <a:tcPr/>
                </a:tc>
                <a:tc>
                  <a:txBody>
                    <a:bodyPr/>
                    <a:lstStyle/>
                    <a:p>
                      <a:pPr algn="ctr"/>
                      <a:r>
                        <a:rPr lang="lv-LV" sz="1400" dirty="0"/>
                        <a:t>1</a:t>
                      </a:r>
                    </a:p>
                  </a:txBody>
                  <a:tcPr anchor="ctr"/>
                </a:tc>
                <a:tc>
                  <a:txBody>
                    <a:bodyPr/>
                    <a:lstStyle/>
                    <a:p>
                      <a:pPr algn="ctr"/>
                      <a:r>
                        <a:rPr lang="lv-LV" sz="1400" dirty="0"/>
                        <a:t>1</a:t>
                      </a:r>
                    </a:p>
                  </a:txBody>
                  <a:tcPr anchor="ctr"/>
                </a:tc>
                <a:tc>
                  <a:txBody>
                    <a:bodyPr/>
                    <a:lstStyle/>
                    <a:p>
                      <a:pPr algn="ctr"/>
                      <a:r>
                        <a:rPr lang="lv-LV" sz="1400" dirty="0"/>
                        <a:t>1</a:t>
                      </a:r>
                    </a:p>
                  </a:txBody>
                  <a:tcPr anchor="ctr"/>
                </a:tc>
                <a:tc>
                  <a:txBody>
                    <a:bodyPr/>
                    <a:lstStyle/>
                    <a:p>
                      <a:pPr algn="ctr"/>
                      <a:r>
                        <a:rPr lang="lv-LV" sz="1400" dirty="0"/>
                        <a:t>5</a:t>
                      </a:r>
                    </a:p>
                  </a:txBody>
                  <a:tcPr anchor="ctr"/>
                </a:tc>
                <a:tc>
                  <a:txBody>
                    <a:bodyPr/>
                    <a:lstStyle/>
                    <a:p>
                      <a:pPr algn="ctr"/>
                      <a:r>
                        <a:rPr lang="lv-LV" sz="1400" b="0" dirty="0"/>
                        <a:t>1</a:t>
                      </a:r>
                    </a:p>
                  </a:txBody>
                  <a:tcPr anchor="ctr"/>
                </a:tc>
                <a:extLst>
                  <a:ext uri="{0D108BD9-81ED-4DB2-BD59-A6C34878D82A}">
                    <a16:rowId xmlns:a16="http://schemas.microsoft.com/office/drawing/2014/main" val="37456693"/>
                  </a:ext>
                </a:extLst>
              </a:tr>
              <a:tr h="370840">
                <a:tc>
                  <a:txBody>
                    <a:bodyPr/>
                    <a:lstStyle/>
                    <a:p>
                      <a:r>
                        <a:rPr lang="lv-LV" sz="1400" b="1" dirty="0"/>
                        <a:t>10) Kāds ir iedzīvotāju skaita pieaugums tuvākajā teritorijā?</a:t>
                      </a:r>
                    </a:p>
                  </a:txBody>
                  <a:tcPr/>
                </a:tc>
                <a:tc>
                  <a:txBody>
                    <a:bodyPr/>
                    <a:lstStyle/>
                    <a:p>
                      <a:pPr algn="ctr"/>
                      <a:r>
                        <a:rPr lang="lv-LV" sz="1400" dirty="0"/>
                        <a:t>4</a:t>
                      </a:r>
                    </a:p>
                  </a:txBody>
                  <a:tcPr anchor="ctr"/>
                </a:tc>
                <a:tc>
                  <a:txBody>
                    <a:bodyPr/>
                    <a:lstStyle/>
                    <a:p>
                      <a:pPr algn="ctr"/>
                      <a:r>
                        <a:rPr lang="lv-LV" sz="1400" dirty="0"/>
                        <a:t>3</a:t>
                      </a:r>
                    </a:p>
                  </a:txBody>
                  <a:tcPr anchor="ctr"/>
                </a:tc>
                <a:tc>
                  <a:txBody>
                    <a:bodyPr/>
                    <a:lstStyle/>
                    <a:p>
                      <a:pPr algn="ctr"/>
                      <a:r>
                        <a:rPr lang="lv-LV" sz="1400" dirty="0"/>
                        <a:t>5</a:t>
                      </a:r>
                    </a:p>
                  </a:txBody>
                  <a:tcPr anchor="ctr"/>
                </a:tc>
                <a:tc>
                  <a:txBody>
                    <a:bodyPr/>
                    <a:lstStyle/>
                    <a:p>
                      <a:pPr algn="ctr"/>
                      <a:r>
                        <a:rPr lang="lv-LV" sz="1400" dirty="0"/>
                        <a:t>5</a:t>
                      </a:r>
                    </a:p>
                  </a:txBody>
                  <a:tcPr anchor="ctr"/>
                </a:tc>
                <a:tc>
                  <a:txBody>
                    <a:bodyPr/>
                    <a:lstStyle/>
                    <a:p>
                      <a:pPr algn="ctr"/>
                      <a:r>
                        <a:rPr lang="lv-LV" sz="1400" b="0" dirty="0"/>
                        <a:t>5</a:t>
                      </a:r>
                    </a:p>
                  </a:txBody>
                  <a:tcPr anchor="ctr"/>
                </a:tc>
                <a:extLst>
                  <a:ext uri="{0D108BD9-81ED-4DB2-BD59-A6C34878D82A}">
                    <a16:rowId xmlns:a16="http://schemas.microsoft.com/office/drawing/2014/main" val="3694870845"/>
                  </a:ext>
                </a:extLst>
              </a:tr>
              <a:tr h="370840">
                <a:tc>
                  <a:txBody>
                    <a:bodyPr/>
                    <a:lstStyle/>
                    <a:p>
                      <a:pPr algn="r"/>
                      <a:r>
                        <a:rPr lang="lv-LV" sz="1800" b="1" dirty="0"/>
                        <a:t>NOVĒRTĒJUMS KOPĀ</a:t>
                      </a:r>
                    </a:p>
                  </a:txBody>
                  <a:tcPr/>
                </a:tc>
                <a:tc>
                  <a:txBody>
                    <a:bodyPr/>
                    <a:lstStyle/>
                    <a:p>
                      <a:pPr algn="ctr"/>
                      <a:r>
                        <a:rPr lang="lv-LV" sz="1800" b="1" dirty="0"/>
                        <a:t>35</a:t>
                      </a:r>
                    </a:p>
                  </a:txBody>
                  <a:tcPr anchor="ctr"/>
                </a:tc>
                <a:tc>
                  <a:txBody>
                    <a:bodyPr/>
                    <a:lstStyle/>
                    <a:p>
                      <a:pPr algn="ctr"/>
                      <a:r>
                        <a:rPr lang="lv-LV" sz="1800" b="1" dirty="0"/>
                        <a:t>33</a:t>
                      </a:r>
                    </a:p>
                  </a:txBody>
                  <a:tcPr anchor="ctr"/>
                </a:tc>
                <a:tc>
                  <a:txBody>
                    <a:bodyPr/>
                    <a:lstStyle/>
                    <a:p>
                      <a:pPr algn="ctr"/>
                      <a:r>
                        <a:rPr lang="lv-LV" sz="1800" b="1" dirty="0"/>
                        <a:t>24</a:t>
                      </a:r>
                    </a:p>
                  </a:txBody>
                  <a:tcPr anchor="ctr"/>
                </a:tc>
                <a:tc>
                  <a:txBody>
                    <a:bodyPr/>
                    <a:lstStyle/>
                    <a:p>
                      <a:pPr algn="ctr"/>
                      <a:r>
                        <a:rPr lang="lv-LV" sz="1800" b="1" dirty="0"/>
                        <a:t>44</a:t>
                      </a:r>
                    </a:p>
                  </a:txBody>
                  <a:tcPr anchor="ctr"/>
                </a:tc>
                <a:tc>
                  <a:txBody>
                    <a:bodyPr/>
                    <a:lstStyle/>
                    <a:p>
                      <a:pPr algn="ctr"/>
                      <a:r>
                        <a:rPr lang="lv-LV" sz="1800" b="1" dirty="0"/>
                        <a:t>30</a:t>
                      </a:r>
                    </a:p>
                  </a:txBody>
                  <a:tcPr anchor="ctr"/>
                </a:tc>
                <a:extLst>
                  <a:ext uri="{0D108BD9-81ED-4DB2-BD59-A6C34878D82A}">
                    <a16:rowId xmlns:a16="http://schemas.microsoft.com/office/drawing/2014/main" val="2746559060"/>
                  </a:ext>
                </a:extLst>
              </a:tr>
            </a:tbl>
          </a:graphicData>
        </a:graphic>
      </p:graphicFrame>
      <p:sp>
        <p:nvSpPr>
          <p:cNvPr id="2" name="Taisnstūris 1">
            <a:extLst>
              <a:ext uri="{FF2B5EF4-FFF2-40B4-BE49-F238E27FC236}">
                <a16:creationId xmlns:a16="http://schemas.microsoft.com/office/drawing/2014/main" id="{5C008429-7AB2-6FCD-EE00-D56C898B1A12}"/>
              </a:ext>
            </a:extLst>
          </p:cNvPr>
          <p:cNvSpPr/>
          <p:nvPr/>
        </p:nvSpPr>
        <p:spPr>
          <a:xfrm>
            <a:off x="0" y="6257350"/>
            <a:ext cx="3106821" cy="280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100" dirty="0">
                <a:solidFill>
                  <a:srgbClr val="C00000"/>
                </a:solidFill>
              </a:rPr>
              <a:t>* izslēdzošs kritērijs, kurā jāiegūst vismaz 3 punktus, lai projektu varētu īstenot</a:t>
            </a:r>
          </a:p>
        </p:txBody>
      </p:sp>
    </p:spTree>
    <p:extLst>
      <p:ext uri="{BB962C8B-B14F-4D97-AF65-F5344CB8AC3E}">
        <p14:creationId xmlns:p14="http://schemas.microsoft.com/office/powerpoint/2010/main" val="28637228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 name="Satura vietturis 7">
            <a:extLst>
              <a:ext uri="{FF2B5EF4-FFF2-40B4-BE49-F238E27FC236}">
                <a16:creationId xmlns:a16="http://schemas.microsoft.com/office/drawing/2014/main" id="{DF5B01CC-2DE7-733B-4097-9FD7609434D4}"/>
              </a:ext>
            </a:extLst>
          </p:cNvPr>
          <p:cNvSpPr txBox="1">
            <a:spLocks/>
          </p:cNvSpPr>
          <p:nvPr/>
        </p:nvSpPr>
        <p:spPr bwMode="auto">
          <a:xfrm>
            <a:off x="932149" y="1026001"/>
            <a:ext cx="10533946" cy="523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lv-LV" sz="2000" dirty="0"/>
              <a:t>Pēc </a:t>
            </a:r>
            <a:r>
              <a:rPr lang="lv-LV" sz="2000" dirty="0" err="1"/>
              <a:t>daudzkritēriju</a:t>
            </a:r>
            <a:r>
              <a:rPr lang="lv-LV" sz="2000" dirty="0"/>
              <a:t> analīzes kā piemērotākā vieta jaunas izglītības iestādes būvniecībai Ādažu novadā no piecām padziļināti izskatītajām vietām izvēlēts nekustamais īpašums </a:t>
            </a:r>
            <a:r>
              <a:rPr lang="lv-LV" sz="2000" b="1" dirty="0"/>
              <a:t>«Liepnieki», Ādažos</a:t>
            </a:r>
            <a:r>
              <a:rPr lang="lv-LV" sz="2000" dirty="0"/>
              <a:t>. Galvenās šī nekustamā īpašuma </a:t>
            </a:r>
            <a:r>
              <a:rPr lang="lv-LV" sz="2000" b="1" dirty="0"/>
              <a:t>priekšrocības</a:t>
            </a:r>
            <a:r>
              <a:rPr lang="lv-LV" sz="2000" dirty="0"/>
              <a:t>, salīdzinājumā ar pārējām vietām, ir:</a:t>
            </a:r>
          </a:p>
          <a:p>
            <a:pPr algn="just"/>
            <a:r>
              <a:rPr lang="lv-LV" sz="2000" dirty="0"/>
              <a:t>teritorijas plašums, kas sniedz iespēju tajā izbūvēt gan jaunu izglītības iestādi, gan atbilstošu transporta infrastruktūru, gan sporta infrastruktūru;</a:t>
            </a:r>
          </a:p>
          <a:p>
            <a:pPr algn="just"/>
            <a:r>
              <a:rPr lang="lv-LV" sz="2000" dirty="0"/>
              <a:t>samazinātos Gaujas ielas noslodze </a:t>
            </a:r>
            <a:r>
              <a:rPr lang="lv-LV" sz="2000" i="1" dirty="0"/>
              <a:t>pīķa</a:t>
            </a:r>
            <a:r>
              <a:rPr lang="lv-LV" sz="2000" dirty="0"/>
              <a:t> stundās;</a:t>
            </a:r>
          </a:p>
          <a:p>
            <a:pPr algn="just"/>
            <a:r>
              <a:rPr lang="lv-LV" sz="2000" dirty="0"/>
              <a:t>jaunā izglītības iestāde būtu tuvāk un ērtāk sasniedzama Baltezera un Garkalnes ciema, Podnieku, kā arī citu apdzīvoto vietu iedzīvotājiem;</a:t>
            </a:r>
          </a:p>
          <a:p>
            <a:pPr algn="just"/>
            <a:r>
              <a:rPr lang="lv-LV" sz="2000" dirty="0"/>
              <a:t>Iedzīvotāju skaita pieaugums tuvākajā apkārtnē;</a:t>
            </a:r>
          </a:p>
          <a:p>
            <a:pPr algn="just"/>
            <a:r>
              <a:rPr lang="lv-LV" sz="2000" dirty="0"/>
              <a:t>atbilstoši Teritorijas plānojumam teritorijā jau šobrīd ir paredzēta iespēja attīstīt izglītības infrastruktūru.</a:t>
            </a:r>
          </a:p>
          <a:p>
            <a:pPr marL="0" indent="0">
              <a:buFont typeface="Arial" panose="020B0604020202020204" pitchFamily="34" charset="0"/>
              <a:buNone/>
            </a:pPr>
            <a:r>
              <a:rPr lang="lv-LV" sz="2000" b="1" dirty="0"/>
              <a:t>Būtiskākie trūkumi</a:t>
            </a:r>
            <a:r>
              <a:rPr lang="lv-LV" sz="2000" dirty="0"/>
              <a:t> jaunas izglītības iestādes izveidei minētajā teritorijā ir:</a:t>
            </a:r>
          </a:p>
          <a:p>
            <a:r>
              <a:rPr lang="lv-LV" sz="2000" dirty="0"/>
              <a:t>radīsies izdevumi nekustamā īpašuma atsavināšanai;</a:t>
            </a:r>
          </a:p>
          <a:p>
            <a:r>
              <a:rPr lang="lv-LV" sz="2000" dirty="0"/>
              <a:t>jāparedz izmaksas pievedceļu un inženierkomunikāciju ierīkošanai;</a:t>
            </a:r>
          </a:p>
          <a:p>
            <a:r>
              <a:rPr lang="lv-LV" sz="2000" dirty="0"/>
              <a:t>profesionālās ievirzes izglītības iestādes neatrodas ļoti tuvu izvēlētajam zemes gabalam.</a:t>
            </a:r>
          </a:p>
        </p:txBody>
      </p:sp>
      <p:sp>
        <p:nvSpPr>
          <p:cNvPr id="3" name="TextBox 2">
            <a:extLst>
              <a:ext uri="{FF2B5EF4-FFF2-40B4-BE49-F238E27FC236}">
                <a16:creationId xmlns:a16="http://schemas.microsoft.com/office/drawing/2014/main" id="{B3581D1A-5998-77BC-C77B-EC5FEF6D482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 - KOPSAVILKUMS</a:t>
            </a:r>
            <a:endParaRPr lang="en-US" b="1" dirty="0">
              <a:solidFill>
                <a:schemeClr val="bg2">
                  <a:lumMod val="50000"/>
                </a:schemeClr>
              </a:solidFill>
              <a:latin typeface="Montserrat" pitchFamily="2" charset="77"/>
            </a:endParaRPr>
          </a:p>
        </p:txBody>
      </p:sp>
    </p:spTree>
    <p:extLst>
      <p:ext uri="{BB962C8B-B14F-4D97-AF65-F5344CB8AC3E}">
        <p14:creationId xmlns:p14="http://schemas.microsoft.com/office/powerpoint/2010/main" val="3013251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 name="Satura vietturis 7">
            <a:extLst>
              <a:ext uri="{FF2B5EF4-FFF2-40B4-BE49-F238E27FC236}">
                <a16:creationId xmlns:a16="http://schemas.microsoft.com/office/drawing/2014/main" id="{DF5B01CC-2DE7-733B-4097-9FD7609434D4}"/>
              </a:ext>
            </a:extLst>
          </p:cNvPr>
          <p:cNvSpPr txBox="1">
            <a:spLocks/>
          </p:cNvSpPr>
          <p:nvPr/>
        </p:nvSpPr>
        <p:spPr bwMode="auto">
          <a:xfrm>
            <a:off x="791570" y="1388533"/>
            <a:ext cx="10706163" cy="496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buFont typeface="+mj-lt"/>
              <a:buAutoNum type="arabicPeriod"/>
            </a:pPr>
            <a:r>
              <a:rPr lang="lv-LV" sz="2000" b="1" dirty="0"/>
              <a:t>Konceptuāli atbalstīt jaunas izglītības iestādes 1.-.9. klasei izveidi Ādažos 800 vietām.</a:t>
            </a:r>
          </a:p>
          <a:p>
            <a:pPr marL="457200" indent="-457200" algn="just">
              <a:buFont typeface="+mj-lt"/>
              <a:buAutoNum type="arabicPeriod"/>
            </a:pPr>
            <a:r>
              <a:rPr lang="lv-LV" sz="2000" b="1" dirty="0"/>
              <a:t>Konceptuāli atbalstīt nekustamā īpašuma «Liepnieki», Ādažos iegādes </a:t>
            </a:r>
            <a:r>
              <a:rPr lang="lv-LV" sz="2000" b="1" dirty="0" err="1"/>
              <a:t>izvērtējumu</a:t>
            </a:r>
            <a:r>
              <a:rPr lang="lv-LV" sz="2000" b="1" dirty="0"/>
              <a:t> jaunas izglītības iestādes 1.-9. klasei būvniecībai.</a:t>
            </a:r>
          </a:p>
          <a:p>
            <a:pPr marL="457200" indent="-457200" algn="just">
              <a:buFont typeface="+mj-lt"/>
              <a:buAutoNum type="arabicPeriod"/>
            </a:pPr>
            <a:r>
              <a:rPr lang="lv-LV" sz="2000" b="1" dirty="0"/>
              <a:t>Uzdot IJN izvērtēt un sniegt priekšlikumus trūkstošo vietu jautājuma risināšanai Ādažu vidusskolā līdz 2025.gadam. </a:t>
            </a:r>
          </a:p>
          <a:p>
            <a:pPr marL="457200" indent="-457200" algn="just">
              <a:buFont typeface="+mj-lt"/>
              <a:buAutoNum type="arabicPeriod"/>
            </a:pPr>
            <a:r>
              <a:rPr lang="lv-LV" sz="2000" b="1" dirty="0">
                <a:effectLst/>
                <a:ea typeface="Calibri" panose="020F0502020204030204" pitchFamily="34" charset="0"/>
              </a:rPr>
              <a:t>2024.gada budžeta projektā paredzēt līdzekļus 35 tūkst. </a:t>
            </a:r>
            <a:r>
              <a:rPr lang="lv-LV" sz="2000" b="1" i="1" dirty="0" err="1">
                <a:effectLst/>
                <a:ea typeface="Calibri" panose="020F0502020204030204" pitchFamily="34" charset="0"/>
              </a:rPr>
              <a:t>euro</a:t>
            </a:r>
            <a:r>
              <a:rPr lang="lv-LV" sz="2000" b="1" dirty="0">
                <a:effectLst/>
                <a:ea typeface="Calibri" panose="020F0502020204030204" pitchFamily="34" charset="0"/>
              </a:rPr>
              <a:t> apmērā tehniski ekonomiskā pamatojuma izstrādei jaunas izglītības iestādes izveidei 1.-9.klasei Ādažos un Ādažu vidusskolas darbības nodrošināšanai </a:t>
            </a:r>
            <a:r>
              <a:rPr lang="lv-LV" sz="2000" b="1" dirty="0">
                <a:ea typeface="Calibri" panose="020F0502020204030204" pitchFamily="34" charset="0"/>
              </a:rPr>
              <a:t>līdz jaunās izglītības iestādes darbības uzsākšanai. </a:t>
            </a:r>
          </a:p>
        </p:txBody>
      </p:sp>
      <p:sp>
        <p:nvSpPr>
          <p:cNvPr id="3" name="TextBox 2">
            <a:extLst>
              <a:ext uri="{FF2B5EF4-FFF2-40B4-BE49-F238E27FC236}">
                <a16:creationId xmlns:a16="http://schemas.microsoft.com/office/drawing/2014/main" id="{B3581D1A-5998-77BC-C77B-EC5FEF6D482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PRIEKŠLIKUMS</a:t>
            </a:r>
            <a:endParaRPr lang="en-US" b="1" dirty="0">
              <a:solidFill>
                <a:schemeClr val="bg2">
                  <a:lumMod val="50000"/>
                </a:schemeClr>
              </a:solidFill>
              <a:latin typeface="Montserrat" pitchFamily="2" charset="77"/>
            </a:endParaRPr>
          </a:p>
        </p:txBody>
      </p:sp>
    </p:spTree>
    <p:extLst>
      <p:ext uri="{BB962C8B-B14F-4D97-AF65-F5344CB8AC3E}">
        <p14:creationId xmlns:p14="http://schemas.microsoft.com/office/powerpoint/2010/main" val="1205564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954107"/>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PAŠVALDĪBAS IZMAKSAS PAR ĀDAŽU NOVADĀ DEKLARĒTO SKOLNIEKU MĀCĪBĀM CITĀS PAŠVALDĪBĀS</a:t>
            </a:r>
            <a:endParaRPr lang="en-US" b="1" dirty="0">
              <a:solidFill>
                <a:schemeClr val="bg2">
                  <a:lumMod val="50000"/>
                </a:schemeClr>
              </a:solidFill>
              <a:latin typeface="Montserrat" pitchFamily="2" charset="77"/>
            </a:endParaRPr>
          </a:p>
        </p:txBody>
      </p:sp>
      <p:graphicFrame>
        <p:nvGraphicFramePr>
          <p:cNvPr id="2" name="Tabula 2">
            <a:extLst>
              <a:ext uri="{FF2B5EF4-FFF2-40B4-BE49-F238E27FC236}">
                <a16:creationId xmlns:a16="http://schemas.microsoft.com/office/drawing/2014/main" id="{98319090-5B5F-9D40-C1C1-905C450CC1F5}"/>
              </a:ext>
            </a:extLst>
          </p:cNvPr>
          <p:cNvGraphicFramePr>
            <a:graphicFrameLocks noGrp="1"/>
          </p:cNvGraphicFramePr>
          <p:nvPr>
            <p:extLst>
              <p:ext uri="{D42A27DB-BD31-4B8C-83A1-F6EECF244321}">
                <p14:modId xmlns:p14="http://schemas.microsoft.com/office/powerpoint/2010/main" val="1332994388"/>
              </p:ext>
            </p:extLst>
          </p:nvPr>
        </p:nvGraphicFramePr>
        <p:xfrm>
          <a:off x="406400" y="1425196"/>
          <a:ext cx="11379198" cy="4577080"/>
        </p:xfrm>
        <a:graphic>
          <a:graphicData uri="http://schemas.openxmlformats.org/drawingml/2006/table">
            <a:tbl>
              <a:tblPr firstRow="1" bandRow="1">
                <a:tableStyleId>{5C22544A-7EE6-4342-B048-85BDC9FD1C3A}</a:tableStyleId>
              </a:tblPr>
              <a:tblGrid>
                <a:gridCol w="2611120">
                  <a:extLst>
                    <a:ext uri="{9D8B030D-6E8A-4147-A177-3AD203B41FA5}">
                      <a16:colId xmlns:a16="http://schemas.microsoft.com/office/drawing/2014/main" val="3137565077"/>
                    </a:ext>
                  </a:extLst>
                </a:gridCol>
                <a:gridCol w="1463040">
                  <a:extLst>
                    <a:ext uri="{9D8B030D-6E8A-4147-A177-3AD203B41FA5}">
                      <a16:colId xmlns:a16="http://schemas.microsoft.com/office/drawing/2014/main" val="204469072"/>
                    </a:ext>
                  </a:extLst>
                </a:gridCol>
                <a:gridCol w="1152144">
                  <a:extLst>
                    <a:ext uri="{9D8B030D-6E8A-4147-A177-3AD203B41FA5}">
                      <a16:colId xmlns:a16="http://schemas.microsoft.com/office/drawing/2014/main" val="518495908"/>
                    </a:ext>
                  </a:extLst>
                </a:gridCol>
                <a:gridCol w="2194560">
                  <a:extLst>
                    <a:ext uri="{9D8B030D-6E8A-4147-A177-3AD203B41FA5}">
                      <a16:colId xmlns:a16="http://schemas.microsoft.com/office/drawing/2014/main" val="1057230979"/>
                    </a:ext>
                  </a:extLst>
                </a:gridCol>
                <a:gridCol w="1609344">
                  <a:extLst>
                    <a:ext uri="{9D8B030D-6E8A-4147-A177-3AD203B41FA5}">
                      <a16:colId xmlns:a16="http://schemas.microsoft.com/office/drawing/2014/main" val="4223641785"/>
                    </a:ext>
                  </a:extLst>
                </a:gridCol>
                <a:gridCol w="2348990">
                  <a:extLst>
                    <a:ext uri="{9D8B030D-6E8A-4147-A177-3AD203B41FA5}">
                      <a16:colId xmlns:a16="http://schemas.microsoft.com/office/drawing/2014/main" val="3493047324"/>
                    </a:ext>
                  </a:extLst>
                </a:gridCol>
              </a:tblGrid>
              <a:tr h="370840">
                <a:tc>
                  <a:txBody>
                    <a:bodyPr/>
                    <a:lstStyle/>
                    <a:p>
                      <a:endParaRPr lang="lv-LV"/>
                    </a:p>
                  </a:txBody>
                  <a:tcPr/>
                </a:tc>
                <a:tc>
                  <a:txBody>
                    <a:bodyPr/>
                    <a:lstStyle/>
                    <a:p>
                      <a:pPr algn="ctr"/>
                      <a:r>
                        <a:rPr lang="lv-LV" dirty="0"/>
                        <a:t>Paredzētais finansējums, </a:t>
                      </a:r>
                      <a:r>
                        <a:rPr lang="lv-LV" dirty="0" err="1"/>
                        <a:t>euro</a:t>
                      </a:r>
                      <a:endParaRPr lang="lv-LV" dirty="0"/>
                    </a:p>
                  </a:txBody>
                  <a:tcPr anchor="ctr"/>
                </a:tc>
                <a:tc>
                  <a:txBody>
                    <a:bodyPr/>
                    <a:lstStyle/>
                    <a:p>
                      <a:pPr algn="ctr"/>
                      <a:r>
                        <a:rPr lang="lv-LV" dirty="0"/>
                        <a:t>Atlikums, </a:t>
                      </a:r>
                      <a:r>
                        <a:rPr lang="lv-LV" dirty="0" err="1"/>
                        <a:t>euro</a:t>
                      </a:r>
                      <a:endParaRPr lang="lv-LV" dirty="0"/>
                    </a:p>
                  </a:txBody>
                  <a:tcPr anchor="ctr"/>
                </a:tc>
                <a:tc>
                  <a:txBody>
                    <a:bodyPr/>
                    <a:lstStyle/>
                    <a:p>
                      <a:pPr algn="ctr"/>
                      <a:r>
                        <a:rPr lang="lv-LV" sz="1800" b="1" kern="1200" dirty="0">
                          <a:solidFill>
                            <a:schemeClr val="lt1"/>
                          </a:solidFill>
                          <a:effectLst/>
                          <a:latin typeface="+mn-lt"/>
                          <a:ea typeface="+mn-ea"/>
                          <a:cs typeface="+mn-cs"/>
                        </a:rPr>
                        <a:t>Nepieciešamais finansējums līdz gada beigām (prognoze), </a:t>
                      </a:r>
                      <a:r>
                        <a:rPr lang="lv-LV" sz="1800" b="1" kern="1200" dirty="0" err="1">
                          <a:solidFill>
                            <a:schemeClr val="lt1"/>
                          </a:solidFill>
                          <a:effectLst/>
                          <a:latin typeface="+mn-lt"/>
                          <a:ea typeface="+mn-ea"/>
                          <a:cs typeface="+mn-cs"/>
                        </a:rPr>
                        <a:t>euro</a:t>
                      </a:r>
                      <a:endParaRPr lang="lv-LV" dirty="0"/>
                    </a:p>
                  </a:txBody>
                  <a:tcPr anchor="ctr"/>
                </a:tc>
                <a:tc>
                  <a:txBody>
                    <a:bodyPr/>
                    <a:lstStyle/>
                    <a:p>
                      <a:pPr algn="ctr"/>
                      <a:r>
                        <a:rPr lang="lv-LV" sz="1800" b="1" kern="1200" dirty="0">
                          <a:solidFill>
                            <a:schemeClr val="lt1"/>
                          </a:solidFill>
                          <a:effectLst/>
                          <a:latin typeface="+mn-lt"/>
                          <a:ea typeface="+mn-ea"/>
                          <a:cs typeface="+mn-cs"/>
                        </a:rPr>
                        <a:t>Iztrūkst finansējuma, </a:t>
                      </a:r>
                      <a:r>
                        <a:rPr lang="lv-LV" sz="1800" b="1" kern="1200" dirty="0" err="1">
                          <a:solidFill>
                            <a:schemeClr val="lt1"/>
                          </a:solidFill>
                          <a:effectLst/>
                          <a:latin typeface="+mn-lt"/>
                          <a:ea typeface="+mn-ea"/>
                          <a:cs typeface="+mn-cs"/>
                        </a:rPr>
                        <a:t>euro</a:t>
                      </a:r>
                      <a:endParaRPr lang="lv-LV" dirty="0"/>
                    </a:p>
                  </a:txBody>
                  <a:tcPr anchor="ctr"/>
                </a:tc>
                <a:tc>
                  <a:txBody>
                    <a:bodyPr/>
                    <a:lstStyle/>
                    <a:p>
                      <a:pPr algn="ctr"/>
                      <a:r>
                        <a:rPr lang="lv-LV" dirty="0"/>
                        <a:t>Komentārs</a:t>
                      </a:r>
                    </a:p>
                  </a:txBody>
                  <a:tcPr anchor="ctr"/>
                </a:tc>
                <a:extLst>
                  <a:ext uri="{0D108BD9-81ED-4DB2-BD59-A6C34878D82A}">
                    <a16:rowId xmlns:a16="http://schemas.microsoft.com/office/drawing/2014/main" val="2925541420"/>
                  </a:ext>
                </a:extLst>
              </a:tr>
              <a:tr h="370840">
                <a:tc>
                  <a:txBody>
                    <a:bodyPr/>
                    <a:lstStyle/>
                    <a:p>
                      <a:r>
                        <a:rPr lang="lv-LV" dirty="0"/>
                        <a:t>Pašvaldību savstarpējie norēķini izglītības funkciju nodrošināšanai</a:t>
                      </a:r>
                    </a:p>
                  </a:txBody>
                  <a:tcPr/>
                </a:tc>
                <a:tc>
                  <a:txBody>
                    <a:bodyPr/>
                    <a:lstStyle/>
                    <a:p>
                      <a:pPr algn="r"/>
                      <a:r>
                        <a:rPr lang="lv-LV" dirty="0"/>
                        <a:t>1 009 440</a:t>
                      </a:r>
                    </a:p>
                  </a:txBody>
                  <a:tcPr/>
                </a:tc>
                <a:tc>
                  <a:txBody>
                    <a:bodyPr/>
                    <a:lstStyle/>
                    <a:p>
                      <a:pPr algn="r"/>
                      <a:r>
                        <a:rPr lang="lv-LV" dirty="0"/>
                        <a:t>291 329</a:t>
                      </a:r>
                    </a:p>
                  </a:txBody>
                  <a:tcPr/>
                </a:tc>
                <a:tc>
                  <a:txBody>
                    <a:bodyPr/>
                    <a:lstStyle/>
                    <a:p>
                      <a:pPr algn="r"/>
                      <a:r>
                        <a:rPr lang="lv-LV" dirty="0"/>
                        <a:t>359 055</a:t>
                      </a:r>
                    </a:p>
                  </a:txBody>
                  <a:tcPr/>
                </a:tc>
                <a:tc>
                  <a:txBody>
                    <a:bodyPr/>
                    <a:lstStyle/>
                    <a:p>
                      <a:pPr algn="r"/>
                      <a:r>
                        <a:rPr lang="lv-LV" dirty="0"/>
                        <a:t>67 726</a:t>
                      </a:r>
                    </a:p>
                  </a:txBody>
                  <a:tcPr/>
                </a:tc>
                <a:tc>
                  <a:txBody>
                    <a:bodyPr/>
                    <a:lstStyle/>
                    <a:p>
                      <a:endParaRPr lang="lv-LV" dirty="0"/>
                    </a:p>
                  </a:txBody>
                  <a:tcPr/>
                </a:tc>
                <a:extLst>
                  <a:ext uri="{0D108BD9-81ED-4DB2-BD59-A6C34878D82A}">
                    <a16:rowId xmlns:a16="http://schemas.microsoft.com/office/drawing/2014/main" val="3339228643"/>
                  </a:ext>
                </a:extLst>
              </a:tr>
              <a:tr h="370840">
                <a:tc>
                  <a:txBody>
                    <a:bodyPr/>
                    <a:lstStyle/>
                    <a:p>
                      <a:r>
                        <a:rPr lang="lv-LV" dirty="0"/>
                        <a:t>Līdzfinansējums PPII izglītības funkciju nodrošināšanai</a:t>
                      </a:r>
                    </a:p>
                  </a:txBody>
                  <a:tcPr/>
                </a:tc>
                <a:tc>
                  <a:txBody>
                    <a:bodyPr/>
                    <a:lstStyle/>
                    <a:p>
                      <a:pPr algn="r"/>
                      <a:r>
                        <a:rPr lang="lv-LV" dirty="0"/>
                        <a:t>1 377 792</a:t>
                      </a:r>
                    </a:p>
                  </a:txBody>
                  <a:tcPr/>
                </a:tc>
                <a:tc>
                  <a:txBody>
                    <a:bodyPr/>
                    <a:lstStyle/>
                    <a:p>
                      <a:pPr algn="r"/>
                      <a:r>
                        <a:rPr lang="lv-LV" dirty="0"/>
                        <a:t>34 050</a:t>
                      </a:r>
                    </a:p>
                  </a:txBody>
                  <a:tcPr/>
                </a:tc>
                <a:tc>
                  <a:txBody>
                    <a:bodyPr/>
                    <a:lstStyle/>
                    <a:p>
                      <a:pPr algn="r"/>
                      <a:r>
                        <a:rPr lang="lv-LV" dirty="0"/>
                        <a:t>335 751</a:t>
                      </a:r>
                    </a:p>
                  </a:txBody>
                  <a:tcPr/>
                </a:tc>
                <a:tc>
                  <a:txBody>
                    <a:bodyPr/>
                    <a:lstStyle/>
                    <a:p>
                      <a:pPr algn="r"/>
                      <a:r>
                        <a:rPr lang="lv-LV" dirty="0"/>
                        <a:t>301 71</a:t>
                      </a:r>
                    </a:p>
                  </a:txBody>
                  <a:tcPr/>
                </a:tc>
                <a:tc>
                  <a:txBody>
                    <a:bodyPr/>
                    <a:lstStyle/>
                    <a:p>
                      <a:r>
                        <a:rPr lang="lv-LV" dirty="0"/>
                        <a:t>Iespējams palielinājums, uztvert kā minimālo summu</a:t>
                      </a:r>
                    </a:p>
                  </a:txBody>
                  <a:tcPr/>
                </a:tc>
                <a:extLst>
                  <a:ext uri="{0D108BD9-81ED-4DB2-BD59-A6C34878D82A}">
                    <a16:rowId xmlns:a16="http://schemas.microsoft.com/office/drawing/2014/main" val="2885903424"/>
                  </a:ext>
                </a:extLst>
              </a:tr>
              <a:tr h="370840">
                <a:tc>
                  <a:txBody>
                    <a:bodyPr/>
                    <a:lstStyle/>
                    <a:p>
                      <a:r>
                        <a:rPr lang="lv-LV" dirty="0"/>
                        <a:t>Līdzfinansējums privātajām skolām izglītības funkciju nodrošināšanai</a:t>
                      </a:r>
                    </a:p>
                  </a:txBody>
                  <a:tcPr/>
                </a:tc>
                <a:tc>
                  <a:txBody>
                    <a:bodyPr/>
                    <a:lstStyle/>
                    <a:p>
                      <a:pPr algn="r"/>
                      <a:r>
                        <a:rPr lang="lv-LV" dirty="0"/>
                        <a:t>135 000</a:t>
                      </a:r>
                    </a:p>
                  </a:txBody>
                  <a:tcPr/>
                </a:tc>
                <a:tc>
                  <a:txBody>
                    <a:bodyPr/>
                    <a:lstStyle/>
                    <a:p>
                      <a:pPr algn="r"/>
                      <a:r>
                        <a:rPr lang="lv-LV" dirty="0"/>
                        <a:t>11 558</a:t>
                      </a:r>
                    </a:p>
                  </a:txBody>
                  <a:tcPr/>
                </a:tc>
                <a:tc>
                  <a:txBody>
                    <a:bodyPr/>
                    <a:lstStyle/>
                    <a:p>
                      <a:pPr algn="r"/>
                      <a:r>
                        <a:rPr lang="lv-LV" dirty="0"/>
                        <a:t>11 558</a:t>
                      </a:r>
                    </a:p>
                  </a:txBody>
                  <a:tcPr/>
                </a:tc>
                <a:tc>
                  <a:txBody>
                    <a:bodyPr/>
                    <a:lstStyle/>
                    <a:p>
                      <a:pPr algn="r"/>
                      <a:r>
                        <a:rPr lang="lv-LV" dirty="0"/>
                        <a:t>27 807</a:t>
                      </a:r>
                    </a:p>
                  </a:txBody>
                  <a:tcPr/>
                </a:tc>
                <a:tc>
                  <a:txBody>
                    <a:bodyPr/>
                    <a:lstStyle/>
                    <a:p>
                      <a:r>
                        <a:rPr lang="lv-LV" dirty="0"/>
                        <a:t>Iespējams palielinājums, uztvert kā minimālo summu</a:t>
                      </a:r>
                    </a:p>
                  </a:txBody>
                  <a:tcPr/>
                </a:tc>
                <a:extLst>
                  <a:ext uri="{0D108BD9-81ED-4DB2-BD59-A6C34878D82A}">
                    <a16:rowId xmlns:a16="http://schemas.microsoft.com/office/drawing/2014/main" val="1496027825"/>
                  </a:ext>
                </a:extLst>
              </a:tr>
              <a:tr h="370840">
                <a:tc>
                  <a:txBody>
                    <a:bodyPr/>
                    <a:lstStyle/>
                    <a:p>
                      <a:endParaRPr lang="lv-LV" dirty="0"/>
                    </a:p>
                  </a:txBody>
                  <a:tcPr/>
                </a:tc>
                <a:tc>
                  <a:txBody>
                    <a:bodyPr/>
                    <a:lstStyle/>
                    <a:p>
                      <a:pPr algn="r"/>
                      <a:r>
                        <a:rPr lang="lv-LV" b="1" dirty="0"/>
                        <a:t>2 522 232</a:t>
                      </a:r>
                    </a:p>
                  </a:txBody>
                  <a:tcPr/>
                </a:tc>
                <a:tc>
                  <a:txBody>
                    <a:bodyPr/>
                    <a:lstStyle/>
                    <a:p>
                      <a:pPr algn="r"/>
                      <a:r>
                        <a:rPr lang="lv-LV" b="1" dirty="0"/>
                        <a:t>336 937</a:t>
                      </a:r>
                    </a:p>
                  </a:txBody>
                  <a:tcPr/>
                </a:tc>
                <a:tc>
                  <a:txBody>
                    <a:bodyPr/>
                    <a:lstStyle/>
                    <a:p>
                      <a:pPr algn="r"/>
                      <a:r>
                        <a:rPr lang="lv-LV" b="1" dirty="0"/>
                        <a:t>734 171</a:t>
                      </a:r>
                    </a:p>
                  </a:txBody>
                  <a:tcPr/>
                </a:tc>
                <a:tc>
                  <a:txBody>
                    <a:bodyPr/>
                    <a:lstStyle/>
                    <a:p>
                      <a:pPr algn="r"/>
                      <a:r>
                        <a:rPr lang="lv-LV" b="1" dirty="0"/>
                        <a:t>397 234</a:t>
                      </a:r>
                    </a:p>
                  </a:txBody>
                  <a:tcPr/>
                </a:tc>
                <a:tc>
                  <a:txBody>
                    <a:bodyPr/>
                    <a:lstStyle/>
                    <a:p>
                      <a:endParaRPr lang="lv-LV" dirty="0"/>
                    </a:p>
                  </a:txBody>
                  <a:tcPr/>
                </a:tc>
                <a:extLst>
                  <a:ext uri="{0D108BD9-81ED-4DB2-BD59-A6C34878D82A}">
                    <a16:rowId xmlns:a16="http://schemas.microsoft.com/office/drawing/2014/main" val="2729014417"/>
                  </a:ext>
                </a:extLst>
              </a:tr>
            </a:tbl>
          </a:graphicData>
        </a:graphic>
      </p:graphicFrame>
    </p:spTree>
    <p:extLst>
      <p:ext uri="{BB962C8B-B14F-4D97-AF65-F5344CB8AC3E}">
        <p14:creationId xmlns:p14="http://schemas.microsoft.com/office/powerpoint/2010/main" val="2518726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954107"/>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VIETU SKAITA PROGNOZES ESOŠAJĀS VISPĀRĒJĀS IZGLĪTĪBAS IESTĀDĒS ĀDAŽU NOVADĀ 2022.-2030.gadam</a:t>
            </a:r>
            <a:endParaRPr lang="en-US" b="1" dirty="0">
              <a:solidFill>
                <a:schemeClr val="bg2">
                  <a:lumMod val="50000"/>
                </a:schemeClr>
              </a:solidFill>
              <a:latin typeface="Montserrat" pitchFamily="2" charset="77"/>
            </a:endParaRPr>
          </a:p>
        </p:txBody>
      </p:sp>
      <p:sp>
        <p:nvSpPr>
          <p:cNvPr id="3" name="Satura vietturis 7">
            <a:extLst>
              <a:ext uri="{FF2B5EF4-FFF2-40B4-BE49-F238E27FC236}">
                <a16:creationId xmlns:a16="http://schemas.microsoft.com/office/drawing/2014/main" id="{B268E6B0-7591-FD50-DCDB-EDF21005A9FD}"/>
              </a:ext>
            </a:extLst>
          </p:cNvPr>
          <p:cNvSpPr txBox="1">
            <a:spLocks/>
          </p:cNvSpPr>
          <p:nvPr/>
        </p:nvSpPr>
        <p:spPr bwMode="auto">
          <a:xfrm>
            <a:off x="1168264" y="4788117"/>
            <a:ext cx="4244984" cy="1142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lv-LV" sz="2000" b="1" dirty="0"/>
              <a:t>Vietu skaita aprēķinā pie ĀVS nav ieskaitīti specializētie kabineti un kabineti, kas plānoti citām funkcijām</a:t>
            </a:r>
            <a:endParaRPr lang="lv-LV" sz="2000" dirty="0"/>
          </a:p>
        </p:txBody>
      </p:sp>
      <p:pic>
        <p:nvPicPr>
          <p:cNvPr id="9" name="Attēls 8">
            <a:extLst>
              <a:ext uri="{FF2B5EF4-FFF2-40B4-BE49-F238E27FC236}">
                <a16:creationId xmlns:a16="http://schemas.microsoft.com/office/drawing/2014/main" id="{2C8EA971-479F-56FD-73A4-32C299B781BD}"/>
              </a:ext>
            </a:extLst>
          </p:cNvPr>
          <p:cNvPicPr>
            <a:picLocks noChangeAspect="1"/>
          </p:cNvPicPr>
          <p:nvPr/>
        </p:nvPicPr>
        <p:blipFill>
          <a:blip r:embed="rId2"/>
          <a:stretch>
            <a:fillRect/>
          </a:stretch>
        </p:blipFill>
        <p:spPr>
          <a:xfrm>
            <a:off x="0" y="2041958"/>
            <a:ext cx="5900057" cy="2509063"/>
          </a:xfrm>
          <a:prstGeom prst="rect">
            <a:avLst/>
          </a:prstGeom>
        </p:spPr>
      </p:pic>
      <p:pic>
        <p:nvPicPr>
          <p:cNvPr id="2" name="Attēls 1">
            <a:extLst>
              <a:ext uri="{FF2B5EF4-FFF2-40B4-BE49-F238E27FC236}">
                <a16:creationId xmlns:a16="http://schemas.microsoft.com/office/drawing/2014/main" id="{496A8D11-68CE-8F3A-1E57-C114BBFB4059}"/>
              </a:ext>
            </a:extLst>
          </p:cNvPr>
          <p:cNvPicPr>
            <a:picLocks noChangeAspect="1"/>
          </p:cNvPicPr>
          <p:nvPr/>
        </p:nvPicPr>
        <p:blipFill>
          <a:blip r:embed="rId3"/>
          <a:stretch>
            <a:fillRect/>
          </a:stretch>
        </p:blipFill>
        <p:spPr>
          <a:xfrm>
            <a:off x="5900055" y="1799190"/>
            <a:ext cx="6096001" cy="4082969"/>
          </a:xfrm>
          <a:prstGeom prst="rect">
            <a:avLst/>
          </a:prstGeom>
        </p:spPr>
      </p:pic>
    </p:spTree>
    <p:extLst>
      <p:ext uri="{BB962C8B-B14F-4D97-AF65-F5344CB8AC3E}">
        <p14:creationId xmlns:p14="http://schemas.microsoft.com/office/powerpoint/2010/main" val="3462754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954107"/>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VIETU SKAITA PROGNOZES ESOŠAJĀS VISPĀRĒJĀS IZGLĪTĪBAS IESTĀDĒS ĀDAŽU NOVADĀ 2022.-2030.gadam</a:t>
            </a:r>
            <a:endParaRPr lang="en-US" b="1" dirty="0">
              <a:solidFill>
                <a:schemeClr val="bg2">
                  <a:lumMod val="50000"/>
                </a:schemeClr>
              </a:solidFill>
              <a:latin typeface="Montserrat" pitchFamily="2" charset="77"/>
            </a:endParaRPr>
          </a:p>
        </p:txBody>
      </p:sp>
      <p:sp>
        <p:nvSpPr>
          <p:cNvPr id="4" name="Satura vietturis 7">
            <a:extLst>
              <a:ext uri="{FF2B5EF4-FFF2-40B4-BE49-F238E27FC236}">
                <a16:creationId xmlns:a16="http://schemas.microsoft.com/office/drawing/2014/main" id="{CD61FC89-F0BC-BD24-AE2E-562371C1C27F}"/>
              </a:ext>
            </a:extLst>
          </p:cNvPr>
          <p:cNvSpPr txBox="1">
            <a:spLocks/>
          </p:cNvSpPr>
          <p:nvPr/>
        </p:nvSpPr>
        <p:spPr bwMode="auto">
          <a:xfrm>
            <a:off x="-135378" y="5137086"/>
            <a:ext cx="4424434" cy="49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lv-LV" sz="2000" b="1" dirty="0"/>
              <a:t>Vietu skaita aprēķinā pie ĀVS nav ieskaitīti specializētie kabineti un kabineti, kas plānoti citām funkcijām</a:t>
            </a:r>
            <a:endParaRPr lang="lv-LV" sz="2000" dirty="0"/>
          </a:p>
        </p:txBody>
      </p:sp>
      <p:pic>
        <p:nvPicPr>
          <p:cNvPr id="3" name="Attēls 2">
            <a:extLst>
              <a:ext uri="{FF2B5EF4-FFF2-40B4-BE49-F238E27FC236}">
                <a16:creationId xmlns:a16="http://schemas.microsoft.com/office/drawing/2014/main" id="{44F1BDE3-1035-633E-445F-DE2D2386BBE1}"/>
              </a:ext>
            </a:extLst>
          </p:cNvPr>
          <p:cNvPicPr>
            <a:picLocks noChangeAspect="1"/>
          </p:cNvPicPr>
          <p:nvPr/>
        </p:nvPicPr>
        <p:blipFill>
          <a:blip r:embed="rId2"/>
          <a:stretch>
            <a:fillRect/>
          </a:stretch>
        </p:blipFill>
        <p:spPr>
          <a:xfrm>
            <a:off x="1406962" y="1632614"/>
            <a:ext cx="4689038" cy="2283623"/>
          </a:xfrm>
          <a:prstGeom prst="rect">
            <a:avLst/>
          </a:prstGeom>
        </p:spPr>
      </p:pic>
      <p:pic>
        <p:nvPicPr>
          <p:cNvPr id="2" name="Attēls 1">
            <a:extLst>
              <a:ext uri="{FF2B5EF4-FFF2-40B4-BE49-F238E27FC236}">
                <a16:creationId xmlns:a16="http://schemas.microsoft.com/office/drawing/2014/main" id="{2FE8DB8E-A2BD-CBD0-8BB6-5D242309EBD4}"/>
              </a:ext>
            </a:extLst>
          </p:cNvPr>
          <p:cNvPicPr>
            <a:picLocks noChangeAspect="1"/>
          </p:cNvPicPr>
          <p:nvPr/>
        </p:nvPicPr>
        <p:blipFill>
          <a:blip r:embed="rId3"/>
          <a:stretch>
            <a:fillRect/>
          </a:stretch>
        </p:blipFill>
        <p:spPr>
          <a:xfrm>
            <a:off x="6267306" y="1601535"/>
            <a:ext cx="4356577" cy="2343352"/>
          </a:xfrm>
          <a:prstGeom prst="rect">
            <a:avLst/>
          </a:prstGeom>
        </p:spPr>
      </p:pic>
      <p:pic>
        <p:nvPicPr>
          <p:cNvPr id="7" name="Attēls 6">
            <a:extLst>
              <a:ext uri="{FF2B5EF4-FFF2-40B4-BE49-F238E27FC236}">
                <a16:creationId xmlns:a16="http://schemas.microsoft.com/office/drawing/2014/main" id="{5DC78D9F-858A-ED63-13D7-2CC53A6B6903}"/>
              </a:ext>
            </a:extLst>
          </p:cNvPr>
          <p:cNvPicPr>
            <a:picLocks noChangeAspect="1"/>
          </p:cNvPicPr>
          <p:nvPr/>
        </p:nvPicPr>
        <p:blipFill>
          <a:blip r:embed="rId4"/>
          <a:stretch>
            <a:fillRect/>
          </a:stretch>
        </p:blipFill>
        <p:spPr>
          <a:xfrm>
            <a:off x="4038600" y="3976629"/>
            <a:ext cx="4550172" cy="2376628"/>
          </a:xfrm>
          <a:prstGeom prst="rect">
            <a:avLst/>
          </a:prstGeom>
        </p:spPr>
      </p:pic>
    </p:spTree>
    <p:extLst>
      <p:ext uri="{BB962C8B-B14F-4D97-AF65-F5344CB8AC3E}">
        <p14:creationId xmlns:p14="http://schemas.microsoft.com/office/powerpoint/2010/main" val="549629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PROBLĒMAS</a:t>
            </a:r>
            <a:endParaRPr lang="en-US" b="1" dirty="0">
              <a:solidFill>
                <a:schemeClr val="bg2">
                  <a:lumMod val="50000"/>
                </a:schemeClr>
              </a:solidFill>
              <a:latin typeface="Montserrat" pitchFamily="2" charset="77"/>
            </a:endParaRPr>
          </a:p>
        </p:txBody>
      </p:sp>
      <p:sp>
        <p:nvSpPr>
          <p:cNvPr id="2" name="Satura vietturis 7">
            <a:extLst>
              <a:ext uri="{FF2B5EF4-FFF2-40B4-BE49-F238E27FC236}">
                <a16:creationId xmlns:a16="http://schemas.microsoft.com/office/drawing/2014/main" id="{DF5B01CC-2DE7-733B-4097-9FD7609434D4}"/>
              </a:ext>
            </a:extLst>
          </p:cNvPr>
          <p:cNvSpPr txBox="1">
            <a:spLocks/>
          </p:cNvSpPr>
          <p:nvPr/>
        </p:nvSpPr>
        <p:spPr bwMode="auto">
          <a:xfrm>
            <a:off x="791570" y="1302536"/>
            <a:ext cx="10467833" cy="4281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lv-LV" sz="2000" b="1" dirty="0"/>
              <a:t>Ādažu vidusskolā jau šobrīd trūkst vietas mācību procesa organizēšanai </a:t>
            </a:r>
            <a:r>
              <a:rPr lang="lv-LV" sz="2000" dirty="0"/>
              <a:t>vispārējās izglītības posmā, kas rada nepieciešamību kā </a:t>
            </a:r>
            <a:r>
              <a:rPr lang="lv-LV" sz="2000" dirty="0" err="1"/>
              <a:t>pamatklases</a:t>
            </a:r>
            <a:r>
              <a:rPr lang="lv-LV" sz="2000" dirty="0"/>
              <a:t> mācībām izmantot specializētos kabinetus un citas telpas, kas plānotas un ir nepieciešamas citiem mērķiem (uz 2022./2023. </a:t>
            </a:r>
            <a:r>
              <a:rPr lang="lv-LV" sz="2000" dirty="0" err="1"/>
              <a:t>m.g</a:t>
            </a:r>
            <a:r>
              <a:rPr lang="lv-LV" sz="2000" dirty="0"/>
              <a:t>. šādā veidā tiek pielāgotas telpas aptuveni 170 bērniem).</a:t>
            </a:r>
          </a:p>
          <a:p>
            <a:pPr algn="just"/>
            <a:r>
              <a:rPr lang="lv-LV" sz="2000" dirty="0"/>
              <a:t>Ņemot vērā iedzīvotāju un bērnu skaita pieauguma prognozes, kā arī to, ka Ādažos tiek plānotas arvien jaunas daudzdzīvokļu dzīvojamās mājas, kurās dzīvojošo bērnu un jauniešu skaitu šobrīd nevar paredzēt, </a:t>
            </a:r>
            <a:r>
              <a:rPr lang="lv-LV" sz="2000" b="1" dirty="0"/>
              <a:t>turpmākajos gados vietu trūkums Ādažu vidusskolā kļūs arvien izteiktāks.</a:t>
            </a:r>
          </a:p>
          <a:p>
            <a:pPr marL="0" indent="0" algn="ctr">
              <a:buNone/>
            </a:pPr>
            <a:endParaRPr lang="lv-LV" sz="2000" dirty="0"/>
          </a:p>
          <a:p>
            <a:pPr marL="0" indent="0" algn="ctr">
              <a:buNone/>
            </a:pPr>
            <a:r>
              <a:rPr lang="lv-LV" sz="2400" b="1" dirty="0">
                <a:solidFill>
                  <a:schemeClr val="accent1">
                    <a:lumMod val="75000"/>
                  </a:schemeClr>
                </a:solidFill>
              </a:rPr>
              <a:t>Trūkstošo vietu skaits ĀVS uz 2030./2031.m.g. varētu pārsniegt 620</a:t>
            </a:r>
          </a:p>
          <a:p>
            <a:pPr marL="0" indent="0" algn="ctr">
              <a:buNone/>
            </a:pPr>
            <a:endParaRPr lang="lv-LV" sz="2000" dirty="0"/>
          </a:p>
          <a:p>
            <a:pPr algn="just"/>
            <a:r>
              <a:rPr lang="lv-LV" sz="2000" b="1" dirty="0"/>
              <a:t>Ādažu vidusskolai</a:t>
            </a:r>
            <a:r>
              <a:rPr lang="lv-LV" sz="2000" dirty="0"/>
              <a:t>, kas tika būvēta 1986.gadā, </a:t>
            </a:r>
            <a:r>
              <a:rPr lang="lv-LV" sz="2000" b="1" dirty="0"/>
              <a:t>būtu nepieciešams veikt dažādus atjaunošanas darbus </a:t>
            </a:r>
            <a:r>
              <a:rPr lang="lv-LV" sz="2000" dirty="0"/>
              <a:t>(siltināšanas būvdarbi, apkures sistēmas pilnīga pārbūve, gaiteņu remonts u.c.).</a:t>
            </a:r>
          </a:p>
        </p:txBody>
      </p:sp>
      <p:sp>
        <p:nvSpPr>
          <p:cNvPr id="3" name="Ovāls 2">
            <a:extLst>
              <a:ext uri="{FF2B5EF4-FFF2-40B4-BE49-F238E27FC236}">
                <a16:creationId xmlns:a16="http://schemas.microsoft.com/office/drawing/2014/main" id="{B8C32F72-4F8B-17CE-141D-A43CDF31A498}"/>
              </a:ext>
            </a:extLst>
          </p:cNvPr>
          <p:cNvSpPr/>
          <p:nvPr/>
        </p:nvSpPr>
        <p:spPr>
          <a:xfrm>
            <a:off x="1447384" y="3614057"/>
            <a:ext cx="9156204" cy="936171"/>
          </a:xfrm>
          <a:prstGeom prst="ellipse">
            <a:avLst/>
          </a:prstGeom>
          <a:noFill/>
          <a:ln w="38100">
            <a:solidFill>
              <a:srgbClr val="C9B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67976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PIEDĀVĀTIE RISINĀJUMI</a:t>
            </a:r>
            <a:endParaRPr lang="en-US" b="1" dirty="0">
              <a:solidFill>
                <a:schemeClr val="bg2">
                  <a:lumMod val="50000"/>
                </a:schemeClr>
              </a:solidFill>
              <a:latin typeface="Montserrat" pitchFamily="2" charset="77"/>
            </a:endParaRPr>
          </a:p>
        </p:txBody>
      </p:sp>
      <p:sp>
        <p:nvSpPr>
          <p:cNvPr id="2" name="Satura vietturis 7">
            <a:extLst>
              <a:ext uri="{FF2B5EF4-FFF2-40B4-BE49-F238E27FC236}">
                <a16:creationId xmlns:a16="http://schemas.microsoft.com/office/drawing/2014/main" id="{98D4599D-AAFC-4C86-19A8-1461D67409E0}"/>
              </a:ext>
            </a:extLst>
          </p:cNvPr>
          <p:cNvSpPr txBox="1">
            <a:spLocks/>
          </p:cNvSpPr>
          <p:nvPr/>
        </p:nvSpPr>
        <p:spPr bwMode="auto">
          <a:xfrm>
            <a:off x="551543" y="1076779"/>
            <a:ext cx="6977017" cy="4704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lv-LV" sz="2000" b="1" dirty="0">
                <a:solidFill>
                  <a:schemeClr val="accent1">
                    <a:lumMod val="75000"/>
                  </a:schemeClr>
                </a:solidFill>
              </a:rPr>
              <a:t>1.alternatīva</a:t>
            </a:r>
          </a:p>
          <a:p>
            <a:pPr algn="l"/>
            <a:r>
              <a:rPr lang="lv-LV" sz="2000" dirty="0"/>
              <a:t>Izbūvēt vienu jaunu ēku </a:t>
            </a:r>
            <a:r>
              <a:rPr lang="lv-LV" sz="2000" b="1" dirty="0"/>
              <a:t>1.-9.klasei</a:t>
            </a:r>
            <a:r>
              <a:rPr lang="lv-LV" sz="2000" dirty="0"/>
              <a:t> (kopā </a:t>
            </a:r>
            <a:r>
              <a:rPr lang="lv-LV" sz="2000" b="1" dirty="0"/>
              <a:t>800 vietām</a:t>
            </a:r>
            <a:r>
              <a:rPr lang="lv-LV" sz="2000" dirty="0"/>
              <a:t>, 10 328 m2 platībā) (1.kārta ar </a:t>
            </a:r>
            <a:r>
              <a:rPr lang="lv-LV" sz="2000" b="1" dirty="0"/>
              <a:t>600</a:t>
            </a:r>
            <a:r>
              <a:rPr lang="lv-LV" sz="2000" dirty="0"/>
              <a:t> vietām uz 2027./2028.m.g. un 2.kārta ar papildus </a:t>
            </a:r>
            <a:r>
              <a:rPr lang="lv-LV" sz="2000" b="1" dirty="0"/>
              <a:t>200</a:t>
            </a:r>
            <a:r>
              <a:rPr lang="lv-LV" sz="2000" dirty="0"/>
              <a:t> vietām uz 2028./2029.m.g.)</a:t>
            </a:r>
          </a:p>
          <a:p>
            <a:pPr algn="l"/>
            <a:endParaRPr lang="lv-LV" sz="2000" dirty="0"/>
          </a:p>
          <a:p>
            <a:pPr algn="l"/>
            <a:r>
              <a:rPr lang="lv-LV" sz="2000" b="1" dirty="0">
                <a:solidFill>
                  <a:schemeClr val="accent1">
                    <a:lumMod val="75000"/>
                  </a:schemeClr>
                </a:solidFill>
              </a:rPr>
              <a:t>2.alternatīva</a:t>
            </a:r>
            <a:endParaRPr lang="lv-LV" sz="2000" dirty="0">
              <a:solidFill>
                <a:schemeClr val="accent1">
                  <a:lumMod val="75000"/>
                </a:schemeClr>
              </a:solidFill>
            </a:endParaRPr>
          </a:p>
          <a:p>
            <a:pPr algn="l"/>
            <a:r>
              <a:rPr lang="lv-LV" sz="2000" dirty="0"/>
              <a:t>Izbūvēt vienu jaunu ēku </a:t>
            </a:r>
            <a:r>
              <a:rPr lang="lv-LV" sz="2000" b="1" dirty="0"/>
              <a:t>1.-9.klasei</a:t>
            </a:r>
            <a:r>
              <a:rPr lang="lv-LV" sz="2000" dirty="0"/>
              <a:t> (kopā </a:t>
            </a:r>
            <a:r>
              <a:rPr lang="lv-LV" sz="2000" b="1" dirty="0"/>
              <a:t>1000 vietām</a:t>
            </a:r>
            <a:r>
              <a:rPr lang="lv-LV" sz="2000" dirty="0"/>
              <a:t>, 12 910 m2 platībā) (1.kārta ar </a:t>
            </a:r>
            <a:r>
              <a:rPr lang="lv-LV" sz="2000" b="1" dirty="0"/>
              <a:t>600</a:t>
            </a:r>
            <a:r>
              <a:rPr lang="lv-LV" sz="2000" dirty="0"/>
              <a:t> vietām uz 2027./2028.m.g. un 2.kārta ar papildus </a:t>
            </a:r>
            <a:r>
              <a:rPr lang="lv-LV" sz="2000" b="1" dirty="0"/>
              <a:t>400</a:t>
            </a:r>
            <a:r>
              <a:rPr lang="lv-LV" sz="2000" dirty="0"/>
              <a:t> vietām uz 2028./2029.m.g.)</a:t>
            </a:r>
          </a:p>
          <a:p>
            <a:pPr algn="l"/>
            <a:endParaRPr lang="lv-LV" sz="2000" dirty="0"/>
          </a:p>
          <a:p>
            <a:pPr algn="l"/>
            <a:r>
              <a:rPr lang="lv-LV" sz="2000" b="1" dirty="0">
                <a:solidFill>
                  <a:schemeClr val="accent1">
                    <a:lumMod val="75000"/>
                  </a:schemeClr>
                </a:solidFill>
              </a:rPr>
              <a:t>3.alternatīva</a:t>
            </a:r>
            <a:endParaRPr lang="lv-LV" sz="2000" dirty="0">
              <a:solidFill>
                <a:schemeClr val="accent1">
                  <a:lumMod val="75000"/>
                </a:schemeClr>
              </a:solidFill>
            </a:endParaRPr>
          </a:p>
          <a:p>
            <a:pPr algn="l"/>
            <a:r>
              <a:rPr lang="lv-LV" sz="2000" dirty="0"/>
              <a:t>Izbūvēt vienu jaunu ēku </a:t>
            </a:r>
            <a:r>
              <a:rPr lang="lv-LV" sz="2000" b="1" dirty="0"/>
              <a:t>1.-9.klasei</a:t>
            </a:r>
            <a:r>
              <a:rPr lang="lv-LV" sz="2000" dirty="0"/>
              <a:t> (kopā </a:t>
            </a:r>
            <a:r>
              <a:rPr lang="lv-LV" sz="2000" b="1" dirty="0"/>
              <a:t>1200 vietām</a:t>
            </a:r>
            <a:r>
              <a:rPr lang="lv-LV" sz="2000" dirty="0"/>
              <a:t>, 15 492 m2 platībā) (1.kārta ar </a:t>
            </a:r>
            <a:r>
              <a:rPr lang="lv-LV" sz="2000" b="1" dirty="0"/>
              <a:t>600</a:t>
            </a:r>
            <a:r>
              <a:rPr lang="lv-LV" sz="2000" dirty="0"/>
              <a:t> vietām uz 2027./2028.m.g. un 2.kārta ar papildus </a:t>
            </a:r>
            <a:r>
              <a:rPr lang="lv-LV" sz="2000" b="1" dirty="0"/>
              <a:t>600</a:t>
            </a:r>
            <a:r>
              <a:rPr lang="lv-LV" sz="2000" dirty="0"/>
              <a:t> vietām uz 2028./2029.m.g.).</a:t>
            </a:r>
          </a:p>
          <a:p>
            <a:pPr algn="l"/>
            <a:endParaRPr lang="lv-LV" sz="2000" dirty="0"/>
          </a:p>
        </p:txBody>
      </p:sp>
      <p:sp>
        <p:nvSpPr>
          <p:cNvPr id="7" name="Bultiņa: uz augšu 6">
            <a:extLst>
              <a:ext uri="{FF2B5EF4-FFF2-40B4-BE49-F238E27FC236}">
                <a16:creationId xmlns:a16="http://schemas.microsoft.com/office/drawing/2014/main" id="{F2536A5C-F3D8-8FA0-EB70-A378BCC85343}"/>
              </a:ext>
            </a:extLst>
          </p:cNvPr>
          <p:cNvSpPr/>
          <p:nvPr/>
        </p:nvSpPr>
        <p:spPr>
          <a:xfrm>
            <a:off x="7696200" y="1256944"/>
            <a:ext cx="1371600" cy="1144151"/>
          </a:xfrm>
          <a:prstGeom prst="upArrow">
            <a:avLst>
              <a:gd name="adj1" fmla="val 65556"/>
              <a:gd name="adj2" fmla="val 50000"/>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accent1">
                  <a:lumMod val="50000"/>
                </a:schemeClr>
              </a:solidFill>
            </a:endParaRPr>
          </a:p>
        </p:txBody>
      </p:sp>
      <p:sp>
        <p:nvSpPr>
          <p:cNvPr id="8" name="Bultiņa: uz augšu 7">
            <a:extLst>
              <a:ext uri="{FF2B5EF4-FFF2-40B4-BE49-F238E27FC236}">
                <a16:creationId xmlns:a16="http://schemas.microsoft.com/office/drawing/2014/main" id="{0D9BFAB8-4326-95DB-9A66-0BB3CA09BBE4}"/>
              </a:ext>
            </a:extLst>
          </p:cNvPr>
          <p:cNvSpPr/>
          <p:nvPr/>
        </p:nvSpPr>
        <p:spPr>
          <a:xfrm>
            <a:off x="9144000" y="1256944"/>
            <a:ext cx="1371600" cy="1144151"/>
          </a:xfrm>
          <a:prstGeom prst="upArrow">
            <a:avLst>
              <a:gd name="adj1" fmla="val 65556"/>
              <a:gd name="adj2" fmla="val 5000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Bultiņa: uz augšu 8">
            <a:extLst>
              <a:ext uri="{FF2B5EF4-FFF2-40B4-BE49-F238E27FC236}">
                <a16:creationId xmlns:a16="http://schemas.microsoft.com/office/drawing/2014/main" id="{AD956731-C1C8-646C-ACC6-DEF8DF1800C6}"/>
              </a:ext>
            </a:extLst>
          </p:cNvPr>
          <p:cNvSpPr/>
          <p:nvPr/>
        </p:nvSpPr>
        <p:spPr>
          <a:xfrm>
            <a:off x="10591800" y="1272181"/>
            <a:ext cx="1371600" cy="1144151"/>
          </a:xfrm>
          <a:prstGeom prst="upArrow">
            <a:avLst>
              <a:gd name="adj1" fmla="val 65556"/>
              <a:gd name="adj2" fmla="val 50000"/>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TextBox 10">
            <a:extLst>
              <a:ext uri="{FF2B5EF4-FFF2-40B4-BE49-F238E27FC236}">
                <a16:creationId xmlns:a16="http://schemas.microsoft.com/office/drawing/2014/main" id="{44D0BEF6-5184-D626-A446-C38D41CFCA71}"/>
              </a:ext>
            </a:extLst>
          </p:cNvPr>
          <p:cNvSpPr txBox="1"/>
          <p:nvPr/>
        </p:nvSpPr>
        <p:spPr>
          <a:xfrm>
            <a:off x="7818120" y="1569936"/>
            <a:ext cx="1127760" cy="646331"/>
          </a:xfrm>
          <a:prstGeom prst="rect">
            <a:avLst/>
          </a:prstGeom>
          <a:noFill/>
        </p:spPr>
        <p:txBody>
          <a:bodyPr wrap="square" rtlCol="0">
            <a:spAutoFit/>
          </a:bodyPr>
          <a:lstStyle/>
          <a:p>
            <a:pPr algn="ctr"/>
            <a:r>
              <a:rPr lang="lv-LV" sz="1200" dirty="0">
                <a:solidFill>
                  <a:schemeClr val="accent1">
                    <a:lumMod val="50000"/>
                  </a:schemeClr>
                </a:solidFill>
              </a:rPr>
              <a:t>Gaujas iela 30 </a:t>
            </a:r>
            <a:r>
              <a:rPr lang="lv-LV" sz="1200" b="1" dirty="0">
                <a:solidFill>
                  <a:schemeClr val="accent1">
                    <a:lumMod val="50000"/>
                  </a:schemeClr>
                </a:solidFill>
              </a:rPr>
              <a:t>1300 vietas</a:t>
            </a:r>
          </a:p>
          <a:p>
            <a:pPr algn="ctr"/>
            <a:r>
              <a:rPr lang="lv-LV" sz="1200" dirty="0">
                <a:solidFill>
                  <a:schemeClr val="accent1">
                    <a:lumMod val="50000"/>
                  </a:schemeClr>
                </a:solidFill>
              </a:rPr>
              <a:t>16 185 m2</a:t>
            </a:r>
          </a:p>
        </p:txBody>
      </p:sp>
      <p:sp>
        <p:nvSpPr>
          <p:cNvPr id="12" name="TextBox 11">
            <a:extLst>
              <a:ext uri="{FF2B5EF4-FFF2-40B4-BE49-F238E27FC236}">
                <a16:creationId xmlns:a16="http://schemas.microsoft.com/office/drawing/2014/main" id="{E4F1C7FE-FF9B-392E-D2BB-18E7417D9DC9}"/>
              </a:ext>
            </a:extLst>
          </p:cNvPr>
          <p:cNvSpPr txBox="1"/>
          <p:nvPr/>
        </p:nvSpPr>
        <p:spPr>
          <a:xfrm>
            <a:off x="9265920" y="1576974"/>
            <a:ext cx="1127760" cy="830997"/>
          </a:xfrm>
          <a:prstGeom prst="rect">
            <a:avLst/>
          </a:prstGeom>
          <a:noFill/>
        </p:spPr>
        <p:txBody>
          <a:bodyPr wrap="square" rtlCol="0">
            <a:spAutoFit/>
          </a:bodyPr>
          <a:lstStyle/>
          <a:p>
            <a:pPr algn="ctr"/>
            <a:r>
              <a:rPr lang="lv-LV" sz="1200" dirty="0">
                <a:solidFill>
                  <a:srgbClr val="00B0F0"/>
                </a:solidFill>
              </a:rPr>
              <a:t>Attekas iela 16</a:t>
            </a:r>
          </a:p>
          <a:p>
            <a:pPr algn="ctr"/>
            <a:r>
              <a:rPr lang="lv-LV" sz="1200" b="1" dirty="0">
                <a:solidFill>
                  <a:srgbClr val="00B0F0"/>
                </a:solidFill>
              </a:rPr>
              <a:t>800 vietas</a:t>
            </a:r>
            <a:endParaRPr lang="lv-LV" sz="1200" dirty="0">
              <a:solidFill>
                <a:srgbClr val="00B0F0"/>
              </a:solidFill>
            </a:endParaRPr>
          </a:p>
          <a:p>
            <a:pPr algn="ctr"/>
            <a:r>
              <a:rPr lang="lv-LV" sz="1200" dirty="0">
                <a:solidFill>
                  <a:srgbClr val="00B0F0"/>
                </a:solidFill>
              </a:rPr>
              <a:t>10 328 m2</a:t>
            </a:r>
          </a:p>
          <a:p>
            <a:pPr algn="ctr"/>
            <a:r>
              <a:rPr lang="lv-LV" sz="1200" dirty="0">
                <a:solidFill>
                  <a:srgbClr val="00B0F0"/>
                </a:solidFill>
              </a:rPr>
              <a:t>32 klases</a:t>
            </a:r>
          </a:p>
        </p:txBody>
      </p:sp>
      <p:sp>
        <p:nvSpPr>
          <p:cNvPr id="13" name="TextBox 12">
            <a:extLst>
              <a:ext uri="{FF2B5EF4-FFF2-40B4-BE49-F238E27FC236}">
                <a16:creationId xmlns:a16="http://schemas.microsoft.com/office/drawing/2014/main" id="{2A76189D-EDBF-CD07-1C1E-3537D0B62F18}"/>
              </a:ext>
            </a:extLst>
          </p:cNvPr>
          <p:cNvSpPr txBox="1"/>
          <p:nvPr/>
        </p:nvSpPr>
        <p:spPr>
          <a:xfrm>
            <a:off x="10713720" y="1583836"/>
            <a:ext cx="1127760" cy="830997"/>
          </a:xfrm>
          <a:prstGeom prst="rect">
            <a:avLst/>
          </a:prstGeom>
          <a:noFill/>
        </p:spPr>
        <p:txBody>
          <a:bodyPr wrap="square" rtlCol="0">
            <a:spAutoFit/>
          </a:bodyPr>
          <a:lstStyle/>
          <a:p>
            <a:pPr algn="ctr"/>
            <a:r>
              <a:rPr lang="lv-LV" sz="1200" dirty="0">
                <a:solidFill>
                  <a:srgbClr val="00B050"/>
                </a:solidFill>
              </a:rPr>
              <a:t>Jauna ēka </a:t>
            </a:r>
          </a:p>
          <a:p>
            <a:pPr algn="ctr"/>
            <a:r>
              <a:rPr lang="lv-LV" sz="1200" b="1" dirty="0">
                <a:solidFill>
                  <a:srgbClr val="00B050"/>
                </a:solidFill>
              </a:rPr>
              <a:t>800 vietas</a:t>
            </a:r>
            <a:endParaRPr lang="lv-LV" sz="1200" dirty="0">
              <a:solidFill>
                <a:srgbClr val="00B050"/>
              </a:solidFill>
            </a:endParaRPr>
          </a:p>
          <a:p>
            <a:pPr algn="ctr"/>
            <a:r>
              <a:rPr lang="lv-LV" sz="1200" dirty="0">
                <a:solidFill>
                  <a:srgbClr val="00B050"/>
                </a:solidFill>
              </a:rPr>
              <a:t>10 328 m2</a:t>
            </a:r>
          </a:p>
          <a:p>
            <a:pPr algn="ctr"/>
            <a:r>
              <a:rPr lang="lv-LV" sz="1200" dirty="0">
                <a:solidFill>
                  <a:srgbClr val="00B050"/>
                </a:solidFill>
              </a:rPr>
              <a:t>32 klases</a:t>
            </a:r>
          </a:p>
        </p:txBody>
      </p:sp>
      <p:sp>
        <p:nvSpPr>
          <p:cNvPr id="14" name="Bultiņa: uz augšu 13">
            <a:extLst>
              <a:ext uri="{FF2B5EF4-FFF2-40B4-BE49-F238E27FC236}">
                <a16:creationId xmlns:a16="http://schemas.microsoft.com/office/drawing/2014/main" id="{A3779F26-B106-9E2F-764D-42B424661DEE}"/>
              </a:ext>
            </a:extLst>
          </p:cNvPr>
          <p:cNvSpPr/>
          <p:nvPr/>
        </p:nvSpPr>
        <p:spPr>
          <a:xfrm>
            <a:off x="7696200" y="3043925"/>
            <a:ext cx="1371600" cy="1144151"/>
          </a:xfrm>
          <a:prstGeom prst="upArrow">
            <a:avLst>
              <a:gd name="adj1" fmla="val 65556"/>
              <a:gd name="adj2" fmla="val 50000"/>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Bultiņa: uz augšu 14">
            <a:extLst>
              <a:ext uri="{FF2B5EF4-FFF2-40B4-BE49-F238E27FC236}">
                <a16:creationId xmlns:a16="http://schemas.microsoft.com/office/drawing/2014/main" id="{CBE07C43-8B20-C5E7-AF10-E286E71F29FC}"/>
              </a:ext>
            </a:extLst>
          </p:cNvPr>
          <p:cNvSpPr/>
          <p:nvPr/>
        </p:nvSpPr>
        <p:spPr>
          <a:xfrm>
            <a:off x="9144000" y="3043925"/>
            <a:ext cx="1371600" cy="1144151"/>
          </a:xfrm>
          <a:prstGeom prst="upArrow">
            <a:avLst>
              <a:gd name="adj1" fmla="val 65556"/>
              <a:gd name="adj2" fmla="val 5000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TextBox 15">
            <a:extLst>
              <a:ext uri="{FF2B5EF4-FFF2-40B4-BE49-F238E27FC236}">
                <a16:creationId xmlns:a16="http://schemas.microsoft.com/office/drawing/2014/main" id="{95697E45-3E73-28A2-4052-B336B078F612}"/>
              </a:ext>
            </a:extLst>
          </p:cNvPr>
          <p:cNvSpPr txBox="1"/>
          <p:nvPr/>
        </p:nvSpPr>
        <p:spPr>
          <a:xfrm>
            <a:off x="7818120" y="3356917"/>
            <a:ext cx="1127760" cy="646331"/>
          </a:xfrm>
          <a:prstGeom prst="rect">
            <a:avLst/>
          </a:prstGeom>
          <a:noFill/>
        </p:spPr>
        <p:txBody>
          <a:bodyPr wrap="square" rtlCol="0">
            <a:spAutoFit/>
          </a:bodyPr>
          <a:lstStyle/>
          <a:p>
            <a:pPr algn="ctr"/>
            <a:r>
              <a:rPr lang="lv-LV" sz="1200" dirty="0">
                <a:solidFill>
                  <a:schemeClr val="accent1">
                    <a:lumMod val="50000"/>
                  </a:schemeClr>
                </a:solidFill>
              </a:rPr>
              <a:t>Gaujas iela 30</a:t>
            </a:r>
          </a:p>
          <a:p>
            <a:pPr algn="ctr"/>
            <a:r>
              <a:rPr lang="lv-LV" sz="1200" dirty="0">
                <a:solidFill>
                  <a:schemeClr val="accent1">
                    <a:lumMod val="50000"/>
                  </a:schemeClr>
                </a:solidFill>
              </a:rPr>
              <a:t> </a:t>
            </a:r>
            <a:r>
              <a:rPr lang="lv-LV" sz="1200" b="1" dirty="0">
                <a:solidFill>
                  <a:schemeClr val="accent1">
                    <a:lumMod val="50000"/>
                  </a:schemeClr>
                </a:solidFill>
              </a:rPr>
              <a:t>1300 vietas</a:t>
            </a:r>
          </a:p>
          <a:p>
            <a:pPr algn="ctr"/>
            <a:r>
              <a:rPr lang="lv-LV" sz="1200" dirty="0">
                <a:solidFill>
                  <a:schemeClr val="accent1">
                    <a:lumMod val="50000"/>
                  </a:schemeClr>
                </a:solidFill>
              </a:rPr>
              <a:t>16 185 m2</a:t>
            </a:r>
          </a:p>
        </p:txBody>
      </p:sp>
      <p:sp>
        <p:nvSpPr>
          <p:cNvPr id="17" name="TextBox 16">
            <a:extLst>
              <a:ext uri="{FF2B5EF4-FFF2-40B4-BE49-F238E27FC236}">
                <a16:creationId xmlns:a16="http://schemas.microsoft.com/office/drawing/2014/main" id="{FD145ED4-5FD2-4FD2-65C4-23F78BF00F7B}"/>
              </a:ext>
            </a:extLst>
          </p:cNvPr>
          <p:cNvSpPr txBox="1"/>
          <p:nvPr/>
        </p:nvSpPr>
        <p:spPr>
          <a:xfrm>
            <a:off x="9265920" y="3363955"/>
            <a:ext cx="1127760" cy="830997"/>
          </a:xfrm>
          <a:prstGeom prst="rect">
            <a:avLst/>
          </a:prstGeom>
          <a:noFill/>
        </p:spPr>
        <p:txBody>
          <a:bodyPr wrap="square" rtlCol="0">
            <a:spAutoFit/>
          </a:bodyPr>
          <a:lstStyle/>
          <a:p>
            <a:pPr algn="ctr"/>
            <a:r>
              <a:rPr lang="lv-LV" sz="1200" dirty="0">
                <a:solidFill>
                  <a:srgbClr val="00B0F0"/>
                </a:solidFill>
              </a:rPr>
              <a:t>Attekas iela 16</a:t>
            </a:r>
          </a:p>
          <a:p>
            <a:pPr algn="ctr"/>
            <a:r>
              <a:rPr lang="lv-LV" sz="1200" b="1" dirty="0">
                <a:solidFill>
                  <a:srgbClr val="00B0F0"/>
                </a:solidFill>
              </a:rPr>
              <a:t>800 vietas</a:t>
            </a:r>
          </a:p>
          <a:p>
            <a:pPr algn="ctr"/>
            <a:r>
              <a:rPr lang="lv-LV" sz="1200" dirty="0">
                <a:solidFill>
                  <a:srgbClr val="00B0F0"/>
                </a:solidFill>
              </a:rPr>
              <a:t>10 328 m2</a:t>
            </a:r>
          </a:p>
          <a:p>
            <a:pPr algn="ctr"/>
            <a:r>
              <a:rPr lang="lv-LV" sz="1200" dirty="0">
                <a:solidFill>
                  <a:srgbClr val="00B0F0"/>
                </a:solidFill>
              </a:rPr>
              <a:t>32 klases</a:t>
            </a:r>
          </a:p>
        </p:txBody>
      </p:sp>
      <p:sp>
        <p:nvSpPr>
          <p:cNvPr id="18" name="TextBox 17">
            <a:extLst>
              <a:ext uri="{FF2B5EF4-FFF2-40B4-BE49-F238E27FC236}">
                <a16:creationId xmlns:a16="http://schemas.microsoft.com/office/drawing/2014/main" id="{95D8771F-3416-C479-A8CC-19CECF83BD96}"/>
              </a:ext>
            </a:extLst>
          </p:cNvPr>
          <p:cNvSpPr txBox="1"/>
          <p:nvPr/>
        </p:nvSpPr>
        <p:spPr>
          <a:xfrm>
            <a:off x="10759440" y="3370817"/>
            <a:ext cx="1127760" cy="830997"/>
          </a:xfrm>
          <a:prstGeom prst="rect">
            <a:avLst/>
          </a:prstGeom>
          <a:noFill/>
        </p:spPr>
        <p:txBody>
          <a:bodyPr wrap="square" rtlCol="0">
            <a:spAutoFit/>
          </a:bodyPr>
          <a:lstStyle/>
          <a:p>
            <a:pPr algn="ctr"/>
            <a:r>
              <a:rPr lang="lv-LV" sz="1200" dirty="0">
                <a:solidFill>
                  <a:srgbClr val="00B050"/>
                </a:solidFill>
              </a:rPr>
              <a:t>Jauna ēka</a:t>
            </a:r>
          </a:p>
          <a:p>
            <a:pPr algn="ctr"/>
            <a:r>
              <a:rPr lang="lv-LV" sz="1200" b="1" dirty="0">
                <a:solidFill>
                  <a:srgbClr val="00B050"/>
                </a:solidFill>
              </a:rPr>
              <a:t>1000 vietas</a:t>
            </a:r>
            <a:endParaRPr lang="lv-LV" sz="1200" dirty="0">
              <a:solidFill>
                <a:srgbClr val="00B050"/>
              </a:solidFill>
            </a:endParaRPr>
          </a:p>
          <a:p>
            <a:pPr algn="ctr"/>
            <a:r>
              <a:rPr lang="lv-LV" sz="1200" dirty="0">
                <a:solidFill>
                  <a:srgbClr val="00B050"/>
                </a:solidFill>
              </a:rPr>
              <a:t>12 910 m2</a:t>
            </a:r>
          </a:p>
          <a:p>
            <a:pPr algn="ctr"/>
            <a:r>
              <a:rPr lang="lv-LV" sz="1200" dirty="0">
                <a:solidFill>
                  <a:srgbClr val="00B050"/>
                </a:solidFill>
              </a:rPr>
              <a:t>40 klases</a:t>
            </a:r>
          </a:p>
        </p:txBody>
      </p:sp>
      <p:sp>
        <p:nvSpPr>
          <p:cNvPr id="19" name="Bultiņa: uz augšu 18">
            <a:extLst>
              <a:ext uri="{FF2B5EF4-FFF2-40B4-BE49-F238E27FC236}">
                <a16:creationId xmlns:a16="http://schemas.microsoft.com/office/drawing/2014/main" id="{D6F96BFB-C0C0-0740-4AF5-54C400BDDA5B}"/>
              </a:ext>
            </a:extLst>
          </p:cNvPr>
          <p:cNvSpPr/>
          <p:nvPr/>
        </p:nvSpPr>
        <p:spPr>
          <a:xfrm>
            <a:off x="7818120" y="4869758"/>
            <a:ext cx="1371600" cy="1144151"/>
          </a:xfrm>
          <a:prstGeom prst="upArrow">
            <a:avLst>
              <a:gd name="adj1" fmla="val 65556"/>
              <a:gd name="adj2" fmla="val 50000"/>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Bultiņa: uz augšu 19">
            <a:extLst>
              <a:ext uri="{FF2B5EF4-FFF2-40B4-BE49-F238E27FC236}">
                <a16:creationId xmlns:a16="http://schemas.microsoft.com/office/drawing/2014/main" id="{BA8B1577-F4F7-0533-C14B-8D8A21B8AECC}"/>
              </a:ext>
            </a:extLst>
          </p:cNvPr>
          <p:cNvSpPr/>
          <p:nvPr/>
        </p:nvSpPr>
        <p:spPr>
          <a:xfrm>
            <a:off x="9265920" y="4869758"/>
            <a:ext cx="1371600" cy="1144151"/>
          </a:xfrm>
          <a:prstGeom prst="upArrow">
            <a:avLst>
              <a:gd name="adj1" fmla="val 65556"/>
              <a:gd name="adj2" fmla="val 5000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1" name="TextBox 20">
            <a:extLst>
              <a:ext uri="{FF2B5EF4-FFF2-40B4-BE49-F238E27FC236}">
                <a16:creationId xmlns:a16="http://schemas.microsoft.com/office/drawing/2014/main" id="{46F8E562-85C6-5CDC-306E-1F3C69710583}"/>
              </a:ext>
            </a:extLst>
          </p:cNvPr>
          <p:cNvSpPr txBox="1"/>
          <p:nvPr/>
        </p:nvSpPr>
        <p:spPr>
          <a:xfrm>
            <a:off x="7940040" y="5182750"/>
            <a:ext cx="1127760" cy="646331"/>
          </a:xfrm>
          <a:prstGeom prst="rect">
            <a:avLst/>
          </a:prstGeom>
          <a:noFill/>
        </p:spPr>
        <p:txBody>
          <a:bodyPr wrap="square" rtlCol="0">
            <a:spAutoFit/>
          </a:bodyPr>
          <a:lstStyle/>
          <a:p>
            <a:pPr algn="ctr"/>
            <a:r>
              <a:rPr lang="lv-LV" sz="1200" dirty="0">
                <a:solidFill>
                  <a:schemeClr val="accent1">
                    <a:lumMod val="50000"/>
                  </a:schemeClr>
                </a:solidFill>
              </a:rPr>
              <a:t>Gaujas iela 30</a:t>
            </a:r>
          </a:p>
          <a:p>
            <a:pPr algn="ctr"/>
            <a:r>
              <a:rPr lang="lv-LV" sz="1200" b="1" dirty="0">
                <a:solidFill>
                  <a:schemeClr val="accent1">
                    <a:lumMod val="50000"/>
                  </a:schemeClr>
                </a:solidFill>
              </a:rPr>
              <a:t>1300 vietas</a:t>
            </a:r>
            <a:endParaRPr lang="lv-LV" sz="1200" dirty="0">
              <a:solidFill>
                <a:schemeClr val="accent1">
                  <a:lumMod val="50000"/>
                </a:schemeClr>
              </a:solidFill>
            </a:endParaRPr>
          </a:p>
          <a:p>
            <a:pPr algn="ctr"/>
            <a:r>
              <a:rPr lang="lv-LV" sz="1200" dirty="0">
                <a:solidFill>
                  <a:schemeClr val="accent1">
                    <a:lumMod val="50000"/>
                  </a:schemeClr>
                </a:solidFill>
              </a:rPr>
              <a:t>16 185 m2</a:t>
            </a:r>
          </a:p>
        </p:txBody>
      </p:sp>
      <p:sp>
        <p:nvSpPr>
          <p:cNvPr id="22" name="TextBox 21">
            <a:extLst>
              <a:ext uri="{FF2B5EF4-FFF2-40B4-BE49-F238E27FC236}">
                <a16:creationId xmlns:a16="http://schemas.microsoft.com/office/drawing/2014/main" id="{73E85635-B30D-FE97-73DB-874AC752D17E}"/>
              </a:ext>
            </a:extLst>
          </p:cNvPr>
          <p:cNvSpPr txBox="1"/>
          <p:nvPr/>
        </p:nvSpPr>
        <p:spPr>
          <a:xfrm>
            <a:off x="9387840" y="5189788"/>
            <a:ext cx="1127760" cy="830997"/>
          </a:xfrm>
          <a:prstGeom prst="rect">
            <a:avLst/>
          </a:prstGeom>
          <a:noFill/>
        </p:spPr>
        <p:txBody>
          <a:bodyPr wrap="square" rtlCol="0">
            <a:spAutoFit/>
          </a:bodyPr>
          <a:lstStyle/>
          <a:p>
            <a:pPr algn="ctr"/>
            <a:r>
              <a:rPr lang="lv-LV" sz="1200" dirty="0">
                <a:solidFill>
                  <a:srgbClr val="00B0F0"/>
                </a:solidFill>
              </a:rPr>
              <a:t>Attekas iela 16</a:t>
            </a:r>
          </a:p>
          <a:p>
            <a:pPr algn="ctr"/>
            <a:r>
              <a:rPr lang="lv-LV" sz="1200" b="1" dirty="0">
                <a:solidFill>
                  <a:srgbClr val="00B0F0"/>
                </a:solidFill>
              </a:rPr>
              <a:t>800 vietas</a:t>
            </a:r>
            <a:endParaRPr lang="lv-LV" sz="1200" dirty="0">
              <a:solidFill>
                <a:srgbClr val="00B0F0"/>
              </a:solidFill>
            </a:endParaRPr>
          </a:p>
          <a:p>
            <a:pPr algn="ctr"/>
            <a:r>
              <a:rPr lang="lv-LV" sz="1200" dirty="0">
                <a:solidFill>
                  <a:srgbClr val="00B0F0"/>
                </a:solidFill>
              </a:rPr>
              <a:t>10 328 m2</a:t>
            </a:r>
          </a:p>
          <a:p>
            <a:pPr algn="ctr"/>
            <a:r>
              <a:rPr lang="lv-LV" sz="1200" dirty="0">
                <a:solidFill>
                  <a:srgbClr val="00B0F0"/>
                </a:solidFill>
              </a:rPr>
              <a:t>32 klases</a:t>
            </a:r>
          </a:p>
        </p:txBody>
      </p:sp>
      <p:sp>
        <p:nvSpPr>
          <p:cNvPr id="23" name="TextBox 22">
            <a:extLst>
              <a:ext uri="{FF2B5EF4-FFF2-40B4-BE49-F238E27FC236}">
                <a16:creationId xmlns:a16="http://schemas.microsoft.com/office/drawing/2014/main" id="{EB9E8330-9C06-A009-A83C-4B05C342C31C}"/>
              </a:ext>
            </a:extLst>
          </p:cNvPr>
          <p:cNvSpPr txBox="1"/>
          <p:nvPr/>
        </p:nvSpPr>
        <p:spPr>
          <a:xfrm>
            <a:off x="10835640" y="5196650"/>
            <a:ext cx="1127760" cy="830997"/>
          </a:xfrm>
          <a:prstGeom prst="rect">
            <a:avLst/>
          </a:prstGeom>
          <a:noFill/>
        </p:spPr>
        <p:txBody>
          <a:bodyPr wrap="square" rtlCol="0">
            <a:spAutoFit/>
          </a:bodyPr>
          <a:lstStyle/>
          <a:p>
            <a:pPr algn="ctr"/>
            <a:r>
              <a:rPr lang="lv-LV" sz="1200" dirty="0">
                <a:solidFill>
                  <a:srgbClr val="00B050"/>
                </a:solidFill>
              </a:rPr>
              <a:t>Jauna ēka</a:t>
            </a:r>
          </a:p>
          <a:p>
            <a:pPr algn="ctr"/>
            <a:r>
              <a:rPr lang="lv-LV" sz="1200" b="1" dirty="0">
                <a:solidFill>
                  <a:srgbClr val="00B050"/>
                </a:solidFill>
              </a:rPr>
              <a:t>1200 vietas</a:t>
            </a:r>
            <a:endParaRPr lang="lv-LV" sz="1200" dirty="0">
              <a:solidFill>
                <a:srgbClr val="00B050"/>
              </a:solidFill>
            </a:endParaRPr>
          </a:p>
          <a:p>
            <a:pPr algn="ctr"/>
            <a:r>
              <a:rPr lang="lv-LV" sz="1200" dirty="0">
                <a:solidFill>
                  <a:srgbClr val="00B050"/>
                </a:solidFill>
              </a:rPr>
              <a:t>15 492 m2</a:t>
            </a:r>
          </a:p>
          <a:p>
            <a:pPr algn="ctr"/>
            <a:r>
              <a:rPr lang="lv-LV" sz="1200" dirty="0">
                <a:solidFill>
                  <a:srgbClr val="00B050"/>
                </a:solidFill>
              </a:rPr>
              <a:t>48 klases</a:t>
            </a:r>
          </a:p>
        </p:txBody>
      </p:sp>
      <p:sp>
        <p:nvSpPr>
          <p:cNvPr id="24" name="Bultiņa: uz augšu 23">
            <a:extLst>
              <a:ext uri="{FF2B5EF4-FFF2-40B4-BE49-F238E27FC236}">
                <a16:creationId xmlns:a16="http://schemas.microsoft.com/office/drawing/2014/main" id="{BE5F2968-6C28-2DB2-4F23-380A06DB8F98}"/>
              </a:ext>
            </a:extLst>
          </p:cNvPr>
          <p:cNvSpPr/>
          <p:nvPr/>
        </p:nvSpPr>
        <p:spPr>
          <a:xfrm>
            <a:off x="10637520" y="3043924"/>
            <a:ext cx="1371600" cy="1144151"/>
          </a:xfrm>
          <a:prstGeom prst="upArrow">
            <a:avLst>
              <a:gd name="adj1" fmla="val 65556"/>
              <a:gd name="adj2" fmla="val 50000"/>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5" name="Bultiņa: uz augšu 24">
            <a:extLst>
              <a:ext uri="{FF2B5EF4-FFF2-40B4-BE49-F238E27FC236}">
                <a16:creationId xmlns:a16="http://schemas.microsoft.com/office/drawing/2014/main" id="{A62CA484-B249-C180-0E93-E1EB001684FB}"/>
              </a:ext>
            </a:extLst>
          </p:cNvPr>
          <p:cNvSpPr/>
          <p:nvPr/>
        </p:nvSpPr>
        <p:spPr>
          <a:xfrm>
            <a:off x="10728960" y="4901573"/>
            <a:ext cx="1371600" cy="1144151"/>
          </a:xfrm>
          <a:prstGeom prst="upArrow">
            <a:avLst>
              <a:gd name="adj1" fmla="val 65556"/>
              <a:gd name="adj2" fmla="val 50000"/>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27" name="Taisns savienotājs 26">
            <a:extLst>
              <a:ext uri="{FF2B5EF4-FFF2-40B4-BE49-F238E27FC236}">
                <a16:creationId xmlns:a16="http://schemas.microsoft.com/office/drawing/2014/main" id="{8BAA879E-9841-20C0-6937-947B7D7B91CD}"/>
              </a:ext>
            </a:extLst>
          </p:cNvPr>
          <p:cNvCxnSpPr/>
          <p:nvPr/>
        </p:nvCxnSpPr>
        <p:spPr>
          <a:xfrm>
            <a:off x="903514" y="2727954"/>
            <a:ext cx="10744200" cy="0"/>
          </a:xfrm>
          <a:prstGeom prst="line">
            <a:avLst/>
          </a:prstGeom>
          <a:ln>
            <a:solidFill>
              <a:srgbClr val="6F8E9F"/>
            </a:solidFill>
          </a:ln>
        </p:spPr>
        <p:style>
          <a:lnRef idx="1">
            <a:schemeClr val="accent1"/>
          </a:lnRef>
          <a:fillRef idx="0">
            <a:schemeClr val="accent1"/>
          </a:fillRef>
          <a:effectRef idx="0">
            <a:schemeClr val="accent1"/>
          </a:effectRef>
          <a:fontRef idx="minor">
            <a:schemeClr val="tx1"/>
          </a:fontRef>
        </p:style>
      </p:cxnSp>
      <p:cxnSp>
        <p:nvCxnSpPr>
          <p:cNvPr id="28" name="Taisns savienotājs 27">
            <a:extLst>
              <a:ext uri="{FF2B5EF4-FFF2-40B4-BE49-F238E27FC236}">
                <a16:creationId xmlns:a16="http://schemas.microsoft.com/office/drawing/2014/main" id="{044F16E1-E397-1DDF-4F83-3EA2945A94C4}"/>
              </a:ext>
            </a:extLst>
          </p:cNvPr>
          <p:cNvCxnSpPr/>
          <p:nvPr/>
        </p:nvCxnSpPr>
        <p:spPr>
          <a:xfrm>
            <a:off x="903514" y="4502326"/>
            <a:ext cx="10744200" cy="0"/>
          </a:xfrm>
          <a:prstGeom prst="line">
            <a:avLst/>
          </a:prstGeom>
          <a:ln>
            <a:solidFill>
              <a:srgbClr val="6F8E9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809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557000" cy="954107"/>
          </a:xfrm>
          <a:prstGeom prst="rect">
            <a:avLst/>
          </a:prstGeom>
          <a:noFill/>
        </p:spPr>
        <p:txBody>
          <a:bodyPr wrap="square">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VIETU SKAITA PROGNOZES VISPĀRĒJĀS IZGLĪTĪBAS IESTĀDĒS ĀDAŽU NOVADĀ 2023.-2030.gadam (1.alternatīva)</a:t>
            </a:r>
            <a:endParaRPr lang="en-US" sz="2800" b="1" dirty="0">
              <a:solidFill>
                <a:schemeClr val="bg2">
                  <a:lumMod val="50000"/>
                </a:schemeClr>
              </a:solidFill>
              <a:latin typeface="Montserrat" pitchFamily="2" charset="77"/>
            </a:endParaRPr>
          </a:p>
        </p:txBody>
      </p:sp>
      <p:sp>
        <p:nvSpPr>
          <p:cNvPr id="7" name="Bultiņa: uz augšu 6">
            <a:extLst>
              <a:ext uri="{FF2B5EF4-FFF2-40B4-BE49-F238E27FC236}">
                <a16:creationId xmlns:a16="http://schemas.microsoft.com/office/drawing/2014/main" id="{F2536A5C-F3D8-8FA0-EB70-A378BCC85343}"/>
              </a:ext>
            </a:extLst>
          </p:cNvPr>
          <p:cNvSpPr/>
          <p:nvPr/>
        </p:nvSpPr>
        <p:spPr>
          <a:xfrm>
            <a:off x="7696200" y="1416166"/>
            <a:ext cx="1371600" cy="1144151"/>
          </a:xfrm>
          <a:prstGeom prst="upArrow">
            <a:avLst>
              <a:gd name="adj1" fmla="val 65556"/>
              <a:gd name="adj2" fmla="val 50000"/>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Bultiņa: uz augšu 7">
            <a:extLst>
              <a:ext uri="{FF2B5EF4-FFF2-40B4-BE49-F238E27FC236}">
                <a16:creationId xmlns:a16="http://schemas.microsoft.com/office/drawing/2014/main" id="{0D9BFAB8-4326-95DB-9A66-0BB3CA09BBE4}"/>
              </a:ext>
            </a:extLst>
          </p:cNvPr>
          <p:cNvSpPr/>
          <p:nvPr/>
        </p:nvSpPr>
        <p:spPr>
          <a:xfrm>
            <a:off x="9144000" y="1416166"/>
            <a:ext cx="1371600" cy="1144151"/>
          </a:xfrm>
          <a:prstGeom prst="upArrow">
            <a:avLst>
              <a:gd name="adj1" fmla="val 65556"/>
              <a:gd name="adj2" fmla="val 5000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Bultiņa: uz augšu 8">
            <a:extLst>
              <a:ext uri="{FF2B5EF4-FFF2-40B4-BE49-F238E27FC236}">
                <a16:creationId xmlns:a16="http://schemas.microsoft.com/office/drawing/2014/main" id="{AD956731-C1C8-646C-ACC6-DEF8DF1800C6}"/>
              </a:ext>
            </a:extLst>
          </p:cNvPr>
          <p:cNvSpPr/>
          <p:nvPr/>
        </p:nvSpPr>
        <p:spPr>
          <a:xfrm>
            <a:off x="10591800" y="1431403"/>
            <a:ext cx="1371600" cy="1144151"/>
          </a:xfrm>
          <a:prstGeom prst="upArrow">
            <a:avLst>
              <a:gd name="adj1" fmla="val 65556"/>
              <a:gd name="adj2" fmla="val 50000"/>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TextBox 10">
            <a:extLst>
              <a:ext uri="{FF2B5EF4-FFF2-40B4-BE49-F238E27FC236}">
                <a16:creationId xmlns:a16="http://schemas.microsoft.com/office/drawing/2014/main" id="{44D0BEF6-5184-D626-A446-C38D41CFCA71}"/>
              </a:ext>
            </a:extLst>
          </p:cNvPr>
          <p:cNvSpPr txBox="1"/>
          <p:nvPr/>
        </p:nvSpPr>
        <p:spPr>
          <a:xfrm>
            <a:off x="7818120" y="1729158"/>
            <a:ext cx="1127760" cy="646331"/>
          </a:xfrm>
          <a:prstGeom prst="rect">
            <a:avLst/>
          </a:prstGeom>
          <a:noFill/>
        </p:spPr>
        <p:txBody>
          <a:bodyPr wrap="square" rtlCol="0">
            <a:spAutoFit/>
          </a:bodyPr>
          <a:lstStyle/>
          <a:p>
            <a:pPr algn="ctr"/>
            <a:r>
              <a:rPr lang="lv-LV" sz="1200" dirty="0">
                <a:solidFill>
                  <a:schemeClr val="accent1">
                    <a:lumMod val="50000"/>
                  </a:schemeClr>
                </a:solidFill>
              </a:rPr>
              <a:t>Gaujas iela 30 1300 vietas</a:t>
            </a:r>
          </a:p>
          <a:p>
            <a:pPr algn="ctr"/>
            <a:r>
              <a:rPr lang="lv-LV" sz="1200" dirty="0">
                <a:solidFill>
                  <a:schemeClr val="accent1">
                    <a:lumMod val="50000"/>
                  </a:schemeClr>
                </a:solidFill>
              </a:rPr>
              <a:t>16 185 m2</a:t>
            </a:r>
          </a:p>
        </p:txBody>
      </p:sp>
      <p:sp>
        <p:nvSpPr>
          <p:cNvPr id="12" name="TextBox 11">
            <a:extLst>
              <a:ext uri="{FF2B5EF4-FFF2-40B4-BE49-F238E27FC236}">
                <a16:creationId xmlns:a16="http://schemas.microsoft.com/office/drawing/2014/main" id="{E4F1C7FE-FF9B-392E-D2BB-18E7417D9DC9}"/>
              </a:ext>
            </a:extLst>
          </p:cNvPr>
          <p:cNvSpPr txBox="1"/>
          <p:nvPr/>
        </p:nvSpPr>
        <p:spPr>
          <a:xfrm>
            <a:off x="9265920" y="1736196"/>
            <a:ext cx="1127760" cy="830997"/>
          </a:xfrm>
          <a:prstGeom prst="rect">
            <a:avLst/>
          </a:prstGeom>
          <a:noFill/>
        </p:spPr>
        <p:txBody>
          <a:bodyPr wrap="square" rtlCol="0">
            <a:spAutoFit/>
          </a:bodyPr>
          <a:lstStyle/>
          <a:p>
            <a:pPr algn="ctr"/>
            <a:r>
              <a:rPr lang="lv-LV" sz="1200" dirty="0">
                <a:solidFill>
                  <a:srgbClr val="00B0F0"/>
                </a:solidFill>
              </a:rPr>
              <a:t>Attekas iela 16</a:t>
            </a:r>
          </a:p>
          <a:p>
            <a:pPr algn="ctr"/>
            <a:r>
              <a:rPr lang="lv-LV" sz="1200" dirty="0">
                <a:solidFill>
                  <a:srgbClr val="00B0F0"/>
                </a:solidFill>
              </a:rPr>
              <a:t>800 vietas</a:t>
            </a:r>
          </a:p>
          <a:p>
            <a:pPr algn="ctr"/>
            <a:r>
              <a:rPr lang="lv-LV" sz="1200" dirty="0">
                <a:solidFill>
                  <a:srgbClr val="00B0F0"/>
                </a:solidFill>
              </a:rPr>
              <a:t>10 328 m2</a:t>
            </a:r>
          </a:p>
          <a:p>
            <a:pPr algn="ctr"/>
            <a:r>
              <a:rPr lang="lv-LV" sz="1200" dirty="0">
                <a:solidFill>
                  <a:srgbClr val="00B0F0"/>
                </a:solidFill>
              </a:rPr>
              <a:t>32 klases</a:t>
            </a:r>
          </a:p>
        </p:txBody>
      </p:sp>
      <p:sp>
        <p:nvSpPr>
          <p:cNvPr id="13" name="TextBox 12">
            <a:extLst>
              <a:ext uri="{FF2B5EF4-FFF2-40B4-BE49-F238E27FC236}">
                <a16:creationId xmlns:a16="http://schemas.microsoft.com/office/drawing/2014/main" id="{2A76189D-EDBF-CD07-1C1E-3537D0B62F18}"/>
              </a:ext>
            </a:extLst>
          </p:cNvPr>
          <p:cNvSpPr txBox="1"/>
          <p:nvPr/>
        </p:nvSpPr>
        <p:spPr>
          <a:xfrm>
            <a:off x="10713720" y="1743058"/>
            <a:ext cx="1127760" cy="830997"/>
          </a:xfrm>
          <a:prstGeom prst="rect">
            <a:avLst/>
          </a:prstGeom>
          <a:noFill/>
        </p:spPr>
        <p:txBody>
          <a:bodyPr wrap="square" rtlCol="0">
            <a:spAutoFit/>
          </a:bodyPr>
          <a:lstStyle/>
          <a:p>
            <a:pPr algn="ctr"/>
            <a:r>
              <a:rPr lang="lv-LV" sz="1200" dirty="0">
                <a:solidFill>
                  <a:srgbClr val="00B050"/>
                </a:solidFill>
              </a:rPr>
              <a:t>Jauna ēka </a:t>
            </a:r>
          </a:p>
          <a:p>
            <a:pPr algn="ctr"/>
            <a:r>
              <a:rPr lang="lv-LV" sz="1200" b="1" dirty="0">
                <a:solidFill>
                  <a:srgbClr val="00B050"/>
                </a:solidFill>
              </a:rPr>
              <a:t>800 vietas</a:t>
            </a:r>
          </a:p>
          <a:p>
            <a:pPr algn="ctr"/>
            <a:r>
              <a:rPr lang="lv-LV" sz="1200" dirty="0">
                <a:solidFill>
                  <a:srgbClr val="00B050"/>
                </a:solidFill>
              </a:rPr>
              <a:t>10 328 m2</a:t>
            </a:r>
          </a:p>
          <a:p>
            <a:pPr algn="ctr"/>
            <a:r>
              <a:rPr lang="lv-LV" sz="1200" dirty="0">
                <a:solidFill>
                  <a:srgbClr val="00B050"/>
                </a:solidFill>
              </a:rPr>
              <a:t>32 klases</a:t>
            </a:r>
          </a:p>
        </p:txBody>
      </p:sp>
      <p:pic>
        <p:nvPicPr>
          <p:cNvPr id="2" name="Attēls 1">
            <a:extLst>
              <a:ext uri="{FF2B5EF4-FFF2-40B4-BE49-F238E27FC236}">
                <a16:creationId xmlns:a16="http://schemas.microsoft.com/office/drawing/2014/main" id="{CE731E1A-F7EB-EA14-470E-E4DAB764377C}"/>
              </a:ext>
            </a:extLst>
          </p:cNvPr>
          <p:cNvPicPr>
            <a:picLocks noChangeAspect="1"/>
          </p:cNvPicPr>
          <p:nvPr/>
        </p:nvPicPr>
        <p:blipFill>
          <a:blip r:embed="rId2"/>
          <a:stretch>
            <a:fillRect/>
          </a:stretch>
        </p:blipFill>
        <p:spPr>
          <a:xfrm>
            <a:off x="406399" y="2798491"/>
            <a:ext cx="6106565" cy="3192735"/>
          </a:xfrm>
          <a:prstGeom prst="rect">
            <a:avLst/>
          </a:prstGeom>
        </p:spPr>
      </p:pic>
      <p:pic>
        <p:nvPicPr>
          <p:cNvPr id="14" name="Attēls 13">
            <a:extLst>
              <a:ext uri="{FF2B5EF4-FFF2-40B4-BE49-F238E27FC236}">
                <a16:creationId xmlns:a16="http://schemas.microsoft.com/office/drawing/2014/main" id="{3D309590-151F-7281-1DC5-87C1C3990387}"/>
              </a:ext>
            </a:extLst>
          </p:cNvPr>
          <p:cNvPicPr>
            <a:picLocks noChangeAspect="1"/>
          </p:cNvPicPr>
          <p:nvPr/>
        </p:nvPicPr>
        <p:blipFill>
          <a:blip r:embed="rId3"/>
          <a:stretch>
            <a:fillRect/>
          </a:stretch>
        </p:blipFill>
        <p:spPr>
          <a:xfrm>
            <a:off x="6642176" y="2798490"/>
            <a:ext cx="5321224" cy="3192735"/>
          </a:xfrm>
          <a:prstGeom prst="rect">
            <a:avLst/>
          </a:prstGeom>
        </p:spPr>
      </p:pic>
    </p:spTree>
    <p:extLst>
      <p:ext uri="{BB962C8B-B14F-4D97-AF65-F5344CB8AC3E}">
        <p14:creationId xmlns:p14="http://schemas.microsoft.com/office/powerpoint/2010/main" val="194528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4241</TotalTime>
  <Words>4363</Words>
  <Application>Microsoft Office PowerPoint</Application>
  <PresentationFormat>Widescreen</PresentationFormat>
  <Paragraphs>607</Paragraphs>
  <Slides>36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Ginta Pavasara</dc:creator>
  <cp:lastModifiedBy>Sintija Tenisa</cp:lastModifiedBy>
  <cp:revision>109</cp:revision>
  <cp:lastPrinted>2023-10-31T17:05:54Z</cp:lastPrinted>
  <dcterms:created xsi:type="dcterms:W3CDTF">2019-01-14T18:08:04Z</dcterms:created>
  <dcterms:modified xsi:type="dcterms:W3CDTF">2023-12-01T06:30:00Z</dcterms:modified>
</cp:coreProperties>
</file>