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7"/>
  </p:notesMasterIdLst>
  <p:sldIdLst>
    <p:sldId id="432" r:id="rId2"/>
    <p:sldId id="450" r:id="rId3"/>
    <p:sldId id="446" r:id="rId4"/>
    <p:sldId id="448" r:id="rId5"/>
    <p:sldId id="449" r:id="rId6"/>
  </p:sldIdLst>
  <p:sldSz cx="18288000" cy="10287000"/>
  <p:notesSz cx="6954838" cy="93091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50" charset="-70"/>
      <p:regular r:id="rId14"/>
      <p:bold r:id="rId15"/>
      <p:italic r:id="rId16"/>
      <p:boldItalic r:id="rId17"/>
    </p:embeddedFont>
    <p:embeddedFont>
      <p:font typeface="Montserrat Light" panose="00000400000000000000" pitchFamily="50" charset="-70"/>
      <p:regular r:id="rId18"/>
      <p:italic r:id="rId19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50"/>
            <p14:sldId id="446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839"/>
    <a:srgbClr val="4D4D4C"/>
    <a:srgbClr val="0F162B"/>
    <a:srgbClr val="C04900"/>
    <a:srgbClr val="CDC847"/>
    <a:srgbClr val="77A4BE"/>
    <a:srgbClr val="E1BF41"/>
    <a:srgbClr val="DBDE49"/>
    <a:srgbClr val="DBEB00"/>
    <a:srgbClr val="6E7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54" d="100"/>
          <a:sy n="54" d="100"/>
        </p:scale>
        <p:origin x="104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11/14/2023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284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16" y="307765"/>
            <a:ext cx="6151798" cy="599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-4770" y="6286500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dirty="0">
                <a:solidFill>
                  <a:srgbClr val="FFFFFF"/>
                </a:solidFill>
                <a:latin typeface="Montserrat Semi-Bold Bold"/>
              </a:rPr>
              <a:t>PAR TIRGUS ORGANIZĒŠANU ĀDAŽU NOVADĀ</a:t>
            </a:r>
            <a:endParaRPr lang="en-US" sz="6600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Guntis Porietis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 08.11.2023. </a:t>
            </a:r>
            <a:endParaRPr lang="en-US" sz="15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0"/>
            <a:ext cx="120777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TIRGUS ORGANIZĒŠANAS PIEREDZE 2023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72E13CC2-A388-E704-E91F-21A18B01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545670"/>
            <a:ext cx="13499431" cy="4191000"/>
          </a:xfrm>
        </p:spPr>
        <p:txBody>
          <a:bodyPr>
            <a:normAutofit/>
          </a:bodyPr>
          <a:lstStyle/>
          <a:p>
            <a:endParaRPr lang="lv-LV" sz="3600" dirty="0">
              <a:latin typeface="Montserrat Light" panose="00000400000000000000" pitchFamily="2" charset="-70"/>
            </a:endParaRPr>
          </a:p>
          <a:p>
            <a:pPr algn="just"/>
            <a:r>
              <a:rPr lang="lv-LV" sz="3600" dirty="0">
                <a:latin typeface="Montserrat Light" panose="00000400000000000000" pitchFamily="2" charset="-70"/>
              </a:rPr>
              <a:t>Tirgus organizētāju novērojumi </a:t>
            </a:r>
            <a:r>
              <a:rPr lang="lv-LV" sz="2400" dirty="0">
                <a:latin typeface="Montserrat Light" panose="00000400000000000000" pitchFamily="2" charset="-70"/>
              </a:rPr>
              <a:t>(ne vairāk kā 5 min katram runātājam)</a:t>
            </a:r>
          </a:p>
          <a:p>
            <a:pPr lvl="1" algn="just"/>
            <a:r>
              <a:rPr lang="lv-LV" sz="3000" b="1" dirty="0">
                <a:latin typeface="Montserrat Light" panose="00000400000000000000" pitchFamily="2" charset="-70"/>
              </a:rPr>
              <a:t>Dace VIRZA</a:t>
            </a:r>
          </a:p>
          <a:p>
            <a:pPr lvl="1" algn="just"/>
            <a:r>
              <a:rPr lang="lv-LV" sz="3000" b="1" dirty="0">
                <a:latin typeface="Montserrat Light" panose="00000400000000000000" pitchFamily="2" charset="-70"/>
              </a:rPr>
              <a:t>Maira ĀDMINE</a:t>
            </a:r>
          </a:p>
          <a:p>
            <a:pPr marL="1039813" lvl="2" indent="-354013" algn="just"/>
            <a:endParaRPr lang="lv-LV" dirty="0">
              <a:latin typeface="Montserrat Light" panose="00000400000000000000" pitchFamily="2" charset="-70"/>
            </a:endParaRPr>
          </a:p>
          <a:p>
            <a:pPr marL="1039813" lvl="2" indent="-354013" algn="just"/>
            <a:endParaRPr lang="lv-LV" dirty="0">
              <a:latin typeface="Montserrat Light" panose="00000400000000000000" pitchFamily="2" charset="-70"/>
            </a:endParaRPr>
          </a:p>
          <a:p>
            <a:endParaRPr lang="lv-LV" sz="3600" b="1" dirty="0">
              <a:latin typeface="Montserrat Light" panose="00000400000000000000" pitchFamily="2" charset="-70"/>
            </a:endParaRPr>
          </a:p>
          <a:p>
            <a:endParaRPr lang="lv-LV" sz="3600" dirty="0">
              <a:latin typeface="Montserrat Light" panose="00000400000000000000" pitchFamily="2" charset="-7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BA7961F-8FEC-BF45-95C5-994AA246733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</a:t>
            </a:r>
            <a:r>
              <a:rPr lang="lv-LV" sz="1500" dirty="0">
                <a:latin typeface="Montserrat" pitchFamily="2" charset="77"/>
              </a:rPr>
              <a:t>Guntis Porietis </a:t>
            </a:r>
            <a:r>
              <a:rPr lang="en-US" sz="1500" dirty="0">
                <a:latin typeface="Montserrat" pitchFamily="2" charset="77"/>
              </a:rPr>
              <a:t>I</a:t>
            </a:r>
            <a:r>
              <a:rPr lang="lv-LV" sz="1500" dirty="0">
                <a:latin typeface="Montserrat" pitchFamily="2" charset="77"/>
              </a:rPr>
              <a:t> 01.11.2023. </a:t>
            </a:r>
            <a:endParaRPr lang="en-US" sz="15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769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094" y="0"/>
            <a:ext cx="120777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TIRGUS ORGANIZĒŠANAS PRINCIPI 2024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72E13CC2-A388-E704-E91F-21A18B01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8" y="1790700"/>
            <a:ext cx="13499431" cy="740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600" dirty="0">
              <a:latin typeface="Montserrat Light" panose="00000400000000000000" pitchFamily="2" charset="-70"/>
            </a:endParaRPr>
          </a:p>
          <a:p>
            <a:pPr algn="just"/>
            <a:r>
              <a:rPr lang="lv-LV" sz="3600" dirty="0">
                <a:latin typeface="Montserrat Light" panose="00000400000000000000" pitchFamily="2" charset="-70"/>
              </a:rPr>
              <a:t>Pašvaldība </a:t>
            </a:r>
            <a:r>
              <a:rPr lang="lv-LV" sz="3600" dirty="0">
                <a:solidFill>
                  <a:srgbClr val="FF0000"/>
                </a:solidFill>
                <a:latin typeface="Montserrat Light" panose="00000400000000000000" pitchFamily="2" charset="-70"/>
              </a:rPr>
              <a:t>neorganizē tirgu </a:t>
            </a:r>
            <a:r>
              <a:rPr lang="lv-LV" sz="3600" dirty="0">
                <a:latin typeface="Montserrat Light" panose="00000400000000000000" pitchFamily="2" charset="-70"/>
              </a:rPr>
              <a:t>un nepiesaista tirgotājus. </a:t>
            </a:r>
          </a:p>
          <a:p>
            <a:pPr algn="just">
              <a:spcBef>
                <a:spcPts val="3600"/>
              </a:spcBef>
            </a:pPr>
            <a:r>
              <a:rPr lang="lv-LV" sz="36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Izņēmums</a:t>
            </a:r>
            <a:r>
              <a:rPr lang="lv-LV" sz="3600" dirty="0">
                <a:latin typeface="Montserrat Light" panose="00000400000000000000" pitchFamily="2" charset="-70"/>
              </a:rPr>
              <a:t> – pašvaldības svētki, kur rīkotājs izvēlās tirgus organizatoru. 2024. gadā pašvaldības svētki plānoti:</a:t>
            </a:r>
          </a:p>
          <a:p>
            <a:pPr lvl="1" algn="just"/>
            <a:r>
              <a:rPr lang="lv-LV" sz="3000" dirty="0">
                <a:solidFill>
                  <a:srgbClr val="FF0000"/>
                </a:solidFill>
                <a:latin typeface="Montserrat Light" panose="00000400000000000000" pitchFamily="2" charset="-70"/>
              </a:rPr>
              <a:t>4 Ādažos - </a:t>
            </a:r>
            <a:r>
              <a:rPr lang="lv-LV" sz="3000" dirty="0">
                <a:latin typeface="Montserrat Light" panose="00000400000000000000" pitchFamily="2" charset="-70"/>
              </a:rPr>
              <a:t>Lieldienas (MAR), Gaujas svētki (MAI), Līgo (JUN), Ziemassvētki (DEC).</a:t>
            </a:r>
          </a:p>
          <a:p>
            <a:pPr lvl="1" algn="just"/>
            <a:r>
              <a:rPr lang="lv-LV" sz="3000" dirty="0">
                <a:solidFill>
                  <a:srgbClr val="FF0000"/>
                </a:solidFill>
                <a:latin typeface="Montserrat Light" panose="00000400000000000000" pitchFamily="2" charset="-70"/>
              </a:rPr>
              <a:t>2 Carnikavā - </a:t>
            </a:r>
            <a:r>
              <a:rPr lang="lv-LV" sz="3000" dirty="0">
                <a:latin typeface="Montserrat Light" panose="00000400000000000000" pitchFamily="2" charset="-70"/>
              </a:rPr>
              <a:t>Zvejnieku svētki (JUL), Nēģu svētki (AUG).</a:t>
            </a:r>
            <a:endParaRPr lang="lv-LV" sz="3600" dirty="0">
              <a:latin typeface="Montserrat Light" panose="00000400000000000000" pitchFamily="2" charset="-70"/>
            </a:endParaRPr>
          </a:p>
          <a:p>
            <a:pPr marL="354013" lvl="1" indent="-354013" algn="just">
              <a:spcBef>
                <a:spcPts val="3600"/>
              </a:spcBef>
            </a:pPr>
            <a:r>
              <a:rPr lang="lv-LV" dirty="0">
                <a:latin typeface="Montserrat Light" panose="00000400000000000000" pitchFamily="2" charset="-70"/>
              </a:rPr>
              <a:t>Pārējos mēnešos – pēc komersanta ieskatiem, BET:</a:t>
            </a:r>
          </a:p>
          <a:p>
            <a:pPr marL="1039813" lvl="2" indent="-354013" algn="just"/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svētku laikā </a:t>
            </a:r>
            <a:r>
              <a:rPr lang="lv-LV" dirty="0">
                <a:latin typeface="Montserrat Light" panose="00000400000000000000" pitchFamily="2" charset="-70"/>
              </a:rPr>
              <a:t>citi tirgi nenotiek;</a:t>
            </a:r>
          </a:p>
          <a:p>
            <a:pPr marL="1039813" lvl="2" indent="-354013" algn="just"/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viens tirgus – viena diena - viena vieta </a:t>
            </a:r>
            <a:r>
              <a:rPr lang="lv-LV" dirty="0">
                <a:latin typeface="Montserrat Light" panose="00000400000000000000" pitchFamily="2" charset="-70"/>
              </a:rPr>
              <a:t>(t.i., Ādažos un Carnikavā vienlaicīgi tirgi nenotiek);</a:t>
            </a:r>
          </a:p>
          <a:p>
            <a:pPr marL="1039813" lvl="2" indent="-354013" algn="just"/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2 nedēļu pārtraukums </a:t>
            </a:r>
            <a:r>
              <a:rPr lang="lv-LV" dirty="0">
                <a:latin typeface="Montserrat Light" panose="00000400000000000000" pitchFamily="2" charset="-70"/>
              </a:rPr>
              <a:t>starp tirgus datumiem mēnesī.</a:t>
            </a:r>
          </a:p>
          <a:p>
            <a:pPr marL="1039813" lvl="2" indent="-354013" algn="just"/>
            <a:endParaRPr lang="lv-LV" dirty="0">
              <a:latin typeface="Montserrat Light" panose="00000400000000000000" pitchFamily="2" charset="-70"/>
            </a:endParaRPr>
          </a:p>
          <a:p>
            <a:pPr marL="1039813" lvl="2" indent="-354013" algn="just"/>
            <a:endParaRPr lang="lv-LV" dirty="0">
              <a:latin typeface="Montserrat Light" panose="00000400000000000000" pitchFamily="2" charset="-70"/>
            </a:endParaRPr>
          </a:p>
          <a:p>
            <a:endParaRPr lang="lv-LV" sz="3600" b="1" dirty="0">
              <a:latin typeface="Montserrat Light" panose="00000400000000000000" pitchFamily="2" charset="-70"/>
            </a:endParaRPr>
          </a:p>
          <a:p>
            <a:endParaRPr lang="lv-LV" sz="3600" dirty="0">
              <a:latin typeface="Montserrat Light" panose="00000400000000000000" pitchFamily="2" charset="-7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BA7961F-8FEC-BF45-95C5-994AA246733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</a:t>
            </a:r>
            <a:r>
              <a:rPr lang="lv-LV" sz="1500" dirty="0">
                <a:latin typeface="Montserrat" pitchFamily="2" charset="77"/>
              </a:rPr>
              <a:t>Guntis Porietis </a:t>
            </a:r>
            <a:r>
              <a:rPr lang="en-US" sz="1500" dirty="0">
                <a:latin typeface="Montserrat" pitchFamily="2" charset="77"/>
              </a:rPr>
              <a:t>I</a:t>
            </a:r>
            <a:r>
              <a:rPr lang="lv-LV" sz="1500" dirty="0">
                <a:latin typeface="Montserrat" pitchFamily="2" charset="77"/>
              </a:rPr>
              <a:t> 01.11.2023. </a:t>
            </a:r>
            <a:endParaRPr lang="en-US" sz="15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4814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864" y="0"/>
            <a:ext cx="12077700" cy="198834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TIRGUS ORGANIZATORU PIESAISTE 2024</a:t>
            </a:r>
            <a:b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(pašvaldības neaizņemtā laikā)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72E13CC2-A388-E704-E91F-21A18B01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8" y="2076060"/>
            <a:ext cx="13704971" cy="7408936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3000"/>
              </a:spcBef>
            </a:pPr>
            <a:r>
              <a:rPr lang="lv-LV" sz="3600" dirty="0">
                <a:latin typeface="Montserrat Light" panose="00000400000000000000" pitchFamily="2" charset="-70"/>
              </a:rPr>
              <a:t>Pašvaldība </a:t>
            </a:r>
            <a:r>
              <a:rPr lang="lv-LV" sz="3600" dirty="0">
                <a:solidFill>
                  <a:srgbClr val="FF0000"/>
                </a:solidFill>
                <a:latin typeface="Montserrat Light" panose="00000400000000000000" pitchFamily="2" charset="-70"/>
              </a:rPr>
              <a:t>JAN publicē</a:t>
            </a:r>
            <a:r>
              <a:rPr lang="lv-LV" sz="3600" dirty="0">
                <a:latin typeface="Montserrat Light" panose="00000400000000000000" pitchFamily="2" charset="-70"/>
              </a:rPr>
              <a:t> info par pieejamajiem datumiem (2 sestdienas mēnesī, ar 2 nedēļu starpību, izņemot pašvaldības svētkus). </a:t>
            </a:r>
          </a:p>
          <a:p>
            <a:pPr marL="354013" lvl="1" indent="-354013" algn="just">
              <a:spcBef>
                <a:spcPts val="3000"/>
              </a:spcBef>
            </a:pPr>
            <a:r>
              <a:rPr lang="lv-LV" dirty="0">
                <a:latin typeface="Montserrat Light" panose="00000400000000000000" pitchFamily="2" charset="-70"/>
              </a:rPr>
              <a:t>Komersanti </a:t>
            </a:r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piesakās</a:t>
            </a:r>
            <a:r>
              <a:rPr lang="lv-LV" dirty="0">
                <a:latin typeface="Montserrat Light" panose="00000400000000000000" pitchFamily="2" charset="-70"/>
              </a:rPr>
              <a:t> uz tiem vēlamo laiku un norises vietu.</a:t>
            </a:r>
          </a:p>
          <a:p>
            <a:pPr marL="354013" lvl="1" indent="-354013" algn="just">
              <a:spcBef>
                <a:spcPts val="3000"/>
              </a:spcBef>
            </a:pPr>
            <a:r>
              <a:rPr lang="lv-LV" dirty="0">
                <a:latin typeface="Montserrat Light" panose="00000400000000000000" pitchFamily="2" charset="-70"/>
              </a:rPr>
              <a:t>Datumu sakritības gadījumā </a:t>
            </a:r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pašvaldība rīko izlozi </a:t>
            </a:r>
            <a:r>
              <a:rPr lang="lv-LV" dirty="0">
                <a:latin typeface="Montserrat Light" panose="00000400000000000000" pitchFamily="2" charset="-70"/>
              </a:rPr>
              <a:t>un </a:t>
            </a:r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FEB apstiprina </a:t>
            </a:r>
            <a:r>
              <a:rPr lang="lv-LV" dirty="0">
                <a:latin typeface="Montserrat Light" panose="00000400000000000000" pitchFamily="2" charset="-70"/>
              </a:rPr>
              <a:t>tirgu norišu datumus, tirgus vietas un attiecīgos tirgus organizatorus.</a:t>
            </a:r>
          </a:p>
          <a:p>
            <a:pPr marL="354013" lvl="1" indent="-354013" algn="just">
              <a:spcBef>
                <a:spcPts val="3000"/>
              </a:spcBef>
            </a:pPr>
            <a:r>
              <a:rPr lang="lv-LV" dirty="0">
                <a:latin typeface="Montserrat Light" panose="00000400000000000000" pitchFamily="2" charset="-70"/>
              </a:rPr>
              <a:t>Pašvaldība </a:t>
            </a:r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kontrolē</a:t>
            </a:r>
            <a:r>
              <a:rPr lang="lv-LV" dirty="0">
                <a:latin typeface="Montserrat Light" panose="00000400000000000000" pitchFamily="2" charset="-70"/>
              </a:rPr>
              <a:t> tirgus norises:</a:t>
            </a:r>
          </a:p>
          <a:p>
            <a:pPr marL="1039813" lvl="2" indent="-354013" algn="just">
              <a:spcBef>
                <a:spcPts val="2400"/>
              </a:spcBef>
            </a:pPr>
            <a:r>
              <a:rPr lang="lv-LV" dirty="0">
                <a:latin typeface="Montserrat Light" panose="00000400000000000000" pitchFamily="2" charset="-70"/>
              </a:rPr>
              <a:t>Tirgus iekārtojums</a:t>
            </a:r>
          </a:p>
          <a:p>
            <a:pPr marL="1039813" lvl="2" indent="-354013" algn="just">
              <a:spcBef>
                <a:spcPts val="2400"/>
              </a:spcBef>
            </a:pPr>
            <a:r>
              <a:rPr lang="lv-LV" dirty="0">
                <a:latin typeface="Montserrat Light" panose="00000400000000000000" pitchFamily="2" charset="-70"/>
              </a:rPr>
              <a:t>Teritorijas pareiza lietošana</a:t>
            </a:r>
          </a:p>
          <a:p>
            <a:pPr marL="1039813" lvl="2" indent="-354013" algn="just">
              <a:spcBef>
                <a:spcPts val="2400"/>
              </a:spcBef>
            </a:pPr>
            <a:r>
              <a:rPr lang="lv-LV" dirty="0">
                <a:latin typeface="Montserrat Light" panose="00000400000000000000" pitchFamily="2" charset="-70"/>
              </a:rPr>
              <a:t>Elektroapgādes nosacījumu izpilde</a:t>
            </a:r>
          </a:p>
          <a:p>
            <a:pPr marL="1039813" lvl="2" indent="-354013" algn="just">
              <a:spcBef>
                <a:spcPts val="2400"/>
              </a:spcBef>
            </a:pPr>
            <a:r>
              <a:rPr lang="lv-LV" dirty="0">
                <a:latin typeface="Montserrat Light" panose="00000400000000000000" pitchFamily="2" charset="-70"/>
              </a:rPr>
              <a:t>Teritorijas sakoptība un atkritumu savlaicīga savākšana un izvešana</a:t>
            </a:r>
          </a:p>
          <a:p>
            <a:pPr marL="1039813" lvl="2" indent="-354013" algn="just">
              <a:spcBef>
                <a:spcPts val="2400"/>
              </a:spcBef>
            </a:pPr>
            <a:r>
              <a:rPr lang="lv-LV" dirty="0">
                <a:latin typeface="Montserrat Light" panose="00000400000000000000" pitchFamily="2" charset="-70"/>
              </a:rPr>
              <a:t>Organizatora klātbūtne un tirgotāju darbības pārraudzība</a:t>
            </a:r>
          </a:p>
          <a:p>
            <a:pPr marL="1039813" lvl="2" indent="-354013" algn="just">
              <a:spcBef>
                <a:spcPts val="2400"/>
              </a:spcBef>
            </a:pPr>
            <a:r>
              <a:rPr lang="lv-LV" dirty="0">
                <a:latin typeface="Montserrat Light" panose="00000400000000000000" pitchFamily="2" charset="-70"/>
              </a:rPr>
              <a:t>Sabiedriskās kārtības nodrošināšana</a:t>
            </a:r>
          </a:p>
          <a:p>
            <a:pPr marL="354013" lvl="1" indent="-354013" algn="just">
              <a:spcBef>
                <a:spcPts val="2400"/>
              </a:spcBef>
            </a:pPr>
            <a:r>
              <a:rPr lang="lv-LV" dirty="0">
                <a:solidFill>
                  <a:srgbClr val="FF0000"/>
                </a:solidFill>
                <a:latin typeface="Montserrat Light" panose="00000400000000000000" pitchFamily="2" charset="-70"/>
              </a:rPr>
              <a:t>Pārkāpumu gadījumā </a:t>
            </a:r>
            <a:r>
              <a:rPr lang="lv-LV" dirty="0">
                <a:latin typeface="Montserrat Light" panose="00000400000000000000" pitchFamily="2" charset="-70"/>
              </a:rPr>
              <a:t>pašvaldība atsauc turpmāko tirgu saskaņojumu.</a:t>
            </a:r>
          </a:p>
          <a:p>
            <a:pPr marL="1039813" lvl="2" indent="-354013" algn="just"/>
            <a:endParaRPr lang="lv-LV" dirty="0">
              <a:latin typeface="Montserrat Light" panose="00000400000000000000" pitchFamily="2" charset="-70"/>
            </a:endParaRPr>
          </a:p>
          <a:p>
            <a:pPr marL="1039813" lvl="2" indent="-354013" algn="just"/>
            <a:endParaRPr lang="lv-LV" dirty="0">
              <a:latin typeface="Montserrat Light" panose="00000400000000000000" pitchFamily="2" charset="-70"/>
            </a:endParaRPr>
          </a:p>
          <a:p>
            <a:endParaRPr lang="lv-LV" sz="3600" b="1" dirty="0">
              <a:latin typeface="Montserrat Light" panose="00000400000000000000" pitchFamily="2" charset="-70"/>
            </a:endParaRPr>
          </a:p>
          <a:p>
            <a:endParaRPr lang="lv-LV" sz="3600" dirty="0">
              <a:latin typeface="Montserrat Light" panose="00000400000000000000" pitchFamily="2" charset="-7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6D4CF79-2B04-BF10-FC6E-DB06BA7BAAF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</a:t>
            </a:r>
            <a:r>
              <a:rPr lang="lv-LV" sz="1500" dirty="0">
                <a:latin typeface="Montserrat" pitchFamily="2" charset="77"/>
              </a:rPr>
              <a:t>Guntis Porietis </a:t>
            </a:r>
            <a:r>
              <a:rPr lang="en-US" sz="1500" dirty="0">
                <a:latin typeface="Montserrat" pitchFamily="2" charset="77"/>
              </a:rPr>
              <a:t>I</a:t>
            </a:r>
            <a:r>
              <a:rPr lang="lv-LV" sz="1500" dirty="0">
                <a:latin typeface="Montserrat" pitchFamily="2" charset="77"/>
              </a:rPr>
              <a:t> 01.11.2023. </a:t>
            </a:r>
            <a:endParaRPr lang="en-US" sz="15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798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EEE8A2A-1D4A-DEFD-A60F-10B296F22225}"/>
              </a:ext>
            </a:extLst>
          </p:cNvPr>
          <p:cNvGrpSpPr/>
          <p:nvPr/>
        </p:nvGrpSpPr>
        <p:grpSpPr>
          <a:xfrm>
            <a:off x="-228600" y="800100"/>
            <a:ext cx="9677400" cy="7772400"/>
            <a:chOff x="-76200" y="876300"/>
            <a:chExt cx="9677400" cy="7772400"/>
          </a:xfrm>
          <a:blipFill>
            <a:blip r:embed="rId2"/>
            <a:stretch>
              <a:fillRect/>
            </a:stretch>
          </a:blipFill>
        </p:grpSpPr>
        <p:sp>
          <p:nvSpPr>
            <p:cNvPr id="6" name="Paralelograms 5">
              <a:extLst>
                <a:ext uri="{FF2B5EF4-FFF2-40B4-BE49-F238E27FC236}">
                  <a16:creationId xmlns:a16="http://schemas.microsoft.com/office/drawing/2014/main" id="{62789E5F-81FC-6462-8CF3-1F9E18252E91}"/>
                </a:ext>
              </a:extLst>
            </p:cNvPr>
            <p:cNvSpPr/>
            <p:nvPr/>
          </p:nvSpPr>
          <p:spPr>
            <a:xfrm>
              <a:off x="-76200" y="8763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7" name="Paralelograms 6">
              <a:extLst>
                <a:ext uri="{FF2B5EF4-FFF2-40B4-BE49-F238E27FC236}">
                  <a16:creationId xmlns:a16="http://schemas.microsoft.com/office/drawing/2014/main" id="{E89B127C-BEA9-B719-FA24-96113BC5DE16}"/>
                </a:ext>
              </a:extLst>
            </p:cNvPr>
            <p:cNvSpPr/>
            <p:nvPr/>
          </p:nvSpPr>
          <p:spPr>
            <a:xfrm>
              <a:off x="3048000" y="8763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8" name="Paralelograms 7">
              <a:extLst>
                <a:ext uri="{FF2B5EF4-FFF2-40B4-BE49-F238E27FC236}">
                  <a16:creationId xmlns:a16="http://schemas.microsoft.com/office/drawing/2014/main" id="{CFB58A4D-9D00-B795-24DB-71CAB9808238}"/>
                </a:ext>
              </a:extLst>
            </p:cNvPr>
            <p:cNvSpPr/>
            <p:nvPr/>
          </p:nvSpPr>
          <p:spPr>
            <a:xfrm>
              <a:off x="6172200" y="8763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9" name="Paralelograms 8">
              <a:extLst>
                <a:ext uri="{FF2B5EF4-FFF2-40B4-BE49-F238E27FC236}">
                  <a16:creationId xmlns:a16="http://schemas.microsoft.com/office/drawing/2014/main" id="{1CF1A154-ED0C-CE83-5A3D-46D73C73662F}"/>
                </a:ext>
              </a:extLst>
            </p:cNvPr>
            <p:cNvSpPr/>
            <p:nvPr/>
          </p:nvSpPr>
          <p:spPr>
            <a:xfrm>
              <a:off x="-76200" y="28575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0" name="Paralelograms 9">
              <a:extLst>
                <a:ext uri="{FF2B5EF4-FFF2-40B4-BE49-F238E27FC236}">
                  <a16:creationId xmlns:a16="http://schemas.microsoft.com/office/drawing/2014/main" id="{B3906437-A1AC-4881-70A3-EA7D99B3069A}"/>
                </a:ext>
              </a:extLst>
            </p:cNvPr>
            <p:cNvSpPr/>
            <p:nvPr/>
          </p:nvSpPr>
          <p:spPr>
            <a:xfrm>
              <a:off x="3048000" y="28575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1" name="Paralelograms 10">
              <a:extLst>
                <a:ext uri="{FF2B5EF4-FFF2-40B4-BE49-F238E27FC236}">
                  <a16:creationId xmlns:a16="http://schemas.microsoft.com/office/drawing/2014/main" id="{6CCF9ED8-B461-8B2A-0C8E-80B047558D7D}"/>
                </a:ext>
              </a:extLst>
            </p:cNvPr>
            <p:cNvSpPr/>
            <p:nvPr/>
          </p:nvSpPr>
          <p:spPr>
            <a:xfrm>
              <a:off x="6172200" y="28575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2" name="Paralelograms 11">
              <a:extLst>
                <a:ext uri="{FF2B5EF4-FFF2-40B4-BE49-F238E27FC236}">
                  <a16:creationId xmlns:a16="http://schemas.microsoft.com/office/drawing/2014/main" id="{1106DF5F-FE52-DDA9-B79B-9E2850F5C364}"/>
                </a:ext>
              </a:extLst>
            </p:cNvPr>
            <p:cNvSpPr/>
            <p:nvPr/>
          </p:nvSpPr>
          <p:spPr>
            <a:xfrm>
              <a:off x="-76200" y="48387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3" name="Paralelograms 12">
              <a:extLst>
                <a:ext uri="{FF2B5EF4-FFF2-40B4-BE49-F238E27FC236}">
                  <a16:creationId xmlns:a16="http://schemas.microsoft.com/office/drawing/2014/main" id="{0144579A-2331-471F-3DC2-3C61A46AE340}"/>
                </a:ext>
              </a:extLst>
            </p:cNvPr>
            <p:cNvSpPr/>
            <p:nvPr/>
          </p:nvSpPr>
          <p:spPr>
            <a:xfrm>
              <a:off x="3048000" y="48387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4" name="Paralelograms 13">
              <a:extLst>
                <a:ext uri="{FF2B5EF4-FFF2-40B4-BE49-F238E27FC236}">
                  <a16:creationId xmlns:a16="http://schemas.microsoft.com/office/drawing/2014/main" id="{72228DF6-E820-4AEC-62D5-006CA1BBCA7A}"/>
                </a:ext>
              </a:extLst>
            </p:cNvPr>
            <p:cNvSpPr/>
            <p:nvPr/>
          </p:nvSpPr>
          <p:spPr>
            <a:xfrm>
              <a:off x="6172200" y="48387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5" name="Paralelograms 14">
              <a:extLst>
                <a:ext uri="{FF2B5EF4-FFF2-40B4-BE49-F238E27FC236}">
                  <a16:creationId xmlns:a16="http://schemas.microsoft.com/office/drawing/2014/main" id="{3BD6D621-0C2C-9D3A-5FAB-C9624F46A2CA}"/>
                </a:ext>
              </a:extLst>
            </p:cNvPr>
            <p:cNvSpPr/>
            <p:nvPr/>
          </p:nvSpPr>
          <p:spPr>
            <a:xfrm>
              <a:off x="-76200" y="68199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6" name="Paralelograms 15">
              <a:extLst>
                <a:ext uri="{FF2B5EF4-FFF2-40B4-BE49-F238E27FC236}">
                  <a16:creationId xmlns:a16="http://schemas.microsoft.com/office/drawing/2014/main" id="{CFC5FA95-342D-6832-C9B1-A005E1459784}"/>
                </a:ext>
              </a:extLst>
            </p:cNvPr>
            <p:cNvSpPr/>
            <p:nvPr/>
          </p:nvSpPr>
          <p:spPr>
            <a:xfrm>
              <a:off x="3048000" y="68199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7" name="Paralelograms 16">
              <a:extLst>
                <a:ext uri="{FF2B5EF4-FFF2-40B4-BE49-F238E27FC236}">
                  <a16:creationId xmlns:a16="http://schemas.microsoft.com/office/drawing/2014/main" id="{CD750B40-39DF-A373-0F67-37C3F2217728}"/>
                </a:ext>
              </a:extLst>
            </p:cNvPr>
            <p:cNvSpPr/>
            <p:nvPr/>
          </p:nvSpPr>
          <p:spPr>
            <a:xfrm>
              <a:off x="6172200" y="6819900"/>
              <a:ext cx="3429000" cy="18288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</p:grpSp>
      <p:sp>
        <p:nvSpPr>
          <p:cNvPr id="18" name="TextBox 2">
            <a:extLst>
              <a:ext uri="{FF2B5EF4-FFF2-40B4-BE49-F238E27FC236}">
                <a16:creationId xmlns:a16="http://schemas.microsoft.com/office/drawing/2014/main" id="{FEC53194-6DED-71EC-B7A7-51E08C4E4BD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Guntis Porietis </a:t>
            </a: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I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01.11.2023. </a:t>
            </a:r>
            <a:endParaRPr lang="en-US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0B414D6-38E9-32CE-9D5B-7189E34E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803328"/>
            <a:ext cx="10225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lv-LV" altLang="lv-LV" sz="6600" b="1" dirty="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619AB04-CD56-81C3-A24B-E594A0CE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67818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21999</TotalTime>
  <Words>287</Words>
  <Application>Microsoft Office PowerPoint</Application>
  <PresentationFormat>Custom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Arial</vt:lpstr>
      <vt:lpstr>Montserrat</vt:lpstr>
      <vt:lpstr>Montserrat Light</vt:lpstr>
      <vt:lpstr>Montserrat Semi-Bold Bold</vt:lpstr>
      <vt:lpstr>Calibri Light</vt:lpstr>
      <vt:lpstr>Office Theme</vt:lpstr>
      <vt:lpstr>PowerPoint Presentation</vt:lpstr>
      <vt:lpstr>  TIRGUS ORGANIZĒŠANAS PIEREDZE 2023 </vt:lpstr>
      <vt:lpstr>  TIRGUS ORGANIZĒŠANAS PRINCIPI 2024</vt:lpstr>
      <vt:lpstr>  TIRGUS ORGANIZATORU PIESAISTE 2024 (pašvaldības neaizņemtā laikā)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Jevgēnija Sviridenkova</dc:creator>
  <cp:lastModifiedBy>Sintija Tenisa</cp:lastModifiedBy>
  <cp:revision>33</cp:revision>
  <cp:lastPrinted>2023-10-31T09:29:04Z</cp:lastPrinted>
  <dcterms:created xsi:type="dcterms:W3CDTF">2006-08-16T00:00:00Z</dcterms:created>
  <dcterms:modified xsi:type="dcterms:W3CDTF">2023-11-14T06:47:46Z</dcterms:modified>
  <dc:identifier>DAFY3VwOX4w</dc:identifier>
</cp:coreProperties>
</file>