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08" r:id="rId1"/>
  </p:sldMasterIdLst>
  <p:notesMasterIdLst>
    <p:notesMasterId r:id="rId7"/>
  </p:notesMasterIdLst>
  <p:sldIdLst>
    <p:sldId id="432" r:id="rId2"/>
    <p:sldId id="450" r:id="rId3"/>
    <p:sldId id="446" r:id="rId4"/>
    <p:sldId id="448" r:id="rId5"/>
    <p:sldId id="449" r:id="rId6"/>
  </p:sldIdLst>
  <p:sldSz cx="18288000" cy="10287000"/>
  <p:notesSz cx="6954838" cy="9309100"/>
  <p:embeddedFontLst>
    <p:embeddedFont>
      <p:font typeface="Calibri" panose="020F0502020204030204" pitchFamily="34" charset="0"/>
      <p:regular r:id="rId8"/>
      <p:bold r:id="rId9"/>
      <p:italic r:id="rId10"/>
      <p:boldItalic r:id="rId11"/>
    </p:embeddedFont>
    <p:embeddedFont>
      <p:font typeface="Calibri Light" panose="020F0302020204030204" pitchFamily="34" charset="0"/>
      <p:regular r:id="rId12"/>
      <p:italic r:id="rId13"/>
    </p:embeddedFont>
    <p:embeddedFont>
      <p:font typeface="Montserrat" panose="00000500000000000000" pitchFamily="50" charset="-70"/>
      <p:regular r:id="rId14"/>
      <p:bold r:id="rId15"/>
      <p:italic r:id="rId16"/>
      <p:boldItalic r:id="rId17"/>
    </p:embeddedFont>
    <p:embeddedFont>
      <p:font typeface="Montserrat Light" panose="00000400000000000000" pitchFamily="50" charset="-70"/>
      <p:regular r:id="rId18"/>
      <p:italic r:id="rId19"/>
    </p:embeddedFont>
  </p:embeddedFontLst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AA5BC134-7B5B-B442-AA6C-8768B5ED0E5D}">
          <p14:sldIdLst>
            <p14:sldId id="432"/>
            <p14:sldId id="450"/>
            <p14:sldId id="446"/>
            <p14:sldId id="448"/>
            <p14:sldId id="44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A4839"/>
    <a:srgbClr val="4D4D4C"/>
    <a:srgbClr val="0F162B"/>
    <a:srgbClr val="C04900"/>
    <a:srgbClr val="CDC847"/>
    <a:srgbClr val="77A4BE"/>
    <a:srgbClr val="E1BF41"/>
    <a:srgbClr val="DBDE49"/>
    <a:srgbClr val="DBEB00"/>
    <a:srgbClr val="6E707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285" autoAdjust="0"/>
    <p:restoredTop sz="94674" autoAdjust="0"/>
  </p:normalViewPr>
  <p:slideViewPr>
    <p:cSldViewPr>
      <p:cViewPr varScale="1">
        <p:scale>
          <a:sx n="54" d="100"/>
          <a:sy n="54" d="100"/>
        </p:scale>
        <p:origin x="1046" y="8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tableStyles" Target="tableStyle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7072"/>
          </a:xfrm>
          <a:prstGeom prst="rect">
            <a:avLst/>
          </a:prstGeom>
        </p:spPr>
        <p:txBody>
          <a:bodyPr vert="horz" lIns="92930" tIns="46465" rIns="92930" bIns="46465" rtlCol="0"/>
          <a:lstStyle>
            <a:lvl1pPr algn="r">
              <a:defRPr sz="1200"/>
            </a:lvl1pPr>
          </a:lstStyle>
          <a:p>
            <a:fld id="{692BE5A0-D6E5-8549-9779-CFE680BF9E89}" type="datetimeFigureOut">
              <a:rPr lang="en-LV" smtClean="0"/>
              <a:t>11/14/2023</a:t>
            </a:fld>
            <a:endParaRPr lang="en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63638"/>
            <a:ext cx="5583238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30" tIns="46465" rIns="92930" bIns="46465" rtlCol="0" anchor="ctr"/>
          <a:lstStyle/>
          <a:p>
            <a:endParaRPr lang="en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484" y="4480004"/>
            <a:ext cx="5563870" cy="3665458"/>
          </a:xfrm>
          <a:prstGeom prst="rect">
            <a:avLst/>
          </a:prstGeom>
        </p:spPr>
        <p:txBody>
          <a:bodyPr vert="horz" lIns="92930" tIns="46465" rIns="92930" bIns="46465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l">
              <a:defRPr sz="1200"/>
            </a:lvl1pPr>
          </a:lstStyle>
          <a:p>
            <a:endParaRPr lang="en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9466" y="8842030"/>
            <a:ext cx="3013763" cy="467071"/>
          </a:xfrm>
          <a:prstGeom prst="rect">
            <a:avLst/>
          </a:prstGeom>
        </p:spPr>
        <p:txBody>
          <a:bodyPr vert="horz" lIns="92930" tIns="46465" rIns="92930" bIns="46465" rtlCol="0" anchor="b"/>
          <a:lstStyle>
            <a:lvl1pPr algn="r">
              <a:defRPr sz="1200"/>
            </a:lvl1pPr>
          </a:lstStyle>
          <a:p>
            <a:fld id="{6FAE27AA-9BC7-E84F-8718-96696ED692D6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2288535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AE27AA-9BC7-E84F-8718-96696ED692D6}" type="slidenum">
              <a:rPr lang="en-LV" smtClean="0"/>
              <a:t>1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9284538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86000" y="1683545"/>
            <a:ext cx="137160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286000" y="5403057"/>
            <a:ext cx="13716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72987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5958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13087350" y="547688"/>
            <a:ext cx="3943350" cy="8717757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257300" y="547688"/>
            <a:ext cx="11601450" cy="8717757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6599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076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7775" y="2564608"/>
            <a:ext cx="1577340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47775" y="6884195"/>
            <a:ext cx="1577340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>
                    <a:tint val="75000"/>
                  </a:schemeClr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58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57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58300" y="2738438"/>
            <a:ext cx="7772400" cy="6527007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798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2" y="547688"/>
            <a:ext cx="15773400" cy="198834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9683" y="2521745"/>
            <a:ext cx="7736681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259683" y="3757613"/>
            <a:ext cx="7736681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9258300" y="2521745"/>
            <a:ext cx="7774782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9258300" y="3757613"/>
            <a:ext cx="7774782" cy="5526882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11/14/2023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5306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11/14/2023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4080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11/14/2023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1105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8335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9683" y="685800"/>
            <a:ext cx="5898356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7774782" y="1481138"/>
            <a:ext cx="9258300" cy="7310438"/>
          </a:xfrm>
        </p:spPr>
        <p:txBody>
          <a:bodyPr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59683" y="3086100"/>
            <a:ext cx="5898356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11/14/2023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1959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300" y="547688"/>
            <a:ext cx="1577340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57300" y="2738438"/>
            <a:ext cx="1577340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2573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11/14/2023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57900" y="9534526"/>
            <a:ext cx="61722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2915900" y="9534526"/>
            <a:ext cx="41148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9411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dt="0"/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A0FD06E-0991-2162-A412-99693045A6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5716" y="307765"/>
            <a:ext cx="6151798" cy="5999902"/>
          </a:xfrm>
          <a:prstGeom prst="rect">
            <a:avLst/>
          </a:prstGeom>
        </p:spPr>
      </p:pic>
      <p:sp>
        <p:nvSpPr>
          <p:cNvPr id="4" name="TextBox 4">
            <a:extLst>
              <a:ext uri="{FF2B5EF4-FFF2-40B4-BE49-F238E27FC236}">
                <a16:creationId xmlns:a16="http://schemas.microsoft.com/office/drawing/2014/main" id="{F0ABA4C5-EB5D-5532-6F5E-3B742DD37B8D}"/>
              </a:ext>
            </a:extLst>
          </p:cNvPr>
          <p:cNvSpPr txBox="1"/>
          <p:nvPr/>
        </p:nvSpPr>
        <p:spPr>
          <a:xfrm>
            <a:off x="-4770" y="6286500"/>
            <a:ext cx="1829277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20"/>
              </a:lnSpc>
            </a:pPr>
            <a:r>
              <a:rPr lang="lv-LV" sz="6600" dirty="0">
                <a:solidFill>
                  <a:srgbClr val="FFFFFF"/>
                </a:solidFill>
                <a:latin typeface="Montserrat Semi-Bold Bold"/>
              </a:rPr>
              <a:t>PAR TIRGUS ORGANIZĒŠANU ĀDAŽU NOVADĀ</a:t>
            </a:r>
            <a:endParaRPr lang="en-US" sz="6600" dirty="0">
              <a:solidFill>
                <a:srgbClr val="FFFFFF"/>
              </a:solidFill>
              <a:latin typeface="Montserrat Semi-Bold Bold"/>
            </a:endParaRPr>
          </a:p>
        </p:txBody>
      </p:sp>
      <p:sp>
        <p:nvSpPr>
          <p:cNvPr id="6" name="TextBox 2">
            <a:extLst>
              <a:ext uri="{FF2B5EF4-FFF2-40B4-BE49-F238E27FC236}">
                <a16:creationId xmlns:a16="http://schemas.microsoft.com/office/drawing/2014/main" id="{186E7448-3FE9-0C41-124B-BF2F778925EA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Guntis Porietis </a:t>
            </a:r>
            <a:r>
              <a:rPr lang="en-US" sz="1500" dirty="0">
                <a:solidFill>
                  <a:srgbClr val="FFFFFF"/>
                </a:solidFill>
                <a:latin typeface="Montserrat" pitchFamily="2" charset="77"/>
              </a:rPr>
              <a:t>I</a:t>
            </a:r>
            <a:r>
              <a:rPr lang="lv-LV" sz="1500" dirty="0">
                <a:solidFill>
                  <a:srgbClr val="FFFFFF"/>
                </a:solidFill>
                <a:latin typeface="Montserrat" pitchFamily="2" charset="77"/>
              </a:rPr>
              <a:t> 08.11.2023. </a:t>
            </a:r>
            <a:endParaRPr lang="en-US" sz="1500" dirty="0">
              <a:solidFill>
                <a:srgbClr val="FFFFFF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4565046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8200" y="0"/>
            <a:ext cx="12077700" cy="1988345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TIRGUS ORGANIZĒŠANAS PIEREDZE 2023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2E13CC2-A388-E704-E91F-21A18B01D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43400" y="1545670"/>
            <a:ext cx="13499431" cy="4191000"/>
          </a:xfrm>
        </p:spPr>
        <p:txBody>
          <a:bodyPr>
            <a:normAutofit/>
          </a:bodyPr>
          <a:lstStyle/>
          <a:p>
            <a:endParaRPr lang="lv-LV" sz="3600" dirty="0">
              <a:latin typeface="Montserrat Light" panose="00000400000000000000" pitchFamily="2" charset="-70"/>
            </a:endParaRPr>
          </a:p>
          <a:p>
            <a:pPr algn="just"/>
            <a:r>
              <a:rPr lang="lv-LV" sz="3600" dirty="0">
                <a:latin typeface="Montserrat Light" panose="00000400000000000000" pitchFamily="2" charset="-70"/>
              </a:rPr>
              <a:t>Tirgus organizētāju novērojumi </a:t>
            </a:r>
            <a:r>
              <a:rPr lang="lv-LV" sz="2400" dirty="0">
                <a:latin typeface="Montserrat Light" panose="00000400000000000000" pitchFamily="2" charset="-70"/>
              </a:rPr>
              <a:t>(ne vairāk kā 5 min katram runātājam)</a:t>
            </a:r>
          </a:p>
          <a:p>
            <a:pPr lvl="1" algn="just"/>
            <a:r>
              <a:rPr lang="lv-LV" sz="3000" b="1" dirty="0">
                <a:latin typeface="Montserrat Light" panose="00000400000000000000" pitchFamily="2" charset="-70"/>
              </a:rPr>
              <a:t>Dace VIRZA</a:t>
            </a:r>
          </a:p>
          <a:p>
            <a:pPr lvl="1" algn="just"/>
            <a:r>
              <a:rPr lang="lv-LV" sz="3000" b="1" dirty="0">
                <a:latin typeface="Montserrat Light" panose="00000400000000000000" pitchFamily="2" charset="-70"/>
              </a:rPr>
              <a:t>Maira ĀDMINE</a:t>
            </a:r>
          </a:p>
          <a:p>
            <a:pPr marL="1039813" lvl="2" indent="-354013" algn="just"/>
            <a:endParaRPr lang="lv-LV" dirty="0">
              <a:latin typeface="Montserrat Light" panose="00000400000000000000" pitchFamily="2" charset="-70"/>
            </a:endParaRPr>
          </a:p>
          <a:p>
            <a:pPr marL="1039813" lvl="2" indent="-354013" algn="just"/>
            <a:endParaRPr lang="lv-LV" dirty="0">
              <a:latin typeface="Montserrat Light" panose="00000400000000000000" pitchFamily="2" charset="-70"/>
            </a:endParaRPr>
          </a:p>
          <a:p>
            <a:endParaRPr lang="lv-LV" sz="3600" b="1" dirty="0">
              <a:latin typeface="Montserrat Light" panose="00000400000000000000" pitchFamily="2" charset="-70"/>
            </a:endParaRPr>
          </a:p>
          <a:p>
            <a:endParaRPr lang="lv-LV" sz="3600" dirty="0">
              <a:latin typeface="Montserrat Light" panose="00000400000000000000" pitchFamily="2" charset="-70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5BA7961F-8FEC-BF45-95C5-994AA246733E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</a:t>
            </a:r>
            <a:r>
              <a:rPr lang="lv-LV" sz="1500" dirty="0">
                <a:latin typeface="Montserrat" pitchFamily="2" charset="77"/>
              </a:rPr>
              <a:t>Guntis Porietis </a:t>
            </a:r>
            <a:r>
              <a:rPr lang="en-US" sz="1500" dirty="0">
                <a:latin typeface="Montserrat" pitchFamily="2" charset="77"/>
              </a:rPr>
              <a:t>I</a:t>
            </a:r>
            <a:r>
              <a:rPr lang="lv-LV" sz="1500" dirty="0">
                <a:latin typeface="Montserrat" pitchFamily="2" charset="77"/>
              </a:rPr>
              <a:t> 01.11.2023. </a:t>
            </a:r>
            <a:endParaRPr lang="en-US" sz="15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17698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4213"/>
            <a:lum/>
          </a:blip>
          <a:srcRect/>
          <a:stretch>
            <a:fillRect t="-7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89094" y="0"/>
            <a:ext cx="12077700" cy="1988345"/>
          </a:xfrm>
        </p:spPr>
        <p:txBody>
          <a:bodyPr>
            <a:norm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TIRGUS ORGANIZĒŠANAS PRINCIPI 2024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2E13CC2-A388-E704-E91F-21A18B01D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228" y="1790700"/>
            <a:ext cx="13499431" cy="74089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lv-LV" sz="3600" dirty="0">
              <a:latin typeface="Montserrat Light" panose="00000400000000000000" pitchFamily="2" charset="-70"/>
            </a:endParaRPr>
          </a:p>
          <a:p>
            <a:pPr algn="just"/>
            <a:r>
              <a:rPr lang="lv-LV" sz="3600" dirty="0">
                <a:latin typeface="Montserrat Light" panose="00000400000000000000" pitchFamily="2" charset="-70"/>
              </a:rPr>
              <a:t>Pašvaldība </a:t>
            </a:r>
            <a:r>
              <a:rPr lang="lv-LV" sz="3600" dirty="0">
                <a:solidFill>
                  <a:srgbClr val="FF0000"/>
                </a:solidFill>
                <a:latin typeface="Montserrat Light" panose="00000400000000000000" pitchFamily="2" charset="-70"/>
              </a:rPr>
              <a:t>neorganizē tirgu </a:t>
            </a:r>
            <a:r>
              <a:rPr lang="lv-LV" sz="3600" dirty="0">
                <a:latin typeface="Montserrat Light" panose="00000400000000000000" pitchFamily="2" charset="-70"/>
              </a:rPr>
              <a:t>un nepiesaista tirgotājus. </a:t>
            </a:r>
          </a:p>
          <a:p>
            <a:pPr algn="just">
              <a:spcBef>
                <a:spcPts val="3600"/>
              </a:spcBef>
            </a:pPr>
            <a:r>
              <a:rPr lang="lv-LV" sz="3600" b="1" dirty="0">
                <a:solidFill>
                  <a:srgbClr val="FF0000"/>
                </a:solidFill>
                <a:latin typeface="Montserrat Light" panose="00000400000000000000" pitchFamily="2" charset="-70"/>
              </a:rPr>
              <a:t>Izņēmums</a:t>
            </a:r>
            <a:r>
              <a:rPr lang="lv-LV" sz="3600" dirty="0">
                <a:latin typeface="Montserrat Light" panose="00000400000000000000" pitchFamily="2" charset="-70"/>
              </a:rPr>
              <a:t> – pašvaldības svētki, kur rīkotājs izvēlās tirgus organizatoru. 2024. gadā pašvaldības svētki plānoti:</a:t>
            </a:r>
          </a:p>
          <a:p>
            <a:pPr lvl="1" algn="just"/>
            <a:r>
              <a:rPr lang="lv-LV" sz="3000" dirty="0">
                <a:solidFill>
                  <a:srgbClr val="FF0000"/>
                </a:solidFill>
                <a:latin typeface="Montserrat Light" panose="00000400000000000000" pitchFamily="2" charset="-70"/>
              </a:rPr>
              <a:t>4 Ādažos - </a:t>
            </a:r>
            <a:r>
              <a:rPr lang="lv-LV" sz="3000" dirty="0">
                <a:latin typeface="Montserrat Light" panose="00000400000000000000" pitchFamily="2" charset="-70"/>
              </a:rPr>
              <a:t>Lieldienas (MAR), Gaujas svētki (MAI), Līgo (JUN), Ziemassvētki (DEC).</a:t>
            </a:r>
          </a:p>
          <a:p>
            <a:pPr lvl="1" algn="just"/>
            <a:r>
              <a:rPr lang="lv-LV" sz="3000" dirty="0">
                <a:solidFill>
                  <a:srgbClr val="FF0000"/>
                </a:solidFill>
                <a:latin typeface="Montserrat Light" panose="00000400000000000000" pitchFamily="2" charset="-70"/>
              </a:rPr>
              <a:t>2 Carnikavā - </a:t>
            </a:r>
            <a:r>
              <a:rPr lang="lv-LV" sz="3000" dirty="0">
                <a:latin typeface="Montserrat Light" panose="00000400000000000000" pitchFamily="2" charset="-70"/>
              </a:rPr>
              <a:t>Zvejnieku svētki (JUL), Nēģu svētki (AUG).</a:t>
            </a:r>
            <a:endParaRPr lang="lv-LV" sz="3600" dirty="0">
              <a:latin typeface="Montserrat Light" panose="00000400000000000000" pitchFamily="2" charset="-70"/>
            </a:endParaRPr>
          </a:p>
          <a:p>
            <a:pPr marL="354013" lvl="1" indent="-354013" algn="just">
              <a:spcBef>
                <a:spcPts val="3600"/>
              </a:spcBef>
            </a:pPr>
            <a:r>
              <a:rPr lang="lv-LV" dirty="0">
                <a:latin typeface="Montserrat Light" panose="00000400000000000000" pitchFamily="2" charset="-70"/>
              </a:rPr>
              <a:t>Pārējos mēnešos – pēc komersanta ieskatiem, BET:</a:t>
            </a:r>
          </a:p>
          <a:p>
            <a:pPr marL="1039813" lvl="2" indent="-354013" algn="just"/>
            <a:r>
              <a:rPr lang="lv-LV" dirty="0">
                <a:solidFill>
                  <a:srgbClr val="FF0000"/>
                </a:solidFill>
                <a:latin typeface="Montserrat Light" panose="00000400000000000000" pitchFamily="2" charset="-70"/>
              </a:rPr>
              <a:t>svētku laikā </a:t>
            </a:r>
            <a:r>
              <a:rPr lang="lv-LV" dirty="0">
                <a:latin typeface="Montserrat Light" panose="00000400000000000000" pitchFamily="2" charset="-70"/>
              </a:rPr>
              <a:t>citi tirgi nenotiek;</a:t>
            </a:r>
          </a:p>
          <a:p>
            <a:pPr marL="1039813" lvl="2" indent="-354013" algn="just"/>
            <a:r>
              <a:rPr lang="lv-LV" dirty="0">
                <a:solidFill>
                  <a:srgbClr val="FF0000"/>
                </a:solidFill>
                <a:latin typeface="Montserrat Light" panose="00000400000000000000" pitchFamily="2" charset="-70"/>
              </a:rPr>
              <a:t>viens tirgus – viena diena - viena vieta </a:t>
            </a:r>
            <a:r>
              <a:rPr lang="lv-LV" dirty="0">
                <a:latin typeface="Montserrat Light" panose="00000400000000000000" pitchFamily="2" charset="-70"/>
              </a:rPr>
              <a:t>(t.i., Ādažos un Carnikavā vienlaicīgi tirgi nenotiek);</a:t>
            </a:r>
          </a:p>
          <a:p>
            <a:pPr marL="1039813" lvl="2" indent="-354013" algn="just"/>
            <a:r>
              <a:rPr lang="lv-LV" dirty="0">
                <a:solidFill>
                  <a:srgbClr val="FF0000"/>
                </a:solidFill>
                <a:latin typeface="Montserrat Light" panose="00000400000000000000" pitchFamily="2" charset="-70"/>
              </a:rPr>
              <a:t>2 nedēļu pārtraukums </a:t>
            </a:r>
            <a:r>
              <a:rPr lang="lv-LV" dirty="0">
                <a:latin typeface="Montserrat Light" panose="00000400000000000000" pitchFamily="2" charset="-70"/>
              </a:rPr>
              <a:t>starp tirgus datumiem mēnesī.</a:t>
            </a:r>
          </a:p>
          <a:p>
            <a:pPr marL="1039813" lvl="2" indent="-354013" algn="just"/>
            <a:endParaRPr lang="lv-LV" dirty="0">
              <a:latin typeface="Montserrat Light" panose="00000400000000000000" pitchFamily="2" charset="-70"/>
            </a:endParaRPr>
          </a:p>
          <a:p>
            <a:pPr marL="1039813" lvl="2" indent="-354013" algn="just"/>
            <a:endParaRPr lang="lv-LV" dirty="0">
              <a:latin typeface="Montserrat Light" panose="00000400000000000000" pitchFamily="2" charset="-70"/>
            </a:endParaRPr>
          </a:p>
          <a:p>
            <a:endParaRPr lang="lv-LV" sz="3600" b="1" dirty="0">
              <a:latin typeface="Montserrat Light" panose="00000400000000000000" pitchFamily="2" charset="-70"/>
            </a:endParaRPr>
          </a:p>
          <a:p>
            <a:endParaRPr lang="lv-LV" sz="3600" dirty="0">
              <a:latin typeface="Montserrat Light" panose="00000400000000000000" pitchFamily="2" charset="-70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5BA7961F-8FEC-BF45-95C5-994AA246733E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</a:t>
            </a:r>
            <a:r>
              <a:rPr lang="lv-LV" sz="1500" dirty="0">
                <a:latin typeface="Montserrat" pitchFamily="2" charset="77"/>
              </a:rPr>
              <a:t>Guntis Porietis </a:t>
            </a:r>
            <a:r>
              <a:rPr lang="en-US" sz="1500" dirty="0">
                <a:latin typeface="Montserrat" pitchFamily="2" charset="77"/>
              </a:rPr>
              <a:t>I</a:t>
            </a:r>
            <a:r>
              <a:rPr lang="lv-LV" sz="1500" dirty="0">
                <a:latin typeface="Montserrat" pitchFamily="2" charset="77"/>
              </a:rPr>
              <a:t> 01.11.2023. </a:t>
            </a:r>
            <a:endParaRPr lang="en-US" sz="15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01481478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4764" y="9489758"/>
            <a:ext cx="18297527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18685D6-1E60-2C4C-81BB-61A5BE0E72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1864" y="0"/>
            <a:ext cx="12077700" cy="1988345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br>
              <a:rPr lang="lv-LV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TIRGUS ORGANIZATORU PIESAISTE 2024</a:t>
            </a:r>
            <a:br>
              <a:rPr lang="lv-LV" sz="36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r>
              <a:rPr lang="lv-LV" sz="36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  <a:t>(pašvaldības neaizņemtā laikā)</a:t>
            </a:r>
            <a:br>
              <a:rPr lang="en-US" sz="3200" dirty="0">
                <a:solidFill>
                  <a:schemeClr val="tx1">
                    <a:lumMod val="65000"/>
                    <a:lumOff val="35000"/>
                  </a:schemeClr>
                </a:solidFill>
                <a:latin typeface="Montserrat" pitchFamily="2" charset="77"/>
              </a:rPr>
            </a:br>
            <a:endParaRPr lang="en-US" sz="3200" dirty="0">
              <a:solidFill>
                <a:schemeClr val="tx1">
                  <a:lumMod val="65000"/>
                  <a:lumOff val="35000"/>
                </a:schemeClr>
              </a:solidFill>
              <a:latin typeface="Montserrat" pitchFamily="2" charset="77"/>
            </a:endParaRPr>
          </a:p>
        </p:txBody>
      </p:sp>
      <p:sp>
        <p:nvSpPr>
          <p:cNvPr id="7" name="Satura vietturis 6">
            <a:extLst>
              <a:ext uri="{FF2B5EF4-FFF2-40B4-BE49-F238E27FC236}">
                <a16:creationId xmlns:a16="http://schemas.microsoft.com/office/drawing/2014/main" id="{72E13CC2-A388-E704-E91F-21A18B01D9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8228" y="2076060"/>
            <a:ext cx="13704971" cy="7408936"/>
          </a:xfrm>
        </p:spPr>
        <p:txBody>
          <a:bodyPr>
            <a:normAutofit fontScale="77500" lnSpcReduction="20000"/>
          </a:bodyPr>
          <a:lstStyle/>
          <a:p>
            <a:pPr algn="just">
              <a:spcBef>
                <a:spcPts val="3000"/>
              </a:spcBef>
            </a:pPr>
            <a:r>
              <a:rPr lang="lv-LV" sz="3600" dirty="0">
                <a:latin typeface="Montserrat Light" panose="00000400000000000000" pitchFamily="2" charset="-70"/>
              </a:rPr>
              <a:t>Pašvaldība </a:t>
            </a:r>
            <a:r>
              <a:rPr lang="lv-LV" sz="3600" dirty="0">
                <a:solidFill>
                  <a:srgbClr val="FF0000"/>
                </a:solidFill>
                <a:latin typeface="Montserrat Light" panose="00000400000000000000" pitchFamily="2" charset="-70"/>
              </a:rPr>
              <a:t>JAN publicē</a:t>
            </a:r>
            <a:r>
              <a:rPr lang="lv-LV" sz="3600" dirty="0">
                <a:latin typeface="Montserrat Light" panose="00000400000000000000" pitchFamily="2" charset="-70"/>
              </a:rPr>
              <a:t> info par pieejamajiem datumiem (2 sestdienas mēnesī, ar 2 nedēļu starpību, izņemot pašvaldības svētkus). </a:t>
            </a:r>
          </a:p>
          <a:p>
            <a:pPr marL="354013" lvl="1" indent="-354013" algn="just">
              <a:spcBef>
                <a:spcPts val="3000"/>
              </a:spcBef>
            </a:pPr>
            <a:r>
              <a:rPr lang="lv-LV" dirty="0">
                <a:latin typeface="Montserrat Light" panose="00000400000000000000" pitchFamily="2" charset="-70"/>
              </a:rPr>
              <a:t>Komersanti </a:t>
            </a:r>
            <a:r>
              <a:rPr lang="lv-LV" dirty="0">
                <a:solidFill>
                  <a:srgbClr val="FF0000"/>
                </a:solidFill>
                <a:latin typeface="Montserrat Light" panose="00000400000000000000" pitchFamily="2" charset="-70"/>
              </a:rPr>
              <a:t>piesakās</a:t>
            </a:r>
            <a:r>
              <a:rPr lang="lv-LV" dirty="0">
                <a:latin typeface="Montserrat Light" panose="00000400000000000000" pitchFamily="2" charset="-70"/>
              </a:rPr>
              <a:t> uz tiem vēlamo laiku un norises vietu.</a:t>
            </a:r>
          </a:p>
          <a:p>
            <a:pPr marL="354013" lvl="1" indent="-354013" algn="just">
              <a:spcBef>
                <a:spcPts val="3000"/>
              </a:spcBef>
            </a:pPr>
            <a:r>
              <a:rPr lang="lv-LV" dirty="0">
                <a:latin typeface="Montserrat Light" panose="00000400000000000000" pitchFamily="2" charset="-70"/>
              </a:rPr>
              <a:t>Datumu sakritības gadījumā </a:t>
            </a:r>
            <a:r>
              <a:rPr lang="lv-LV" dirty="0">
                <a:solidFill>
                  <a:srgbClr val="FF0000"/>
                </a:solidFill>
                <a:latin typeface="Montserrat Light" panose="00000400000000000000" pitchFamily="2" charset="-70"/>
              </a:rPr>
              <a:t>pašvaldība rīko izlozi </a:t>
            </a:r>
            <a:r>
              <a:rPr lang="lv-LV" dirty="0">
                <a:latin typeface="Montserrat Light" panose="00000400000000000000" pitchFamily="2" charset="-70"/>
              </a:rPr>
              <a:t>un </a:t>
            </a:r>
            <a:r>
              <a:rPr lang="lv-LV" dirty="0">
                <a:solidFill>
                  <a:srgbClr val="FF0000"/>
                </a:solidFill>
                <a:latin typeface="Montserrat Light" panose="00000400000000000000" pitchFamily="2" charset="-70"/>
              </a:rPr>
              <a:t>FEB apstiprina </a:t>
            </a:r>
            <a:r>
              <a:rPr lang="lv-LV" dirty="0">
                <a:latin typeface="Montserrat Light" panose="00000400000000000000" pitchFamily="2" charset="-70"/>
              </a:rPr>
              <a:t>tirgu norišu datumus, tirgus vietas un attiecīgos tirgus organizatorus.</a:t>
            </a:r>
          </a:p>
          <a:p>
            <a:pPr marL="354013" lvl="1" indent="-354013" algn="just">
              <a:spcBef>
                <a:spcPts val="3000"/>
              </a:spcBef>
            </a:pPr>
            <a:r>
              <a:rPr lang="lv-LV" dirty="0">
                <a:latin typeface="Montserrat Light" panose="00000400000000000000" pitchFamily="2" charset="-70"/>
              </a:rPr>
              <a:t>Pašvaldība </a:t>
            </a:r>
            <a:r>
              <a:rPr lang="lv-LV" dirty="0">
                <a:solidFill>
                  <a:srgbClr val="FF0000"/>
                </a:solidFill>
                <a:latin typeface="Montserrat Light" panose="00000400000000000000" pitchFamily="2" charset="-70"/>
              </a:rPr>
              <a:t>kontrolē</a:t>
            </a:r>
            <a:r>
              <a:rPr lang="lv-LV" dirty="0">
                <a:latin typeface="Montserrat Light" panose="00000400000000000000" pitchFamily="2" charset="-70"/>
              </a:rPr>
              <a:t> tirgus norises:</a:t>
            </a:r>
          </a:p>
          <a:p>
            <a:pPr marL="1039813" lvl="2" indent="-354013" algn="just">
              <a:spcBef>
                <a:spcPts val="2400"/>
              </a:spcBef>
            </a:pPr>
            <a:r>
              <a:rPr lang="lv-LV" dirty="0">
                <a:latin typeface="Montserrat Light" panose="00000400000000000000" pitchFamily="2" charset="-70"/>
              </a:rPr>
              <a:t>Tirgus iekārtojums</a:t>
            </a:r>
          </a:p>
          <a:p>
            <a:pPr marL="1039813" lvl="2" indent="-354013" algn="just">
              <a:spcBef>
                <a:spcPts val="2400"/>
              </a:spcBef>
            </a:pPr>
            <a:r>
              <a:rPr lang="lv-LV" dirty="0">
                <a:latin typeface="Montserrat Light" panose="00000400000000000000" pitchFamily="2" charset="-70"/>
              </a:rPr>
              <a:t>Teritorijas pareiza lietošana</a:t>
            </a:r>
          </a:p>
          <a:p>
            <a:pPr marL="1039813" lvl="2" indent="-354013" algn="just">
              <a:spcBef>
                <a:spcPts val="2400"/>
              </a:spcBef>
            </a:pPr>
            <a:r>
              <a:rPr lang="lv-LV" dirty="0">
                <a:latin typeface="Montserrat Light" panose="00000400000000000000" pitchFamily="2" charset="-70"/>
              </a:rPr>
              <a:t>Elektroapgādes nosacījumu izpilde</a:t>
            </a:r>
          </a:p>
          <a:p>
            <a:pPr marL="1039813" lvl="2" indent="-354013" algn="just">
              <a:spcBef>
                <a:spcPts val="2400"/>
              </a:spcBef>
            </a:pPr>
            <a:r>
              <a:rPr lang="lv-LV" dirty="0">
                <a:latin typeface="Montserrat Light" panose="00000400000000000000" pitchFamily="2" charset="-70"/>
              </a:rPr>
              <a:t>Teritorijas sakoptība un atkritumu savlaicīga savākšana un izvešana</a:t>
            </a:r>
          </a:p>
          <a:p>
            <a:pPr marL="1039813" lvl="2" indent="-354013" algn="just">
              <a:spcBef>
                <a:spcPts val="2400"/>
              </a:spcBef>
            </a:pPr>
            <a:r>
              <a:rPr lang="lv-LV" dirty="0">
                <a:latin typeface="Montserrat Light" panose="00000400000000000000" pitchFamily="2" charset="-70"/>
              </a:rPr>
              <a:t>Organizatora klātbūtne un tirgotāju darbības pārraudzība</a:t>
            </a:r>
          </a:p>
          <a:p>
            <a:pPr marL="1039813" lvl="2" indent="-354013" algn="just">
              <a:spcBef>
                <a:spcPts val="2400"/>
              </a:spcBef>
            </a:pPr>
            <a:r>
              <a:rPr lang="lv-LV" dirty="0">
                <a:latin typeface="Montserrat Light" panose="00000400000000000000" pitchFamily="2" charset="-70"/>
              </a:rPr>
              <a:t>Sabiedriskās kārtības nodrošināšana</a:t>
            </a:r>
          </a:p>
          <a:p>
            <a:pPr marL="354013" lvl="1" indent="-354013" algn="just">
              <a:spcBef>
                <a:spcPts val="2400"/>
              </a:spcBef>
            </a:pPr>
            <a:r>
              <a:rPr lang="lv-LV" dirty="0">
                <a:solidFill>
                  <a:srgbClr val="FF0000"/>
                </a:solidFill>
                <a:latin typeface="Montserrat Light" panose="00000400000000000000" pitchFamily="2" charset="-70"/>
              </a:rPr>
              <a:t>Pārkāpumu gadījumā </a:t>
            </a:r>
            <a:r>
              <a:rPr lang="lv-LV" dirty="0">
                <a:latin typeface="Montserrat Light" panose="00000400000000000000" pitchFamily="2" charset="-70"/>
              </a:rPr>
              <a:t>pašvaldība atsauc turpmāko tirgu saskaņojumu.</a:t>
            </a:r>
          </a:p>
          <a:p>
            <a:pPr marL="1039813" lvl="2" indent="-354013" algn="just"/>
            <a:endParaRPr lang="lv-LV" dirty="0">
              <a:latin typeface="Montserrat Light" panose="00000400000000000000" pitchFamily="2" charset="-70"/>
            </a:endParaRPr>
          </a:p>
          <a:p>
            <a:pPr marL="1039813" lvl="2" indent="-354013" algn="just"/>
            <a:endParaRPr lang="lv-LV" dirty="0">
              <a:latin typeface="Montserrat Light" panose="00000400000000000000" pitchFamily="2" charset="-70"/>
            </a:endParaRPr>
          </a:p>
          <a:p>
            <a:endParaRPr lang="lv-LV" sz="3600" b="1" dirty="0">
              <a:latin typeface="Montserrat Light" panose="00000400000000000000" pitchFamily="2" charset="-70"/>
            </a:endParaRPr>
          </a:p>
          <a:p>
            <a:endParaRPr lang="lv-LV" sz="3600" dirty="0">
              <a:latin typeface="Montserrat Light" panose="00000400000000000000" pitchFamily="2" charset="-70"/>
            </a:endParaRPr>
          </a:p>
        </p:txBody>
      </p:sp>
      <p:sp>
        <p:nvSpPr>
          <p:cNvPr id="2" name="TextBox 2">
            <a:extLst>
              <a:ext uri="{FF2B5EF4-FFF2-40B4-BE49-F238E27FC236}">
                <a16:creationId xmlns:a16="http://schemas.microsoft.com/office/drawing/2014/main" id="{16D4CF79-2B04-BF10-FC6E-DB06BA7BAAF1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latin typeface="Montserrat" pitchFamily="2" charset="77"/>
              </a:rPr>
              <a:t>ĀDAŽU NOVADA PAŠVALDĪBA   I  </a:t>
            </a:r>
            <a:r>
              <a:rPr lang="lv-LV" sz="1500" dirty="0">
                <a:latin typeface="Montserrat" pitchFamily="2" charset="77"/>
              </a:rPr>
              <a:t>Guntis Porietis </a:t>
            </a:r>
            <a:r>
              <a:rPr lang="en-US" sz="1500" dirty="0">
                <a:latin typeface="Montserrat" pitchFamily="2" charset="77"/>
              </a:rPr>
              <a:t>I</a:t>
            </a:r>
            <a:r>
              <a:rPr lang="lv-LV" sz="1500" dirty="0">
                <a:latin typeface="Montserrat" pitchFamily="2" charset="77"/>
              </a:rPr>
              <a:t> 01.11.2023. </a:t>
            </a:r>
            <a:endParaRPr lang="en-US" sz="1500" dirty="0"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5979819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BEEE8A2A-1D4A-DEFD-A60F-10B296F22225}"/>
              </a:ext>
            </a:extLst>
          </p:cNvPr>
          <p:cNvGrpSpPr/>
          <p:nvPr/>
        </p:nvGrpSpPr>
        <p:grpSpPr>
          <a:xfrm>
            <a:off x="-228600" y="800100"/>
            <a:ext cx="9677400" cy="7772400"/>
            <a:chOff x="-76200" y="876300"/>
            <a:chExt cx="9677400" cy="7772400"/>
          </a:xfrm>
          <a:blipFill>
            <a:blip r:embed="rId2"/>
            <a:stretch>
              <a:fillRect/>
            </a:stretch>
          </a:blipFill>
        </p:grpSpPr>
        <p:sp>
          <p:nvSpPr>
            <p:cNvPr id="6" name="Paralelograms 5">
              <a:extLst>
                <a:ext uri="{FF2B5EF4-FFF2-40B4-BE49-F238E27FC236}">
                  <a16:creationId xmlns:a16="http://schemas.microsoft.com/office/drawing/2014/main" id="{62789E5F-81FC-6462-8CF3-1F9E18252E91}"/>
                </a:ext>
              </a:extLst>
            </p:cNvPr>
            <p:cNvSpPr/>
            <p:nvPr/>
          </p:nvSpPr>
          <p:spPr>
            <a:xfrm>
              <a:off x="-76200" y="8763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7" name="Paralelograms 6">
              <a:extLst>
                <a:ext uri="{FF2B5EF4-FFF2-40B4-BE49-F238E27FC236}">
                  <a16:creationId xmlns:a16="http://schemas.microsoft.com/office/drawing/2014/main" id="{E89B127C-BEA9-B719-FA24-96113BC5DE16}"/>
                </a:ext>
              </a:extLst>
            </p:cNvPr>
            <p:cNvSpPr/>
            <p:nvPr/>
          </p:nvSpPr>
          <p:spPr>
            <a:xfrm>
              <a:off x="3048000" y="8763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8" name="Paralelograms 7">
              <a:extLst>
                <a:ext uri="{FF2B5EF4-FFF2-40B4-BE49-F238E27FC236}">
                  <a16:creationId xmlns:a16="http://schemas.microsoft.com/office/drawing/2014/main" id="{CFB58A4D-9D00-B795-24DB-71CAB9808238}"/>
                </a:ext>
              </a:extLst>
            </p:cNvPr>
            <p:cNvSpPr/>
            <p:nvPr/>
          </p:nvSpPr>
          <p:spPr>
            <a:xfrm>
              <a:off x="6172200" y="8763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9" name="Paralelograms 8">
              <a:extLst>
                <a:ext uri="{FF2B5EF4-FFF2-40B4-BE49-F238E27FC236}">
                  <a16:creationId xmlns:a16="http://schemas.microsoft.com/office/drawing/2014/main" id="{1CF1A154-ED0C-CE83-5A3D-46D73C73662F}"/>
                </a:ext>
              </a:extLst>
            </p:cNvPr>
            <p:cNvSpPr/>
            <p:nvPr/>
          </p:nvSpPr>
          <p:spPr>
            <a:xfrm>
              <a:off x="-76200" y="28575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10" name="Paralelograms 9">
              <a:extLst>
                <a:ext uri="{FF2B5EF4-FFF2-40B4-BE49-F238E27FC236}">
                  <a16:creationId xmlns:a16="http://schemas.microsoft.com/office/drawing/2014/main" id="{B3906437-A1AC-4881-70A3-EA7D99B3069A}"/>
                </a:ext>
              </a:extLst>
            </p:cNvPr>
            <p:cNvSpPr/>
            <p:nvPr/>
          </p:nvSpPr>
          <p:spPr>
            <a:xfrm>
              <a:off x="3048000" y="28575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11" name="Paralelograms 10">
              <a:extLst>
                <a:ext uri="{FF2B5EF4-FFF2-40B4-BE49-F238E27FC236}">
                  <a16:creationId xmlns:a16="http://schemas.microsoft.com/office/drawing/2014/main" id="{6CCF9ED8-B461-8B2A-0C8E-80B047558D7D}"/>
                </a:ext>
              </a:extLst>
            </p:cNvPr>
            <p:cNvSpPr/>
            <p:nvPr/>
          </p:nvSpPr>
          <p:spPr>
            <a:xfrm>
              <a:off x="6172200" y="28575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12" name="Paralelograms 11">
              <a:extLst>
                <a:ext uri="{FF2B5EF4-FFF2-40B4-BE49-F238E27FC236}">
                  <a16:creationId xmlns:a16="http://schemas.microsoft.com/office/drawing/2014/main" id="{1106DF5F-FE52-DDA9-B79B-9E2850F5C364}"/>
                </a:ext>
              </a:extLst>
            </p:cNvPr>
            <p:cNvSpPr/>
            <p:nvPr/>
          </p:nvSpPr>
          <p:spPr>
            <a:xfrm>
              <a:off x="-76200" y="48387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13" name="Paralelograms 12">
              <a:extLst>
                <a:ext uri="{FF2B5EF4-FFF2-40B4-BE49-F238E27FC236}">
                  <a16:creationId xmlns:a16="http://schemas.microsoft.com/office/drawing/2014/main" id="{0144579A-2331-471F-3DC2-3C61A46AE340}"/>
                </a:ext>
              </a:extLst>
            </p:cNvPr>
            <p:cNvSpPr/>
            <p:nvPr/>
          </p:nvSpPr>
          <p:spPr>
            <a:xfrm>
              <a:off x="3048000" y="48387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14" name="Paralelograms 13">
              <a:extLst>
                <a:ext uri="{FF2B5EF4-FFF2-40B4-BE49-F238E27FC236}">
                  <a16:creationId xmlns:a16="http://schemas.microsoft.com/office/drawing/2014/main" id="{72228DF6-E820-4AEC-62D5-006CA1BBCA7A}"/>
                </a:ext>
              </a:extLst>
            </p:cNvPr>
            <p:cNvSpPr/>
            <p:nvPr/>
          </p:nvSpPr>
          <p:spPr>
            <a:xfrm>
              <a:off x="6172200" y="48387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15" name="Paralelograms 14">
              <a:extLst>
                <a:ext uri="{FF2B5EF4-FFF2-40B4-BE49-F238E27FC236}">
                  <a16:creationId xmlns:a16="http://schemas.microsoft.com/office/drawing/2014/main" id="{3BD6D621-0C2C-9D3A-5FAB-C9624F46A2CA}"/>
                </a:ext>
              </a:extLst>
            </p:cNvPr>
            <p:cNvSpPr/>
            <p:nvPr/>
          </p:nvSpPr>
          <p:spPr>
            <a:xfrm>
              <a:off x="-76200" y="68199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16" name="Paralelograms 15">
              <a:extLst>
                <a:ext uri="{FF2B5EF4-FFF2-40B4-BE49-F238E27FC236}">
                  <a16:creationId xmlns:a16="http://schemas.microsoft.com/office/drawing/2014/main" id="{CFC5FA95-342D-6832-C9B1-A005E1459784}"/>
                </a:ext>
              </a:extLst>
            </p:cNvPr>
            <p:cNvSpPr/>
            <p:nvPr/>
          </p:nvSpPr>
          <p:spPr>
            <a:xfrm>
              <a:off x="3048000" y="68199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  <p:sp>
          <p:nvSpPr>
            <p:cNvPr id="17" name="Paralelograms 16">
              <a:extLst>
                <a:ext uri="{FF2B5EF4-FFF2-40B4-BE49-F238E27FC236}">
                  <a16:creationId xmlns:a16="http://schemas.microsoft.com/office/drawing/2014/main" id="{CD750B40-39DF-A373-0F67-37C3F2217728}"/>
                </a:ext>
              </a:extLst>
            </p:cNvPr>
            <p:cNvSpPr/>
            <p:nvPr/>
          </p:nvSpPr>
          <p:spPr>
            <a:xfrm>
              <a:off x="6172200" y="6819900"/>
              <a:ext cx="3429000" cy="1828800"/>
            </a:xfrm>
            <a:prstGeom prst="parallelogram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lv-LV"/>
            </a:p>
          </p:txBody>
        </p:sp>
      </p:grpSp>
      <p:sp>
        <p:nvSpPr>
          <p:cNvPr id="18" name="TextBox 2">
            <a:extLst>
              <a:ext uri="{FF2B5EF4-FFF2-40B4-BE49-F238E27FC236}">
                <a16:creationId xmlns:a16="http://schemas.microsoft.com/office/drawing/2014/main" id="{FEC53194-6DED-71EC-B7A7-51E08C4E4BDB}"/>
              </a:ext>
            </a:extLst>
          </p:cNvPr>
          <p:cNvSpPr txBox="1"/>
          <p:nvPr/>
        </p:nvSpPr>
        <p:spPr>
          <a:xfrm>
            <a:off x="91440" y="9570720"/>
            <a:ext cx="18105120" cy="2308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800"/>
              </a:lnSpc>
            </a:pP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ĀDAŽU NOVADA PAŠVALDĪBA   I  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Guntis Porietis </a:t>
            </a:r>
            <a:r>
              <a:rPr lang="en-US" sz="1500" dirty="0">
                <a:solidFill>
                  <a:schemeClr val="bg1"/>
                </a:solidFill>
                <a:latin typeface="Montserrat" pitchFamily="2" charset="77"/>
              </a:rPr>
              <a:t>I</a:t>
            </a:r>
            <a:r>
              <a:rPr lang="lv-LV" sz="1500" dirty="0">
                <a:solidFill>
                  <a:schemeClr val="bg1"/>
                </a:solidFill>
                <a:latin typeface="Montserrat" pitchFamily="2" charset="77"/>
              </a:rPr>
              <a:t> 01.11.2023. </a:t>
            </a:r>
            <a:endParaRPr lang="en-US" sz="1500" dirty="0">
              <a:solidFill>
                <a:schemeClr val="bg1"/>
              </a:solidFill>
              <a:latin typeface="Montserrat" pitchFamily="2" charset="77"/>
            </a:endParaRPr>
          </a:p>
        </p:txBody>
      </p:sp>
      <p:sp>
        <p:nvSpPr>
          <p:cNvPr id="19" name="TextBox 4">
            <a:extLst>
              <a:ext uri="{FF2B5EF4-FFF2-40B4-BE49-F238E27FC236}">
                <a16:creationId xmlns:a16="http://schemas.microsoft.com/office/drawing/2014/main" id="{A0B414D6-38E9-32CE-9D5B-7189E34E09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6803328"/>
            <a:ext cx="10225088" cy="101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ts val="7925"/>
              </a:lnSpc>
            </a:pPr>
            <a:r>
              <a:rPr lang="lv-LV" altLang="lv-LV" sz="6600" b="1" dirty="0">
                <a:solidFill>
                  <a:srgbClr val="FFFFFF"/>
                </a:solidFill>
                <a:latin typeface="Montserrat Semi-Bold Bold" charset="-70"/>
              </a:rPr>
              <a:t>Paldies par uzmanību!</a:t>
            </a:r>
          </a:p>
        </p:txBody>
      </p:sp>
      <p:pic>
        <p:nvPicPr>
          <p:cNvPr id="20" name="Picture 4">
            <a:extLst>
              <a:ext uri="{FF2B5EF4-FFF2-40B4-BE49-F238E27FC236}">
                <a16:creationId xmlns:a16="http://schemas.microsoft.com/office/drawing/2014/main" id="{6619AB04-CD56-81C3-A24B-E594A0CEE1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4600" y="0"/>
            <a:ext cx="6781800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2621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21999</TotalTime>
  <Words>287</Words>
  <Application>Microsoft Office PowerPoint</Application>
  <PresentationFormat>Custom</PresentationFormat>
  <Paragraphs>41</Paragraphs>
  <Slides>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Calibri</vt:lpstr>
      <vt:lpstr>Arial</vt:lpstr>
      <vt:lpstr>Montserrat</vt:lpstr>
      <vt:lpstr>Montserrat Light</vt:lpstr>
      <vt:lpstr>Montserrat Semi-Bold Bold</vt:lpstr>
      <vt:lpstr>Calibri Light</vt:lpstr>
      <vt:lpstr>Office Theme</vt:lpstr>
      <vt:lpstr>PowerPoint Presentation</vt:lpstr>
      <vt:lpstr>  TIRGUS ORGANIZĒŠANAS PIEREDZE 2023 </vt:lpstr>
      <vt:lpstr>  TIRGUS ORGANIZĒŠANAS PRINCIPI 2024</vt:lpstr>
      <vt:lpstr>  TIRGUS ORGANIZATORU PIESAISTE 2024 (pašvaldības neaizņemtā laikā)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Iedzīvotāju iesaiste pašvaldības darbā</dc:title>
  <dc:creator>Jevgēnija Sviridenkova</dc:creator>
  <cp:lastModifiedBy>Sintija Tenisa</cp:lastModifiedBy>
  <cp:revision>33</cp:revision>
  <cp:lastPrinted>2023-10-31T09:29:04Z</cp:lastPrinted>
  <dcterms:created xsi:type="dcterms:W3CDTF">2006-08-16T00:00:00Z</dcterms:created>
  <dcterms:modified xsi:type="dcterms:W3CDTF">2023-11-14T06:47:46Z</dcterms:modified>
  <dc:identifier>DAFY3VwOX4w</dc:identifier>
</cp:coreProperties>
</file>