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3"/>
  </p:notesMasterIdLst>
  <p:sldIdLst>
    <p:sldId id="432" r:id="rId2"/>
    <p:sldId id="434" r:id="rId3"/>
    <p:sldId id="446" r:id="rId4"/>
    <p:sldId id="444" r:id="rId5"/>
    <p:sldId id="445" r:id="rId6"/>
    <p:sldId id="447" r:id="rId7"/>
    <p:sldId id="450" r:id="rId8"/>
    <p:sldId id="449" r:id="rId9"/>
    <p:sldId id="448" r:id="rId10"/>
    <p:sldId id="451" r:id="rId11"/>
    <p:sldId id="282"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ontserrat" panose="00000500000000000000" pitchFamily="50" charset="-70"/>
      <p:regular r:id="rId20"/>
      <p:bold r:id="rId21"/>
      <p:italic r:id="rId22"/>
      <p:boldItalic r:id="rId23"/>
    </p:embeddedFont>
  </p:embeddedFontLst>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432"/>
            <p14:sldId id="434"/>
            <p14:sldId id="446"/>
            <p14:sldId id="444"/>
            <p14:sldId id="445"/>
            <p14:sldId id="447"/>
            <p14:sldId id="450"/>
            <p14:sldId id="449"/>
            <p14:sldId id="448"/>
            <p14:sldId id="45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839"/>
    <a:srgbClr val="4D4D4C"/>
    <a:srgbClr val="0F162B"/>
    <a:srgbClr val="C04900"/>
    <a:srgbClr val="CDC847"/>
    <a:srgbClr val="77A4BE"/>
    <a:srgbClr val="E1BF41"/>
    <a:srgbClr val="DBDE49"/>
    <a:srgbClr val="DBEB00"/>
    <a:srgbClr val="6E7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Gaišs stils 3 - izcēlum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4674" autoAdjust="0"/>
  </p:normalViewPr>
  <p:slideViewPr>
    <p:cSldViewPr>
      <p:cViewPr varScale="1">
        <p:scale>
          <a:sx n="54" d="100"/>
          <a:sy n="54" d="100"/>
        </p:scale>
        <p:origin x="1046" y="8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E5A0-D6E5-8549-9779-CFE680BF9E89}" type="datetimeFigureOut">
              <a:rPr lang="en-LV" smtClean="0"/>
              <a:t>11/14/2023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LV"/>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11/14/2023</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2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11/14/2023</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59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11/14/2023</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6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11/14/2023</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07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11/14/2023</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87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11/14/2023</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79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1259682" y="547688"/>
            <a:ext cx="15773400" cy="1988345"/>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11/14/2023</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11/14/2023</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4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11/14/2023</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11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11/14/2023</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8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LV"/>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11/14/2023</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43800B1-4C03-4D41-B773-165D95B0D0CA}" type="datetime1">
              <a:rPr lang="en-US" smtClean="0"/>
              <a:t>11/14/2023</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4941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LV"/>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is.gov.lv/noderigi/tipveida-projekti/gimeniskai-videi-pietuvinatas-aprupes-pakalpojuma-sniegsanas-vie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txBody>
          <a:bodyPr/>
          <a:lstStyle/>
          <a:p>
            <a:endParaRPr lang="lv-LV"/>
          </a:p>
        </p:txBody>
      </p:sp>
      <p:pic>
        <p:nvPicPr>
          <p:cNvPr id="5" name="Picture 4">
            <a:extLst>
              <a:ext uri="{FF2B5EF4-FFF2-40B4-BE49-F238E27FC236}">
                <a16:creationId xmlns:a16="http://schemas.microsoft.com/office/drawing/2014/main" id="{EA0FD06E-0991-2162-A412-99693045A6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0"/>
            <a:ext cx="3161189" cy="3083135"/>
          </a:xfrm>
          <a:prstGeom prst="rect">
            <a:avLst/>
          </a:prstGeom>
        </p:spPr>
      </p:pic>
      <p:sp>
        <p:nvSpPr>
          <p:cNvPr id="4" name="TextBox 4">
            <a:extLst>
              <a:ext uri="{FF2B5EF4-FFF2-40B4-BE49-F238E27FC236}">
                <a16:creationId xmlns:a16="http://schemas.microsoft.com/office/drawing/2014/main" id="{F0ABA4C5-EB5D-5532-6F5E-3B742DD37B8D}"/>
              </a:ext>
            </a:extLst>
          </p:cNvPr>
          <p:cNvSpPr txBox="1"/>
          <p:nvPr/>
        </p:nvSpPr>
        <p:spPr>
          <a:xfrm>
            <a:off x="135685" y="4533900"/>
            <a:ext cx="18292770" cy="3323987"/>
          </a:xfrm>
          <a:prstGeom prst="rect">
            <a:avLst/>
          </a:prstGeom>
        </p:spPr>
        <p:txBody>
          <a:bodyPr lIns="0" tIns="0" rIns="0" bIns="0" rtlCol="0" anchor="t">
            <a:spAutoFit/>
          </a:bodyPr>
          <a:lstStyle/>
          <a:p>
            <a:pPr algn="ctr"/>
            <a:r>
              <a:rPr lang="lv-LV" sz="5400" b="1" i="0" dirty="0">
                <a:solidFill>
                  <a:srgbClr val="FFFFFF"/>
                </a:solidFill>
                <a:effectLst/>
                <a:latin typeface="Montserrat" panose="00000500000000000000" pitchFamily="50" charset="-70"/>
              </a:rPr>
              <a:t>J</a:t>
            </a:r>
            <a:r>
              <a:rPr lang="lv-LV" sz="5400" b="1" dirty="0">
                <a:solidFill>
                  <a:srgbClr val="FFFFFF"/>
                </a:solidFill>
                <a:latin typeface="Montserrat" panose="00000500000000000000" pitchFamily="50" charset="-70"/>
              </a:rPr>
              <a:t>aunu ģimeniskai videi pietuvinātu aprūpes pakalpojumu sniegšanas vietu izveide pensijas vecuma personām </a:t>
            </a:r>
          </a:p>
          <a:p>
            <a:pPr algn="ctr"/>
            <a:r>
              <a:rPr lang="lv-LV" sz="5400" b="1" dirty="0">
                <a:solidFill>
                  <a:srgbClr val="FFFFFF"/>
                </a:solidFill>
                <a:latin typeface="Montserrat" panose="00000500000000000000" pitchFamily="50" charset="-70"/>
              </a:rPr>
              <a:t>(otrā kārta)</a:t>
            </a:r>
            <a:endParaRPr lang="en-US" sz="5400" b="1" dirty="0">
              <a:solidFill>
                <a:srgbClr val="FFFFFF"/>
              </a:solidFill>
              <a:latin typeface="Montserrat" panose="00000500000000000000" pitchFamily="50" charset="-70"/>
            </a:endParaRPr>
          </a:p>
        </p:txBody>
      </p:sp>
      <p:sp>
        <p:nvSpPr>
          <p:cNvPr id="6" name="TextBox 2">
            <a:extLst>
              <a:ext uri="{FF2B5EF4-FFF2-40B4-BE49-F238E27FC236}">
                <a16:creationId xmlns:a16="http://schemas.microsoft.com/office/drawing/2014/main" id="{186E7448-3FE9-0C41-124B-BF2F778925EA}"/>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rgbClr val="FFFFFF"/>
                </a:solidFill>
                <a:latin typeface="Montserrat" pitchFamily="2" charset="77"/>
              </a:rPr>
              <a:t>ĀDAŽU NOVADA PAŠVALDĪBA  </a:t>
            </a:r>
          </a:p>
        </p:txBody>
      </p:sp>
      <p:sp>
        <p:nvSpPr>
          <p:cNvPr id="2" name="TextBox 4">
            <a:extLst>
              <a:ext uri="{FF2B5EF4-FFF2-40B4-BE49-F238E27FC236}">
                <a16:creationId xmlns:a16="http://schemas.microsoft.com/office/drawing/2014/main" id="{7AB9AD69-D56F-1AC3-7CF4-39F8E11EB7A8}"/>
              </a:ext>
            </a:extLst>
          </p:cNvPr>
          <p:cNvSpPr txBox="1"/>
          <p:nvPr/>
        </p:nvSpPr>
        <p:spPr>
          <a:xfrm>
            <a:off x="135685" y="3273504"/>
            <a:ext cx="18060875" cy="923330"/>
          </a:xfrm>
          <a:prstGeom prst="rect">
            <a:avLst/>
          </a:prstGeom>
        </p:spPr>
        <p:txBody>
          <a:bodyPr wrap="square" lIns="0" tIns="0" rIns="0" bIns="0" rtlCol="0" anchor="t">
            <a:spAutoFit/>
          </a:bodyPr>
          <a:lstStyle/>
          <a:p>
            <a:pPr algn="ctr"/>
            <a:r>
              <a:rPr lang="lv-LV" sz="2000" dirty="0">
                <a:solidFill>
                  <a:srgbClr val="FFFFFF"/>
                </a:solidFill>
                <a:latin typeface="Montserrat" panose="00000500000000000000" pitchFamily="50" charset="-70"/>
              </a:rPr>
              <a:t>Eiropas Savienības Atveseļošanas un noturības mehānisma (turpmāk – Atveseļošanas fonds) plāna 3. komponentes "Nevienlīdzības mazināšana" 3.1. reformu un investīciju virziena "Reģionālā politika" 3.1.2. reformas "Sociālo un nodarbinātības pakalpojumu pieejamība minimālo ienākumu reformas atbalstam" 3.1.2.3.i. investīcijas "Ilgstošas sociālās aprūpes pakalpojuma noturība un nepārtrauktība:</a:t>
            </a:r>
            <a:endParaRPr lang="en-US" sz="2000" dirty="0">
              <a:solidFill>
                <a:srgbClr val="FFFFFF"/>
              </a:solidFill>
              <a:latin typeface="Montserrat" panose="00000500000000000000" pitchFamily="50" charset="-70"/>
            </a:endParaRPr>
          </a:p>
        </p:txBody>
      </p:sp>
    </p:spTree>
    <p:extLst>
      <p:ext uri="{BB962C8B-B14F-4D97-AF65-F5344CB8AC3E}">
        <p14:creationId xmlns:p14="http://schemas.microsoft.com/office/powerpoint/2010/main" val="2456504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814393"/>
          </a:xfrm>
        </p:spPr>
        <p:txBody>
          <a:bodyPr>
            <a:normAutofit fontScale="90000"/>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Priekšlikumi</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495800" y="2247900"/>
            <a:ext cx="13563600" cy="5520002"/>
          </a:xfrm>
        </p:spPr>
        <p:txBody>
          <a:bodyPr>
            <a:normAutofit/>
          </a:bodyPr>
          <a:lstStyle/>
          <a:p>
            <a:pPr algn="just"/>
            <a:r>
              <a:rPr lang="lv-LV" sz="3900" dirty="0">
                <a:solidFill>
                  <a:srgbClr val="414142"/>
                </a:solidFill>
                <a:latin typeface="Montserrat" panose="00000500000000000000" pitchFamily="50" charset="-70"/>
              </a:rPr>
              <a:t>Nepiedalīties minētajā projektu konkursā</a:t>
            </a:r>
          </a:p>
        </p:txBody>
      </p:sp>
    </p:spTree>
    <p:extLst>
      <p:ext uri="{BB962C8B-B14F-4D97-AF65-F5344CB8AC3E}">
        <p14:creationId xmlns:p14="http://schemas.microsoft.com/office/powerpoint/2010/main" val="2172539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65149" y="2628900"/>
            <a:ext cx="11666262" cy="3009863"/>
          </a:xfrm>
          <a:prstGeom prst="rect">
            <a:avLst/>
          </a:prstGeom>
        </p:spPr>
        <p:txBody>
          <a:bodyPr wrap="square" lIns="0" tIns="0" rIns="0" bIns="0" rtlCol="0" anchor="t">
            <a:spAutoFit/>
          </a:bodyPr>
          <a:lstStyle/>
          <a:p>
            <a:pPr algn="ctr">
              <a:lnSpc>
                <a:spcPts val="11999"/>
              </a:lnSpc>
            </a:pPr>
            <a:r>
              <a:rPr lang="en-US" sz="9999" dirty="0">
                <a:solidFill>
                  <a:srgbClr val="FFFFFF"/>
                </a:solidFill>
                <a:latin typeface="Montserrat Classic Bold"/>
              </a:rPr>
              <a:t>PALDIES PAR</a:t>
            </a:r>
          </a:p>
          <a:p>
            <a:pPr algn="ctr">
              <a:lnSpc>
                <a:spcPts val="11999"/>
              </a:lnSpc>
            </a:pPr>
            <a:r>
              <a:rPr lang="en-US" sz="9999" dirty="0">
                <a:solidFill>
                  <a:srgbClr val="FFFFFF"/>
                </a:solidFill>
                <a:latin typeface="Montserrat Classic Bold"/>
              </a:rPr>
              <a:t>UZMANĪBU!</a:t>
            </a:r>
          </a:p>
        </p:txBody>
      </p:sp>
      <p:sp>
        <p:nvSpPr>
          <p:cNvPr id="7" name="AutoShape 2">
            <a:extLst>
              <a:ext uri="{FF2B5EF4-FFF2-40B4-BE49-F238E27FC236}">
                <a16:creationId xmlns:a16="http://schemas.microsoft.com/office/drawing/2014/main" id="{1EE81642-388E-15AB-5C11-BF85EC65150D}"/>
              </a:ext>
            </a:extLst>
          </p:cNvPr>
          <p:cNvSpPr/>
          <p:nvPr/>
        </p:nvSpPr>
        <p:spPr>
          <a:xfrm rot="1789">
            <a:off x="-1" y="9529765"/>
            <a:ext cx="18297527" cy="0"/>
          </a:xfrm>
          <a:prstGeom prst="line">
            <a:avLst/>
          </a:prstGeom>
          <a:ln w="9525" cap="rnd">
            <a:solidFill>
              <a:srgbClr val="58585B"/>
            </a:solidFill>
            <a:prstDash val="solid"/>
            <a:headEnd type="none" w="sm" len="sm"/>
            <a:tailEnd type="none" w="sm" len="sm"/>
          </a:ln>
        </p:spPr>
        <p:txBody>
          <a:bodyPr/>
          <a:lstStyle/>
          <a:p>
            <a:endParaRPr lang="lv-LV"/>
          </a:p>
        </p:txBody>
      </p:sp>
      <p:pic>
        <p:nvPicPr>
          <p:cNvPr id="9" name="Picture 8">
            <a:extLst>
              <a:ext uri="{FF2B5EF4-FFF2-40B4-BE49-F238E27FC236}">
                <a16:creationId xmlns:a16="http://schemas.microsoft.com/office/drawing/2014/main" id="{94D32B58-8EFF-EF87-6572-888CFF7EC34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96" t="51374" r="2169" b="-1228"/>
          <a:stretch/>
        </p:blipFill>
        <p:spPr>
          <a:xfrm>
            <a:off x="-1" y="0"/>
            <a:ext cx="18297525" cy="9459177"/>
          </a:xfrm>
          <a:prstGeom prst="rect">
            <a:avLst/>
          </a:prstGeom>
        </p:spPr>
      </p:pic>
      <p:pic>
        <p:nvPicPr>
          <p:cNvPr id="10" name="Picture 9">
            <a:extLst>
              <a:ext uri="{FF2B5EF4-FFF2-40B4-BE49-F238E27FC236}">
                <a16:creationId xmlns:a16="http://schemas.microsoft.com/office/drawing/2014/main" id="{C57F7279-450D-0BA4-CABE-A7011B9A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826" y="4570630"/>
            <a:ext cx="3698347" cy="3607030"/>
          </a:xfrm>
          <a:prstGeom prst="rect">
            <a:avLst/>
          </a:prstGeom>
        </p:spPr>
      </p:pic>
      <p:sp>
        <p:nvSpPr>
          <p:cNvPr id="11" name="TextBox 4">
            <a:extLst>
              <a:ext uri="{FF2B5EF4-FFF2-40B4-BE49-F238E27FC236}">
                <a16:creationId xmlns:a16="http://schemas.microsoft.com/office/drawing/2014/main" id="{76936156-BC4B-E9A6-09EF-7279FFD73B9A}"/>
              </a:ext>
            </a:extLst>
          </p:cNvPr>
          <p:cNvSpPr txBox="1"/>
          <p:nvPr/>
        </p:nvSpPr>
        <p:spPr>
          <a:xfrm>
            <a:off x="-177437" y="3317396"/>
            <a:ext cx="18292770" cy="1013098"/>
          </a:xfrm>
          <a:prstGeom prst="rect">
            <a:avLst/>
          </a:prstGeom>
        </p:spPr>
        <p:txBody>
          <a:bodyPr lIns="0" tIns="0" rIns="0" bIns="0" rtlCol="0" anchor="t">
            <a:spAutoFit/>
          </a:bodyPr>
          <a:lstStyle/>
          <a:p>
            <a:pPr algn="ctr">
              <a:lnSpc>
                <a:spcPts val="7920"/>
              </a:lnSpc>
            </a:pPr>
            <a:r>
              <a:rPr lang="en-US" sz="6600" dirty="0">
                <a:solidFill>
                  <a:srgbClr val="FFFFFF"/>
                </a:solidFill>
                <a:latin typeface="Montserrat Semi-Bold Bold"/>
              </a:rPr>
              <a:t>PALDIES PAR UZMANĪBU!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5105400" y="78583"/>
            <a:ext cx="12077700" cy="1988345"/>
          </a:xfrm>
        </p:spPr>
        <p:txBody>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Mērķis un mērķa grupa</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30876" y="2171700"/>
            <a:ext cx="12823723" cy="7208524"/>
          </a:xfrm>
        </p:spPr>
        <p:txBody>
          <a:bodyPr>
            <a:normAutofit fontScale="92500" lnSpcReduction="10000"/>
          </a:bodyPr>
          <a:lstStyle/>
          <a:p>
            <a:pPr algn="just"/>
            <a:r>
              <a:rPr lang="lv-LV" u="sng" dirty="0">
                <a:solidFill>
                  <a:srgbClr val="414142"/>
                </a:solidFill>
                <a:latin typeface="Montserrat" panose="00000500000000000000" pitchFamily="50" charset="-70"/>
              </a:rPr>
              <a:t>M</a:t>
            </a:r>
            <a:r>
              <a:rPr lang="lv-LV" b="0" i="0" u="sng" dirty="0">
                <a:solidFill>
                  <a:srgbClr val="414142"/>
                </a:solidFill>
                <a:effectLst/>
                <a:latin typeface="Montserrat" panose="00000500000000000000" pitchFamily="50" charset="-70"/>
              </a:rPr>
              <a:t>ērķis</a:t>
            </a:r>
            <a:r>
              <a:rPr lang="lv-LV" b="0" i="0" dirty="0">
                <a:solidFill>
                  <a:srgbClr val="414142"/>
                </a:solidFill>
                <a:effectLst/>
                <a:latin typeface="Montserrat" panose="00000500000000000000" pitchFamily="50" charset="-70"/>
              </a:rPr>
              <a:t> ir nodrošināt pāreju no institucionālas ilgtermiņa aprūpes sniegšanas uz kopienā balstītas aprūpes modeli un </a:t>
            </a:r>
            <a:r>
              <a:rPr lang="lv-LV" b="1" i="0" dirty="0">
                <a:solidFill>
                  <a:srgbClr val="414142"/>
                </a:solidFill>
                <a:effectLst/>
                <a:latin typeface="Montserrat" panose="00000500000000000000" pitchFamily="50" charset="-70"/>
              </a:rPr>
              <a:t>attīstīt ģimeniskai videi pietuvināta sociālā pakalpojuma pieejamību pašvaldībās pensijas vecuma personām</a:t>
            </a:r>
            <a:r>
              <a:rPr lang="lv-LV" b="0" i="0" dirty="0">
                <a:solidFill>
                  <a:srgbClr val="414142"/>
                </a:solidFill>
                <a:effectLst/>
                <a:latin typeface="Montserrat" panose="00000500000000000000" pitchFamily="50" charset="-70"/>
              </a:rPr>
              <a:t>, saglabājot personas neatkarību un tās aprūpē iesaistīto ģimenes locekļu nodarbinātību</a:t>
            </a:r>
          </a:p>
          <a:p>
            <a:pPr algn="just"/>
            <a:endParaRPr lang="lv-LV" b="0" i="0" dirty="0">
              <a:solidFill>
                <a:srgbClr val="414142"/>
              </a:solidFill>
              <a:effectLst/>
              <a:latin typeface="Montserrat" panose="00000500000000000000" pitchFamily="50" charset="-70"/>
            </a:endParaRPr>
          </a:p>
          <a:p>
            <a:pPr algn="just"/>
            <a:r>
              <a:rPr lang="lv-LV" u="sng" dirty="0">
                <a:solidFill>
                  <a:srgbClr val="414142"/>
                </a:solidFill>
                <a:latin typeface="Montserrat" panose="00000500000000000000" pitchFamily="50" charset="-70"/>
              </a:rPr>
              <a:t>M</a:t>
            </a:r>
            <a:r>
              <a:rPr lang="lv-LV" b="0" i="0" u="sng" dirty="0">
                <a:solidFill>
                  <a:srgbClr val="414142"/>
                </a:solidFill>
                <a:effectLst/>
                <a:latin typeface="Montserrat" panose="00000500000000000000" pitchFamily="50" charset="-70"/>
              </a:rPr>
              <a:t>ērķa grupa </a:t>
            </a:r>
            <a:r>
              <a:rPr lang="lv-LV" b="0" i="0" dirty="0">
                <a:solidFill>
                  <a:srgbClr val="414142"/>
                </a:solidFill>
                <a:effectLst/>
                <a:latin typeface="Montserrat" panose="00000500000000000000" pitchFamily="50" charset="-70"/>
              </a:rPr>
              <a:t>ir </a:t>
            </a:r>
            <a:r>
              <a:rPr lang="lv-LV" b="1" i="0" dirty="0">
                <a:solidFill>
                  <a:srgbClr val="414142"/>
                </a:solidFill>
                <a:effectLst/>
                <a:latin typeface="Montserrat" panose="00000500000000000000" pitchFamily="50" charset="-70"/>
              </a:rPr>
              <a:t>pensijas vecuma personas</a:t>
            </a:r>
          </a:p>
          <a:p>
            <a:pPr marL="0" indent="0" algn="just">
              <a:buNone/>
            </a:pPr>
            <a:endParaRPr lang="lv-LV" b="1" dirty="0">
              <a:solidFill>
                <a:srgbClr val="414142"/>
              </a:solidFill>
              <a:latin typeface="Montserrat" panose="00000500000000000000" pitchFamily="50" charset="-70"/>
            </a:endParaRPr>
          </a:p>
          <a:p>
            <a:pPr algn="just"/>
            <a:r>
              <a:rPr lang="lv-LV" b="1" dirty="0">
                <a:solidFill>
                  <a:srgbClr val="414142"/>
                </a:solidFill>
                <a:latin typeface="Montserrat" panose="00000500000000000000" pitchFamily="50" charset="-70"/>
              </a:rPr>
              <a:t>Atbalsts tiek sniegts maksimums 3 ēku izveidošanai</a:t>
            </a:r>
            <a:endParaRPr lang="en-LV" b="1" dirty="0">
              <a:solidFill>
                <a:schemeClr val="tx1">
                  <a:lumMod val="65000"/>
                  <a:lumOff val="35000"/>
                </a:schemeClr>
              </a:solidFill>
              <a:latin typeface="Montserrat" panose="00000500000000000000" pitchFamily="50" charset="-70"/>
            </a:endParaRPr>
          </a:p>
          <a:p>
            <a:pPr marL="0" indent="0" algn="just">
              <a:buNone/>
            </a:pPr>
            <a:endParaRPr lang="en-LV"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4580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Termiņi un finansējums</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738438"/>
            <a:ext cx="12077700" cy="6527007"/>
          </a:xfrm>
        </p:spPr>
        <p:txBody>
          <a:bodyPr>
            <a:normAutofit fontScale="92500" lnSpcReduction="20000"/>
          </a:bodyPr>
          <a:lstStyle/>
          <a:p>
            <a:pPr algn="just"/>
            <a:r>
              <a:rPr lang="lv-LV" b="0" i="0" dirty="0">
                <a:solidFill>
                  <a:srgbClr val="414142"/>
                </a:solidFill>
                <a:effectLst/>
                <a:latin typeface="Montserrat" panose="00000500000000000000" pitchFamily="50" charset="-70"/>
              </a:rPr>
              <a:t>Projekta iesniegšanas termiņš- </a:t>
            </a:r>
            <a:r>
              <a:rPr lang="lv-LV" b="1" i="0" dirty="0">
                <a:solidFill>
                  <a:srgbClr val="414142"/>
                </a:solidFill>
                <a:effectLst/>
                <a:latin typeface="Montserrat" panose="00000500000000000000" pitchFamily="50" charset="-70"/>
              </a:rPr>
              <a:t>līdz 2023.gada  15.novembrim</a:t>
            </a:r>
          </a:p>
          <a:p>
            <a:pPr algn="just"/>
            <a:r>
              <a:rPr lang="lv-LV" b="0" i="0" dirty="0">
                <a:solidFill>
                  <a:srgbClr val="414142"/>
                </a:solidFill>
                <a:effectLst/>
                <a:latin typeface="Montserrat" panose="00000500000000000000" pitchFamily="50" charset="-70"/>
              </a:rPr>
              <a:t>Projekta īsteno līdz </a:t>
            </a:r>
            <a:r>
              <a:rPr lang="lv-LV" b="1" i="0" dirty="0">
                <a:solidFill>
                  <a:srgbClr val="414142"/>
                </a:solidFill>
                <a:effectLst/>
                <a:latin typeface="Montserrat" panose="00000500000000000000" pitchFamily="50" charset="-70"/>
              </a:rPr>
              <a:t>2026. gada 30. jūnijam </a:t>
            </a:r>
          </a:p>
          <a:p>
            <a:pPr algn="just"/>
            <a:endParaRPr lang="lv-LV" b="0" i="0" dirty="0">
              <a:solidFill>
                <a:srgbClr val="414142"/>
              </a:solidFill>
              <a:effectLst/>
              <a:latin typeface="Montserrat" panose="00000500000000000000" pitchFamily="50" charset="-70"/>
            </a:endParaRPr>
          </a:p>
          <a:p>
            <a:pPr algn="just"/>
            <a:r>
              <a:rPr lang="lv-LV" dirty="0">
                <a:solidFill>
                  <a:srgbClr val="414142"/>
                </a:solidFill>
                <a:latin typeface="Montserrat" panose="00000500000000000000" pitchFamily="50" charset="-70"/>
              </a:rPr>
              <a:t>V</a:t>
            </a:r>
            <a:r>
              <a:rPr lang="lv-LV" b="0" i="0" dirty="0">
                <a:solidFill>
                  <a:srgbClr val="414142"/>
                </a:solidFill>
                <a:effectLst/>
                <a:latin typeface="Montserrat" panose="00000500000000000000" pitchFamily="50" charset="-70"/>
              </a:rPr>
              <a:t>ienas ēkas izveidei Atveseļošanas fonda finansējums nepārsniedz </a:t>
            </a:r>
            <a:r>
              <a:rPr lang="lv-LV" b="1" i="0" dirty="0">
                <a:solidFill>
                  <a:srgbClr val="414142"/>
                </a:solidFill>
                <a:effectLst/>
                <a:latin typeface="Montserrat" panose="00000500000000000000" pitchFamily="50" charset="-70"/>
              </a:rPr>
              <a:t>1 273 204 </a:t>
            </a:r>
            <a:r>
              <a:rPr lang="lv-LV" b="1" i="1" dirty="0" err="1">
                <a:solidFill>
                  <a:srgbClr val="414142"/>
                </a:solidFill>
                <a:effectLst/>
                <a:latin typeface="Montserrat" panose="00000500000000000000" pitchFamily="50" charset="-70"/>
              </a:rPr>
              <a:t>euro</a:t>
            </a:r>
            <a:r>
              <a:rPr lang="lv-LV" b="1" i="1" dirty="0">
                <a:solidFill>
                  <a:srgbClr val="414142"/>
                </a:solidFill>
                <a:effectLst/>
                <a:latin typeface="Montserrat" panose="00000500000000000000" pitchFamily="50" charset="-70"/>
              </a:rPr>
              <a:t> </a:t>
            </a:r>
          </a:p>
          <a:p>
            <a:pPr algn="just"/>
            <a:endParaRPr lang="lv-LV" b="1" i="1" dirty="0">
              <a:solidFill>
                <a:srgbClr val="414142"/>
              </a:solidFill>
              <a:effectLst/>
              <a:latin typeface="Montserrat" panose="00000500000000000000" pitchFamily="50" charset="-70"/>
            </a:endParaRPr>
          </a:p>
          <a:p>
            <a:pPr algn="just"/>
            <a:r>
              <a:rPr lang="lv-LV" b="1" dirty="0">
                <a:solidFill>
                  <a:srgbClr val="414142"/>
                </a:solidFill>
                <a:latin typeface="Montserrat" panose="00000500000000000000" pitchFamily="50" charset="-70"/>
              </a:rPr>
              <a:t>Papildus PVN 267 </a:t>
            </a:r>
            <a:r>
              <a:rPr lang="lv-LV" b="1" dirty="0">
                <a:solidFill>
                  <a:srgbClr val="414142"/>
                </a:solidFill>
                <a:effectLst/>
                <a:latin typeface="Montserrat" panose="00000500000000000000" pitchFamily="50" charset="-70"/>
              </a:rPr>
              <a:t>373,84 </a:t>
            </a:r>
            <a:r>
              <a:rPr lang="lv-LV" b="1" i="1" dirty="0" err="1">
                <a:solidFill>
                  <a:srgbClr val="414142"/>
                </a:solidFill>
                <a:effectLst/>
                <a:latin typeface="Montserrat" panose="00000500000000000000" pitchFamily="50" charset="-70"/>
              </a:rPr>
              <a:t>euro</a:t>
            </a:r>
            <a:r>
              <a:rPr lang="lv-LV" b="1" dirty="0">
                <a:solidFill>
                  <a:srgbClr val="414142"/>
                </a:solidFill>
                <a:effectLst/>
                <a:latin typeface="Montserrat" panose="00000500000000000000" pitchFamily="50" charset="-70"/>
              </a:rPr>
              <a:t> (pašvaldības finansējums)</a:t>
            </a:r>
          </a:p>
          <a:p>
            <a:pPr algn="just"/>
            <a:endParaRPr lang="lv-LV" b="1" i="0" dirty="0">
              <a:solidFill>
                <a:srgbClr val="414142"/>
              </a:solidFill>
              <a:effectLst/>
              <a:latin typeface="Montserrat" panose="00000500000000000000" pitchFamily="50" charset="-70"/>
            </a:endParaRPr>
          </a:p>
          <a:p>
            <a:pPr algn="just"/>
            <a:r>
              <a:rPr lang="lv-LV" b="0" i="0" dirty="0">
                <a:solidFill>
                  <a:srgbClr val="414142"/>
                </a:solidFill>
                <a:effectLst/>
                <a:latin typeface="Montserrat" panose="00000500000000000000" pitchFamily="50" charset="-70"/>
              </a:rPr>
              <a:t>Investīcijas otrās kārtas atbalsta veids ir grants</a:t>
            </a:r>
            <a:endParaRPr lang="lv-LV" b="1" i="0" dirty="0">
              <a:solidFill>
                <a:srgbClr val="414142"/>
              </a:solidFill>
              <a:effectLst/>
              <a:latin typeface="Montserrat" panose="00000500000000000000" pitchFamily="50" charset="-70"/>
            </a:endParaRPr>
          </a:p>
        </p:txBody>
      </p:sp>
    </p:spTree>
    <p:extLst>
      <p:ext uri="{BB962C8B-B14F-4D97-AF65-F5344CB8AC3E}">
        <p14:creationId xmlns:p14="http://schemas.microsoft.com/office/powerpoint/2010/main" val="210546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Atbalstāmās darbības</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324100"/>
            <a:ext cx="12877800" cy="7084696"/>
          </a:xfrm>
        </p:spPr>
        <p:txBody>
          <a:bodyPr>
            <a:normAutofit fontScale="92500"/>
          </a:bodyPr>
          <a:lstStyle/>
          <a:p>
            <a:pPr algn="just"/>
            <a:r>
              <a:rPr lang="lv-LV" b="0" i="0" dirty="0">
                <a:solidFill>
                  <a:srgbClr val="414142"/>
                </a:solidFill>
                <a:effectLst/>
                <a:latin typeface="Montserrat" panose="00000500000000000000" pitchFamily="50" charset="-70"/>
              </a:rPr>
              <a:t>Projekta īstenošanu pamatojošās dokumentācijas (piesaistes būvprojekta un citas tehniskās dokumentācijas) izstrāde;</a:t>
            </a:r>
          </a:p>
          <a:p>
            <a:pPr algn="just"/>
            <a:r>
              <a:rPr lang="lv-LV" b="0" i="0" dirty="0">
                <a:solidFill>
                  <a:srgbClr val="414142"/>
                </a:solidFill>
                <a:effectLst/>
                <a:latin typeface="Montserrat" panose="00000500000000000000" pitchFamily="50" charset="-70"/>
              </a:rPr>
              <a:t>Būvniecība un teritorijas labiekārtošana, būvekspertīze, būvuzraudzība, autoruzraudzība;</a:t>
            </a:r>
          </a:p>
          <a:p>
            <a:pPr algn="just"/>
            <a:r>
              <a:rPr lang="lv-LV" dirty="0">
                <a:solidFill>
                  <a:srgbClr val="414142"/>
                </a:solidFill>
                <a:latin typeface="Montserrat" panose="00000500000000000000" pitchFamily="50" charset="-70"/>
              </a:rPr>
              <a:t>V</a:t>
            </a:r>
            <a:r>
              <a:rPr lang="lv-LV" b="0" i="0" dirty="0">
                <a:solidFill>
                  <a:srgbClr val="414142"/>
                </a:solidFill>
                <a:effectLst/>
                <a:latin typeface="Montserrat" panose="00000500000000000000" pitchFamily="50" charset="-70"/>
              </a:rPr>
              <a:t>izuālās identitātes prasību nodrošināšana, ja tas nav paredzēts būvniecības līgumā;</a:t>
            </a:r>
          </a:p>
          <a:p>
            <a:pPr algn="just"/>
            <a:r>
              <a:rPr lang="lv-LV" b="0" i="0" dirty="0">
                <a:solidFill>
                  <a:srgbClr val="414142"/>
                </a:solidFill>
                <a:effectLst/>
                <a:latin typeface="Montserrat" panose="00000500000000000000" pitchFamily="50" charset="-70"/>
              </a:rPr>
              <a:t>Materiāli tehniskā nodrošinājuma iegāde, tai skaitā digitālo risinājumu ieviešana;</a:t>
            </a:r>
          </a:p>
          <a:p>
            <a:pPr algn="just"/>
            <a:r>
              <a:rPr lang="lv-LV" dirty="0">
                <a:solidFill>
                  <a:srgbClr val="414142"/>
                </a:solidFill>
                <a:latin typeface="Montserrat" panose="00000500000000000000" pitchFamily="50" charset="-70"/>
              </a:rPr>
              <a:t>V</a:t>
            </a:r>
            <a:r>
              <a:rPr lang="lv-LV" b="0" i="0" dirty="0">
                <a:solidFill>
                  <a:srgbClr val="414142"/>
                </a:solidFill>
                <a:effectLst/>
                <a:latin typeface="Montserrat" panose="00000500000000000000" pitchFamily="50" charset="-70"/>
              </a:rPr>
              <a:t>ides pieejamības konsultācijas;</a:t>
            </a:r>
          </a:p>
          <a:p>
            <a:pPr algn="just"/>
            <a:r>
              <a:rPr lang="lv-LV" dirty="0">
                <a:solidFill>
                  <a:srgbClr val="414142"/>
                </a:solidFill>
                <a:latin typeface="Montserrat" panose="00000500000000000000" pitchFamily="50" charset="-70"/>
              </a:rPr>
              <a:t>P</a:t>
            </a:r>
            <a:r>
              <a:rPr lang="lv-LV" b="0" i="0" dirty="0">
                <a:solidFill>
                  <a:srgbClr val="414142"/>
                </a:solidFill>
                <a:effectLst/>
                <a:latin typeface="Montserrat" panose="00000500000000000000" pitchFamily="50" charset="-70"/>
              </a:rPr>
              <a:t>rojekta vadība.</a:t>
            </a:r>
          </a:p>
        </p:txBody>
      </p:sp>
    </p:spTree>
    <p:extLst>
      <p:ext uri="{BB962C8B-B14F-4D97-AF65-F5344CB8AC3E}">
        <p14:creationId xmlns:p14="http://schemas.microsoft.com/office/powerpoint/2010/main" val="2420294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Neattiecināmās izmaksas</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738438"/>
            <a:ext cx="12077700" cy="6527007"/>
          </a:xfrm>
        </p:spPr>
        <p:txBody>
          <a:bodyPr>
            <a:normAutofit/>
          </a:bodyPr>
          <a:lstStyle/>
          <a:p>
            <a:pPr algn="just"/>
            <a:r>
              <a:rPr lang="lv-LV" b="1" dirty="0">
                <a:solidFill>
                  <a:srgbClr val="414142"/>
                </a:solidFill>
                <a:latin typeface="Montserrat" panose="00000500000000000000" pitchFamily="50" charset="-70"/>
              </a:rPr>
              <a:t>P</a:t>
            </a:r>
            <a:r>
              <a:rPr lang="lv-LV" b="1" i="0" dirty="0">
                <a:solidFill>
                  <a:srgbClr val="414142"/>
                </a:solidFill>
                <a:effectLst/>
                <a:latin typeface="Montserrat" panose="00000500000000000000" pitchFamily="50" charset="-70"/>
              </a:rPr>
              <a:t>ievienotās vērtības nodokļa samaksai</a:t>
            </a:r>
            <a:r>
              <a:rPr lang="lv-LV" b="0" i="0" dirty="0">
                <a:solidFill>
                  <a:srgbClr val="414142"/>
                </a:solidFill>
                <a:effectLst/>
                <a:latin typeface="Montserrat" panose="00000500000000000000" pitchFamily="50" charset="-70"/>
              </a:rPr>
              <a:t>, bet šādas izmaksas ir iekļaujamas investīcijas otrās kārtas projektā kā pašvaldības finansējums vai privātais finansējums;</a:t>
            </a:r>
          </a:p>
          <a:p>
            <a:pPr algn="just"/>
            <a:r>
              <a:rPr lang="lv-LV" b="1" dirty="0">
                <a:solidFill>
                  <a:srgbClr val="414142"/>
                </a:solidFill>
                <a:latin typeface="Montserrat" panose="00000500000000000000" pitchFamily="50" charset="-70"/>
              </a:rPr>
              <a:t>Z</a:t>
            </a:r>
            <a:r>
              <a:rPr lang="lv-LV" b="1" i="0" dirty="0">
                <a:solidFill>
                  <a:srgbClr val="414142"/>
                </a:solidFill>
                <a:effectLst/>
                <a:latin typeface="Montserrat" panose="00000500000000000000" pitchFamily="50" charset="-70"/>
              </a:rPr>
              <a:t>emes īpašuma iegādei</a:t>
            </a:r>
            <a:r>
              <a:rPr lang="lv-LV" b="0" i="0" dirty="0">
                <a:solidFill>
                  <a:srgbClr val="414142"/>
                </a:solidFill>
                <a:effectLst/>
                <a:latin typeface="Montserrat" panose="00000500000000000000" pitchFamily="50" charset="-70"/>
              </a:rPr>
              <a:t>;</a:t>
            </a:r>
          </a:p>
        </p:txBody>
      </p:sp>
    </p:spTree>
    <p:extLst>
      <p:ext uri="{BB962C8B-B14F-4D97-AF65-F5344CB8AC3E}">
        <p14:creationId xmlns:p14="http://schemas.microsoft.com/office/powerpoint/2010/main" val="206804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814393"/>
          </a:xfrm>
        </p:spPr>
        <p:txBody>
          <a:bodyPr>
            <a:normAutofit fontScale="90000"/>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Iesniedzamie dokumenti</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419600" y="1528498"/>
            <a:ext cx="13563600" cy="7690724"/>
          </a:xfrm>
        </p:spPr>
        <p:txBody>
          <a:bodyPr>
            <a:normAutofit lnSpcReduction="10000"/>
          </a:bodyPr>
          <a:lstStyle/>
          <a:p>
            <a:pPr marL="0" indent="0" algn="just">
              <a:buNone/>
            </a:pPr>
            <a:r>
              <a:rPr lang="lv-LV" sz="2400" dirty="0">
                <a:latin typeface="Montserrat" panose="00000500000000000000" pitchFamily="50" charset="-70"/>
                <a:ea typeface="Times New Roman" panose="02020603050405020304" pitchFamily="18" charset="0"/>
              </a:rPr>
              <a:t>Iesniedzamie d</a:t>
            </a:r>
            <a:r>
              <a:rPr lang="lv-LV" sz="2400" dirty="0">
                <a:effectLst/>
                <a:latin typeface="Montserrat" panose="00000500000000000000" pitchFamily="50" charset="-70"/>
                <a:ea typeface="Times New Roman" panose="02020603050405020304" pitchFamily="18" charset="0"/>
              </a:rPr>
              <a:t>okumenti, kuriem jāpievērš īpaša uzmanība:</a:t>
            </a:r>
          </a:p>
          <a:p>
            <a:pPr algn="just"/>
            <a:r>
              <a:rPr lang="lv-LV" sz="2400" dirty="0">
                <a:effectLst/>
                <a:latin typeface="Montserrat" panose="00000500000000000000" pitchFamily="50" charset="-70"/>
                <a:ea typeface="Times New Roman" panose="02020603050405020304" pitchFamily="18" charset="0"/>
              </a:rPr>
              <a:t>Būvniecības darbu izmaksu tāme</a:t>
            </a:r>
          </a:p>
          <a:p>
            <a:pPr algn="just"/>
            <a:r>
              <a:rPr lang="lv-LV" sz="2400" dirty="0">
                <a:effectLst/>
                <a:latin typeface="Montserrat" panose="00000500000000000000" pitchFamily="50" charset="-70"/>
                <a:ea typeface="Times New Roman" panose="02020603050405020304" pitchFamily="18" charset="0"/>
                <a:cs typeface="Times New Roman" panose="02020603050405020304" pitchFamily="18" charset="0"/>
              </a:rPr>
              <a:t>Dokumenti, kas apliecina, ka pakalpojuma sniegšanas adrese/es </a:t>
            </a:r>
            <a:r>
              <a:rPr lang="lv-LV" sz="2400" b="1" dirty="0">
                <a:effectLst/>
                <a:latin typeface="Montserrat" panose="00000500000000000000" pitchFamily="50" charset="-70"/>
                <a:ea typeface="Times New Roman" panose="02020603050405020304" pitchFamily="18" charset="0"/>
                <a:cs typeface="Times New Roman" panose="02020603050405020304" pitchFamily="18" charset="0"/>
              </a:rPr>
              <a:t>nav plānota ilgstošas sociālās aprūpes institūcijas teritorijā un nerobežosies ar to</a:t>
            </a:r>
            <a:r>
              <a:rPr lang="lv-LV" sz="2400" dirty="0">
                <a:effectLst/>
                <a:latin typeface="Montserrat" panose="00000500000000000000" pitchFamily="50" charset="-70"/>
                <a:ea typeface="Times New Roman" panose="02020603050405020304" pitchFamily="18" charset="0"/>
                <a:cs typeface="Times New Roman" panose="02020603050405020304" pitchFamily="18" charset="0"/>
              </a:rPr>
              <a:t> (pieļaujams tikai gadījumā, ja esošā institūcija tiks likvidēta vai atrašanās nav tieši blakus), piemēram, karte vai cita </a:t>
            </a:r>
            <a:r>
              <a:rPr lang="lv-LV" sz="2400" dirty="0" err="1">
                <a:effectLst/>
                <a:latin typeface="Montserrat" panose="00000500000000000000" pitchFamily="50" charset="-70"/>
                <a:ea typeface="Times New Roman" panose="02020603050405020304" pitchFamily="18" charset="0"/>
                <a:cs typeface="Times New Roman" panose="02020603050405020304" pitchFamily="18" charset="0"/>
              </a:rPr>
              <a:t>vizualizācija</a:t>
            </a:r>
            <a:r>
              <a:rPr lang="lv-LV" sz="2400" dirty="0">
                <a:effectLst/>
                <a:latin typeface="Montserrat" panose="00000500000000000000" pitchFamily="50" charset="-70"/>
                <a:ea typeface="Times New Roman" panose="02020603050405020304" pitchFamily="18" charset="0"/>
                <a:cs typeface="Times New Roman" panose="02020603050405020304" pitchFamily="18" charset="0"/>
              </a:rPr>
              <a:t>, kartējums</a:t>
            </a:r>
          </a:p>
          <a:p>
            <a:pPr algn="just"/>
            <a:r>
              <a:rPr lang="lv-LV" sz="2400" dirty="0">
                <a:effectLst/>
                <a:latin typeface="Montserrat" panose="00000500000000000000" pitchFamily="50" charset="-70"/>
                <a:ea typeface="Times New Roman" panose="02020603050405020304" pitchFamily="18" charset="0"/>
              </a:rPr>
              <a:t>Sociālā pakalpojuma sniegšanas teritorijas (adrese) </a:t>
            </a:r>
            <a:r>
              <a:rPr lang="lv-LV" sz="2400" b="1" dirty="0">
                <a:effectLst/>
                <a:latin typeface="Montserrat" panose="00000500000000000000" pitchFamily="50" charset="-70"/>
                <a:ea typeface="Times New Roman" panose="02020603050405020304" pitchFamily="18" charset="0"/>
              </a:rPr>
              <a:t>pieejamības ar sabiedrisko transportu </a:t>
            </a:r>
            <a:r>
              <a:rPr lang="lv-LV" sz="2400" dirty="0">
                <a:effectLst/>
                <a:latin typeface="Montserrat" panose="00000500000000000000" pitchFamily="50" charset="-70"/>
                <a:ea typeface="Times New Roman" panose="02020603050405020304" pitchFamily="18" charset="0"/>
              </a:rPr>
              <a:t>apliecinoši dokumenti</a:t>
            </a:r>
            <a:endParaRPr lang="lv-LV" sz="2400" dirty="0">
              <a:latin typeface="Montserrat" panose="00000500000000000000" pitchFamily="50" charset="-70"/>
              <a:ea typeface="Times New Roman" panose="02020603050405020304" pitchFamily="18" charset="0"/>
              <a:cs typeface="Times New Roman" panose="02020603050405020304" pitchFamily="18" charset="0"/>
            </a:endParaRPr>
          </a:p>
          <a:p>
            <a:pPr algn="just"/>
            <a:r>
              <a:rPr lang="lv-LV" sz="2400" dirty="0">
                <a:effectLst/>
                <a:latin typeface="Montserrat" panose="00000500000000000000" pitchFamily="50" charset="-70"/>
                <a:ea typeface="Times New Roman" panose="02020603050405020304" pitchFamily="18" charset="0"/>
              </a:rPr>
              <a:t>Dokumenti, kas apliecina, ka veidojamā sociālā pakalpojuma sniegšanas v</a:t>
            </a:r>
            <a:r>
              <a:rPr lang="lv-LV" sz="2400" b="1" dirty="0">
                <a:effectLst/>
                <a:latin typeface="Montserrat" panose="00000500000000000000" pitchFamily="50" charset="-70"/>
                <a:ea typeface="Times New Roman" panose="02020603050405020304" pitchFamily="18" charset="0"/>
              </a:rPr>
              <a:t>ieta plānota integrētā vidē, ņemot vērā pašvaldībās esošo vispārējo pakalpojumu (ārstniecības iestādes, kultūras iestādes u.c.) pieejamību</a:t>
            </a:r>
            <a:endParaRPr lang="lv-LV" sz="2400" b="1" dirty="0">
              <a:effectLst/>
              <a:latin typeface="Montserrat" panose="00000500000000000000" pitchFamily="50" charset="-70"/>
              <a:ea typeface="Times New Roman" panose="02020603050405020304" pitchFamily="18" charset="0"/>
              <a:cs typeface="Times New Roman" panose="02020603050405020304" pitchFamily="18" charset="0"/>
            </a:endParaRPr>
          </a:p>
          <a:p>
            <a:pPr algn="just"/>
            <a:r>
              <a:rPr lang="lv-LV" sz="2400" dirty="0">
                <a:effectLst/>
                <a:latin typeface="Montserrat" panose="00000500000000000000" pitchFamily="50" charset="-70"/>
                <a:ea typeface="Calibri" panose="020F0502020204030204" pitchFamily="34" charset="0"/>
              </a:rPr>
              <a:t>Dokumenti, kas apliecina, ka </a:t>
            </a:r>
            <a:r>
              <a:rPr lang="lv-LV" sz="2400" b="1" dirty="0">
                <a:effectLst/>
                <a:latin typeface="Montserrat" panose="00000500000000000000" pitchFamily="50" charset="-70"/>
                <a:ea typeface="Calibri" panose="020F0502020204030204" pitchFamily="34" charset="0"/>
              </a:rPr>
              <a:t>izvēlētajā pakalpojuma sniegšanas vietā (visās plānotajās faktiskajās adresēs) ir pieļaujama plānotā veida un apjoma būvniecība</a:t>
            </a:r>
            <a:r>
              <a:rPr lang="lv-LV" sz="2400" dirty="0">
                <a:effectLst/>
                <a:latin typeface="Montserrat" panose="00000500000000000000" pitchFamily="50" charset="-70"/>
                <a:ea typeface="Calibri" panose="020F0502020204030204" pitchFamily="34" charset="0"/>
              </a:rPr>
              <a:t>, un tam nav nepieciešama jaunu pašvaldības teritorijas plānojuma dokumentu pieņemšana vai izmaiņu veikšana tajos</a:t>
            </a:r>
            <a:endParaRPr lang="lv-LV" sz="2400" dirty="0">
              <a:latin typeface="Montserrat" panose="00000500000000000000" pitchFamily="50" charset="-70"/>
              <a:ea typeface="Calibri" panose="020F0502020204030204" pitchFamily="34" charset="0"/>
              <a:cs typeface="Times New Roman" panose="02020603050405020304" pitchFamily="18" charset="0"/>
            </a:endParaRPr>
          </a:p>
          <a:p>
            <a:pPr algn="just"/>
            <a:r>
              <a:rPr lang="lv-LV" sz="2400" dirty="0">
                <a:effectLst/>
                <a:latin typeface="Montserrat" panose="00000500000000000000" pitchFamily="50" charset="-70"/>
                <a:ea typeface="Times New Roman" panose="02020603050405020304" pitchFamily="18" charset="0"/>
              </a:rPr>
              <a:t>Pašvaldības lēmums par projekta īstenošanu un finansējuma nodrošināšanu</a:t>
            </a:r>
          </a:p>
          <a:p>
            <a:pPr algn="just"/>
            <a:r>
              <a:rPr lang="lv-LV" sz="2400" dirty="0">
                <a:effectLst/>
                <a:latin typeface="Montserrat" panose="00000500000000000000" pitchFamily="50" charset="-70"/>
                <a:ea typeface="Times New Roman" panose="02020603050405020304" pitchFamily="18" charset="0"/>
              </a:rPr>
              <a:t>Apliecinājums, ka nodrošinās pievienotās vērtības nodokļa izmaksas un papildu nepieciešamo finansējumu projekta atbalstāmo darbību īstenošanai, ja tāda vajadzība rastos.</a:t>
            </a:r>
          </a:p>
          <a:p>
            <a:pPr algn="just"/>
            <a:r>
              <a:rPr lang="lv-LV" sz="2400" dirty="0">
                <a:latin typeface="Montserrat" panose="00000500000000000000" pitchFamily="50" charset="-70"/>
                <a:ea typeface="Calibri" panose="020F0502020204030204" pitchFamily="34" charset="0"/>
                <a:cs typeface="Times New Roman" panose="02020603050405020304" pitchFamily="18" charset="0"/>
              </a:rPr>
              <a:t>u.c.</a:t>
            </a:r>
            <a:endParaRPr lang="lv-LV" sz="2400" dirty="0">
              <a:effectLst/>
              <a:latin typeface="Montserrat" panose="00000500000000000000" pitchFamily="50" charset="-70"/>
              <a:ea typeface="Calibri" panose="020F0502020204030204" pitchFamily="34" charset="0"/>
              <a:cs typeface="Times New Roman" panose="02020603050405020304" pitchFamily="18" charset="0"/>
            </a:endParaRPr>
          </a:p>
          <a:p>
            <a:pPr algn="just"/>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9364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89DF1F-A7DC-BFB8-7E52-25AFEE8C0BBA}"/>
              </a:ext>
            </a:extLst>
          </p:cNvPr>
          <p:cNvSpPr>
            <a:spLocks noGrp="1"/>
          </p:cNvSpPr>
          <p:nvPr>
            <p:ph type="title"/>
          </p:nvPr>
        </p:nvSpPr>
        <p:spPr>
          <a:xfrm>
            <a:off x="1143000" y="227646"/>
            <a:ext cx="15773400" cy="1988345"/>
          </a:xfrm>
        </p:spPr>
        <p:txBody>
          <a:bodyPr/>
          <a:lstStyle/>
          <a:p>
            <a:r>
              <a:rPr lang="lv-LV" b="1" dirty="0">
                <a:solidFill>
                  <a:schemeClr val="tx1">
                    <a:lumMod val="65000"/>
                    <a:lumOff val="35000"/>
                  </a:schemeClr>
                </a:solidFill>
                <a:latin typeface="Montserrat" pitchFamily="2" charset="77"/>
              </a:rPr>
              <a:t>Teritorijas izvēles kritēriji</a:t>
            </a:r>
          </a:p>
        </p:txBody>
      </p:sp>
      <p:sp>
        <p:nvSpPr>
          <p:cNvPr id="3" name="Satura vietturis 2">
            <a:extLst>
              <a:ext uri="{FF2B5EF4-FFF2-40B4-BE49-F238E27FC236}">
                <a16:creationId xmlns:a16="http://schemas.microsoft.com/office/drawing/2014/main" id="{DBD8BF35-51E5-2152-7494-B6A5C86EC2C1}"/>
              </a:ext>
            </a:extLst>
          </p:cNvPr>
          <p:cNvSpPr>
            <a:spLocks noGrp="1"/>
          </p:cNvSpPr>
          <p:nvPr>
            <p:ph idx="1"/>
          </p:nvPr>
        </p:nvSpPr>
        <p:spPr>
          <a:xfrm>
            <a:off x="1044818" y="2018144"/>
            <a:ext cx="15773400" cy="7246145"/>
          </a:xfrm>
        </p:spPr>
        <p:txBody>
          <a:bodyPr>
            <a:normAutofit/>
          </a:bodyPr>
          <a:lstStyle/>
          <a:p>
            <a:pPr algn="just"/>
            <a:r>
              <a:rPr lang="lv-LV" sz="2400" dirty="0">
                <a:latin typeface="Montserrat" panose="00000500000000000000" pitchFamily="50" charset="-70"/>
              </a:rPr>
              <a:t>Pakalpojuma sniegšanas adrese/es nav plānota ilgstošas sociālās aprūpes institūcijas teritorijā un nerobežosies ar to </a:t>
            </a:r>
          </a:p>
        </p:txBody>
      </p:sp>
      <p:graphicFrame>
        <p:nvGraphicFramePr>
          <p:cNvPr id="6" name="Tabula 5">
            <a:extLst>
              <a:ext uri="{FF2B5EF4-FFF2-40B4-BE49-F238E27FC236}">
                <a16:creationId xmlns:a16="http://schemas.microsoft.com/office/drawing/2014/main" id="{6D87AC59-035D-1EB1-6D2E-7E88D47069AC}"/>
              </a:ext>
            </a:extLst>
          </p:cNvPr>
          <p:cNvGraphicFramePr>
            <a:graphicFrameLocks noGrp="1"/>
          </p:cNvGraphicFramePr>
          <p:nvPr>
            <p:extLst>
              <p:ext uri="{D42A27DB-BD31-4B8C-83A1-F6EECF244321}">
                <p14:modId xmlns:p14="http://schemas.microsoft.com/office/powerpoint/2010/main" val="51105768"/>
              </p:ext>
            </p:extLst>
          </p:nvPr>
        </p:nvGraphicFramePr>
        <p:xfrm>
          <a:off x="1044818" y="2789874"/>
          <a:ext cx="16198363" cy="7269480"/>
        </p:xfrm>
        <a:graphic>
          <a:graphicData uri="http://schemas.openxmlformats.org/drawingml/2006/table">
            <a:tbl>
              <a:tblPr firstRow="1" bandRow="1">
                <a:tableStyleId>{8799B23B-EC83-4686-B30A-512413B5E67A}</a:tableStyleId>
              </a:tblPr>
              <a:tblGrid>
                <a:gridCol w="8001000">
                  <a:extLst>
                    <a:ext uri="{9D8B030D-6E8A-4147-A177-3AD203B41FA5}">
                      <a16:colId xmlns:a16="http://schemas.microsoft.com/office/drawing/2014/main" val="2076628768"/>
                    </a:ext>
                  </a:extLst>
                </a:gridCol>
                <a:gridCol w="8197363">
                  <a:extLst>
                    <a:ext uri="{9D8B030D-6E8A-4147-A177-3AD203B41FA5}">
                      <a16:colId xmlns:a16="http://schemas.microsoft.com/office/drawing/2014/main" val="408598444"/>
                    </a:ext>
                  </a:extLst>
                </a:gridCol>
              </a:tblGrid>
              <a:tr h="388529">
                <a:tc gridSpan="2">
                  <a:txBody>
                    <a:bodyPr/>
                    <a:lstStyle/>
                    <a:p>
                      <a:pPr algn="ctr"/>
                      <a:r>
                        <a:rPr lang="lv-LV" sz="2400" kern="1200" dirty="0">
                          <a:solidFill>
                            <a:schemeClr val="dk1"/>
                          </a:solidFill>
                        </a:rPr>
                        <a:t>Sabiedriskais transports</a:t>
                      </a:r>
                      <a:endParaRPr lang="lv-LV" sz="2400" kern="1200" dirty="0">
                        <a:solidFill>
                          <a:schemeClr val="dk1"/>
                        </a:solidFill>
                        <a:latin typeface="Montserrat" panose="00000500000000000000" pitchFamily="50" charset="-70"/>
                        <a:ea typeface="+mn-ea"/>
                        <a:cs typeface="+mn-cs"/>
                      </a:endParaRPr>
                    </a:p>
                  </a:txBody>
                  <a:tcPr anchor="ctr"/>
                </a:tc>
                <a:tc hMerge="1">
                  <a:txBody>
                    <a:bodyPr/>
                    <a:lstStyle/>
                    <a:p>
                      <a:endParaRPr lang="lv-LV"/>
                    </a:p>
                  </a:txBody>
                  <a:tcPr/>
                </a:tc>
                <a:extLst>
                  <a:ext uri="{0D108BD9-81ED-4DB2-BD59-A6C34878D82A}">
                    <a16:rowId xmlns:a16="http://schemas.microsoft.com/office/drawing/2014/main" val="771677838"/>
                  </a:ext>
                </a:extLst>
              </a:tr>
              <a:tr h="974716">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sz="2000" kern="1200" dirty="0">
                          <a:solidFill>
                            <a:schemeClr val="dk1"/>
                          </a:solidFill>
                        </a:rPr>
                        <a:t>Ērta pieejamība ar sabiedrisko transportu, t.i. </a:t>
                      </a:r>
                      <a:r>
                        <a:rPr lang="lv-LV" sz="2000" dirty="0"/>
                        <a:t>vismaz viena veida sabiedriskā transporta pieturvieta </a:t>
                      </a:r>
                      <a:r>
                        <a:rPr lang="lv-LV" sz="2000" b="1" dirty="0"/>
                        <a:t>ir 1 km attālumā vai tuvāk </a:t>
                      </a:r>
                      <a:r>
                        <a:rPr lang="lv-LV" sz="2000" dirty="0"/>
                        <a:t>un transporta kursēšanas biežums ir </a:t>
                      </a:r>
                      <a:r>
                        <a:rPr lang="lv-LV" sz="2000" b="1" dirty="0"/>
                        <a:t>vairākas reizes dienā katrā virzienā</a:t>
                      </a:r>
                      <a:r>
                        <a:rPr lang="lv-LV" sz="2000" dirty="0"/>
                        <a:t>;</a:t>
                      </a:r>
                      <a:endParaRPr lang="lv-LV" sz="2000" dirty="0">
                        <a:latin typeface="Montserrat" panose="00000500000000000000" pitchFamily="50" charset="-70"/>
                      </a:endParaRPr>
                    </a:p>
                  </a:txBody>
                  <a:tcPr/>
                </a:tc>
                <a:tc>
                  <a:txBody>
                    <a:bodyPr/>
                    <a:lstStyle/>
                    <a:p>
                      <a:r>
                        <a:rPr lang="lv-LV" sz="2000" kern="1200" dirty="0">
                          <a:solidFill>
                            <a:schemeClr val="dk1"/>
                          </a:solidFill>
                        </a:rPr>
                        <a:t>Pieejamība ar sabiedrisko transportu ir daļēja, t</a:t>
                      </a:r>
                      <a:r>
                        <a:rPr lang="lv-LV" sz="2000" dirty="0"/>
                        <a:t>.i. vismaz viena veida sabiedriskā transporta pieturvieta ir vairāk </a:t>
                      </a:r>
                      <a:r>
                        <a:rPr lang="lv-LV" sz="2000" b="1" dirty="0"/>
                        <a:t>kā 1 km attālumā </a:t>
                      </a:r>
                      <a:r>
                        <a:rPr lang="lv-LV" sz="2000" dirty="0"/>
                        <a:t>un transporta kursēšanas biežums </a:t>
                      </a:r>
                      <a:r>
                        <a:rPr lang="lv-LV" sz="2000" b="1" dirty="0"/>
                        <a:t>nepārsniedz vienu reizi dienā katrā virzienā</a:t>
                      </a:r>
                      <a:r>
                        <a:rPr lang="lv-LV" sz="2000" dirty="0"/>
                        <a:t>;</a:t>
                      </a:r>
                    </a:p>
                  </a:txBody>
                  <a:tcPr/>
                </a:tc>
                <a:extLst>
                  <a:ext uri="{0D108BD9-81ED-4DB2-BD59-A6C34878D82A}">
                    <a16:rowId xmlns:a16="http://schemas.microsoft.com/office/drawing/2014/main" val="2981128634"/>
                  </a:ext>
                </a:extLst>
              </a:tr>
              <a:tr h="447028">
                <a:tc gridSpan="2">
                  <a:txBody>
                    <a:bodyPr/>
                    <a:lstStyle/>
                    <a:p>
                      <a:pPr algn="ctr"/>
                      <a:r>
                        <a:rPr lang="lv-LV" sz="2400" b="1" dirty="0"/>
                        <a:t>Pakalpojumi</a:t>
                      </a:r>
                      <a:endParaRPr lang="lv-LV" sz="2400" b="1" dirty="0">
                        <a:latin typeface="Montserrat" panose="00000500000000000000" pitchFamily="50" charset="-70"/>
                      </a:endParaRPr>
                    </a:p>
                  </a:txBody>
                  <a:tcPr/>
                </a:tc>
                <a:tc hMerge="1">
                  <a:txBody>
                    <a:bodyPr/>
                    <a:lstStyle/>
                    <a:p>
                      <a:endParaRPr lang="lv-LV"/>
                    </a:p>
                  </a:txBody>
                  <a:tcPr/>
                </a:tc>
                <a:extLst>
                  <a:ext uri="{0D108BD9-81ED-4DB2-BD59-A6C34878D82A}">
                    <a16:rowId xmlns:a16="http://schemas.microsoft.com/office/drawing/2014/main" val="2739845731"/>
                  </a:ext>
                </a:extLst>
              </a:tr>
              <a:tr h="3592564">
                <a:tc>
                  <a:txBody>
                    <a:bodyPr/>
                    <a:lstStyle/>
                    <a:p>
                      <a:pPr algn="just"/>
                      <a:r>
                        <a:rPr lang="lv-LV" sz="2000" b="1" dirty="0"/>
                        <a:t>Viegli pieejami </a:t>
                      </a:r>
                      <a:r>
                        <a:rPr lang="lv-LV" sz="2000" dirty="0"/>
                        <a:t>(sasniedzami) vispārējie pakalpojumi, ko izmanto pārējā sabiedrība: </a:t>
                      </a:r>
                    </a:p>
                    <a:p>
                      <a:pPr marL="114300" indent="0" algn="just">
                        <a:buNone/>
                      </a:pPr>
                      <a:r>
                        <a:rPr lang="lv-LV" sz="2000" dirty="0"/>
                        <a:t>1) medicīniskās aprūpes iespējas (piemēram ārsts, fizioterapijas u.c.), </a:t>
                      </a:r>
                    </a:p>
                    <a:p>
                      <a:pPr marL="114300" indent="0" algn="just">
                        <a:buNone/>
                      </a:pPr>
                      <a:r>
                        <a:rPr lang="lv-LV" sz="2000" dirty="0"/>
                        <a:t>2) veikals, </a:t>
                      </a:r>
                    </a:p>
                    <a:p>
                      <a:pPr marL="114300" indent="0" algn="just">
                        <a:buNone/>
                      </a:pPr>
                      <a:r>
                        <a:rPr lang="lv-LV" sz="2000" dirty="0"/>
                        <a:t>3) pastaigu vietas, </a:t>
                      </a:r>
                    </a:p>
                    <a:p>
                      <a:pPr marL="114300" indent="0" algn="just">
                        <a:buNone/>
                      </a:pPr>
                      <a:r>
                        <a:rPr lang="lv-LV" sz="2000" dirty="0"/>
                        <a:t>4) kultūras iestādes, </a:t>
                      </a:r>
                    </a:p>
                    <a:p>
                      <a:pPr marL="114300" indent="0" algn="just">
                        <a:spcAft>
                          <a:spcPts val="600"/>
                        </a:spcAft>
                        <a:buNone/>
                      </a:pPr>
                      <a:r>
                        <a:rPr lang="lv-LV" sz="2000" dirty="0"/>
                        <a:t>5) citas publiskas telpas (piemēram, kapela vai dievnams, relaksācijas iespējas, frizieris, nodarbību un brīvā laika pavadīšanas iespējas u.c. infrastruktūra),</a:t>
                      </a:r>
                    </a:p>
                    <a:p>
                      <a:pPr marL="114300" indent="0" algn="just">
                        <a:spcAft>
                          <a:spcPts val="600"/>
                        </a:spcAft>
                        <a:buNone/>
                      </a:pPr>
                      <a:r>
                        <a:rPr lang="lv-LV" sz="2000" dirty="0"/>
                        <a:t>t.i. minētie pakalpojumi vai objekti atrodas </a:t>
                      </a:r>
                      <a:r>
                        <a:rPr lang="lv-LV" sz="2000" b="1" dirty="0"/>
                        <a:t>ne vairāk kā 2 km attālumā </a:t>
                      </a:r>
                      <a:r>
                        <a:rPr lang="lv-LV" sz="2000" dirty="0"/>
                        <a:t>no projektā plānotā pakalpojuma sniegšanas vietas vai sabiedriskā transporta pieturvietas, no kuras tos var sasniegt, un to sasniegšanai nav jāpatērē vairāk kā </a:t>
                      </a:r>
                      <a:r>
                        <a:rPr lang="lv-LV" sz="2000" b="1" dirty="0"/>
                        <a:t>1 stunda</a:t>
                      </a:r>
                      <a:r>
                        <a:rPr lang="lv-LV" sz="2000" dirty="0"/>
                        <a:t>. Projekta iesniegumā norādītajai informācijai ir jāliecina, ka vispārējie pakalpojumi un publiskās vietas ir pieejamas ar sabiedrisko transportu (ir iespējams nokļūt turp un atpakaļ to normālajā (vispārpieņemtajā) darba laikā) un ceļu segums nodrošina vides </a:t>
                      </a:r>
                      <a:r>
                        <a:rPr lang="lv-LV" sz="2000" dirty="0" err="1"/>
                        <a:t>piekļūstamību</a:t>
                      </a:r>
                      <a:endParaRPr lang="lv-LV" sz="2000" dirty="0">
                        <a:latin typeface="Montserrat" panose="00000500000000000000" pitchFamily="50" charset="-70"/>
                      </a:endParaRPr>
                    </a:p>
                  </a:txBody>
                  <a:tcPr/>
                </a:tc>
                <a:tc>
                  <a:txBody>
                    <a:bodyPr/>
                    <a:lstStyle/>
                    <a:p>
                      <a:pPr marL="0" marR="0" lvl="0" indent="0" algn="just" defTabSz="1371600" rtl="0" eaLnBrk="1" fontAlgn="auto" latinLnBrk="0" hangingPunct="1">
                        <a:lnSpc>
                          <a:spcPct val="100000"/>
                        </a:lnSpc>
                        <a:spcBef>
                          <a:spcPts val="600"/>
                        </a:spcBef>
                        <a:spcAft>
                          <a:spcPts val="0"/>
                        </a:spcAft>
                        <a:buClr>
                          <a:srgbClr val="000000"/>
                        </a:buClr>
                        <a:buSzPts val="1100"/>
                        <a:buFontTx/>
                        <a:buNone/>
                        <a:tabLst/>
                        <a:defRPr/>
                      </a:pPr>
                      <a:r>
                        <a:rPr lang="lv-LV" sz="2000" dirty="0"/>
                        <a:t>Viegli pieejami (sasniedzami) </a:t>
                      </a:r>
                      <a:r>
                        <a:rPr lang="lv-LV" sz="2000" b="1" dirty="0"/>
                        <a:t>vismaz divi </a:t>
                      </a:r>
                      <a:r>
                        <a:rPr lang="lv-LV" sz="2000" dirty="0"/>
                        <a:t>no vispārējiem pakalpojumiem, ko izmanto pārējā sabiedrība</a:t>
                      </a:r>
                    </a:p>
                    <a:p>
                      <a:pPr marL="0" lvl="0" indent="0" algn="just">
                        <a:spcBef>
                          <a:spcPts val="600"/>
                        </a:spcBef>
                        <a:buClr>
                          <a:srgbClr val="000000"/>
                        </a:buClr>
                        <a:buSzPts val="1100"/>
                        <a:buNone/>
                      </a:pPr>
                      <a:r>
                        <a:rPr lang="lv-LV" sz="2000" dirty="0"/>
                        <a:t>t.i. minētie pakalpojumi vai objekti atrodas </a:t>
                      </a:r>
                      <a:r>
                        <a:rPr lang="lv-LV" sz="2000" b="1" dirty="0"/>
                        <a:t>ne vairāk kā 2 km  attālumā </a:t>
                      </a:r>
                      <a:r>
                        <a:rPr lang="lv-LV" sz="2000" dirty="0"/>
                        <a:t>no projektā plānotā pakalpojuma sniegšanas vietas vai sabiedriskā transporta pieturvietas, no kuras tos var sasniegt, un to sasniegšanai nav jāpatērē vairāk </a:t>
                      </a:r>
                      <a:r>
                        <a:rPr lang="lv-LV" sz="2000" b="1" dirty="0"/>
                        <a:t>kā 1 stunda</a:t>
                      </a:r>
                      <a:r>
                        <a:rPr lang="lv-LV" sz="2000" dirty="0"/>
                        <a:t>. Projekta iesniegumā norādītajai informācijai</a:t>
                      </a:r>
                    </a:p>
                  </a:txBody>
                  <a:tcPr/>
                </a:tc>
                <a:extLst>
                  <a:ext uri="{0D108BD9-81ED-4DB2-BD59-A6C34878D82A}">
                    <a16:rowId xmlns:a16="http://schemas.microsoft.com/office/drawing/2014/main" val="3729464713"/>
                  </a:ext>
                </a:extLst>
              </a:tr>
            </a:tbl>
          </a:graphicData>
        </a:graphic>
      </p:graphicFrame>
    </p:spTree>
    <p:extLst>
      <p:ext uri="{BB962C8B-B14F-4D97-AF65-F5344CB8AC3E}">
        <p14:creationId xmlns:p14="http://schemas.microsoft.com/office/powerpoint/2010/main" val="48649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atura vietturis 5">
            <a:extLst>
              <a:ext uri="{FF2B5EF4-FFF2-40B4-BE49-F238E27FC236}">
                <a16:creationId xmlns:a16="http://schemas.microsoft.com/office/drawing/2014/main" id="{76C27A6D-37AB-AA3F-0D44-0794F6AC69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70" b="3138"/>
          <a:stretch/>
        </p:blipFill>
        <p:spPr>
          <a:xfrm>
            <a:off x="1752600" y="800100"/>
            <a:ext cx="15070558" cy="8140192"/>
          </a:xfrm>
        </p:spPr>
      </p:pic>
    </p:spTree>
    <p:extLst>
      <p:ext uri="{BB962C8B-B14F-4D97-AF65-F5344CB8AC3E}">
        <p14:creationId xmlns:p14="http://schemas.microsoft.com/office/powerpoint/2010/main" val="187423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814393"/>
          </a:xfrm>
        </p:spPr>
        <p:txBody>
          <a:bodyPr>
            <a:noAutofit/>
          </a:bodyPr>
          <a:lstStyle/>
          <a:p>
            <a:pPr eaLnBrk="1" fontAlgn="auto" hangingPunct="1">
              <a:spcBef>
                <a:spcPts val="0"/>
              </a:spcBef>
              <a:spcAft>
                <a:spcPts val="0"/>
              </a:spcAft>
              <a:defRPr/>
            </a:pPr>
            <a:r>
              <a:rPr lang="lv-LV" sz="4400" b="1" dirty="0">
                <a:solidFill>
                  <a:schemeClr val="tx1">
                    <a:lumMod val="65000"/>
                    <a:lumOff val="35000"/>
                  </a:schemeClr>
                </a:solidFill>
                <a:latin typeface="Montserrat" pitchFamily="2" charset="77"/>
              </a:rPr>
              <a:t>Lēmums negatavot projekta pieteikumu balstīts uz sekojošiem faktiem</a:t>
            </a:r>
            <a:endParaRPr lang="en-US" sz="44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343400" y="1578176"/>
            <a:ext cx="13563600" cy="7690724"/>
          </a:xfrm>
        </p:spPr>
        <p:txBody>
          <a:bodyPr>
            <a:normAutofit/>
          </a:bodyPr>
          <a:lstStyle/>
          <a:p>
            <a:pPr algn="just"/>
            <a:r>
              <a:rPr lang="lv-LV" sz="2000" dirty="0">
                <a:solidFill>
                  <a:srgbClr val="414142"/>
                </a:solidFill>
                <a:latin typeface="Montserrat" panose="00000500000000000000" pitchFamily="50" charset="-70"/>
              </a:rPr>
              <a:t>Šobrīd pašvaldība nodrošina pansionāta pakalpojumu </a:t>
            </a:r>
            <a:r>
              <a:rPr lang="lv-LV" sz="2000" b="1" dirty="0">
                <a:solidFill>
                  <a:srgbClr val="414142"/>
                </a:solidFill>
                <a:latin typeface="Montserrat" panose="00000500000000000000" pitchFamily="50" charset="-70"/>
              </a:rPr>
              <a:t>28 personām</a:t>
            </a:r>
            <a:r>
              <a:rPr lang="lv-LV" sz="2000" dirty="0">
                <a:solidFill>
                  <a:srgbClr val="414142"/>
                </a:solidFill>
                <a:latin typeface="Montserrat" panose="00000500000000000000" pitchFamily="50" charset="-70"/>
              </a:rPr>
              <a:t>, 2 personām patversmēs, 2 grupu dzīvokļiem.</a:t>
            </a:r>
            <a:endParaRPr lang="lv-LV" sz="2000" i="0" dirty="0">
              <a:solidFill>
                <a:srgbClr val="414142"/>
              </a:solidFill>
              <a:effectLst/>
              <a:latin typeface="Montserrat" panose="00000500000000000000" pitchFamily="50" charset="-70"/>
            </a:endParaRPr>
          </a:p>
          <a:p>
            <a:pPr algn="just"/>
            <a:r>
              <a:rPr lang="lv-LV" sz="2000" dirty="0">
                <a:solidFill>
                  <a:srgbClr val="414142"/>
                </a:solidFill>
                <a:latin typeface="Montserrat" panose="00000500000000000000" pitchFamily="50" charset="-70"/>
              </a:rPr>
              <a:t>Vienas ēkas paredzamās izmaksas ir </a:t>
            </a:r>
            <a:r>
              <a:rPr lang="lv-LV" sz="2000" b="1" dirty="0">
                <a:solidFill>
                  <a:srgbClr val="414142"/>
                </a:solidFill>
                <a:latin typeface="Montserrat" panose="00000500000000000000" pitchFamily="50" charset="-70"/>
              </a:rPr>
              <a:t>2 325 611,29 EUR</a:t>
            </a:r>
            <a:r>
              <a:rPr lang="lv-LV" sz="2000" dirty="0">
                <a:solidFill>
                  <a:srgbClr val="414142"/>
                </a:solidFill>
                <a:latin typeface="Montserrat" panose="00000500000000000000" pitchFamily="50" charset="-70"/>
              </a:rPr>
              <a:t>, izmaksās nav iekļauta zemes iegāde (ja nepieciešams), komunikācijas.</a:t>
            </a:r>
          </a:p>
          <a:p>
            <a:pPr algn="just"/>
            <a:r>
              <a:rPr lang="lv-LV" sz="2000" dirty="0">
                <a:solidFill>
                  <a:srgbClr val="414142"/>
                </a:solidFill>
                <a:latin typeface="Montserrat" panose="00000500000000000000" pitchFamily="50" charset="-70"/>
              </a:rPr>
              <a:t>Atveseļošanas fonda ietvaros pieejamais finansējums vienai ēkai ir </a:t>
            </a:r>
            <a:r>
              <a:rPr lang="lv-LV" sz="2000" b="1" dirty="0">
                <a:solidFill>
                  <a:srgbClr val="414142"/>
                </a:solidFill>
                <a:latin typeface="Montserrat" panose="00000500000000000000" pitchFamily="50" charset="-70"/>
              </a:rPr>
              <a:t>1 273 204 EUR.</a:t>
            </a:r>
          </a:p>
          <a:p>
            <a:pPr algn="just"/>
            <a:r>
              <a:rPr lang="lv-LV" sz="2000" dirty="0">
                <a:solidFill>
                  <a:srgbClr val="414142"/>
                </a:solidFill>
                <a:latin typeface="Montserrat" panose="00000500000000000000" pitchFamily="50" charset="-70"/>
              </a:rPr>
              <a:t>Pašvaldības finansējums tikai ēkas izbūvei ir </a:t>
            </a:r>
            <a:r>
              <a:rPr lang="lv-LV" sz="2000" b="1" dirty="0">
                <a:solidFill>
                  <a:srgbClr val="414142"/>
                </a:solidFill>
                <a:latin typeface="Montserrat" panose="00000500000000000000" pitchFamily="50" charset="-70"/>
              </a:rPr>
              <a:t>1 052 407,29 EUR </a:t>
            </a:r>
            <a:r>
              <a:rPr lang="lv-LV" sz="2000" dirty="0">
                <a:solidFill>
                  <a:srgbClr val="414142"/>
                </a:solidFill>
                <a:latin typeface="Montserrat" panose="00000500000000000000" pitchFamily="50" charset="-70"/>
              </a:rPr>
              <a:t>(pie nosacījuma, ja iepirkuma rezultātā izmaksas nav lielākas, nekā bija plānots 2022.gada 28.oktobrī, kā arī izmaksās nav ierēķināta zemes iegāde, komunikācijas).</a:t>
            </a:r>
            <a:endParaRPr lang="lv-LV" sz="2000" dirty="0">
              <a:solidFill>
                <a:srgbClr val="414142"/>
              </a:solidFill>
              <a:effectLst/>
              <a:latin typeface="Montserrat" panose="00000500000000000000" pitchFamily="50" charset="-70"/>
            </a:endParaRPr>
          </a:p>
          <a:p>
            <a:pPr algn="just"/>
            <a:r>
              <a:rPr lang="lv-LV" sz="2000" dirty="0">
                <a:solidFill>
                  <a:srgbClr val="414142"/>
                </a:solidFill>
                <a:latin typeface="Montserrat" panose="00000500000000000000" pitchFamily="50" charset="-70"/>
              </a:rPr>
              <a:t>Izbūvei nepieciešamā zemes platība aptuveni </a:t>
            </a:r>
            <a:r>
              <a:rPr lang="lv-LV" sz="2000" b="1" dirty="0">
                <a:solidFill>
                  <a:srgbClr val="414142"/>
                </a:solidFill>
                <a:latin typeface="Montserrat" panose="00000500000000000000" pitchFamily="50" charset="-70"/>
              </a:rPr>
              <a:t>2500 m2</a:t>
            </a:r>
            <a:r>
              <a:rPr lang="lv-LV" sz="2000" dirty="0">
                <a:solidFill>
                  <a:srgbClr val="414142"/>
                </a:solidFill>
                <a:latin typeface="Montserrat" panose="00000500000000000000" pitchFamily="50" charset="-70"/>
              </a:rPr>
              <a:t>.</a:t>
            </a:r>
          </a:p>
          <a:p>
            <a:pPr algn="just"/>
            <a:r>
              <a:rPr lang="lv-LV" sz="2000" dirty="0">
                <a:solidFill>
                  <a:srgbClr val="414142"/>
                </a:solidFill>
                <a:latin typeface="Montserrat" panose="00000500000000000000" pitchFamily="50" charset="-70"/>
              </a:rPr>
              <a:t>Ādažu novada Attīstības programmā 2021.-2027.gadam</a:t>
            </a:r>
            <a:r>
              <a:rPr lang="lv-LV" sz="2000" dirty="0">
                <a:latin typeface="Montserrat" panose="00000500000000000000" pitchFamily="50" charset="-70"/>
              </a:rPr>
              <a:t> </a:t>
            </a:r>
            <a:r>
              <a:rPr lang="lv-LV" sz="2000" dirty="0">
                <a:solidFill>
                  <a:srgbClr val="414142"/>
                </a:solidFill>
                <a:latin typeface="Montserrat" panose="00000500000000000000" pitchFamily="50" charset="-70"/>
              </a:rPr>
              <a:t>ģimeniskai videi pietuvinātu aprūpes pakalpojumu sniegšanas vietu izveide nav noteikta kā prioritāte.</a:t>
            </a:r>
          </a:p>
          <a:p>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Attēls 6">
            <a:extLst>
              <a:ext uri="{FF2B5EF4-FFF2-40B4-BE49-F238E27FC236}">
                <a16:creationId xmlns:a16="http://schemas.microsoft.com/office/drawing/2014/main" id="{AF1ACDD4-1742-D503-0B75-B76AE2DEB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350" y="5887517"/>
            <a:ext cx="11049000" cy="3234740"/>
          </a:xfrm>
          <a:prstGeom prst="rect">
            <a:avLst/>
          </a:prstGeom>
        </p:spPr>
      </p:pic>
      <p:sp>
        <p:nvSpPr>
          <p:cNvPr id="9" name="TextBox 8">
            <a:extLst>
              <a:ext uri="{FF2B5EF4-FFF2-40B4-BE49-F238E27FC236}">
                <a16:creationId xmlns:a16="http://schemas.microsoft.com/office/drawing/2014/main" id="{25EB5D0E-4A28-06D7-6E36-232B7FCE2951}"/>
              </a:ext>
            </a:extLst>
          </p:cNvPr>
          <p:cNvSpPr txBox="1"/>
          <p:nvPr/>
        </p:nvSpPr>
        <p:spPr>
          <a:xfrm>
            <a:off x="5100417" y="9125188"/>
            <a:ext cx="12049565" cy="369332"/>
          </a:xfrm>
          <a:prstGeom prst="rect">
            <a:avLst/>
          </a:prstGeom>
          <a:noFill/>
        </p:spPr>
        <p:txBody>
          <a:bodyPr wrap="square">
            <a:spAutoFit/>
          </a:bodyPr>
          <a:lstStyle/>
          <a:p>
            <a:r>
              <a:rPr lang="lv-LV" b="0" i="0" dirty="0">
                <a:effectLst/>
                <a:latin typeface="RobustaTLPro-Regular"/>
              </a:rPr>
              <a:t>Avots: </a:t>
            </a:r>
            <a:r>
              <a:rPr lang="lv-LV" b="0" i="0" u="sng" dirty="0">
                <a:effectLst/>
                <a:latin typeface="RobustaTLPro-Regular"/>
                <a:hlinkClick r:id="rId4"/>
              </a:rPr>
              <a:t>https://bis.gov.lv/noderigi/tipveida-projekti/gimeniskai-videi-pietuvinatas-aprupes-pakalpojuma-sniegsanas-vieta</a:t>
            </a:r>
            <a:r>
              <a:rPr lang="lv-LV" b="0" i="0" dirty="0">
                <a:solidFill>
                  <a:srgbClr val="212529"/>
                </a:solidFill>
                <a:effectLst/>
                <a:latin typeface="RobustaTLPro-Regular"/>
              </a:rPr>
              <a:t>.</a:t>
            </a:r>
            <a:endParaRPr lang="lv-LV" dirty="0"/>
          </a:p>
        </p:txBody>
      </p:sp>
    </p:spTree>
    <p:extLst>
      <p:ext uri="{BB962C8B-B14F-4D97-AF65-F5344CB8AC3E}">
        <p14:creationId xmlns:p14="http://schemas.microsoft.com/office/powerpoint/2010/main" val="3771093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21827</TotalTime>
  <Words>900</Words>
  <Application>Microsoft Office PowerPoint</Application>
  <PresentationFormat>Custom</PresentationFormat>
  <Paragraphs>67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Arial</vt:lpstr>
      <vt:lpstr>RobustaTLPro-Regular</vt:lpstr>
      <vt:lpstr>Montserrat Semi-Bold Bold</vt:lpstr>
      <vt:lpstr>Calibri Light</vt:lpstr>
      <vt:lpstr>Montserrat</vt:lpstr>
      <vt:lpstr>Montserrat Classic Bold</vt:lpstr>
      <vt:lpstr>Office Theme</vt:lpstr>
      <vt:lpstr>PowerPoint Presentation</vt:lpstr>
      <vt:lpstr>Mērķis un mērķa grupa</vt:lpstr>
      <vt:lpstr>Termiņi un finansējums</vt:lpstr>
      <vt:lpstr>Atbalstāmās darbības</vt:lpstr>
      <vt:lpstr>Neattiecināmās izmaksas</vt:lpstr>
      <vt:lpstr>Iesniedzamie dokumenti</vt:lpstr>
      <vt:lpstr>Teritorijas izvēles kritēriji</vt:lpstr>
      <vt:lpstr>PowerPoint Presentation</vt:lpstr>
      <vt:lpstr>Lēmums negatavot projekta pieteikumu balstīts uz sekojošiem faktiem</vt:lpstr>
      <vt:lpstr>Priekšlikumi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Annija Dukāte</dc:creator>
  <cp:lastModifiedBy>Sintija Tenisa</cp:lastModifiedBy>
  <cp:revision>28</cp:revision>
  <dcterms:created xsi:type="dcterms:W3CDTF">2006-08-16T00:00:00Z</dcterms:created>
  <dcterms:modified xsi:type="dcterms:W3CDTF">2023-11-14T06:49:24Z</dcterms:modified>
  <dc:identifier>DAFY3VwOX4w</dc:identifier>
</cp:coreProperties>
</file>